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8" r:id="rId2"/>
    <p:sldId id="260" r:id="rId3"/>
    <p:sldId id="257" r:id="rId4"/>
    <p:sldId id="277" r:id="rId5"/>
    <p:sldId id="261" r:id="rId6"/>
    <p:sldId id="263" r:id="rId7"/>
    <p:sldId id="278" r:id="rId8"/>
    <p:sldId id="265" r:id="rId9"/>
    <p:sldId id="276" r:id="rId10"/>
    <p:sldId id="321" r:id="rId11"/>
    <p:sldId id="262" r:id="rId12"/>
    <p:sldId id="280" r:id="rId13"/>
    <p:sldId id="273" r:id="rId14"/>
    <p:sldId id="27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59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6" r:id="rId52"/>
    <p:sldId id="311" r:id="rId53"/>
    <p:sldId id="312" r:id="rId54"/>
    <p:sldId id="313" r:id="rId55"/>
    <p:sldId id="314" r:id="rId56"/>
    <p:sldId id="315" r:id="rId57"/>
    <p:sldId id="319" r:id="rId58"/>
    <p:sldId id="317" r:id="rId59"/>
    <p:sldId id="318" r:id="rId60"/>
    <p:sldId id="279" r:id="rId61"/>
    <p:sldId id="320" r:id="rId62"/>
    <p:sldId id="322" r:id="rId63"/>
    <p:sldId id="32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E7E"/>
    <a:srgbClr val="152A39"/>
    <a:srgbClr val="FFA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3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AB9267-E85F-41D3-9A82-249C34850CA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10DE14B2-ED46-4F4D-8F0E-A47EE91F0B81}">
      <dgm:prSet phldrT="[Text]" custT="1"/>
      <dgm:spPr/>
      <dgm:t>
        <a:bodyPr/>
        <a:lstStyle/>
        <a:p>
          <a:r>
            <a:rPr lang="en-US" sz="28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Event</a:t>
          </a:r>
          <a:endParaRPr lang="en-US" sz="28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2AF981-71A4-49D5-B201-69955E6EB770}" type="parTrans" cxnId="{40183B42-5DA4-42FE-8CB1-160AE21DFC3E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1E494D-E6BC-477E-AAC4-7A370DA0E56F}" type="sibTrans" cxnId="{40183B42-5DA4-42FE-8CB1-160AE21DFC3E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3B58A1-3FA1-4782-A436-63E01DBC0A99}">
      <dgm:prSet phldrT="[Text]" custT="1"/>
      <dgm:spPr/>
      <dgm:t>
        <a:bodyPr r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Time to Failure: Distribution/MTTF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F83E2C-05E8-40E9-B9EC-5D85D5685705}" type="parTrans" cxnId="{F82F5B59-2E70-4457-AC33-E8CDD10C8CE5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0F7370-0783-4337-A788-E6EE4B08CE53}" type="sibTrans" cxnId="{F82F5B59-2E70-4457-AC33-E8CDD10C8CE5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035D91-9474-45CF-BE67-F62F2BCF3861}">
      <dgm:prSet phldrT="[Text]" custT="1"/>
      <dgm:spPr/>
      <dgm:t>
        <a:bodyPr/>
        <a:lstStyle/>
        <a:p>
          <a:r>
            <a:rPr lang="en-US" sz="28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Logic</a:t>
          </a:r>
          <a:endParaRPr lang="en-US" sz="28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6FF658-F632-4C06-B807-CAFF6EE41CC1}" type="parTrans" cxnId="{69AA1F54-36C1-4F56-8EE5-70A2F60341FF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AF5C11-074A-4D18-85C3-AA5F59B6A028}" type="sibTrans" cxnId="{69AA1F54-36C1-4F56-8EE5-70A2F60341FF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6AC9C1-6F98-4BDB-AE66-2958316C6ED3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OR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B89C7D-F1EE-4F25-BCB8-DB5ECE5A44D0}" type="parTrans" cxnId="{64909804-FD97-4A74-B166-7DE262F1A53A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D22CE9-C999-465B-901A-9D29CFE6A631}" type="sibTrans" cxnId="{64909804-FD97-4A74-B166-7DE262F1A53A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387618-A81F-45A0-9C7B-E422D0494686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AND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37A1A1-5642-4333-BF0C-BED5A462CAED}" type="parTrans" cxnId="{4CEC504B-A057-460B-87C3-91582A439689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B55359-E2F0-4380-AB42-1C6C13839BA1}" type="sibTrans" cxnId="{4CEC504B-A057-460B-87C3-91582A439689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93E4B8-95E0-4E95-B3C1-190D8BB7B314}">
      <dgm:prSet phldrT="[Text]" custT="1"/>
      <dgm:spPr/>
      <dgm:t>
        <a:bodyPr/>
        <a:lstStyle/>
        <a:p>
          <a:r>
            <a:rPr lang="en-US" sz="28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Modeling</a:t>
          </a:r>
          <a:endParaRPr lang="en-US" sz="28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4133F1-31D4-47C9-9C27-F161DA9AF902}" type="parTrans" cxnId="{A93114C5-51CE-41CF-94AB-F03BAC275BBF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1EB148-1F55-4111-8D5E-67F57C8CCA67}" type="sibTrans" cxnId="{A93114C5-51CE-41CF-94AB-F03BAC275BBF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D80171-113F-428B-BEE3-01F4D2512FB9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Fault tree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825053-ED7C-4D43-B2D1-C0BFCAC18E90}" type="parTrans" cxnId="{CB006D96-86D8-4CB2-BA0C-4C0DDF6FF91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07AE4D-EA8E-44F7-B2BB-89E3DDA961F3}" type="sibTrans" cxnId="{CB006D96-86D8-4CB2-BA0C-4C0DDF6FF91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BDAB64-E4D7-4007-ACBF-B689DB4F0817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Event tree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6EB5D5-C71F-4727-AC0F-DBA9C4B5B3AA}" type="parTrans" cxnId="{F9E0ACCC-BDF9-4244-A5AF-C9EF32C5135F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AF4BDF-C261-4F07-B325-B2CBD27504D2}" type="sibTrans" cxnId="{F9E0ACCC-BDF9-4244-A5AF-C9EF32C5135F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56E7A4-2B45-4270-829D-BA4C3450B9B8}">
      <dgm:prSet phldrT="[Text]" custT="1"/>
      <dgm:spPr/>
      <dgm:t>
        <a:bodyPr/>
        <a:lstStyle/>
        <a:p>
          <a:r>
            <a:rPr lang="en-US" sz="28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Analysis</a:t>
          </a:r>
          <a:endParaRPr lang="en-US" sz="28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0B59AB-CA6B-4525-94D0-A80808B19BBF}" type="parTrans" cxnId="{59C2E1E1-D6AE-4470-8BB6-928D48661F21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551290-CD8C-4E7B-AF0A-9A6F423BC88D}" type="sibTrans" cxnId="{59C2E1E1-D6AE-4470-8BB6-928D48661F21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EB9EEC-90F8-4F8F-9D66-E0910ED2CA82}">
      <dgm:prSet phldrT="[Text]" custT="1"/>
      <dgm:spPr/>
      <dgm:t>
        <a:bodyPr/>
        <a:lstStyle/>
        <a:p>
          <a:r>
            <a:rPr lang="en-US" sz="28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Software</a:t>
          </a:r>
          <a:endParaRPr lang="en-US" sz="28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A1A89-43D3-4264-80E4-EEC2A038D05D}" type="parTrans" cxnId="{2E2525F7-A0C5-4EC9-AA07-B02744CD551A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3277B8-CB30-4C93-8709-A04F51C49B8B}" type="sibTrans" cxnId="{2E2525F7-A0C5-4EC9-AA07-B02744CD551A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4E381E-2090-4EFA-B491-2BF1A26608EA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Simulation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BB20A3-981D-45AC-8102-855AF002F3ED}" type="parTrans" cxnId="{0D219901-D0EB-4675-B496-51CD494FFBD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BD9B8D-1233-480C-A93E-EE96D66D1680}" type="sibTrans" cxnId="{0D219901-D0EB-4675-B496-51CD494FFBD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7D975D-C771-44B0-8792-80535C6BBBB0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Graphical user interface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FA07FD-53D5-44F0-98F8-D510F22C4194}" type="parTrans" cxnId="{39074EA4-DBA8-484F-BEF4-A47F235CCC0A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918874-F040-44C4-8E4A-F82854F66C7A}" type="sibTrans" cxnId="{39074EA4-DBA8-484F-BEF4-A47F235CCC0A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195D1E-BB63-432F-BDB8-761A7DB7ACB4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K/N-Voting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83F278-853B-41DB-82B1-4110B7465DFF}" type="parTrans" cxnId="{B6F4DCA3-0B98-43D1-996B-FCC12F1C8567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4807D6-71E0-4EBB-A515-8A26BB08D64D}" type="sibTrans" cxnId="{B6F4DCA3-0B98-43D1-996B-FCC12F1C8567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E00202-7592-4A0A-9480-A707172AC36D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Conditional probability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D87EFF-6FD8-4FBB-9EA5-FD089B476495}" type="parTrans" cxnId="{4F6D2042-3DD1-4E4D-A53F-D00830AA4850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D41F2-25B9-4428-A480-5F393B600121}" type="sibTrans" cxnId="{4F6D2042-3DD1-4E4D-A53F-D00830AA4850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292196-0534-454B-A0B8-7DFDE89CF2B9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Cause-consequence-tree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85D583-CDE0-4025-9863-CF1703BA7A22}" type="parTrans" cxnId="{8828E2F1-70AE-458A-BBB9-968A39AFA407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EE93C3-7E09-464A-A5C2-45A340F34988}" type="sibTrans" cxnId="{8828E2F1-70AE-458A-BBB9-968A39AFA407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A6BFE5-CF16-4910-8E52-FED04E582DA2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Reliability block diagram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CB3A39-C939-4CE6-A313-1313B846055B}" type="parTrans" cxnId="{C5C8D282-7DFC-40BC-A5C5-0B804552A57E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DEE760-4840-435D-91CF-2471DBCBE151}" type="sibTrans" cxnId="{C5C8D282-7DFC-40BC-A5C5-0B804552A57E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2D3C2-54E8-4962-99FA-16CBC4F79FC9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Process diagram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19FF14-D322-4A22-8B9A-51EA3CF02221}" type="parTrans" cxnId="{4E6C42FA-75D5-4B5A-B1B3-AF33743BFCB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7A7D31-FFB3-4427-83BF-471C652D396C}" type="sibTrans" cxnId="{4E6C42FA-75D5-4B5A-B1B3-AF33743BFCB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6F44BC-4E01-4E1D-B54D-8AF7EB637EE3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Risk Analysis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99364F-4865-4BEB-9344-0009DD16BCE0}" type="parTrans" cxnId="{A42A0EBC-81AB-4F24-A686-80C855AA0E24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9D3BF8-251A-4470-AB65-ADB2131B2239}" type="sibTrans" cxnId="{A42A0EBC-81AB-4F24-A686-80C855AA0E24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DA8CC2-D541-4244-8CFD-5E57933A0718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Importance measures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9B8C98-6F2C-4B25-B9D7-0F852C33BC6A}" type="parTrans" cxnId="{C653A95F-8864-4D3C-821F-D9C8731FD54A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525A68-7AE8-4C2D-86E1-7243F76EAE04}" type="sibTrans" cxnId="{C653A95F-8864-4D3C-821F-D9C8731FD54A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C773C1-AD21-4D5E-ABF9-B5DDDFE28476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Conditional probabilities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15FBB5-5EBB-4C68-A652-F0C986508EEC}" type="parTrans" cxnId="{E237B133-80FD-4D5B-8C41-11345F1AD472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447AA1-A4E1-41E6-AE98-B62244CDD1CE}" type="sibTrans" cxnId="{E237B133-80FD-4D5B-8C41-11345F1AD472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E9C77F-0140-4CEA-B24D-C7886AA66BF5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FMEA, RCM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D6E407-CB24-4890-B2A7-A6049E37A90C}" type="parTrans" cxnId="{59B4CD33-F3B9-40B7-9304-3858DB3C728E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42850B-3C23-4A73-A6AB-C6CE784A90BA}" type="sibTrans" cxnId="{59B4CD33-F3B9-40B7-9304-3858DB3C728E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AC8EFB-4C39-4E5F-B724-D598B4FD5823}">
      <dgm:prSet phldrT="[Text]" custT="1"/>
      <dgm:spPr/>
      <dgm:t>
        <a:bodyPr r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Hazards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EBC032-BB23-41BC-9960-11BC9D3B6A3B}" type="parTrans" cxnId="{D0314129-C3CA-426C-B467-532660EC6CFF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531076-A036-4097-971B-EA71A823A633}" type="sibTrans" cxnId="{D0314129-C3CA-426C-B467-532660EC6CFF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2E01D6-DD62-418F-91EE-28936771F651}">
      <dgm:prSet phldrT="[Text]" custT="1"/>
      <dgm:spPr/>
      <dgm:t>
        <a:bodyPr r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Costs: Break, downtime, repair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3005D6-6F2B-4FF7-817D-2A7984734229}" type="parTrans" cxnId="{40E1EB71-FB70-4565-9799-A9BF1FFCA826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3C9464-2EF9-4F08-9346-78BD0D26CF3B}" type="sibTrans" cxnId="{40E1EB71-FB70-4565-9799-A9BF1FFCA826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B56042-F651-4F1B-AD50-EBBEF9A38628}">
      <dgm:prSet phldrT="[Text]" custT="1"/>
      <dgm:spPr/>
      <dgm:t>
        <a:bodyPr r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Maintenance: Service actions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D9BBE0-36BF-4988-95B8-89C8E735A003}" type="parTrans" cxnId="{3D253AE2-52D3-499F-80F7-A1E7680F08F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B1302F-FB08-4770-B114-89DD245E3590}" type="sibTrans" cxnId="{3D253AE2-52D3-499F-80F7-A1E7680F08F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B93896-6D7F-4EE6-9A55-7CC4F6AF415A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Failure modes, RCA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E6EC85-03EA-4ED5-A225-FB47D80FC4FE}" type="parTrans" cxnId="{6BEBFAA8-2381-4036-A493-A09889B7F86F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6C5D86-1FDD-4865-8DDE-E7BCD9A7869A}" type="sibTrans" cxnId="{6BEBFAA8-2381-4036-A493-A09889B7F86F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B18322-6441-4889-AEB0-E785ADB55DC8}">
      <dgm:prSet phldrT="[Text]" custT="1"/>
      <dgm:spPr/>
      <dgm:t>
        <a:bodyPr r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Usage/stress profile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ABEF39-7B81-44E3-AFD2-A972EB644E47}" type="parTrans" cxnId="{CDEA1253-76AD-4374-B783-9DFB32635DBF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2E3A74-907C-4C5E-976D-633A30A6D50F}" type="sibTrans" cxnId="{CDEA1253-76AD-4374-B783-9DFB32635DBF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F27FA8-207F-4DD5-91F9-ABC30DC50CE3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XOR-Exclusive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1AC062-0474-4F18-9979-A44A3E2FEF8A}" type="parTrans" cxnId="{06A9EF30-6E0D-48DE-9279-0E1B9DE46130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DB0460-A4BD-4600-B529-47735AA08676}" type="sibTrans" cxnId="{06A9EF30-6E0D-48DE-9279-0E1B9DE46130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08892A-3592-4CA8-8177-360DBC2BB88D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Limits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EF0FC-FE91-43D5-9941-80C643576733}" type="parTrans" cxnId="{2F97BA39-0327-49F5-8945-0C2DA768FC93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3465B6-AE14-4268-BBC0-31D3A8B7B52C}" type="sibTrans" cxnId="{2F97BA39-0327-49F5-8945-0C2DA768FC93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2FDB42-CADF-41AB-9747-12BF16334973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Delays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1ED9A1-D2BB-49EF-9B92-32232070A169}" type="parTrans" cxnId="{61686EBD-7011-4FC3-8723-E3063E4904A1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FE7888-78E5-4833-AC4F-15AB73D55F87}" type="sibTrans" cxnId="{61686EBD-7011-4FC3-8723-E3063E4904A1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2A3711-8D6A-42DE-8263-BF12BE4790C8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HTML report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A273DB-61B3-4B3A-B684-1C0034193F01}" type="parTrans" cxnId="{E6206D5E-62AB-43DB-9446-915843C94DCB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EA99F7-8F96-4A69-873A-24B393629A3F}" type="sibTrans" cxnId="{E6206D5E-62AB-43DB-9446-915843C94DCB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AA0407-2DF5-4C74-919F-FCCD99A37850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Excel export and import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F7F535-3086-4028-8456-537AA5B9035A}" type="parTrans" cxnId="{C4BBC795-B268-4CA7-B189-53C30B679B1E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03E259-3E7D-4762-B478-C97CBC82BCF6}" type="sibTrans" cxnId="{C4BBC795-B268-4CA7-B189-53C30B679B1E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938735-9A96-47C6-94B0-4908FFC5671D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ERP interface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258461-2E47-4B6B-B4DC-7AFE45585125}" type="parTrans" cxnId="{5C3275BE-10C6-432A-8823-9B59A9F55E8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10402C-3770-416D-B97F-80F74D46D375}" type="sibTrans" cxnId="{5C3275BE-10C6-432A-8823-9B59A9F55E8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EFA3A5-026C-4E4E-94E6-09A7D4A2FDF9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Throughput, </a:t>
          </a:r>
          <a:b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fuzzy logic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3CE052-E17C-4AE5-A2EF-2846B19D0185}" type="parTrans" cxnId="{9432EB03-B903-4E5D-AC3A-FCCFB73FB7D2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147E37-47CA-4846-9DC7-B709C2D647C6}" type="sibTrans" cxnId="{9432EB03-B903-4E5D-AC3A-FCCFB73FB7D2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EF479D-54E8-4D2D-B00C-2D97AD105B88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Dynamic code/scripts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451A1B-E5E0-4538-B4C4-8DCE66BE6099}" type="parTrans" cxnId="{6419C123-E85C-4CF6-A111-98DFA136220B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4E5B3D-C30D-40A2-8550-B029E1AAF57A}" type="sibTrans" cxnId="{6419C123-E85C-4CF6-A111-98DFA136220B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4BDEDC-A046-4D48-A2AF-E03A618C44B7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Reliability, Availability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6070FD-E41A-4DE5-AC80-4D5B36937A6C}" type="parTrans" cxnId="{1E628B0D-211D-4763-9443-E14176698772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C54DBD-5E0A-43F0-A84B-E81078700C20}" type="sibTrans" cxnId="{1E628B0D-211D-4763-9443-E14176698772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CE1AB5-515C-48DD-BC31-558212523B70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Spare part consumption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C1AC98-3B91-44EE-ADBC-620EB9A96689}" type="parTrans" cxnId="{73BCA812-0E31-48A9-A095-88F93480411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4FA945-DCAA-48A4-A34A-43837BB766C5}" type="sibTrans" cxnId="{73BCA812-0E31-48A9-A095-88F93480411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2F72C0-AAA6-4A00-8E50-27EC6AFB1BAA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Resources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D1393E-E7FE-42D7-99D3-C02993CEE6D4}" type="parTrans" cxnId="{6F9645AF-CDE8-41C7-AD93-D96F7AE1DC9E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CF6130-9608-4AEF-92EF-D42DA19B67F5}" type="sibTrans" cxnId="{6F9645AF-CDE8-41C7-AD93-D96F7AE1DC9E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A792F5-3D89-4A30-8D49-E9150D765B8E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Web start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4A363C-2AE6-4A90-91ED-FB93846C2D3A}" type="parTrans" cxnId="{82471FE6-98E4-4078-BBD6-F0B27B4B84C6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1E74A5-6346-40E1-814A-D51239252684}" type="sibTrans" cxnId="{82471FE6-98E4-4078-BBD6-F0B27B4B84C6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84A0D5-BF6D-4C98-8644-8EDA03242168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Project versioning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DF2B06-72E4-4BB7-B365-C56F45247EE5}" type="parTrans" cxnId="{5EA79970-9954-4301-A593-8525424F426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88B15B-C3CE-46AC-B6DE-5EB4B78CB719}" type="sibTrans" cxnId="{5EA79970-9954-4301-A593-8525424F426D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7EC828-9285-4974-B5DC-3F5014D609B5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Template library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24A997-F050-4A68-8773-E6DE515AAAAD}" type="parTrans" cxnId="{88E9EC68-E143-4670-B788-988D9AB5904B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03AABC-9FE6-4A48-A9F7-355614DD0678}" type="sibTrans" cxnId="{88E9EC68-E143-4670-B788-988D9AB5904B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7C65C7-19C4-488D-A988-7C42A7BC55B9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Search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63099E-565F-440A-8859-F4E402B8F124}" type="parTrans" cxnId="{E3B446FC-B0FD-4AD9-B8A2-FADACCF4F8FB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BA41DD-3904-4AB8-A014-402683A7B75A}" type="sibTrans" cxnId="{E3B446FC-B0FD-4AD9-B8A2-FADACCF4F8FB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9853ED-52F2-4605-B624-704656AADCDE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Table summary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5A6D33-B4D1-424C-915D-0725F05936EF}" type="parTrans" cxnId="{891D3191-16C8-4263-A165-A224353ADB00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8093DB-9934-48F8-B032-F39262E16032}" type="sibTrans" cxnId="{891D3191-16C8-4263-A165-A224353ADB00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F6AFA9-2D04-4F79-9FA5-C41FE2672A0D}">
      <dgm:prSet phldrT="[Text]" custT="1"/>
      <dgm:spPr/>
      <dgm:t>
        <a:bodyPr r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External events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CF311D-D907-44CD-8D8B-7A583BF0E97A}" type="parTrans" cxnId="{D06D93EA-272D-4374-80E4-70CACD27FEDA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786BC7-D8A3-4794-942E-623433807893}" type="sibTrans" cxnId="{D06D93EA-272D-4374-80E4-70CACD27FEDA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F98DC2-64EF-4DF9-BD39-13911B3EF949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Wait/redundancy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D5E019-45A3-4B7E-921C-B157BCDE20F9}" type="parTrans" cxnId="{A6B7064B-ADB3-40DD-B9B6-69E5D23BF73A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CFE2BF-2F70-4876-87D9-C1A3CA19F795}" type="sibTrans" cxnId="{A6B7064B-ADB3-40DD-B9B6-69E5D23BF73A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53FD9D-FE88-4089-BC07-2BA0015835C7}">
      <dgm:prSet phldrT="[Text]" custT="1"/>
      <dgm:spPr/>
      <dgm:t>
        <a:bodyPr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Buffers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0CA548-EFC4-4D21-B1D7-B1FB6B34B92B}" type="parTrans" cxnId="{002E7778-E76E-41B8-B927-135F8F6B8571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7ECDA9-93A7-4A47-9EA9-07345816B43D}" type="sibTrans" cxnId="{002E7778-E76E-41B8-B927-135F8F6B8571}">
      <dgm:prSet/>
      <dgm:spPr/>
      <dgm:t>
        <a:bodyPr/>
        <a:lstStyle/>
        <a:p>
          <a:endParaRPr lang="fi-FI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FF54E3-F4CD-401A-93A9-F94B691F3725}">
      <dgm:prSet phldrT="[Text]" custT="1"/>
      <dgm:spPr/>
      <dgm:t>
        <a:bodyPr r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Time to Repair: Distribution/MTTR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C1B728-46B3-4D98-831C-6AB06492F774}" type="parTrans" cxnId="{AF3CD538-C5BC-47FD-BEEB-9B8FD5C52E8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4CDBD-6501-4D21-ACBE-F739FE173FA8}" type="sibTrans" cxnId="{AF3CD538-C5BC-47FD-BEEB-9B8FD5C52E8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3D54C9-0C5F-461A-99FC-BB4583559C90}" type="pres">
      <dgm:prSet presAssocID="{7AAB9267-E85F-41D3-9A82-249C34850CA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DD2A834E-BD23-43C3-B31B-62A4DEE12183}" type="pres">
      <dgm:prSet presAssocID="{10DE14B2-ED46-4F4D-8F0E-A47EE91F0B81}" presName="composite" presStyleCnt="0"/>
      <dgm:spPr/>
    </dgm:pt>
    <dgm:pt modelId="{3F03A44D-06A5-44E7-BB45-E9ECE3153C2F}" type="pres">
      <dgm:prSet presAssocID="{10DE14B2-ED46-4F4D-8F0E-A47EE91F0B81}" presName="parTx" presStyleLbl="alignNode1" presStyleIdx="0" presStyleCnt="5" custLinFactNeighborX="-6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1262E38C-7F66-4D39-AC0E-6CAD18E5161A}" type="pres">
      <dgm:prSet presAssocID="{10DE14B2-ED46-4F4D-8F0E-A47EE91F0B81}" presName="desTx" presStyleLbl="alignAccFollowNode1" presStyleIdx="0" presStyleCnt="5" custLinFactNeighborX="-261" custLinFactNeighborY="393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8A671E0B-1559-4EB0-87FB-806BCCE0EB3B}" type="pres">
      <dgm:prSet presAssocID="{291E494D-E6BC-477E-AAC4-7A370DA0E56F}" presName="space" presStyleCnt="0"/>
      <dgm:spPr/>
    </dgm:pt>
    <dgm:pt modelId="{9438C008-C28D-4BD3-88DB-3EE42D22CC01}" type="pres">
      <dgm:prSet presAssocID="{C1035D91-9474-45CF-BE67-F62F2BCF3861}" presName="composite" presStyleCnt="0"/>
      <dgm:spPr/>
    </dgm:pt>
    <dgm:pt modelId="{47FC56ED-763E-40AF-8975-060881BD0456}" type="pres">
      <dgm:prSet presAssocID="{C1035D91-9474-45CF-BE67-F62F2BCF3861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5B9C3624-D6DC-4734-BC02-E99D951E1DEC}" type="pres">
      <dgm:prSet presAssocID="{C1035D91-9474-45CF-BE67-F62F2BCF3861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F0D723A2-995F-4C3B-8D93-BEFE9937470D}" type="pres">
      <dgm:prSet presAssocID="{0AAF5C11-074A-4D18-85C3-AA5F59B6A028}" presName="space" presStyleCnt="0"/>
      <dgm:spPr/>
    </dgm:pt>
    <dgm:pt modelId="{63813F18-2425-43C3-AB03-E1FB75912EA4}" type="pres">
      <dgm:prSet presAssocID="{3193E4B8-95E0-4E95-B3C1-190D8BB7B314}" presName="composite" presStyleCnt="0"/>
      <dgm:spPr/>
    </dgm:pt>
    <dgm:pt modelId="{BEA94CF6-D207-4828-ABCF-3CAE2E43C960}" type="pres">
      <dgm:prSet presAssocID="{3193E4B8-95E0-4E95-B3C1-190D8BB7B314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05296700-1FEB-469D-881A-DD181B6F9CD6}" type="pres">
      <dgm:prSet presAssocID="{3193E4B8-95E0-4E95-B3C1-190D8BB7B314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BCA32D3-16CB-4587-BF08-643E42A6843D}" type="pres">
      <dgm:prSet presAssocID="{131EB148-1F55-4111-8D5E-67F57C8CCA67}" presName="space" presStyleCnt="0"/>
      <dgm:spPr/>
    </dgm:pt>
    <dgm:pt modelId="{2AA6BB7B-AA3A-47F2-8D55-E3EF08B062FD}" type="pres">
      <dgm:prSet presAssocID="{5C56E7A4-2B45-4270-829D-BA4C3450B9B8}" presName="composite" presStyleCnt="0"/>
      <dgm:spPr/>
    </dgm:pt>
    <dgm:pt modelId="{925BFFF1-100E-4E3E-8141-456E93E8474B}" type="pres">
      <dgm:prSet presAssocID="{5C56E7A4-2B45-4270-829D-BA4C3450B9B8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A3430B08-0C93-4F22-B6BE-5F0E7AE2999B}" type="pres">
      <dgm:prSet presAssocID="{5C56E7A4-2B45-4270-829D-BA4C3450B9B8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A10A0B54-2685-4821-845A-2C713DAC7DE6}" type="pres">
      <dgm:prSet presAssocID="{12551290-CD8C-4E7B-AF0A-9A6F423BC88D}" presName="space" presStyleCnt="0"/>
      <dgm:spPr/>
    </dgm:pt>
    <dgm:pt modelId="{09CE7509-6AD2-4F99-8F40-D8154C56882C}" type="pres">
      <dgm:prSet presAssocID="{C1EB9EEC-90F8-4F8F-9D66-E0910ED2CA82}" presName="composite" presStyleCnt="0"/>
      <dgm:spPr/>
    </dgm:pt>
    <dgm:pt modelId="{331B3EDC-D0D5-49BE-9ED5-F528FA52EAC0}" type="pres">
      <dgm:prSet presAssocID="{C1EB9EEC-90F8-4F8F-9D66-E0910ED2CA82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749725B9-0472-43BB-9705-B80FAF70F6A4}" type="pres">
      <dgm:prSet presAssocID="{C1EB9EEC-90F8-4F8F-9D66-E0910ED2CA82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4F6D2042-3DD1-4E4D-A53F-D00830AA4850}" srcId="{C1035D91-9474-45CF-BE67-F62F2BCF3861}" destId="{31E00202-7592-4A0A-9480-A707172AC36D}" srcOrd="5" destOrd="0" parTransId="{D5D87EFF-6FD8-4FBB-9EA5-FD089B476495}" sibTransId="{576D41F2-25B9-4428-A480-5F393B600121}"/>
    <dgm:cxn modelId="{892F0B1F-9ADD-4FFF-9B02-FB785B1EEFF4}" type="presOf" srcId="{D04E381E-2090-4EFA-B491-2BF1A26608EA}" destId="{A3430B08-0C93-4F22-B6BE-5F0E7AE2999B}" srcOrd="0" destOrd="0" presId="urn:microsoft.com/office/officeart/2005/8/layout/hList1"/>
    <dgm:cxn modelId="{61686EBD-7011-4FC3-8723-E3063E4904A1}" srcId="{C1035D91-9474-45CF-BE67-F62F2BCF3861}" destId="{8E2FDB42-CADF-41AB-9747-12BF16334973}" srcOrd="6" destOrd="0" parTransId="{041ED9A1-D2BB-49EF-9B92-32232070A169}" sibTransId="{1AFE7888-78E5-4833-AC4F-15AB73D55F87}"/>
    <dgm:cxn modelId="{88E9EC68-E143-4670-B788-988D9AB5904B}" srcId="{C1EB9EEC-90F8-4F8F-9D66-E0910ED2CA82}" destId="{917EC828-9285-4974-B5DC-3F5014D609B5}" srcOrd="6" destOrd="0" parTransId="{6824A997-F050-4A68-8773-E6DE515AAAAD}" sibTransId="{7203AABC-9FE6-4A48-A9F7-355614DD0678}"/>
    <dgm:cxn modelId="{F4F7DF35-5788-4B35-A958-7A461A76C867}" type="presOf" srcId="{AC7D975D-C771-44B0-8792-80535C6BBBB0}" destId="{749725B9-0472-43BB-9705-B80FAF70F6A4}" srcOrd="0" destOrd="0" presId="urn:microsoft.com/office/officeart/2005/8/layout/hList1"/>
    <dgm:cxn modelId="{59B4CD33-F3B9-40B7-9304-3858DB3C728E}" srcId="{5C56E7A4-2B45-4270-829D-BA4C3450B9B8}" destId="{44E9C77F-0140-4CEA-B24D-C7886AA66BF5}" srcOrd="7" destOrd="0" parTransId="{A2D6E407-CB24-4890-B2A7-A6049E37A90C}" sibTransId="{A742850B-3C23-4A73-A6AB-C6CE784A90BA}"/>
    <dgm:cxn modelId="{E3D21594-E7E8-41B7-987E-7EC1447C19D1}" type="presOf" srcId="{D0FF54E3-F4CD-401A-93A9-F94B691F3725}" destId="{1262E38C-7F66-4D39-AC0E-6CAD18E5161A}" srcOrd="0" destOrd="1" presId="urn:microsoft.com/office/officeart/2005/8/layout/hList1"/>
    <dgm:cxn modelId="{AAAE2A13-095F-4FDB-84D0-80180C861B5D}" type="presOf" srcId="{86195D1E-BB63-432F-BDB8-761A7DB7ACB4}" destId="{5B9C3624-D6DC-4734-BC02-E99D951E1DEC}" srcOrd="0" destOrd="2" presId="urn:microsoft.com/office/officeart/2005/8/layout/hList1"/>
    <dgm:cxn modelId="{5EA79970-9954-4301-A593-8525424F426D}" srcId="{C1EB9EEC-90F8-4F8F-9D66-E0910ED2CA82}" destId="{6B84A0D5-BF6D-4C98-8644-8EDA03242168}" srcOrd="5" destOrd="0" parTransId="{1ADF2B06-72E4-4BB7-B365-C56F45247EE5}" sibTransId="{0588B15B-C3CE-46AC-B6DE-5EB4B78CB719}"/>
    <dgm:cxn modelId="{13CFA484-7A5A-43D5-90B3-EE949B171A6C}" type="presOf" srcId="{917EC828-9285-4974-B5DC-3F5014D609B5}" destId="{749725B9-0472-43BB-9705-B80FAF70F6A4}" srcOrd="0" destOrd="6" presId="urn:microsoft.com/office/officeart/2005/8/layout/hList1"/>
    <dgm:cxn modelId="{2F97BA39-0327-49F5-8945-0C2DA768FC93}" srcId="{C1035D91-9474-45CF-BE67-F62F2BCF3861}" destId="{0C08892A-3592-4CA8-8177-360DBC2BB88D}" srcOrd="4" destOrd="0" parTransId="{5E9EF0FC-FE91-43D5-9941-80C643576733}" sibTransId="{8A3465B6-AE14-4268-BBC0-31D3A8B7B52C}"/>
    <dgm:cxn modelId="{9AF329B2-88BF-4C83-93DA-BD1FBEC63D81}" type="presOf" srcId="{6B84A0D5-BF6D-4C98-8644-8EDA03242168}" destId="{749725B9-0472-43BB-9705-B80FAF70F6A4}" srcOrd="0" destOrd="5" presId="urn:microsoft.com/office/officeart/2005/8/layout/hList1"/>
    <dgm:cxn modelId="{06A9EF30-6E0D-48DE-9279-0E1B9DE46130}" srcId="{C1035D91-9474-45CF-BE67-F62F2BCF3861}" destId="{56F27FA8-207F-4DD5-91F9-ABC30DC50CE3}" srcOrd="3" destOrd="0" parTransId="{851AC062-0474-4F18-9979-A44A3E2FEF8A}" sibTransId="{B8DB0460-A4BD-4600-B529-47735AA08676}"/>
    <dgm:cxn modelId="{CB006D96-86D8-4CB2-BA0C-4C0DDF6FF91D}" srcId="{3193E4B8-95E0-4E95-B3C1-190D8BB7B314}" destId="{88D80171-113F-428B-BEE3-01F4D2512FB9}" srcOrd="0" destOrd="0" parTransId="{84825053-ED7C-4D43-B2D1-C0BFCAC18E90}" sibTransId="{AD07AE4D-EA8E-44F7-B2BB-89E3DDA961F3}"/>
    <dgm:cxn modelId="{7BC9594C-CD8A-4B4A-9C17-146A38C463F8}" type="presOf" srcId="{3193E4B8-95E0-4E95-B3C1-190D8BB7B314}" destId="{BEA94CF6-D207-4828-ABCF-3CAE2E43C960}" srcOrd="0" destOrd="0" presId="urn:microsoft.com/office/officeart/2005/8/layout/hList1"/>
    <dgm:cxn modelId="{473716CE-6A2C-4FCB-9667-5ED95CCEA049}" type="presOf" srcId="{612A3711-8D6A-42DE-8263-BF12BE4790C8}" destId="{749725B9-0472-43BB-9705-B80FAF70F6A4}" srcOrd="0" destOrd="2" presId="urn:microsoft.com/office/officeart/2005/8/layout/hList1"/>
    <dgm:cxn modelId="{644C9D87-0F79-4046-9251-BB613A65D98C}" type="presOf" srcId="{B32F72C0-AAA6-4A00-8E50-27EC6AFB1BAA}" destId="{A3430B08-0C93-4F22-B6BE-5F0E7AE2999B}" srcOrd="0" destOrd="6" presId="urn:microsoft.com/office/officeart/2005/8/layout/hList1"/>
    <dgm:cxn modelId="{40E1EB71-FB70-4565-9799-A9BF1FFCA826}" srcId="{10DE14B2-ED46-4F4D-8F0E-A47EE91F0B81}" destId="{652E01D6-DD62-418F-91EE-28936771F651}" srcOrd="3" destOrd="0" parTransId="{073005D6-6F2B-4FF7-817D-2A7984734229}" sibTransId="{873C9464-2EF9-4F08-9346-78BD0D26CF3B}"/>
    <dgm:cxn modelId="{5388E567-3782-497F-B606-01607156269C}" type="presOf" srcId="{0C08892A-3592-4CA8-8177-360DBC2BB88D}" destId="{5B9C3624-D6DC-4734-BC02-E99D951E1DEC}" srcOrd="0" destOrd="4" presId="urn:microsoft.com/office/officeart/2005/8/layout/hList1"/>
    <dgm:cxn modelId="{3D253AE2-52D3-499F-80F7-A1E7680F08FD}" srcId="{10DE14B2-ED46-4F4D-8F0E-A47EE91F0B81}" destId="{8AB56042-F651-4F1B-AD50-EBBEF9A38628}" srcOrd="2" destOrd="0" parTransId="{90D9BBE0-36BF-4988-95B8-89C8E735A003}" sibTransId="{29B1302F-FB08-4770-B114-89DD245E3590}"/>
    <dgm:cxn modelId="{002E7778-E76E-41B8-B927-135F8F6B8571}" srcId="{3193E4B8-95E0-4E95-B3C1-190D8BB7B314}" destId="{6253FD9D-FE88-4089-BC07-2BA0015835C7}" srcOrd="6" destOrd="0" parTransId="{F50CA548-EFC4-4D21-B1D7-B1FB6B34B92B}" sibTransId="{C07ECDA9-93A7-4A47-9EA9-07345816B43D}"/>
    <dgm:cxn modelId="{51BD3646-BA33-4159-9870-270C4A644A81}" type="presOf" srcId="{C1035D91-9474-45CF-BE67-F62F2BCF3861}" destId="{47FC56ED-763E-40AF-8975-060881BD0456}" srcOrd="0" destOrd="0" presId="urn:microsoft.com/office/officeart/2005/8/layout/hList1"/>
    <dgm:cxn modelId="{DAB78C24-2C75-492E-AFC4-046B23087603}" type="presOf" srcId="{8E2FDB42-CADF-41AB-9747-12BF16334973}" destId="{5B9C3624-D6DC-4734-BC02-E99D951E1DEC}" srcOrd="0" destOrd="6" presId="urn:microsoft.com/office/officeart/2005/8/layout/hList1"/>
    <dgm:cxn modelId="{717B38DF-5687-482F-8A25-B473D6536FE1}" type="presOf" srcId="{88D80171-113F-428B-BEE3-01F4D2512FB9}" destId="{05296700-1FEB-469D-881A-DD181B6F9CD6}" srcOrd="0" destOrd="0" presId="urn:microsoft.com/office/officeart/2005/8/layout/hList1"/>
    <dgm:cxn modelId="{BDA86EF8-8811-4A23-B70B-DEA93FBA4632}" type="presOf" srcId="{443B58A1-3FA1-4782-A436-63E01DBC0A99}" destId="{1262E38C-7F66-4D39-AC0E-6CAD18E5161A}" srcOrd="0" destOrd="0" presId="urn:microsoft.com/office/officeart/2005/8/layout/hList1"/>
    <dgm:cxn modelId="{F9E0ACCC-BDF9-4244-A5AF-C9EF32C5135F}" srcId="{3193E4B8-95E0-4E95-B3C1-190D8BB7B314}" destId="{AEBDAB64-E4D7-4007-ACBF-B689DB4F0817}" srcOrd="1" destOrd="0" parTransId="{426EB5D5-C71F-4727-AC0F-DBA9C4B5B3AA}" sibTransId="{96AF4BDF-C261-4F07-B325-B2CBD27504D2}"/>
    <dgm:cxn modelId="{A21CFB9A-B1AE-4F3C-88BC-A92F4ADD0C80}" type="presOf" srcId="{BBAA0407-2DF5-4C74-919F-FCCD99A37850}" destId="{749725B9-0472-43BB-9705-B80FAF70F6A4}" srcOrd="0" destOrd="1" presId="urn:microsoft.com/office/officeart/2005/8/layout/hList1"/>
    <dgm:cxn modelId="{5C3275BE-10C6-432A-8823-9B59A9F55E8D}" srcId="{C1EB9EEC-90F8-4F8F-9D66-E0910ED2CA82}" destId="{D5938735-9A96-47C6-94B0-4908FFC5671D}" srcOrd="4" destOrd="0" parTransId="{AD258461-2E47-4B6B-B4DC-7AFE45585125}" sibTransId="{2210402C-3770-416D-B97F-80F74D46D375}"/>
    <dgm:cxn modelId="{A9BE30C4-4020-4893-9655-7E10007A450E}" type="presOf" srcId="{AEBDAB64-E4D7-4007-ACBF-B689DB4F0817}" destId="{05296700-1FEB-469D-881A-DD181B6F9CD6}" srcOrd="0" destOrd="1" presId="urn:microsoft.com/office/officeart/2005/8/layout/hList1"/>
    <dgm:cxn modelId="{CDEA1253-76AD-4374-B783-9DFB32635DBF}" srcId="{10DE14B2-ED46-4F4D-8F0E-A47EE91F0B81}" destId="{05B18322-6441-4889-AEB0-E785ADB55DC8}" srcOrd="5" destOrd="0" parTransId="{77ABEF39-7B81-44E3-AFD2-A972EB644E47}" sibTransId="{492E3A74-907C-4C5E-976D-633A30A6D50F}"/>
    <dgm:cxn modelId="{E182CBDF-5DA7-4C2D-8B60-FC095F9BD676}" type="presOf" srcId="{F0A792F5-3D89-4A30-8D49-E9150D765B8E}" destId="{749725B9-0472-43BB-9705-B80FAF70F6A4}" srcOrd="0" destOrd="8" presId="urn:microsoft.com/office/officeart/2005/8/layout/hList1"/>
    <dgm:cxn modelId="{0A5200C1-0C89-4A06-9FC0-A956FF6DC319}" type="presOf" srcId="{31E00202-7592-4A0A-9480-A707172AC36D}" destId="{5B9C3624-D6DC-4734-BC02-E99D951E1DEC}" srcOrd="0" destOrd="5" presId="urn:microsoft.com/office/officeart/2005/8/layout/hList1"/>
    <dgm:cxn modelId="{5F7A7A6C-551F-42AD-A423-FE2458DC9E55}" type="presOf" srcId="{76EFA3A5-026C-4E4E-94E6-09A7D4A2FDF9}" destId="{5B9C3624-D6DC-4734-BC02-E99D951E1DEC}" srcOrd="0" destOrd="7" presId="urn:microsoft.com/office/officeart/2005/8/layout/hList1"/>
    <dgm:cxn modelId="{B034AF15-2B6E-4A76-9C71-276C353E85E5}" type="presOf" srcId="{C1EB9EEC-90F8-4F8F-9D66-E0910ED2CA82}" destId="{331B3EDC-D0D5-49BE-9ED5-F528FA52EAC0}" srcOrd="0" destOrd="0" presId="urn:microsoft.com/office/officeart/2005/8/layout/hList1"/>
    <dgm:cxn modelId="{59C2E1E1-D6AE-4470-8BB6-928D48661F21}" srcId="{7AAB9267-E85F-41D3-9A82-249C34850CA3}" destId="{5C56E7A4-2B45-4270-829D-BA4C3450B9B8}" srcOrd="3" destOrd="0" parTransId="{900B59AB-CA6B-4525-94D0-A80808B19BBF}" sibTransId="{12551290-CD8C-4E7B-AF0A-9A6F423BC88D}"/>
    <dgm:cxn modelId="{1F77FB0D-E85F-4DDB-A9A1-ECA566A307D9}" type="presOf" srcId="{D5938735-9A96-47C6-94B0-4908FFC5671D}" destId="{749725B9-0472-43BB-9705-B80FAF70F6A4}" srcOrd="0" destOrd="4" presId="urn:microsoft.com/office/officeart/2005/8/layout/hList1"/>
    <dgm:cxn modelId="{4E463B86-85BA-4272-A6DA-D4D0AC1A49C3}" type="presOf" srcId="{2E7C65C7-19C4-488D-A988-7C42A7BC55B9}" destId="{749725B9-0472-43BB-9705-B80FAF70F6A4}" srcOrd="0" destOrd="7" presId="urn:microsoft.com/office/officeart/2005/8/layout/hList1"/>
    <dgm:cxn modelId="{802A6CF9-699A-4F0B-816B-F792D607AE9D}" type="presOf" srcId="{7AAB9267-E85F-41D3-9A82-249C34850CA3}" destId="{673D54C9-0C5F-461A-99FC-BB4583559C90}" srcOrd="0" destOrd="0" presId="urn:microsoft.com/office/officeart/2005/8/layout/hList1"/>
    <dgm:cxn modelId="{F1735099-A79F-4196-9FB8-F588FD6B0826}" type="presOf" srcId="{F3292196-0534-454B-A0B8-7DFDE89CF2B9}" destId="{05296700-1FEB-469D-881A-DD181B6F9CD6}" srcOrd="0" destOrd="2" presId="urn:microsoft.com/office/officeart/2005/8/layout/hList1"/>
    <dgm:cxn modelId="{853E1462-01E6-45F7-8637-102D90EDDAF7}" type="presOf" srcId="{744BDEDC-A046-4D48-A2AF-E03A618C44B7}" destId="{A3430B08-0C93-4F22-B6BE-5F0E7AE2999B}" srcOrd="0" destOrd="1" presId="urn:microsoft.com/office/officeart/2005/8/layout/hList1"/>
    <dgm:cxn modelId="{73BCA812-0E31-48A9-A095-88F93480411D}" srcId="{5C56E7A4-2B45-4270-829D-BA4C3450B9B8}" destId="{6DCE1AB5-515C-48DD-BC31-558212523B70}" srcOrd="5" destOrd="0" parTransId="{8EC1AC98-3B91-44EE-ADBC-620EB9A96689}" sibTransId="{434FA945-DCAA-48A4-A34A-43837BB766C5}"/>
    <dgm:cxn modelId="{36932394-4797-440D-B67D-58FD4D242C88}" type="presOf" srcId="{EF6AC9C1-6F98-4BDB-AE66-2958316C6ED3}" destId="{5B9C3624-D6DC-4734-BC02-E99D951E1DEC}" srcOrd="0" destOrd="0" presId="urn:microsoft.com/office/officeart/2005/8/layout/hList1"/>
    <dgm:cxn modelId="{D0314129-C3CA-426C-B467-532660EC6CFF}" srcId="{10DE14B2-ED46-4F4D-8F0E-A47EE91F0B81}" destId="{4FAC8EFB-4C39-4E5F-B724-D598B4FD5823}" srcOrd="4" destOrd="0" parTransId="{66EBC032-BB23-41BC-9960-11BC9D3B6A3B}" sibTransId="{D9531076-A036-4097-971B-EA71A823A633}"/>
    <dgm:cxn modelId="{69AA1F54-36C1-4F56-8EE5-70A2F60341FF}" srcId="{7AAB9267-E85F-41D3-9A82-249C34850CA3}" destId="{C1035D91-9474-45CF-BE67-F62F2BCF3861}" srcOrd="1" destOrd="0" parTransId="{9C6FF658-F632-4C06-B807-CAFF6EE41CC1}" sibTransId="{0AAF5C11-074A-4D18-85C3-AA5F59B6A028}"/>
    <dgm:cxn modelId="{F82F5B59-2E70-4457-AC33-E8CDD10C8CE5}" srcId="{10DE14B2-ED46-4F4D-8F0E-A47EE91F0B81}" destId="{443B58A1-3FA1-4782-A436-63E01DBC0A99}" srcOrd="0" destOrd="0" parTransId="{79F83E2C-05E8-40E9-B9EC-5D85D5685705}" sibTransId="{9B0F7370-0783-4337-A788-E6EE4B08CE53}"/>
    <dgm:cxn modelId="{B6F4DCA3-0B98-43D1-996B-FCC12F1C8567}" srcId="{C1035D91-9474-45CF-BE67-F62F2BCF3861}" destId="{86195D1E-BB63-432F-BDB8-761A7DB7ACB4}" srcOrd="2" destOrd="0" parTransId="{4283F278-853B-41DB-82B1-4110B7465DFF}" sibTransId="{7B4807D6-71E0-4EBB-A515-8A26BB08D64D}"/>
    <dgm:cxn modelId="{8828E2F1-70AE-458A-BBB9-968A39AFA407}" srcId="{3193E4B8-95E0-4E95-B3C1-190D8BB7B314}" destId="{F3292196-0534-454B-A0B8-7DFDE89CF2B9}" srcOrd="2" destOrd="0" parTransId="{5A85D583-CDE0-4025-9863-CF1703BA7A22}" sibTransId="{FEEE93C3-7E09-464A-A5C2-45A340F34988}"/>
    <dgm:cxn modelId="{E3B446FC-B0FD-4AD9-B8A2-FADACCF4F8FB}" srcId="{C1EB9EEC-90F8-4F8F-9D66-E0910ED2CA82}" destId="{2E7C65C7-19C4-488D-A988-7C42A7BC55B9}" srcOrd="7" destOrd="0" parTransId="{B963099E-565F-440A-8859-F4E402B8F124}" sibTransId="{7BBA41DD-3904-4AB8-A014-402683A7B75A}"/>
    <dgm:cxn modelId="{C4BBC795-B268-4CA7-B189-53C30B679B1E}" srcId="{C1EB9EEC-90F8-4F8F-9D66-E0910ED2CA82}" destId="{BBAA0407-2DF5-4C74-919F-FCCD99A37850}" srcOrd="1" destOrd="0" parTransId="{10F7F535-3086-4028-8456-537AA5B9035A}" sibTransId="{C503E259-3E7D-4762-B478-C97CBC82BCF6}"/>
    <dgm:cxn modelId="{B970B578-8B5B-4F6E-9CE0-901B9B239A5B}" type="presOf" srcId="{47A6BFE5-CF16-4910-8E52-FED04E582DA2}" destId="{05296700-1FEB-469D-881A-DD181B6F9CD6}" srcOrd="0" destOrd="3" presId="urn:microsoft.com/office/officeart/2005/8/layout/hList1"/>
    <dgm:cxn modelId="{BDB3A7A5-C284-4F9B-BFE8-FA6AF60A5F53}" type="presOf" srcId="{44E9C77F-0140-4CEA-B24D-C7886AA66BF5}" destId="{A3430B08-0C93-4F22-B6BE-5F0E7AE2999B}" srcOrd="0" destOrd="7" presId="urn:microsoft.com/office/officeart/2005/8/layout/hList1"/>
    <dgm:cxn modelId="{E237B133-80FD-4D5B-8C41-11345F1AD472}" srcId="{5C56E7A4-2B45-4270-829D-BA4C3450B9B8}" destId="{EDC773C1-AD21-4D5E-ABF9-B5DDDFE28476}" srcOrd="4" destOrd="0" parTransId="{7C15FBB5-5EBB-4C68-A652-F0C986508EEC}" sibTransId="{23447AA1-A4E1-41E6-AE98-B62244CDD1CE}"/>
    <dgm:cxn modelId="{4E6C42FA-75D5-4B5A-B1B3-AF33743BFCBD}" srcId="{3193E4B8-95E0-4E95-B3C1-190D8BB7B314}" destId="{0B92D3C2-54E8-4962-99FA-16CBC4F79FC9}" srcOrd="4" destOrd="0" parTransId="{9119FF14-D322-4A22-8B9A-51EA3CF02221}" sibTransId="{D67A7D31-FFB3-4427-83BF-471C652D396C}"/>
    <dgm:cxn modelId="{D06D93EA-272D-4374-80E4-70CACD27FEDA}" srcId="{10DE14B2-ED46-4F4D-8F0E-A47EE91F0B81}" destId="{1EF6AFA9-2D04-4F79-9FA5-C41FE2672A0D}" srcOrd="6" destOrd="0" parTransId="{DFCF311D-D907-44CD-8D8B-7A583BF0E97A}" sibTransId="{2B786BC7-D8A3-4794-942E-623433807893}"/>
    <dgm:cxn modelId="{6F9645AF-CDE8-41C7-AD93-D96F7AE1DC9E}" srcId="{5C56E7A4-2B45-4270-829D-BA4C3450B9B8}" destId="{B32F72C0-AAA6-4A00-8E50-27EC6AFB1BAA}" srcOrd="6" destOrd="0" parTransId="{AAD1393E-E7FE-42D7-99D3-C02993CEE6D4}" sibTransId="{3CCF6130-9608-4AEF-92EF-D42DA19B67F5}"/>
    <dgm:cxn modelId="{E89D9FB7-FB89-447E-A677-CCF9DD076A6F}" type="presOf" srcId="{4FAC8EFB-4C39-4E5F-B724-D598B4FD5823}" destId="{1262E38C-7F66-4D39-AC0E-6CAD18E5161A}" srcOrd="0" destOrd="4" presId="urn:microsoft.com/office/officeart/2005/8/layout/hList1"/>
    <dgm:cxn modelId="{C5C8D282-7DFC-40BC-A5C5-0B804552A57E}" srcId="{3193E4B8-95E0-4E95-B3C1-190D8BB7B314}" destId="{47A6BFE5-CF16-4910-8E52-FED04E582DA2}" srcOrd="3" destOrd="0" parTransId="{57CB3A39-C939-4CE6-A313-1313B846055B}" sibTransId="{4BDEE760-4840-435D-91CF-2471DBCBE151}"/>
    <dgm:cxn modelId="{99237202-84E3-40B4-ABC9-B91B822A3013}" type="presOf" srcId="{5C56E7A4-2B45-4270-829D-BA4C3450B9B8}" destId="{925BFFF1-100E-4E3E-8141-456E93E8474B}" srcOrd="0" destOrd="0" presId="urn:microsoft.com/office/officeart/2005/8/layout/hList1"/>
    <dgm:cxn modelId="{C6028985-9CEB-43BA-8669-5F6EA5139301}" type="presOf" srcId="{239853ED-52F2-4605-B624-704656AADCDE}" destId="{749725B9-0472-43BB-9705-B80FAF70F6A4}" srcOrd="0" destOrd="3" presId="urn:microsoft.com/office/officeart/2005/8/layout/hList1"/>
    <dgm:cxn modelId="{FABEBF54-46AE-4325-97EC-6D7D587AFC1C}" type="presOf" srcId="{05B18322-6441-4889-AEB0-E785ADB55DC8}" destId="{1262E38C-7F66-4D39-AC0E-6CAD18E5161A}" srcOrd="0" destOrd="5" presId="urn:microsoft.com/office/officeart/2005/8/layout/hList1"/>
    <dgm:cxn modelId="{6AE2869A-037B-440F-9554-B5E1869E4733}" type="presOf" srcId="{68B93896-6D7F-4EE6-9A55-7CC4F6AF415A}" destId="{05296700-1FEB-469D-881A-DD181B6F9CD6}" srcOrd="0" destOrd="7" presId="urn:microsoft.com/office/officeart/2005/8/layout/hList1"/>
    <dgm:cxn modelId="{C653A95F-8864-4D3C-821F-D9C8731FD54A}" srcId="{5C56E7A4-2B45-4270-829D-BA4C3450B9B8}" destId="{9BDA8CC2-D541-4244-8CFD-5E57933A0718}" srcOrd="3" destOrd="0" parTransId="{319B8C98-6F2C-4B25-B9D7-0F852C33BC6A}" sibTransId="{40525A68-7AE8-4C2D-86E1-7243F76EAE04}"/>
    <dgm:cxn modelId="{A2527748-B2FF-4D19-8F76-ECF3380CCEC4}" type="presOf" srcId="{C86F44BC-4E01-4E1D-B54D-8AF7EB637EE3}" destId="{A3430B08-0C93-4F22-B6BE-5F0E7AE2999B}" srcOrd="0" destOrd="2" presId="urn:microsoft.com/office/officeart/2005/8/layout/hList1"/>
    <dgm:cxn modelId="{A42A0EBC-81AB-4F24-A686-80C855AA0E24}" srcId="{5C56E7A4-2B45-4270-829D-BA4C3450B9B8}" destId="{C86F44BC-4E01-4E1D-B54D-8AF7EB637EE3}" srcOrd="2" destOrd="0" parTransId="{D399364F-4865-4BEB-9344-0009DD16BCE0}" sibTransId="{1E9D3BF8-251A-4470-AB65-ADB2131B2239}"/>
    <dgm:cxn modelId="{1A0CAB3B-E638-4218-BE44-D1AAD73B7C63}" type="presOf" srcId="{652E01D6-DD62-418F-91EE-28936771F651}" destId="{1262E38C-7F66-4D39-AC0E-6CAD18E5161A}" srcOrd="0" destOrd="3" presId="urn:microsoft.com/office/officeart/2005/8/layout/hList1"/>
    <dgm:cxn modelId="{79480B70-9B75-4EBC-94F3-FD8BE5B515E9}" type="presOf" srcId="{6253FD9D-FE88-4089-BC07-2BA0015835C7}" destId="{05296700-1FEB-469D-881A-DD181B6F9CD6}" srcOrd="0" destOrd="6" presId="urn:microsoft.com/office/officeart/2005/8/layout/hList1"/>
    <dgm:cxn modelId="{AF3CD538-C5BC-47FD-BEEB-9B8FD5C52E84}" srcId="{10DE14B2-ED46-4F4D-8F0E-A47EE91F0B81}" destId="{D0FF54E3-F4CD-401A-93A9-F94B691F3725}" srcOrd="1" destOrd="0" parTransId="{75C1B728-46B3-4D98-831C-6AB06492F774}" sibTransId="{DDA4CDBD-6501-4D21-ACBE-F739FE173FA8}"/>
    <dgm:cxn modelId="{5D05209B-BD19-429E-8E7B-838B7C0842AA}" type="presOf" srcId="{10DE14B2-ED46-4F4D-8F0E-A47EE91F0B81}" destId="{3F03A44D-06A5-44E7-BB45-E9ECE3153C2F}" srcOrd="0" destOrd="0" presId="urn:microsoft.com/office/officeart/2005/8/layout/hList1"/>
    <dgm:cxn modelId="{39074EA4-DBA8-484F-BEF4-A47F235CCC0A}" srcId="{C1EB9EEC-90F8-4F8F-9D66-E0910ED2CA82}" destId="{AC7D975D-C771-44B0-8792-80535C6BBBB0}" srcOrd="0" destOrd="0" parTransId="{30FA07FD-53D5-44F0-98F8-D510F22C4194}" sibTransId="{44918874-F040-44C4-8E4A-F82854F66C7A}"/>
    <dgm:cxn modelId="{64909804-FD97-4A74-B166-7DE262F1A53A}" srcId="{C1035D91-9474-45CF-BE67-F62F2BCF3861}" destId="{EF6AC9C1-6F98-4BDB-AE66-2958316C6ED3}" srcOrd="0" destOrd="0" parTransId="{58B89C7D-F1EE-4F25-BCB8-DB5ECE5A44D0}" sibTransId="{7CD22CE9-C999-465B-901A-9D29CFE6A631}"/>
    <dgm:cxn modelId="{48D0F966-8B34-427C-A30C-65CF25D8D1BA}" type="presOf" srcId="{56F27FA8-207F-4DD5-91F9-ABC30DC50CE3}" destId="{5B9C3624-D6DC-4734-BC02-E99D951E1DEC}" srcOrd="0" destOrd="3" presId="urn:microsoft.com/office/officeart/2005/8/layout/hList1"/>
    <dgm:cxn modelId="{E6206D5E-62AB-43DB-9446-915843C94DCB}" srcId="{C1EB9EEC-90F8-4F8F-9D66-E0910ED2CA82}" destId="{612A3711-8D6A-42DE-8263-BF12BE4790C8}" srcOrd="2" destOrd="0" parTransId="{50A273DB-61B3-4B3A-B684-1C0034193F01}" sibTransId="{D6EA99F7-8F96-4A69-873A-24B393629A3F}"/>
    <dgm:cxn modelId="{AFB0FF68-2DBE-43F2-BF82-7B3D2A2D55E3}" type="presOf" srcId="{52F98DC2-64EF-4DF9-BD39-13911B3EF949}" destId="{05296700-1FEB-469D-881A-DD181B6F9CD6}" srcOrd="0" destOrd="5" presId="urn:microsoft.com/office/officeart/2005/8/layout/hList1"/>
    <dgm:cxn modelId="{6B8483A3-8630-4989-ACF3-C56F2C36F658}" type="presOf" srcId="{9BDA8CC2-D541-4244-8CFD-5E57933A0718}" destId="{A3430B08-0C93-4F22-B6BE-5F0E7AE2999B}" srcOrd="0" destOrd="3" presId="urn:microsoft.com/office/officeart/2005/8/layout/hList1"/>
    <dgm:cxn modelId="{66CE9260-E063-4773-81D4-402B2DDEFAA3}" type="presOf" srcId="{1EF6AFA9-2D04-4F79-9FA5-C41FE2672A0D}" destId="{1262E38C-7F66-4D39-AC0E-6CAD18E5161A}" srcOrd="0" destOrd="6" presId="urn:microsoft.com/office/officeart/2005/8/layout/hList1"/>
    <dgm:cxn modelId="{7A5E16E8-E726-484C-B701-F80BAC59D792}" type="presOf" srcId="{EDC773C1-AD21-4D5E-ABF9-B5DDDFE28476}" destId="{A3430B08-0C93-4F22-B6BE-5F0E7AE2999B}" srcOrd="0" destOrd="4" presId="urn:microsoft.com/office/officeart/2005/8/layout/hList1"/>
    <dgm:cxn modelId="{1E628B0D-211D-4763-9443-E14176698772}" srcId="{5C56E7A4-2B45-4270-829D-BA4C3450B9B8}" destId="{744BDEDC-A046-4D48-A2AF-E03A618C44B7}" srcOrd="1" destOrd="0" parTransId="{636070FD-E41A-4DE5-AC80-4D5B36937A6C}" sibTransId="{72C54DBD-5E0A-43F0-A84B-E81078700C20}"/>
    <dgm:cxn modelId="{40183B42-5DA4-42FE-8CB1-160AE21DFC3E}" srcId="{7AAB9267-E85F-41D3-9A82-249C34850CA3}" destId="{10DE14B2-ED46-4F4D-8F0E-A47EE91F0B81}" srcOrd="0" destOrd="0" parTransId="{652AF981-71A4-49D5-B201-69955E6EB770}" sibTransId="{291E494D-E6BC-477E-AAC4-7A370DA0E56F}"/>
    <dgm:cxn modelId="{FBCE43D4-53D9-4215-B184-AAA86F190E4F}" type="presOf" srcId="{21387618-A81F-45A0-9C7B-E422D0494686}" destId="{5B9C3624-D6DC-4734-BC02-E99D951E1DEC}" srcOrd="0" destOrd="1" presId="urn:microsoft.com/office/officeart/2005/8/layout/hList1"/>
    <dgm:cxn modelId="{FD6C694C-7BBB-42E4-AE17-B48AB1ABA36A}" type="presOf" srcId="{6DCE1AB5-515C-48DD-BC31-558212523B70}" destId="{A3430B08-0C93-4F22-B6BE-5F0E7AE2999B}" srcOrd="0" destOrd="5" presId="urn:microsoft.com/office/officeart/2005/8/layout/hList1"/>
    <dgm:cxn modelId="{C9947B76-D8E0-450E-855C-EED830DA610B}" type="presOf" srcId="{8AB56042-F651-4F1B-AD50-EBBEF9A38628}" destId="{1262E38C-7F66-4D39-AC0E-6CAD18E5161A}" srcOrd="0" destOrd="2" presId="urn:microsoft.com/office/officeart/2005/8/layout/hList1"/>
    <dgm:cxn modelId="{82471FE6-98E4-4078-BBD6-F0B27B4B84C6}" srcId="{C1EB9EEC-90F8-4F8F-9D66-E0910ED2CA82}" destId="{F0A792F5-3D89-4A30-8D49-E9150D765B8E}" srcOrd="8" destOrd="0" parTransId="{E84A363C-2AE6-4A90-91ED-FB93846C2D3A}" sibTransId="{3D1E74A5-6346-40E1-814A-D51239252684}"/>
    <dgm:cxn modelId="{2E2525F7-A0C5-4EC9-AA07-B02744CD551A}" srcId="{7AAB9267-E85F-41D3-9A82-249C34850CA3}" destId="{C1EB9EEC-90F8-4F8F-9D66-E0910ED2CA82}" srcOrd="4" destOrd="0" parTransId="{282A1A89-43D3-4264-80E4-EEC2A038D05D}" sibTransId="{023277B8-CB30-4C93-8709-A04F51C49B8B}"/>
    <dgm:cxn modelId="{D76D03C4-449E-4A1B-A457-0F462093FCC0}" type="presOf" srcId="{0B92D3C2-54E8-4962-99FA-16CBC4F79FC9}" destId="{05296700-1FEB-469D-881A-DD181B6F9CD6}" srcOrd="0" destOrd="4" presId="urn:microsoft.com/office/officeart/2005/8/layout/hList1"/>
    <dgm:cxn modelId="{6419C123-E85C-4CF6-A111-98DFA136220B}" srcId="{C1035D91-9474-45CF-BE67-F62F2BCF3861}" destId="{03EF479D-54E8-4D2D-B00C-2D97AD105B88}" srcOrd="8" destOrd="0" parTransId="{DA451A1B-E5E0-4538-B4C4-8DCE66BE6099}" sibTransId="{254E5B3D-C30D-40A2-8550-B029E1AAF57A}"/>
    <dgm:cxn modelId="{6BEBFAA8-2381-4036-A493-A09889B7F86F}" srcId="{3193E4B8-95E0-4E95-B3C1-190D8BB7B314}" destId="{68B93896-6D7F-4EE6-9A55-7CC4F6AF415A}" srcOrd="7" destOrd="0" parTransId="{2FE6EC85-03EA-4ED5-A225-FB47D80FC4FE}" sibTransId="{B76C5D86-1FDD-4865-8DDE-E7BCD9A7869A}"/>
    <dgm:cxn modelId="{A93114C5-51CE-41CF-94AB-F03BAC275BBF}" srcId="{7AAB9267-E85F-41D3-9A82-249C34850CA3}" destId="{3193E4B8-95E0-4E95-B3C1-190D8BB7B314}" srcOrd="2" destOrd="0" parTransId="{BE4133F1-31D4-47C9-9C27-F161DA9AF902}" sibTransId="{131EB148-1F55-4111-8D5E-67F57C8CCA67}"/>
    <dgm:cxn modelId="{0D219901-D0EB-4675-B496-51CD494FFBDD}" srcId="{5C56E7A4-2B45-4270-829D-BA4C3450B9B8}" destId="{D04E381E-2090-4EFA-B491-2BF1A26608EA}" srcOrd="0" destOrd="0" parTransId="{CEBB20A3-981D-45AC-8102-855AF002F3ED}" sibTransId="{E0BD9B8D-1233-480C-A93E-EE96D66D1680}"/>
    <dgm:cxn modelId="{9432EB03-B903-4E5D-AC3A-FCCFB73FB7D2}" srcId="{C1035D91-9474-45CF-BE67-F62F2BCF3861}" destId="{76EFA3A5-026C-4E4E-94E6-09A7D4A2FDF9}" srcOrd="7" destOrd="0" parTransId="{AE3CE052-E17C-4AE5-A2EF-2846B19D0185}" sibTransId="{28147E37-47CA-4846-9DC7-B709C2D647C6}"/>
    <dgm:cxn modelId="{891D3191-16C8-4263-A165-A224353ADB00}" srcId="{C1EB9EEC-90F8-4F8F-9D66-E0910ED2CA82}" destId="{239853ED-52F2-4605-B624-704656AADCDE}" srcOrd="3" destOrd="0" parTransId="{C25A6D33-B4D1-424C-915D-0725F05936EF}" sibTransId="{E18093DB-9934-48F8-B032-F39262E16032}"/>
    <dgm:cxn modelId="{26308A4C-BE64-4C25-BBEA-DF740C5E37E9}" type="presOf" srcId="{03EF479D-54E8-4D2D-B00C-2D97AD105B88}" destId="{5B9C3624-D6DC-4734-BC02-E99D951E1DEC}" srcOrd="0" destOrd="8" presId="urn:microsoft.com/office/officeart/2005/8/layout/hList1"/>
    <dgm:cxn modelId="{4CEC504B-A057-460B-87C3-91582A439689}" srcId="{C1035D91-9474-45CF-BE67-F62F2BCF3861}" destId="{21387618-A81F-45A0-9C7B-E422D0494686}" srcOrd="1" destOrd="0" parTransId="{3A37A1A1-5642-4333-BF0C-BED5A462CAED}" sibTransId="{3FB55359-E2F0-4380-AB42-1C6C13839BA1}"/>
    <dgm:cxn modelId="{A6B7064B-ADB3-40DD-B9B6-69E5D23BF73A}" srcId="{3193E4B8-95E0-4E95-B3C1-190D8BB7B314}" destId="{52F98DC2-64EF-4DF9-BD39-13911B3EF949}" srcOrd="5" destOrd="0" parTransId="{2BD5E019-45A3-4B7E-921C-B157BCDE20F9}" sibTransId="{05CFE2BF-2F70-4876-87D9-C1A3CA19F795}"/>
    <dgm:cxn modelId="{35BCA35A-9967-4280-8762-0BF13D2F4C7B}" type="presParOf" srcId="{673D54C9-0C5F-461A-99FC-BB4583559C90}" destId="{DD2A834E-BD23-43C3-B31B-62A4DEE12183}" srcOrd="0" destOrd="0" presId="urn:microsoft.com/office/officeart/2005/8/layout/hList1"/>
    <dgm:cxn modelId="{A306EF35-8D83-4849-BD2C-1838B2EEAA38}" type="presParOf" srcId="{DD2A834E-BD23-43C3-B31B-62A4DEE12183}" destId="{3F03A44D-06A5-44E7-BB45-E9ECE3153C2F}" srcOrd="0" destOrd="0" presId="urn:microsoft.com/office/officeart/2005/8/layout/hList1"/>
    <dgm:cxn modelId="{DD41D87B-3519-448A-B61A-FED91EB44F17}" type="presParOf" srcId="{DD2A834E-BD23-43C3-B31B-62A4DEE12183}" destId="{1262E38C-7F66-4D39-AC0E-6CAD18E5161A}" srcOrd="1" destOrd="0" presId="urn:microsoft.com/office/officeart/2005/8/layout/hList1"/>
    <dgm:cxn modelId="{585C1658-CF8F-4756-99B1-B3D12D8234A4}" type="presParOf" srcId="{673D54C9-0C5F-461A-99FC-BB4583559C90}" destId="{8A671E0B-1559-4EB0-87FB-806BCCE0EB3B}" srcOrd="1" destOrd="0" presId="urn:microsoft.com/office/officeart/2005/8/layout/hList1"/>
    <dgm:cxn modelId="{DAB607EE-5592-47DB-AB6F-754BB8B1818A}" type="presParOf" srcId="{673D54C9-0C5F-461A-99FC-BB4583559C90}" destId="{9438C008-C28D-4BD3-88DB-3EE42D22CC01}" srcOrd="2" destOrd="0" presId="urn:microsoft.com/office/officeart/2005/8/layout/hList1"/>
    <dgm:cxn modelId="{B48F45D2-1F28-46E5-8431-04F0B11F3F80}" type="presParOf" srcId="{9438C008-C28D-4BD3-88DB-3EE42D22CC01}" destId="{47FC56ED-763E-40AF-8975-060881BD0456}" srcOrd="0" destOrd="0" presId="urn:microsoft.com/office/officeart/2005/8/layout/hList1"/>
    <dgm:cxn modelId="{2EBD8C30-7E00-49E6-B2EB-431072AC82C2}" type="presParOf" srcId="{9438C008-C28D-4BD3-88DB-3EE42D22CC01}" destId="{5B9C3624-D6DC-4734-BC02-E99D951E1DEC}" srcOrd="1" destOrd="0" presId="urn:microsoft.com/office/officeart/2005/8/layout/hList1"/>
    <dgm:cxn modelId="{0639F334-48EE-4396-9C02-8CCD7DB700E7}" type="presParOf" srcId="{673D54C9-0C5F-461A-99FC-BB4583559C90}" destId="{F0D723A2-995F-4C3B-8D93-BEFE9937470D}" srcOrd="3" destOrd="0" presId="urn:microsoft.com/office/officeart/2005/8/layout/hList1"/>
    <dgm:cxn modelId="{4C0DDFEC-A2A9-4A8B-B35B-F9B72C2477FB}" type="presParOf" srcId="{673D54C9-0C5F-461A-99FC-BB4583559C90}" destId="{63813F18-2425-43C3-AB03-E1FB75912EA4}" srcOrd="4" destOrd="0" presId="urn:microsoft.com/office/officeart/2005/8/layout/hList1"/>
    <dgm:cxn modelId="{66A20695-1667-44E3-B4CC-C98ED45EB407}" type="presParOf" srcId="{63813F18-2425-43C3-AB03-E1FB75912EA4}" destId="{BEA94CF6-D207-4828-ABCF-3CAE2E43C960}" srcOrd="0" destOrd="0" presId="urn:microsoft.com/office/officeart/2005/8/layout/hList1"/>
    <dgm:cxn modelId="{BD2AE308-2CA4-4E1B-9D2A-BEA078630086}" type="presParOf" srcId="{63813F18-2425-43C3-AB03-E1FB75912EA4}" destId="{05296700-1FEB-469D-881A-DD181B6F9CD6}" srcOrd="1" destOrd="0" presId="urn:microsoft.com/office/officeart/2005/8/layout/hList1"/>
    <dgm:cxn modelId="{5A6FDA60-83EC-4364-851E-71448ADE0E8C}" type="presParOf" srcId="{673D54C9-0C5F-461A-99FC-BB4583559C90}" destId="{BBCA32D3-16CB-4587-BF08-643E42A6843D}" srcOrd="5" destOrd="0" presId="urn:microsoft.com/office/officeart/2005/8/layout/hList1"/>
    <dgm:cxn modelId="{4C98FA40-DBA5-4709-891C-4AC0C653B6B8}" type="presParOf" srcId="{673D54C9-0C5F-461A-99FC-BB4583559C90}" destId="{2AA6BB7B-AA3A-47F2-8D55-E3EF08B062FD}" srcOrd="6" destOrd="0" presId="urn:microsoft.com/office/officeart/2005/8/layout/hList1"/>
    <dgm:cxn modelId="{4B22EF34-DBEE-4EE5-AC2A-271070321EC5}" type="presParOf" srcId="{2AA6BB7B-AA3A-47F2-8D55-E3EF08B062FD}" destId="{925BFFF1-100E-4E3E-8141-456E93E8474B}" srcOrd="0" destOrd="0" presId="urn:microsoft.com/office/officeart/2005/8/layout/hList1"/>
    <dgm:cxn modelId="{A3E7BD61-CF8C-4DD2-81F0-08E3580D4248}" type="presParOf" srcId="{2AA6BB7B-AA3A-47F2-8D55-E3EF08B062FD}" destId="{A3430B08-0C93-4F22-B6BE-5F0E7AE2999B}" srcOrd="1" destOrd="0" presId="urn:microsoft.com/office/officeart/2005/8/layout/hList1"/>
    <dgm:cxn modelId="{4C09DC3E-F131-4C6B-A017-B1E39AE77334}" type="presParOf" srcId="{673D54C9-0C5F-461A-99FC-BB4583559C90}" destId="{A10A0B54-2685-4821-845A-2C713DAC7DE6}" srcOrd="7" destOrd="0" presId="urn:microsoft.com/office/officeart/2005/8/layout/hList1"/>
    <dgm:cxn modelId="{AE751B62-8946-42A6-A386-92EF27111401}" type="presParOf" srcId="{673D54C9-0C5F-461A-99FC-BB4583559C90}" destId="{09CE7509-6AD2-4F99-8F40-D8154C56882C}" srcOrd="8" destOrd="0" presId="urn:microsoft.com/office/officeart/2005/8/layout/hList1"/>
    <dgm:cxn modelId="{A1FB52BF-C97A-48DF-A87B-126043985BC7}" type="presParOf" srcId="{09CE7509-6AD2-4F99-8F40-D8154C56882C}" destId="{331B3EDC-D0D5-49BE-9ED5-F528FA52EAC0}" srcOrd="0" destOrd="0" presId="urn:microsoft.com/office/officeart/2005/8/layout/hList1"/>
    <dgm:cxn modelId="{EBF4D4FE-509D-48AF-92BA-7A8B54A967A4}" type="presParOf" srcId="{09CE7509-6AD2-4F99-8F40-D8154C56882C}" destId="{749725B9-0472-43BB-9705-B80FAF70F6A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D97163-83A0-4B6E-AAF8-C2C7EAE1A856}" type="doc">
      <dgm:prSet loTypeId="urn:microsoft.com/office/officeart/2005/8/layout/hierarchy4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fi-FI"/>
        </a:p>
      </dgm:t>
    </dgm:pt>
    <dgm:pt modelId="{90D30BC2-FF7F-46C6-8FAA-B4A3F914BA1F}">
      <dgm:prSet phldrT="[Text]" custT="1"/>
      <dgm:spPr/>
      <dgm:t>
        <a:bodyPr/>
        <a:lstStyle/>
        <a:p>
          <a:r>
            <a:rPr lang="en-US" sz="3600" noProof="0" dirty="0" smtClean="0">
              <a:latin typeface="Arial" panose="020B0604020202020204" pitchFamily="34" charset="0"/>
              <a:cs typeface="Arial" panose="020B0604020202020204" pitchFamily="34" charset="0"/>
            </a:rPr>
            <a:t>Risk Assessment</a:t>
          </a:r>
          <a:endParaRPr lang="en-US" sz="3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119FFC-40A2-45D8-BC06-CE728F15D054}" type="parTrans" cxnId="{08D73A20-9BBC-4EC9-8629-73F56BFB6CBD}">
      <dgm:prSet/>
      <dgm:spPr/>
      <dgm:t>
        <a:bodyPr/>
        <a:lstStyle/>
        <a:p>
          <a:endParaRPr lang="fi-FI"/>
        </a:p>
      </dgm:t>
    </dgm:pt>
    <dgm:pt modelId="{21485584-0188-4E51-B111-F7654F46E06E}" type="sibTrans" cxnId="{08D73A20-9BBC-4EC9-8629-73F56BFB6CBD}">
      <dgm:prSet/>
      <dgm:spPr/>
      <dgm:t>
        <a:bodyPr/>
        <a:lstStyle/>
        <a:p>
          <a:endParaRPr lang="fi-FI"/>
        </a:p>
      </dgm:t>
    </dgm:pt>
    <dgm:pt modelId="{7026DA74-A4C5-491A-AF6E-C0B4ED301452}">
      <dgm:prSet phldrT="[Text]" custT="1"/>
      <dgm:spPr/>
      <dgm:t>
        <a:bodyPr/>
        <a:lstStyle/>
        <a:p>
          <a:r>
            <a:rPr lang="en-US" sz="2800" noProof="0" dirty="0" smtClean="0">
              <a:latin typeface="Arial" panose="020B0604020202020204" pitchFamily="34" charset="0"/>
              <a:cs typeface="Arial" panose="020B0604020202020204" pitchFamily="34" charset="0"/>
            </a:rPr>
            <a:t>Likelihoods/Events</a:t>
          </a:r>
          <a:endParaRPr lang="en-US" sz="24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C8D7BA-8518-4238-B0BE-90AC4C18A58C}" type="parTrans" cxnId="{95AB41B9-C4D7-4552-9710-BE4F196B6706}">
      <dgm:prSet/>
      <dgm:spPr/>
      <dgm:t>
        <a:bodyPr/>
        <a:lstStyle/>
        <a:p>
          <a:endParaRPr lang="fi-FI"/>
        </a:p>
      </dgm:t>
    </dgm:pt>
    <dgm:pt modelId="{105E52B3-62B5-4E6E-ABDA-968914FCDE06}" type="sibTrans" cxnId="{95AB41B9-C4D7-4552-9710-BE4F196B6706}">
      <dgm:prSet/>
      <dgm:spPr/>
      <dgm:t>
        <a:bodyPr/>
        <a:lstStyle/>
        <a:p>
          <a:endParaRPr lang="fi-FI"/>
        </a:p>
      </dgm:t>
    </dgm:pt>
    <dgm:pt modelId="{AB94970D-950E-4243-9987-1ABD36F343F4}">
      <dgm:prSet phldrT="[Text]" custT="1"/>
      <dgm:spPr/>
      <dgm:t>
        <a:bodyPr lIns="0" tIns="0" rIns="0" b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Repair durations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E4796D-66D6-4C46-9F44-17747FCF1805}" type="parTrans" cxnId="{3D19D2D7-2EA4-4A25-BB9F-6B2A8649F11D}">
      <dgm:prSet/>
      <dgm:spPr/>
      <dgm:t>
        <a:bodyPr/>
        <a:lstStyle/>
        <a:p>
          <a:endParaRPr lang="fi-FI"/>
        </a:p>
      </dgm:t>
    </dgm:pt>
    <dgm:pt modelId="{4105AAA1-EB5C-4DB5-8947-370240FF39F8}" type="sibTrans" cxnId="{3D19D2D7-2EA4-4A25-BB9F-6B2A8649F11D}">
      <dgm:prSet/>
      <dgm:spPr/>
      <dgm:t>
        <a:bodyPr/>
        <a:lstStyle/>
        <a:p>
          <a:endParaRPr lang="fi-FI"/>
        </a:p>
      </dgm:t>
    </dgm:pt>
    <dgm:pt modelId="{114B9230-320D-44FC-9B2A-60B6C4C335FA}">
      <dgm:prSet phldrT="[Text]" custT="1"/>
      <dgm:spPr/>
      <dgm:t>
        <a:bodyPr lIns="0" tIns="0" rIns="0" b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Preventive maintenance schedule &amp; effects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5F2674-09E9-49BA-86F4-56633A484A07}" type="parTrans" cxnId="{7F4F942D-0F0F-46DD-B4B6-8B66CE203363}">
      <dgm:prSet/>
      <dgm:spPr/>
      <dgm:t>
        <a:bodyPr/>
        <a:lstStyle/>
        <a:p>
          <a:endParaRPr lang="fi-FI"/>
        </a:p>
      </dgm:t>
    </dgm:pt>
    <dgm:pt modelId="{92ECD586-89EE-46ED-B4B0-B15B12939640}" type="sibTrans" cxnId="{7F4F942D-0F0F-46DD-B4B6-8B66CE203363}">
      <dgm:prSet/>
      <dgm:spPr/>
      <dgm:t>
        <a:bodyPr/>
        <a:lstStyle/>
        <a:p>
          <a:endParaRPr lang="fi-FI"/>
        </a:p>
      </dgm:t>
    </dgm:pt>
    <dgm:pt modelId="{9FDDD6BD-B617-497C-A477-792AD1B5F880}">
      <dgm:prSet phldrT="[Text]" custT="1"/>
      <dgm:spPr/>
      <dgm:t>
        <a:bodyPr/>
        <a:lstStyle/>
        <a:p>
          <a:r>
            <a:rPr lang="en-US" sz="2800" noProof="0" dirty="0" smtClean="0">
              <a:latin typeface="Arial" panose="020B0604020202020204" pitchFamily="34" charset="0"/>
              <a:cs typeface="Arial" panose="020B0604020202020204" pitchFamily="34" charset="0"/>
            </a:rPr>
            <a:t>Consequences/Costs</a:t>
          </a:r>
          <a:endParaRPr lang="en-US" sz="32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C75E0B-DE29-41D1-A698-7113A0949261}" type="parTrans" cxnId="{D0D44C89-9DCC-4DBD-ADA3-10A373BCE344}">
      <dgm:prSet/>
      <dgm:spPr/>
      <dgm:t>
        <a:bodyPr/>
        <a:lstStyle/>
        <a:p>
          <a:endParaRPr lang="fi-FI"/>
        </a:p>
      </dgm:t>
    </dgm:pt>
    <dgm:pt modelId="{358B67D3-2318-4EE0-9DB2-37C29EC8C4A6}" type="sibTrans" cxnId="{D0D44C89-9DCC-4DBD-ADA3-10A373BCE344}">
      <dgm:prSet/>
      <dgm:spPr/>
      <dgm:t>
        <a:bodyPr/>
        <a:lstStyle/>
        <a:p>
          <a:endParaRPr lang="fi-FI"/>
        </a:p>
      </dgm:t>
    </dgm:pt>
    <dgm:pt modelId="{9A0058CC-2C7D-47C1-8214-35BC9C26CAFD}">
      <dgm:prSet phldrT="[Text]" custT="1"/>
      <dgm:spPr/>
      <dgm:t>
        <a:bodyPr lIns="0" tIns="0" rIns="0" b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Break and downtime costs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DBB89D-AD6F-42D6-AC95-A13694914A83}" type="parTrans" cxnId="{B53B0DA8-77EB-4563-889B-93D08E3DD557}">
      <dgm:prSet/>
      <dgm:spPr/>
      <dgm:t>
        <a:bodyPr/>
        <a:lstStyle/>
        <a:p>
          <a:endParaRPr lang="fi-FI"/>
        </a:p>
      </dgm:t>
    </dgm:pt>
    <dgm:pt modelId="{F8FFB27D-C666-44D3-BA39-A931A9CBBF86}" type="sibTrans" cxnId="{B53B0DA8-77EB-4563-889B-93D08E3DD557}">
      <dgm:prSet/>
      <dgm:spPr/>
      <dgm:t>
        <a:bodyPr/>
        <a:lstStyle/>
        <a:p>
          <a:endParaRPr lang="fi-FI"/>
        </a:p>
      </dgm:t>
    </dgm:pt>
    <dgm:pt modelId="{EAAAEABA-D121-4471-83F2-6622637CB79F}">
      <dgm:prSet custT="1"/>
      <dgm:spPr/>
      <dgm:t>
        <a:bodyPr lIns="0" tIns="0" rIns="0" b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External / </a:t>
          </a:r>
          <a:r>
            <a:rPr lang="en-US" sz="1600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conseq</a:t>
          </a:r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. events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54B435-3FEC-4554-9FA8-6255B3FB4FE4}" type="parTrans" cxnId="{AF018082-F4EC-4DF4-9388-268FE5A20B3C}">
      <dgm:prSet/>
      <dgm:spPr/>
      <dgm:t>
        <a:bodyPr/>
        <a:lstStyle/>
        <a:p>
          <a:endParaRPr lang="fi-FI"/>
        </a:p>
      </dgm:t>
    </dgm:pt>
    <dgm:pt modelId="{EF4B2FDC-6341-4D8B-820E-4CF5A29C8DC8}" type="sibTrans" cxnId="{AF018082-F4EC-4DF4-9388-268FE5A20B3C}">
      <dgm:prSet/>
      <dgm:spPr/>
      <dgm:t>
        <a:bodyPr/>
        <a:lstStyle/>
        <a:p>
          <a:endParaRPr lang="fi-FI"/>
        </a:p>
      </dgm:t>
    </dgm:pt>
    <dgm:pt modelId="{2DF0D15D-BF67-484B-ABBA-9AF787B953C3}">
      <dgm:prSet custT="1"/>
      <dgm:spPr/>
      <dgm:t>
        <a:bodyPr lIns="0" tIns="0" rIns="0" b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Failures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492E32-2A53-409C-989B-E8365EA0F024}" type="parTrans" cxnId="{40373A28-47DF-4F7E-8FBC-70C9FB9670ED}">
      <dgm:prSet/>
      <dgm:spPr/>
      <dgm:t>
        <a:bodyPr/>
        <a:lstStyle/>
        <a:p>
          <a:endParaRPr lang="fi-FI"/>
        </a:p>
      </dgm:t>
    </dgm:pt>
    <dgm:pt modelId="{9C654318-225F-489A-BFDE-231D70F587F8}" type="sibTrans" cxnId="{40373A28-47DF-4F7E-8FBC-70C9FB9670ED}">
      <dgm:prSet/>
      <dgm:spPr/>
      <dgm:t>
        <a:bodyPr/>
        <a:lstStyle/>
        <a:p>
          <a:endParaRPr lang="fi-FI"/>
        </a:p>
      </dgm:t>
    </dgm:pt>
    <dgm:pt modelId="{CD1BBE63-BF73-4A98-B731-E191EFD64933}">
      <dgm:prSet custT="1"/>
      <dgm:spPr/>
      <dgm:t>
        <a:bodyPr lIns="0" tIns="0" rIns="0" b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Repair costs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DF643-60EC-4E7A-B0E0-B57A6F2EFC52}" type="parTrans" cxnId="{9A116E7A-2A85-4125-B21A-2925D6A0E119}">
      <dgm:prSet/>
      <dgm:spPr/>
      <dgm:t>
        <a:bodyPr/>
        <a:lstStyle/>
        <a:p>
          <a:endParaRPr lang="fi-FI"/>
        </a:p>
      </dgm:t>
    </dgm:pt>
    <dgm:pt modelId="{98A8EAF9-1963-4E79-BC38-FAB3BBE09276}" type="sibTrans" cxnId="{9A116E7A-2A85-4125-B21A-2925D6A0E119}">
      <dgm:prSet/>
      <dgm:spPr/>
      <dgm:t>
        <a:bodyPr/>
        <a:lstStyle/>
        <a:p>
          <a:endParaRPr lang="fi-FI"/>
        </a:p>
      </dgm:t>
    </dgm:pt>
    <dgm:pt modelId="{45144E78-74E9-4943-83A0-1D2B5CBB8104}">
      <dgm:prSet custT="1"/>
      <dgm:spPr/>
      <dgm:t>
        <a:bodyPr lIns="0" tIns="0" rIns="0" b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Maintenance costs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E5BF34-99ED-467B-84DC-6D6245D2DE76}" type="parTrans" cxnId="{2FB907CF-717E-4B9B-954D-AAFAA1E85AC3}">
      <dgm:prSet/>
      <dgm:spPr/>
      <dgm:t>
        <a:bodyPr/>
        <a:lstStyle/>
        <a:p>
          <a:endParaRPr lang="fi-FI"/>
        </a:p>
      </dgm:t>
    </dgm:pt>
    <dgm:pt modelId="{0C6627E0-D0C2-4152-9FF4-A1E1E11524AC}" type="sibTrans" cxnId="{2FB907CF-717E-4B9B-954D-AAFAA1E85AC3}">
      <dgm:prSet/>
      <dgm:spPr/>
      <dgm:t>
        <a:bodyPr/>
        <a:lstStyle/>
        <a:p>
          <a:endParaRPr lang="fi-FI"/>
        </a:p>
      </dgm:t>
    </dgm:pt>
    <dgm:pt modelId="{50267F94-6ACA-4A5F-B49C-4487EFD0B537}">
      <dgm:prSet custT="1"/>
      <dgm:spPr/>
      <dgm:t>
        <a:bodyPr lIns="0" tIns="0" rIns="0" bIns="0"/>
        <a:lstStyle/>
        <a:p>
          <a:r>
            <a:rPr lang="en-US" sz="1600" noProof="0" dirty="0" smtClean="0">
              <a:latin typeface="Arial" panose="020B0604020202020204" pitchFamily="34" charset="0"/>
              <a:cs typeface="Arial" panose="020B0604020202020204" pitchFamily="34" charset="0"/>
            </a:rPr>
            <a:t>Environ.,  human, etc. hazards</a:t>
          </a:r>
          <a:endParaRPr lang="en-US" sz="16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F3957-503C-4A3C-8E12-64CE3CDD894E}" type="parTrans" cxnId="{B1875888-AC3A-4A3B-9853-477BF73E10B4}">
      <dgm:prSet/>
      <dgm:spPr/>
      <dgm:t>
        <a:bodyPr/>
        <a:lstStyle/>
        <a:p>
          <a:endParaRPr lang="fi-FI"/>
        </a:p>
      </dgm:t>
    </dgm:pt>
    <dgm:pt modelId="{FA2CBF01-1BEF-4324-A3CE-D73F88FB0432}" type="sibTrans" cxnId="{B1875888-AC3A-4A3B-9853-477BF73E10B4}">
      <dgm:prSet/>
      <dgm:spPr/>
      <dgm:t>
        <a:bodyPr/>
        <a:lstStyle/>
        <a:p>
          <a:endParaRPr lang="fi-FI"/>
        </a:p>
      </dgm:t>
    </dgm:pt>
    <dgm:pt modelId="{9F69F0A9-9075-499C-9B09-A9F130145C3B}" type="pres">
      <dgm:prSet presAssocID="{47D97163-83A0-4B6E-AAF8-C2C7EAE1A85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i-FI"/>
        </a:p>
      </dgm:t>
    </dgm:pt>
    <dgm:pt modelId="{FD6FDFA5-9021-433A-9C09-35C644A2CA7A}" type="pres">
      <dgm:prSet presAssocID="{90D30BC2-FF7F-46C6-8FAA-B4A3F914BA1F}" presName="vertOne" presStyleCnt="0"/>
      <dgm:spPr/>
      <dgm:t>
        <a:bodyPr/>
        <a:lstStyle/>
        <a:p>
          <a:endParaRPr lang="en-US"/>
        </a:p>
      </dgm:t>
    </dgm:pt>
    <dgm:pt modelId="{FD63D860-E328-4BD4-8D8A-3ED81FA30EA8}" type="pres">
      <dgm:prSet presAssocID="{90D30BC2-FF7F-46C6-8FAA-B4A3F914BA1F}" presName="txOne" presStyleLbl="node0" presStyleIdx="0" presStyleCnt="1" custLinFactNeighborX="-971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AC89E456-FD45-4008-8E4C-B727B142A94B}" type="pres">
      <dgm:prSet presAssocID="{90D30BC2-FF7F-46C6-8FAA-B4A3F914BA1F}" presName="parTransOne" presStyleCnt="0"/>
      <dgm:spPr/>
      <dgm:t>
        <a:bodyPr/>
        <a:lstStyle/>
        <a:p>
          <a:endParaRPr lang="en-US"/>
        </a:p>
      </dgm:t>
    </dgm:pt>
    <dgm:pt modelId="{9B6CF2B9-E87F-47E6-9F0C-E8AC860136C3}" type="pres">
      <dgm:prSet presAssocID="{90D30BC2-FF7F-46C6-8FAA-B4A3F914BA1F}" presName="horzOne" presStyleCnt="0"/>
      <dgm:spPr/>
      <dgm:t>
        <a:bodyPr/>
        <a:lstStyle/>
        <a:p>
          <a:endParaRPr lang="en-US"/>
        </a:p>
      </dgm:t>
    </dgm:pt>
    <dgm:pt modelId="{5D2EB62B-7F60-4A5C-B5B4-9BADB1F5E1F7}" type="pres">
      <dgm:prSet presAssocID="{7026DA74-A4C5-491A-AF6E-C0B4ED301452}" presName="vertTwo" presStyleCnt="0"/>
      <dgm:spPr/>
      <dgm:t>
        <a:bodyPr/>
        <a:lstStyle/>
        <a:p>
          <a:endParaRPr lang="en-US"/>
        </a:p>
      </dgm:t>
    </dgm:pt>
    <dgm:pt modelId="{F27C89C2-95BD-4258-8A65-F72495C14182}" type="pres">
      <dgm:prSet presAssocID="{7026DA74-A4C5-491A-AF6E-C0B4ED301452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5C6F7CA1-440D-45FB-9440-7BCB8A5F3114}" type="pres">
      <dgm:prSet presAssocID="{7026DA74-A4C5-491A-AF6E-C0B4ED301452}" presName="parTransTwo" presStyleCnt="0"/>
      <dgm:spPr/>
      <dgm:t>
        <a:bodyPr/>
        <a:lstStyle/>
        <a:p>
          <a:endParaRPr lang="en-US"/>
        </a:p>
      </dgm:t>
    </dgm:pt>
    <dgm:pt modelId="{36F3D9CD-E684-42CD-9358-0264028BC02E}" type="pres">
      <dgm:prSet presAssocID="{7026DA74-A4C5-491A-AF6E-C0B4ED301452}" presName="horzTwo" presStyleCnt="0"/>
      <dgm:spPr/>
      <dgm:t>
        <a:bodyPr/>
        <a:lstStyle/>
        <a:p>
          <a:endParaRPr lang="en-US"/>
        </a:p>
      </dgm:t>
    </dgm:pt>
    <dgm:pt modelId="{A82D183E-00CD-4361-A7CB-40FEE7C23FCC}" type="pres">
      <dgm:prSet presAssocID="{2DF0D15D-BF67-484B-ABBA-9AF787B953C3}" presName="vertThree" presStyleCnt="0"/>
      <dgm:spPr/>
      <dgm:t>
        <a:bodyPr/>
        <a:lstStyle/>
        <a:p>
          <a:endParaRPr lang="en-US"/>
        </a:p>
      </dgm:t>
    </dgm:pt>
    <dgm:pt modelId="{8B5BE4D9-73C2-4FC2-B330-EDBC5349D5DD}" type="pres">
      <dgm:prSet presAssocID="{2DF0D15D-BF67-484B-ABBA-9AF787B953C3}" presName="txThree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5864F768-6763-4CC3-A7DE-D3843547BEFA}" type="pres">
      <dgm:prSet presAssocID="{2DF0D15D-BF67-484B-ABBA-9AF787B953C3}" presName="horzThree" presStyleCnt="0"/>
      <dgm:spPr/>
      <dgm:t>
        <a:bodyPr/>
        <a:lstStyle/>
        <a:p>
          <a:endParaRPr lang="en-US"/>
        </a:p>
      </dgm:t>
    </dgm:pt>
    <dgm:pt modelId="{FF0CFDF9-E3AD-445D-ACFD-018B6CFE3970}" type="pres">
      <dgm:prSet presAssocID="{9C654318-225F-489A-BFDE-231D70F587F8}" presName="sibSpaceThree" presStyleCnt="0"/>
      <dgm:spPr/>
      <dgm:t>
        <a:bodyPr/>
        <a:lstStyle/>
        <a:p>
          <a:endParaRPr lang="en-US"/>
        </a:p>
      </dgm:t>
    </dgm:pt>
    <dgm:pt modelId="{DE4170E7-E249-4CB5-ACDE-5A123B6A7E20}" type="pres">
      <dgm:prSet presAssocID="{AB94970D-950E-4243-9987-1ABD36F343F4}" presName="vertThree" presStyleCnt="0"/>
      <dgm:spPr/>
      <dgm:t>
        <a:bodyPr/>
        <a:lstStyle/>
        <a:p>
          <a:endParaRPr lang="en-US"/>
        </a:p>
      </dgm:t>
    </dgm:pt>
    <dgm:pt modelId="{2C1CAA60-99C8-49BB-932C-DD272D9AF1BD}" type="pres">
      <dgm:prSet presAssocID="{AB94970D-950E-4243-9987-1ABD36F343F4}" presName="txThree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030021D6-00AD-4D73-91EB-8EA0EAA08370}" type="pres">
      <dgm:prSet presAssocID="{AB94970D-950E-4243-9987-1ABD36F343F4}" presName="horzThree" presStyleCnt="0"/>
      <dgm:spPr/>
      <dgm:t>
        <a:bodyPr/>
        <a:lstStyle/>
        <a:p>
          <a:endParaRPr lang="en-US"/>
        </a:p>
      </dgm:t>
    </dgm:pt>
    <dgm:pt modelId="{8071ACA3-88F4-4D30-AB6A-B73B64DCA7DE}" type="pres">
      <dgm:prSet presAssocID="{4105AAA1-EB5C-4DB5-8947-370240FF39F8}" presName="sibSpaceThree" presStyleCnt="0"/>
      <dgm:spPr/>
      <dgm:t>
        <a:bodyPr/>
        <a:lstStyle/>
        <a:p>
          <a:endParaRPr lang="en-US"/>
        </a:p>
      </dgm:t>
    </dgm:pt>
    <dgm:pt modelId="{C0FF6E0B-3E84-4A5C-99C5-0316FB7EDACC}" type="pres">
      <dgm:prSet presAssocID="{114B9230-320D-44FC-9B2A-60B6C4C335FA}" presName="vertThree" presStyleCnt="0"/>
      <dgm:spPr/>
      <dgm:t>
        <a:bodyPr/>
        <a:lstStyle/>
        <a:p>
          <a:endParaRPr lang="en-US"/>
        </a:p>
      </dgm:t>
    </dgm:pt>
    <dgm:pt modelId="{B1048ACB-5097-4A5B-BD56-2F053E420BAD}" type="pres">
      <dgm:prSet presAssocID="{114B9230-320D-44FC-9B2A-60B6C4C335FA}" presName="txThree" presStyleLbl="node3" presStyleIdx="2" presStyleCnt="8" custScaleX="116106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45EF2ACC-EB87-4DC5-B5DA-B4FAB61522B1}" type="pres">
      <dgm:prSet presAssocID="{114B9230-320D-44FC-9B2A-60B6C4C335FA}" presName="horzThree" presStyleCnt="0"/>
      <dgm:spPr/>
      <dgm:t>
        <a:bodyPr/>
        <a:lstStyle/>
        <a:p>
          <a:endParaRPr lang="en-US"/>
        </a:p>
      </dgm:t>
    </dgm:pt>
    <dgm:pt modelId="{4933F851-6458-403C-8FBE-DB5626D92BE1}" type="pres">
      <dgm:prSet presAssocID="{92ECD586-89EE-46ED-B4B0-B15B12939640}" presName="sibSpaceThree" presStyleCnt="0"/>
      <dgm:spPr/>
      <dgm:t>
        <a:bodyPr/>
        <a:lstStyle/>
        <a:p>
          <a:endParaRPr lang="en-US"/>
        </a:p>
      </dgm:t>
    </dgm:pt>
    <dgm:pt modelId="{4656F71D-4F00-491C-939C-F9B0BE4AF7A5}" type="pres">
      <dgm:prSet presAssocID="{EAAAEABA-D121-4471-83F2-6622637CB79F}" presName="vertThree" presStyleCnt="0"/>
      <dgm:spPr/>
      <dgm:t>
        <a:bodyPr/>
        <a:lstStyle/>
        <a:p>
          <a:endParaRPr lang="en-US"/>
        </a:p>
      </dgm:t>
    </dgm:pt>
    <dgm:pt modelId="{56B7331F-2848-4938-8D74-81E3F6BBE761}" type="pres">
      <dgm:prSet presAssocID="{EAAAEABA-D121-4471-83F2-6622637CB79F}" presName="txThree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A0C3D88C-5A24-4254-BAE1-714F54F83F86}" type="pres">
      <dgm:prSet presAssocID="{EAAAEABA-D121-4471-83F2-6622637CB79F}" presName="horzThree" presStyleCnt="0"/>
      <dgm:spPr/>
      <dgm:t>
        <a:bodyPr/>
        <a:lstStyle/>
        <a:p>
          <a:endParaRPr lang="en-US"/>
        </a:p>
      </dgm:t>
    </dgm:pt>
    <dgm:pt modelId="{16E93A66-7614-493A-9559-04DBFF9383A2}" type="pres">
      <dgm:prSet presAssocID="{105E52B3-62B5-4E6E-ABDA-968914FCDE06}" presName="sibSpaceTwo" presStyleCnt="0"/>
      <dgm:spPr/>
      <dgm:t>
        <a:bodyPr/>
        <a:lstStyle/>
        <a:p>
          <a:endParaRPr lang="en-US"/>
        </a:p>
      </dgm:t>
    </dgm:pt>
    <dgm:pt modelId="{87FB4B0F-3D5E-4AFB-A4AD-24C99F67DFDB}" type="pres">
      <dgm:prSet presAssocID="{9FDDD6BD-B617-497C-A477-792AD1B5F880}" presName="vertTwo" presStyleCnt="0"/>
      <dgm:spPr/>
      <dgm:t>
        <a:bodyPr/>
        <a:lstStyle/>
        <a:p>
          <a:endParaRPr lang="en-US"/>
        </a:p>
      </dgm:t>
    </dgm:pt>
    <dgm:pt modelId="{29A88025-F130-4213-BCB6-3A1F52D7B3E7}" type="pres">
      <dgm:prSet presAssocID="{9FDDD6BD-B617-497C-A477-792AD1B5F880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6C376326-9FCF-4FE3-8B2C-455E0D5E6B50}" type="pres">
      <dgm:prSet presAssocID="{9FDDD6BD-B617-497C-A477-792AD1B5F880}" presName="parTransTwo" presStyleCnt="0"/>
      <dgm:spPr/>
      <dgm:t>
        <a:bodyPr/>
        <a:lstStyle/>
        <a:p>
          <a:endParaRPr lang="en-US"/>
        </a:p>
      </dgm:t>
    </dgm:pt>
    <dgm:pt modelId="{B5B1D3CC-B5CF-42B3-8961-A45DA60BCB2D}" type="pres">
      <dgm:prSet presAssocID="{9FDDD6BD-B617-497C-A477-792AD1B5F880}" presName="horzTwo" presStyleCnt="0"/>
      <dgm:spPr/>
      <dgm:t>
        <a:bodyPr/>
        <a:lstStyle/>
        <a:p>
          <a:endParaRPr lang="en-US"/>
        </a:p>
      </dgm:t>
    </dgm:pt>
    <dgm:pt modelId="{15A29953-449B-42AE-A4E8-64E52EA94AB7}" type="pres">
      <dgm:prSet presAssocID="{9A0058CC-2C7D-47C1-8214-35BC9C26CAFD}" presName="vertThree" presStyleCnt="0"/>
      <dgm:spPr/>
      <dgm:t>
        <a:bodyPr/>
        <a:lstStyle/>
        <a:p>
          <a:endParaRPr lang="en-US"/>
        </a:p>
      </dgm:t>
    </dgm:pt>
    <dgm:pt modelId="{77862231-543C-4EF8-BC57-045577A6CE5A}" type="pres">
      <dgm:prSet presAssocID="{9A0058CC-2C7D-47C1-8214-35BC9C26CAFD}" presName="txThree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B6B6C3AA-3142-45A4-8668-07E2D6C72BFA}" type="pres">
      <dgm:prSet presAssocID="{9A0058CC-2C7D-47C1-8214-35BC9C26CAFD}" presName="horzThree" presStyleCnt="0"/>
      <dgm:spPr/>
      <dgm:t>
        <a:bodyPr/>
        <a:lstStyle/>
        <a:p>
          <a:endParaRPr lang="en-US"/>
        </a:p>
      </dgm:t>
    </dgm:pt>
    <dgm:pt modelId="{6F505B2E-7248-4980-B71E-FE59B2AE9820}" type="pres">
      <dgm:prSet presAssocID="{F8FFB27D-C666-44D3-BA39-A931A9CBBF86}" presName="sibSpaceThree" presStyleCnt="0"/>
      <dgm:spPr/>
      <dgm:t>
        <a:bodyPr/>
        <a:lstStyle/>
        <a:p>
          <a:endParaRPr lang="en-US"/>
        </a:p>
      </dgm:t>
    </dgm:pt>
    <dgm:pt modelId="{2514042A-A85D-4C47-9D44-F3BE9A83243C}" type="pres">
      <dgm:prSet presAssocID="{CD1BBE63-BF73-4A98-B731-E191EFD64933}" presName="vertThree" presStyleCnt="0"/>
      <dgm:spPr/>
      <dgm:t>
        <a:bodyPr/>
        <a:lstStyle/>
        <a:p>
          <a:endParaRPr lang="en-US"/>
        </a:p>
      </dgm:t>
    </dgm:pt>
    <dgm:pt modelId="{3940756A-E391-4FDE-BE8B-D1E402D380F2}" type="pres">
      <dgm:prSet presAssocID="{CD1BBE63-BF73-4A98-B731-E191EFD64933}" presName="txThree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5F2E39F3-1F65-47E3-9DD2-560B2EB64A68}" type="pres">
      <dgm:prSet presAssocID="{CD1BBE63-BF73-4A98-B731-E191EFD64933}" presName="horzThree" presStyleCnt="0"/>
      <dgm:spPr/>
      <dgm:t>
        <a:bodyPr/>
        <a:lstStyle/>
        <a:p>
          <a:endParaRPr lang="en-US"/>
        </a:p>
      </dgm:t>
    </dgm:pt>
    <dgm:pt modelId="{E29C3031-9F9F-46E2-9A01-6BB7B5140BA6}" type="pres">
      <dgm:prSet presAssocID="{98A8EAF9-1963-4E79-BC38-FAB3BBE09276}" presName="sibSpaceThree" presStyleCnt="0"/>
      <dgm:spPr/>
      <dgm:t>
        <a:bodyPr/>
        <a:lstStyle/>
        <a:p>
          <a:endParaRPr lang="en-US"/>
        </a:p>
      </dgm:t>
    </dgm:pt>
    <dgm:pt modelId="{93FDB829-A2F9-4F37-994D-AB266D5E72D7}" type="pres">
      <dgm:prSet presAssocID="{45144E78-74E9-4943-83A0-1D2B5CBB8104}" presName="vertThree" presStyleCnt="0"/>
      <dgm:spPr/>
      <dgm:t>
        <a:bodyPr/>
        <a:lstStyle/>
        <a:p>
          <a:endParaRPr lang="en-US"/>
        </a:p>
      </dgm:t>
    </dgm:pt>
    <dgm:pt modelId="{BD8DEE7B-AF29-4235-A5F1-23C3AE783135}" type="pres">
      <dgm:prSet presAssocID="{45144E78-74E9-4943-83A0-1D2B5CBB8104}" presName="txThree" presStyleLbl="node3" presStyleIdx="6" presStyleCnt="8" custScaleX="115955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506C9D79-D81F-49C9-BA31-8D72C330640E}" type="pres">
      <dgm:prSet presAssocID="{45144E78-74E9-4943-83A0-1D2B5CBB8104}" presName="horzThree" presStyleCnt="0"/>
      <dgm:spPr/>
      <dgm:t>
        <a:bodyPr/>
        <a:lstStyle/>
        <a:p>
          <a:endParaRPr lang="en-US"/>
        </a:p>
      </dgm:t>
    </dgm:pt>
    <dgm:pt modelId="{1347EDC5-0D41-4F0C-825E-99D3B1EAD1EA}" type="pres">
      <dgm:prSet presAssocID="{0C6627E0-D0C2-4152-9FF4-A1E1E11524AC}" presName="sibSpaceThree" presStyleCnt="0"/>
      <dgm:spPr/>
      <dgm:t>
        <a:bodyPr/>
        <a:lstStyle/>
        <a:p>
          <a:endParaRPr lang="en-US"/>
        </a:p>
      </dgm:t>
    </dgm:pt>
    <dgm:pt modelId="{2E83249D-B0B1-41F4-A8F8-F64465DAD434}" type="pres">
      <dgm:prSet presAssocID="{50267F94-6ACA-4A5F-B49C-4487EFD0B537}" presName="vertThree" presStyleCnt="0"/>
      <dgm:spPr/>
      <dgm:t>
        <a:bodyPr/>
        <a:lstStyle/>
        <a:p>
          <a:endParaRPr lang="en-US"/>
        </a:p>
      </dgm:t>
    </dgm:pt>
    <dgm:pt modelId="{636D5067-4239-459D-83E0-0C20F1DA7B18}" type="pres">
      <dgm:prSet presAssocID="{50267F94-6ACA-4A5F-B49C-4487EFD0B537}" presName="txThree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4999414B-46AA-42FF-A91A-E96619BEEDD8}" type="pres">
      <dgm:prSet presAssocID="{50267F94-6ACA-4A5F-B49C-4487EFD0B537}" presName="horzThree" presStyleCnt="0"/>
      <dgm:spPr/>
      <dgm:t>
        <a:bodyPr/>
        <a:lstStyle/>
        <a:p>
          <a:endParaRPr lang="en-US"/>
        </a:p>
      </dgm:t>
    </dgm:pt>
  </dgm:ptLst>
  <dgm:cxnLst>
    <dgm:cxn modelId="{692126C9-C3EC-4BB9-8B2E-8D8CCFCBB320}" type="presOf" srcId="{CD1BBE63-BF73-4A98-B731-E191EFD64933}" destId="{3940756A-E391-4FDE-BE8B-D1E402D380F2}" srcOrd="0" destOrd="0" presId="urn:microsoft.com/office/officeart/2005/8/layout/hierarchy4"/>
    <dgm:cxn modelId="{F90F857D-E1D3-4E55-BEA4-A39466E6E836}" type="presOf" srcId="{50267F94-6ACA-4A5F-B49C-4487EFD0B537}" destId="{636D5067-4239-459D-83E0-0C20F1DA7B18}" srcOrd="0" destOrd="0" presId="urn:microsoft.com/office/officeart/2005/8/layout/hierarchy4"/>
    <dgm:cxn modelId="{7F4F942D-0F0F-46DD-B4B6-8B66CE203363}" srcId="{7026DA74-A4C5-491A-AF6E-C0B4ED301452}" destId="{114B9230-320D-44FC-9B2A-60B6C4C335FA}" srcOrd="2" destOrd="0" parTransId="{6F5F2674-09E9-49BA-86F4-56633A484A07}" sibTransId="{92ECD586-89EE-46ED-B4B0-B15B12939640}"/>
    <dgm:cxn modelId="{54F19EA1-8A1E-4C6E-9675-9A26A165AC33}" type="presOf" srcId="{AB94970D-950E-4243-9987-1ABD36F343F4}" destId="{2C1CAA60-99C8-49BB-932C-DD272D9AF1BD}" srcOrd="0" destOrd="0" presId="urn:microsoft.com/office/officeart/2005/8/layout/hierarchy4"/>
    <dgm:cxn modelId="{40373A28-47DF-4F7E-8FBC-70C9FB9670ED}" srcId="{7026DA74-A4C5-491A-AF6E-C0B4ED301452}" destId="{2DF0D15D-BF67-484B-ABBA-9AF787B953C3}" srcOrd="0" destOrd="0" parTransId="{B3492E32-2A53-409C-989B-E8365EA0F024}" sibTransId="{9C654318-225F-489A-BFDE-231D70F587F8}"/>
    <dgm:cxn modelId="{3297ACBA-F504-41A9-8CD3-E7CBE93E9999}" type="presOf" srcId="{45144E78-74E9-4943-83A0-1D2B5CBB8104}" destId="{BD8DEE7B-AF29-4235-A5F1-23C3AE783135}" srcOrd="0" destOrd="0" presId="urn:microsoft.com/office/officeart/2005/8/layout/hierarchy4"/>
    <dgm:cxn modelId="{B1875888-AC3A-4A3B-9853-477BF73E10B4}" srcId="{9FDDD6BD-B617-497C-A477-792AD1B5F880}" destId="{50267F94-6ACA-4A5F-B49C-4487EFD0B537}" srcOrd="3" destOrd="0" parTransId="{D8DF3957-503C-4A3C-8E12-64CE3CDD894E}" sibTransId="{FA2CBF01-1BEF-4324-A3CE-D73F88FB0432}"/>
    <dgm:cxn modelId="{DE01CD00-F464-44E4-8D8B-C5DBFEC9CD34}" type="presOf" srcId="{EAAAEABA-D121-4471-83F2-6622637CB79F}" destId="{56B7331F-2848-4938-8D74-81E3F6BBE761}" srcOrd="0" destOrd="0" presId="urn:microsoft.com/office/officeart/2005/8/layout/hierarchy4"/>
    <dgm:cxn modelId="{9F22E675-B034-4BDF-93AE-2E04EB8BE394}" type="presOf" srcId="{90D30BC2-FF7F-46C6-8FAA-B4A3F914BA1F}" destId="{FD63D860-E328-4BD4-8D8A-3ED81FA30EA8}" srcOrd="0" destOrd="0" presId="urn:microsoft.com/office/officeart/2005/8/layout/hierarchy4"/>
    <dgm:cxn modelId="{B92FF296-A68F-46C7-8717-4115CF2809C7}" type="presOf" srcId="{114B9230-320D-44FC-9B2A-60B6C4C335FA}" destId="{B1048ACB-5097-4A5B-BD56-2F053E420BAD}" srcOrd="0" destOrd="0" presId="urn:microsoft.com/office/officeart/2005/8/layout/hierarchy4"/>
    <dgm:cxn modelId="{E69B2B3A-C273-4B28-BD9E-5723754CCD0F}" type="presOf" srcId="{2DF0D15D-BF67-484B-ABBA-9AF787B953C3}" destId="{8B5BE4D9-73C2-4FC2-B330-EDBC5349D5DD}" srcOrd="0" destOrd="0" presId="urn:microsoft.com/office/officeart/2005/8/layout/hierarchy4"/>
    <dgm:cxn modelId="{5CD64C54-811F-4B19-B7E5-F2E3CA014298}" type="presOf" srcId="{9FDDD6BD-B617-497C-A477-792AD1B5F880}" destId="{29A88025-F130-4213-BCB6-3A1F52D7B3E7}" srcOrd="0" destOrd="0" presId="urn:microsoft.com/office/officeart/2005/8/layout/hierarchy4"/>
    <dgm:cxn modelId="{B65FB9CC-CD29-4A04-B319-8ADC325F7E47}" type="presOf" srcId="{7026DA74-A4C5-491A-AF6E-C0B4ED301452}" destId="{F27C89C2-95BD-4258-8A65-F72495C14182}" srcOrd="0" destOrd="0" presId="urn:microsoft.com/office/officeart/2005/8/layout/hierarchy4"/>
    <dgm:cxn modelId="{95AB41B9-C4D7-4552-9710-BE4F196B6706}" srcId="{90D30BC2-FF7F-46C6-8FAA-B4A3F914BA1F}" destId="{7026DA74-A4C5-491A-AF6E-C0B4ED301452}" srcOrd="0" destOrd="0" parTransId="{10C8D7BA-8518-4238-B0BE-90AC4C18A58C}" sibTransId="{105E52B3-62B5-4E6E-ABDA-968914FCDE06}"/>
    <dgm:cxn modelId="{3D19D2D7-2EA4-4A25-BB9F-6B2A8649F11D}" srcId="{7026DA74-A4C5-491A-AF6E-C0B4ED301452}" destId="{AB94970D-950E-4243-9987-1ABD36F343F4}" srcOrd="1" destOrd="0" parTransId="{EFE4796D-66D6-4C46-9F44-17747FCF1805}" sibTransId="{4105AAA1-EB5C-4DB5-8947-370240FF39F8}"/>
    <dgm:cxn modelId="{D0D44C89-9DCC-4DBD-ADA3-10A373BCE344}" srcId="{90D30BC2-FF7F-46C6-8FAA-B4A3F914BA1F}" destId="{9FDDD6BD-B617-497C-A477-792AD1B5F880}" srcOrd="1" destOrd="0" parTransId="{AFC75E0B-DE29-41D1-A698-7113A0949261}" sibTransId="{358B67D3-2318-4EE0-9DB2-37C29EC8C4A6}"/>
    <dgm:cxn modelId="{2E433B0C-8F1A-40D9-A7D7-188F1DBF5410}" type="presOf" srcId="{9A0058CC-2C7D-47C1-8214-35BC9C26CAFD}" destId="{77862231-543C-4EF8-BC57-045577A6CE5A}" srcOrd="0" destOrd="0" presId="urn:microsoft.com/office/officeart/2005/8/layout/hierarchy4"/>
    <dgm:cxn modelId="{B53B0DA8-77EB-4563-889B-93D08E3DD557}" srcId="{9FDDD6BD-B617-497C-A477-792AD1B5F880}" destId="{9A0058CC-2C7D-47C1-8214-35BC9C26CAFD}" srcOrd="0" destOrd="0" parTransId="{09DBB89D-AD6F-42D6-AC95-A13694914A83}" sibTransId="{F8FFB27D-C666-44D3-BA39-A931A9CBBF86}"/>
    <dgm:cxn modelId="{08D73A20-9BBC-4EC9-8629-73F56BFB6CBD}" srcId="{47D97163-83A0-4B6E-AAF8-C2C7EAE1A856}" destId="{90D30BC2-FF7F-46C6-8FAA-B4A3F914BA1F}" srcOrd="0" destOrd="0" parTransId="{6A119FFC-40A2-45D8-BC06-CE728F15D054}" sibTransId="{21485584-0188-4E51-B111-F7654F46E06E}"/>
    <dgm:cxn modelId="{AF018082-F4EC-4DF4-9388-268FE5A20B3C}" srcId="{7026DA74-A4C5-491A-AF6E-C0B4ED301452}" destId="{EAAAEABA-D121-4471-83F2-6622637CB79F}" srcOrd="3" destOrd="0" parTransId="{4054B435-3FEC-4554-9FA8-6255B3FB4FE4}" sibTransId="{EF4B2FDC-6341-4D8B-820E-4CF5A29C8DC8}"/>
    <dgm:cxn modelId="{9A116E7A-2A85-4125-B21A-2925D6A0E119}" srcId="{9FDDD6BD-B617-497C-A477-792AD1B5F880}" destId="{CD1BBE63-BF73-4A98-B731-E191EFD64933}" srcOrd="1" destOrd="0" parTransId="{C03DF643-60EC-4E7A-B0E0-B57A6F2EFC52}" sibTransId="{98A8EAF9-1963-4E79-BC38-FAB3BBE09276}"/>
    <dgm:cxn modelId="{1AB6DDD8-8D4E-4E3E-A753-CA1D657D2474}" type="presOf" srcId="{47D97163-83A0-4B6E-AAF8-C2C7EAE1A856}" destId="{9F69F0A9-9075-499C-9B09-A9F130145C3B}" srcOrd="0" destOrd="0" presId="urn:microsoft.com/office/officeart/2005/8/layout/hierarchy4"/>
    <dgm:cxn modelId="{2FB907CF-717E-4B9B-954D-AAFAA1E85AC3}" srcId="{9FDDD6BD-B617-497C-A477-792AD1B5F880}" destId="{45144E78-74E9-4943-83A0-1D2B5CBB8104}" srcOrd="2" destOrd="0" parTransId="{FBE5BF34-99ED-467B-84DC-6D6245D2DE76}" sibTransId="{0C6627E0-D0C2-4152-9FF4-A1E1E11524AC}"/>
    <dgm:cxn modelId="{264DAF00-955F-44FF-A237-55A4EBAE5111}" type="presParOf" srcId="{9F69F0A9-9075-499C-9B09-A9F130145C3B}" destId="{FD6FDFA5-9021-433A-9C09-35C644A2CA7A}" srcOrd="0" destOrd="0" presId="urn:microsoft.com/office/officeart/2005/8/layout/hierarchy4"/>
    <dgm:cxn modelId="{66B1094A-28F5-4233-8E90-85232EDADD64}" type="presParOf" srcId="{FD6FDFA5-9021-433A-9C09-35C644A2CA7A}" destId="{FD63D860-E328-4BD4-8D8A-3ED81FA30EA8}" srcOrd="0" destOrd="0" presId="urn:microsoft.com/office/officeart/2005/8/layout/hierarchy4"/>
    <dgm:cxn modelId="{E836A9EE-3B3C-43E4-AED7-747957149DC3}" type="presParOf" srcId="{FD6FDFA5-9021-433A-9C09-35C644A2CA7A}" destId="{AC89E456-FD45-4008-8E4C-B727B142A94B}" srcOrd="1" destOrd="0" presId="urn:microsoft.com/office/officeart/2005/8/layout/hierarchy4"/>
    <dgm:cxn modelId="{73804E7A-3082-4163-BA2D-E2FCC5E7B399}" type="presParOf" srcId="{FD6FDFA5-9021-433A-9C09-35C644A2CA7A}" destId="{9B6CF2B9-E87F-47E6-9F0C-E8AC860136C3}" srcOrd="2" destOrd="0" presId="urn:microsoft.com/office/officeart/2005/8/layout/hierarchy4"/>
    <dgm:cxn modelId="{2F568B42-F62F-4EF2-9EF8-79754BB57886}" type="presParOf" srcId="{9B6CF2B9-E87F-47E6-9F0C-E8AC860136C3}" destId="{5D2EB62B-7F60-4A5C-B5B4-9BADB1F5E1F7}" srcOrd="0" destOrd="0" presId="urn:microsoft.com/office/officeart/2005/8/layout/hierarchy4"/>
    <dgm:cxn modelId="{4B2F63F6-4A40-4EE0-AC8E-473B6321C03D}" type="presParOf" srcId="{5D2EB62B-7F60-4A5C-B5B4-9BADB1F5E1F7}" destId="{F27C89C2-95BD-4258-8A65-F72495C14182}" srcOrd="0" destOrd="0" presId="urn:microsoft.com/office/officeart/2005/8/layout/hierarchy4"/>
    <dgm:cxn modelId="{7F300840-399C-4987-80F2-71417DC85424}" type="presParOf" srcId="{5D2EB62B-7F60-4A5C-B5B4-9BADB1F5E1F7}" destId="{5C6F7CA1-440D-45FB-9440-7BCB8A5F3114}" srcOrd="1" destOrd="0" presId="urn:microsoft.com/office/officeart/2005/8/layout/hierarchy4"/>
    <dgm:cxn modelId="{829E7CD2-1EE6-48D1-A2BB-5AF5C2A3FE82}" type="presParOf" srcId="{5D2EB62B-7F60-4A5C-B5B4-9BADB1F5E1F7}" destId="{36F3D9CD-E684-42CD-9358-0264028BC02E}" srcOrd="2" destOrd="0" presId="urn:microsoft.com/office/officeart/2005/8/layout/hierarchy4"/>
    <dgm:cxn modelId="{52DF7794-5B3F-42E3-A7F7-EF8D14CBFA2E}" type="presParOf" srcId="{36F3D9CD-E684-42CD-9358-0264028BC02E}" destId="{A82D183E-00CD-4361-A7CB-40FEE7C23FCC}" srcOrd="0" destOrd="0" presId="urn:microsoft.com/office/officeart/2005/8/layout/hierarchy4"/>
    <dgm:cxn modelId="{985AE41D-84F3-4D65-95EC-3FD0C7265F72}" type="presParOf" srcId="{A82D183E-00CD-4361-A7CB-40FEE7C23FCC}" destId="{8B5BE4D9-73C2-4FC2-B330-EDBC5349D5DD}" srcOrd="0" destOrd="0" presId="urn:microsoft.com/office/officeart/2005/8/layout/hierarchy4"/>
    <dgm:cxn modelId="{D930F8A1-8E9D-4906-892B-9771EECF1FEB}" type="presParOf" srcId="{A82D183E-00CD-4361-A7CB-40FEE7C23FCC}" destId="{5864F768-6763-4CC3-A7DE-D3843547BEFA}" srcOrd="1" destOrd="0" presId="urn:microsoft.com/office/officeart/2005/8/layout/hierarchy4"/>
    <dgm:cxn modelId="{E9AB6EB7-7CC6-4CA8-9424-523A0F868A25}" type="presParOf" srcId="{36F3D9CD-E684-42CD-9358-0264028BC02E}" destId="{FF0CFDF9-E3AD-445D-ACFD-018B6CFE3970}" srcOrd="1" destOrd="0" presId="urn:microsoft.com/office/officeart/2005/8/layout/hierarchy4"/>
    <dgm:cxn modelId="{F4AEC1D0-09C5-435D-B319-1EE0EDDCFF9C}" type="presParOf" srcId="{36F3D9CD-E684-42CD-9358-0264028BC02E}" destId="{DE4170E7-E249-4CB5-ACDE-5A123B6A7E20}" srcOrd="2" destOrd="0" presId="urn:microsoft.com/office/officeart/2005/8/layout/hierarchy4"/>
    <dgm:cxn modelId="{A79B9EA8-997E-4839-8A65-5F1433C415D2}" type="presParOf" srcId="{DE4170E7-E249-4CB5-ACDE-5A123B6A7E20}" destId="{2C1CAA60-99C8-49BB-932C-DD272D9AF1BD}" srcOrd="0" destOrd="0" presId="urn:microsoft.com/office/officeart/2005/8/layout/hierarchy4"/>
    <dgm:cxn modelId="{8234682C-C8B1-4714-A6F4-55601654C67B}" type="presParOf" srcId="{DE4170E7-E249-4CB5-ACDE-5A123B6A7E20}" destId="{030021D6-00AD-4D73-91EB-8EA0EAA08370}" srcOrd="1" destOrd="0" presId="urn:microsoft.com/office/officeart/2005/8/layout/hierarchy4"/>
    <dgm:cxn modelId="{D857F55A-9D6B-41D7-A080-7D4EAE4825AC}" type="presParOf" srcId="{36F3D9CD-E684-42CD-9358-0264028BC02E}" destId="{8071ACA3-88F4-4D30-AB6A-B73B64DCA7DE}" srcOrd="3" destOrd="0" presId="urn:microsoft.com/office/officeart/2005/8/layout/hierarchy4"/>
    <dgm:cxn modelId="{0C760B93-2D8C-4E81-A886-4C4B30165667}" type="presParOf" srcId="{36F3D9CD-E684-42CD-9358-0264028BC02E}" destId="{C0FF6E0B-3E84-4A5C-99C5-0316FB7EDACC}" srcOrd="4" destOrd="0" presId="urn:microsoft.com/office/officeart/2005/8/layout/hierarchy4"/>
    <dgm:cxn modelId="{050CC777-4E3B-4006-A8CF-05743EF23834}" type="presParOf" srcId="{C0FF6E0B-3E84-4A5C-99C5-0316FB7EDACC}" destId="{B1048ACB-5097-4A5B-BD56-2F053E420BAD}" srcOrd="0" destOrd="0" presId="urn:microsoft.com/office/officeart/2005/8/layout/hierarchy4"/>
    <dgm:cxn modelId="{4CA1F241-8A1B-4838-92F0-AD4BEFF92865}" type="presParOf" srcId="{C0FF6E0B-3E84-4A5C-99C5-0316FB7EDACC}" destId="{45EF2ACC-EB87-4DC5-B5DA-B4FAB61522B1}" srcOrd="1" destOrd="0" presId="urn:microsoft.com/office/officeart/2005/8/layout/hierarchy4"/>
    <dgm:cxn modelId="{D497A178-7EA1-4E21-B1C0-5AB8F9B0BDE3}" type="presParOf" srcId="{36F3D9CD-E684-42CD-9358-0264028BC02E}" destId="{4933F851-6458-403C-8FBE-DB5626D92BE1}" srcOrd="5" destOrd="0" presId="urn:microsoft.com/office/officeart/2005/8/layout/hierarchy4"/>
    <dgm:cxn modelId="{CA604E39-8C0D-43DD-AF87-B0A3F5AE6D9F}" type="presParOf" srcId="{36F3D9CD-E684-42CD-9358-0264028BC02E}" destId="{4656F71D-4F00-491C-939C-F9B0BE4AF7A5}" srcOrd="6" destOrd="0" presId="urn:microsoft.com/office/officeart/2005/8/layout/hierarchy4"/>
    <dgm:cxn modelId="{43BBA4CB-C158-4E43-9FD1-7A60EC49B009}" type="presParOf" srcId="{4656F71D-4F00-491C-939C-F9B0BE4AF7A5}" destId="{56B7331F-2848-4938-8D74-81E3F6BBE761}" srcOrd="0" destOrd="0" presId="urn:microsoft.com/office/officeart/2005/8/layout/hierarchy4"/>
    <dgm:cxn modelId="{19DBB533-EC2E-4AE7-BF5F-FB8FC3CD22A4}" type="presParOf" srcId="{4656F71D-4F00-491C-939C-F9B0BE4AF7A5}" destId="{A0C3D88C-5A24-4254-BAE1-714F54F83F86}" srcOrd="1" destOrd="0" presId="urn:microsoft.com/office/officeart/2005/8/layout/hierarchy4"/>
    <dgm:cxn modelId="{C1B4533C-8717-4C1D-A6F4-89EC114F0CDF}" type="presParOf" srcId="{9B6CF2B9-E87F-47E6-9F0C-E8AC860136C3}" destId="{16E93A66-7614-493A-9559-04DBFF9383A2}" srcOrd="1" destOrd="0" presId="urn:microsoft.com/office/officeart/2005/8/layout/hierarchy4"/>
    <dgm:cxn modelId="{0D67E513-D221-477D-B0CA-8CE5F2202FB6}" type="presParOf" srcId="{9B6CF2B9-E87F-47E6-9F0C-E8AC860136C3}" destId="{87FB4B0F-3D5E-4AFB-A4AD-24C99F67DFDB}" srcOrd="2" destOrd="0" presId="urn:microsoft.com/office/officeart/2005/8/layout/hierarchy4"/>
    <dgm:cxn modelId="{B1B25B15-2430-40CA-A753-AFB9C99C4C6F}" type="presParOf" srcId="{87FB4B0F-3D5E-4AFB-A4AD-24C99F67DFDB}" destId="{29A88025-F130-4213-BCB6-3A1F52D7B3E7}" srcOrd="0" destOrd="0" presId="urn:microsoft.com/office/officeart/2005/8/layout/hierarchy4"/>
    <dgm:cxn modelId="{525E1F90-37E3-49E6-BB6E-21624AE1E0E7}" type="presParOf" srcId="{87FB4B0F-3D5E-4AFB-A4AD-24C99F67DFDB}" destId="{6C376326-9FCF-4FE3-8B2C-455E0D5E6B50}" srcOrd="1" destOrd="0" presId="urn:microsoft.com/office/officeart/2005/8/layout/hierarchy4"/>
    <dgm:cxn modelId="{8B4C63EF-4FC3-44AC-AEFA-E3C8091DD5B5}" type="presParOf" srcId="{87FB4B0F-3D5E-4AFB-A4AD-24C99F67DFDB}" destId="{B5B1D3CC-B5CF-42B3-8961-A45DA60BCB2D}" srcOrd="2" destOrd="0" presId="urn:microsoft.com/office/officeart/2005/8/layout/hierarchy4"/>
    <dgm:cxn modelId="{5AA3D35A-5CA6-4259-9C5C-AECD10F5C856}" type="presParOf" srcId="{B5B1D3CC-B5CF-42B3-8961-A45DA60BCB2D}" destId="{15A29953-449B-42AE-A4E8-64E52EA94AB7}" srcOrd="0" destOrd="0" presId="urn:microsoft.com/office/officeart/2005/8/layout/hierarchy4"/>
    <dgm:cxn modelId="{FBCFF4F7-CE1C-4929-ADFA-46C96AD5BDDC}" type="presParOf" srcId="{15A29953-449B-42AE-A4E8-64E52EA94AB7}" destId="{77862231-543C-4EF8-BC57-045577A6CE5A}" srcOrd="0" destOrd="0" presId="urn:microsoft.com/office/officeart/2005/8/layout/hierarchy4"/>
    <dgm:cxn modelId="{077D7358-1601-4107-B5F0-8DDC84FF0B09}" type="presParOf" srcId="{15A29953-449B-42AE-A4E8-64E52EA94AB7}" destId="{B6B6C3AA-3142-45A4-8668-07E2D6C72BFA}" srcOrd="1" destOrd="0" presId="urn:microsoft.com/office/officeart/2005/8/layout/hierarchy4"/>
    <dgm:cxn modelId="{342D648E-5284-4E9D-A90C-88915085B742}" type="presParOf" srcId="{B5B1D3CC-B5CF-42B3-8961-A45DA60BCB2D}" destId="{6F505B2E-7248-4980-B71E-FE59B2AE9820}" srcOrd="1" destOrd="0" presId="urn:microsoft.com/office/officeart/2005/8/layout/hierarchy4"/>
    <dgm:cxn modelId="{8731215E-054B-439B-897A-AB8401FAEDAE}" type="presParOf" srcId="{B5B1D3CC-B5CF-42B3-8961-A45DA60BCB2D}" destId="{2514042A-A85D-4C47-9D44-F3BE9A83243C}" srcOrd="2" destOrd="0" presId="urn:microsoft.com/office/officeart/2005/8/layout/hierarchy4"/>
    <dgm:cxn modelId="{47E396B4-BD63-4C9B-8D25-D1E1A837B19C}" type="presParOf" srcId="{2514042A-A85D-4C47-9D44-F3BE9A83243C}" destId="{3940756A-E391-4FDE-BE8B-D1E402D380F2}" srcOrd="0" destOrd="0" presId="urn:microsoft.com/office/officeart/2005/8/layout/hierarchy4"/>
    <dgm:cxn modelId="{C464B244-F3BE-4417-A563-776FA4EE0883}" type="presParOf" srcId="{2514042A-A85D-4C47-9D44-F3BE9A83243C}" destId="{5F2E39F3-1F65-47E3-9DD2-560B2EB64A68}" srcOrd="1" destOrd="0" presId="urn:microsoft.com/office/officeart/2005/8/layout/hierarchy4"/>
    <dgm:cxn modelId="{3BA6D855-CA9C-49CD-A8C8-09743B865B75}" type="presParOf" srcId="{B5B1D3CC-B5CF-42B3-8961-A45DA60BCB2D}" destId="{E29C3031-9F9F-46E2-9A01-6BB7B5140BA6}" srcOrd="3" destOrd="0" presId="urn:microsoft.com/office/officeart/2005/8/layout/hierarchy4"/>
    <dgm:cxn modelId="{2B9D7CE6-2D0D-4E7F-A052-33E7007D98EB}" type="presParOf" srcId="{B5B1D3CC-B5CF-42B3-8961-A45DA60BCB2D}" destId="{93FDB829-A2F9-4F37-994D-AB266D5E72D7}" srcOrd="4" destOrd="0" presId="urn:microsoft.com/office/officeart/2005/8/layout/hierarchy4"/>
    <dgm:cxn modelId="{9C7DA789-C1CA-4145-9AAA-DFB2D5AE2AFF}" type="presParOf" srcId="{93FDB829-A2F9-4F37-994D-AB266D5E72D7}" destId="{BD8DEE7B-AF29-4235-A5F1-23C3AE783135}" srcOrd="0" destOrd="0" presId="urn:microsoft.com/office/officeart/2005/8/layout/hierarchy4"/>
    <dgm:cxn modelId="{D87CAA47-D418-49E1-871E-28F12B7EC634}" type="presParOf" srcId="{93FDB829-A2F9-4F37-994D-AB266D5E72D7}" destId="{506C9D79-D81F-49C9-BA31-8D72C330640E}" srcOrd="1" destOrd="0" presId="urn:microsoft.com/office/officeart/2005/8/layout/hierarchy4"/>
    <dgm:cxn modelId="{B1D8F1EC-2D9D-49F6-800C-20F719998609}" type="presParOf" srcId="{B5B1D3CC-B5CF-42B3-8961-A45DA60BCB2D}" destId="{1347EDC5-0D41-4F0C-825E-99D3B1EAD1EA}" srcOrd="5" destOrd="0" presId="urn:microsoft.com/office/officeart/2005/8/layout/hierarchy4"/>
    <dgm:cxn modelId="{64B392E4-652C-4FA0-9121-C675F0AFBB2C}" type="presParOf" srcId="{B5B1D3CC-B5CF-42B3-8961-A45DA60BCB2D}" destId="{2E83249D-B0B1-41F4-A8F8-F64465DAD434}" srcOrd="6" destOrd="0" presId="urn:microsoft.com/office/officeart/2005/8/layout/hierarchy4"/>
    <dgm:cxn modelId="{9ABC87D5-F5F8-40F3-874C-9B345147F3FD}" type="presParOf" srcId="{2E83249D-B0B1-41F4-A8F8-F64465DAD434}" destId="{636D5067-4239-459D-83E0-0C20F1DA7B18}" srcOrd="0" destOrd="0" presId="urn:microsoft.com/office/officeart/2005/8/layout/hierarchy4"/>
    <dgm:cxn modelId="{2BB9EA47-B570-4536-9FA0-C8922681BDE6}" type="presParOf" srcId="{2E83249D-B0B1-41F4-A8F8-F64465DAD434}" destId="{4999414B-46AA-42FF-A91A-E96619BEEDD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3A44D-06A5-44E7-BB45-E9ECE3153C2F}">
      <dsp:nvSpPr>
        <dsp:cNvPr id="0" name=""/>
        <dsp:cNvSpPr/>
      </dsp:nvSpPr>
      <dsp:spPr>
        <a:xfrm>
          <a:off x="0" y="408929"/>
          <a:ext cx="1964001" cy="78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Event</a:t>
          </a:r>
          <a:endParaRPr lang="en-US" sz="28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08929"/>
        <a:ext cx="1964001" cy="785600"/>
      </dsp:txXfrm>
    </dsp:sp>
    <dsp:sp modelId="{1262E38C-7F66-4D39-AC0E-6CAD18E5161A}">
      <dsp:nvSpPr>
        <dsp:cNvPr id="0" name=""/>
        <dsp:cNvSpPr/>
      </dsp:nvSpPr>
      <dsp:spPr>
        <a:xfrm>
          <a:off x="0" y="1206450"/>
          <a:ext cx="1964001" cy="30332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0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Time to Failure: Distribution/MTTF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Time to Repair: Distribution/MTTR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Maintenance: Service actions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Costs: Break, downtime, repair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Hazards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Usage/stress profile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External events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06450"/>
        <a:ext cx="1964001" cy="3033224"/>
      </dsp:txXfrm>
    </dsp:sp>
    <dsp:sp modelId="{47FC56ED-763E-40AF-8975-060881BD0456}">
      <dsp:nvSpPr>
        <dsp:cNvPr id="0" name=""/>
        <dsp:cNvSpPr/>
      </dsp:nvSpPr>
      <dsp:spPr>
        <a:xfrm>
          <a:off x="2244084" y="408929"/>
          <a:ext cx="1964001" cy="78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Logic</a:t>
          </a:r>
          <a:endParaRPr lang="en-US" sz="28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4084" y="408929"/>
        <a:ext cx="1964001" cy="785600"/>
      </dsp:txXfrm>
    </dsp:sp>
    <dsp:sp modelId="{5B9C3624-D6DC-4734-BC02-E99D951E1DEC}">
      <dsp:nvSpPr>
        <dsp:cNvPr id="0" name=""/>
        <dsp:cNvSpPr/>
      </dsp:nvSpPr>
      <dsp:spPr>
        <a:xfrm>
          <a:off x="2244084" y="1194529"/>
          <a:ext cx="1964001" cy="30332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OR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AND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K/N-Voting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XOR-Exclusive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Limits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Conditional probability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Delays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Throughput, </a:t>
          </a:r>
          <a:b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fuzzy logic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Dynamic code/scripts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4084" y="1194529"/>
        <a:ext cx="1964001" cy="3033224"/>
      </dsp:txXfrm>
    </dsp:sp>
    <dsp:sp modelId="{BEA94CF6-D207-4828-ABCF-3CAE2E43C960}">
      <dsp:nvSpPr>
        <dsp:cNvPr id="0" name=""/>
        <dsp:cNvSpPr/>
      </dsp:nvSpPr>
      <dsp:spPr>
        <a:xfrm>
          <a:off x="4483046" y="408929"/>
          <a:ext cx="1964001" cy="78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Modeling</a:t>
          </a:r>
          <a:endParaRPr lang="en-US" sz="28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83046" y="408929"/>
        <a:ext cx="1964001" cy="785600"/>
      </dsp:txXfrm>
    </dsp:sp>
    <dsp:sp modelId="{05296700-1FEB-469D-881A-DD181B6F9CD6}">
      <dsp:nvSpPr>
        <dsp:cNvPr id="0" name=""/>
        <dsp:cNvSpPr/>
      </dsp:nvSpPr>
      <dsp:spPr>
        <a:xfrm>
          <a:off x="4483046" y="1194529"/>
          <a:ext cx="1964001" cy="30332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Fault tree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Event tree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Cause-consequence-tree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Reliability block diagram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Process diagram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Wait/redundancy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Buffers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Failure modes, RCA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83046" y="1194529"/>
        <a:ext cx="1964001" cy="3033224"/>
      </dsp:txXfrm>
    </dsp:sp>
    <dsp:sp modelId="{925BFFF1-100E-4E3E-8141-456E93E8474B}">
      <dsp:nvSpPr>
        <dsp:cNvPr id="0" name=""/>
        <dsp:cNvSpPr/>
      </dsp:nvSpPr>
      <dsp:spPr>
        <a:xfrm>
          <a:off x="6722007" y="408929"/>
          <a:ext cx="1964001" cy="78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Analysis</a:t>
          </a:r>
          <a:endParaRPr lang="en-US" sz="28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22007" y="408929"/>
        <a:ext cx="1964001" cy="785600"/>
      </dsp:txXfrm>
    </dsp:sp>
    <dsp:sp modelId="{A3430B08-0C93-4F22-B6BE-5F0E7AE2999B}">
      <dsp:nvSpPr>
        <dsp:cNvPr id="0" name=""/>
        <dsp:cNvSpPr/>
      </dsp:nvSpPr>
      <dsp:spPr>
        <a:xfrm>
          <a:off x="6722007" y="1194529"/>
          <a:ext cx="1964001" cy="30332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Simulation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Reliability, Availability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Risk Analysis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Importance measures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Conditional probabilities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Spare part consumption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Resources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FMEA, RCM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22007" y="1194529"/>
        <a:ext cx="1964001" cy="3033224"/>
      </dsp:txXfrm>
    </dsp:sp>
    <dsp:sp modelId="{331B3EDC-D0D5-49BE-9ED5-F528FA52EAC0}">
      <dsp:nvSpPr>
        <dsp:cNvPr id="0" name=""/>
        <dsp:cNvSpPr/>
      </dsp:nvSpPr>
      <dsp:spPr>
        <a:xfrm>
          <a:off x="8960969" y="408929"/>
          <a:ext cx="1964001" cy="78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Software</a:t>
          </a:r>
          <a:endParaRPr lang="en-US" sz="28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60969" y="408929"/>
        <a:ext cx="1964001" cy="785600"/>
      </dsp:txXfrm>
    </dsp:sp>
    <dsp:sp modelId="{749725B9-0472-43BB-9705-B80FAF70F6A4}">
      <dsp:nvSpPr>
        <dsp:cNvPr id="0" name=""/>
        <dsp:cNvSpPr/>
      </dsp:nvSpPr>
      <dsp:spPr>
        <a:xfrm>
          <a:off x="8960969" y="1194529"/>
          <a:ext cx="1964001" cy="30332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Graphical user interface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Excel export and import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HTML report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Table summary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ERP interface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Project versioning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Template library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Search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Web start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60969" y="1194529"/>
        <a:ext cx="1964001" cy="3033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3D860-E328-4BD4-8D8A-3ED81FA30EA8}">
      <dsp:nvSpPr>
        <dsp:cNvPr id="0" name=""/>
        <dsp:cNvSpPr/>
      </dsp:nvSpPr>
      <dsp:spPr>
        <a:xfrm>
          <a:off x="0" y="1562"/>
          <a:ext cx="9522675" cy="103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Risk Assessment</a:t>
          </a:r>
          <a:endParaRPr lang="en-US" sz="3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330" y="31892"/>
        <a:ext cx="9462015" cy="974885"/>
      </dsp:txXfrm>
    </dsp:sp>
    <dsp:sp modelId="{F27C89C2-95BD-4258-8A65-F72495C14182}">
      <dsp:nvSpPr>
        <dsp:cNvPr id="0" name=""/>
        <dsp:cNvSpPr/>
      </dsp:nvSpPr>
      <dsp:spPr>
        <a:xfrm>
          <a:off x="10950" y="1198082"/>
          <a:ext cx="4706759" cy="103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Likelihoods/Events</a:t>
          </a:r>
          <a:endParaRPr lang="en-US" sz="24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280" y="1228412"/>
        <a:ext cx="4646099" cy="974885"/>
      </dsp:txXfrm>
    </dsp:sp>
    <dsp:sp modelId="{8B5BE4D9-73C2-4FC2-B330-EDBC5349D5DD}">
      <dsp:nvSpPr>
        <dsp:cNvPr id="0" name=""/>
        <dsp:cNvSpPr/>
      </dsp:nvSpPr>
      <dsp:spPr>
        <a:xfrm>
          <a:off x="10950" y="2394602"/>
          <a:ext cx="1097899" cy="103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Failures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280" y="2424932"/>
        <a:ext cx="1037239" cy="974885"/>
      </dsp:txXfrm>
    </dsp:sp>
    <dsp:sp modelId="{2C1CAA60-99C8-49BB-932C-DD272D9AF1BD}">
      <dsp:nvSpPr>
        <dsp:cNvPr id="0" name=""/>
        <dsp:cNvSpPr/>
      </dsp:nvSpPr>
      <dsp:spPr>
        <a:xfrm>
          <a:off x="1154961" y="2394602"/>
          <a:ext cx="1097899" cy="103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Repair durations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5291" y="2424932"/>
        <a:ext cx="1037239" cy="974885"/>
      </dsp:txXfrm>
    </dsp:sp>
    <dsp:sp modelId="{B1048ACB-5097-4A5B-BD56-2F053E420BAD}">
      <dsp:nvSpPr>
        <dsp:cNvPr id="0" name=""/>
        <dsp:cNvSpPr/>
      </dsp:nvSpPr>
      <dsp:spPr>
        <a:xfrm>
          <a:off x="2298972" y="2394602"/>
          <a:ext cx="1274726" cy="103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Preventive maintenance schedule &amp; effects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29302" y="2424932"/>
        <a:ext cx="1214066" cy="974885"/>
      </dsp:txXfrm>
    </dsp:sp>
    <dsp:sp modelId="{56B7331F-2848-4938-8D74-81E3F6BBE761}">
      <dsp:nvSpPr>
        <dsp:cNvPr id="0" name=""/>
        <dsp:cNvSpPr/>
      </dsp:nvSpPr>
      <dsp:spPr>
        <a:xfrm>
          <a:off x="3619810" y="2394602"/>
          <a:ext cx="1097899" cy="103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External / </a:t>
          </a:r>
          <a:r>
            <a:rPr lang="en-US" sz="1600" kern="1200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conseq</a:t>
          </a: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. events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50140" y="2424932"/>
        <a:ext cx="1037239" cy="974885"/>
      </dsp:txXfrm>
    </dsp:sp>
    <dsp:sp modelId="{29A88025-F130-4213-BCB6-3A1F52D7B3E7}">
      <dsp:nvSpPr>
        <dsp:cNvPr id="0" name=""/>
        <dsp:cNvSpPr/>
      </dsp:nvSpPr>
      <dsp:spPr>
        <a:xfrm>
          <a:off x="4809933" y="1198082"/>
          <a:ext cx="4705102" cy="103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Consequences/Costs</a:t>
          </a:r>
          <a:endParaRPr lang="en-US" sz="32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40263" y="1228412"/>
        <a:ext cx="4644442" cy="974885"/>
      </dsp:txXfrm>
    </dsp:sp>
    <dsp:sp modelId="{77862231-543C-4EF8-BC57-045577A6CE5A}">
      <dsp:nvSpPr>
        <dsp:cNvPr id="0" name=""/>
        <dsp:cNvSpPr/>
      </dsp:nvSpPr>
      <dsp:spPr>
        <a:xfrm>
          <a:off x="4809933" y="2394602"/>
          <a:ext cx="1097899" cy="103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Break and downtime costs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40263" y="2424932"/>
        <a:ext cx="1037239" cy="974885"/>
      </dsp:txXfrm>
    </dsp:sp>
    <dsp:sp modelId="{3940756A-E391-4FDE-BE8B-D1E402D380F2}">
      <dsp:nvSpPr>
        <dsp:cNvPr id="0" name=""/>
        <dsp:cNvSpPr/>
      </dsp:nvSpPr>
      <dsp:spPr>
        <a:xfrm>
          <a:off x="5953944" y="2394602"/>
          <a:ext cx="1097899" cy="103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Repair costs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84274" y="2424932"/>
        <a:ext cx="1037239" cy="974885"/>
      </dsp:txXfrm>
    </dsp:sp>
    <dsp:sp modelId="{BD8DEE7B-AF29-4235-A5F1-23C3AE783135}">
      <dsp:nvSpPr>
        <dsp:cNvPr id="0" name=""/>
        <dsp:cNvSpPr/>
      </dsp:nvSpPr>
      <dsp:spPr>
        <a:xfrm>
          <a:off x="7097955" y="2394602"/>
          <a:ext cx="1273069" cy="103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Maintenance costs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28285" y="2424932"/>
        <a:ext cx="1212409" cy="974885"/>
      </dsp:txXfrm>
    </dsp:sp>
    <dsp:sp modelId="{636D5067-4239-459D-83E0-0C20F1DA7B18}">
      <dsp:nvSpPr>
        <dsp:cNvPr id="0" name=""/>
        <dsp:cNvSpPr/>
      </dsp:nvSpPr>
      <dsp:spPr>
        <a:xfrm>
          <a:off x="8417136" y="2394602"/>
          <a:ext cx="1097899" cy="103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Environ.,  human, etc. hazards</a:t>
          </a:r>
          <a:endParaRPr lang="en-US" sz="1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47466" y="2424932"/>
        <a:ext cx="1037239" cy="974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DFF9E-CC80-48F2-8A8C-A2E60DEFD924}" type="datetimeFigureOut">
              <a:rPr lang="en-GB" smtClean="0"/>
              <a:t>08/12/2018</a:t>
            </a:fld>
            <a:endParaRPr lang="en-GB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A805F-61AF-4437-B9A7-3F5A7453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52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3A75C1-F07D-4482-AA98-03376DA64CF4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5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3A75C1-F07D-4482-AA98-03376DA64CF4}" type="slidenum">
              <a:rPr lang="fi-FI" smtClean="0"/>
              <a:pPr>
                <a:defRPr/>
              </a:pPr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7135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41C32-FB23-40F0-97DE-A0B26EB4DFEE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354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56351"/>
            <a:ext cx="12192000" cy="3801650"/>
          </a:xfrm>
          <a:prstGeom prst="rect">
            <a:avLst/>
          </a:prstGeom>
        </p:spPr>
      </p:pic>
      <p:sp>
        <p:nvSpPr>
          <p:cNvPr id="11" name="Tekstiruutu 10"/>
          <p:cNvSpPr txBox="1"/>
          <p:nvPr userDrawn="1"/>
        </p:nvSpPr>
        <p:spPr>
          <a:xfrm>
            <a:off x="659957" y="6015625"/>
            <a:ext cx="5912293" cy="559512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lvl="1">
              <a:lnSpc>
                <a:spcPts val="1200"/>
              </a:lnSpc>
            </a:pPr>
            <a:r>
              <a:rPr lang="fi-FI" sz="1300" dirty="0" smtClean="0">
                <a:solidFill>
                  <a:schemeClr val="bg1"/>
                </a:solidFill>
              </a:rPr>
              <a:t>Ramentor Oy	        Tel. +358 (0) 40 746 6585</a:t>
            </a:r>
          </a:p>
          <a:p>
            <a:pPr lvl="1">
              <a:lnSpc>
                <a:spcPts val="1200"/>
              </a:lnSpc>
            </a:pPr>
            <a:r>
              <a:rPr lang="fi-FI" sz="1300" dirty="0" smtClean="0">
                <a:solidFill>
                  <a:schemeClr val="bg1"/>
                </a:solidFill>
              </a:rPr>
              <a:t>Hermiankatu 8 D	        info@ramentor.com</a:t>
            </a:r>
          </a:p>
          <a:p>
            <a:pPr lvl="1">
              <a:lnSpc>
                <a:spcPts val="1200"/>
              </a:lnSpc>
            </a:pPr>
            <a:r>
              <a:rPr lang="fi-FI" sz="1300" dirty="0" smtClean="0">
                <a:solidFill>
                  <a:schemeClr val="bg1"/>
                </a:solidFill>
              </a:rPr>
              <a:t>FI-33720 Tampere	        www.ramentor.com</a:t>
            </a:r>
            <a:endParaRPr lang="en-GB" sz="1300" dirty="0">
              <a:solidFill>
                <a:schemeClr val="bg1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53" y="877222"/>
            <a:ext cx="4822857" cy="1420952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1942492"/>
            <a:ext cx="4807619" cy="4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90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926925"/>
            <a:ext cx="11019788" cy="108658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 dirty="0" smtClean="0"/>
              <a:t>Bullet slide title</a:t>
            </a:r>
            <a:endParaRPr lang="en-US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2367419"/>
            <a:ext cx="11019788" cy="3809544"/>
          </a:xfrm>
        </p:spPr>
        <p:txBody>
          <a:bodyPr>
            <a:noAutofit/>
          </a:bodyPr>
          <a:lstStyle>
            <a:lvl1pPr marL="216000" indent="-432000">
              <a:buSzPct val="100000"/>
              <a:defRPr>
                <a:solidFill>
                  <a:srgbClr val="152A39"/>
                </a:solidFill>
              </a:defRPr>
            </a:lvl1pPr>
            <a:lvl2pPr marL="864000" indent="-432000">
              <a:defRPr baseline="0">
                <a:solidFill>
                  <a:srgbClr val="152A39"/>
                </a:solidFill>
              </a:defRPr>
            </a:lvl2pPr>
            <a:lvl3pPr marL="1296000" indent="-432000">
              <a:buClr>
                <a:srgbClr val="FFA74F"/>
              </a:buClr>
              <a:defRPr baseline="0">
                <a:solidFill>
                  <a:srgbClr val="152A39"/>
                </a:solidFill>
              </a:defRPr>
            </a:lvl3pPr>
          </a:lstStyle>
          <a:p>
            <a:pPr lvl="0"/>
            <a:r>
              <a:rPr lang="en-US" noProof="0" dirty="0" smtClean="0"/>
              <a:t>Bullet level 1</a:t>
            </a:r>
          </a:p>
          <a:p>
            <a:pPr lvl="1"/>
            <a:r>
              <a:rPr lang="en-US" noProof="0" dirty="0" smtClean="0"/>
              <a:t>Bullet level 2</a:t>
            </a:r>
          </a:p>
          <a:p>
            <a:pPr lvl="2"/>
            <a:r>
              <a:rPr lang="en-US" noProof="0" dirty="0" smtClean="0"/>
              <a:t>Bullet level 3</a:t>
            </a:r>
          </a:p>
        </p:txBody>
      </p:sp>
      <p:pic>
        <p:nvPicPr>
          <p:cNvPr id="4" name="Kuva 3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4579" y="57978"/>
            <a:ext cx="1683409" cy="82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4112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23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926925"/>
            <a:ext cx="11019788" cy="1086589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noProof="0" dirty="0" smtClean="0"/>
              <a:t>Number slide title</a:t>
            </a:r>
            <a:endParaRPr lang="en-US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2367419"/>
            <a:ext cx="11019788" cy="3809544"/>
          </a:xfrm>
        </p:spPr>
        <p:txBody>
          <a:bodyPr>
            <a:noAutofit/>
          </a:bodyPr>
          <a:lstStyle>
            <a:lvl1pPr marL="216000" indent="-432000">
              <a:buSzPct val="100000"/>
              <a:buFont typeface="+mj-lt"/>
              <a:buAutoNum type="arabicParenR"/>
              <a:defRPr>
                <a:solidFill>
                  <a:srgbClr val="152A39"/>
                </a:solidFill>
              </a:defRPr>
            </a:lvl1pPr>
            <a:lvl2pPr marL="864000" indent="-432000">
              <a:defRPr baseline="0">
                <a:solidFill>
                  <a:srgbClr val="152A39"/>
                </a:solidFill>
              </a:defRPr>
            </a:lvl2pPr>
            <a:lvl3pPr marL="1296000" indent="-432000">
              <a:buClr>
                <a:srgbClr val="FFA74F"/>
              </a:buClr>
              <a:buFont typeface="Arial" panose="020B0604020202020204" pitchFamily="34" charset="0"/>
              <a:buChar char="•"/>
              <a:defRPr baseline="0">
                <a:solidFill>
                  <a:srgbClr val="152A39"/>
                </a:solidFill>
              </a:defRPr>
            </a:lvl3pPr>
          </a:lstStyle>
          <a:p>
            <a:pPr lvl="0"/>
            <a:r>
              <a:rPr lang="en-US" noProof="0" dirty="0" smtClean="0"/>
              <a:t>Number level 1</a:t>
            </a:r>
          </a:p>
          <a:p>
            <a:pPr lvl="1"/>
            <a:r>
              <a:rPr lang="en-US" noProof="0" dirty="0" smtClean="0"/>
              <a:t>Number level 2</a:t>
            </a:r>
          </a:p>
          <a:p>
            <a:pPr lvl="2"/>
            <a:r>
              <a:rPr lang="en-US" noProof="0" dirty="0" smtClean="0"/>
              <a:t>Number level 3</a:t>
            </a:r>
          </a:p>
        </p:txBody>
      </p:sp>
      <p:pic>
        <p:nvPicPr>
          <p:cNvPr id="4" name="Kuva 3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4579" y="57978"/>
            <a:ext cx="1683409" cy="82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4112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25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 tai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6670"/>
            <a:ext cx="12192000" cy="249020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369332"/>
            <a:ext cx="11019788" cy="1086589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noProof="0" smtClean="0"/>
              <a:t>Muokkaa perustyyl. napsautt.</a:t>
            </a:r>
            <a:endParaRPr lang="en-US" noProof="0" dirty="0"/>
          </a:p>
        </p:txBody>
      </p:sp>
      <p:pic>
        <p:nvPicPr>
          <p:cNvPr id="4" name="Kuva 3"/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74579" y="57978"/>
            <a:ext cx="1683409" cy="82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4112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95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926925"/>
            <a:ext cx="10515600" cy="1086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dirty="0" smtClean="0"/>
              <a:t>Edit style </a:t>
            </a:r>
            <a:endParaRPr lang="en-US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2367419"/>
            <a:ext cx="10515600" cy="3809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 smtClean="0"/>
              <a:t>Style level 1</a:t>
            </a:r>
          </a:p>
          <a:p>
            <a:pPr lvl="1"/>
            <a:r>
              <a:rPr lang="en-US" noProof="0" dirty="0" smtClean="0"/>
              <a:t>Style level 2</a:t>
            </a:r>
          </a:p>
          <a:p>
            <a:pPr lvl="2"/>
            <a:r>
              <a:rPr lang="en-US" noProof="0" dirty="0" smtClean="0"/>
              <a:t>Style level 3 </a:t>
            </a:r>
          </a:p>
        </p:txBody>
      </p:sp>
    </p:spTree>
    <p:extLst>
      <p:ext uri="{BB962C8B-B14F-4D97-AF65-F5344CB8AC3E}">
        <p14:creationId xmlns:p14="http://schemas.microsoft.com/office/powerpoint/2010/main" val="373623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56E7E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A74F"/>
        </a:buClr>
        <a:buSzPct val="80000"/>
        <a:buFont typeface="Calibri" panose="020F050202020403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A74F"/>
        </a:buClr>
        <a:buSzPct val="80000"/>
        <a:buFont typeface="Calibri" panose="020F0502020204030204" pitchFamily="34" charset="0"/>
        <a:buChar char="–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arenR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hZI3AYI85n8" TargetMode="Externa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mentor.com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302387" TargetMode="External"/><Relationship Id="rId2" Type="http://schemas.openxmlformats.org/officeDocument/2006/relationships/hyperlink" Target="https://authors.elsevier.com/a/1YBC03OQ~fLaeo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amentor.com/fcc-innovation-award/" TargetMode="External"/><Relationship Id="rId4" Type="http://schemas.openxmlformats.org/officeDocument/2006/relationships/image" Target="../media/image3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amentor.com/elmas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838199" y="4979933"/>
            <a:ext cx="11110993" cy="83249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APEC Workshop – Reliability </a:t>
            </a:r>
            <a:r>
              <a:rPr lang="en-US" sz="2400" dirty="0">
                <a:solidFill>
                  <a:schemeClr val="bg1"/>
                </a:solidFill>
              </a:rPr>
              <a:t>and Availability of Particle Accelerator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10-12 December </a:t>
            </a:r>
            <a:r>
              <a:rPr lang="en-US" dirty="0" smtClean="0">
                <a:solidFill>
                  <a:schemeClr val="bg1"/>
                </a:solidFill>
              </a:rPr>
              <a:t>2018, Fleming's </a:t>
            </a:r>
            <a:r>
              <a:rPr lang="en-US" dirty="0">
                <a:solidFill>
                  <a:schemeClr val="bg1"/>
                </a:solidFill>
              </a:rPr>
              <a:t>Hotel, Frankfurt am Main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8461815" y="6015625"/>
            <a:ext cx="3549371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fi-FI" sz="2400" dirty="0" smtClean="0">
                <a:solidFill>
                  <a:schemeClr val="bg1"/>
                </a:solidFill>
              </a:rPr>
              <a:t>Jussi-Pekka</a:t>
            </a:r>
            <a:r>
              <a:rPr lang="fi-FI" sz="2400" baseline="0" dirty="0" smtClean="0">
                <a:solidFill>
                  <a:schemeClr val="bg1"/>
                </a:solidFill>
              </a:rPr>
              <a:t> Penttinen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838200" y="3289624"/>
            <a:ext cx="11172986" cy="13061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Designing for availability:</a:t>
            </a:r>
            <a:br>
              <a:rPr lang="en-US" dirty="0"/>
            </a:br>
            <a:r>
              <a:rPr lang="en-US" sz="2800" dirty="0"/>
              <a:t>Modelling approaches based on industrial best-practices and experience from the operational facilities based on practical examples</a:t>
            </a:r>
          </a:p>
        </p:txBody>
      </p:sp>
    </p:spTree>
    <p:extLst>
      <p:ext uri="{BB962C8B-B14F-4D97-AF65-F5344CB8AC3E}">
        <p14:creationId xmlns:p14="http://schemas.microsoft.com/office/powerpoint/2010/main" val="195924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Continuous RAMS development (Brownfield)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Identify improvement potential/targets</a:t>
            </a:r>
          </a:p>
          <a:p>
            <a:pPr lvl="1"/>
            <a:r>
              <a:rPr lang="en-GB" dirty="0" smtClean="0"/>
              <a:t>Calculate the effect of improvement actions</a:t>
            </a:r>
          </a:p>
          <a:p>
            <a:r>
              <a:rPr lang="en-GB" dirty="0" smtClean="0"/>
              <a:t>Justification of investments based on cost calculations</a:t>
            </a:r>
          </a:p>
          <a:p>
            <a:pPr lvl="1"/>
            <a:r>
              <a:rPr lang="en-GB" dirty="0" smtClean="0"/>
              <a:t>Compare alternative investments</a:t>
            </a:r>
          </a:p>
          <a:p>
            <a:r>
              <a:rPr lang="en-GB" dirty="0" smtClean="0"/>
              <a:t>Maintenance optimization</a:t>
            </a:r>
          </a:p>
          <a:p>
            <a:pPr lvl="1"/>
            <a:r>
              <a:rPr lang="en-GB" dirty="0" smtClean="0"/>
              <a:t>Improve dependability or reduce maintenance costs</a:t>
            </a:r>
          </a:p>
          <a:p>
            <a:r>
              <a:rPr lang="en-GB" dirty="0" smtClean="0"/>
              <a:t>Use all available history data and improve its quality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15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ELMAS – Risk Assessment and RAMS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837624" y="4320604"/>
            <a:ext cx="9684239" cy="1988718"/>
          </a:xfrm>
          <a:prstGeom prst="roundRect">
            <a:avLst/>
          </a:prstGeom>
          <a:gradFill flip="none" rotWithShape="1">
            <a:gsLst>
              <a:gs pos="4000">
                <a:schemeClr val="bg1"/>
              </a:gs>
              <a:gs pos="35000">
                <a:schemeClr val="accent6">
                  <a:lumMod val="40000"/>
                  <a:lumOff val="60000"/>
                </a:schemeClr>
              </a:gs>
              <a:gs pos="55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lin ang="5400000" scaled="1"/>
            <a:tileRect/>
          </a:gradFill>
          <a:ln>
            <a:headEnd type="none" w="med" len="med"/>
            <a:tailEnd type="none" w="med" len="med"/>
          </a:ln>
          <a:effectLst>
            <a:softEdge rad="635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bIns="0" anchor="b"/>
          <a:lstStyle/>
          <a:p>
            <a:pPr marL="419100" indent="-419100" algn="ctr">
              <a:lnSpc>
                <a:spcPct val="125000"/>
              </a:lnSpc>
              <a:buClr>
                <a:srgbClr val="FFA74F"/>
              </a:buClr>
              <a:defRPr/>
            </a:pPr>
            <a:r>
              <a:rPr lang="fi-FI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fi-FI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ELMAS  </a:t>
            </a:r>
            <a:r>
              <a:rPr lang="fi-FI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888249" y="4329565"/>
            <a:ext cx="4788775" cy="183574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accent6">
                  <a:lumMod val="40000"/>
                  <a:lumOff val="60000"/>
                </a:schemeClr>
              </a:gs>
              <a:gs pos="6100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>
            <a:softEdge rad="381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bIns="0" anchor="b"/>
          <a:lstStyle/>
          <a:p>
            <a:pPr marL="419100" indent="-419100" algn="ctr">
              <a:lnSpc>
                <a:spcPct val="125000"/>
              </a:lnSpc>
              <a:buClr>
                <a:srgbClr val="FFA74F"/>
              </a:buClr>
              <a:defRPr/>
            </a:pPr>
            <a:r>
              <a:rPr lang="fi-FI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979544"/>
              </p:ext>
            </p:extLst>
          </p:nvPr>
        </p:nvGraphicFramePr>
        <p:xfrm>
          <a:off x="908195" y="2013514"/>
          <a:ext cx="9525986" cy="3431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54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ELMAS – RAMS and Risk</a:t>
            </a:r>
            <a:endParaRPr lang="en-GB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81428"/>
            <a:ext cx="11020425" cy="358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Assessment Process (ISO GUIDE 73</a:t>
            </a:r>
            <a:r>
              <a:rPr lang="en-US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Risk </a:t>
            </a:r>
            <a:r>
              <a:rPr lang="en-US" dirty="0" smtClean="0"/>
              <a:t>identification </a:t>
            </a:r>
            <a:r>
              <a:rPr lang="en-US" sz="2400" dirty="0" smtClean="0"/>
              <a:t>(Find</a:t>
            </a:r>
            <a:r>
              <a:rPr lang="en-US" sz="2400" dirty="0"/>
              <a:t>, recognize and describe </a:t>
            </a:r>
            <a:r>
              <a:rPr lang="en-US" sz="2400" dirty="0" smtClean="0"/>
              <a:t>risks)</a:t>
            </a:r>
            <a:endParaRPr lang="en-US" sz="2400" dirty="0"/>
          </a:p>
          <a:p>
            <a:pPr lvl="1"/>
            <a:endParaRPr lang="en-US" b="1" dirty="0">
              <a:solidFill>
                <a:srgbClr val="339933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Risk </a:t>
            </a:r>
            <a:r>
              <a:rPr lang="en-US" dirty="0" smtClean="0"/>
              <a:t>analysis </a:t>
            </a:r>
            <a:r>
              <a:rPr lang="en-US" sz="2400" dirty="0" smtClean="0"/>
              <a:t>(Comprehend </a:t>
            </a:r>
            <a:r>
              <a:rPr lang="en-US" sz="2400" dirty="0"/>
              <a:t>the nature and determine the level of </a:t>
            </a:r>
            <a:r>
              <a:rPr lang="en-US" sz="2400" dirty="0" smtClean="0"/>
              <a:t>risk)</a:t>
            </a:r>
            <a:endParaRPr lang="en-US" dirty="0"/>
          </a:p>
          <a:p>
            <a:pPr lvl="1"/>
            <a:endParaRPr lang="en-US" b="1" dirty="0">
              <a:solidFill>
                <a:srgbClr val="339933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Risk </a:t>
            </a:r>
            <a:r>
              <a:rPr lang="en-US" dirty="0" smtClean="0"/>
              <a:t>evaluation </a:t>
            </a:r>
            <a:r>
              <a:rPr lang="en-US" sz="2400" dirty="0" smtClean="0"/>
              <a:t>(Compare </a:t>
            </a:r>
            <a:r>
              <a:rPr lang="en-US" sz="2400" dirty="0"/>
              <a:t>analysis results with risk criteria to determine whether the risk and its magnitude is acceptable or </a:t>
            </a:r>
            <a:r>
              <a:rPr lang="en-US" sz="2400" dirty="0" smtClean="0"/>
              <a:t>tolerable)</a:t>
            </a:r>
            <a:endParaRPr lang="en-US" dirty="0"/>
          </a:p>
          <a:p>
            <a:pPr lvl="1"/>
            <a:endParaRPr lang="en-US" b="1" dirty="0">
              <a:solidFill>
                <a:srgbClr val="3399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0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Assessment Process (ISO GUIDE 73</a:t>
            </a:r>
            <a:r>
              <a:rPr lang="en-US" dirty="0" smtClean="0"/>
              <a:t>) </a:t>
            </a:r>
            <a:br>
              <a:rPr lang="en-US" dirty="0" smtClean="0"/>
            </a:br>
            <a:r>
              <a:rPr lang="en-US" sz="2800" dirty="0" smtClean="0">
                <a:solidFill>
                  <a:srgbClr val="339933"/>
                </a:solidFill>
              </a:rPr>
              <a:t>– </a:t>
            </a:r>
            <a:r>
              <a:rPr lang="en-US" sz="2800" dirty="0">
                <a:solidFill>
                  <a:srgbClr val="339933"/>
                </a:solidFill>
              </a:rPr>
              <a:t>ELMAS: Modeling and Simulation of Explicit Results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Risk </a:t>
            </a:r>
            <a:r>
              <a:rPr lang="en-US" dirty="0" smtClean="0"/>
              <a:t>identification </a:t>
            </a:r>
            <a:r>
              <a:rPr lang="en-US" sz="2400" dirty="0" smtClean="0"/>
              <a:t>(Find</a:t>
            </a:r>
            <a:r>
              <a:rPr lang="en-US" sz="2400" dirty="0"/>
              <a:t>, recognize and describe </a:t>
            </a:r>
            <a:r>
              <a:rPr lang="en-US" sz="2400" dirty="0" smtClean="0"/>
              <a:t>risks)</a:t>
            </a:r>
            <a:endParaRPr lang="en-US" sz="2400" dirty="0"/>
          </a:p>
          <a:p>
            <a:pPr lvl="1"/>
            <a:r>
              <a:rPr lang="en-US" b="1" dirty="0">
                <a:solidFill>
                  <a:srgbClr val="339933"/>
                </a:solidFill>
              </a:rPr>
              <a:t>ELMAS: Collect available information to comprehensive model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Risk </a:t>
            </a:r>
            <a:r>
              <a:rPr lang="en-US" dirty="0" smtClean="0"/>
              <a:t>analysis </a:t>
            </a:r>
            <a:r>
              <a:rPr lang="en-US" sz="2400" dirty="0" smtClean="0"/>
              <a:t>(Comprehend </a:t>
            </a:r>
            <a:r>
              <a:rPr lang="en-US" sz="2400" dirty="0"/>
              <a:t>the nature and determine the level of </a:t>
            </a:r>
            <a:r>
              <a:rPr lang="en-US" sz="2400" dirty="0" smtClean="0"/>
              <a:t>risk)</a:t>
            </a:r>
            <a:endParaRPr lang="en-US" dirty="0"/>
          </a:p>
          <a:p>
            <a:pPr lvl="1"/>
            <a:r>
              <a:rPr lang="en-US" b="1" dirty="0">
                <a:solidFill>
                  <a:srgbClr val="339933"/>
                </a:solidFill>
              </a:rPr>
              <a:t>ELMAS: Stochastic discrete event simulation of the </a:t>
            </a:r>
            <a:r>
              <a:rPr lang="en-US" b="1" dirty="0" smtClean="0">
                <a:solidFill>
                  <a:srgbClr val="339933"/>
                </a:solidFill>
              </a:rPr>
              <a:t>model</a:t>
            </a:r>
            <a:endParaRPr lang="en-US" b="1" dirty="0">
              <a:solidFill>
                <a:srgbClr val="339933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Risk </a:t>
            </a:r>
            <a:r>
              <a:rPr lang="en-US" dirty="0" smtClean="0"/>
              <a:t>evaluation </a:t>
            </a:r>
            <a:r>
              <a:rPr lang="en-US" sz="2400" dirty="0" smtClean="0"/>
              <a:t>(Compare </a:t>
            </a:r>
            <a:r>
              <a:rPr lang="en-US" sz="2400" dirty="0"/>
              <a:t>analysis results with risk criteria to determine whether the risk and its magnitude is acceptable or </a:t>
            </a:r>
            <a:r>
              <a:rPr lang="en-US" sz="2400" dirty="0" smtClean="0"/>
              <a:t>tolerable)</a:t>
            </a:r>
            <a:endParaRPr lang="en-US" dirty="0"/>
          </a:p>
          <a:p>
            <a:pPr lvl="1"/>
            <a:r>
              <a:rPr lang="en-US" b="1" dirty="0">
                <a:solidFill>
                  <a:srgbClr val="339933"/>
                </a:solidFill>
              </a:rPr>
              <a:t>ELMAS: Report explicit results, compare scenarios, </a:t>
            </a:r>
            <a:r>
              <a:rPr lang="en-US" b="1" dirty="0" smtClean="0">
                <a:solidFill>
                  <a:srgbClr val="339933"/>
                </a:solidFill>
              </a:rPr>
              <a:t>…</a:t>
            </a:r>
            <a:endParaRPr lang="en-US" b="1" dirty="0">
              <a:solidFill>
                <a:srgbClr val="3399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6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ounded Rectangle 22"/>
          <p:cNvSpPr/>
          <p:nvPr/>
        </p:nvSpPr>
        <p:spPr bwMode="auto">
          <a:xfrm>
            <a:off x="4609384" y="3438176"/>
            <a:ext cx="1042883" cy="914401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Rounded Rectangle 22"/>
          <p:cNvSpPr/>
          <p:nvPr/>
        </p:nvSpPr>
        <p:spPr bwMode="auto">
          <a:xfrm>
            <a:off x="5652264" y="3438177"/>
            <a:ext cx="1042882" cy="914400"/>
          </a:xfrm>
          <a:prstGeom prst="roundRect">
            <a:avLst/>
          </a:prstGeom>
          <a:solidFill>
            <a:schemeClr val="accent2"/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6925"/>
            <a:ext cx="11149208" cy="1086589"/>
          </a:xfrm>
        </p:spPr>
        <p:txBody>
          <a:bodyPr>
            <a:normAutofit/>
          </a:bodyPr>
          <a:lstStyle/>
          <a:p>
            <a:r>
              <a:rPr lang="en-US" dirty="0"/>
              <a:t>Risk Management </a:t>
            </a:r>
            <a:r>
              <a:rPr lang="en-US" dirty="0" smtClean="0"/>
              <a:t>Concept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1921014" y="4096932"/>
            <a:ext cx="2151041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cxnSp>
        <p:nvCxnSpPr>
          <p:cNvPr id="12" name="Straight Arrow Connector 11"/>
          <p:cNvCxnSpPr>
            <a:stCxn id="5" idx="2"/>
            <a:endCxn id="21" idx="1"/>
          </p:cNvCxnSpPr>
          <p:nvPr/>
        </p:nvCxnSpPr>
        <p:spPr bwMode="auto">
          <a:xfrm rot="16200000" flipH="1">
            <a:off x="3534303" y="4473563"/>
            <a:ext cx="537315" cy="1612851"/>
          </a:xfrm>
          <a:prstGeom prst="curvedConnector2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1" name="Rounded Rectangle 20"/>
          <p:cNvSpPr/>
          <p:nvPr/>
        </p:nvSpPr>
        <p:spPr bwMode="auto">
          <a:xfrm>
            <a:off x="4609386" y="5091447"/>
            <a:ext cx="2151041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System Realization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4609386" y="3438178"/>
            <a:ext cx="2151041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Management</a:t>
            </a:r>
          </a:p>
        </p:txBody>
      </p:sp>
      <p:cxnSp>
        <p:nvCxnSpPr>
          <p:cNvPr id="24" name="Straight Arrow Connector 11"/>
          <p:cNvCxnSpPr>
            <a:stCxn id="27" idx="2"/>
            <a:endCxn id="5" idx="0"/>
          </p:cNvCxnSpPr>
          <p:nvPr/>
        </p:nvCxnSpPr>
        <p:spPr bwMode="auto">
          <a:xfrm>
            <a:off x="2996535" y="3156509"/>
            <a:ext cx="0" cy="94042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7" name="Rounded Rectangle 26"/>
          <p:cNvSpPr/>
          <p:nvPr/>
        </p:nvSpPr>
        <p:spPr bwMode="auto">
          <a:xfrm>
            <a:off x="1921014" y="2242109"/>
            <a:ext cx="2151041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+ Requirements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7297759" y="4096931"/>
            <a:ext cx="215104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 Performance</a:t>
            </a:r>
          </a:p>
        </p:txBody>
      </p:sp>
      <p:cxnSp>
        <p:nvCxnSpPr>
          <p:cNvPr id="33" name="Straight Arrow Connector 11"/>
          <p:cNvCxnSpPr>
            <a:stCxn id="21" idx="3"/>
            <a:endCxn id="30" idx="2"/>
          </p:cNvCxnSpPr>
          <p:nvPr/>
        </p:nvCxnSpPr>
        <p:spPr bwMode="auto">
          <a:xfrm flipV="1">
            <a:off x="6760427" y="5011331"/>
            <a:ext cx="1612852" cy="537316"/>
          </a:xfrm>
          <a:prstGeom prst="curvedConnector2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0" name="Straight Arrow Connector 11"/>
          <p:cNvCxnSpPr>
            <a:stCxn id="23" idx="3"/>
            <a:endCxn id="30" idx="1"/>
          </p:cNvCxnSpPr>
          <p:nvPr/>
        </p:nvCxnSpPr>
        <p:spPr bwMode="auto">
          <a:xfrm>
            <a:off x="6760427" y="3895378"/>
            <a:ext cx="537332" cy="65875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175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triangle" w="lg" len="lg"/>
            <a:tailEnd type="triangle" w="lg" len="lg"/>
          </a:ln>
          <a:effectLst/>
        </p:spPr>
      </p:cxnSp>
      <p:cxnSp>
        <p:nvCxnSpPr>
          <p:cNvPr id="43" name="Straight Arrow Connector 11"/>
          <p:cNvCxnSpPr>
            <a:stCxn id="5" idx="3"/>
            <a:endCxn id="23" idx="1"/>
          </p:cNvCxnSpPr>
          <p:nvPr/>
        </p:nvCxnSpPr>
        <p:spPr bwMode="auto">
          <a:xfrm flipV="1">
            <a:off x="4072055" y="3895378"/>
            <a:ext cx="537331" cy="658754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175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triangle" w="lg" len="lg"/>
            <a:tailEnd type="triangle" w="lg" len="lg"/>
          </a:ln>
          <a:effectLst/>
        </p:spPr>
      </p:cxnSp>
      <p:cxnSp>
        <p:nvCxnSpPr>
          <p:cNvPr id="47" name="Straight Arrow Connector 11"/>
          <p:cNvCxnSpPr>
            <a:stCxn id="27" idx="3"/>
            <a:endCxn id="112" idx="0"/>
          </p:cNvCxnSpPr>
          <p:nvPr/>
        </p:nvCxnSpPr>
        <p:spPr bwMode="auto">
          <a:xfrm>
            <a:off x="4072055" y="2699309"/>
            <a:ext cx="1058771" cy="738867"/>
          </a:xfrm>
          <a:prstGeom prst="curvedConnector2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triangle" w="lg" len="lg"/>
            <a:tailEnd type="triangle" w="lg" len="lg"/>
          </a:ln>
          <a:effectLst/>
        </p:spPr>
      </p:cxnSp>
      <p:sp>
        <p:nvSpPr>
          <p:cNvPr id="15" name="Rounded Rectangle 20"/>
          <p:cNvSpPr/>
          <p:nvPr/>
        </p:nvSpPr>
        <p:spPr bwMode="auto">
          <a:xfrm>
            <a:off x="7297758" y="2242109"/>
            <a:ext cx="2151041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Operation &amp; Maintenance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11"/>
          <p:cNvCxnSpPr>
            <a:stCxn id="21" idx="0"/>
            <a:endCxn id="23" idx="2"/>
          </p:cNvCxnSpPr>
          <p:nvPr/>
        </p:nvCxnSpPr>
        <p:spPr bwMode="auto">
          <a:xfrm flipV="1">
            <a:off x="5684907" y="4352578"/>
            <a:ext cx="0" cy="73886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triangle" w="lg" len="lg"/>
            <a:tailEnd type="triangle" w="lg" len="lg"/>
          </a:ln>
          <a:effectLst/>
        </p:spPr>
      </p:cxnSp>
      <p:cxnSp>
        <p:nvCxnSpPr>
          <p:cNvPr id="44" name="Straight Arrow Connector 11"/>
          <p:cNvCxnSpPr>
            <a:stCxn id="15" idx="1"/>
            <a:endCxn id="111" idx="0"/>
          </p:cNvCxnSpPr>
          <p:nvPr/>
        </p:nvCxnSpPr>
        <p:spPr bwMode="auto">
          <a:xfrm rot="10800000" flipV="1">
            <a:off x="6173706" y="2699309"/>
            <a:ext cx="1124053" cy="738868"/>
          </a:xfrm>
          <a:prstGeom prst="curvedConnector2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triangle" w="lg" len="lg"/>
            <a:tailEnd type="triangle" w="lg" len="lg"/>
          </a:ln>
          <a:effectLst/>
        </p:spPr>
      </p:cxnSp>
      <p:cxnSp>
        <p:nvCxnSpPr>
          <p:cNvPr id="48" name="Straight Arrow Connector 11"/>
          <p:cNvCxnSpPr>
            <a:stCxn id="30" idx="0"/>
            <a:endCxn id="15" idx="2"/>
          </p:cNvCxnSpPr>
          <p:nvPr/>
        </p:nvCxnSpPr>
        <p:spPr bwMode="auto">
          <a:xfrm flipV="1">
            <a:off x="8373279" y="3156509"/>
            <a:ext cx="0" cy="94042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1268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676405"/>
            <a:ext cx="10515600" cy="1086589"/>
          </a:xfrm>
        </p:spPr>
        <p:txBody>
          <a:bodyPr/>
          <a:lstStyle/>
          <a:p>
            <a:r>
              <a:rPr lang="en-GB" altLang="fi-FI" dirty="0" smtClean="0"/>
              <a:t>A) System Design Processes</a:t>
            </a:r>
            <a:endParaRPr lang="en-GB" alt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054269"/>
            <a:ext cx="10515600" cy="380954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GB" dirty="0" smtClean="0"/>
              <a:t>Feasibility study </a:t>
            </a:r>
            <a:r>
              <a:rPr lang="en-GB" sz="2400" dirty="0"/>
              <a:t>(Stakeholders expectations/requirements)</a:t>
            </a:r>
          </a:p>
          <a:p>
            <a:pPr lvl="1"/>
            <a:r>
              <a:rPr lang="en-GB" dirty="0" smtClean="0"/>
              <a:t>Desired performance (1) – Function specification</a:t>
            </a:r>
          </a:p>
          <a:p>
            <a:pPr lvl="1"/>
            <a:endParaRPr lang="en-GB" dirty="0" smtClean="0"/>
          </a:p>
          <a:p>
            <a:pPr marL="457200" indent="-457200">
              <a:buFont typeface="+mj-lt"/>
              <a:buAutoNum type="arabicParenR"/>
            </a:pPr>
            <a:r>
              <a:rPr lang="en-GB" dirty="0" smtClean="0"/>
              <a:t>Conceptual design </a:t>
            </a:r>
            <a:r>
              <a:rPr lang="en-GB" sz="2400" dirty="0"/>
              <a:t>(System/structure requirements)</a:t>
            </a:r>
            <a:endParaRPr lang="en-GB" sz="2400" dirty="0" smtClean="0"/>
          </a:p>
          <a:p>
            <a:pPr lvl="1"/>
            <a:r>
              <a:rPr lang="en-GB" dirty="0" smtClean="0"/>
              <a:t>Desired performance (2) – System/Structure specification</a:t>
            </a:r>
            <a:endParaRPr lang="en-GB" dirty="0"/>
          </a:p>
          <a:p>
            <a:pPr lvl="1"/>
            <a:endParaRPr lang="en-GB" dirty="0" smtClean="0"/>
          </a:p>
          <a:p>
            <a:pPr marL="457200" indent="-457200">
              <a:buFont typeface="+mj-lt"/>
              <a:buAutoNum type="arabicParenR"/>
            </a:pPr>
            <a:r>
              <a:rPr lang="en-GB" dirty="0" smtClean="0"/>
              <a:t>Detail design </a:t>
            </a:r>
            <a:r>
              <a:rPr lang="en-GB" sz="2400" dirty="0"/>
              <a:t>(Main component requirements)</a:t>
            </a:r>
            <a:endParaRPr lang="en-GB" dirty="0" smtClean="0"/>
          </a:p>
          <a:p>
            <a:pPr lvl="1"/>
            <a:r>
              <a:rPr lang="en-GB" dirty="0" smtClean="0"/>
              <a:t>Desired performance (3) – Component specification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6337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676405"/>
            <a:ext cx="10515600" cy="1086589"/>
          </a:xfrm>
        </p:spPr>
        <p:txBody>
          <a:bodyPr/>
          <a:lstStyle/>
          <a:p>
            <a:r>
              <a:rPr lang="en-GB" altLang="fi-FI" dirty="0" smtClean="0"/>
              <a:t>A) System Design Processes</a:t>
            </a:r>
            <a:br>
              <a:rPr lang="en-GB" altLang="fi-FI" dirty="0" smtClean="0"/>
            </a:br>
            <a:r>
              <a:rPr lang="en-GB" altLang="fi-FI" sz="2800" dirty="0">
                <a:solidFill>
                  <a:srgbClr val="339933"/>
                </a:solidFill>
              </a:rPr>
              <a:t>– ELMAS: Creation of specification models</a:t>
            </a:r>
            <a:endParaRPr lang="en-GB" altLang="fi-FI" sz="4800" dirty="0">
              <a:solidFill>
                <a:srgbClr val="339933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054269"/>
            <a:ext cx="10515600" cy="380954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GB" dirty="0" smtClean="0"/>
              <a:t>Feasibility study </a:t>
            </a:r>
            <a:r>
              <a:rPr lang="en-GB" sz="2000" dirty="0"/>
              <a:t>(Stakeholders expectations/requirements)</a:t>
            </a:r>
            <a:endParaRPr lang="en-GB" dirty="0" smtClean="0"/>
          </a:p>
          <a:p>
            <a:pPr lvl="1"/>
            <a:r>
              <a:rPr lang="en-GB" dirty="0" smtClean="0"/>
              <a:t>Desired performance (1) – Function specification</a:t>
            </a:r>
          </a:p>
          <a:p>
            <a:pPr lvl="1"/>
            <a:r>
              <a:rPr lang="en-GB" b="1" dirty="0" smtClean="0">
                <a:solidFill>
                  <a:srgbClr val="339933"/>
                </a:solidFill>
              </a:rPr>
              <a:t>ELMAS: Risk event cause-consequence model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 smtClean="0"/>
              <a:t>Conceptual design </a:t>
            </a:r>
            <a:r>
              <a:rPr lang="en-GB" sz="2000" dirty="0"/>
              <a:t>(System/structure requirements)</a:t>
            </a:r>
            <a:endParaRPr lang="en-GB" dirty="0" smtClean="0"/>
          </a:p>
          <a:p>
            <a:pPr lvl="1"/>
            <a:r>
              <a:rPr lang="en-GB" dirty="0" smtClean="0"/>
              <a:t>Desired performance (2) – System/Structure specification</a:t>
            </a:r>
          </a:p>
          <a:p>
            <a:pPr lvl="1"/>
            <a:r>
              <a:rPr lang="en-GB" b="1" dirty="0" smtClean="0">
                <a:solidFill>
                  <a:srgbClr val="339933"/>
                </a:solidFill>
              </a:rPr>
              <a:t>ELMAS: Functions-Systems-Structures-Components model</a:t>
            </a:r>
          </a:p>
          <a:p>
            <a:pPr marL="457200" indent="-457200">
              <a:buFont typeface="+mj-lt"/>
              <a:buAutoNum type="arabicParenR"/>
            </a:pPr>
            <a:r>
              <a:rPr lang="en-GB" dirty="0" smtClean="0"/>
              <a:t>Detail design </a:t>
            </a:r>
            <a:r>
              <a:rPr lang="en-GB" sz="2000" dirty="0"/>
              <a:t>(Main component requirements)</a:t>
            </a:r>
            <a:endParaRPr lang="en-GB" dirty="0" smtClean="0"/>
          </a:p>
          <a:p>
            <a:pPr lvl="1"/>
            <a:r>
              <a:rPr lang="en-GB" dirty="0" smtClean="0"/>
              <a:t>Desired performance (3) – Main component specification</a:t>
            </a:r>
          </a:p>
          <a:p>
            <a:pPr lvl="1"/>
            <a:r>
              <a:rPr lang="en-GB" b="1" dirty="0" smtClean="0">
                <a:solidFill>
                  <a:srgbClr val="339933"/>
                </a:solidFill>
              </a:rPr>
              <a:t>ELMAS: Operation and Maintenance model</a:t>
            </a:r>
          </a:p>
        </p:txBody>
      </p:sp>
    </p:spTree>
    <p:extLst>
      <p:ext uri="{BB962C8B-B14F-4D97-AF65-F5344CB8AC3E}">
        <p14:creationId xmlns:p14="http://schemas.microsoft.com/office/powerpoint/2010/main" val="7009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072023"/>
            <a:ext cx="10515600" cy="435905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GB" sz="3200" dirty="0" smtClean="0"/>
              <a:t>Planning Stage</a:t>
            </a:r>
          </a:p>
          <a:p>
            <a:pPr lvl="1"/>
            <a:r>
              <a:rPr lang="en-GB" sz="2400" dirty="0" smtClean="0"/>
              <a:t>Work Packages (WP) + Suppliers</a:t>
            </a:r>
          </a:p>
          <a:p>
            <a:pPr lvl="1"/>
            <a:r>
              <a:rPr lang="en-GB" sz="2400" dirty="0" smtClean="0"/>
              <a:t>Objectives + Requirements + Cost budget + Time schedule 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3200" dirty="0" smtClean="0"/>
              <a:t>Procurement Stage</a:t>
            </a:r>
          </a:p>
          <a:p>
            <a:pPr lvl="1"/>
            <a:r>
              <a:rPr lang="en-GB" sz="2400" dirty="0" smtClean="0"/>
              <a:t>Bids specification and proposal comparison, Supplier selection and contracts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3200" dirty="0" smtClean="0"/>
              <a:t>Supply Stage</a:t>
            </a:r>
          </a:p>
          <a:p>
            <a:pPr lvl="1"/>
            <a:r>
              <a:rPr lang="en-GB" sz="2400" dirty="0" smtClean="0"/>
              <a:t>Management: Requirements + Data + Design change + …</a:t>
            </a:r>
          </a:p>
          <a:p>
            <a:pPr lvl="1"/>
            <a:r>
              <a:rPr lang="en-GB" sz="2400" dirty="0" smtClean="0"/>
              <a:t>Fault tree analysis (FTA)</a:t>
            </a:r>
            <a:r>
              <a:rPr lang="en-GB" sz="1400" dirty="0"/>
              <a:t> + Failure Modes and Effects Analysis (FMEA)</a:t>
            </a:r>
            <a:endParaRPr lang="en-GB" sz="2400" dirty="0" smtClean="0"/>
          </a:p>
          <a:p>
            <a:pPr marL="457200" indent="-457200">
              <a:buFont typeface="+mj-lt"/>
              <a:buAutoNum type="arabicParenR"/>
            </a:pPr>
            <a:r>
              <a:rPr lang="en-GB" sz="3200" dirty="0" smtClean="0"/>
              <a:t>Installation + Commissioning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838200" y="676405"/>
            <a:ext cx="10515600" cy="108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56E7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fi-FI" dirty="0"/>
              <a:t>B) System Realization </a:t>
            </a:r>
            <a:r>
              <a:rPr lang="en-GB" altLang="fi-FI" dirty="0" smtClean="0"/>
              <a:t>Processes</a:t>
            </a:r>
            <a:endParaRPr lang="en-GB" altLang="fi-FI" sz="4800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072023"/>
            <a:ext cx="10515600" cy="435905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GB" sz="3200" dirty="0" smtClean="0"/>
              <a:t>Planning Stage</a:t>
            </a:r>
          </a:p>
          <a:p>
            <a:pPr lvl="1"/>
            <a:r>
              <a:rPr lang="en-GB" sz="2400" dirty="0" smtClean="0"/>
              <a:t>Work Packages (WP) + Suppliers</a:t>
            </a:r>
          </a:p>
          <a:p>
            <a:pPr lvl="1"/>
            <a:r>
              <a:rPr lang="en-GB" sz="2400" dirty="0" smtClean="0"/>
              <a:t>Objectives + Requirements + Cost budget + Time schedule 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3200" dirty="0" smtClean="0"/>
              <a:t>Procurement Stage</a:t>
            </a:r>
          </a:p>
          <a:p>
            <a:pPr lvl="1"/>
            <a:r>
              <a:rPr lang="en-GB" sz="2400" dirty="0" smtClean="0"/>
              <a:t>Bids specification and proposal comparison, Supplier selection and contracts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3200" dirty="0" smtClean="0"/>
              <a:t>Supply Stage</a:t>
            </a:r>
          </a:p>
          <a:p>
            <a:pPr lvl="1"/>
            <a:r>
              <a:rPr lang="en-GB" sz="2400" dirty="0" smtClean="0"/>
              <a:t>Management: Requirements + Data + Design change + …</a:t>
            </a:r>
          </a:p>
          <a:p>
            <a:pPr lvl="1"/>
            <a:r>
              <a:rPr lang="en-GB" sz="2400" dirty="0" smtClean="0"/>
              <a:t>Fault tree analysis (FTA)</a:t>
            </a:r>
            <a:r>
              <a:rPr lang="en-GB" sz="1400" dirty="0"/>
              <a:t> + Failure Modes and Effects Analysis (FMEA)</a:t>
            </a:r>
            <a:endParaRPr lang="en-GB" sz="2400" dirty="0" smtClean="0"/>
          </a:p>
          <a:p>
            <a:pPr marL="457200" indent="-457200">
              <a:buFont typeface="+mj-lt"/>
              <a:buAutoNum type="arabicParenR"/>
            </a:pPr>
            <a:r>
              <a:rPr lang="en-GB" sz="3200" dirty="0" smtClean="0"/>
              <a:t>Installation + Commissioning</a:t>
            </a:r>
          </a:p>
        </p:txBody>
      </p:sp>
      <p:sp>
        <p:nvSpPr>
          <p:cNvPr id="4" name="TextBox 6"/>
          <p:cNvSpPr txBox="1"/>
          <p:nvPr/>
        </p:nvSpPr>
        <p:spPr>
          <a:xfrm>
            <a:off x="6023993" y="2722311"/>
            <a:ext cx="3907407" cy="1569660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RAMS Engineering Application in Product and Service Business (Excel/Other +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ELMAS)</a:t>
            </a:r>
            <a:endParaRPr lang="fr-CH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6204012" y="5104129"/>
            <a:ext cx="3519404" cy="845103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 w="25400">
            <a:solidFill>
              <a:schemeClr val="accent6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ELMAS –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for RAM</a:t>
            </a:r>
            <a:endParaRPr lang="fr-CH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838200" y="676405"/>
            <a:ext cx="10515600" cy="108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56E7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fi-FI" dirty="0"/>
              <a:t>B) System Realization </a:t>
            </a:r>
            <a:r>
              <a:rPr lang="en-GB" altLang="fi-FI" dirty="0" smtClean="0"/>
              <a:t>Processes</a:t>
            </a:r>
          </a:p>
          <a:p>
            <a:r>
              <a:rPr lang="en-GB" altLang="fi-FI" sz="3000" dirty="0" smtClean="0">
                <a:solidFill>
                  <a:srgbClr val="339933"/>
                </a:solidFill>
              </a:rPr>
              <a:t>– ELMAS: Design for RAM</a:t>
            </a:r>
            <a:endParaRPr lang="en-GB" altLang="fi-FI" sz="3000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0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838199" y="2367419"/>
            <a:ext cx="11226801" cy="3809544"/>
          </a:xfrm>
        </p:spPr>
        <p:txBody>
          <a:bodyPr rIns="0"/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/>
              <a:t>Ramentor, ELMAS, RAMS, Risk assessment process</a:t>
            </a:r>
          </a:p>
          <a:p>
            <a:r>
              <a:rPr lang="en-GB" dirty="0" smtClean="0"/>
              <a:t>Practical examples of industrial use cases</a:t>
            </a:r>
          </a:p>
          <a:p>
            <a:pPr marL="946350" lvl="1" indent="-514350">
              <a:buFont typeface="+mj-lt"/>
              <a:buAutoNum type="alphaLcParenR"/>
            </a:pPr>
            <a:r>
              <a:rPr lang="en-US" dirty="0"/>
              <a:t>Availability and radiation safety of nuclear waste encapsulation plant</a:t>
            </a:r>
          </a:p>
          <a:p>
            <a:pPr marL="946350" lvl="1" indent="-514350">
              <a:buFont typeface="+mj-lt"/>
              <a:buAutoNum type="alphaLcParenR"/>
            </a:pPr>
            <a:r>
              <a:rPr lang="en-US" dirty="0"/>
              <a:t>Life Cycle Profit Management (LCPM) –</a:t>
            </a:r>
            <a:r>
              <a:rPr lang="en-US" dirty="0" smtClean="0"/>
              <a:t> Process </a:t>
            </a:r>
            <a:r>
              <a:rPr lang="en-US" dirty="0"/>
              <a:t>critical molding cranes</a:t>
            </a:r>
          </a:p>
          <a:p>
            <a:pPr marL="946350" lvl="1" indent="-514350">
              <a:buFont typeface="+mj-lt"/>
              <a:buAutoNum type="alphaLcParenR"/>
            </a:pPr>
            <a:r>
              <a:rPr lang="en-US" dirty="0"/>
              <a:t>Analysis of </a:t>
            </a:r>
            <a:r>
              <a:rPr lang="en-US" dirty="0" smtClean="0"/>
              <a:t>alternative bypass lines </a:t>
            </a:r>
            <a:r>
              <a:rPr lang="en-US" dirty="0"/>
              <a:t>of </a:t>
            </a:r>
            <a:r>
              <a:rPr lang="en-US" dirty="0" smtClean="0"/>
              <a:t>mineral processing line</a:t>
            </a:r>
            <a:endParaRPr lang="en-US" dirty="0"/>
          </a:p>
          <a:p>
            <a:pPr marL="946350" lvl="1" indent="-514350">
              <a:buFont typeface="+mj-lt"/>
              <a:buAutoNum type="alphaLcParenR"/>
            </a:pPr>
            <a:r>
              <a:rPr lang="en-US" dirty="0"/>
              <a:t>Infrastructure </a:t>
            </a:r>
            <a:r>
              <a:rPr lang="en-US" dirty="0" smtClean="0"/>
              <a:t>availability </a:t>
            </a:r>
            <a:r>
              <a:rPr lang="en-US" dirty="0"/>
              <a:t>– </a:t>
            </a:r>
            <a:r>
              <a:rPr lang="en-US" dirty="0" smtClean="0"/>
              <a:t>Design-phase data center </a:t>
            </a:r>
            <a:endParaRPr lang="en-US" dirty="0"/>
          </a:p>
          <a:p>
            <a:pPr marL="946350" lvl="1" indent="-514350">
              <a:buFont typeface="+mj-lt"/>
              <a:buAutoNum type="alphaLcParenR"/>
            </a:pPr>
            <a:r>
              <a:rPr lang="en-US" dirty="0"/>
              <a:t>Nuclear Power Plant (NPP) – Safety, availability and performance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32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C) Operation and Maintenance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367419"/>
            <a:ext cx="10986370" cy="3809544"/>
          </a:xfrm>
        </p:spPr>
        <p:txBody>
          <a:bodyPr>
            <a:noAutofit/>
          </a:bodyPr>
          <a:lstStyle/>
          <a:p>
            <a:r>
              <a:rPr lang="en-GB" dirty="0" smtClean="0"/>
              <a:t>Maintenance Optimization</a:t>
            </a:r>
          </a:p>
          <a:p>
            <a:pPr lvl="1"/>
            <a:endParaRPr lang="en-GB" dirty="0" smtClean="0"/>
          </a:p>
          <a:p>
            <a:r>
              <a:rPr lang="en-GB" dirty="0"/>
              <a:t>Condition monitoring and predictive analytics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Field failure reporting and corrective actions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6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C) Operation and Maintenance </a:t>
            </a:r>
            <a:br>
              <a:rPr lang="en-GB" dirty="0" smtClean="0"/>
            </a:br>
            <a:r>
              <a:rPr lang="en-GB" sz="2800" dirty="0" smtClean="0">
                <a:solidFill>
                  <a:srgbClr val="339933"/>
                </a:solidFill>
              </a:rPr>
              <a:t>– ELMAS: Continuous RAMS assessment </a:t>
            </a:r>
            <a:endParaRPr lang="en-GB" sz="2400" dirty="0">
              <a:solidFill>
                <a:srgbClr val="339933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367419"/>
            <a:ext cx="10986370" cy="3809544"/>
          </a:xfrm>
        </p:spPr>
        <p:txBody>
          <a:bodyPr>
            <a:noAutofit/>
          </a:bodyPr>
          <a:lstStyle/>
          <a:p>
            <a:r>
              <a:rPr lang="en-GB" dirty="0" smtClean="0"/>
              <a:t>Maintenance Optimization</a:t>
            </a:r>
          </a:p>
          <a:p>
            <a:pPr lvl="1"/>
            <a:r>
              <a:rPr lang="en-GB" b="1" dirty="0" smtClean="0">
                <a:solidFill>
                  <a:srgbClr val="339933"/>
                </a:solidFill>
              </a:rPr>
              <a:t>ELMAS: Component importance, Maintenance schedule planning</a:t>
            </a:r>
          </a:p>
          <a:p>
            <a:r>
              <a:rPr lang="en-GB" dirty="0" smtClean="0"/>
              <a:t>Condition monitoring and predictive analytics</a:t>
            </a:r>
          </a:p>
          <a:p>
            <a:pPr lvl="1"/>
            <a:r>
              <a:rPr lang="en-GB" b="1" dirty="0" smtClean="0">
                <a:solidFill>
                  <a:srgbClr val="339933"/>
                </a:solidFill>
              </a:rPr>
              <a:t>ELMAS: Predict effect of changes, Compare improvement scenarios</a:t>
            </a:r>
          </a:p>
          <a:p>
            <a:r>
              <a:rPr lang="en-GB" dirty="0"/>
              <a:t>Field failure reporting and corrective actions</a:t>
            </a:r>
          </a:p>
          <a:p>
            <a:pPr lvl="1"/>
            <a:r>
              <a:rPr lang="en-GB" b="1" dirty="0">
                <a:solidFill>
                  <a:srgbClr val="339933"/>
                </a:solidFill>
              </a:rPr>
              <a:t>ELMAS: RAMS model update based on collected history data</a:t>
            </a:r>
          </a:p>
          <a:p>
            <a:pPr lvl="1"/>
            <a:r>
              <a:rPr lang="en-GB" b="1" dirty="0">
                <a:solidFill>
                  <a:srgbClr val="339933"/>
                </a:solidFill>
              </a:rPr>
              <a:t>Direct connection between </a:t>
            </a:r>
            <a:r>
              <a:rPr lang="en-GB" b="1" dirty="0" smtClean="0">
                <a:solidFill>
                  <a:srgbClr val="339933"/>
                </a:solidFill>
              </a:rPr>
              <a:t>RAMS model </a:t>
            </a:r>
            <a:r>
              <a:rPr lang="en-GB" b="1" dirty="0">
                <a:solidFill>
                  <a:srgbClr val="339933"/>
                </a:solidFill>
              </a:rPr>
              <a:t>and operational </a:t>
            </a:r>
            <a:r>
              <a:rPr lang="en-GB" b="1" dirty="0" smtClean="0">
                <a:solidFill>
                  <a:srgbClr val="339933"/>
                </a:solidFill>
              </a:rPr>
              <a:t>database</a:t>
            </a:r>
            <a:endParaRPr lang="en-GB" dirty="0" smtClean="0"/>
          </a:p>
          <a:p>
            <a:pPr marL="432000" lvl="1" indent="0">
              <a:buNone/>
            </a:pPr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91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ase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1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A) – Final Disposal Facility (FDF)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7419"/>
            <a:ext cx="11214100" cy="3809544"/>
          </a:xfrm>
        </p:spPr>
        <p:txBody>
          <a:bodyPr/>
          <a:lstStyle/>
          <a:p>
            <a:r>
              <a:rPr lang="en-US" dirty="0"/>
              <a:t>The purpose </a:t>
            </a:r>
            <a:r>
              <a:rPr lang="en-US" dirty="0" smtClean="0"/>
              <a:t>of the FDF is </a:t>
            </a:r>
            <a:r>
              <a:rPr lang="en-US" dirty="0"/>
              <a:t>to take care of packing the spent nuclear fuel assemblies in canisters and to dispose them permanently into the bedrock</a:t>
            </a:r>
          </a:p>
          <a:p>
            <a:r>
              <a:rPr lang="en-US" dirty="0" smtClean="0"/>
              <a:t>Aboveground </a:t>
            </a:r>
            <a:r>
              <a:rPr lang="en-US" dirty="0"/>
              <a:t>encapsulation </a:t>
            </a:r>
            <a:r>
              <a:rPr lang="en-US" dirty="0" smtClean="0"/>
              <a:t>plant</a:t>
            </a:r>
          </a:p>
          <a:p>
            <a:pPr lvl="1"/>
            <a:r>
              <a:rPr lang="en-US" dirty="0" smtClean="0"/>
              <a:t>Spent </a:t>
            </a:r>
            <a:r>
              <a:rPr lang="en-US" dirty="0"/>
              <a:t>nuclear fuel is received, dried and packed into </a:t>
            </a:r>
            <a:r>
              <a:rPr lang="en-US" dirty="0" smtClean="0"/>
              <a:t>disposal canisters</a:t>
            </a:r>
          </a:p>
          <a:p>
            <a:r>
              <a:rPr lang="en-US" dirty="0" smtClean="0"/>
              <a:t>Repository (ONKALO)</a:t>
            </a:r>
          </a:p>
          <a:p>
            <a:pPr lvl="1"/>
            <a:r>
              <a:rPr lang="en-US" dirty="0" smtClean="0"/>
              <a:t>Tunnels are located </a:t>
            </a:r>
            <a:r>
              <a:rPr lang="en-US" dirty="0"/>
              <a:t>deep inside the bedrock, </a:t>
            </a:r>
            <a:r>
              <a:rPr lang="en-US" dirty="0" smtClean="0"/>
              <a:t>where </a:t>
            </a:r>
            <a:r>
              <a:rPr lang="en-US" dirty="0"/>
              <a:t>the encapsulated spent nuclear fuel is disposed of</a:t>
            </a:r>
          </a:p>
        </p:txBody>
      </p:sp>
    </p:spTree>
    <p:extLst>
      <p:ext uri="{BB962C8B-B14F-4D97-AF65-F5344CB8AC3E}">
        <p14:creationId xmlns:p14="http://schemas.microsoft.com/office/powerpoint/2010/main" val="174370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A) – Final Disposal Facility (FDF):</a:t>
            </a:r>
            <a:br>
              <a:rPr lang="en-US" sz="2400" dirty="0"/>
            </a:br>
            <a:r>
              <a:rPr lang="en-US" dirty="0" smtClean="0"/>
              <a:t>Aboveground Encapsulation Plant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539" y="2214563"/>
            <a:ext cx="6510987" cy="4146550"/>
          </a:xfrm>
        </p:spPr>
      </p:pic>
      <p:sp>
        <p:nvSpPr>
          <p:cNvPr id="5" name="TextBox 4"/>
          <p:cNvSpPr txBox="1"/>
          <p:nvPr/>
        </p:nvSpPr>
        <p:spPr>
          <a:xfrm>
            <a:off x="5735960" y="2221435"/>
            <a:ext cx="4119564" cy="1292662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US" sz="1400" dirty="0"/>
              <a:t>1) Receiving and storage area for new canisters</a:t>
            </a:r>
          </a:p>
          <a:p>
            <a:r>
              <a:rPr lang="en-US" sz="1400" dirty="0"/>
              <a:t>2) Hot cell (</a:t>
            </a:r>
            <a:r>
              <a:rPr lang="en-US" sz="1400" b="1" dirty="0"/>
              <a:t>Cask -&gt; Fuel drying -&gt; Disposal canister)</a:t>
            </a:r>
          </a:p>
          <a:p>
            <a:r>
              <a:rPr lang="en-US" sz="1400" dirty="0"/>
              <a:t>3) Copper lid welding chamber</a:t>
            </a:r>
          </a:p>
          <a:p>
            <a:r>
              <a:rPr lang="en-US" sz="1400" dirty="0"/>
              <a:t>4) Weld inspection</a:t>
            </a:r>
          </a:p>
          <a:p>
            <a:r>
              <a:rPr lang="en-US" sz="1400" dirty="0"/>
              <a:t>5) Canister surface cleaning area</a:t>
            </a:r>
          </a:p>
          <a:p>
            <a:r>
              <a:rPr lang="en-US" sz="1400" dirty="0"/>
              <a:t>6) Canister lift for transfer of canisters into repository</a:t>
            </a:r>
          </a:p>
        </p:txBody>
      </p:sp>
    </p:spTree>
    <p:extLst>
      <p:ext uri="{BB962C8B-B14F-4D97-AF65-F5344CB8AC3E}">
        <p14:creationId xmlns:p14="http://schemas.microsoft.com/office/powerpoint/2010/main" val="23621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A) – Final Disposal Facility (FDF):</a:t>
            </a:r>
            <a:br>
              <a:rPr lang="en-US" sz="2400" dirty="0"/>
            </a:br>
            <a:r>
              <a:rPr lang="en-US" dirty="0"/>
              <a:t>Repository </a:t>
            </a:r>
            <a:r>
              <a:rPr lang="en-US" dirty="0" smtClean="0"/>
              <a:t>(ONKALO)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02" y="2214563"/>
            <a:ext cx="6629658" cy="4146550"/>
          </a:xfrm>
        </p:spPr>
      </p:pic>
    </p:spTree>
    <p:extLst>
      <p:ext uri="{BB962C8B-B14F-4D97-AF65-F5344CB8AC3E}">
        <p14:creationId xmlns:p14="http://schemas.microsoft.com/office/powerpoint/2010/main" val="267681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A) – Final Disposal Facility (FDF):</a:t>
            </a:r>
            <a:br>
              <a:rPr lang="en-US" sz="2400" dirty="0"/>
            </a:br>
            <a:r>
              <a:rPr lang="en-US" dirty="0" smtClean="0"/>
              <a:t>Encapsulation Plant Case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ELMAS analyses were made by </a:t>
            </a:r>
            <a:r>
              <a:rPr lang="en-US" dirty="0" err="1" smtClean="0"/>
              <a:t>Pöyry</a:t>
            </a:r>
            <a:r>
              <a:rPr lang="en-US" dirty="0" smtClean="0"/>
              <a:t> for </a:t>
            </a:r>
            <a:r>
              <a:rPr lang="en-US" dirty="0" err="1" smtClean="0"/>
              <a:t>Posiva</a:t>
            </a:r>
            <a:endParaRPr lang="en-US" dirty="0" smtClean="0"/>
          </a:p>
          <a:p>
            <a:pPr lvl="1"/>
            <a:r>
              <a:rPr lang="en-US" dirty="0" smtClean="0"/>
              <a:t>Availability and radiation safety of encapsulation plant</a:t>
            </a:r>
          </a:p>
          <a:p>
            <a:pPr>
              <a:spcBef>
                <a:spcPts val="600"/>
              </a:spcBef>
            </a:pPr>
            <a:r>
              <a:rPr lang="en-US" b="1" dirty="0" smtClean="0"/>
              <a:t>Transportation cask -&gt; Fuel drying -&gt; Disposal canister</a:t>
            </a:r>
          </a:p>
          <a:p>
            <a:pPr lvl="1"/>
            <a:r>
              <a:rPr lang="en-US" dirty="0" smtClean="0"/>
              <a:t>Availability models: Docking, Lifting, Moving (AGV), Welding, …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PSAM 12: Design </a:t>
            </a:r>
            <a:r>
              <a:rPr lang="en-US" dirty="0"/>
              <a:t>review and </a:t>
            </a:r>
            <a:r>
              <a:rPr lang="en-US" dirty="0" smtClean="0"/>
              <a:t>change management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 smtClean="0"/>
              <a:t>Safety models and reports</a:t>
            </a:r>
          </a:p>
          <a:p>
            <a:pPr lvl="1"/>
            <a:r>
              <a:rPr lang="en-US" dirty="0" smtClean="0"/>
              <a:t>Ventilation system: Cooling, heating, filtering, low pressure</a:t>
            </a:r>
          </a:p>
          <a:p>
            <a:pPr lvl="1"/>
            <a:r>
              <a:rPr lang="en-US" dirty="0" smtClean="0"/>
              <a:t>STUK (The Radiation and Nuclear Safety Authority in Finland)</a:t>
            </a:r>
          </a:p>
        </p:txBody>
      </p:sp>
    </p:spTree>
    <p:extLst>
      <p:ext uri="{BB962C8B-B14F-4D97-AF65-F5344CB8AC3E}">
        <p14:creationId xmlns:p14="http://schemas.microsoft.com/office/powerpoint/2010/main" val="38667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A) – Final Disposal Facility (FDF):</a:t>
            </a:r>
            <a:br>
              <a:rPr lang="en-US" sz="2400" dirty="0"/>
            </a:br>
            <a:r>
              <a:rPr lang="en-US" dirty="0" smtClean="0"/>
              <a:t>Fuel Handling Cell Equipment Example (1/5) </a:t>
            </a:r>
            <a:endParaRPr lang="en-US" dirty="0"/>
          </a:p>
        </p:txBody>
      </p:sp>
      <p:pic>
        <p:nvPicPr>
          <p:cNvPr id="4" name="Posiva_part-36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649" y="2231770"/>
            <a:ext cx="6096851" cy="3429479"/>
          </a:xfrm>
        </p:spPr>
      </p:pic>
      <p:sp>
        <p:nvSpPr>
          <p:cNvPr id="3" name="TextBox 2"/>
          <p:cNvSpPr txBox="1"/>
          <p:nvPr/>
        </p:nvSpPr>
        <p:spPr>
          <a:xfrm>
            <a:off x="3215681" y="5919663"/>
            <a:ext cx="401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video: </a:t>
            </a:r>
            <a:r>
              <a:rPr lang="en-US" dirty="0">
                <a:hlinkClick r:id="rId5" tooltip="Posiva final disposal"/>
              </a:rPr>
              <a:t>https://youtu.be/hZI3AYI85n8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6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A) – Final Disposal Facility (FDF):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Fuel Handling Cell Equipment Example (2/5)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048" y="2780454"/>
            <a:ext cx="8281417" cy="3168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32104" y="5825940"/>
            <a:ext cx="2808312" cy="699404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72000" tIns="72000" rIns="72000" bIns="72000" rtlCol="0" anchor="ctr" anchorCtr="1">
            <a:spAutoFit/>
          </a:bodyPr>
          <a:lstStyle/>
          <a:p>
            <a:pPr algn="ctr"/>
            <a:r>
              <a:rPr lang="en-US" dirty="0"/>
              <a:t>Subtrees of different failure situations are hidden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3512" y="2081525"/>
            <a:ext cx="3672408" cy="1653511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72000" tIns="72000" rIns="72000" bIns="72000" rtlCol="0" anchor="ctr" anchorCtr="1">
            <a:spAutoFit/>
          </a:bodyPr>
          <a:lstStyle/>
          <a:p>
            <a:r>
              <a:rPr lang="en-US" dirty="0"/>
              <a:t>Similar availability models also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Receiving and storage 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Transportation cask transfer corridor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Disposal canister transfer corridor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Power supply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Ventilation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40216" y="2081524"/>
            <a:ext cx="2232248" cy="699404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72000" tIns="72000" rIns="72000" bIns="72000" rtlCol="0" anchor="ctr" anchorCtr="1">
            <a:spAutoFit/>
          </a:bodyPr>
          <a:lstStyle/>
          <a:p>
            <a:pPr algn="ctr"/>
            <a:r>
              <a:rPr lang="en-US" dirty="0"/>
              <a:t>Small part of the full FDF availability model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6705932" y="4625170"/>
            <a:ext cx="432048" cy="299065"/>
          </a:xfrm>
          <a:prstGeom prst="ellipse">
            <a:avLst/>
          </a:prstGeom>
          <a:noFill/>
          <a:ln w="38100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r-CH" sz="240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722511" y="4625170"/>
            <a:ext cx="432048" cy="299065"/>
          </a:xfrm>
          <a:prstGeom prst="ellipse">
            <a:avLst/>
          </a:prstGeom>
          <a:noFill/>
          <a:ln w="38100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r-CH" sz="240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735517" y="4625170"/>
            <a:ext cx="432048" cy="299065"/>
          </a:xfrm>
          <a:prstGeom prst="ellipse">
            <a:avLst/>
          </a:prstGeom>
          <a:noFill/>
          <a:ln w="38100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r-CH" sz="240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9748523" y="4625170"/>
            <a:ext cx="432048" cy="299065"/>
          </a:xfrm>
          <a:prstGeom prst="ellipse">
            <a:avLst/>
          </a:prstGeom>
          <a:noFill/>
          <a:ln w="38100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r-CH" sz="240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639616" y="5604400"/>
            <a:ext cx="432048" cy="299065"/>
          </a:xfrm>
          <a:prstGeom prst="ellipse">
            <a:avLst/>
          </a:prstGeom>
          <a:noFill/>
          <a:ln w="38100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r-CH" sz="240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656195" y="5604400"/>
            <a:ext cx="432048" cy="299065"/>
          </a:xfrm>
          <a:prstGeom prst="ellipse">
            <a:avLst/>
          </a:prstGeom>
          <a:noFill/>
          <a:ln w="38100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r-CH" sz="240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669201" y="5604400"/>
            <a:ext cx="432048" cy="299065"/>
          </a:xfrm>
          <a:prstGeom prst="ellipse">
            <a:avLst/>
          </a:prstGeom>
          <a:noFill/>
          <a:ln w="38100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r-CH" sz="240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682207" y="5604400"/>
            <a:ext cx="432048" cy="299065"/>
          </a:xfrm>
          <a:prstGeom prst="ellipse">
            <a:avLst/>
          </a:prstGeom>
          <a:noFill/>
          <a:ln w="38100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r-CH" sz="2400">
              <a:solidFill>
                <a:srgbClr val="152A39"/>
              </a:solidFill>
              <a:latin typeface="Arial" charset="0"/>
            </a:endParaRPr>
          </a:p>
        </p:txBody>
      </p:sp>
      <p:cxnSp>
        <p:nvCxnSpPr>
          <p:cNvPr id="22" name="Curved Connector 21"/>
          <p:cNvCxnSpPr>
            <a:stCxn id="4" idx="0"/>
            <a:endCxn id="13" idx="4"/>
          </p:cNvCxnSpPr>
          <p:nvPr/>
        </p:nvCxnSpPr>
        <p:spPr bwMode="auto">
          <a:xfrm rot="16200000" flipV="1">
            <a:off x="7228255" y="4617935"/>
            <a:ext cx="901706" cy="1514304"/>
          </a:xfrm>
          <a:prstGeom prst="curvedConnector3">
            <a:avLst/>
          </a:prstGeom>
          <a:solidFill>
            <a:schemeClr val="accent1"/>
          </a:solidFill>
          <a:ln w="22225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3" name="Curved Connector 22"/>
          <p:cNvCxnSpPr>
            <a:stCxn id="4" idx="0"/>
            <a:endCxn id="14" idx="4"/>
          </p:cNvCxnSpPr>
          <p:nvPr/>
        </p:nvCxnSpPr>
        <p:spPr bwMode="auto">
          <a:xfrm rot="16200000" flipV="1">
            <a:off x="7736545" y="5126225"/>
            <a:ext cx="901706" cy="497725"/>
          </a:xfrm>
          <a:prstGeom prst="curvedConnector3">
            <a:avLst/>
          </a:prstGeom>
          <a:solidFill>
            <a:schemeClr val="accent1"/>
          </a:solidFill>
          <a:ln w="22225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6" name="Curved Connector 25"/>
          <p:cNvCxnSpPr>
            <a:stCxn id="4" idx="0"/>
            <a:endCxn id="15" idx="4"/>
          </p:cNvCxnSpPr>
          <p:nvPr/>
        </p:nvCxnSpPr>
        <p:spPr bwMode="auto">
          <a:xfrm rot="5400000" flipH="1" flipV="1">
            <a:off x="8243047" y="5117448"/>
            <a:ext cx="901706" cy="51528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2225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9" name="Curved Connector 28"/>
          <p:cNvCxnSpPr>
            <a:stCxn id="4" idx="0"/>
            <a:endCxn id="16" idx="4"/>
          </p:cNvCxnSpPr>
          <p:nvPr/>
        </p:nvCxnSpPr>
        <p:spPr bwMode="auto">
          <a:xfrm rot="5400000" flipH="1" flipV="1">
            <a:off x="8749550" y="4610945"/>
            <a:ext cx="901706" cy="152828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2225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32" name="Curved Connector 31"/>
          <p:cNvCxnSpPr>
            <a:stCxn id="4" idx="1"/>
            <a:endCxn id="20" idx="4"/>
          </p:cNvCxnSpPr>
          <p:nvPr/>
        </p:nvCxnSpPr>
        <p:spPr bwMode="auto">
          <a:xfrm rot="10800000">
            <a:off x="5898233" y="5903464"/>
            <a:ext cx="1133873" cy="272178"/>
          </a:xfrm>
          <a:prstGeom prst="curvedConnector2">
            <a:avLst/>
          </a:prstGeom>
          <a:solidFill>
            <a:schemeClr val="accent1"/>
          </a:solidFill>
          <a:ln w="22225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35" name="Curved Connector 34"/>
          <p:cNvCxnSpPr>
            <a:stCxn id="4" idx="1"/>
            <a:endCxn id="19" idx="5"/>
          </p:cNvCxnSpPr>
          <p:nvPr/>
        </p:nvCxnSpPr>
        <p:spPr bwMode="auto">
          <a:xfrm rot="10800000">
            <a:off x="5037979" y="5859669"/>
            <a:ext cx="1994127" cy="315975"/>
          </a:xfrm>
          <a:prstGeom prst="curvedConnector2">
            <a:avLst/>
          </a:prstGeom>
          <a:solidFill>
            <a:schemeClr val="accent1"/>
          </a:solidFill>
          <a:ln w="22225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38" name="Curved Connector 37"/>
          <p:cNvCxnSpPr>
            <a:stCxn id="4" idx="1"/>
            <a:endCxn id="18" idx="5"/>
          </p:cNvCxnSpPr>
          <p:nvPr/>
        </p:nvCxnSpPr>
        <p:spPr bwMode="auto">
          <a:xfrm rot="10800000">
            <a:off x="4024973" y="5859669"/>
            <a:ext cx="3007133" cy="315975"/>
          </a:xfrm>
          <a:prstGeom prst="curvedConnector2">
            <a:avLst/>
          </a:prstGeom>
          <a:solidFill>
            <a:schemeClr val="accent1"/>
          </a:solidFill>
          <a:ln w="22225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41" name="Curved Connector 40"/>
          <p:cNvCxnSpPr>
            <a:stCxn id="4" idx="1"/>
            <a:endCxn id="17" idx="5"/>
          </p:cNvCxnSpPr>
          <p:nvPr/>
        </p:nvCxnSpPr>
        <p:spPr bwMode="auto">
          <a:xfrm rot="10800000">
            <a:off x="3008392" y="5859669"/>
            <a:ext cx="4023712" cy="315975"/>
          </a:xfrm>
          <a:prstGeom prst="curvedConnector2">
            <a:avLst/>
          </a:prstGeom>
          <a:solidFill>
            <a:schemeClr val="accent1"/>
          </a:solidFill>
          <a:ln w="22225" cap="flat" cmpd="sng" algn="ctr">
            <a:solidFill>
              <a:schemeClr val="accent3">
                <a:alpha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966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048" y="1830906"/>
            <a:ext cx="8281417" cy="3168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A) – Final Disposal Facility (FDF):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Fuel Handling Cell Equipment Example (3/5)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9576" y="5107250"/>
            <a:ext cx="2304256" cy="553998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Remove failed, Move failed, Add failed, 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9576" y="5971346"/>
            <a:ext cx="2304256" cy="553998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Fuel assembly </a:t>
            </a:r>
          </a:p>
          <a:p>
            <a:pPr algn="ctr"/>
            <a:r>
              <a:rPr lang="en-US" dirty="0"/>
              <a:t>is curved, …</a:t>
            </a:r>
          </a:p>
        </p:txBody>
      </p:sp>
      <p:sp>
        <p:nvSpPr>
          <p:cNvPr id="18" name="Right Arrow 17"/>
          <p:cNvSpPr/>
          <p:nvPr/>
        </p:nvSpPr>
        <p:spPr>
          <a:xfrm rot="16200000">
            <a:off x="3217896" y="4782513"/>
            <a:ext cx="322524" cy="326951"/>
          </a:xfrm>
          <a:prstGeom prst="rightArrow">
            <a:avLst>
              <a:gd name="adj1" fmla="val 70316"/>
              <a:gd name="adj2" fmla="val 500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6200000">
            <a:off x="3224109" y="5652822"/>
            <a:ext cx="310098" cy="326951"/>
          </a:xfrm>
          <a:prstGeom prst="rightArrow">
            <a:avLst>
              <a:gd name="adj1" fmla="val 70316"/>
              <a:gd name="adj2" fmla="val 500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5618" y="5508520"/>
            <a:ext cx="2554598" cy="615553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More detailed causes for availability risk</a:t>
            </a:r>
          </a:p>
        </p:txBody>
      </p:sp>
    </p:spTree>
    <p:extLst>
      <p:ext uri="{BB962C8B-B14F-4D97-AF65-F5344CB8AC3E}">
        <p14:creationId xmlns:p14="http://schemas.microsoft.com/office/powerpoint/2010/main" val="401287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Ramentor Oy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Solutions for RAMS engineering and Risk management</a:t>
            </a:r>
          </a:p>
          <a:p>
            <a:r>
              <a:rPr lang="en-US" dirty="0" smtClean="0"/>
              <a:t>Founded </a:t>
            </a:r>
            <a:r>
              <a:rPr lang="en-US" dirty="0"/>
              <a:t>in 2006 and based in Tampere, Finland</a:t>
            </a:r>
          </a:p>
          <a:p>
            <a:pPr lvl="1"/>
            <a:r>
              <a:rPr lang="en-US" sz="2400" dirty="0"/>
              <a:t>Personnel ~10 </a:t>
            </a:r>
            <a:r>
              <a:rPr lang="en-US" sz="2000" dirty="0" smtClean="0"/>
              <a:t>(Reliability/maintenance management, applied mathematics/software dev.)</a:t>
            </a:r>
            <a:endParaRPr lang="en-US" sz="2000" dirty="0"/>
          </a:p>
          <a:p>
            <a:pPr lvl="1"/>
            <a:r>
              <a:rPr lang="en-US" sz="2400" dirty="0" smtClean="0"/>
              <a:t>Privately </a:t>
            </a:r>
            <a:r>
              <a:rPr lang="en-US" sz="2400" dirty="0"/>
              <a:t>owned and independent software and expertise </a:t>
            </a:r>
            <a:r>
              <a:rPr lang="en-US" sz="2400" dirty="0" smtClean="0"/>
              <a:t>company</a:t>
            </a:r>
          </a:p>
          <a:p>
            <a:r>
              <a:rPr lang="en-US" dirty="0" smtClean="0"/>
              <a:t>Background: From research to practical applications</a:t>
            </a:r>
          </a:p>
          <a:p>
            <a:pPr lvl="1"/>
            <a:r>
              <a:rPr lang="en-US" sz="2400" dirty="0"/>
              <a:t>Finnish Technology Agency (TEKES) supported research programs: </a:t>
            </a:r>
            <a:r>
              <a:rPr lang="en-US" sz="2400" dirty="0" smtClean="0"/>
              <a:t>1996-2012</a:t>
            </a:r>
          </a:p>
          <a:p>
            <a:pPr lvl="1"/>
            <a:r>
              <a:rPr lang="en-US" sz="2400" dirty="0"/>
              <a:t>Tampere University of Technology (TUT)</a:t>
            </a:r>
            <a:r>
              <a:rPr lang="en-US" altLang="fi-FI" sz="2400" dirty="0"/>
              <a:t> research projects: </a:t>
            </a:r>
            <a:r>
              <a:rPr lang="en-US" altLang="fi-FI" sz="2400" dirty="0" smtClean="0"/>
              <a:t>2001-2012</a:t>
            </a:r>
          </a:p>
          <a:p>
            <a:pPr lvl="1"/>
            <a:r>
              <a:rPr lang="en-US" altLang="fi-FI" sz="2400" dirty="0"/>
              <a:t>Ramentor-TUT-CERN </a:t>
            </a:r>
            <a:r>
              <a:rPr lang="en-US" altLang="fi-FI" sz="2400" dirty="0" smtClean="0"/>
              <a:t>research project for FCC </a:t>
            </a:r>
            <a:r>
              <a:rPr lang="en-US" altLang="fi-FI" sz="2400" dirty="0"/>
              <a:t>RAMS </a:t>
            </a:r>
            <a:r>
              <a:rPr lang="en-US" altLang="fi-FI" sz="2400" dirty="0" smtClean="0"/>
              <a:t>methods/tools 2014-2018</a:t>
            </a:r>
            <a:endParaRPr lang="en-US" dirty="0"/>
          </a:p>
          <a:p>
            <a:pPr lvl="1"/>
            <a:endParaRPr lang="en-US" dirty="0"/>
          </a:p>
          <a:p>
            <a:endParaRPr lang="en-GB" dirty="0"/>
          </a:p>
        </p:txBody>
      </p:sp>
      <p:sp>
        <p:nvSpPr>
          <p:cNvPr id="4" name="Tekstiruutu 3"/>
          <p:cNvSpPr txBox="1"/>
          <p:nvPr/>
        </p:nvSpPr>
        <p:spPr>
          <a:xfrm>
            <a:off x="3162300" y="6148836"/>
            <a:ext cx="590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156E7E"/>
                </a:solidFill>
              </a:rPr>
              <a:t>Please visit for more information: </a:t>
            </a:r>
            <a:r>
              <a:rPr lang="en-GB" dirty="0" smtClean="0">
                <a:solidFill>
                  <a:srgbClr val="156E7E"/>
                </a:solidFill>
                <a:hlinkClick r:id="rId2"/>
              </a:rPr>
              <a:t>http://www.ramentor.com</a:t>
            </a:r>
            <a:endParaRPr lang="en-GB" dirty="0" smtClean="0">
              <a:solidFill>
                <a:srgbClr val="156E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048" y="1830906"/>
            <a:ext cx="8281417" cy="3168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A) – Final Disposal Facility (FDF):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Fuel Handling Cell Equipment Example (4/5)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9576" y="5107250"/>
            <a:ext cx="2304256" cy="553998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Remove failed, Move failed, Add failed, 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9576" y="5971346"/>
            <a:ext cx="2304256" cy="553998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Fuel assembly </a:t>
            </a:r>
          </a:p>
          <a:p>
            <a:pPr algn="ctr"/>
            <a:r>
              <a:rPr lang="en-US" dirty="0"/>
              <a:t>is curved, …</a:t>
            </a:r>
          </a:p>
        </p:txBody>
      </p:sp>
      <p:sp>
        <p:nvSpPr>
          <p:cNvPr id="17" name="Right Arrow 16"/>
          <p:cNvSpPr/>
          <p:nvPr/>
        </p:nvSpPr>
        <p:spPr>
          <a:xfrm rot="21256736">
            <a:off x="4570367" y="5900024"/>
            <a:ext cx="2608456" cy="326951"/>
          </a:xfrm>
          <a:prstGeom prst="rightArrow">
            <a:avLst>
              <a:gd name="adj1" fmla="val 70316"/>
              <a:gd name="adj2" fmla="val 500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6200000">
            <a:off x="3217896" y="4782513"/>
            <a:ext cx="322524" cy="326951"/>
          </a:xfrm>
          <a:prstGeom prst="rightArrow">
            <a:avLst>
              <a:gd name="adj1" fmla="val 70316"/>
              <a:gd name="adj2" fmla="val 500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6200000">
            <a:off x="3224109" y="5652822"/>
            <a:ext cx="310098" cy="326951"/>
          </a:xfrm>
          <a:prstGeom prst="rightArrow">
            <a:avLst>
              <a:gd name="adj1" fmla="val 70316"/>
              <a:gd name="adj2" fmla="val 500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76120" y="4797152"/>
            <a:ext cx="2304256" cy="553998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Radiation in fuel handing room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76120" y="5661248"/>
            <a:ext cx="2304256" cy="553998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Not able to close disposal canister</a:t>
            </a:r>
          </a:p>
        </p:txBody>
      </p:sp>
      <p:sp>
        <p:nvSpPr>
          <p:cNvPr id="23" name="Right Arrow 22"/>
          <p:cNvSpPr/>
          <p:nvPr/>
        </p:nvSpPr>
        <p:spPr>
          <a:xfrm rot="16200000">
            <a:off x="8111947" y="5342724"/>
            <a:ext cx="310098" cy="326951"/>
          </a:xfrm>
          <a:prstGeom prst="rightArrow">
            <a:avLst>
              <a:gd name="adj1" fmla="val 70316"/>
              <a:gd name="adj2" fmla="val 500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8066" y="5181536"/>
            <a:ext cx="2304256" cy="615553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A cause can have other consequences</a:t>
            </a:r>
          </a:p>
        </p:txBody>
      </p:sp>
    </p:spTree>
    <p:extLst>
      <p:ext uri="{BB962C8B-B14F-4D97-AF65-F5344CB8AC3E}">
        <p14:creationId xmlns:p14="http://schemas.microsoft.com/office/powerpoint/2010/main" val="2426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048" y="1830906"/>
            <a:ext cx="8281417" cy="3168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A) – Final Disposal Facility (FDF):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Fuel Handling Cell Equipment Example (5/5)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79576" y="5107250"/>
            <a:ext cx="2304256" cy="553998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Remove failed, Move failed, Add failed, 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9576" y="5971346"/>
            <a:ext cx="2304256" cy="553998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Fuel assembly </a:t>
            </a:r>
          </a:p>
          <a:p>
            <a:pPr algn="ctr"/>
            <a:r>
              <a:rPr lang="en-US" dirty="0"/>
              <a:t>is curved, 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84032" y="4365105"/>
            <a:ext cx="3960440" cy="1997359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8288" y="4365105"/>
            <a:ext cx="1656184" cy="276999"/>
          </a:xfrm>
          <a:prstGeom prst="rect">
            <a:avLst/>
          </a:prstGeom>
          <a:solidFill>
            <a:schemeClr val="accent2"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Safety risk</a:t>
            </a:r>
          </a:p>
        </p:txBody>
      </p:sp>
      <p:sp>
        <p:nvSpPr>
          <p:cNvPr id="17" name="Right Arrow 16"/>
          <p:cNvSpPr/>
          <p:nvPr/>
        </p:nvSpPr>
        <p:spPr>
          <a:xfrm rot="21256736">
            <a:off x="4570367" y="5900024"/>
            <a:ext cx="2608456" cy="326951"/>
          </a:xfrm>
          <a:prstGeom prst="rightArrow">
            <a:avLst>
              <a:gd name="adj1" fmla="val 70316"/>
              <a:gd name="adj2" fmla="val 500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6200000">
            <a:off x="3217896" y="4782513"/>
            <a:ext cx="322524" cy="326951"/>
          </a:xfrm>
          <a:prstGeom prst="rightArrow">
            <a:avLst>
              <a:gd name="adj1" fmla="val 70316"/>
              <a:gd name="adj2" fmla="val 500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6200000">
            <a:off x="3224109" y="5652822"/>
            <a:ext cx="310098" cy="326951"/>
          </a:xfrm>
          <a:prstGeom prst="rightArrow">
            <a:avLst>
              <a:gd name="adj1" fmla="val 70316"/>
              <a:gd name="adj2" fmla="val 500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76120" y="4797152"/>
            <a:ext cx="2304256" cy="553998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Radiation in fuel handing room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76120" y="5661248"/>
            <a:ext cx="2304256" cy="553998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Not able to close disposal canister</a:t>
            </a:r>
          </a:p>
        </p:txBody>
      </p:sp>
      <p:sp>
        <p:nvSpPr>
          <p:cNvPr id="23" name="Right Arrow 22"/>
          <p:cNvSpPr/>
          <p:nvPr/>
        </p:nvSpPr>
        <p:spPr>
          <a:xfrm rot="16200000">
            <a:off x="8111947" y="5342724"/>
            <a:ext cx="310098" cy="326951"/>
          </a:xfrm>
          <a:prstGeom prst="rightArrow">
            <a:avLst>
              <a:gd name="adj1" fmla="val 70316"/>
              <a:gd name="adj2" fmla="val 500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237384" y="3284984"/>
            <a:ext cx="2922512" cy="2916000"/>
            <a:chOff x="442004" y="3564000"/>
            <a:chExt cx="2922512" cy="2916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004" y="3582000"/>
              <a:ext cx="2922512" cy="2774537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42004" y="3564000"/>
              <a:ext cx="2922512" cy="29160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8000" tIns="18000" rIns="18000" bIns="18000" rtlCol="0" anchor="ctr"/>
            <a:lstStyle/>
            <a:p>
              <a:pPr algn="ctr"/>
              <a:endParaRPr lang="fi-FI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2004" y="3582138"/>
              <a:ext cx="1537708" cy="276999"/>
            </a:xfrm>
            <a:prstGeom prst="rect">
              <a:avLst/>
            </a:prstGeom>
            <a:solidFill>
              <a:schemeClr val="accent1">
                <a:alpha val="65000"/>
              </a:schemeClr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dirty="0"/>
                <a:t>Availability risk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44666" y="3284984"/>
            <a:ext cx="4095750" cy="2916000"/>
            <a:chOff x="3871808" y="3564000"/>
            <a:chExt cx="4095750" cy="2916000"/>
          </a:xfrm>
        </p:grpSpPr>
        <p:grpSp>
          <p:nvGrpSpPr>
            <p:cNvPr id="12" name="Group 11"/>
            <p:cNvGrpSpPr/>
            <p:nvPr/>
          </p:nvGrpSpPr>
          <p:grpSpPr>
            <a:xfrm>
              <a:off x="3871808" y="3564000"/>
              <a:ext cx="4095750" cy="2916000"/>
              <a:chOff x="3871808" y="3564000"/>
              <a:chExt cx="4095750" cy="29160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1808" y="3564000"/>
                <a:ext cx="4095750" cy="2124075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871808" y="3564000"/>
                <a:ext cx="4095750" cy="29160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endParaRPr lang="fi-FI" sz="14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311374" y="3564000"/>
              <a:ext cx="1656184" cy="276999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dirty="0"/>
                <a:t>Safety risk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A) – Final Disposal Facility (FDF):</a:t>
            </a:r>
            <a:br>
              <a:rPr lang="en-US" sz="2400" dirty="0"/>
            </a:br>
            <a:r>
              <a:rPr lang="en-US" dirty="0" smtClean="0"/>
              <a:t>Combined Risk Model – Availability/Safety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21256736">
            <a:off x="3988986" y="5176395"/>
            <a:ext cx="5359477" cy="326951"/>
          </a:xfrm>
          <a:prstGeom prst="rightArrow">
            <a:avLst>
              <a:gd name="adj1" fmla="val 70316"/>
              <a:gd name="adj2" fmla="val 500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1664" y="2021940"/>
            <a:ext cx="5328592" cy="830997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marL="0" lvl="1" algn="ctr"/>
            <a:r>
              <a:rPr lang="en-US" dirty="0"/>
              <a:t>All items and their causalities related to availability and safety risks are collected to a comprehensive model:</a:t>
            </a:r>
            <a:br>
              <a:rPr lang="en-US" dirty="0"/>
            </a:br>
            <a:r>
              <a:rPr lang="en-US" b="1" dirty="0"/>
              <a:t>Availability and Radiation Safety of Encapsulation Plant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68008" y="5275677"/>
            <a:ext cx="2304256" cy="830997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An item in availability model can be a cause also to safety risk</a:t>
            </a:r>
          </a:p>
        </p:txBody>
      </p:sp>
      <p:sp>
        <p:nvSpPr>
          <p:cNvPr id="18" name="Right Arrow 17"/>
          <p:cNvSpPr/>
          <p:nvPr/>
        </p:nvSpPr>
        <p:spPr>
          <a:xfrm rot="18900000">
            <a:off x="4005421" y="2942476"/>
            <a:ext cx="592349" cy="326951"/>
          </a:xfrm>
          <a:prstGeom prst="rightArrow">
            <a:avLst>
              <a:gd name="adj1" fmla="val 70316"/>
              <a:gd name="adj2" fmla="val 500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3500000">
            <a:off x="6919202" y="2949114"/>
            <a:ext cx="609180" cy="326951"/>
          </a:xfrm>
          <a:prstGeom prst="rightArrow">
            <a:avLst>
              <a:gd name="adj1" fmla="val 70316"/>
              <a:gd name="adj2" fmla="val 500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3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A) – Final Disposal Facility (FDF):</a:t>
            </a:r>
            <a:br>
              <a:rPr lang="en-US" sz="2400" dirty="0"/>
            </a:br>
            <a:r>
              <a:rPr lang="en-US" dirty="0" smtClean="0"/>
              <a:t>Design Review / Change Management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600" y="1947026"/>
            <a:ext cx="7776864" cy="45973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7608" y="2154630"/>
            <a:ext cx="3672408" cy="2215991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US" dirty="0"/>
              <a:t>Design Review Process and Management of Design Changes:</a:t>
            </a:r>
          </a:p>
          <a:p>
            <a:pPr marL="342900" indent="-342900">
              <a:buAutoNum type="arabicParenR"/>
            </a:pPr>
            <a:r>
              <a:rPr lang="en-US" dirty="0"/>
              <a:t>List improvement tasks to</a:t>
            </a:r>
            <a:br>
              <a:rPr lang="en-US" dirty="0"/>
            </a:br>
            <a:r>
              <a:rPr lang="en-US" dirty="0"/>
              <a:t>items in Design Review</a:t>
            </a:r>
          </a:p>
          <a:p>
            <a:pPr marL="342900" indent="-342900">
              <a:buAutoNum type="arabicParenR"/>
            </a:pPr>
            <a:r>
              <a:rPr lang="en-US" dirty="0"/>
              <a:t>Schedule and prioritize the task listings based on risk and feasibility</a:t>
            </a:r>
          </a:p>
          <a:p>
            <a:pPr marL="342900" indent="-342900">
              <a:buAutoNum type="arabicParenR"/>
            </a:pPr>
            <a:r>
              <a:rPr lang="en-US" dirty="0"/>
              <a:t>Update the status and model the impacts in follow-up meetings</a:t>
            </a:r>
          </a:p>
        </p:txBody>
      </p:sp>
    </p:spTree>
    <p:extLst>
      <p:ext uri="{BB962C8B-B14F-4D97-AF65-F5344CB8AC3E}">
        <p14:creationId xmlns:p14="http://schemas.microsoft.com/office/powerpoint/2010/main" val="13504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A) – Final Disposal Facility (FDF):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Key Findings and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7419"/>
            <a:ext cx="11112500" cy="3809544"/>
          </a:xfrm>
        </p:spPr>
        <p:txBody>
          <a:bodyPr/>
          <a:lstStyle/>
          <a:p>
            <a:r>
              <a:rPr lang="en-US" dirty="0" smtClean="0"/>
              <a:t>Comprehensive availability and safety model created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Several changes were made based on design reviews</a:t>
            </a:r>
          </a:p>
          <a:p>
            <a:pPr lvl="1"/>
            <a:r>
              <a:rPr lang="en-US" dirty="0"/>
              <a:t>Improved identification of unexpected impacts </a:t>
            </a:r>
            <a:r>
              <a:rPr lang="en-US" dirty="0" smtClean="0"/>
              <a:t>of </a:t>
            </a:r>
            <a:r>
              <a:rPr lang="en-US" dirty="0"/>
              <a:t>design </a:t>
            </a:r>
            <a:r>
              <a:rPr lang="en-US" dirty="0" smtClean="0"/>
              <a:t>changes</a:t>
            </a:r>
          </a:p>
          <a:p>
            <a:pPr lvl="1"/>
            <a:r>
              <a:rPr lang="en-US" dirty="0" smtClean="0"/>
              <a:t>Early stage identification of the problem areas became possible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STUK statement 12/02/2015 (construction license):</a:t>
            </a:r>
          </a:p>
          <a:p>
            <a:pPr lvl="1"/>
            <a:r>
              <a:rPr lang="en-US" dirty="0" smtClean="0"/>
              <a:t>Nuclear waste facility can be built to be safe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Failure tolerance analysis can utilize the created models </a:t>
            </a:r>
          </a:p>
          <a:p>
            <a:pPr lvl="1"/>
            <a:r>
              <a:rPr lang="en-US" dirty="0" smtClean="0"/>
              <a:t>STUK operating license </a:t>
            </a:r>
            <a:r>
              <a:rPr lang="en-US" sz="2400" dirty="0" smtClean="0"/>
              <a:t>(Common cause failures, Defense in depth levels, …)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169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B) – Life Cycle Profit Management (LCPM)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14554"/>
            <a:ext cx="11019788" cy="4146550"/>
          </a:xfrm>
        </p:spPr>
        <p:txBody>
          <a:bodyPr/>
          <a:lstStyle/>
          <a:p>
            <a:r>
              <a:rPr lang="en-US" dirty="0" smtClean="0"/>
              <a:t>Aims to </a:t>
            </a:r>
            <a:r>
              <a:rPr lang="en-US" b="1" dirty="0" smtClean="0"/>
              <a:t>maximize the life cycle profit of an investment</a:t>
            </a:r>
          </a:p>
          <a:p>
            <a:r>
              <a:rPr lang="en-US" altLang="fi-FI" dirty="0" smtClean="0"/>
              <a:t>Guides development work and investment decisions to </a:t>
            </a:r>
            <a:r>
              <a:rPr lang="en-US" altLang="fi-FI" b="1" dirty="0" smtClean="0"/>
              <a:t>focus on overall costs </a:t>
            </a:r>
            <a:r>
              <a:rPr lang="en-US" altLang="fi-FI" dirty="0" smtClean="0"/>
              <a:t>(not just investment costs)</a:t>
            </a:r>
          </a:p>
          <a:p>
            <a:pPr lvl="1"/>
            <a:r>
              <a:rPr lang="en-US" altLang="fi-FI" dirty="0"/>
              <a:t>All </a:t>
            </a:r>
            <a:r>
              <a:rPr lang="en-US" altLang="fi-FI" dirty="0" smtClean="0"/>
              <a:t>relevant cost factors from </a:t>
            </a:r>
            <a:r>
              <a:rPr lang="en-US" altLang="fi-FI" dirty="0"/>
              <a:t>specification to </a:t>
            </a:r>
            <a:r>
              <a:rPr lang="en-US" altLang="fi-FI" dirty="0" smtClean="0"/>
              <a:t>decommission</a:t>
            </a:r>
          </a:p>
          <a:p>
            <a:r>
              <a:rPr lang="en-US" altLang="fi-FI" dirty="0" smtClean="0"/>
              <a:t>Emphasizes to take unavailability into consideration</a:t>
            </a:r>
          </a:p>
          <a:p>
            <a:pPr lvl="1"/>
            <a:r>
              <a:rPr lang="en-US" altLang="fi-FI" dirty="0" smtClean="0"/>
              <a:t>Production loss</a:t>
            </a:r>
          </a:p>
          <a:p>
            <a:pPr lvl="1"/>
            <a:r>
              <a:rPr lang="en-US" altLang="fi-FI" dirty="0" smtClean="0"/>
              <a:t>Break costs</a:t>
            </a:r>
          </a:p>
          <a:p>
            <a:pPr lvl="1"/>
            <a:r>
              <a:rPr lang="en-US" altLang="fi-FI" dirty="0" smtClean="0"/>
              <a:t>Overtime work costs</a:t>
            </a:r>
          </a:p>
        </p:txBody>
      </p:sp>
    </p:spTree>
    <p:extLst>
      <p:ext uri="{BB962C8B-B14F-4D97-AF65-F5344CB8AC3E}">
        <p14:creationId xmlns:p14="http://schemas.microsoft.com/office/powerpoint/2010/main" val="14534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B) – Life Cycle Profit Management (LCPM):</a:t>
            </a:r>
            <a:br>
              <a:rPr lang="en-US" sz="2400" dirty="0"/>
            </a:br>
            <a:r>
              <a:rPr lang="en-US" dirty="0" smtClean="0"/>
              <a:t>Molding Crane</a:t>
            </a:r>
            <a:endParaRPr lang="en-US" dirty="0"/>
          </a:p>
        </p:txBody>
      </p:sp>
      <p:pic>
        <p:nvPicPr>
          <p:cNvPr id="6" name="Kuva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76" y="2008900"/>
            <a:ext cx="5717336" cy="415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8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B) – Life Cycle Profit Management (LCPM):</a:t>
            </a:r>
            <a:br>
              <a:rPr lang="en-US" sz="2400" dirty="0"/>
            </a:br>
            <a:r>
              <a:rPr lang="en-US" dirty="0" smtClean="0"/>
              <a:t>Molding Cranes Case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Scenario analysis of two process critical molding cranes</a:t>
            </a:r>
          </a:p>
          <a:p>
            <a:pPr lvl="1"/>
            <a:r>
              <a:rPr lang="en-US" dirty="0" smtClean="0"/>
              <a:t>Work rhythm 3 shifts/day and 5 days/week</a:t>
            </a:r>
          </a:p>
          <a:p>
            <a:pPr lvl="1"/>
            <a:r>
              <a:rPr lang="en-US" dirty="0" smtClean="0"/>
              <a:t>One crane can handle 75% of the process flow</a:t>
            </a:r>
          </a:p>
          <a:p>
            <a:pPr lvl="1"/>
            <a:r>
              <a:rPr lang="en-US" dirty="0" smtClean="0"/>
              <a:t>Overtime works can be used at weekends if necessary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Comparison of 3 scenarios:</a:t>
            </a:r>
          </a:p>
          <a:p>
            <a:pPr marL="1000125" lvl="1" indent="-457200">
              <a:buFont typeface="+mj-lt"/>
              <a:buAutoNum type="arabicPeriod"/>
            </a:pPr>
            <a:r>
              <a:rPr lang="en-US" dirty="0" smtClean="0"/>
              <a:t>Current situation</a:t>
            </a:r>
          </a:p>
          <a:p>
            <a:pPr marL="1000125" lvl="1" indent="-457200">
              <a:buFont typeface="+mj-lt"/>
              <a:buAutoNum type="arabicPeriod"/>
            </a:pPr>
            <a:r>
              <a:rPr lang="en-US" dirty="0" smtClean="0"/>
              <a:t>Modernization of auxiliary hoisting &amp; corrective action planning based on improvements potentials</a:t>
            </a:r>
          </a:p>
          <a:p>
            <a:pPr marL="1000125" lvl="1" indent="-457200">
              <a:buFont typeface="+mj-lt"/>
              <a:buAutoNum type="arabicPeriod"/>
            </a:pPr>
            <a:r>
              <a:rPr lang="en-US" dirty="0" smtClean="0"/>
              <a:t>Modernization of auxiliary hoisting &amp; renewal of older crane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1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895363"/>
            <a:ext cx="8640960" cy="464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B) – Life Cycle Profit Management (LCPM):</a:t>
            </a:r>
            <a:br>
              <a:rPr lang="en-US" sz="2400" dirty="0"/>
            </a:br>
            <a:r>
              <a:rPr lang="en-US" dirty="0" smtClean="0"/>
              <a:t>Modeling, Simulation and Analysis</a:t>
            </a:r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88" y="4315545"/>
            <a:ext cx="3832440" cy="223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4295158"/>
            <a:ext cx="3369842" cy="223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1631504" y="2321586"/>
            <a:ext cx="3168352" cy="1323439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Modeling of: </a:t>
            </a:r>
          </a:p>
          <a:p>
            <a:pPr marL="108000" indent="-108000">
              <a:buFontTx/>
              <a:buChar char="-"/>
            </a:pPr>
            <a:r>
              <a:rPr lang="en-US" sz="1600" dirty="0"/>
              <a:t>Crane failure logic</a:t>
            </a:r>
          </a:p>
          <a:p>
            <a:pPr marL="108000" indent="-108000">
              <a:buFontTx/>
              <a:buChar char="-"/>
            </a:pPr>
            <a:r>
              <a:rPr lang="en-US" sz="1600" dirty="0"/>
              <a:t>Cause consequence logic between failure modes, functions, process effects and costs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08369" y="1268760"/>
            <a:ext cx="1040675" cy="52322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i="1" dirty="0">
                <a:solidFill>
                  <a:schemeClr val="accent3"/>
                </a:solidFill>
              </a:rPr>
              <a:t>Figures are fictional</a:t>
            </a:r>
          </a:p>
        </p:txBody>
      </p:sp>
    </p:spTree>
    <p:extLst>
      <p:ext uri="{BB962C8B-B14F-4D97-AF65-F5344CB8AC3E}">
        <p14:creationId xmlns:p14="http://schemas.microsoft.com/office/powerpoint/2010/main" val="271540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B) – Life Cycle Profit Management (LCPM):</a:t>
            </a:r>
            <a:br>
              <a:rPr lang="en-US" sz="2400" dirty="0"/>
            </a:br>
            <a:r>
              <a:rPr lang="en-US" dirty="0" smtClean="0"/>
              <a:t>Comparison of Scenarios</a:t>
            </a:r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1834197"/>
            <a:ext cx="7250606" cy="468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6"/>
          <p:cNvSpPr txBox="1"/>
          <p:nvPr/>
        </p:nvSpPr>
        <p:spPr>
          <a:xfrm>
            <a:off x="9408369" y="1268760"/>
            <a:ext cx="1040675" cy="52322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i="1" dirty="0">
                <a:solidFill>
                  <a:schemeClr val="accent3"/>
                </a:solidFill>
              </a:rPr>
              <a:t>Figures are fictional</a:t>
            </a:r>
          </a:p>
        </p:txBody>
      </p:sp>
    </p:spTree>
    <p:extLst>
      <p:ext uri="{BB962C8B-B14F-4D97-AF65-F5344CB8AC3E}">
        <p14:creationId xmlns:p14="http://schemas.microsoft.com/office/powerpoint/2010/main" val="63082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Jussi-Pekka Penttinen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Tampere University of Technology (TUT)</a:t>
            </a:r>
          </a:p>
          <a:p>
            <a:pPr lvl="1"/>
            <a:r>
              <a:rPr lang="en-GB" dirty="0" smtClean="0"/>
              <a:t>Researcher (2004 </a:t>
            </a:r>
            <a:r>
              <a:rPr lang="en-GB" dirty="0"/>
              <a:t>– </a:t>
            </a:r>
            <a:r>
              <a:rPr lang="en-GB" dirty="0" smtClean="0"/>
              <a:t>2008): Reliability analysis, applied mathematics</a:t>
            </a:r>
          </a:p>
          <a:p>
            <a:pPr lvl="1"/>
            <a:r>
              <a:rPr lang="en-GB" dirty="0" smtClean="0"/>
              <a:t>Doctoral researcher (2016 </a:t>
            </a:r>
            <a:r>
              <a:rPr lang="en-GB" dirty="0"/>
              <a:t>– </a:t>
            </a:r>
            <a:r>
              <a:rPr lang="en-GB" dirty="0" smtClean="0"/>
              <a:t>2018): Thesis now in pre-examination</a:t>
            </a:r>
          </a:p>
          <a:p>
            <a:pPr lvl="1"/>
            <a:r>
              <a:rPr lang="en-US" dirty="0" smtClean="0"/>
              <a:t>Thesis title: An </a:t>
            </a:r>
            <a:r>
              <a:rPr lang="en-US" dirty="0"/>
              <a:t>Object-Oriented </a:t>
            </a:r>
            <a:r>
              <a:rPr lang="en-US" dirty="0" smtClean="0"/>
              <a:t>Modelling Framework </a:t>
            </a:r>
            <a:r>
              <a:rPr lang="en-US" dirty="0"/>
              <a:t>for Probabilistic Risk </a:t>
            </a:r>
            <a:r>
              <a:rPr lang="en-US" dirty="0" smtClean="0"/>
              <a:t>and Performance </a:t>
            </a:r>
            <a:r>
              <a:rPr lang="en-US" dirty="0"/>
              <a:t>Assessment of </a:t>
            </a:r>
            <a:r>
              <a:rPr lang="en-US" dirty="0" smtClean="0"/>
              <a:t>Complex Systems</a:t>
            </a:r>
            <a:endParaRPr lang="en-GB" dirty="0" smtClean="0"/>
          </a:p>
          <a:p>
            <a:r>
              <a:rPr lang="en-US" altLang="fi-FI" dirty="0"/>
              <a:t>CERN FCC RAMS methods R&amp;D project (2015 – </a:t>
            </a:r>
            <a:r>
              <a:rPr lang="en-US" altLang="fi-FI" dirty="0" smtClean="0"/>
              <a:t>2018</a:t>
            </a:r>
            <a:r>
              <a:rPr lang="en-US" altLang="fi-FI" dirty="0"/>
              <a:t>)</a:t>
            </a:r>
            <a:endParaRPr lang="en-GB" dirty="0" smtClean="0"/>
          </a:p>
          <a:p>
            <a:r>
              <a:rPr lang="en-GB" dirty="0" smtClean="0"/>
              <a:t>Ramentor </a:t>
            </a:r>
            <a:r>
              <a:rPr lang="en-GB" dirty="0"/>
              <a:t>Oy</a:t>
            </a:r>
          </a:p>
          <a:p>
            <a:pPr lvl="1"/>
            <a:r>
              <a:rPr lang="en-GB" dirty="0"/>
              <a:t>Chief architect (2006 – Present</a:t>
            </a:r>
            <a:r>
              <a:rPr lang="en-GB" dirty="0" smtClean="0"/>
              <a:t>): </a:t>
            </a:r>
            <a:r>
              <a:rPr lang="en-GB" dirty="0"/>
              <a:t>ELMAS </a:t>
            </a:r>
            <a:r>
              <a:rPr lang="en-GB" dirty="0" smtClean="0"/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186694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B) – Life Cycle Profit Management (LCPM):</a:t>
            </a:r>
            <a:br>
              <a:rPr lang="en-US" sz="2400" dirty="0"/>
            </a:br>
            <a:r>
              <a:rPr lang="en-US" dirty="0" smtClean="0"/>
              <a:t>Comparison of Scenarios</a:t>
            </a:r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1824672"/>
            <a:ext cx="7250606" cy="468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6"/>
          <p:cNvSpPr txBox="1"/>
          <p:nvPr/>
        </p:nvSpPr>
        <p:spPr>
          <a:xfrm>
            <a:off x="9408369" y="1268760"/>
            <a:ext cx="1040675" cy="52322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i="1" dirty="0">
                <a:solidFill>
                  <a:schemeClr val="accent3"/>
                </a:solidFill>
              </a:rPr>
              <a:t>Figures are fictional</a:t>
            </a:r>
          </a:p>
        </p:txBody>
      </p:sp>
      <p:sp>
        <p:nvSpPr>
          <p:cNvPr id="5" name="Suorakulmio 3"/>
          <p:cNvSpPr/>
          <p:nvPr/>
        </p:nvSpPr>
        <p:spPr bwMode="auto">
          <a:xfrm>
            <a:off x="4545692" y="5914165"/>
            <a:ext cx="792088" cy="616512"/>
          </a:xfrm>
          <a:prstGeom prst="rect">
            <a:avLst/>
          </a:prstGeom>
          <a:solidFill>
            <a:srgbClr val="FF0000">
              <a:alpha val="49000"/>
            </a:srgbClr>
          </a:solidFill>
          <a:ln w="38100">
            <a:solidFill>
              <a:srgbClr val="C00000">
                <a:alpha val="63000"/>
              </a:srgbClr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 b="1" dirty="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6" name="Suorakulmio 3"/>
          <p:cNvSpPr/>
          <p:nvPr/>
        </p:nvSpPr>
        <p:spPr bwMode="auto">
          <a:xfrm>
            <a:off x="5951984" y="5914165"/>
            <a:ext cx="792088" cy="616512"/>
          </a:xfrm>
          <a:prstGeom prst="rect">
            <a:avLst/>
          </a:prstGeom>
          <a:solidFill>
            <a:srgbClr val="FF0000">
              <a:alpha val="49000"/>
            </a:srgbClr>
          </a:solidFill>
          <a:ln w="38100">
            <a:solidFill>
              <a:srgbClr val="C00000">
                <a:alpha val="63000"/>
              </a:srgbClr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 b="1" dirty="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7" name="Suorakulmio 3"/>
          <p:cNvSpPr/>
          <p:nvPr/>
        </p:nvSpPr>
        <p:spPr bwMode="auto">
          <a:xfrm>
            <a:off x="7993609" y="5914165"/>
            <a:ext cx="792088" cy="616512"/>
          </a:xfrm>
          <a:prstGeom prst="rect">
            <a:avLst/>
          </a:prstGeom>
          <a:solidFill>
            <a:srgbClr val="FF0000">
              <a:alpha val="49000"/>
            </a:srgbClr>
          </a:solidFill>
          <a:ln w="38100">
            <a:solidFill>
              <a:srgbClr val="C00000">
                <a:alpha val="63000"/>
              </a:srgbClr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 b="1" dirty="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8" name="Suorakulmio 3"/>
          <p:cNvSpPr/>
          <p:nvPr/>
        </p:nvSpPr>
        <p:spPr bwMode="auto">
          <a:xfrm>
            <a:off x="2423593" y="6276513"/>
            <a:ext cx="792088" cy="288032"/>
          </a:xfrm>
          <a:prstGeom prst="rect">
            <a:avLst/>
          </a:prstGeom>
          <a:solidFill>
            <a:srgbClr val="FF0000">
              <a:alpha val="49000"/>
            </a:srgbClr>
          </a:solidFill>
          <a:ln w="38100">
            <a:solidFill>
              <a:srgbClr val="C00000">
                <a:alpha val="63000"/>
              </a:srgbClr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 b="1" dirty="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6576753" y="4193535"/>
            <a:ext cx="3625801" cy="830997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Scenario 3 has the largest investment costs but the lowest overall costs due to residual unavailability</a:t>
            </a:r>
            <a:endParaRPr lang="fr-CH" sz="1600" dirty="0"/>
          </a:p>
        </p:txBody>
      </p:sp>
      <p:sp>
        <p:nvSpPr>
          <p:cNvPr id="10" name="Nuoli oikealle 3"/>
          <p:cNvSpPr/>
          <p:nvPr/>
        </p:nvSpPr>
        <p:spPr bwMode="auto">
          <a:xfrm rot="5400000">
            <a:off x="8073997" y="5216874"/>
            <a:ext cx="631311" cy="504948"/>
          </a:xfrm>
          <a:prstGeom prst="rightArrow">
            <a:avLst/>
          </a:prstGeom>
          <a:solidFill>
            <a:schemeClr val="accent3">
              <a:lumMod val="75000"/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>
              <a:solidFill>
                <a:srgbClr val="152A3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83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B) – Life Cycle Profit Management (LCPM):</a:t>
            </a:r>
            <a:br>
              <a:rPr lang="en-US" sz="2400" dirty="0"/>
            </a:br>
            <a:r>
              <a:rPr lang="en-US" dirty="0" smtClean="0"/>
              <a:t>Key Findings and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LCPM analysis, </a:t>
            </a:r>
            <a:r>
              <a:rPr lang="en-US" dirty="0" smtClean="0"/>
              <a:t>the </a:t>
            </a:r>
            <a:r>
              <a:rPr lang="en-GB" dirty="0" smtClean="0"/>
              <a:t>modernisation </a:t>
            </a:r>
            <a:r>
              <a:rPr lang="en-GB" dirty="0"/>
              <a:t>of </a:t>
            </a:r>
            <a:r>
              <a:rPr lang="en-US" dirty="0"/>
              <a:t>auxiliary</a:t>
            </a:r>
            <a:r>
              <a:rPr lang="en-GB" dirty="0"/>
              <a:t> hoisting &amp; renewal of older </a:t>
            </a:r>
            <a:r>
              <a:rPr lang="en-GB" dirty="0" smtClean="0"/>
              <a:t>crane (Scenario 3), </a:t>
            </a:r>
            <a:r>
              <a:rPr lang="en-US" dirty="0" smtClean="0"/>
              <a:t>improves the life cycle profit: </a:t>
            </a:r>
          </a:p>
          <a:p>
            <a:pPr lvl="1"/>
            <a:r>
              <a:rPr lang="en-US" b="1" dirty="0"/>
              <a:t>Production loss reduced ~</a:t>
            </a:r>
            <a:r>
              <a:rPr lang="en-US" b="1" dirty="0" smtClean="0"/>
              <a:t>43 </a:t>
            </a:r>
            <a:r>
              <a:rPr lang="en-US" b="1" dirty="0"/>
              <a:t>%</a:t>
            </a:r>
          </a:p>
          <a:p>
            <a:pPr lvl="1"/>
            <a:r>
              <a:rPr lang="en-US" b="1" dirty="0"/>
              <a:t>Overtime work costs reduced </a:t>
            </a:r>
            <a:r>
              <a:rPr lang="en-US" b="1" dirty="0" smtClean="0"/>
              <a:t>~39 </a:t>
            </a:r>
            <a:r>
              <a:rPr lang="en-US" b="1" dirty="0"/>
              <a:t>%</a:t>
            </a:r>
          </a:p>
          <a:p>
            <a:pPr lvl="1"/>
            <a:r>
              <a:rPr lang="en-US" b="1" dirty="0"/>
              <a:t>Simultaneous </a:t>
            </a:r>
            <a:r>
              <a:rPr lang="en-US" b="1" dirty="0" smtClean="0"/>
              <a:t>failures </a:t>
            </a:r>
            <a:r>
              <a:rPr lang="en-US" b="1" dirty="0"/>
              <a:t>reduced </a:t>
            </a:r>
            <a:r>
              <a:rPr lang="en-US" b="1" dirty="0" smtClean="0"/>
              <a:t>~39 </a:t>
            </a:r>
            <a:r>
              <a:rPr lang="en-US" b="1" dirty="0"/>
              <a:t>% </a:t>
            </a:r>
            <a:r>
              <a:rPr lang="en-US" dirty="0"/>
              <a:t>and unavailability ~</a:t>
            </a:r>
            <a:r>
              <a:rPr lang="en-US" dirty="0" smtClean="0"/>
              <a:t>31 %</a:t>
            </a:r>
          </a:p>
          <a:p>
            <a:pPr lvl="1"/>
            <a:r>
              <a:rPr lang="en-US" dirty="0" smtClean="0"/>
              <a:t>Total cost risk (including investments) reduced by ~16 % and 280 000 € during the 10 years period</a:t>
            </a:r>
          </a:p>
          <a:p>
            <a:pPr lvl="1"/>
            <a:r>
              <a:rPr lang="en-US" dirty="0" smtClean="0"/>
              <a:t>Investment payback time ~5 years</a:t>
            </a:r>
            <a:endParaRPr lang="en-US" dirty="0"/>
          </a:p>
        </p:txBody>
      </p:sp>
      <p:sp>
        <p:nvSpPr>
          <p:cNvPr id="4" name="TextBox 6"/>
          <p:cNvSpPr txBox="1"/>
          <p:nvPr/>
        </p:nvSpPr>
        <p:spPr>
          <a:xfrm>
            <a:off x="9408369" y="1268760"/>
            <a:ext cx="1040675" cy="52322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i="1" dirty="0">
                <a:solidFill>
                  <a:schemeClr val="accent3"/>
                </a:solidFill>
              </a:rPr>
              <a:t>Figures are fictional</a:t>
            </a:r>
          </a:p>
        </p:txBody>
      </p:sp>
    </p:spTree>
    <p:extLst>
      <p:ext uri="{BB962C8B-B14F-4D97-AF65-F5344CB8AC3E}">
        <p14:creationId xmlns:p14="http://schemas.microsoft.com/office/powerpoint/2010/main" val="240737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C) – Mineral Processing Line</a:t>
            </a:r>
            <a:endParaRPr lang="en-US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311" y="3193898"/>
            <a:ext cx="2209872" cy="1520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991" y="1353403"/>
            <a:ext cx="1728192" cy="1722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551" y="4832418"/>
            <a:ext cx="2505632" cy="1624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1" y="2214554"/>
            <a:ext cx="7058000" cy="4094766"/>
          </a:xfrm>
        </p:spPr>
        <p:txBody>
          <a:bodyPr/>
          <a:lstStyle/>
          <a:p>
            <a:r>
              <a:rPr lang="en-US" dirty="0" smtClean="0"/>
              <a:t>Flotation process</a:t>
            </a:r>
          </a:p>
          <a:p>
            <a:pPr lvl="1"/>
            <a:r>
              <a:rPr lang="en-US" dirty="0" smtClean="0"/>
              <a:t>Six processing tanks</a:t>
            </a:r>
          </a:p>
          <a:p>
            <a:pPr lvl="1"/>
            <a:r>
              <a:rPr lang="en-US" dirty="0" smtClean="0"/>
              <a:t>Installed in series</a:t>
            </a:r>
          </a:p>
          <a:p>
            <a:pPr lvl="1"/>
            <a:r>
              <a:rPr lang="en-US" dirty="0" smtClean="0"/>
              <a:t>Forming three tank pair units</a:t>
            </a:r>
            <a:endParaRPr lang="en-US" dirty="0"/>
          </a:p>
          <a:p>
            <a:r>
              <a:rPr lang="en-US" dirty="0" smtClean="0"/>
              <a:t>Goal of process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ecover metal particles from the slurry flowing through the tanks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ith the help of rising air bubbles from the bottom of the processing tank</a:t>
            </a:r>
          </a:p>
        </p:txBody>
      </p:sp>
      <p:cxnSp>
        <p:nvCxnSpPr>
          <p:cNvPr id="4" name="Suora yhdysviiva 3"/>
          <p:cNvCxnSpPr/>
          <p:nvPr/>
        </p:nvCxnSpPr>
        <p:spPr bwMode="auto">
          <a:xfrm flipV="1">
            <a:off x="2286000" y="3190005"/>
            <a:ext cx="2366268" cy="389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uora nuoliyhdysviiva 9"/>
          <p:cNvCxnSpPr/>
          <p:nvPr/>
        </p:nvCxnSpPr>
        <p:spPr bwMode="auto">
          <a:xfrm flipV="1">
            <a:off x="4652268" y="2564906"/>
            <a:ext cx="4108724" cy="6250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57927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C) – Mineral Processing Line (MPL):</a:t>
            </a:r>
            <a:br>
              <a:rPr lang="en-US" sz="2400" dirty="0"/>
            </a:br>
            <a:r>
              <a:rPr lang="en-US" dirty="0" smtClean="0"/>
              <a:t>Case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14554"/>
            <a:ext cx="11226800" cy="4146550"/>
          </a:xfrm>
        </p:spPr>
        <p:txBody>
          <a:bodyPr/>
          <a:lstStyle/>
          <a:p>
            <a:r>
              <a:rPr lang="en-US" dirty="0"/>
              <a:t>The main goals of the project </a:t>
            </a:r>
            <a:r>
              <a:rPr lang="en-US" dirty="0" smtClean="0"/>
              <a:t>were:</a:t>
            </a:r>
            <a:endParaRPr lang="en-US" dirty="0"/>
          </a:p>
          <a:p>
            <a:pPr marL="1000125" lvl="1" indent="-457200">
              <a:buFont typeface="+mj-lt"/>
              <a:buAutoNum type="arabicParenR"/>
            </a:pPr>
            <a:r>
              <a:rPr lang="en-US" b="1" dirty="0" smtClean="0"/>
              <a:t>Determine the </a:t>
            </a:r>
            <a:r>
              <a:rPr lang="en-US" b="1" dirty="0"/>
              <a:t>availability and OEE </a:t>
            </a:r>
            <a:r>
              <a:rPr lang="en-US" dirty="0"/>
              <a:t>of the analyzed process line</a:t>
            </a:r>
          </a:p>
          <a:p>
            <a:pPr marL="1000125" lvl="1" indent="-457200">
              <a:buFont typeface="+mj-lt"/>
              <a:buAutoNum type="arabicParenR"/>
            </a:pPr>
            <a:r>
              <a:rPr lang="en-US" b="1" dirty="0" smtClean="0"/>
              <a:t>Locate critical </a:t>
            </a:r>
            <a:r>
              <a:rPr lang="en-US" b="1" dirty="0"/>
              <a:t>failure modes</a:t>
            </a:r>
            <a:r>
              <a:rPr lang="en-US" dirty="0"/>
              <a:t> for the line operation</a:t>
            </a:r>
          </a:p>
          <a:p>
            <a:pPr marL="1000125" lvl="1" indent="-457200">
              <a:buFont typeface="+mj-lt"/>
              <a:buAutoNum type="arabicParenR"/>
            </a:pPr>
            <a:r>
              <a:rPr lang="en-US" b="1" dirty="0" smtClean="0"/>
              <a:t>Create </a:t>
            </a:r>
            <a:r>
              <a:rPr lang="en-US" b="1" dirty="0"/>
              <a:t>methods for increasing the OEE value </a:t>
            </a:r>
            <a:r>
              <a:rPr lang="en-US" dirty="0"/>
              <a:t>of the </a:t>
            </a:r>
            <a:r>
              <a:rPr lang="en-US" dirty="0" smtClean="0"/>
              <a:t>process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Project team created a model </a:t>
            </a:r>
            <a:r>
              <a:rPr lang="en-US" sz="2400" dirty="0" smtClean="0"/>
              <a:t>(Experts </a:t>
            </a:r>
            <a:r>
              <a:rPr lang="en-US" sz="2400" dirty="0"/>
              <a:t>from Ramentor and client</a:t>
            </a:r>
            <a:r>
              <a:rPr lang="en-US" sz="2400" dirty="0" smtClean="0"/>
              <a:t>)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152A39"/>
                </a:solidFill>
              </a:rPr>
              <a:t>All mechanical and automation components of processing tanks and supporting systems, and process and user-related faults were included</a:t>
            </a:r>
          </a:p>
          <a:p>
            <a:pPr>
              <a:spcBef>
                <a:spcPts val="600"/>
              </a:spcBef>
            </a:pPr>
            <a:r>
              <a:rPr lang="en-US" dirty="0"/>
              <a:t>Overall equipment </a:t>
            </a:r>
            <a:r>
              <a:rPr lang="en-US" dirty="0" smtClean="0"/>
              <a:t>effectiveness (OEE)</a:t>
            </a:r>
          </a:p>
          <a:p>
            <a:pPr lvl="1"/>
            <a:r>
              <a:rPr lang="en-US" dirty="0" smtClean="0"/>
              <a:t>In addition to availability also performance (and quality) included</a:t>
            </a:r>
            <a:endParaRPr lang="en-US" dirty="0"/>
          </a:p>
          <a:p>
            <a:endParaRPr lang="en-US" dirty="0" smtClean="0">
              <a:solidFill>
                <a:srgbClr val="152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03" y="3967088"/>
            <a:ext cx="6423985" cy="2304256"/>
          </a:xfrm>
          <a:prstGeom prst="rect">
            <a:avLst/>
          </a:prstGeom>
          <a:ln w="31750">
            <a:solidFill>
              <a:schemeClr val="accent1">
                <a:alpha val="50000"/>
              </a:schemeClr>
            </a:solidFill>
          </a:ln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60" y="2896052"/>
            <a:ext cx="4704288" cy="999029"/>
          </a:xfrm>
          <a:prstGeom prst="rect">
            <a:avLst/>
          </a:prstGeom>
          <a:ln w="31750">
            <a:solidFill>
              <a:schemeClr val="accent6">
                <a:alpha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C) – Mineral Processing Line (MPL):</a:t>
            </a:r>
            <a:br>
              <a:rPr lang="en-US" sz="2400" dirty="0"/>
            </a:br>
            <a:r>
              <a:rPr lang="en-US" dirty="0" smtClean="0"/>
              <a:t>ELMAS Project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7419"/>
            <a:ext cx="6438900" cy="3809544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chemeClr val="accent6"/>
                </a:solidFill>
              </a:rPr>
              <a:t>flow characteristics </a:t>
            </a:r>
            <a:r>
              <a:rPr lang="en-US" dirty="0" smtClean="0"/>
              <a:t>model of the flotation process was combined with extensive </a:t>
            </a:r>
            <a:br>
              <a:rPr lang="en-US" dirty="0" smtClean="0"/>
            </a:br>
            <a:r>
              <a:rPr lang="en-US" b="1" dirty="0" smtClean="0">
                <a:solidFill>
                  <a:schemeClr val="accent1"/>
                </a:solidFill>
              </a:rPr>
              <a:t>fault tree analytics </a:t>
            </a:r>
          </a:p>
          <a:p>
            <a:r>
              <a:rPr lang="en-US" dirty="0" smtClean="0"/>
              <a:t>600 nodes</a:t>
            </a:r>
          </a:p>
          <a:p>
            <a:r>
              <a:rPr lang="en-US" dirty="0" smtClean="0"/>
              <a:t>200 failure modes</a:t>
            </a:r>
          </a:p>
          <a:p>
            <a:pPr lvl="1"/>
            <a:endParaRPr lang="en-US" dirty="0"/>
          </a:p>
        </p:txBody>
      </p:sp>
      <p:sp>
        <p:nvSpPr>
          <p:cNvPr id="15" name="Suorakulmio 3"/>
          <p:cNvSpPr/>
          <p:nvPr/>
        </p:nvSpPr>
        <p:spPr bwMode="auto">
          <a:xfrm>
            <a:off x="8503107" y="3003220"/>
            <a:ext cx="360040" cy="328480"/>
          </a:xfrm>
          <a:prstGeom prst="rect">
            <a:avLst/>
          </a:prstGeom>
          <a:solidFill>
            <a:srgbClr val="FF0000">
              <a:alpha val="49000"/>
            </a:srgbClr>
          </a:solidFill>
          <a:ln w="38100">
            <a:solidFill>
              <a:srgbClr val="C00000">
                <a:alpha val="63000"/>
              </a:srgbClr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 b="1" dirty="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16" name="Suorakulmio 3"/>
          <p:cNvSpPr/>
          <p:nvPr/>
        </p:nvSpPr>
        <p:spPr bwMode="auto">
          <a:xfrm>
            <a:off x="8458863" y="3998648"/>
            <a:ext cx="360040" cy="328480"/>
          </a:xfrm>
          <a:prstGeom prst="rect">
            <a:avLst/>
          </a:prstGeom>
          <a:solidFill>
            <a:srgbClr val="FF0000">
              <a:alpha val="49000"/>
            </a:srgbClr>
          </a:solidFill>
          <a:ln w="38100">
            <a:solidFill>
              <a:srgbClr val="C00000">
                <a:alpha val="63000"/>
              </a:srgbClr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 b="1" dirty="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17" name="Nuoli oikealle 3"/>
          <p:cNvSpPr/>
          <p:nvPr/>
        </p:nvSpPr>
        <p:spPr bwMode="auto">
          <a:xfrm rot="5400000">
            <a:off x="8413147" y="3436740"/>
            <a:ext cx="504056" cy="412624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>
              <a:solidFill>
                <a:srgbClr val="152A3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8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C) – Mineral Processing Line (MPL):</a:t>
            </a:r>
            <a:br>
              <a:rPr lang="en-US" sz="2400" dirty="0"/>
            </a:br>
            <a:r>
              <a:rPr lang="en-US" dirty="0"/>
              <a:t>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The failure events slowing down the production had a major effect on the line OEE </a:t>
            </a:r>
            <a:r>
              <a:rPr lang="en-US" dirty="0" smtClean="0"/>
              <a:t>value </a:t>
            </a:r>
            <a:r>
              <a:rPr lang="en-US" sz="2400" dirty="0"/>
              <a:t>(</a:t>
            </a:r>
            <a:r>
              <a:rPr lang="en-US" sz="2400" dirty="0">
                <a:solidFill>
                  <a:schemeClr val="accent6"/>
                </a:solidFill>
              </a:rPr>
              <a:t>High availability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Low OEE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Failures stopping the production caused </a:t>
            </a:r>
            <a:r>
              <a:rPr lang="en-US" b="1" dirty="0"/>
              <a:t>30% </a:t>
            </a:r>
            <a:r>
              <a:rPr lang="en-US" dirty="0"/>
              <a:t>of the total loss</a:t>
            </a:r>
          </a:p>
          <a:p>
            <a:pPr lvl="1"/>
            <a:r>
              <a:rPr lang="en-US" dirty="0" smtClean="0"/>
              <a:t>Failures </a:t>
            </a:r>
            <a:r>
              <a:rPr lang="en-US" dirty="0"/>
              <a:t>slowing down the process </a:t>
            </a:r>
            <a:r>
              <a:rPr lang="en-US" b="1" dirty="0"/>
              <a:t>70% </a:t>
            </a:r>
            <a:r>
              <a:rPr lang="en-US" dirty="0"/>
              <a:t>of the total </a:t>
            </a:r>
            <a:r>
              <a:rPr lang="en-US" dirty="0" smtClean="0"/>
              <a:t>loss</a:t>
            </a:r>
          </a:p>
          <a:p>
            <a:pPr marL="985838" lvl="2" indent="0">
              <a:buNone/>
            </a:pPr>
            <a:r>
              <a:rPr lang="en-US" sz="3200" b="1" dirty="0" smtClean="0"/>
              <a:t>Focus on the situations slowing down the process</a:t>
            </a:r>
          </a:p>
          <a:p>
            <a:pPr marL="985838" lvl="2" indent="0">
              <a:buNone/>
            </a:pPr>
            <a:endParaRPr lang="en-US" sz="1200" dirty="0"/>
          </a:p>
          <a:p>
            <a:pPr marL="457200" indent="-457200">
              <a:spcBef>
                <a:spcPts val="600"/>
              </a:spcBef>
              <a:buFont typeface="+mj-lt"/>
              <a:buAutoNum type="arabicParenR"/>
            </a:pPr>
            <a:r>
              <a:rPr lang="en-US" dirty="0"/>
              <a:t>About </a:t>
            </a:r>
            <a:r>
              <a:rPr lang="en-US" b="1" dirty="0"/>
              <a:t>10%</a:t>
            </a:r>
            <a:r>
              <a:rPr lang="en-US" dirty="0"/>
              <a:t> of the failure modes caused over </a:t>
            </a:r>
            <a:r>
              <a:rPr lang="en-US" b="1" dirty="0"/>
              <a:t>83%</a:t>
            </a:r>
            <a:r>
              <a:rPr lang="en-US" dirty="0"/>
              <a:t> of the total lost </a:t>
            </a:r>
            <a:r>
              <a:rPr lang="en-US" dirty="0" smtClean="0"/>
              <a:t>production</a:t>
            </a:r>
          </a:p>
          <a:p>
            <a:pPr marL="985838" lvl="2" indent="0">
              <a:buNone/>
            </a:pPr>
            <a:r>
              <a:rPr lang="en-US" sz="3200" b="1" dirty="0"/>
              <a:t>Focus on the highest impact failure modes</a:t>
            </a:r>
          </a:p>
        </p:txBody>
      </p:sp>
      <p:sp>
        <p:nvSpPr>
          <p:cNvPr id="4" name="Nuoli oikealle 22"/>
          <p:cNvSpPr/>
          <p:nvPr/>
        </p:nvSpPr>
        <p:spPr bwMode="auto">
          <a:xfrm>
            <a:off x="1238672" y="6176963"/>
            <a:ext cx="504056" cy="4126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5" name="Nuoli oikealle 22"/>
          <p:cNvSpPr/>
          <p:nvPr/>
        </p:nvSpPr>
        <p:spPr bwMode="auto">
          <a:xfrm>
            <a:off x="1238672" y="4346180"/>
            <a:ext cx="504056" cy="4126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>
              <a:solidFill>
                <a:srgbClr val="152A3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C) – Mineral Processing Line (MPL):</a:t>
            </a:r>
            <a:br>
              <a:rPr lang="en-US" sz="2400" dirty="0"/>
            </a:br>
            <a:r>
              <a:rPr lang="en-US" dirty="0" smtClean="0"/>
              <a:t>Improvement – Maintenance bypass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04864"/>
            <a:ext cx="11150600" cy="4146550"/>
          </a:xfrm>
        </p:spPr>
        <p:txBody>
          <a:bodyPr/>
          <a:lstStyle/>
          <a:p>
            <a:r>
              <a:rPr lang="en-US" dirty="0" smtClean="0"/>
              <a:t>The effect of maintenance bypass lines installation</a:t>
            </a:r>
          </a:p>
          <a:p>
            <a:pPr lvl="1"/>
            <a:r>
              <a:rPr lang="en-US" dirty="0" smtClean="0"/>
              <a:t>Direct the process flow around when a tank pair on repair</a:t>
            </a:r>
          </a:p>
          <a:p>
            <a:pPr lvl="1"/>
            <a:r>
              <a:rPr lang="en-US" dirty="0" smtClean="0"/>
              <a:t>Only minor slowing down for the process during bypass</a:t>
            </a:r>
          </a:p>
          <a:p>
            <a:pPr marL="542925" lvl="1" indent="0">
              <a:buNone/>
            </a:pPr>
            <a:endParaRPr lang="en-US" sz="400" dirty="0"/>
          </a:p>
          <a:p>
            <a:pPr marL="0" indent="0">
              <a:spcBef>
                <a:spcPts val="600"/>
              </a:spcBef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Tank pairs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3"/>
                </a:solidFill>
              </a:rPr>
              <a:t>Bypass lines</a:t>
            </a:r>
            <a:endParaRPr lang="en-US" sz="1200" b="1" dirty="0"/>
          </a:p>
          <a:p>
            <a:r>
              <a:rPr lang="en-US" dirty="0" smtClean="0"/>
              <a:t>Manufacturer can justify the investment to customer</a:t>
            </a:r>
          </a:p>
          <a:p>
            <a:pPr lvl="1"/>
            <a:r>
              <a:rPr lang="en-US" dirty="0" smtClean="0"/>
              <a:t>Lost production decreases by millions of euros during 10 years</a:t>
            </a:r>
          </a:p>
          <a:p>
            <a:pPr lvl="1"/>
            <a:r>
              <a:rPr lang="en-US" dirty="0" smtClean="0"/>
              <a:t>The installation is quite inexpensive -&gt; Very good investment!</a:t>
            </a:r>
            <a:endParaRPr lang="en-US" dirty="0"/>
          </a:p>
          <a:p>
            <a:endParaRPr lang="en-US" dirty="0"/>
          </a:p>
        </p:txBody>
      </p:sp>
      <p:sp>
        <p:nvSpPr>
          <p:cNvPr id="23" name="Nuoli oikealle 22"/>
          <p:cNvSpPr/>
          <p:nvPr/>
        </p:nvSpPr>
        <p:spPr bwMode="auto">
          <a:xfrm>
            <a:off x="7674856" y="3962896"/>
            <a:ext cx="504056" cy="4126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12" name="Suorakulmio 3"/>
          <p:cNvSpPr/>
          <p:nvPr/>
        </p:nvSpPr>
        <p:spPr bwMode="auto">
          <a:xfrm>
            <a:off x="2978970" y="3946404"/>
            <a:ext cx="288032" cy="253848"/>
          </a:xfrm>
          <a:prstGeom prst="rect">
            <a:avLst/>
          </a:prstGeom>
          <a:solidFill>
            <a:schemeClr val="accent1">
              <a:alpha val="49000"/>
            </a:schemeClr>
          </a:solidFill>
          <a:ln w="38100">
            <a:solidFill>
              <a:schemeClr val="accent1">
                <a:lumMod val="50000"/>
                <a:alpha val="63000"/>
              </a:schemeClr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 b="1" dirty="0">
              <a:solidFill>
                <a:srgbClr val="152A39"/>
              </a:solidFill>
              <a:latin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394936" y="3818880"/>
            <a:ext cx="3463052" cy="1008112"/>
            <a:chOff x="6869588" y="4509120"/>
            <a:chExt cx="3463052" cy="1008112"/>
          </a:xfrm>
        </p:grpSpPr>
        <p:pic>
          <p:nvPicPr>
            <p:cNvPr id="5" name="Kuva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588" y="4509120"/>
              <a:ext cx="3463052" cy="1008112"/>
            </a:xfrm>
            <a:prstGeom prst="rect">
              <a:avLst/>
            </a:prstGeom>
            <a:ln w="31750">
              <a:solidFill>
                <a:schemeClr val="accent6">
                  <a:alpha val="50000"/>
                </a:schemeClr>
              </a:solidFill>
            </a:ln>
          </p:spPr>
        </p:pic>
        <p:sp>
          <p:nvSpPr>
            <p:cNvPr id="4" name="Suorakulmio 3"/>
            <p:cNvSpPr/>
            <p:nvPr/>
          </p:nvSpPr>
          <p:spPr bwMode="auto">
            <a:xfrm>
              <a:off x="7877700" y="4543304"/>
              <a:ext cx="288032" cy="253848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 w="38100">
              <a:solidFill>
                <a:schemeClr val="accent1">
                  <a:lumMod val="50000"/>
                  <a:alpha val="63000"/>
                </a:schemeClr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19100" indent="-41910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A74F"/>
                </a:buClr>
              </a:pPr>
              <a:endParaRPr lang="fi-FI" sz="2400">
                <a:solidFill>
                  <a:srgbClr val="152A39"/>
                </a:solidFill>
                <a:latin typeface="Arial" charset="0"/>
              </a:endParaRPr>
            </a:p>
          </p:txBody>
        </p:sp>
        <p:sp>
          <p:nvSpPr>
            <p:cNvPr id="10" name="Suorakulmio 3"/>
            <p:cNvSpPr/>
            <p:nvPr/>
          </p:nvSpPr>
          <p:spPr bwMode="auto">
            <a:xfrm>
              <a:off x="8629623" y="4695704"/>
              <a:ext cx="288032" cy="253848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 w="38100">
              <a:solidFill>
                <a:schemeClr val="accent1">
                  <a:lumMod val="50000"/>
                  <a:alpha val="63000"/>
                </a:schemeClr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19100" indent="-41910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A74F"/>
                </a:buClr>
              </a:pPr>
              <a:endParaRPr lang="fi-FI" sz="2400" b="1" dirty="0">
                <a:solidFill>
                  <a:srgbClr val="152A39"/>
                </a:solidFill>
                <a:latin typeface="Arial" charset="0"/>
              </a:endParaRPr>
            </a:p>
          </p:txBody>
        </p:sp>
        <p:sp>
          <p:nvSpPr>
            <p:cNvPr id="11" name="Suorakulmio 3"/>
            <p:cNvSpPr/>
            <p:nvPr/>
          </p:nvSpPr>
          <p:spPr bwMode="auto">
            <a:xfrm>
              <a:off x="9389868" y="4843555"/>
              <a:ext cx="288032" cy="253848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 w="38100">
              <a:solidFill>
                <a:schemeClr val="accent1">
                  <a:lumMod val="50000"/>
                  <a:alpha val="63000"/>
                </a:schemeClr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19100" indent="-41910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A74F"/>
                </a:buClr>
              </a:pPr>
              <a:endParaRPr lang="fi-FI" sz="2400" b="1" dirty="0">
                <a:solidFill>
                  <a:srgbClr val="152A39"/>
                </a:solidFill>
                <a:latin typeface="Arial" charset="0"/>
              </a:endParaRPr>
            </a:p>
          </p:txBody>
        </p:sp>
        <p:sp>
          <p:nvSpPr>
            <p:cNvPr id="13" name="Suorakulmio 3"/>
            <p:cNvSpPr/>
            <p:nvPr/>
          </p:nvSpPr>
          <p:spPr bwMode="auto">
            <a:xfrm>
              <a:off x="7877700" y="4901059"/>
              <a:ext cx="288032" cy="253848"/>
            </a:xfrm>
            <a:prstGeom prst="rect">
              <a:avLst/>
            </a:prstGeom>
            <a:solidFill>
              <a:schemeClr val="accent3">
                <a:alpha val="49000"/>
              </a:schemeClr>
            </a:solidFill>
            <a:ln w="38100">
              <a:solidFill>
                <a:schemeClr val="accent3">
                  <a:lumMod val="50000"/>
                  <a:alpha val="63000"/>
                </a:schemeClr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19100" indent="-41910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A74F"/>
                </a:buClr>
              </a:pPr>
              <a:endParaRPr lang="fi-FI" sz="2400" b="1" dirty="0">
                <a:solidFill>
                  <a:srgbClr val="152A39"/>
                </a:solidFill>
                <a:latin typeface="Arial" charset="0"/>
              </a:endParaRPr>
            </a:p>
          </p:txBody>
        </p:sp>
        <p:sp>
          <p:nvSpPr>
            <p:cNvPr id="14" name="Suorakulmio 3"/>
            <p:cNvSpPr/>
            <p:nvPr/>
          </p:nvSpPr>
          <p:spPr bwMode="auto">
            <a:xfrm>
              <a:off x="8637889" y="5053459"/>
              <a:ext cx="288032" cy="253848"/>
            </a:xfrm>
            <a:prstGeom prst="rect">
              <a:avLst/>
            </a:prstGeom>
            <a:solidFill>
              <a:schemeClr val="accent3">
                <a:alpha val="49000"/>
              </a:schemeClr>
            </a:solidFill>
            <a:ln w="38100">
              <a:solidFill>
                <a:schemeClr val="accent3">
                  <a:lumMod val="50000"/>
                  <a:alpha val="63000"/>
                </a:schemeClr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19100" indent="-41910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A74F"/>
                </a:buClr>
              </a:pPr>
              <a:endParaRPr lang="fi-FI" sz="2400" b="1" dirty="0">
                <a:solidFill>
                  <a:srgbClr val="152A39"/>
                </a:solidFill>
                <a:latin typeface="Arial" charset="0"/>
              </a:endParaRPr>
            </a:p>
          </p:txBody>
        </p:sp>
        <p:sp>
          <p:nvSpPr>
            <p:cNvPr id="15" name="Suorakulmio 3"/>
            <p:cNvSpPr/>
            <p:nvPr/>
          </p:nvSpPr>
          <p:spPr bwMode="auto">
            <a:xfrm>
              <a:off x="9389868" y="5191376"/>
              <a:ext cx="288032" cy="253848"/>
            </a:xfrm>
            <a:prstGeom prst="rect">
              <a:avLst/>
            </a:prstGeom>
            <a:solidFill>
              <a:schemeClr val="accent3">
                <a:alpha val="49000"/>
              </a:schemeClr>
            </a:solidFill>
            <a:ln w="38100">
              <a:solidFill>
                <a:schemeClr val="accent3">
                  <a:lumMod val="50000"/>
                  <a:alpha val="63000"/>
                </a:schemeClr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19100" indent="-41910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A74F"/>
                </a:buClr>
              </a:pPr>
              <a:endParaRPr lang="fi-FI" sz="2400" b="1" dirty="0">
                <a:solidFill>
                  <a:srgbClr val="152A39"/>
                </a:solidFill>
                <a:latin typeface="Arial" charset="0"/>
              </a:endParaRPr>
            </a:p>
          </p:txBody>
        </p:sp>
      </p:grpSp>
      <p:sp>
        <p:nvSpPr>
          <p:cNvPr id="16" name="Suorakulmio 3"/>
          <p:cNvSpPr/>
          <p:nvPr/>
        </p:nvSpPr>
        <p:spPr bwMode="auto">
          <a:xfrm>
            <a:off x="3336447" y="4444543"/>
            <a:ext cx="288032" cy="253848"/>
          </a:xfrm>
          <a:prstGeom prst="rect">
            <a:avLst/>
          </a:prstGeom>
          <a:solidFill>
            <a:schemeClr val="accent3">
              <a:alpha val="49000"/>
            </a:schemeClr>
          </a:solidFill>
          <a:ln w="38100">
            <a:solidFill>
              <a:schemeClr val="accent3">
                <a:lumMod val="50000"/>
                <a:alpha val="63000"/>
              </a:schemeClr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 b="1" dirty="0">
              <a:solidFill>
                <a:srgbClr val="152A39"/>
              </a:solidFill>
              <a:latin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023086" y="3817737"/>
            <a:ext cx="3463052" cy="735433"/>
            <a:chOff x="971600" y="4653136"/>
            <a:chExt cx="3463052" cy="735433"/>
          </a:xfrm>
        </p:grpSpPr>
        <p:pic>
          <p:nvPicPr>
            <p:cNvPr id="19" name="Kuva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4653136"/>
              <a:ext cx="3463052" cy="735433"/>
            </a:xfrm>
            <a:prstGeom prst="rect">
              <a:avLst/>
            </a:prstGeom>
            <a:ln w="31750">
              <a:solidFill>
                <a:schemeClr val="accent6">
                  <a:alpha val="50000"/>
                </a:schemeClr>
              </a:solidFill>
            </a:ln>
          </p:spPr>
        </p:pic>
        <p:sp>
          <p:nvSpPr>
            <p:cNvPr id="20" name="Suorakulmio 3"/>
            <p:cNvSpPr/>
            <p:nvPr/>
          </p:nvSpPr>
          <p:spPr bwMode="auto">
            <a:xfrm>
              <a:off x="1958446" y="4735777"/>
              <a:ext cx="288032" cy="253848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 w="38100">
              <a:solidFill>
                <a:schemeClr val="accent1">
                  <a:lumMod val="50000"/>
                  <a:alpha val="63000"/>
                </a:schemeClr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19100" indent="-41910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A74F"/>
                </a:buClr>
              </a:pPr>
              <a:endParaRPr lang="fi-FI" sz="2400" b="1" dirty="0">
                <a:solidFill>
                  <a:srgbClr val="152A39"/>
                </a:solidFill>
                <a:latin typeface="Arial" charset="0"/>
              </a:endParaRPr>
            </a:p>
          </p:txBody>
        </p:sp>
        <p:sp>
          <p:nvSpPr>
            <p:cNvPr id="21" name="Suorakulmio 3"/>
            <p:cNvSpPr/>
            <p:nvPr/>
          </p:nvSpPr>
          <p:spPr bwMode="auto">
            <a:xfrm>
              <a:off x="2699792" y="4892711"/>
              <a:ext cx="288032" cy="253848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 w="38100">
              <a:solidFill>
                <a:schemeClr val="accent1">
                  <a:lumMod val="50000"/>
                  <a:alpha val="63000"/>
                </a:schemeClr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19100" indent="-41910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A74F"/>
                </a:buClr>
              </a:pPr>
              <a:endParaRPr lang="fi-FI" sz="2400" b="1" dirty="0">
                <a:solidFill>
                  <a:srgbClr val="152A39"/>
                </a:solidFill>
                <a:latin typeface="Arial" charset="0"/>
              </a:endParaRPr>
            </a:p>
          </p:txBody>
        </p:sp>
        <p:sp>
          <p:nvSpPr>
            <p:cNvPr id="22" name="Suorakulmio 3"/>
            <p:cNvSpPr/>
            <p:nvPr/>
          </p:nvSpPr>
          <p:spPr bwMode="auto">
            <a:xfrm>
              <a:off x="3459981" y="5026094"/>
              <a:ext cx="288032" cy="253848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 w="38100">
              <a:solidFill>
                <a:schemeClr val="accent1">
                  <a:lumMod val="50000"/>
                  <a:alpha val="63000"/>
                </a:schemeClr>
              </a:solidFill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19100" indent="-41910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A74F"/>
                </a:buClr>
              </a:pPr>
              <a:endParaRPr lang="fi-FI" sz="2400" b="1" dirty="0">
                <a:solidFill>
                  <a:srgbClr val="152A39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3422781"/>
            <a:ext cx="7435282" cy="2197851"/>
          </a:xfrm>
          <a:prstGeom prst="rect">
            <a:avLst/>
          </a:prstGeom>
        </p:spPr>
      </p:pic>
      <p:sp>
        <p:nvSpPr>
          <p:cNvPr id="41" name="Suorakulmio 3"/>
          <p:cNvSpPr/>
          <p:nvPr/>
        </p:nvSpPr>
        <p:spPr bwMode="auto">
          <a:xfrm>
            <a:off x="7913372" y="3480874"/>
            <a:ext cx="717148" cy="2614318"/>
          </a:xfrm>
          <a:prstGeom prst="rect">
            <a:avLst/>
          </a:prstGeom>
          <a:noFill/>
          <a:ln w="38100">
            <a:solidFill>
              <a:schemeClr val="bg2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72000" rIns="0" bIns="72000" numCol="1" rtlCol="0" anchor="b" anchorCtr="1" compatLnSpc="1">
            <a:prstTxWarp prst="textNoShape">
              <a:avLst/>
            </a:prstTxWarp>
          </a:bodyPr>
          <a:lstStyle/>
          <a:p>
            <a:pPr lvl="0" algn="ctr">
              <a:buClr>
                <a:srgbClr val="FFA74F"/>
              </a:buClr>
            </a:pPr>
            <a:r>
              <a:rPr lang="en-US" sz="1600" dirty="0">
                <a:solidFill>
                  <a:srgbClr val="152A39"/>
                </a:solidFill>
              </a:rPr>
              <a:t>IT</a:t>
            </a:r>
          </a:p>
          <a:p>
            <a:pPr lvl="0" algn="ctr">
              <a:buClr>
                <a:srgbClr val="FFA74F"/>
              </a:buClr>
            </a:pPr>
            <a:r>
              <a:rPr lang="en-US" sz="1600" dirty="0">
                <a:solidFill>
                  <a:srgbClr val="152A39"/>
                </a:solidFill>
              </a:rPr>
              <a:t>racks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D) – Infrastructure Availability: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Design-Phase Data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2214554"/>
            <a:ext cx="11121387" cy="4146550"/>
          </a:xfrm>
        </p:spPr>
        <p:txBody>
          <a:bodyPr/>
          <a:lstStyle/>
          <a:p>
            <a:r>
              <a:rPr lang="en-US" dirty="0" smtClean="0"/>
              <a:t>Availability study of a Data Center infrastructure</a:t>
            </a:r>
          </a:p>
          <a:p>
            <a:pPr lvl="1"/>
            <a:r>
              <a:rPr lang="en-US" dirty="0" smtClean="0"/>
              <a:t>Including: Cooling system, Power input for the cooling, IT racks</a:t>
            </a:r>
            <a:endParaRPr lang="en-US" dirty="0"/>
          </a:p>
        </p:txBody>
      </p:sp>
      <p:sp>
        <p:nvSpPr>
          <p:cNvPr id="31" name="Tekstiruutu 30"/>
          <p:cNvSpPr txBox="1"/>
          <p:nvPr/>
        </p:nvSpPr>
        <p:spPr>
          <a:xfrm>
            <a:off x="9385396" y="4287829"/>
            <a:ext cx="2357490" cy="1049819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en-US" sz="1600" dirty="0"/>
              <a:t>+ Power input system (National grid inputs, Internal grid, UPS) for equipment and IT racks</a:t>
            </a:r>
          </a:p>
        </p:txBody>
      </p:sp>
      <p:sp>
        <p:nvSpPr>
          <p:cNvPr id="34" name="Suorakulmio 3"/>
          <p:cNvSpPr/>
          <p:nvPr/>
        </p:nvSpPr>
        <p:spPr bwMode="auto">
          <a:xfrm>
            <a:off x="2113856" y="3481947"/>
            <a:ext cx="1368152" cy="2614318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72000" rIns="0" bIns="72000" numCol="1" rtlCol="0" anchor="b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r>
              <a:rPr lang="en-US" sz="1600" dirty="0">
                <a:solidFill>
                  <a:srgbClr val="152A39"/>
                </a:solidFill>
              </a:rPr>
              <a:t>Return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r>
              <a:rPr lang="en-US" sz="1600" dirty="0">
                <a:solidFill>
                  <a:srgbClr val="152A39"/>
                </a:solidFill>
              </a:rPr>
              <a:t>pipes</a:t>
            </a:r>
          </a:p>
        </p:txBody>
      </p:sp>
      <p:sp>
        <p:nvSpPr>
          <p:cNvPr id="37" name="Suorakulmio 3"/>
          <p:cNvSpPr/>
          <p:nvPr/>
        </p:nvSpPr>
        <p:spPr bwMode="auto">
          <a:xfrm>
            <a:off x="4166084" y="3481947"/>
            <a:ext cx="1584920" cy="2614318"/>
          </a:xfrm>
          <a:prstGeom prst="rect">
            <a:avLst/>
          </a:prstGeom>
          <a:noFill/>
          <a:ln w="38100">
            <a:solidFill>
              <a:schemeClr val="accent1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72000" rIns="0" bIns="72000" numCol="1" rtlCol="0" anchor="b" anchorCtr="1" compatLnSpc="1">
            <a:prstTxWarp prst="textNoShape">
              <a:avLst/>
            </a:prstTxWarp>
          </a:bodyPr>
          <a:lstStyle/>
          <a:p>
            <a:pPr lvl="0" algn="ctr">
              <a:buClr>
                <a:srgbClr val="FFA74F"/>
              </a:buClr>
            </a:pPr>
            <a:r>
              <a:rPr lang="en-US" sz="1600" dirty="0">
                <a:solidFill>
                  <a:srgbClr val="152A39"/>
                </a:solidFill>
              </a:rPr>
              <a:t>Water tanks</a:t>
            </a:r>
            <a:br>
              <a:rPr lang="en-US" sz="1600" dirty="0">
                <a:solidFill>
                  <a:srgbClr val="152A39"/>
                </a:solidFill>
              </a:rPr>
            </a:br>
            <a:r>
              <a:rPr lang="en-US" sz="1600" dirty="0">
                <a:solidFill>
                  <a:srgbClr val="152A39"/>
                </a:solidFill>
              </a:rPr>
              <a:t>and pumping</a:t>
            </a:r>
          </a:p>
        </p:txBody>
      </p:sp>
      <p:sp>
        <p:nvSpPr>
          <p:cNvPr id="38" name="Suorakulmio 3"/>
          <p:cNvSpPr/>
          <p:nvPr/>
        </p:nvSpPr>
        <p:spPr bwMode="auto">
          <a:xfrm>
            <a:off x="5751004" y="3481947"/>
            <a:ext cx="1439759" cy="2614318"/>
          </a:xfrm>
          <a:prstGeom prst="rect">
            <a:avLst/>
          </a:prstGeom>
          <a:noFill/>
          <a:ln w="38100">
            <a:solidFill>
              <a:schemeClr val="accent1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72000" rIns="0" bIns="72000" numCol="1" rtlCol="0" anchor="b" anchorCtr="1" compatLnSpc="1">
            <a:prstTxWarp prst="textNoShape">
              <a:avLst/>
            </a:prstTxWarp>
          </a:bodyPr>
          <a:lstStyle/>
          <a:p>
            <a:pPr lvl="0" algn="ctr">
              <a:buClr>
                <a:srgbClr val="FFA74F"/>
              </a:buClr>
            </a:pPr>
            <a:r>
              <a:rPr lang="en-US" sz="1600" dirty="0">
                <a:solidFill>
                  <a:srgbClr val="152A39"/>
                </a:solidFill>
              </a:rPr>
              <a:t>Cooling</a:t>
            </a:r>
          </a:p>
          <a:p>
            <a:pPr lvl="0" algn="ctr">
              <a:buClr>
                <a:srgbClr val="FFA74F"/>
              </a:buClr>
            </a:pPr>
            <a:r>
              <a:rPr lang="en-US" sz="1600" dirty="0">
                <a:solidFill>
                  <a:srgbClr val="152A39"/>
                </a:solidFill>
              </a:rPr>
              <a:t>pipes</a:t>
            </a:r>
          </a:p>
        </p:txBody>
      </p:sp>
      <p:sp>
        <p:nvSpPr>
          <p:cNvPr id="35" name="Suorakulmio 3"/>
          <p:cNvSpPr/>
          <p:nvPr/>
        </p:nvSpPr>
        <p:spPr bwMode="auto">
          <a:xfrm>
            <a:off x="3482008" y="3481947"/>
            <a:ext cx="684076" cy="261431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rgbClr val="FF0000"/>
                </a:gs>
                <a:gs pos="100000">
                  <a:schemeClr val="accent1"/>
                </a:gs>
              </a:gsLst>
              <a:lin ang="0" scaled="1"/>
              <a:tileRect/>
            </a:gra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72000" rIns="0" bIns="72000" numCol="1" rtlCol="0" anchor="b" anchorCtr="1" compatLnSpc="1">
            <a:prstTxWarp prst="textNoShape">
              <a:avLst/>
            </a:prstTxWarp>
          </a:bodyPr>
          <a:lstStyle/>
          <a:p>
            <a:pPr lvl="0" algn="ctr">
              <a:buClr>
                <a:srgbClr val="FFA74F"/>
              </a:buClr>
            </a:pPr>
            <a:r>
              <a:rPr lang="en-US" sz="1600" dirty="0">
                <a:solidFill>
                  <a:srgbClr val="152A39"/>
                </a:solidFill>
              </a:rPr>
              <a:t>Water</a:t>
            </a:r>
            <a:br>
              <a:rPr lang="en-US" sz="1600" dirty="0">
                <a:solidFill>
                  <a:srgbClr val="152A39"/>
                </a:solidFill>
              </a:rPr>
            </a:br>
            <a:r>
              <a:rPr lang="en-US" sz="1600" dirty="0">
                <a:solidFill>
                  <a:srgbClr val="152A39"/>
                </a:solidFill>
              </a:rPr>
              <a:t>coolers</a:t>
            </a:r>
          </a:p>
        </p:txBody>
      </p:sp>
      <p:cxnSp>
        <p:nvCxnSpPr>
          <p:cNvPr id="6" name="Elbow Connector 5"/>
          <p:cNvCxnSpPr>
            <a:stCxn id="40" idx="2"/>
            <a:endCxn id="34" idx="2"/>
          </p:cNvCxnSpPr>
          <p:nvPr/>
        </p:nvCxnSpPr>
        <p:spPr bwMode="auto">
          <a:xfrm rot="5400000">
            <a:off x="5171252" y="3721873"/>
            <a:ext cx="1073" cy="4747710"/>
          </a:xfrm>
          <a:prstGeom prst="curvedConnector3">
            <a:avLst>
              <a:gd name="adj1" fmla="val 21404753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Suorakulmio 3"/>
          <p:cNvSpPr/>
          <p:nvPr/>
        </p:nvSpPr>
        <p:spPr bwMode="auto">
          <a:xfrm>
            <a:off x="7190763" y="3480874"/>
            <a:ext cx="709759" cy="2614318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/>
                </a:gs>
                <a:gs pos="100000">
                  <a:srgbClr val="FF0000"/>
                </a:gs>
              </a:gsLst>
              <a:lin ang="0" scaled="1"/>
              <a:tileRect/>
            </a:gra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72000" rIns="0" bIns="72000" numCol="1" rtlCol="0" anchor="b" anchorCtr="1" compatLnSpc="1">
            <a:prstTxWarp prst="textNoShape">
              <a:avLst/>
            </a:prstTxWarp>
          </a:bodyPr>
          <a:lstStyle/>
          <a:p>
            <a:pPr lvl="0" algn="ctr">
              <a:buClr>
                <a:srgbClr val="FFA74F"/>
              </a:buClr>
            </a:pPr>
            <a:r>
              <a:rPr lang="en-US" sz="1600" dirty="0">
                <a:solidFill>
                  <a:srgbClr val="152A39"/>
                </a:solidFill>
              </a:rPr>
              <a:t>Cold air</a:t>
            </a:r>
          </a:p>
          <a:p>
            <a:pPr lvl="0" algn="ctr">
              <a:buClr>
                <a:srgbClr val="FFA74F"/>
              </a:buClr>
            </a:pPr>
            <a:r>
              <a:rPr lang="en-US" sz="1600" dirty="0">
                <a:solidFill>
                  <a:srgbClr val="152A39"/>
                </a:solidFill>
              </a:rPr>
              <a:t>blowers</a:t>
            </a:r>
          </a:p>
        </p:txBody>
      </p:sp>
    </p:spTree>
    <p:extLst>
      <p:ext uri="{BB962C8B-B14F-4D97-AF65-F5344CB8AC3E}">
        <p14:creationId xmlns:p14="http://schemas.microsoft.com/office/powerpoint/2010/main" val="340981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D) – Infrastructure Availability:</a:t>
            </a:r>
            <a:br>
              <a:rPr lang="en-US" sz="2400" dirty="0"/>
            </a:br>
            <a:r>
              <a:rPr lang="en-US" dirty="0" smtClean="0"/>
              <a:t>Case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14554"/>
            <a:ext cx="11150600" cy="4146550"/>
          </a:xfrm>
        </p:spPr>
        <p:txBody>
          <a:bodyPr/>
          <a:lstStyle/>
          <a:p>
            <a:r>
              <a:rPr lang="en-US" dirty="0"/>
              <a:t>The main goals of the project </a:t>
            </a:r>
            <a:r>
              <a:rPr lang="en-US" dirty="0" smtClean="0"/>
              <a:t>were:</a:t>
            </a:r>
            <a:endParaRPr lang="en-US" dirty="0"/>
          </a:p>
          <a:p>
            <a:pPr marL="1000125" lvl="1" indent="-457200">
              <a:buFont typeface="+mj-lt"/>
              <a:buAutoNum type="arabicParenR"/>
            </a:pPr>
            <a:r>
              <a:rPr lang="en-US" dirty="0"/>
              <a:t>Calculate the infrastructure availability</a:t>
            </a:r>
          </a:p>
          <a:p>
            <a:pPr marL="1000125" lvl="1" indent="-457200">
              <a:buFont typeface="+mj-lt"/>
              <a:buAutoNum type="arabicParenR"/>
            </a:pPr>
            <a:r>
              <a:rPr lang="en-US" dirty="0"/>
              <a:t>Modifying the design structure to meet the highest </a:t>
            </a:r>
            <a:r>
              <a:rPr lang="en-US" dirty="0" smtClean="0"/>
              <a:t>Tier level 4*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747698"/>
            <a:ext cx="7721600" cy="2726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kstiruutu 4"/>
          <p:cNvSpPr txBox="1"/>
          <p:nvPr/>
        </p:nvSpPr>
        <p:spPr>
          <a:xfrm>
            <a:off x="596411" y="5643025"/>
            <a:ext cx="2972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*) </a:t>
            </a:r>
            <a:r>
              <a:rPr lang="en-US" sz="2400" dirty="0"/>
              <a:t>99.995% </a:t>
            </a:r>
            <a:r>
              <a:rPr lang="en-US" sz="2400" dirty="0" smtClean="0"/>
              <a:t>availability</a:t>
            </a:r>
            <a:br>
              <a:rPr lang="en-US" sz="2400" dirty="0" smtClean="0"/>
            </a:br>
            <a:r>
              <a:rPr lang="en-US" sz="2400" dirty="0" smtClean="0"/>
              <a:t>= </a:t>
            </a:r>
            <a:r>
              <a:rPr lang="en-US" sz="2400" dirty="0"/>
              <a:t>Tier level </a:t>
            </a:r>
            <a:r>
              <a:rPr lang="en-US" sz="2400" dirty="0" smtClean="0"/>
              <a:t>4</a:t>
            </a:r>
            <a:endParaRPr lang="en-GB" sz="2400" dirty="0"/>
          </a:p>
        </p:txBody>
      </p:sp>
      <p:sp>
        <p:nvSpPr>
          <p:cNvPr id="6" name="Tekstiruutu 5"/>
          <p:cNvSpPr txBox="1"/>
          <p:nvPr/>
        </p:nvSpPr>
        <p:spPr>
          <a:xfrm>
            <a:off x="8535263" y="4056996"/>
            <a:ext cx="2505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(standard </a:t>
            </a:r>
            <a:r>
              <a:rPr lang="en-US" sz="2400" dirty="0"/>
              <a:t>TIA-942</a:t>
            </a:r>
            <a:r>
              <a:rPr lang="en-US" sz="2400" dirty="0" smtClean="0"/>
              <a:t>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065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D) – Infrastructure Availability:</a:t>
            </a:r>
            <a:br>
              <a:rPr lang="en-US" sz="2400" dirty="0"/>
            </a:br>
            <a:r>
              <a:rPr lang="en-US" dirty="0" smtClean="0"/>
              <a:t>Key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14554"/>
            <a:ext cx="11019788" cy="4146550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 smtClean="0"/>
              <a:t>The availability of the original design was at Tier level 3</a:t>
            </a:r>
          </a:p>
          <a:p>
            <a:pPr lvl="1"/>
            <a:r>
              <a:rPr lang="en-US" dirty="0" smtClean="0"/>
              <a:t>The required highest Tier level 4 was not met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8 hand valves were the source of highest availability risk</a:t>
            </a:r>
            <a:endParaRPr lang="en-US" dirty="0"/>
          </a:p>
          <a:p>
            <a:pPr lvl="1"/>
            <a:r>
              <a:rPr lang="en-US" dirty="0"/>
              <a:t>Minimum cooling power for operation is 75</a:t>
            </a:r>
            <a:r>
              <a:rPr lang="en-US" dirty="0" smtClean="0"/>
              <a:t>%, but repair of any of the 8 critical hand valves causes drop </a:t>
            </a:r>
            <a:r>
              <a:rPr lang="en-US" dirty="0"/>
              <a:t>to 50% cooling </a:t>
            </a:r>
            <a:r>
              <a:rPr lang="en-US" dirty="0" smtClean="0"/>
              <a:t>power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The power input line was extremely reliable even without the backup generator</a:t>
            </a:r>
          </a:p>
          <a:p>
            <a:pPr lvl="1"/>
            <a:r>
              <a:rPr lang="en-US" dirty="0" smtClean="0"/>
              <a:t>Discussions started considering the need of a backup generator </a:t>
            </a:r>
          </a:p>
        </p:txBody>
      </p:sp>
    </p:spTree>
    <p:extLst>
      <p:ext uri="{BB962C8B-B14F-4D97-AF65-F5344CB8AC3E}">
        <p14:creationId xmlns:p14="http://schemas.microsoft.com/office/powerpoint/2010/main" val="907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ELMAS – An Acronym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27426"/>
              </p:ext>
            </p:extLst>
          </p:nvPr>
        </p:nvGraphicFramePr>
        <p:xfrm>
          <a:off x="800101" y="1790526"/>
          <a:ext cx="10930094" cy="4636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36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D) – Infrastructure Availability:</a:t>
            </a:r>
            <a:br>
              <a:rPr lang="en-US" sz="2400" dirty="0"/>
            </a:br>
            <a:r>
              <a:rPr lang="en-US" dirty="0" smtClean="0"/>
              <a:t>Improvement – Eight new hand valves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ffect of installing eight new hand valves shown</a:t>
            </a:r>
          </a:p>
          <a:p>
            <a:pPr lvl="1"/>
            <a:r>
              <a:rPr lang="en-US" dirty="0" smtClean="0"/>
              <a:t>Now also the original eight critical hand valves can be isolated</a:t>
            </a:r>
          </a:p>
          <a:p>
            <a:pPr lvl="1"/>
            <a:r>
              <a:rPr lang="en-US" dirty="0" smtClean="0"/>
              <a:t>Possible to repair/change any valve on the cooling line without lowering the cooling power below the required 75%</a:t>
            </a:r>
          </a:p>
          <a:p>
            <a:r>
              <a:rPr lang="en-US" dirty="0" smtClean="0"/>
              <a:t>Tier level 4 was met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4005064"/>
            <a:ext cx="2138164" cy="213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E) – Nuclear Power Plant (NPP):</a:t>
            </a:r>
            <a:br>
              <a:rPr lang="en-US" sz="2400" dirty="0"/>
            </a:br>
            <a:r>
              <a:rPr lang="en-US" dirty="0"/>
              <a:t>Project Scope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367419"/>
            <a:ext cx="11226800" cy="3809544"/>
          </a:xfrm>
        </p:spPr>
        <p:txBody>
          <a:bodyPr/>
          <a:lstStyle/>
          <a:p>
            <a:r>
              <a:rPr lang="en-US" dirty="0"/>
              <a:t>RCM analysis of Main Cooling Water Pumping System</a:t>
            </a:r>
          </a:p>
          <a:p>
            <a:pPr marL="1000125" lvl="1" indent="-457200">
              <a:buFont typeface="+mj-lt"/>
              <a:buAutoNum type="arabicParenR"/>
            </a:pPr>
            <a:r>
              <a:rPr lang="en-US" dirty="0"/>
              <a:t>Main function:  Cooling of turbine condensers</a:t>
            </a:r>
          </a:p>
          <a:p>
            <a:pPr marL="1000125" lvl="1" indent="-457200">
              <a:buFont typeface="+mj-lt"/>
              <a:buAutoNum type="arabicParenR"/>
            </a:pPr>
            <a:r>
              <a:rPr lang="en-US" dirty="0"/>
              <a:t>Secondary function: Cooling of auxiliary systems of secondary </a:t>
            </a:r>
            <a:r>
              <a:rPr lang="en-US" dirty="0" smtClean="0"/>
              <a:t>circuit</a:t>
            </a:r>
            <a:endParaRPr lang="en-US" dirty="0"/>
          </a:p>
          <a:p>
            <a:r>
              <a:rPr lang="en-US" dirty="0"/>
              <a:t>The Main Cooling Water Pumping System Includes:</a:t>
            </a:r>
          </a:p>
          <a:p>
            <a:pPr marL="1000125" lvl="1" indent="-457200">
              <a:buFont typeface="+mj-lt"/>
              <a:buAutoNum type="arabicParenR"/>
            </a:pPr>
            <a:r>
              <a:rPr lang="en-US" dirty="0"/>
              <a:t>Sea water input, output and filtering system</a:t>
            </a:r>
          </a:p>
          <a:p>
            <a:pPr marL="1000125" lvl="1" indent="-457200">
              <a:buFont typeface="+mj-lt"/>
              <a:buAutoNum type="arabicParenR"/>
            </a:pPr>
            <a:r>
              <a:rPr lang="en-US" dirty="0"/>
              <a:t>Main sea water system (pumps, motors, tubes, sea water </a:t>
            </a:r>
            <a:r>
              <a:rPr lang="en-US" dirty="0" smtClean="0"/>
              <a:t>ejectors, …)</a:t>
            </a:r>
            <a:endParaRPr lang="en-US" dirty="0"/>
          </a:p>
          <a:p>
            <a:pPr marL="1000125" lvl="1" indent="-457200">
              <a:buFont typeface="+mj-lt"/>
              <a:buAutoNum type="arabicParenR"/>
            </a:pPr>
            <a:r>
              <a:rPr lang="en-US" dirty="0"/>
              <a:t>Initial lubrication water system</a:t>
            </a:r>
          </a:p>
          <a:p>
            <a:pPr marL="1000125" lvl="1" indent="-457200">
              <a:buFont typeface="+mj-lt"/>
              <a:buAutoNum type="arabicParenR"/>
            </a:pPr>
            <a:r>
              <a:rPr lang="en-US" dirty="0"/>
              <a:t>Cleaning system of condenser </a:t>
            </a:r>
            <a:r>
              <a:rPr lang="en-US" dirty="0" smtClean="0"/>
              <a:t>tubes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060848"/>
            <a:ext cx="4104456" cy="228561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4478350"/>
            <a:ext cx="6546652" cy="204699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6"/>
          <p:cNvSpPr txBox="1"/>
          <p:nvPr/>
        </p:nvSpPr>
        <p:spPr>
          <a:xfrm>
            <a:off x="6456040" y="2060848"/>
            <a:ext cx="2088232" cy="553998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Project scope and system relations </a:t>
            </a:r>
          </a:p>
        </p:txBody>
      </p:sp>
      <p:sp>
        <p:nvSpPr>
          <p:cNvPr id="15" name="TextBox 16"/>
          <p:cNvSpPr txBox="1"/>
          <p:nvPr/>
        </p:nvSpPr>
        <p:spPr>
          <a:xfrm>
            <a:off x="2783632" y="5971346"/>
            <a:ext cx="2088232" cy="553998"/>
          </a:xfrm>
          <a:prstGeom prst="rect">
            <a:avLst/>
          </a:prstGeom>
          <a:solidFill>
            <a:schemeClr val="bg2">
              <a:lumMod val="90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Functional failure logic of each system</a:t>
            </a:r>
          </a:p>
        </p:txBody>
      </p:sp>
      <p:pic>
        <p:nvPicPr>
          <p:cNvPr id="19" name="Kuva 19" descr="VC Päämerivesijärjestelmä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6128" y="2050066"/>
            <a:ext cx="3925816" cy="2675079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20" name="TextBox 16"/>
          <p:cNvSpPr txBox="1"/>
          <p:nvPr/>
        </p:nvSpPr>
        <p:spPr>
          <a:xfrm>
            <a:off x="1666128" y="2049963"/>
            <a:ext cx="2088232" cy="276999"/>
          </a:xfrm>
          <a:prstGeom prst="rect">
            <a:avLst/>
          </a:prstGeom>
          <a:solidFill>
            <a:schemeClr val="bg2">
              <a:lumMod val="90000"/>
              <a:alpha val="90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dirty="0"/>
              <a:t>System definition</a:t>
            </a:r>
          </a:p>
        </p:txBody>
      </p:sp>
      <p:sp>
        <p:nvSpPr>
          <p:cNvPr id="22" name="Right Arrow 18"/>
          <p:cNvSpPr/>
          <p:nvPr/>
        </p:nvSpPr>
        <p:spPr>
          <a:xfrm>
            <a:off x="5663952" y="2959101"/>
            <a:ext cx="741850" cy="447698"/>
          </a:xfrm>
          <a:prstGeom prst="rightArrow">
            <a:avLst>
              <a:gd name="adj1" fmla="val 47010"/>
              <a:gd name="adj2" fmla="val 65537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23" name="Right Arrow 18"/>
          <p:cNvSpPr/>
          <p:nvPr/>
        </p:nvSpPr>
        <p:spPr>
          <a:xfrm rot="7752931">
            <a:off x="7141726" y="4017895"/>
            <a:ext cx="771362" cy="480091"/>
          </a:xfrm>
          <a:prstGeom prst="rightArrow">
            <a:avLst>
              <a:gd name="adj1" fmla="val 52315"/>
              <a:gd name="adj2" fmla="val 65700"/>
            </a:avLst>
          </a:prstGeom>
          <a:solidFill>
            <a:schemeClr val="accent3">
              <a:alpha val="67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fi-FI" sz="1400" dirty="0" err="1">
              <a:solidFill>
                <a:schemeClr val="tx1"/>
              </a:solidFill>
            </a:endParaRPr>
          </a:p>
        </p:txBody>
      </p:sp>
      <p:sp>
        <p:nvSpPr>
          <p:cNvPr id="12" name="Suorakulmio 3"/>
          <p:cNvSpPr/>
          <p:nvPr/>
        </p:nvSpPr>
        <p:spPr bwMode="auto">
          <a:xfrm>
            <a:off x="7616635" y="3524101"/>
            <a:ext cx="360040" cy="328480"/>
          </a:xfrm>
          <a:prstGeom prst="rect">
            <a:avLst/>
          </a:prstGeom>
          <a:solidFill>
            <a:srgbClr val="FF0000">
              <a:alpha val="49000"/>
            </a:srgbClr>
          </a:solidFill>
          <a:ln w="38100">
            <a:solidFill>
              <a:srgbClr val="C00000">
                <a:alpha val="63000"/>
              </a:srgbClr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FFA74F"/>
              </a:buClr>
            </a:pPr>
            <a:endParaRPr lang="fi-FI" sz="2400" b="1" dirty="0">
              <a:solidFill>
                <a:srgbClr val="152A39"/>
              </a:solidFill>
              <a:latin typeface="Arial" charset="0"/>
            </a:endParaRPr>
          </a:p>
        </p:txBody>
      </p:sp>
      <p:sp>
        <p:nvSpPr>
          <p:cNvPr id="16" name="Otsikko 1"/>
          <p:cNvSpPr>
            <a:spLocks noGrp="1"/>
          </p:cNvSpPr>
          <p:nvPr>
            <p:ph type="title"/>
          </p:nvPr>
        </p:nvSpPr>
        <p:spPr>
          <a:xfrm>
            <a:off x="838200" y="926925"/>
            <a:ext cx="11019788" cy="1086589"/>
          </a:xfrm>
        </p:spPr>
        <p:txBody>
          <a:bodyPr/>
          <a:lstStyle/>
          <a:p>
            <a:r>
              <a:rPr lang="en-US" sz="2400" dirty="0"/>
              <a:t>Case E) – Nuclear Power Plant (NPP):</a:t>
            </a:r>
            <a:br>
              <a:rPr lang="en-US" sz="2400" dirty="0"/>
            </a:br>
            <a:r>
              <a:rPr lang="en-US" dirty="0" smtClean="0"/>
              <a:t>ELMAS Project Model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3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14554"/>
            <a:ext cx="11019788" cy="41465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fi-FI" dirty="0" smtClean="0"/>
              <a:t>RCM </a:t>
            </a:r>
            <a:r>
              <a:rPr lang="en-US" altLang="fi-FI" dirty="0"/>
              <a:t>a</a:t>
            </a:r>
            <a:r>
              <a:rPr lang="en-US" altLang="fi-FI" dirty="0" smtClean="0"/>
              <a:t>nalysis must include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 </a:t>
            </a:r>
            <a:r>
              <a:rPr lang="en-US" dirty="0"/>
              <a:t>functions and functional failures</a:t>
            </a:r>
          </a:p>
          <a:p>
            <a:pPr lvl="1"/>
            <a:r>
              <a:rPr lang="en-US" dirty="0" smtClean="0"/>
              <a:t>Safety</a:t>
            </a:r>
            <a:r>
              <a:rPr lang="en-US" dirty="0"/>
              <a:t>, reliability, availability and maintainability </a:t>
            </a:r>
            <a:r>
              <a:rPr lang="en-US" dirty="0" smtClean="0"/>
              <a:t>aspect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 </a:t>
            </a:r>
            <a:r>
              <a:rPr lang="en-US" dirty="0"/>
              <a:t>necessary cost types for comprehensive risk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aintenance </a:t>
            </a:r>
            <a:r>
              <a:rPr lang="en-US" dirty="0"/>
              <a:t>action planning and optimization for critical </a:t>
            </a:r>
            <a:r>
              <a:rPr lang="en-US" dirty="0" smtClean="0"/>
              <a:t>equipment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RCM/ELMAS methodology training during the project</a:t>
            </a:r>
            <a:endParaRPr lang="en-US" dirty="0"/>
          </a:p>
          <a:p>
            <a:pPr lvl="1"/>
            <a:endParaRPr lang="en-US" altLang="fi-FI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E) – Nuclear Power Plant (NPP):</a:t>
            </a:r>
            <a:br>
              <a:rPr lang="en-US" sz="2400" dirty="0"/>
            </a:br>
            <a:r>
              <a:rPr lang="en-US" dirty="0" smtClean="0"/>
              <a:t>Customer Demands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14554"/>
            <a:ext cx="11019788" cy="4146550"/>
          </a:xfrm>
        </p:spPr>
        <p:txBody>
          <a:bodyPr/>
          <a:lstStyle/>
          <a:p>
            <a:r>
              <a:rPr lang="en-US" b="1" dirty="0" smtClean="0"/>
              <a:t>Reduced</a:t>
            </a:r>
            <a:r>
              <a:rPr lang="en-US" dirty="0" smtClean="0"/>
              <a:t> </a:t>
            </a:r>
            <a:r>
              <a:rPr lang="en-US" dirty="0"/>
              <a:t>preventive </a:t>
            </a:r>
            <a:r>
              <a:rPr lang="en-US" b="1" dirty="0"/>
              <a:t>maintenance costs </a:t>
            </a:r>
            <a:r>
              <a:rPr lang="en-US" dirty="0"/>
              <a:t>by ~</a:t>
            </a:r>
            <a:r>
              <a:rPr lang="en-US" dirty="0" smtClean="0"/>
              <a:t>20%</a:t>
            </a:r>
          </a:p>
          <a:p>
            <a:r>
              <a:rPr lang="en-US" b="1" dirty="0" smtClean="0"/>
              <a:t>Reduced </a:t>
            </a:r>
            <a:r>
              <a:rPr lang="en-US" b="1" dirty="0"/>
              <a:t>overall cost risks </a:t>
            </a:r>
            <a:r>
              <a:rPr lang="en-US" dirty="0"/>
              <a:t>by </a:t>
            </a:r>
            <a:r>
              <a:rPr lang="en-US" dirty="0" smtClean="0"/>
              <a:t>~10%</a:t>
            </a:r>
          </a:p>
          <a:p>
            <a:r>
              <a:rPr lang="en-US" dirty="0" smtClean="0"/>
              <a:t>Advanced </a:t>
            </a:r>
            <a:r>
              <a:rPr lang="en-US" dirty="0"/>
              <a:t>criticality classification for </a:t>
            </a:r>
            <a:r>
              <a:rPr lang="en-US" dirty="0" smtClean="0"/>
              <a:t>equipment</a:t>
            </a:r>
          </a:p>
          <a:p>
            <a:r>
              <a:rPr lang="en-US" b="1" dirty="0" smtClean="0"/>
              <a:t>List </a:t>
            </a:r>
            <a:r>
              <a:rPr lang="en-US" b="1" dirty="0"/>
              <a:t>of critical spare parts </a:t>
            </a:r>
            <a:endParaRPr lang="en-US" b="1" dirty="0" smtClean="0"/>
          </a:p>
          <a:p>
            <a:pPr lvl="1"/>
            <a:r>
              <a:rPr lang="en-US" dirty="0" smtClean="0"/>
              <a:t>Recommendations </a:t>
            </a:r>
            <a:r>
              <a:rPr lang="en-US" dirty="0"/>
              <a:t>for spare part </a:t>
            </a:r>
            <a:r>
              <a:rPr lang="en-US" dirty="0" smtClean="0"/>
              <a:t>policy</a:t>
            </a:r>
          </a:p>
          <a:p>
            <a:r>
              <a:rPr lang="en-US" dirty="0" smtClean="0"/>
              <a:t>Motivation to improve the use of </a:t>
            </a:r>
            <a:r>
              <a:rPr lang="en-US" dirty="0"/>
              <a:t>operative </a:t>
            </a:r>
            <a:r>
              <a:rPr lang="en-US" dirty="0" smtClean="0"/>
              <a:t>IT-systems</a:t>
            </a:r>
          </a:p>
          <a:p>
            <a:r>
              <a:rPr lang="en-US" dirty="0" smtClean="0"/>
              <a:t>Scenarios </a:t>
            </a:r>
            <a:r>
              <a:rPr lang="en-US" dirty="0"/>
              <a:t>for risks &amp; equipment life cycle </a:t>
            </a:r>
            <a:r>
              <a:rPr lang="en-US" dirty="0" smtClean="0"/>
              <a:t>management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altLang="fi-FI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Case E) – Nuclear Power Plant (NPP):</a:t>
            </a:r>
            <a:br>
              <a:rPr lang="en-US" sz="2400" dirty="0"/>
            </a:br>
            <a:r>
              <a:rPr lang="en-US" dirty="0"/>
              <a:t>Key </a:t>
            </a:r>
            <a:r>
              <a:rPr lang="en-US" dirty="0" smtClean="0"/>
              <a:t>Findings &amp; </a:t>
            </a:r>
            <a:r>
              <a:rPr lang="de-DE" altLang="de-DE" dirty="0" smtClean="0"/>
              <a:t>Value </a:t>
            </a:r>
            <a:r>
              <a:rPr lang="en-US" altLang="de-DE" dirty="0" smtClean="0"/>
              <a:t>Added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7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– Applied ELMAS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0848"/>
            <a:ext cx="11150599" cy="4146550"/>
          </a:xfrm>
        </p:spPr>
        <p:txBody>
          <a:bodyPr/>
          <a:lstStyle/>
          <a:p>
            <a:r>
              <a:rPr lang="en-US" dirty="0" smtClean="0"/>
              <a:t>Cause-consequence </a:t>
            </a:r>
            <a:r>
              <a:rPr lang="en-US" dirty="0"/>
              <a:t>relations </a:t>
            </a:r>
            <a:r>
              <a:rPr lang="en-US" dirty="0" smtClean="0"/>
              <a:t>model applied in each case</a:t>
            </a:r>
          </a:p>
          <a:p>
            <a:pPr lvl="1"/>
            <a:r>
              <a:rPr lang="en-US" dirty="0" smtClean="0"/>
              <a:t>Fault tree applied in each case (Logic and stochastic relations)</a:t>
            </a:r>
          </a:p>
          <a:p>
            <a:pPr lvl="1"/>
            <a:r>
              <a:rPr lang="en-US" dirty="0" smtClean="0"/>
              <a:t>Block diagram applied in two cases (Production flow)</a:t>
            </a:r>
          </a:p>
          <a:p>
            <a:pPr lvl="1"/>
            <a:r>
              <a:rPr lang="en-US" dirty="0"/>
              <a:t>Fuzzy relation in one case (75% operation with one crane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Dynamic relations applied in one case (Change logic of backup)</a:t>
            </a:r>
          </a:p>
          <a:p>
            <a:r>
              <a:rPr lang="en-US" dirty="0" smtClean="0"/>
              <a:t>Stochastic discrete event simulation made in each case</a:t>
            </a:r>
          </a:p>
          <a:p>
            <a:pPr lvl="1"/>
            <a:r>
              <a:rPr lang="en-US" dirty="0" smtClean="0"/>
              <a:t>Failure/repair distributions -&gt; Risk/availability analysis results/reports</a:t>
            </a:r>
          </a:p>
          <a:p>
            <a:r>
              <a:rPr lang="en-US" dirty="0" smtClean="0"/>
              <a:t>Management of improvement tasks of items in one case</a:t>
            </a:r>
          </a:p>
          <a:p>
            <a:pPr lvl="1"/>
            <a:r>
              <a:rPr lang="en-US" dirty="0" smtClean="0"/>
              <a:t> List tasks -&gt; Prioritize and schedule -&gt; Update model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64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OpenMARS – </a:t>
            </a:r>
            <a:br>
              <a:rPr lang="en-US" dirty="0" smtClean="0"/>
            </a:br>
            <a:r>
              <a:rPr lang="en-US" sz="2800" dirty="0" smtClean="0"/>
              <a:t>An Open Modelling approach for Availability and Reliability of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66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OpenMARS publications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new approach for complex systems' risk assessment</a:t>
            </a:r>
          </a:p>
          <a:p>
            <a:pPr lvl="1"/>
            <a:r>
              <a:rPr lang="en-GB" dirty="0" smtClean="0"/>
              <a:t>Co-operation: CERN, Tampere University of Technology &amp; Ramentor</a:t>
            </a:r>
          </a:p>
          <a:p>
            <a:r>
              <a:rPr lang="en-GB" dirty="0" smtClean="0"/>
              <a:t>OpenMARS journal article</a:t>
            </a:r>
          </a:p>
          <a:p>
            <a:pPr lvl="1"/>
            <a:r>
              <a:rPr lang="en-GB" dirty="0" smtClean="0"/>
              <a:t>Reliability Engineering &amp; System Safety: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authors.elsevier.com/a/1YBC03OQ~fLaeo</a:t>
            </a:r>
            <a:endParaRPr lang="en-US" dirty="0" smtClean="0"/>
          </a:p>
          <a:p>
            <a:r>
              <a:rPr lang="en-GB" dirty="0"/>
              <a:t>OpenMARS specification </a:t>
            </a:r>
          </a:p>
          <a:p>
            <a:pPr lvl="1"/>
            <a:r>
              <a:rPr lang="en-GB" dirty="0"/>
              <a:t>CERN Document Server: </a:t>
            </a:r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cds.cern.ch/record/2302387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57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Database and Computing Environment</a:t>
            </a:r>
            <a:endParaRPr lang="en-GB" dirty="0"/>
          </a:p>
        </p:txBody>
      </p:sp>
      <p:pic>
        <p:nvPicPr>
          <p:cNvPr id="4" name="Sisällön paikkamerkk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194" y="2228850"/>
            <a:ext cx="10696850" cy="358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9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Remote use of the Computing Cluster</a:t>
            </a:r>
            <a:endParaRPr lang="en-GB" dirty="0"/>
          </a:p>
        </p:txBody>
      </p:sp>
      <p:pic>
        <p:nvPicPr>
          <p:cNvPr id="4" name="Sisällön paikkamerkki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536" y="2952750"/>
            <a:ext cx="11379089" cy="255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8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ELMAS – Modelling Techniques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modelling techniques are included in ELMAS</a:t>
            </a:r>
            <a:endParaRPr lang="en-US" dirty="0"/>
          </a:p>
        </p:txBody>
      </p:sp>
      <p:sp>
        <p:nvSpPr>
          <p:cNvPr id="9" name="Tekstiruutu 8"/>
          <p:cNvSpPr txBox="1"/>
          <p:nvPr/>
        </p:nvSpPr>
        <p:spPr>
          <a:xfrm>
            <a:off x="355600" y="5946130"/>
            <a:ext cx="342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Causes and consequences</a:t>
            </a:r>
            <a:endParaRPr lang="en-GB" sz="2400" dirty="0"/>
          </a:p>
        </p:txBody>
      </p:sp>
      <p:sp>
        <p:nvSpPr>
          <p:cNvPr id="10" name="Tekstiruutu 9"/>
          <p:cNvSpPr txBox="1"/>
          <p:nvPr/>
        </p:nvSpPr>
        <p:spPr>
          <a:xfrm>
            <a:off x="4349945" y="5946130"/>
            <a:ext cx="349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Dynamic </a:t>
            </a:r>
            <a:r>
              <a:rPr lang="en-GB" sz="2400" dirty="0"/>
              <a:t>o</a:t>
            </a:r>
            <a:r>
              <a:rPr lang="en-GB" sz="2400" dirty="0" smtClean="0"/>
              <a:t>peration phases</a:t>
            </a:r>
            <a:endParaRPr lang="en-GB" sz="2400" dirty="0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49" y="3013500"/>
            <a:ext cx="11888102" cy="2964600"/>
          </a:xfrm>
          <a:prstGeom prst="rect">
            <a:avLst/>
          </a:prstGeom>
        </p:spPr>
      </p:pic>
      <p:sp>
        <p:nvSpPr>
          <p:cNvPr id="13" name="Tekstiruutu 12"/>
          <p:cNvSpPr txBox="1"/>
          <p:nvPr/>
        </p:nvSpPr>
        <p:spPr>
          <a:xfrm>
            <a:off x="8364724" y="5946130"/>
            <a:ext cx="349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Key performance indicator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253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 Study Innovation Award</a:t>
            </a:r>
            <a:endParaRPr lang="en-GB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41" y="2013514"/>
            <a:ext cx="5795090" cy="3867417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35" y="120579"/>
            <a:ext cx="3553255" cy="6311829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877238" y="6000944"/>
            <a:ext cx="6616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Read more: </a:t>
            </a:r>
            <a:r>
              <a:rPr lang="en-GB" sz="2000" dirty="0" smtClean="0">
                <a:hlinkClick r:id="rId5"/>
              </a:rPr>
              <a:t>http://www.ramentor.com/fcc-innovation-award/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4432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Ramentor 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CERN three level state model</a:t>
            </a:r>
            <a:endParaRPr lang="en-GB" dirty="0"/>
          </a:p>
        </p:txBody>
      </p:sp>
      <p:pic>
        <p:nvPicPr>
          <p:cNvPr id="5" name="Sisällön paikkamerkki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777" y="1767764"/>
            <a:ext cx="4905148" cy="4704797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5876925" y="1765864"/>
            <a:ext cx="479887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Multi-year operation schedule:</a:t>
            </a:r>
          </a:p>
          <a:p>
            <a:r>
              <a:rPr lang="en-GB" sz="2400" dirty="0" smtClean="0"/>
              <a:t>Run, Long Shutdown (LS)</a:t>
            </a:r>
            <a:endParaRPr lang="en-GB" sz="2400" dirty="0"/>
          </a:p>
        </p:txBody>
      </p:sp>
      <p:sp>
        <p:nvSpPr>
          <p:cNvPr id="10" name="Tekstiruutu 9"/>
          <p:cNvSpPr txBox="1"/>
          <p:nvPr/>
        </p:nvSpPr>
        <p:spPr>
          <a:xfrm>
            <a:off x="5876925" y="2682989"/>
            <a:ext cx="4299575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Yearly operation schedule:</a:t>
            </a:r>
          </a:p>
          <a:p>
            <a:r>
              <a:rPr lang="en-GB" sz="2400" dirty="0"/>
              <a:t>T</a:t>
            </a:r>
            <a:r>
              <a:rPr lang="en-GB" sz="2400" dirty="0" smtClean="0"/>
              <a:t>echnical stops </a:t>
            </a:r>
            <a:r>
              <a:rPr lang="en-US" sz="2400" dirty="0" smtClean="0"/>
              <a:t>(TS</a:t>
            </a:r>
            <a:r>
              <a:rPr lang="en-US" sz="2400" dirty="0"/>
              <a:t>, YETS</a:t>
            </a:r>
            <a:r>
              <a:rPr lang="en-US" sz="2400" dirty="0" smtClean="0"/>
              <a:t>),</a:t>
            </a:r>
          </a:p>
          <a:p>
            <a:r>
              <a:rPr lang="en-US" sz="2400" dirty="0" smtClean="0"/>
              <a:t>Hardware commissioning </a:t>
            </a:r>
            <a:r>
              <a:rPr lang="en-US" sz="2400" dirty="0"/>
              <a:t>(HWC),</a:t>
            </a:r>
          </a:p>
          <a:p>
            <a:r>
              <a:rPr lang="en-GB" sz="2400" dirty="0" smtClean="0"/>
              <a:t>Beam commissioning </a:t>
            </a:r>
            <a:r>
              <a:rPr lang="en-GB" sz="2400" dirty="0"/>
              <a:t>(CWB</a:t>
            </a:r>
            <a:r>
              <a:rPr lang="en-GB" sz="2400" dirty="0" smtClean="0"/>
              <a:t>),</a:t>
            </a:r>
          </a:p>
          <a:p>
            <a:r>
              <a:rPr lang="en-GB" sz="2400" dirty="0"/>
              <a:t>M</a:t>
            </a:r>
            <a:r>
              <a:rPr lang="en-GB" sz="2400" dirty="0" smtClean="0"/>
              <a:t>achine studies (MS),</a:t>
            </a:r>
          </a:p>
          <a:p>
            <a:r>
              <a:rPr lang="en-GB" sz="2400" dirty="0" smtClean="0"/>
              <a:t>Physics production</a:t>
            </a:r>
            <a:endParaRPr lang="en-GB" sz="2400" dirty="0"/>
          </a:p>
        </p:txBody>
      </p:sp>
      <p:sp>
        <p:nvSpPr>
          <p:cNvPr id="11" name="Tekstiruutu 10"/>
          <p:cNvSpPr txBox="1"/>
          <p:nvPr/>
        </p:nvSpPr>
        <p:spPr>
          <a:xfrm>
            <a:off x="5876925" y="5052869"/>
            <a:ext cx="572855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Beam production mode cycle phases:</a:t>
            </a:r>
          </a:p>
          <a:p>
            <a:r>
              <a:rPr lang="en-GB" sz="2400" dirty="0" smtClean="0"/>
              <a:t>Injection</a:t>
            </a:r>
            <a:r>
              <a:rPr lang="en-GB" sz="2400" dirty="0"/>
              <a:t>, </a:t>
            </a:r>
            <a:r>
              <a:rPr lang="en-GB" sz="2400" dirty="0" smtClean="0"/>
              <a:t>Ramp</a:t>
            </a:r>
            <a:r>
              <a:rPr lang="en-GB" sz="2400" dirty="0"/>
              <a:t>, </a:t>
            </a:r>
            <a:r>
              <a:rPr lang="en-GB" sz="2400" dirty="0" smtClean="0"/>
              <a:t>Stable </a:t>
            </a:r>
            <a:r>
              <a:rPr lang="en-GB" sz="2400" dirty="0"/>
              <a:t>beams,</a:t>
            </a:r>
          </a:p>
          <a:p>
            <a:r>
              <a:rPr lang="en-US" sz="2400" dirty="0" smtClean="0"/>
              <a:t>Ramp-down</a:t>
            </a:r>
            <a:r>
              <a:rPr lang="en-US" sz="2400" dirty="0"/>
              <a:t>, </a:t>
            </a:r>
            <a:r>
              <a:rPr lang="en-US" sz="2400" dirty="0" smtClean="0"/>
              <a:t>Idle </a:t>
            </a:r>
            <a:r>
              <a:rPr lang="en-US" sz="2400" dirty="0"/>
              <a:t>time between </a:t>
            </a:r>
            <a:r>
              <a:rPr lang="en-US" sz="2400" dirty="0" smtClean="0"/>
              <a:t>cycles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8278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CERN phase dependent failure</a:t>
            </a:r>
            <a:endParaRPr lang="en-GB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87" y="4400838"/>
            <a:ext cx="6413656" cy="207616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1805443"/>
            <a:ext cx="6312653" cy="2463338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5989455" y="3725455"/>
            <a:ext cx="5879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latin typeface="Calibri"/>
              </a:rPr>
              <a:t>Randomly generated failures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latin typeface="Calibri"/>
              </a:rPr>
              <a:t>(based on probability distributions)</a:t>
            </a:r>
            <a:endParaRPr lang="en-GB" sz="2800" b="1" dirty="0">
              <a:latin typeface="Calibri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7413276" y="2072794"/>
            <a:ext cx="4629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latin typeface="Calibri"/>
              </a:rPr>
              <a:t>Probabilistic phase transitions (Monte Carlo approach)</a:t>
            </a:r>
            <a:endParaRPr lang="en-GB" sz="2800" b="1" dirty="0">
              <a:latin typeface="Calibri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7594492" y="5368971"/>
            <a:ext cx="4051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latin typeface="Calibri"/>
              </a:rPr>
              <a:t>All failures are not relevant in all phases</a:t>
            </a:r>
            <a:endParaRPr lang="en-GB" sz="2800" b="1" dirty="0">
              <a:latin typeface="Calibri"/>
            </a:endParaRPr>
          </a:p>
        </p:txBody>
      </p:sp>
      <p:sp>
        <p:nvSpPr>
          <p:cNvPr id="9" name="Plus 8"/>
          <p:cNvSpPr/>
          <p:nvPr/>
        </p:nvSpPr>
        <p:spPr>
          <a:xfrm rot="2653863">
            <a:off x="3358652" y="2235736"/>
            <a:ext cx="597897" cy="634692"/>
          </a:xfrm>
          <a:prstGeom prst="mathPlus">
            <a:avLst/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0" name="Alanuoli 9"/>
          <p:cNvSpPr/>
          <p:nvPr/>
        </p:nvSpPr>
        <p:spPr>
          <a:xfrm rot="1350412">
            <a:off x="3244218" y="2832294"/>
            <a:ext cx="425900" cy="742076"/>
          </a:xfrm>
          <a:prstGeom prst="downArrow">
            <a:avLst/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1" name="Alanuoli 10"/>
          <p:cNvSpPr/>
          <p:nvPr/>
        </p:nvSpPr>
        <p:spPr>
          <a:xfrm rot="18903977">
            <a:off x="3492810" y="3910862"/>
            <a:ext cx="425900" cy="742076"/>
          </a:xfrm>
          <a:prstGeom prst="downArrow">
            <a:avLst/>
          </a:prstGeom>
          <a:solidFill>
            <a:srgbClr val="FF0000"/>
          </a:solidFill>
          <a:ln w="25400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2" name="TextBox 9"/>
          <p:cNvSpPr txBox="1"/>
          <p:nvPr/>
        </p:nvSpPr>
        <p:spPr>
          <a:xfrm>
            <a:off x="182278" y="4415937"/>
            <a:ext cx="3526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latin typeface="Calibri"/>
              </a:rPr>
              <a:t>Phases are connected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latin typeface="Calibri"/>
              </a:rPr>
              <a:t> to fault trees</a:t>
            </a:r>
            <a:endParaRPr lang="en-GB" sz="28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91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ELMAS – Comprehensive System Model</a:t>
            </a:r>
            <a:endParaRPr lang="en-GB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93" y="1820100"/>
            <a:ext cx="11431614" cy="46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747" y="260648"/>
            <a:ext cx="7654925" cy="104775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ELMAS 4.9</a:t>
            </a:r>
            <a:endParaRPr lang="en-US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069" y="1178050"/>
            <a:ext cx="9060265" cy="54386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H="1">
            <a:off x="2828239" y="2849880"/>
            <a:ext cx="3028950" cy="918210"/>
          </a:xfrm>
          <a:prstGeom prst="line">
            <a:avLst/>
          </a:prstGeom>
          <a:ln w="3175">
            <a:solidFill>
              <a:schemeClr val="dk1">
                <a:shade val="95000"/>
                <a:satMod val="105000"/>
                <a:alpha val="25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flipH="1">
            <a:off x="3536900" y="3276600"/>
            <a:ext cx="2823211" cy="1101090"/>
          </a:xfrm>
          <a:prstGeom prst="line">
            <a:avLst/>
          </a:prstGeom>
          <a:ln w="3175">
            <a:solidFill>
              <a:schemeClr val="dk1">
                <a:shade val="95000"/>
                <a:satMod val="105000"/>
                <a:alpha val="25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 flipH="1">
            <a:off x="4380181" y="3958590"/>
            <a:ext cx="852168" cy="1267460"/>
          </a:xfrm>
          <a:prstGeom prst="line">
            <a:avLst/>
          </a:prstGeom>
          <a:ln w="3175">
            <a:solidFill>
              <a:schemeClr val="dk1">
                <a:shade val="95000"/>
                <a:satMod val="105000"/>
                <a:alpha val="25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 flipH="1" flipV="1">
            <a:off x="4378911" y="5852162"/>
            <a:ext cx="857249" cy="411479"/>
          </a:xfrm>
          <a:prstGeom prst="line">
            <a:avLst/>
          </a:prstGeom>
          <a:ln w="3175">
            <a:solidFill>
              <a:schemeClr val="dk1">
                <a:shade val="95000"/>
                <a:satMod val="105000"/>
                <a:alpha val="25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89689" y="3718774"/>
            <a:ext cx="1157797" cy="646331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400" dirty="0"/>
              <a:t>Model failures of the selected system (FTA)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5757" y="5949281"/>
            <a:ext cx="1512168" cy="430887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400" dirty="0"/>
              <a:t>Input data for the selected component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5997" y="901051"/>
            <a:ext cx="3024336" cy="307777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www.ramentor.com/elmas</a:t>
            </a:r>
            <a:r>
              <a:rPr lang="en-US" sz="1400" dirty="0">
                <a:hlinkClick r:id="rId4"/>
              </a:rPr>
              <a:t>/</a:t>
            </a:r>
            <a:endParaRPr lang="en-US" sz="1400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1611381" y="1700808"/>
            <a:ext cx="2752289" cy="1418674"/>
          </a:xfrm>
          <a:prstGeom prst="roundRect">
            <a:avLst/>
          </a:prstGeom>
          <a:noFill/>
          <a:ln w="50800">
            <a:solidFill>
              <a:schemeClr val="accent2">
                <a:alpha val="1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19100" indent="-419100" algn="ctr">
              <a:lnSpc>
                <a:spcPct val="125000"/>
              </a:lnSpc>
              <a:buClr>
                <a:srgbClr val="FFA74F"/>
              </a:buClr>
            </a:pPr>
            <a:r>
              <a:rPr lang="en-US" sz="1200" dirty="0">
                <a:solidFill>
                  <a:schemeClr val="accent2"/>
                </a:solidFill>
              </a:rPr>
              <a:t>Water filtration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4363670" y="1516604"/>
            <a:ext cx="2072248" cy="1264325"/>
          </a:xfrm>
          <a:prstGeom prst="roundRect">
            <a:avLst/>
          </a:prstGeom>
          <a:noFill/>
          <a:ln w="50800">
            <a:solidFill>
              <a:schemeClr val="accent1">
                <a:alpha val="1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5000"/>
              </a:lnSpc>
              <a:buClr>
                <a:srgbClr val="FFA74F"/>
              </a:buClr>
            </a:pPr>
            <a:r>
              <a:rPr lang="en-US" sz="1050" dirty="0">
                <a:solidFill>
                  <a:srgbClr val="4F81BD"/>
                </a:solidFill>
              </a:rPr>
              <a:t>Primary cooling circulation - Water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5763100" y="1518339"/>
            <a:ext cx="2848918" cy="2044030"/>
          </a:xfrm>
          <a:prstGeom prst="roundRect">
            <a:avLst/>
          </a:prstGeom>
          <a:noFill/>
          <a:ln w="50800">
            <a:solidFill>
              <a:srgbClr val="7030A0">
                <a:alpha val="15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419100" indent="-419100" algn="r">
              <a:lnSpc>
                <a:spcPct val="125000"/>
              </a:lnSpc>
              <a:buClr>
                <a:srgbClr val="FFA74F"/>
              </a:buClr>
            </a:pPr>
            <a:r>
              <a:rPr lang="en-US" sz="1200" dirty="0">
                <a:solidFill>
                  <a:srgbClr val="7030A0"/>
                </a:solidFill>
              </a:rPr>
              <a:t>Secondary cooling circulation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4363670" y="2780929"/>
            <a:ext cx="2074739" cy="781441"/>
          </a:xfrm>
          <a:prstGeom prst="roundRect">
            <a:avLst/>
          </a:prstGeom>
          <a:noFill/>
          <a:ln w="50800">
            <a:solidFill>
              <a:schemeClr val="accent1">
                <a:alpha val="1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45720" rIns="0" bIns="45720" numCol="1" rtlCol="0" anchor="b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5000"/>
              </a:lnSpc>
              <a:buClr>
                <a:srgbClr val="FFA74F"/>
              </a:buClr>
            </a:pPr>
            <a:r>
              <a:rPr lang="en-US" sz="1050" dirty="0">
                <a:solidFill>
                  <a:srgbClr val="4F81BD"/>
                </a:solidFill>
              </a:rPr>
              <a:t>Primary cooling circulation - Chiller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52141" y="3286146"/>
            <a:ext cx="1152128" cy="430887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sz="1400" dirty="0"/>
              <a:t>All items of the model listed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23949" y="1390909"/>
            <a:ext cx="1224136" cy="430887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/>
              <a:t>Model process functions (RBD)</a:t>
            </a:r>
          </a:p>
        </p:txBody>
      </p:sp>
    </p:spTree>
    <p:extLst>
      <p:ext uri="{BB962C8B-B14F-4D97-AF65-F5344CB8AC3E}">
        <p14:creationId xmlns:p14="http://schemas.microsoft.com/office/powerpoint/2010/main" val="7262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i-FI" dirty="0" smtClean="0"/>
              <a:t>Design for RAMS (Greenfield)</a:t>
            </a:r>
            <a:endParaRPr lang="en-GB" alt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 early design state: </a:t>
            </a:r>
            <a:r>
              <a:rPr lang="en-US" dirty="0" smtClean="0"/>
              <a:t>Find out any </a:t>
            </a:r>
            <a:r>
              <a:rPr lang="en-US" b="1" dirty="0" smtClean="0"/>
              <a:t>possible design flaws</a:t>
            </a:r>
            <a:endParaRPr lang="en-GB" b="1" dirty="0" smtClean="0"/>
          </a:p>
          <a:p>
            <a:r>
              <a:rPr lang="en-GB" dirty="0" smtClean="0"/>
              <a:t>Design for Reliability</a:t>
            </a:r>
          </a:p>
          <a:p>
            <a:pPr lvl="1"/>
            <a:r>
              <a:rPr lang="en-GB" dirty="0" smtClean="0"/>
              <a:t>Needs for </a:t>
            </a:r>
            <a:r>
              <a:rPr lang="en-GB" b="1" dirty="0" smtClean="0"/>
              <a:t>redundancy</a:t>
            </a:r>
            <a:r>
              <a:rPr lang="en-GB" dirty="0" smtClean="0"/>
              <a:t>? Change or improve components?</a:t>
            </a:r>
          </a:p>
          <a:p>
            <a:r>
              <a:rPr lang="en-GB" dirty="0" smtClean="0"/>
              <a:t>Design for Availability</a:t>
            </a:r>
          </a:p>
          <a:p>
            <a:pPr lvl="1"/>
            <a:r>
              <a:rPr lang="en-US" dirty="0" smtClean="0"/>
              <a:t>Compare </a:t>
            </a:r>
            <a:r>
              <a:rPr lang="en-US" b="1" dirty="0" smtClean="0"/>
              <a:t>production scenarios</a:t>
            </a:r>
            <a:r>
              <a:rPr lang="en-US" dirty="0" smtClean="0"/>
              <a:t>, manage overall </a:t>
            </a:r>
            <a:r>
              <a:rPr lang="en-US" b="1" dirty="0" smtClean="0"/>
              <a:t>lifecycle</a:t>
            </a:r>
            <a:endParaRPr lang="en-GB" dirty="0" smtClean="0"/>
          </a:p>
          <a:p>
            <a:r>
              <a:rPr lang="en-GB" dirty="0" smtClean="0"/>
              <a:t>Design for Maintainability </a:t>
            </a:r>
          </a:p>
          <a:p>
            <a:pPr lvl="1"/>
            <a:r>
              <a:rPr lang="en-US" dirty="0" smtClean="0"/>
              <a:t>Optimize </a:t>
            </a:r>
            <a:r>
              <a:rPr lang="en-US" b="1" dirty="0" smtClean="0"/>
              <a:t>maintenance strategies</a:t>
            </a:r>
            <a:r>
              <a:rPr lang="en-US" dirty="0" smtClean="0"/>
              <a:t>, understand </a:t>
            </a:r>
            <a:r>
              <a:rPr lang="en-US" b="1" dirty="0" smtClean="0"/>
              <a:t>resource needs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82452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entor template 2017 (wide) Eng.pptx" id="{5FD9C7A5-20D1-4175-A4F5-FBCD8C4C2080}" vid="{F6C03C13-A683-494A-A2F2-56A381AE9AEF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2017 Ramentor template (wide) Eng</Template>
  <TotalTime>717</TotalTime>
  <Words>2883</Words>
  <Application>Microsoft Office PowerPoint</Application>
  <PresentationFormat>Laajakuva</PresentationFormat>
  <Paragraphs>455</Paragraphs>
  <Slides>63</Slides>
  <Notes>3</Notes>
  <HiddenSlides>17</HiddenSlides>
  <MMClips>1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63</vt:i4>
      </vt:variant>
    </vt:vector>
  </HeadingPairs>
  <TitlesOfParts>
    <vt:vector size="66" baseType="lpstr">
      <vt:lpstr>Arial</vt:lpstr>
      <vt:lpstr>Calibri</vt:lpstr>
      <vt:lpstr>Office-teema</vt:lpstr>
      <vt:lpstr>PowerPoint-esitys</vt:lpstr>
      <vt:lpstr>Outline</vt:lpstr>
      <vt:lpstr>Ramentor Oy</vt:lpstr>
      <vt:lpstr>Jussi-Pekka Penttinen</vt:lpstr>
      <vt:lpstr>ELMAS – An Acronym</vt:lpstr>
      <vt:lpstr>ELMAS – Modelling Techniques</vt:lpstr>
      <vt:lpstr>ELMAS – Comprehensive System Model</vt:lpstr>
      <vt:lpstr>ELMAS 4.9</vt:lpstr>
      <vt:lpstr>Design for RAMS (Greenfield)</vt:lpstr>
      <vt:lpstr>Continuous RAMS development (Brownfield)</vt:lpstr>
      <vt:lpstr>ELMAS – Risk Assessment and RAMS</vt:lpstr>
      <vt:lpstr>ELMAS – RAMS and Risk</vt:lpstr>
      <vt:lpstr>Risk Assessment Process (ISO GUIDE 73)</vt:lpstr>
      <vt:lpstr>Risk Assessment Process (ISO GUIDE 73)  – ELMAS: Modeling and Simulation of Explicit Results</vt:lpstr>
      <vt:lpstr>Risk Management Concept</vt:lpstr>
      <vt:lpstr>A) System Design Processes</vt:lpstr>
      <vt:lpstr>A) System Design Processes – ELMAS: Creation of specification models</vt:lpstr>
      <vt:lpstr>PowerPoint-esitys</vt:lpstr>
      <vt:lpstr>PowerPoint-esitys</vt:lpstr>
      <vt:lpstr>C) Operation and Maintenance</vt:lpstr>
      <vt:lpstr>C) Operation and Maintenance  – ELMAS: Continuous RAMS assessment </vt:lpstr>
      <vt:lpstr>Case examples</vt:lpstr>
      <vt:lpstr>Case A) – Final Disposal Facility (FDF)</vt:lpstr>
      <vt:lpstr>Case A) – Final Disposal Facility (FDF): Aboveground Encapsulation Plant</vt:lpstr>
      <vt:lpstr>Case A) – Final Disposal Facility (FDF): Repository (ONKALO)</vt:lpstr>
      <vt:lpstr>Case A) – Final Disposal Facility (FDF): Encapsulation Plant Case Description</vt:lpstr>
      <vt:lpstr>Case A) – Final Disposal Facility (FDF): Fuel Handling Cell Equipment Example (1/5) </vt:lpstr>
      <vt:lpstr>Case A) – Final Disposal Facility (FDF): Fuel Handling Cell Equipment Example (2/5)</vt:lpstr>
      <vt:lpstr>Case A) – Final Disposal Facility (FDF): Fuel Handling Cell Equipment Example (3/5)</vt:lpstr>
      <vt:lpstr>Case A) – Final Disposal Facility (FDF): Fuel Handling Cell Equipment Example (4/5)</vt:lpstr>
      <vt:lpstr>Case A) – Final Disposal Facility (FDF): Fuel Handling Cell Equipment Example (5/5)</vt:lpstr>
      <vt:lpstr>Case A) – Final Disposal Facility (FDF): Combined Risk Model – Availability/Safety</vt:lpstr>
      <vt:lpstr>Case A) – Final Disposal Facility (FDF): Design Review / Change Management</vt:lpstr>
      <vt:lpstr>Case A) – Final Disposal Facility (FDF):  Key Findings and Improvements</vt:lpstr>
      <vt:lpstr>Case B) – Life Cycle Profit Management (LCPM)</vt:lpstr>
      <vt:lpstr>Case B) – Life Cycle Profit Management (LCPM): Molding Crane</vt:lpstr>
      <vt:lpstr>Case B) – Life Cycle Profit Management (LCPM): Molding Cranes Case Description</vt:lpstr>
      <vt:lpstr>Case B) – Life Cycle Profit Management (LCPM): Modeling, Simulation and Analysis</vt:lpstr>
      <vt:lpstr>Case B) – Life Cycle Profit Management (LCPM): Comparison of Scenarios</vt:lpstr>
      <vt:lpstr>Case B) – Life Cycle Profit Management (LCPM): Comparison of Scenarios</vt:lpstr>
      <vt:lpstr>Case B) – Life Cycle Profit Management (LCPM): Key Findings and Improvements</vt:lpstr>
      <vt:lpstr>Case C) – Mineral Processing Line</vt:lpstr>
      <vt:lpstr>Case C) – Mineral Processing Line (MPL): Case Description</vt:lpstr>
      <vt:lpstr>Case C) – Mineral Processing Line (MPL): ELMAS Project Model</vt:lpstr>
      <vt:lpstr>Case C) – Mineral Processing Line (MPL): Key Findings</vt:lpstr>
      <vt:lpstr>Case C) – Mineral Processing Line (MPL): Improvement – Maintenance bypass lines</vt:lpstr>
      <vt:lpstr>Case D) – Infrastructure Availability: Design-Phase Data Center</vt:lpstr>
      <vt:lpstr>Case D) – Infrastructure Availability: Case Description</vt:lpstr>
      <vt:lpstr>Case D) – Infrastructure Availability: Key Findings</vt:lpstr>
      <vt:lpstr>Case D) – Infrastructure Availability: Improvement – Eight new hand valves</vt:lpstr>
      <vt:lpstr>Case E) – Nuclear Power Plant (NPP): Project Scope</vt:lpstr>
      <vt:lpstr>Case E) – Nuclear Power Plant (NPP): ELMAS Project Model</vt:lpstr>
      <vt:lpstr>Case E) – Nuclear Power Plant (NPP): Customer Demands</vt:lpstr>
      <vt:lpstr>Case E) – Nuclear Power Plant (NPP): Key Findings &amp; Value Added</vt:lpstr>
      <vt:lpstr>Summary – Applied ELMAS Features</vt:lpstr>
      <vt:lpstr>OpenMARS –  An Open Modelling approach for Availability and Reliability of Systems</vt:lpstr>
      <vt:lpstr>OpenMARS publications</vt:lpstr>
      <vt:lpstr>Database and Computing Environment</vt:lpstr>
      <vt:lpstr>Remote use of the Computing Cluster</vt:lpstr>
      <vt:lpstr>FCC Study Innovation Award</vt:lpstr>
      <vt:lpstr>Ramentor Oy</vt:lpstr>
      <vt:lpstr>Example: CERN three level state model</vt:lpstr>
      <vt:lpstr>Example: CERN phase dependent failure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Jussi-Pekka Penttinen</dc:creator>
  <cp:lastModifiedBy>Jussi-Pekka Penttinen</cp:lastModifiedBy>
  <cp:revision>37</cp:revision>
  <dcterms:created xsi:type="dcterms:W3CDTF">2018-12-05T12:01:39Z</dcterms:created>
  <dcterms:modified xsi:type="dcterms:W3CDTF">2018-12-08T07:09:46Z</dcterms:modified>
</cp:coreProperties>
</file>