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1" r:id="rId2"/>
    <p:sldId id="371" r:id="rId3"/>
    <p:sldId id="372" r:id="rId4"/>
    <p:sldId id="373" r:id="rId5"/>
    <p:sldId id="374" r:id="rId6"/>
    <p:sldId id="333" r:id="rId7"/>
    <p:sldId id="380" r:id="rId8"/>
    <p:sldId id="381" r:id="rId9"/>
    <p:sldId id="385" r:id="rId10"/>
    <p:sldId id="360" r:id="rId11"/>
    <p:sldId id="377" r:id="rId12"/>
    <p:sldId id="379" r:id="rId13"/>
    <p:sldId id="349" r:id="rId14"/>
    <p:sldId id="376" r:id="rId15"/>
    <p:sldId id="375" r:id="rId16"/>
    <p:sldId id="364" r:id="rId17"/>
    <p:sldId id="383" r:id="rId18"/>
    <p:sldId id="387" r:id="rId19"/>
    <p:sldId id="368" r:id="rId20"/>
    <p:sldId id="382" r:id="rId21"/>
    <p:sldId id="388" r:id="rId22"/>
    <p:sldId id="384" r:id="rId23"/>
    <p:sldId id="334" r:id="rId24"/>
  </p:sldIdLst>
  <p:sldSz cx="9144000" cy="6858000" type="overhead"/>
  <p:notesSz cx="7099300" cy="10234613"/>
  <p:defaultTextStyle>
    <a:defPPr>
      <a:defRPr lang="de-DE"/>
    </a:defPPr>
    <a:lvl1pPr algn="l" defTabSz="4175125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2087563" indent="-1630363" algn="l" defTabSz="4175125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4175125" indent="-3260725" algn="l" defTabSz="4175125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6264275" indent="-4892675" algn="l" defTabSz="4175125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8351838" indent="-6523038" algn="l" defTabSz="4175125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498" userDrawn="1">
          <p15:clr>
            <a:srgbClr val="A4A3A4"/>
          </p15:clr>
        </p15:guide>
        <p15:guide id="2" pos="2878">
          <p15:clr>
            <a:srgbClr val="A4A3A4"/>
          </p15:clr>
        </p15:guide>
        <p15:guide id="3" orient="horz" pos="18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00FF00"/>
    <a:srgbClr val="00FFFF"/>
    <a:srgbClr val="FF04FF"/>
    <a:srgbClr val="5F5F5F"/>
    <a:srgbClr val="000000"/>
    <a:srgbClr val="024EBE"/>
    <a:srgbClr val="000099"/>
    <a:srgbClr val="5DC7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Gitternetz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78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88" y="84"/>
      </p:cViewPr>
      <p:guideLst>
        <p:guide orient="horz" pos="3498"/>
        <p:guide pos="2878"/>
        <p:guide orient="horz" pos="18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10"/>
    </p:cViewPr>
  </p:sorterViewPr>
  <p:notesViewPr>
    <p:cSldViewPr snapToGrid="0">
      <p:cViewPr varScale="1">
        <p:scale>
          <a:sx n="66" d="100"/>
          <a:sy n="66" d="100"/>
        </p:scale>
        <p:origin x="-2760" y="-114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defTabSz="4176431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defTabSz="4176431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0B93F95D-688C-42E7-B2EC-2F838023D361}" type="datetimeFigureOut">
              <a:rPr lang="de-DE"/>
              <a:pPr>
                <a:defRPr/>
              </a:pPr>
              <a:t>12.12.2018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defTabSz="4176431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defTabSz="4176431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F7F42A61-E22C-4826-837C-220D1FFF9E8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31637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175125" rtl="0" eaLnBrk="0" fontAlgn="base" hangingPunct="0">
      <a:spcBef>
        <a:spcPct val="30000"/>
      </a:spcBef>
      <a:spcAft>
        <a:spcPct val="0"/>
      </a:spcAft>
      <a:defRPr sz="5500" kern="1200">
        <a:solidFill>
          <a:schemeClr val="tx1"/>
        </a:solidFill>
        <a:latin typeface="+mn-lt"/>
        <a:ea typeface="+mn-ea"/>
        <a:cs typeface="+mn-cs"/>
      </a:defRPr>
    </a:lvl1pPr>
    <a:lvl2pPr marL="2087563" algn="l" defTabSz="4175125" rtl="0" eaLnBrk="0" fontAlgn="base" hangingPunct="0">
      <a:spcBef>
        <a:spcPct val="30000"/>
      </a:spcBef>
      <a:spcAft>
        <a:spcPct val="0"/>
      </a:spcAft>
      <a:defRPr sz="5500" kern="1200">
        <a:solidFill>
          <a:schemeClr val="tx1"/>
        </a:solidFill>
        <a:latin typeface="+mn-lt"/>
        <a:ea typeface="+mn-ea"/>
        <a:cs typeface="+mn-cs"/>
      </a:defRPr>
    </a:lvl2pPr>
    <a:lvl3pPr marL="4175125" algn="l" defTabSz="4175125" rtl="0" eaLnBrk="0" fontAlgn="base" hangingPunct="0">
      <a:spcBef>
        <a:spcPct val="30000"/>
      </a:spcBef>
      <a:spcAft>
        <a:spcPct val="0"/>
      </a:spcAft>
      <a:defRPr sz="5500" kern="1200">
        <a:solidFill>
          <a:schemeClr val="tx1"/>
        </a:solidFill>
        <a:latin typeface="+mn-lt"/>
        <a:ea typeface="+mn-ea"/>
        <a:cs typeface="+mn-cs"/>
      </a:defRPr>
    </a:lvl3pPr>
    <a:lvl4pPr marL="6264275" algn="l" defTabSz="4175125" rtl="0" eaLnBrk="0" fontAlgn="base" hangingPunct="0">
      <a:spcBef>
        <a:spcPct val="30000"/>
      </a:spcBef>
      <a:spcAft>
        <a:spcPct val="0"/>
      </a:spcAft>
      <a:defRPr sz="5500" kern="1200">
        <a:solidFill>
          <a:schemeClr val="tx1"/>
        </a:solidFill>
        <a:latin typeface="+mn-lt"/>
        <a:ea typeface="+mn-ea"/>
        <a:cs typeface="+mn-cs"/>
      </a:defRPr>
    </a:lvl4pPr>
    <a:lvl5pPr marL="8351838" algn="l" defTabSz="4175125" rtl="0" eaLnBrk="0" fontAlgn="base" hangingPunct="0">
      <a:spcBef>
        <a:spcPct val="30000"/>
      </a:spcBef>
      <a:spcAft>
        <a:spcPct val="0"/>
      </a:spcAft>
      <a:defRPr sz="5500" kern="1200">
        <a:solidFill>
          <a:schemeClr val="tx1"/>
        </a:solidFill>
        <a:latin typeface="+mn-lt"/>
        <a:ea typeface="+mn-ea"/>
        <a:cs typeface="+mn-cs"/>
      </a:defRPr>
    </a:lvl5pPr>
    <a:lvl6pPr marL="10441076" algn="l" defTabSz="4176431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6pPr>
    <a:lvl7pPr marL="12529292" algn="l" defTabSz="4176431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7pPr>
    <a:lvl8pPr marL="14617507" algn="l" defTabSz="4176431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8pPr>
    <a:lvl9pPr marL="16705722" algn="l" defTabSz="4176431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F13FDC-C2F8-479C-98FE-5FC55F31B773}" type="slidenum">
              <a:rPr lang="de-DE"/>
              <a:pPr/>
              <a:t>1</a:t>
            </a:fld>
            <a:endParaRPr lang="de-DE"/>
          </a:p>
        </p:txBody>
      </p:sp>
      <p:sp>
        <p:nvSpPr>
          <p:cNvPr id="1162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2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A866C5-9B4A-4E63-B0CE-CF1F8BAF073B}" type="slidenum">
              <a:rPr lang="de-DE"/>
              <a:pPr/>
              <a:t>14</a:t>
            </a:fld>
            <a:endParaRPr lang="de-DE"/>
          </a:p>
        </p:txBody>
      </p:sp>
      <p:sp>
        <p:nvSpPr>
          <p:cNvPr id="1037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7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1101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EF5E1B-FC55-4265-A945-00D208F770FC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2106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EF5E1B-FC55-4265-A945-00D208F770FC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69956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A866C5-9B4A-4E63-B0CE-CF1F8BAF073B}" type="slidenum">
              <a:rPr lang="de-DE"/>
              <a:pPr/>
              <a:t>18</a:t>
            </a:fld>
            <a:endParaRPr lang="de-DE"/>
          </a:p>
        </p:txBody>
      </p:sp>
      <p:sp>
        <p:nvSpPr>
          <p:cNvPr id="1037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7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93226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A866C5-9B4A-4E63-B0CE-CF1F8BAF073B}" type="slidenum">
              <a:rPr lang="de-DE"/>
              <a:pPr/>
              <a:t>19</a:t>
            </a:fld>
            <a:endParaRPr lang="de-DE"/>
          </a:p>
        </p:txBody>
      </p:sp>
      <p:sp>
        <p:nvSpPr>
          <p:cNvPr id="1037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7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76368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A866C5-9B4A-4E63-B0CE-CF1F8BAF073B}" type="slidenum">
              <a:rPr lang="de-DE"/>
              <a:pPr/>
              <a:t>21</a:t>
            </a:fld>
            <a:endParaRPr lang="de-DE"/>
          </a:p>
        </p:txBody>
      </p:sp>
      <p:sp>
        <p:nvSpPr>
          <p:cNvPr id="1037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7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27336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EF5E1B-FC55-4265-A945-00D208F770FC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8374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xfrm>
            <a:off x="947738" y="4860925"/>
            <a:ext cx="5284787" cy="46053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61119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xfrm>
            <a:off x="947738" y="4860925"/>
            <a:ext cx="5284787" cy="46053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4835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xfrm>
            <a:off x="947738" y="4860925"/>
            <a:ext cx="5284787" cy="46053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920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xfrm>
            <a:off x="947738" y="4860925"/>
            <a:ext cx="5284787" cy="46053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xfrm>
            <a:off x="947738" y="4860925"/>
            <a:ext cx="5284787" cy="46053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836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xfrm>
            <a:off x="947738" y="4860925"/>
            <a:ext cx="5284787" cy="46053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42306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xfrm>
            <a:off x="947738" y="4860925"/>
            <a:ext cx="5284787" cy="46053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87438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EF5E1B-FC55-4265-A945-00D208F770FC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1484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2250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>
            <a:spLocks noChangeArrowheads="1"/>
          </p:cNvSpPr>
          <p:nvPr userDrawn="1"/>
        </p:nvSpPr>
        <p:spPr bwMode="auto">
          <a:xfrm>
            <a:off x="1" y="0"/>
            <a:ext cx="9144000" cy="527050"/>
          </a:xfrm>
          <a:prstGeom prst="rect">
            <a:avLst/>
          </a:prstGeom>
          <a:solidFill>
            <a:schemeClr val="tx1"/>
          </a:solidFill>
          <a:ln w="25400" cap="rnd" algn="ctr">
            <a:noFill/>
            <a:miter lim="800000"/>
            <a:headEnd/>
            <a:tailEnd/>
          </a:ln>
        </p:spPr>
        <p:txBody>
          <a:bodyPr lIns="20016" tIns="10008" rIns="20016" bIns="10008" anchor="ctr"/>
          <a:lstStyle/>
          <a:p>
            <a:pPr algn="ctr" defTabSz="914400">
              <a:defRPr/>
            </a:pPr>
            <a:endParaRPr lang="de-DE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70998" y="13298392"/>
            <a:ext cx="25737979" cy="9176087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541996" y="24258164"/>
            <a:ext cx="21195983" cy="109399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88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176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264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352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441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529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617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705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13" name="Rechteck 10"/>
          <p:cNvSpPr>
            <a:spLocks noChangeArrowheads="1"/>
          </p:cNvSpPr>
          <p:nvPr userDrawn="1"/>
        </p:nvSpPr>
        <p:spPr bwMode="auto">
          <a:xfrm>
            <a:off x="0" y="6616714"/>
            <a:ext cx="9144000" cy="249237"/>
          </a:xfrm>
          <a:prstGeom prst="rect">
            <a:avLst/>
          </a:prstGeom>
          <a:solidFill>
            <a:schemeClr val="tx1"/>
          </a:solidFill>
          <a:ln w="25400" cap="rnd" algn="ctr">
            <a:noFill/>
            <a:miter lim="800000"/>
            <a:headEnd/>
            <a:tailEnd/>
          </a:ln>
        </p:spPr>
        <p:txBody>
          <a:bodyPr lIns="20016" tIns="10008" rIns="20016" bIns="10008" anchor="ctr"/>
          <a:lstStyle/>
          <a:p>
            <a:pPr algn="ctr" defTabSz="914400">
              <a:defRPr/>
            </a:pPr>
            <a:endParaRPr lang="de-DE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" name="Datumsplatzhalter 3"/>
          <p:cNvSpPr>
            <a:spLocks/>
          </p:cNvSpPr>
          <p:nvPr userDrawn="1"/>
        </p:nvSpPr>
        <p:spPr bwMode="auto">
          <a:xfrm>
            <a:off x="13749" y="6625181"/>
            <a:ext cx="172720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0016" tIns="10008" rIns="20016" bIns="10008"/>
          <a:lstStyle/>
          <a:p>
            <a:pPr defTabSz="914400">
              <a:defRPr/>
            </a:pPr>
            <a:r>
              <a:rPr lang="de-DE" sz="1200" dirty="0" smtClean="0">
                <a:solidFill>
                  <a:schemeClr val="bg1"/>
                </a:solidFill>
                <a:latin typeface="Calibri" pitchFamily="34" charset="0"/>
              </a:rPr>
              <a:t>H. Podlech</a:t>
            </a:r>
            <a:endParaRPr lang="de-DE" sz="1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7" name="Rectangle 23"/>
          <p:cNvSpPr>
            <a:spLocks noChangeArrowheads="1"/>
          </p:cNvSpPr>
          <p:nvPr userDrawn="1"/>
        </p:nvSpPr>
        <p:spPr bwMode="auto">
          <a:xfrm>
            <a:off x="4025900" y="6588952"/>
            <a:ext cx="1085850" cy="269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fld id="{AB356BE6-797D-44AB-B568-C73E14627BDF}" type="slidenum">
              <a:rPr lang="de-DE" sz="1400">
                <a:solidFill>
                  <a:schemeClr val="bg1"/>
                </a:solidFill>
                <a:latin typeface="+mj-lt"/>
              </a:rPr>
              <a:pPr algn="ctr">
                <a:defRPr/>
              </a:pPr>
              <a:t>‹Nr.›</a:t>
            </a:fld>
            <a:endParaRPr lang="de-DE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Rechteck 9"/>
          <p:cNvSpPr>
            <a:spLocks noChangeArrowheads="1"/>
          </p:cNvSpPr>
          <p:nvPr userDrawn="1"/>
        </p:nvSpPr>
        <p:spPr bwMode="auto">
          <a:xfrm>
            <a:off x="1" y="0"/>
            <a:ext cx="9144000" cy="527050"/>
          </a:xfrm>
          <a:prstGeom prst="rect">
            <a:avLst/>
          </a:prstGeom>
          <a:solidFill>
            <a:schemeClr val="tx1"/>
          </a:solidFill>
          <a:ln w="25400" cap="rnd" algn="ctr">
            <a:noFill/>
            <a:miter lim="800000"/>
            <a:headEnd/>
            <a:tailEnd/>
          </a:ln>
        </p:spPr>
        <p:txBody>
          <a:bodyPr lIns="20016" tIns="10008" rIns="20016" bIns="10008" anchor="ctr"/>
          <a:lstStyle/>
          <a:p>
            <a:pPr algn="ctr" defTabSz="914400">
              <a:defRPr/>
            </a:pPr>
            <a:endParaRPr lang="de-DE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1" name="Picture 49" descr="C:\Users\Linac\Podlech\Bilder\Logos\Linac-AG_Bildleiste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0772" y="53448"/>
            <a:ext cx="2479147" cy="412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D:\Podlech\BILDER\LOGO\IAP\IAP-3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6586" y="35625"/>
            <a:ext cx="785963" cy="468842"/>
          </a:xfrm>
          <a:prstGeom prst="rect">
            <a:avLst/>
          </a:prstGeom>
          <a:noFill/>
        </p:spPr>
      </p:pic>
      <p:pic>
        <p:nvPicPr>
          <p:cNvPr id="18" name="Picture 2" descr="D:\Podlech\BILDER\LOGO\Goethe-Logo\GU-Logo-weiss.png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1264" y="23750"/>
            <a:ext cx="857250" cy="460887"/>
          </a:xfrm>
          <a:prstGeom prst="rect">
            <a:avLst/>
          </a:prstGeom>
          <a:noFill/>
        </p:spPr>
      </p:pic>
      <p:sp>
        <p:nvSpPr>
          <p:cNvPr id="19" name="Text Box 21"/>
          <p:cNvSpPr txBox="1">
            <a:spLocks noChangeArrowheads="1"/>
          </p:cNvSpPr>
          <p:nvPr userDrawn="1"/>
        </p:nvSpPr>
        <p:spPr bwMode="auto">
          <a:xfrm>
            <a:off x="3682114" y="71250"/>
            <a:ext cx="233997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3043" tIns="11521" rIns="23043" bIns="11521">
            <a:spAutoFit/>
          </a:bodyPr>
          <a:lstStyle/>
          <a:p>
            <a:pPr defTabSz="230188">
              <a:defRPr/>
            </a:pPr>
            <a:r>
              <a:rPr lang="de-DE" sz="1100" b="1" dirty="0">
                <a:solidFill>
                  <a:schemeClr val="bg1"/>
                </a:solidFill>
              </a:rPr>
              <a:t>Institut für Angewandte Physik</a:t>
            </a:r>
          </a:p>
          <a:p>
            <a:pPr defTabSz="230188">
              <a:defRPr/>
            </a:pPr>
            <a:r>
              <a:rPr lang="de-DE" sz="1100" b="1" dirty="0">
                <a:solidFill>
                  <a:schemeClr val="bg1"/>
                </a:solidFill>
              </a:rPr>
              <a:t>LINAC AG</a:t>
            </a:r>
          </a:p>
        </p:txBody>
      </p:sp>
    </p:spTree>
    <p:extLst>
      <p:ext uri="{BB962C8B-B14F-4D97-AF65-F5344CB8AC3E}">
        <p14:creationId xmlns:p14="http://schemas.microsoft.com/office/powerpoint/2010/main" val="22447026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643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35902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>
          <a:xfrm>
            <a:off x="457200" y="6356352"/>
            <a:ext cx="2133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20016" tIns="10008" rIns="20016" bIns="1000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D35F755-1C99-4F3A-9F36-2B80B3272C42}" type="datetimeFigureOut">
              <a:rPr lang="de-DE"/>
              <a:pPr>
                <a:defRPr/>
              </a:pPr>
              <a:t>12.12.2018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356352"/>
            <a:ext cx="2895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20016" tIns="10008" rIns="20016" bIns="1000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2"/>
            <a:ext cx="2133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20016" tIns="10008" rIns="20016" bIns="1000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A602CD4-CF2F-47D6-AEDC-344A5DA4C5D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24196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>
            <a:spLocks noChangeArrowheads="1"/>
          </p:cNvSpPr>
          <p:nvPr userDrawn="1"/>
        </p:nvSpPr>
        <p:spPr bwMode="auto">
          <a:xfrm>
            <a:off x="1" y="0"/>
            <a:ext cx="9144000" cy="527050"/>
          </a:xfrm>
          <a:prstGeom prst="rect">
            <a:avLst/>
          </a:prstGeom>
          <a:solidFill>
            <a:schemeClr val="tx1"/>
          </a:solidFill>
          <a:ln w="25400" cap="rnd" algn="ctr">
            <a:noFill/>
            <a:miter lim="800000"/>
            <a:headEnd/>
            <a:tailEnd/>
          </a:ln>
        </p:spPr>
        <p:txBody>
          <a:bodyPr lIns="20016" tIns="10008" rIns="20016" bIns="10008" anchor="ctr"/>
          <a:lstStyle/>
          <a:p>
            <a:pPr algn="ctr" defTabSz="914400">
              <a:defRPr/>
            </a:pPr>
            <a:endParaRPr lang="de-DE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Rechteck 10"/>
          <p:cNvSpPr>
            <a:spLocks noChangeArrowheads="1"/>
          </p:cNvSpPr>
          <p:nvPr userDrawn="1"/>
        </p:nvSpPr>
        <p:spPr bwMode="auto">
          <a:xfrm>
            <a:off x="0" y="6616714"/>
            <a:ext cx="9144000" cy="249237"/>
          </a:xfrm>
          <a:prstGeom prst="rect">
            <a:avLst/>
          </a:prstGeom>
          <a:solidFill>
            <a:schemeClr val="tx1"/>
          </a:solidFill>
          <a:ln w="25400" cap="rnd" algn="ctr">
            <a:noFill/>
            <a:miter lim="800000"/>
            <a:headEnd/>
            <a:tailEnd/>
          </a:ln>
        </p:spPr>
        <p:txBody>
          <a:bodyPr lIns="20016" tIns="10008" rIns="20016" bIns="10008" anchor="ctr"/>
          <a:lstStyle/>
          <a:p>
            <a:pPr algn="ctr" defTabSz="914400">
              <a:defRPr/>
            </a:pPr>
            <a:endParaRPr lang="de-DE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" name="Datumsplatzhalter 3"/>
          <p:cNvSpPr>
            <a:spLocks/>
          </p:cNvSpPr>
          <p:nvPr userDrawn="1"/>
        </p:nvSpPr>
        <p:spPr bwMode="auto">
          <a:xfrm>
            <a:off x="13749" y="6625181"/>
            <a:ext cx="172720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0016" tIns="10008" rIns="20016" bIns="10008"/>
          <a:lstStyle/>
          <a:p>
            <a:pPr defTabSz="914400">
              <a:defRPr/>
            </a:pPr>
            <a:r>
              <a:rPr lang="de-DE" sz="1200" dirty="0" smtClean="0">
                <a:solidFill>
                  <a:schemeClr val="bg1"/>
                </a:solidFill>
                <a:latin typeface="Calibri" pitchFamily="34" charset="0"/>
              </a:rPr>
              <a:t>H.</a:t>
            </a:r>
            <a:r>
              <a:rPr lang="de-DE" sz="1200" baseline="0" dirty="0" smtClean="0">
                <a:solidFill>
                  <a:schemeClr val="bg1"/>
                </a:solidFill>
                <a:latin typeface="Calibri" pitchFamily="34" charset="0"/>
              </a:rPr>
              <a:t> Podlech</a:t>
            </a:r>
            <a:endParaRPr lang="de-DE" sz="1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3" name="Rectangle 23"/>
          <p:cNvSpPr>
            <a:spLocks noChangeArrowheads="1"/>
          </p:cNvSpPr>
          <p:nvPr userDrawn="1"/>
        </p:nvSpPr>
        <p:spPr bwMode="auto">
          <a:xfrm>
            <a:off x="4025900" y="6588952"/>
            <a:ext cx="1085850" cy="269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fld id="{AB356BE6-797D-44AB-B568-C73E14627BDF}" type="slidenum">
              <a:rPr lang="de-DE" sz="1400">
                <a:solidFill>
                  <a:schemeClr val="bg1"/>
                </a:solidFill>
                <a:latin typeface="+mj-lt"/>
              </a:rPr>
              <a:pPr algn="ctr">
                <a:defRPr/>
              </a:pPr>
              <a:t>‹Nr.›</a:t>
            </a:fld>
            <a:endParaRPr lang="de-DE" sz="1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0" name="Picture 49" descr="C:\Users\Linac\Podlech\Bilder\Logos\Linac-AG_Bildleiste.png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20772" y="53448"/>
            <a:ext cx="2479147" cy="412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D:\Podlech\BILDER\LOGO\IAP\IAP-3.png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6586" y="35625"/>
            <a:ext cx="785963" cy="468842"/>
          </a:xfrm>
          <a:prstGeom prst="rect">
            <a:avLst/>
          </a:prstGeom>
          <a:noFill/>
        </p:spPr>
      </p:pic>
      <p:pic>
        <p:nvPicPr>
          <p:cNvPr id="2050" name="Picture 2" descr="D:\Podlech\BILDER\LOGO\Goethe-Logo\GU-Logo-weiss.png"/>
          <p:cNvPicPr>
            <a:picLocks noChangeAspect="1" noChangeArrowheads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71264" y="23750"/>
            <a:ext cx="857250" cy="460887"/>
          </a:xfrm>
          <a:prstGeom prst="rect">
            <a:avLst/>
          </a:prstGeom>
          <a:noFill/>
        </p:spPr>
      </p:pic>
      <p:sp>
        <p:nvSpPr>
          <p:cNvPr id="11" name="Text Box 21"/>
          <p:cNvSpPr txBox="1">
            <a:spLocks noChangeArrowheads="1"/>
          </p:cNvSpPr>
          <p:nvPr userDrawn="1"/>
        </p:nvSpPr>
        <p:spPr bwMode="auto">
          <a:xfrm>
            <a:off x="3682114" y="71250"/>
            <a:ext cx="233997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3043" tIns="11521" rIns="23043" bIns="11521">
            <a:spAutoFit/>
          </a:bodyPr>
          <a:lstStyle/>
          <a:p>
            <a:pPr defTabSz="230188">
              <a:defRPr/>
            </a:pPr>
            <a:r>
              <a:rPr lang="de-DE" sz="1100" b="1" dirty="0">
                <a:solidFill>
                  <a:schemeClr val="bg1"/>
                </a:solidFill>
              </a:rPr>
              <a:t>Institut für Angewandte Physik</a:t>
            </a:r>
          </a:p>
          <a:p>
            <a:pPr defTabSz="230188">
              <a:defRPr/>
            </a:pPr>
            <a:r>
              <a:rPr lang="de-DE" sz="1100" b="1" dirty="0">
                <a:solidFill>
                  <a:schemeClr val="bg1"/>
                </a:solidFill>
              </a:rPr>
              <a:t>LINAC AG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21" r:id="rId3"/>
    <p:sldLayoutId id="2147483926" r:id="rId4"/>
    <p:sldLayoutId id="2147483927" r:id="rId5"/>
    <p:sldLayoutId id="2147483929" r:id="rId6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1485184" indent="-1044108" algn="l" defTabSz="4176431" rtl="0" eaLnBrk="1" latinLnBrk="0" hangingPunct="1">
        <a:spcBef>
          <a:spcPct val="20000"/>
        </a:spcBef>
        <a:buFont typeface="Arial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6pPr>
      <a:lvl7pPr marL="13573399" indent="-1044108" algn="l" defTabSz="4176431" rtl="0" eaLnBrk="1" latinLnBrk="0" hangingPunct="1">
        <a:spcBef>
          <a:spcPct val="20000"/>
        </a:spcBef>
        <a:buFont typeface="Arial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7pPr>
      <a:lvl8pPr marL="15661615" indent="-1044108" algn="l" defTabSz="4176431" rtl="0" eaLnBrk="1" latinLnBrk="0" hangingPunct="1">
        <a:spcBef>
          <a:spcPct val="20000"/>
        </a:spcBef>
        <a:buFont typeface="Arial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8pPr>
      <a:lvl9pPr marL="17749830" indent="-1044108" algn="l" defTabSz="4176431" rtl="0" eaLnBrk="1" latinLnBrk="0" hangingPunct="1">
        <a:spcBef>
          <a:spcPct val="20000"/>
        </a:spcBef>
        <a:buFont typeface="Arial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1pPr>
      <a:lvl2pPr marL="2088215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2pPr>
      <a:lvl3pPr marL="4176431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3pPr>
      <a:lvl4pPr marL="6264646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4pPr>
      <a:lvl5pPr marL="8352861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5pPr>
      <a:lvl6pPr marL="10441076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6pPr>
      <a:lvl7pPr marL="12529292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7pPr>
      <a:lvl8pPr marL="14617507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8pPr>
      <a:lvl9pPr marL="16705722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881"/>
          <a:stretch/>
        </p:blipFill>
        <p:spPr>
          <a:xfrm>
            <a:off x="1" y="527573"/>
            <a:ext cx="9144000" cy="6335486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89158" y="990286"/>
            <a:ext cx="7781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RFQ </a:t>
            </a:r>
            <a:r>
              <a:rPr lang="de-DE" sz="2800" b="1" dirty="0" err="1" smtClean="0"/>
              <a:t>Reliability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Optimization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for</a:t>
            </a:r>
            <a:r>
              <a:rPr lang="de-DE" sz="2800" b="1" dirty="0" smtClean="0"/>
              <a:t> MYRRHA</a:t>
            </a:r>
            <a:endParaRPr lang="de-DE" sz="2800" b="1" dirty="0"/>
          </a:p>
        </p:txBody>
      </p:sp>
      <p:sp>
        <p:nvSpPr>
          <p:cNvPr id="2" name="Textfeld 1"/>
          <p:cNvSpPr txBox="1"/>
          <p:nvPr/>
        </p:nvSpPr>
        <p:spPr>
          <a:xfrm>
            <a:off x="944876" y="4690555"/>
            <a:ext cx="72559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H. Podlech</a:t>
            </a:r>
            <a:endParaRPr lang="de-DE" dirty="0"/>
          </a:p>
          <a:p>
            <a:pPr algn="ctr"/>
            <a:endParaRPr lang="de-DE" dirty="0" smtClean="0"/>
          </a:p>
          <a:p>
            <a:pPr algn="ctr"/>
            <a:r>
              <a:rPr lang="de-DE" dirty="0" smtClean="0"/>
              <a:t>Institut für Angewandte Physik</a:t>
            </a:r>
          </a:p>
          <a:p>
            <a:pPr algn="ctr"/>
            <a:endParaRPr lang="de-DE" dirty="0"/>
          </a:p>
          <a:p>
            <a:pPr algn="ctr"/>
            <a:r>
              <a:rPr lang="de-DE" dirty="0" smtClean="0"/>
              <a:t>Goethe Universität Frankfurt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701799" y="2387600"/>
            <a:ext cx="57319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/>
              <a:t>Accelerator</a:t>
            </a:r>
            <a:r>
              <a:rPr lang="de-DE" dirty="0" smtClean="0"/>
              <a:t> Performance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Concept</a:t>
            </a:r>
            <a:r>
              <a:rPr lang="de-DE" dirty="0" smtClean="0"/>
              <a:t> Workshop</a:t>
            </a:r>
          </a:p>
          <a:p>
            <a:pPr algn="ctr"/>
            <a:endParaRPr lang="de-DE" dirty="0"/>
          </a:p>
          <a:p>
            <a:pPr algn="ctr"/>
            <a:r>
              <a:rPr lang="de-DE" dirty="0" smtClean="0"/>
              <a:t>Frankfurt</a:t>
            </a:r>
          </a:p>
          <a:p>
            <a:pPr algn="ctr"/>
            <a:endParaRPr lang="de-DE" dirty="0"/>
          </a:p>
          <a:p>
            <a:pPr algn="ctr"/>
            <a:r>
              <a:rPr lang="de-DE" dirty="0" err="1" smtClean="0"/>
              <a:t>December</a:t>
            </a:r>
            <a:r>
              <a:rPr lang="de-DE" dirty="0" smtClean="0"/>
              <a:t> 12th 2018</a:t>
            </a:r>
          </a:p>
          <a:p>
            <a:pPr algn="ctr"/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1010263"/>
              </p:ext>
            </p:extLst>
          </p:nvPr>
        </p:nvGraphicFramePr>
        <p:xfrm>
          <a:off x="2529342" y="1618165"/>
          <a:ext cx="3880983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99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3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7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Arial" pitchFamily="34" charset="0"/>
                          <a:cs typeface="Arial" pitchFamily="34" charset="0"/>
                        </a:rPr>
                        <a:t>Parameter</a:t>
                      </a:r>
                      <a:endParaRPr lang="de-DE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Arial" pitchFamily="34" charset="0"/>
                          <a:cs typeface="Arial" pitchFamily="34" charset="0"/>
                        </a:rPr>
                        <a:t>Value</a:t>
                      </a:r>
                      <a:endParaRPr lang="de-DE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Arial" pitchFamily="34" charset="0"/>
                          <a:cs typeface="Arial" pitchFamily="34" charset="0"/>
                        </a:rPr>
                        <a:t>Unit</a:t>
                      </a:r>
                      <a:endParaRPr lang="de-DE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Arial" pitchFamily="34" charset="0"/>
                          <a:cs typeface="Arial" pitchFamily="34" charset="0"/>
                        </a:rPr>
                        <a:t>RF</a:t>
                      </a:r>
                      <a:r>
                        <a:rPr lang="de-DE" sz="14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de-DE" sz="1400" baseline="0" dirty="0" err="1" smtClean="0">
                          <a:latin typeface="Arial" pitchFamily="34" charset="0"/>
                          <a:cs typeface="Arial" pitchFamily="34" charset="0"/>
                        </a:rPr>
                        <a:t>Structure</a:t>
                      </a:r>
                      <a:endParaRPr lang="de-DE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Arial" pitchFamily="34" charset="0"/>
                          <a:cs typeface="Arial" pitchFamily="34" charset="0"/>
                        </a:rPr>
                        <a:t>4.Rod</a:t>
                      </a:r>
                      <a:endParaRPr lang="de-DE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de-DE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 err="1" smtClean="0">
                          <a:latin typeface="Arial" pitchFamily="34" charset="0"/>
                          <a:cs typeface="Arial" pitchFamily="34" charset="0"/>
                        </a:rPr>
                        <a:t>Frequency</a:t>
                      </a:r>
                      <a:endParaRPr lang="de-DE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Arial" pitchFamily="34" charset="0"/>
                          <a:cs typeface="Arial" pitchFamily="34" charset="0"/>
                        </a:rPr>
                        <a:t>176.1</a:t>
                      </a:r>
                      <a:endParaRPr lang="de-DE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Arial" pitchFamily="34" charset="0"/>
                          <a:cs typeface="Arial" pitchFamily="34" charset="0"/>
                        </a:rPr>
                        <a:t>MHz</a:t>
                      </a:r>
                      <a:endParaRPr lang="de-DE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Arial" pitchFamily="34" charset="0"/>
                          <a:cs typeface="Arial" pitchFamily="34" charset="0"/>
                        </a:rPr>
                        <a:t>Beam </a:t>
                      </a:r>
                      <a:r>
                        <a:rPr lang="de-DE" sz="1400" dirty="0" err="1" smtClean="0">
                          <a:latin typeface="Arial" pitchFamily="34" charset="0"/>
                          <a:cs typeface="Arial" pitchFamily="34" charset="0"/>
                        </a:rPr>
                        <a:t>current</a:t>
                      </a:r>
                      <a:endParaRPr lang="de-DE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de-DE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Arial" pitchFamily="34" charset="0"/>
                          <a:cs typeface="Arial" pitchFamily="34" charset="0"/>
                        </a:rPr>
                        <a:t>mA</a:t>
                      </a:r>
                      <a:endParaRPr lang="de-DE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 err="1" smtClean="0">
                          <a:latin typeface="Arial" pitchFamily="34" charset="0"/>
                          <a:cs typeface="Arial" pitchFamily="34" charset="0"/>
                        </a:rPr>
                        <a:t>Duty</a:t>
                      </a:r>
                      <a:r>
                        <a:rPr lang="de-DE" sz="140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de-DE" sz="1400" dirty="0" err="1" smtClean="0">
                          <a:latin typeface="Arial" pitchFamily="34" charset="0"/>
                          <a:cs typeface="Arial" pitchFamily="34" charset="0"/>
                        </a:rPr>
                        <a:t>factor</a:t>
                      </a:r>
                      <a:endParaRPr lang="de-DE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de-DE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lang="de-DE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 err="1" smtClean="0">
                          <a:latin typeface="Arial" pitchFamily="34" charset="0"/>
                          <a:cs typeface="Arial" pitchFamily="34" charset="0"/>
                        </a:rPr>
                        <a:t>E</a:t>
                      </a:r>
                      <a:r>
                        <a:rPr lang="de-DE" sz="1400" baseline="-25000" dirty="0" err="1" smtClean="0">
                          <a:latin typeface="Arial" pitchFamily="34" charset="0"/>
                          <a:cs typeface="Arial" pitchFamily="34" charset="0"/>
                        </a:rPr>
                        <a:t>out</a:t>
                      </a:r>
                      <a:endParaRPr lang="de-DE" sz="1400" baseline="-25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Arial" pitchFamily="34" charset="0"/>
                          <a:cs typeface="Arial" pitchFamily="34" charset="0"/>
                        </a:rPr>
                        <a:t>1.5</a:t>
                      </a:r>
                      <a:endParaRPr lang="de-DE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err="1" smtClean="0">
                          <a:latin typeface="Arial" pitchFamily="34" charset="0"/>
                          <a:cs typeface="Arial" pitchFamily="34" charset="0"/>
                        </a:rPr>
                        <a:t>MeV</a:t>
                      </a:r>
                      <a:endParaRPr lang="de-DE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 err="1" smtClean="0">
                          <a:latin typeface="Arial" pitchFamily="34" charset="0"/>
                          <a:cs typeface="Arial" pitchFamily="34" charset="0"/>
                        </a:rPr>
                        <a:t>R</a:t>
                      </a:r>
                      <a:r>
                        <a:rPr lang="de-DE" sz="1400" baseline="-25000" dirty="0" err="1" smtClean="0">
                          <a:latin typeface="Arial" pitchFamily="34" charset="0"/>
                          <a:cs typeface="Arial" pitchFamily="34" charset="0"/>
                        </a:rPr>
                        <a:t>p</a:t>
                      </a:r>
                      <a:endParaRPr lang="de-DE" sz="1400" baseline="-25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Arial" pitchFamily="34" charset="0"/>
                          <a:cs typeface="Arial" pitchFamily="34" charset="0"/>
                        </a:rPr>
                        <a:t>73</a:t>
                      </a:r>
                      <a:endParaRPr lang="de-DE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err="1" smtClean="0">
                          <a:latin typeface="Arial" pitchFamily="34" charset="0"/>
                          <a:cs typeface="Arial" pitchFamily="34" charset="0"/>
                        </a:rPr>
                        <a:t>k</a:t>
                      </a:r>
                      <a:r>
                        <a:rPr lang="de-DE" sz="1400" dirty="0" err="1" smtClean="0">
                          <a:latin typeface="Symbol" pitchFamily="18" charset="2"/>
                          <a:cs typeface="Arial" pitchFamily="34" charset="0"/>
                        </a:rPr>
                        <a:t>W</a:t>
                      </a:r>
                      <a:r>
                        <a:rPr lang="de-DE" sz="1400" dirty="0" err="1" smtClean="0">
                          <a:latin typeface="Arial" pitchFamily="34" charset="0"/>
                          <a:cs typeface="Arial" pitchFamily="34" charset="0"/>
                        </a:rPr>
                        <a:t>m</a:t>
                      </a:r>
                      <a:endParaRPr lang="de-DE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Arial" pitchFamily="34" charset="0"/>
                          <a:cs typeface="Arial" pitchFamily="34" charset="0"/>
                        </a:rPr>
                        <a:t>RF Power</a:t>
                      </a:r>
                      <a:endParaRPr lang="de-DE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Arial" pitchFamily="34" charset="0"/>
                          <a:cs typeface="Arial" pitchFamily="34" charset="0"/>
                        </a:rPr>
                        <a:t>107</a:t>
                      </a:r>
                      <a:endParaRPr lang="de-DE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Arial" pitchFamily="34" charset="0"/>
                          <a:cs typeface="Arial" pitchFamily="34" charset="0"/>
                        </a:rPr>
                        <a:t>kW</a:t>
                      </a:r>
                      <a:endParaRPr lang="de-DE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 err="1" smtClean="0">
                          <a:latin typeface="Arial" pitchFamily="34" charset="0"/>
                          <a:cs typeface="Arial" pitchFamily="34" charset="0"/>
                        </a:rPr>
                        <a:t>Specific</a:t>
                      </a:r>
                      <a:r>
                        <a:rPr lang="de-DE" sz="1400" dirty="0" smtClean="0">
                          <a:latin typeface="Arial" pitchFamily="34" charset="0"/>
                          <a:cs typeface="Arial" pitchFamily="34" charset="0"/>
                        </a:rPr>
                        <a:t> power</a:t>
                      </a:r>
                      <a:endParaRPr lang="de-DE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Arial" pitchFamily="34" charset="0"/>
                          <a:cs typeface="Arial" pitchFamily="34" charset="0"/>
                        </a:rPr>
                        <a:t>26.5</a:t>
                      </a:r>
                      <a:endParaRPr lang="de-DE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Arial" pitchFamily="34" charset="0"/>
                          <a:cs typeface="Arial" pitchFamily="34" charset="0"/>
                        </a:rPr>
                        <a:t>kW/m</a:t>
                      </a:r>
                      <a:endParaRPr lang="de-DE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 err="1" smtClean="0">
                          <a:latin typeface="Arial" pitchFamily="34" charset="0"/>
                          <a:cs typeface="Arial" pitchFamily="34" charset="0"/>
                        </a:rPr>
                        <a:t>Voltage</a:t>
                      </a:r>
                      <a:endParaRPr lang="de-DE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Arial" pitchFamily="34" charset="0"/>
                          <a:cs typeface="Arial" pitchFamily="34" charset="0"/>
                        </a:rPr>
                        <a:t>44</a:t>
                      </a:r>
                      <a:endParaRPr lang="de-DE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err="1" smtClean="0">
                          <a:latin typeface="Arial" pitchFamily="34" charset="0"/>
                          <a:cs typeface="Arial" pitchFamily="34" charset="0"/>
                        </a:rPr>
                        <a:t>kV</a:t>
                      </a:r>
                      <a:endParaRPr lang="de-DE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 err="1" smtClean="0">
                          <a:latin typeface="Arial" pitchFamily="34" charset="0"/>
                          <a:cs typeface="Arial" pitchFamily="34" charset="0"/>
                        </a:rPr>
                        <a:t>Length</a:t>
                      </a:r>
                      <a:endParaRPr lang="de-DE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de-DE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Arial" pitchFamily="34" charset="0"/>
                          <a:cs typeface="Arial" pitchFamily="34" charset="0"/>
                        </a:rPr>
                        <a:t>m</a:t>
                      </a:r>
                      <a:endParaRPr lang="de-DE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700542" y="532090"/>
            <a:ext cx="7736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/>
              <a:t>MYRRHA RFQ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24895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519113" y="530225"/>
            <a:ext cx="8101012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/>
          <a:lstStyle/>
          <a:p>
            <a:pPr algn="ctr" defTabSz="914400"/>
            <a:r>
              <a:rPr lang="de-DE" sz="2400" b="1" dirty="0" smtClean="0"/>
              <a:t> </a:t>
            </a:r>
            <a:r>
              <a:rPr lang="de-DE" sz="2400" b="1" dirty="0" err="1" smtClean="0"/>
              <a:t>Cooling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Issue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of</a:t>
            </a:r>
            <a:r>
              <a:rPr lang="de-DE" sz="2400" b="1" dirty="0" smtClean="0"/>
              <a:t> 4-Rod RFQs (MYRRHA, FRANZ, HLI, HBS)</a:t>
            </a:r>
            <a:endParaRPr lang="de-DE" sz="2400" b="1" dirty="0"/>
          </a:p>
        </p:txBody>
      </p:sp>
      <p:pic>
        <p:nvPicPr>
          <p:cNvPr id="4" name="Bild 1" descr="E:\MAX\LINAC12\THPB047f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3" y="3210298"/>
            <a:ext cx="4119722" cy="254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656667" y="1168386"/>
            <a:ext cx="39634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 smtClean="0"/>
              <a:t>Cw</a:t>
            </a:r>
            <a:r>
              <a:rPr lang="de-DE" sz="1600" dirty="0" smtClean="0"/>
              <a:t> </a:t>
            </a:r>
            <a:r>
              <a:rPr lang="de-DE" sz="1600" dirty="0" err="1" smtClean="0"/>
              <a:t>operation</a:t>
            </a:r>
            <a:r>
              <a:rPr lang="de-DE" sz="1600" dirty="0" smtClean="0"/>
              <a:t> </a:t>
            </a:r>
            <a:r>
              <a:rPr lang="de-DE" sz="1600" dirty="0" err="1" smtClean="0"/>
              <a:t>major</a:t>
            </a:r>
            <a:r>
              <a:rPr lang="de-DE" sz="1600" dirty="0" smtClean="0"/>
              <a:t> </a:t>
            </a:r>
            <a:r>
              <a:rPr lang="de-DE" sz="1600" dirty="0" err="1" smtClean="0"/>
              <a:t>concern</a:t>
            </a:r>
            <a:endParaRPr lang="de-D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 smtClean="0"/>
              <a:t>Conservative</a:t>
            </a:r>
            <a:r>
              <a:rPr lang="de-DE" sz="1600" dirty="0" smtClean="0"/>
              <a:t>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Research </a:t>
            </a:r>
            <a:r>
              <a:rPr lang="de-DE" sz="1600" dirty="0" err="1" smtClean="0"/>
              <a:t>program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optimize</a:t>
            </a:r>
            <a:r>
              <a:rPr lang="de-DE" sz="1600" dirty="0" smtClean="0"/>
              <a:t> </a:t>
            </a:r>
            <a:r>
              <a:rPr lang="de-DE" sz="1600" dirty="0" err="1" smtClean="0"/>
              <a:t>cooling</a:t>
            </a:r>
            <a:endParaRPr lang="de-DE" sz="1600" dirty="0"/>
          </a:p>
        </p:txBody>
      </p:sp>
      <p:sp>
        <p:nvSpPr>
          <p:cNvPr id="7" name="Textfeld 6"/>
          <p:cNvSpPr txBox="1"/>
          <p:nvPr/>
        </p:nvSpPr>
        <p:spPr>
          <a:xfrm>
            <a:off x="203193" y="5758765"/>
            <a:ext cx="4044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New </a:t>
            </a:r>
            <a:r>
              <a:rPr lang="de-DE" dirty="0" err="1" smtClean="0"/>
              <a:t>fabrication</a:t>
            </a:r>
            <a:r>
              <a:rPr lang="de-DE" dirty="0" smtClean="0"/>
              <a:t> </a:t>
            </a:r>
            <a:r>
              <a:rPr lang="de-DE" dirty="0" err="1" smtClean="0"/>
              <a:t>technologies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been</a:t>
            </a:r>
            <a:r>
              <a:rPr lang="de-DE" dirty="0" smtClean="0"/>
              <a:t> </a:t>
            </a:r>
            <a:r>
              <a:rPr lang="de-DE" dirty="0" err="1" smtClean="0"/>
              <a:t>developed</a:t>
            </a:r>
            <a:endParaRPr lang="de-DE" dirty="0"/>
          </a:p>
        </p:txBody>
      </p:sp>
      <p:pic>
        <p:nvPicPr>
          <p:cNvPr id="9" name="Picture 2" descr="C:\Users\Linac\Desktop\Bilder\L10408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37" y="1235643"/>
            <a:ext cx="3108668" cy="174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tern mit 7 Zacken 7"/>
          <p:cNvSpPr/>
          <p:nvPr/>
        </p:nvSpPr>
        <p:spPr>
          <a:xfrm>
            <a:off x="4656665" y="2704945"/>
            <a:ext cx="4010025" cy="31623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 err="1" smtClean="0">
                <a:solidFill>
                  <a:schemeClr val="bg1"/>
                </a:solidFill>
              </a:rPr>
              <a:t>P</a:t>
            </a:r>
            <a:r>
              <a:rPr lang="de-DE" sz="2400" b="1" baseline="-25000" dirty="0" err="1" smtClean="0">
                <a:solidFill>
                  <a:schemeClr val="bg1"/>
                </a:solidFill>
              </a:rPr>
              <a:t>th</a:t>
            </a:r>
            <a:r>
              <a:rPr lang="de-DE" sz="2400" b="1" dirty="0" smtClean="0">
                <a:solidFill>
                  <a:schemeClr val="bg1"/>
                </a:solidFill>
              </a:rPr>
              <a:t>=130 kW/m</a:t>
            </a:r>
          </a:p>
          <a:p>
            <a:pPr algn="ctr"/>
            <a:r>
              <a:rPr lang="de-DE" sz="2400" b="1" dirty="0" smtClean="0">
                <a:solidFill>
                  <a:schemeClr val="bg1"/>
                </a:solidFill>
              </a:rPr>
              <a:t>U=100 kV</a:t>
            </a:r>
          </a:p>
          <a:p>
            <a:pPr algn="ctr"/>
            <a:r>
              <a:rPr lang="de-DE" sz="2400" b="1" dirty="0" err="1" smtClean="0">
                <a:solidFill>
                  <a:schemeClr val="bg1"/>
                </a:solidFill>
              </a:rPr>
              <a:t>E</a:t>
            </a:r>
            <a:r>
              <a:rPr lang="de-DE" sz="2400" b="1" baseline="-25000" dirty="0" err="1" smtClean="0">
                <a:solidFill>
                  <a:schemeClr val="bg1"/>
                </a:solidFill>
              </a:rPr>
              <a:t>p</a:t>
            </a:r>
            <a:r>
              <a:rPr lang="de-DE" sz="2400" b="1" dirty="0" smtClean="0">
                <a:solidFill>
                  <a:schemeClr val="bg1"/>
                </a:solidFill>
              </a:rPr>
              <a:t>=33 MV/m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851400" y="6002867"/>
            <a:ext cx="370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/>
              <a:t>Result</a:t>
            </a:r>
            <a:r>
              <a:rPr lang="de-DE" dirty="0" smtClean="0"/>
              <a:t> prototype high power </a:t>
            </a:r>
            <a:r>
              <a:rPr lang="de-DE" dirty="0" err="1" smtClean="0"/>
              <a:t>test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11546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1163779" y="532473"/>
            <a:ext cx="6818824" cy="383381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Cooling System on Main Parts of the RFQ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5925" y="1210728"/>
            <a:ext cx="2999108" cy="4749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150" y="1255222"/>
            <a:ext cx="4600200" cy="24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698" y="3927959"/>
            <a:ext cx="4594098" cy="2032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797301" y="1430459"/>
            <a:ext cx="1620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copper electro forming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734555" y="4018726"/>
            <a:ext cx="162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Tuning plates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5529930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540276" y="530225"/>
            <a:ext cx="8101012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/>
          <a:lstStyle/>
          <a:p>
            <a:pPr algn="ctr" defTabSz="914400"/>
            <a:r>
              <a:rPr lang="de-DE" sz="2400" b="1" dirty="0" smtClean="0"/>
              <a:t>Dipole Compensation</a:t>
            </a:r>
            <a:endParaRPr lang="de-DE" sz="2400" b="1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rcRect r="31100"/>
          <a:stretch>
            <a:fillRect/>
          </a:stretch>
        </p:blipFill>
        <p:spPr>
          <a:xfrm>
            <a:off x="75591" y="1721056"/>
            <a:ext cx="2467594" cy="386715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322" y="1460665"/>
            <a:ext cx="2026621" cy="1965394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240" y="3608177"/>
            <a:ext cx="2061140" cy="1964308"/>
          </a:xfrm>
          <a:prstGeom prst="rect">
            <a:avLst/>
          </a:prstGeom>
        </p:spPr>
      </p:pic>
      <p:cxnSp>
        <p:nvCxnSpPr>
          <p:cNvPr id="13" name="Gerade Verbindung mit Pfeil 12"/>
          <p:cNvCxnSpPr/>
          <p:nvPr/>
        </p:nvCxnSpPr>
        <p:spPr>
          <a:xfrm>
            <a:off x="1878167" y="3895106"/>
            <a:ext cx="1021278" cy="67689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5417014" y="1650670"/>
            <a:ext cx="32657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 4-Rod RFQ </a:t>
            </a:r>
            <a:r>
              <a:rPr lang="de-DE" dirty="0" err="1" smtClean="0"/>
              <a:t>has</a:t>
            </a:r>
            <a:r>
              <a:rPr lang="de-DE" dirty="0" smtClean="0"/>
              <a:t> an </a:t>
            </a:r>
            <a:r>
              <a:rPr lang="de-DE" dirty="0" err="1" smtClean="0"/>
              <a:t>intrinsic</a:t>
            </a:r>
            <a:r>
              <a:rPr lang="de-DE" dirty="0" smtClean="0"/>
              <a:t> </a:t>
            </a:r>
            <a:r>
              <a:rPr lang="de-DE" dirty="0" err="1" smtClean="0"/>
              <a:t>dipole</a:t>
            </a:r>
            <a:r>
              <a:rPr lang="de-DE" dirty="0" smtClean="0"/>
              <a:t> </a:t>
            </a:r>
            <a:r>
              <a:rPr lang="de-DE" dirty="0" err="1" smtClean="0"/>
              <a:t>component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err="1" smtClean="0"/>
              <a:t>Upper</a:t>
            </a:r>
            <a:r>
              <a:rPr lang="de-DE" dirty="0" smtClean="0"/>
              <a:t> </a:t>
            </a:r>
            <a:r>
              <a:rPr lang="de-DE" dirty="0" err="1" smtClean="0"/>
              <a:t>electrode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on </a:t>
            </a:r>
            <a:r>
              <a:rPr lang="de-DE" dirty="0" err="1" smtClean="0"/>
              <a:t>higher</a:t>
            </a:r>
            <a:r>
              <a:rPr lang="de-DE" dirty="0" smtClean="0"/>
              <a:t> potential</a:t>
            </a:r>
          </a:p>
          <a:p>
            <a:endParaRPr lang="de-DE" dirty="0" smtClean="0"/>
          </a:p>
          <a:p>
            <a:r>
              <a:rPr lang="de-DE" dirty="0" err="1" smtClean="0"/>
              <a:t>Corresponds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a </a:t>
            </a:r>
            <a:r>
              <a:rPr lang="de-DE" dirty="0" err="1" smtClean="0"/>
              <a:t>shift</a:t>
            </a:r>
            <a:r>
              <a:rPr lang="de-DE" dirty="0" smtClean="0"/>
              <a:t> of beam </a:t>
            </a:r>
            <a:r>
              <a:rPr lang="de-DE" dirty="0" err="1" smtClean="0"/>
              <a:t>axis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Can </a:t>
            </a:r>
            <a:r>
              <a:rPr lang="de-DE" dirty="0" err="1" smtClean="0"/>
              <a:t>create</a:t>
            </a:r>
            <a:r>
              <a:rPr lang="de-DE" dirty="0" smtClean="0"/>
              <a:t> non-</a:t>
            </a:r>
            <a:r>
              <a:rPr lang="de-DE" dirty="0" err="1" smtClean="0"/>
              <a:t>linearities</a:t>
            </a:r>
            <a:r>
              <a:rPr lang="de-DE" dirty="0" smtClean="0"/>
              <a:t> </a:t>
            </a:r>
            <a:r>
              <a:rPr lang="de-DE" dirty="0" err="1" smtClean="0"/>
              <a:t>close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electrodes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151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45168" y="536358"/>
            <a:ext cx="4900669" cy="52863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b="1" dirty="0" smtClean="0">
                <a:latin typeface="Arial" charset="0"/>
              </a:rPr>
              <a:t>Dipole Compensation</a:t>
            </a:r>
            <a:endParaRPr lang="en-US" sz="2400" b="1" dirty="0">
              <a:latin typeface="Arial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972" y="1473206"/>
            <a:ext cx="5452633" cy="370000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/>
          <a:srcRect l="27557" t="22175" r="27261" b="8001"/>
          <a:stretch/>
        </p:blipFill>
        <p:spPr>
          <a:xfrm>
            <a:off x="313104" y="1473205"/>
            <a:ext cx="3400402" cy="2955905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82905" y="4639740"/>
            <a:ext cx="3412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Dipole </a:t>
            </a:r>
            <a:r>
              <a:rPr lang="de-DE" dirty="0" err="1" smtClean="0"/>
              <a:t>compensation</a:t>
            </a:r>
            <a:r>
              <a:rPr lang="de-DE" dirty="0" smtClean="0"/>
              <a:t> </a:t>
            </a:r>
            <a:r>
              <a:rPr lang="de-DE" dirty="0" err="1"/>
              <a:t>b</a:t>
            </a:r>
            <a:r>
              <a:rPr lang="de-DE" dirty="0" err="1" smtClean="0"/>
              <a:t>y</a:t>
            </a:r>
            <a:r>
              <a:rPr lang="de-DE" dirty="0" smtClean="0"/>
              <a:t> </a:t>
            </a:r>
            <a:r>
              <a:rPr lang="de-DE" dirty="0" err="1" smtClean="0"/>
              <a:t>shifting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stems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917170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700542" y="532090"/>
            <a:ext cx="7736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/>
              <a:t>MYRRHA RFQ</a:t>
            </a:r>
            <a:endParaRPr lang="de-DE" sz="2400" b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3"/>
          <a:stretch/>
        </p:blipFill>
        <p:spPr>
          <a:xfrm>
            <a:off x="0" y="1268760"/>
            <a:ext cx="9144000" cy="558924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r="20076" b="5113"/>
          <a:stretch/>
        </p:blipFill>
        <p:spPr>
          <a:xfrm>
            <a:off x="0" y="2060848"/>
            <a:ext cx="2549412" cy="25922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510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3440164" y="520184"/>
            <a:ext cx="22603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Arial" charset="0"/>
              </a:rPr>
              <a:t>MYRRHA RFQ</a:t>
            </a:r>
            <a:endParaRPr lang="de-DE" sz="24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151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51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3440164" y="520184"/>
            <a:ext cx="22603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Arial" charset="0"/>
              </a:rPr>
              <a:t>MYRRHA RFQ</a:t>
            </a:r>
            <a:endParaRPr lang="de-DE" sz="2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1464957"/>
            <a:ext cx="9144000" cy="539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82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29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121343" y="536358"/>
            <a:ext cx="4900669" cy="5286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b="1" dirty="0" smtClean="0">
                <a:latin typeface="Arial" charset="0"/>
              </a:rPr>
              <a:t>192 kW </a:t>
            </a:r>
            <a:r>
              <a:rPr lang="en-US" sz="2400" b="1" dirty="0" err="1" smtClean="0">
                <a:latin typeface="Arial" charset="0"/>
              </a:rPr>
              <a:t>cw</a:t>
            </a:r>
            <a:r>
              <a:rPr lang="en-US" sz="2400" b="1" dirty="0" smtClean="0">
                <a:latin typeface="Arial" charset="0"/>
              </a:rPr>
              <a:t> Solid State Amplifier</a:t>
            </a:r>
            <a:endParaRPr lang="en-US" sz="2400" b="1" dirty="0">
              <a:latin typeface="Arial" charset="0"/>
            </a:endParaRPr>
          </a:p>
        </p:txBody>
      </p:sp>
      <p:sp>
        <p:nvSpPr>
          <p:cNvPr id="4" name="Content Placeholder 7"/>
          <p:cNvSpPr txBox="1">
            <a:spLocks/>
          </p:cNvSpPr>
          <p:nvPr/>
        </p:nvSpPr>
        <p:spPr>
          <a:xfrm>
            <a:off x="457200" y="1432491"/>
            <a:ext cx="8229600" cy="498462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85184" indent="-1044108" algn="l" defTabSz="417643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73399" indent="-1044108" algn="l" defTabSz="417643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661615" indent="-1044108" algn="l" defTabSz="417643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749830" indent="-1044108" algn="l" defTabSz="417643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554"/>
              </a:spcAft>
            </a:pPr>
            <a:r>
              <a:rPr lang="nl-BE" sz="2400" smtClean="0"/>
              <a:t>SSA for RFQ delivered on the 9th of May</a:t>
            </a:r>
            <a:endParaRPr lang="nl-BE" sz="2400" dirty="0"/>
          </a:p>
        </p:txBody>
      </p:sp>
      <p:pic>
        <p:nvPicPr>
          <p:cNvPr id="5" name="Picture 11" descr="C:\Users\jbelmans\Pictures\IMG_20181018_1444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6" y="2099753"/>
            <a:ext cx="5317514" cy="398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"/>
          <p:cNvSpPr txBox="1"/>
          <p:nvPr/>
        </p:nvSpPr>
        <p:spPr>
          <a:xfrm>
            <a:off x="5967847" y="2232691"/>
            <a:ext cx="2725226" cy="1351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spcAft>
                <a:spcPts val="554"/>
              </a:spcAft>
              <a:buClr>
                <a:schemeClr val="accent1"/>
              </a:buClr>
              <a:buSzPct val="100000"/>
            </a:pPr>
            <a:r>
              <a:rPr lang="fr-BE" sz="2400" dirty="0" err="1"/>
              <a:t>September</a:t>
            </a:r>
            <a:r>
              <a:rPr lang="fr-BE" sz="2400" dirty="0"/>
              <a:t>, 9th: </a:t>
            </a:r>
          </a:p>
          <a:p>
            <a:pPr>
              <a:spcBef>
                <a:spcPct val="20000"/>
              </a:spcBef>
              <a:spcAft>
                <a:spcPts val="554"/>
              </a:spcAft>
              <a:buClr>
                <a:schemeClr val="accent1"/>
              </a:buClr>
              <a:buSzPct val="100000"/>
            </a:pPr>
            <a:r>
              <a:rPr lang="fr-BE" sz="2400" dirty="0"/>
              <a:t>190 kW on </a:t>
            </a:r>
            <a:r>
              <a:rPr lang="fr-BE" sz="2400" dirty="0" err="1"/>
              <a:t>dummy</a:t>
            </a:r>
            <a:r>
              <a:rPr lang="fr-BE" sz="2400" dirty="0"/>
              <a:t> </a:t>
            </a:r>
            <a:r>
              <a:rPr lang="fr-BE" sz="2400" dirty="0" err="1"/>
              <a:t>load</a:t>
            </a:r>
            <a:r>
              <a:rPr lang="fr-BE" sz="2400" dirty="0"/>
              <a:t>!</a:t>
            </a:r>
          </a:p>
        </p:txBody>
      </p:sp>
      <p:pic>
        <p:nvPicPr>
          <p:cNvPr id="7" name="Picture 13" descr="C:\Users\jbelmans\Pictures\IMG-20180907-WA00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6" t="20410" r="14010" b="29431"/>
          <a:stretch/>
        </p:blipFill>
        <p:spPr bwMode="auto">
          <a:xfrm>
            <a:off x="5990359" y="3761477"/>
            <a:ext cx="2680202" cy="198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3037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29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121343" y="536358"/>
            <a:ext cx="4900669" cy="5286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b="1" dirty="0" smtClean="0">
                <a:latin typeface="Arial" charset="0"/>
              </a:rPr>
              <a:t>Event </a:t>
            </a:r>
            <a:r>
              <a:rPr lang="en-US" sz="2400" b="1" dirty="0">
                <a:latin typeface="Arial" charset="0"/>
              </a:rPr>
              <a:t>P</a:t>
            </a:r>
            <a:r>
              <a:rPr lang="en-US" sz="2400" b="1" dirty="0" smtClean="0">
                <a:latin typeface="Arial" charset="0"/>
              </a:rPr>
              <a:t>rediction Systems</a:t>
            </a:r>
            <a:endParaRPr lang="en-US" sz="2400" b="1" dirty="0">
              <a:latin typeface="Arial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70" y="2960688"/>
            <a:ext cx="4940490" cy="346708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576" y="3227375"/>
            <a:ext cx="4267200" cy="32004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210105" y="1282889"/>
            <a:ext cx="6719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Implement</a:t>
            </a:r>
            <a:r>
              <a:rPr lang="de-DE" dirty="0" smtClean="0"/>
              <a:t> </a:t>
            </a:r>
            <a:r>
              <a:rPr lang="de-DE" dirty="0" err="1" smtClean="0"/>
              <a:t>diagnostics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predict</a:t>
            </a:r>
            <a:r>
              <a:rPr lang="de-DE" dirty="0" smtClean="0"/>
              <a:t> </a:t>
            </a:r>
            <a:r>
              <a:rPr lang="de-DE" dirty="0" err="1" smtClean="0"/>
              <a:t>failures</a:t>
            </a:r>
            <a:r>
              <a:rPr lang="de-DE" dirty="0" smtClean="0"/>
              <a:t> in </a:t>
            </a:r>
            <a:r>
              <a:rPr lang="de-DE" dirty="0" err="1" smtClean="0"/>
              <a:t>advance</a:t>
            </a:r>
            <a:endParaRPr lang="de-DE" dirty="0"/>
          </a:p>
          <a:p>
            <a:endParaRPr lang="de-DE" dirty="0" smtClean="0"/>
          </a:p>
          <a:p>
            <a:r>
              <a:rPr lang="de-DE" dirty="0" err="1" smtClean="0"/>
              <a:t>Example</a:t>
            </a:r>
            <a:r>
              <a:rPr lang="de-DE" dirty="0" smtClean="0"/>
              <a:t>: </a:t>
            </a:r>
            <a:r>
              <a:rPr lang="de-DE" dirty="0" err="1" smtClean="0"/>
              <a:t>Signature</a:t>
            </a:r>
            <a:r>
              <a:rPr lang="de-DE" dirty="0" smtClean="0"/>
              <a:t> of </a:t>
            </a:r>
            <a:r>
              <a:rPr lang="de-DE" dirty="0" err="1" smtClean="0"/>
              <a:t>breaking</a:t>
            </a:r>
            <a:r>
              <a:rPr lang="de-DE" dirty="0" smtClean="0"/>
              <a:t> power </a:t>
            </a:r>
            <a:r>
              <a:rPr lang="de-DE" dirty="0" err="1" smtClean="0"/>
              <a:t>coupler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44131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6" name="Text Box 2"/>
          <p:cNvSpPr txBox="1">
            <a:spLocks noChangeArrowheads="1"/>
          </p:cNvSpPr>
          <p:nvPr/>
        </p:nvSpPr>
        <p:spPr bwMode="auto">
          <a:xfrm>
            <a:off x="443706" y="528040"/>
            <a:ext cx="82502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188913">
              <a:spcBef>
                <a:spcPct val="50000"/>
              </a:spcBef>
            </a:pPr>
            <a:r>
              <a:rPr lang="de-DE" sz="2400" b="1" dirty="0" smtClean="0">
                <a:solidFill>
                  <a:srgbClr val="FF0000"/>
                </a:solidFill>
              </a:rPr>
              <a:t>MYRRHA</a:t>
            </a:r>
            <a:r>
              <a:rPr lang="de-DE" sz="2400" b="1" dirty="0" smtClean="0"/>
              <a:t>: </a:t>
            </a:r>
            <a:r>
              <a:rPr lang="de-DE" sz="2400" b="1" dirty="0" smtClean="0">
                <a:solidFill>
                  <a:srgbClr val="FF0000"/>
                </a:solidFill>
              </a:rPr>
              <a:t>M</a:t>
            </a:r>
            <a:r>
              <a:rPr lang="de-DE" sz="2400" b="1" dirty="0" smtClean="0"/>
              <a:t>ulti </a:t>
            </a:r>
            <a:r>
              <a:rPr lang="de-DE" sz="2400" b="1" dirty="0" err="1"/>
              <a:t>p</a:t>
            </a:r>
            <a:r>
              <a:rPr lang="de-DE" sz="2400" b="1" dirty="0" err="1" smtClean="0"/>
              <a:t>urpose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h</a:t>
            </a:r>
            <a:r>
              <a:rPr lang="de-DE" sz="2400" b="1" dirty="0" err="1" smtClean="0">
                <a:solidFill>
                  <a:srgbClr val="FF0000"/>
                </a:solidFill>
              </a:rPr>
              <a:t>Y</a:t>
            </a:r>
            <a:r>
              <a:rPr lang="de-DE" sz="2400" b="1" dirty="0" err="1" smtClean="0"/>
              <a:t>brid</a:t>
            </a:r>
            <a:r>
              <a:rPr lang="de-DE" sz="2400" b="1" dirty="0" smtClean="0"/>
              <a:t> </a:t>
            </a:r>
            <a:r>
              <a:rPr lang="de-DE" sz="2400" b="1" dirty="0" smtClean="0">
                <a:solidFill>
                  <a:srgbClr val="FF0000"/>
                </a:solidFill>
              </a:rPr>
              <a:t>R</a:t>
            </a:r>
            <a:r>
              <a:rPr lang="de-DE" sz="2400" b="1" dirty="0" smtClean="0"/>
              <a:t>esearch </a:t>
            </a:r>
            <a:r>
              <a:rPr lang="de-DE" sz="2400" b="1" dirty="0" err="1" smtClean="0">
                <a:solidFill>
                  <a:srgbClr val="FF0000"/>
                </a:solidFill>
              </a:rPr>
              <a:t>R</a:t>
            </a:r>
            <a:r>
              <a:rPr lang="de-DE" sz="2400" b="1" dirty="0" err="1" smtClean="0"/>
              <a:t>eactor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for</a:t>
            </a:r>
            <a:r>
              <a:rPr lang="de-DE" sz="2400" b="1" dirty="0" smtClean="0"/>
              <a:t> </a:t>
            </a:r>
            <a:r>
              <a:rPr lang="de-DE" sz="2400" b="1" dirty="0" smtClean="0">
                <a:solidFill>
                  <a:srgbClr val="FF0000"/>
                </a:solidFill>
              </a:rPr>
              <a:t>H</a:t>
            </a:r>
            <a:r>
              <a:rPr lang="de-DE" sz="2400" b="1" dirty="0" smtClean="0"/>
              <a:t>igh </a:t>
            </a:r>
            <a:r>
              <a:rPr lang="de-DE" sz="2400" b="1" dirty="0" err="1" smtClean="0"/>
              <a:t>tech</a:t>
            </a:r>
            <a:r>
              <a:rPr lang="de-DE" sz="2400" b="1" dirty="0" smtClean="0"/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A</a:t>
            </a:r>
            <a:r>
              <a:rPr lang="de-DE" sz="2400" b="1" dirty="0" err="1" smtClean="0"/>
              <a:t>pplications</a:t>
            </a:r>
            <a:endParaRPr lang="de-DE" sz="2400" b="1" dirty="0"/>
          </a:p>
        </p:txBody>
      </p:sp>
      <p:pic>
        <p:nvPicPr>
          <p:cNvPr id="128002" name="Picture 2" descr="http://cdn.zmescience.com/wp-content/uploads/2012/09/MYRRHA_diagram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1159" y="1634060"/>
            <a:ext cx="6680506" cy="4829033"/>
          </a:xfrm>
          <a:prstGeom prst="rect">
            <a:avLst/>
          </a:prstGeom>
          <a:noFill/>
        </p:spPr>
      </p:pic>
      <p:sp>
        <p:nvSpPr>
          <p:cNvPr id="2" name="Rechteck 1"/>
          <p:cNvSpPr/>
          <p:nvPr/>
        </p:nvSpPr>
        <p:spPr>
          <a:xfrm>
            <a:off x="2040490" y="4605867"/>
            <a:ext cx="2455334" cy="1857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5647289" y="1608672"/>
            <a:ext cx="3174375" cy="8128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schemeClr val="tx1"/>
                </a:solidFill>
              </a:rPr>
              <a:t>Subcritical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reactor</a:t>
            </a:r>
            <a:endParaRPr lang="de-DE" dirty="0" smtClean="0">
              <a:solidFill>
                <a:schemeClr val="tx1"/>
              </a:solidFill>
            </a:endParaRPr>
          </a:p>
          <a:p>
            <a:pPr algn="ctr"/>
            <a:r>
              <a:rPr lang="de-DE" dirty="0" err="1">
                <a:solidFill>
                  <a:schemeClr val="tx1"/>
                </a:solidFill>
              </a:rPr>
              <a:t>w</a:t>
            </a:r>
            <a:r>
              <a:rPr lang="de-DE" dirty="0" err="1" smtClean="0">
                <a:solidFill>
                  <a:schemeClr val="tx1"/>
                </a:solidFill>
              </a:rPr>
              <a:t>ith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spallation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target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930422" y="1625606"/>
            <a:ext cx="3174375" cy="8128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Proton </a:t>
            </a:r>
            <a:r>
              <a:rPr lang="de-DE" dirty="0" err="1" smtClean="0">
                <a:solidFill>
                  <a:schemeClr val="tx1"/>
                </a:solidFill>
              </a:rPr>
              <a:t>accelerator</a:t>
            </a:r>
            <a:r>
              <a:rPr lang="de-DE" dirty="0" smtClean="0">
                <a:solidFill>
                  <a:schemeClr val="tx1"/>
                </a:solidFill>
              </a:rPr>
              <a:t> (</a:t>
            </a:r>
            <a:r>
              <a:rPr lang="de-DE" dirty="0" err="1" smtClean="0">
                <a:solidFill>
                  <a:schemeClr val="tx1"/>
                </a:solidFill>
              </a:rPr>
              <a:t>cw</a:t>
            </a:r>
            <a:r>
              <a:rPr lang="de-DE" dirty="0" smtClean="0">
                <a:solidFill>
                  <a:schemeClr val="tx1"/>
                </a:solidFill>
              </a:rPr>
              <a:t>)</a:t>
            </a:r>
          </a:p>
          <a:p>
            <a:pPr algn="ctr"/>
            <a:r>
              <a:rPr lang="de-DE" dirty="0" smtClean="0">
                <a:solidFill>
                  <a:schemeClr val="tx1"/>
                </a:solidFill>
              </a:rPr>
              <a:t>4</a:t>
            </a:r>
            <a:r>
              <a:rPr lang="de-DE" dirty="0">
                <a:solidFill>
                  <a:schemeClr val="tx1"/>
                </a:solidFill>
              </a:rPr>
              <a:t>=</a:t>
            </a:r>
            <a:r>
              <a:rPr lang="de-DE" dirty="0" smtClean="0">
                <a:solidFill>
                  <a:schemeClr val="tx1"/>
                </a:solidFill>
              </a:rPr>
              <a:t>mA, E=600 MeV (P=2.4 MW)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87865" y="3141133"/>
            <a:ext cx="37592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K</a:t>
            </a:r>
            <a:r>
              <a:rPr lang="de-DE" baseline="-25000" dirty="0" err="1" smtClean="0"/>
              <a:t>eff</a:t>
            </a:r>
            <a:r>
              <a:rPr lang="de-DE" dirty="0" smtClean="0"/>
              <a:t> 0.95-0.98</a:t>
            </a:r>
          </a:p>
          <a:p>
            <a:endParaRPr lang="de-DE" dirty="0"/>
          </a:p>
          <a:p>
            <a:r>
              <a:rPr lang="de-DE" dirty="0" err="1" smtClean="0"/>
              <a:t>Spallation</a:t>
            </a:r>
            <a:r>
              <a:rPr lang="de-DE" dirty="0" smtClean="0"/>
              <a:t> </a:t>
            </a:r>
            <a:r>
              <a:rPr lang="de-DE" dirty="0" err="1" smtClean="0"/>
              <a:t>neutrons</a:t>
            </a:r>
            <a:r>
              <a:rPr lang="de-DE" dirty="0" smtClean="0"/>
              <a:t> </a:t>
            </a:r>
            <a:r>
              <a:rPr lang="de-DE" dirty="0" err="1" smtClean="0"/>
              <a:t>create</a:t>
            </a:r>
            <a:r>
              <a:rPr lang="de-DE" dirty="0" smtClean="0"/>
              <a:t> </a:t>
            </a:r>
            <a:r>
              <a:rPr lang="de-DE" dirty="0" err="1" smtClean="0"/>
              <a:t>fissions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/>
              <a:t>Additional </a:t>
            </a:r>
            <a:r>
              <a:rPr lang="de-DE" dirty="0" err="1" smtClean="0"/>
              <a:t>neutron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fission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/>
              <a:t>2-5% </a:t>
            </a:r>
            <a:r>
              <a:rPr lang="de-DE" dirty="0" err="1" smtClean="0"/>
              <a:t>external</a:t>
            </a:r>
            <a:r>
              <a:rPr lang="de-DE" dirty="0" smtClean="0"/>
              <a:t> </a:t>
            </a:r>
            <a:r>
              <a:rPr lang="de-DE" dirty="0" err="1" smtClean="0"/>
              <a:t>neutrons</a:t>
            </a:r>
            <a:r>
              <a:rPr lang="de-DE" dirty="0" smtClean="0"/>
              <a:t> </a:t>
            </a:r>
            <a:r>
              <a:rPr lang="de-DE" dirty="0" err="1" smtClean="0"/>
              <a:t>required</a:t>
            </a:r>
            <a:endParaRPr lang="de-DE" dirty="0" smtClean="0"/>
          </a:p>
          <a:p>
            <a:endParaRPr lang="de-DE" dirty="0"/>
          </a:p>
          <a:p>
            <a:r>
              <a:rPr lang="de-DE" dirty="0" err="1" smtClean="0"/>
              <a:t>Reactor</a:t>
            </a:r>
            <a:r>
              <a:rPr lang="de-DE" dirty="0" smtClean="0"/>
              <a:t> power 20-50 </a:t>
            </a:r>
            <a:r>
              <a:rPr lang="de-DE" dirty="0" err="1" smtClean="0"/>
              <a:t>times</a:t>
            </a:r>
            <a:r>
              <a:rPr lang="de-DE" dirty="0" smtClean="0"/>
              <a:t> </a:t>
            </a:r>
            <a:r>
              <a:rPr lang="de-DE" dirty="0" err="1" smtClean="0"/>
              <a:t>higher</a:t>
            </a:r>
            <a:r>
              <a:rPr lang="de-DE" dirty="0" smtClean="0"/>
              <a:t> </a:t>
            </a:r>
            <a:r>
              <a:rPr lang="de-DE" dirty="0" err="1" smtClean="0"/>
              <a:t>compared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beam power</a:t>
            </a:r>
            <a:endParaRPr lang="de-DE" dirty="0"/>
          </a:p>
        </p:txBody>
      </p:sp>
      <p:pic>
        <p:nvPicPr>
          <p:cNvPr id="8" name="Picture 4" descr="http://www.sckcen.be/var/plain_site/storage/images/media/images/logos/logo-myrrha/113981-1-eng-GB/Logo-MYRRH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290" y="1034521"/>
            <a:ext cx="1126009" cy="10059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241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1486208" y="532468"/>
            <a:ext cx="6172200" cy="383381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Temperature Acquisition System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2413000"/>
            <a:ext cx="9144000" cy="444500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161306" y="1172098"/>
            <a:ext cx="48296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Continous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logging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180 </a:t>
            </a:r>
            <a:r>
              <a:rPr lang="de-DE" dirty="0" err="1" smtClean="0"/>
              <a:t>water</a:t>
            </a:r>
            <a:r>
              <a:rPr lang="de-DE" dirty="0" smtClean="0"/>
              <a:t> outlets</a:t>
            </a:r>
          </a:p>
          <a:p>
            <a:endParaRPr lang="de-DE" dirty="0"/>
          </a:p>
          <a:p>
            <a:r>
              <a:rPr lang="de-DE" dirty="0" err="1" smtClean="0"/>
              <a:t>Connected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an interlock </a:t>
            </a:r>
            <a:r>
              <a:rPr lang="de-DE" dirty="0" err="1" smtClean="0"/>
              <a:t>system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6817981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29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121343" y="531809"/>
            <a:ext cx="4900669" cy="5286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b="1" dirty="0" smtClean="0">
                <a:latin typeface="Arial" charset="0"/>
              </a:rPr>
              <a:t>Summary</a:t>
            </a:r>
            <a:endParaRPr lang="en-US" sz="2400" b="1" dirty="0">
              <a:latin typeface="Arial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922389" y="3507185"/>
            <a:ext cx="72985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RFQ </a:t>
            </a:r>
            <a:r>
              <a:rPr lang="de-DE" b="1" dirty="0" err="1" smtClean="0">
                <a:solidFill>
                  <a:srgbClr val="FF0000"/>
                </a:solidFill>
              </a:rPr>
              <a:t>reliability</a:t>
            </a:r>
            <a:endParaRPr lang="de-DE" b="1" dirty="0" smtClean="0">
              <a:solidFill>
                <a:srgbClr val="FF0000"/>
              </a:solidFill>
            </a:endParaRPr>
          </a:p>
          <a:p>
            <a:r>
              <a:rPr lang="de-DE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Optimized</a:t>
            </a:r>
            <a:r>
              <a:rPr lang="de-DE" dirty="0" smtClean="0"/>
              <a:t> </a:t>
            </a:r>
            <a:r>
              <a:rPr lang="de-DE" dirty="0" err="1" smtClean="0"/>
              <a:t>cooling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Relative low </a:t>
            </a:r>
            <a:r>
              <a:rPr lang="de-DE" dirty="0" err="1" smtClean="0"/>
              <a:t>rod</a:t>
            </a:r>
            <a:r>
              <a:rPr lang="de-DE" dirty="0" smtClean="0"/>
              <a:t> </a:t>
            </a:r>
            <a:r>
              <a:rPr lang="de-DE" dirty="0" err="1" smtClean="0"/>
              <a:t>voltage</a:t>
            </a:r>
            <a:r>
              <a:rPr lang="de-DE" dirty="0" smtClean="0"/>
              <a:t> (44 kV) and power </a:t>
            </a:r>
            <a:r>
              <a:rPr lang="de-DE" dirty="0" err="1" smtClean="0"/>
              <a:t>losses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Solid </a:t>
            </a:r>
            <a:r>
              <a:rPr lang="de-DE" dirty="0" err="1" smtClean="0"/>
              <a:t>state</a:t>
            </a:r>
            <a:r>
              <a:rPr lang="de-DE" dirty="0" smtClean="0"/>
              <a:t> </a:t>
            </a:r>
            <a:r>
              <a:rPr lang="de-DE" dirty="0" err="1" smtClean="0"/>
              <a:t>amplifier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Diagnostic</a:t>
            </a:r>
            <a:r>
              <a:rPr lang="de-DE" dirty="0" smtClean="0"/>
              <a:t> and </a:t>
            </a:r>
            <a:r>
              <a:rPr lang="de-DE" dirty="0" err="1" smtClean="0"/>
              <a:t>event</a:t>
            </a:r>
            <a:r>
              <a:rPr lang="de-DE" dirty="0" smtClean="0"/>
              <a:t> </a:t>
            </a:r>
            <a:r>
              <a:rPr lang="de-DE" dirty="0" err="1" smtClean="0"/>
              <a:t>prediction</a:t>
            </a:r>
            <a:r>
              <a:rPr lang="de-DE" dirty="0" smtClean="0"/>
              <a:t> systems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prevent</a:t>
            </a:r>
            <a:r>
              <a:rPr lang="de-DE" dirty="0" smtClean="0"/>
              <a:t> </a:t>
            </a:r>
            <a:r>
              <a:rPr lang="de-DE" dirty="0" err="1" smtClean="0"/>
              <a:t>severe</a:t>
            </a:r>
            <a:r>
              <a:rPr lang="de-DE" dirty="0" smtClean="0"/>
              <a:t> </a:t>
            </a:r>
            <a:r>
              <a:rPr lang="de-DE" dirty="0" err="1" smtClean="0"/>
              <a:t>damage</a:t>
            </a:r>
            <a:endParaRPr lang="de-DE" dirty="0" smtClean="0"/>
          </a:p>
          <a:p>
            <a:r>
              <a:rPr lang="de-DE" dirty="0"/>
              <a:t> </a:t>
            </a:r>
            <a:r>
              <a:rPr lang="de-DE" dirty="0" smtClean="0"/>
              <a:t>    (T-Sensors, Vacuum </a:t>
            </a:r>
            <a:r>
              <a:rPr lang="de-DE" dirty="0" err="1" smtClean="0"/>
              <a:t>measurement</a:t>
            </a:r>
            <a:r>
              <a:rPr lang="de-DE" dirty="0" smtClean="0"/>
              <a:t>)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851547" y="1082725"/>
            <a:ext cx="54363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For</a:t>
            </a:r>
            <a:r>
              <a:rPr lang="de-DE" dirty="0" smtClean="0"/>
              <a:t> MYRRHA a </a:t>
            </a:r>
            <a:r>
              <a:rPr lang="de-DE" dirty="0" err="1" smtClean="0"/>
              <a:t>very</a:t>
            </a:r>
            <a:r>
              <a:rPr lang="de-DE" dirty="0" smtClean="0"/>
              <a:t> </a:t>
            </a:r>
            <a:r>
              <a:rPr lang="de-DE" dirty="0" err="1" smtClean="0"/>
              <a:t>reliable</a:t>
            </a:r>
            <a:r>
              <a:rPr lang="de-DE" dirty="0" smtClean="0"/>
              <a:t> Linac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required</a:t>
            </a:r>
            <a:endParaRPr lang="de-DE" dirty="0" smtClean="0"/>
          </a:p>
          <a:p>
            <a:endParaRPr lang="de-DE" dirty="0"/>
          </a:p>
          <a:p>
            <a:r>
              <a:rPr lang="de-DE" dirty="0" err="1" smtClean="0"/>
              <a:t>Injector</a:t>
            </a:r>
            <a:r>
              <a:rPr lang="de-DE" dirty="0" smtClean="0"/>
              <a:t>: Parallel </a:t>
            </a:r>
            <a:r>
              <a:rPr lang="de-DE" dirty="0" err="1" smtClean="0"/>
              <a:t>redundancy</a:t>
            </a:r>
            <a:endParaRPr lang="de-DE" dirty="0" smtClean="0"/>
          </a:p>
          <a:p>
            <a:r>
              <a:rPr lang="de-DE" dirty="0" smtClean="0"/>
              <a:t>Main-Linac: Serial </a:t>
            </a:r>
            <a:r>
              <a:rPr lang="de-DE" dirty="0" err="1" smtClean="0"/>
              <a:t>redundancy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/>
              <a:t>Every </a:t>
            </a:r>
            <a:r>
              <a:rPr lang="de-DE" dirty="0" err="1" smtClean="0"/>
              <a:t>component</a:t>
            </a:r>
            <a:r>
              <a:rPr lang="de-DE" dirty="0" smtClean="0"/>
              <a:t> </a:t>
            </a:r>
            <a:r>
              <a:rPr lang="de-DE" dirty="0" err="1" smtClean="0"/>
              <a:t>designed</a:t>
            </a:r>
            <a:r>
              <a:rPr lang="de-DE" dirty="0" smtClean="0"/>
              <a:t> </a:t>
            </a:r>
            <a:r>
              <a:rPr lang="de-DE" dirty="0" err="1" smtClean="0"/>
              <a:t>very</a:t>
            </a:r>
            <a:r>
              <a:rPr lang="de-DE" dirty="0" smtClean="0"/>
              <a:t> </a:t>
            </a:r>
            <a:r>
              <a:rPr lang="de-DE" dirty="0" err="1" smtClean="0"/>
              <a:t>conservatively</a:t>
            </a:r>
            <a:endParaRPr lang="de-DE" dirty="0" smtClean="0"/>
          </a:p>
          <a:p>
            <a:r>
              <a:rPr lang="de-DE" dirty="0" err="1" smtClean="0"/>
              <a:t>Operated</a:t>
            </a:r>
            <a:r>
              <a:rPr lang="de-DE" dirty="0" smtClean="0"/>
              <a:t> </a:t>
            </a:r>
            <a:r>
              <a:rPr lang="de-DE" dirty="0" err="1" smtClean="0"/>
              <a:t>well</a:t>
            </a:r>
            <a:r>
              <a:rPr lang="de-DE" dirty="0" smtClean="0"/>
              <a:t> </a:t>
            </a:r>
            <a:r>
              <a:rPr lang="de-DE" dirty="0" err="1" smtClean="0"/>
              <a:t>below</a:t>
            </a:r>
            <a:r>
              <a:rPr lang="de-DE" dirty="0" smtClean="0"/>
              <a:t> design </a:t>
            </a:r>
            <a:r>
              <a:rPr lang="de-DE" dirty="0" err="1" smtClean="0"/>
              <a:t>parameters</a:t>
            </a:r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93324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9" r="16533"/>
          <a:stretch/>
        </p:blipFill>
        <p:spPr>
          <a:xfrm>
            <a:off x="0" y="527714"/>
            <a:ext cx="9144000" cy="6121023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238981" y="1342815"/>
            <a:ext cx="31580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Arial" charset="0"/>
              </a:rPr>
              <a:t>MYRRHA RFQ@LLN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81232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E:\P73004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19100" y="390525"/>
            <a:ext cx="3590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chemeClr val="bg1"/>
                </a:solidFill>
              </a:rPr>
              <a:t>Thank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you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387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10"/>
          <p:cNvSpPr>
            <a:spLocks noChangeArrowheads="1"/>
          </p:cNvSpPr>
          <p:nvPr/>
        </p:nvSpPr>
        <p:spPr bwMode="auto">
          <a:xfrm>
            <a:off x="509588" y="530225"/>
            <a:ext cx="8101012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/>
          <a:lstStyle/>
          <a:p>
            <a:pPr algn="ctr" defTabSz="914400"/>
            <a:r>
              <a:rPr lang="de-DE" sz="2400" b="1" dirty="0" err="1" smtClean="0"/>
              <a:t>Schematic</a:t>
            </a:r>
            <a:r>
              <a:rPr lang="de-DE" sz="2400" b="1" dirty="0" smtClean="0"/>
              <a:t> Layout </a:t>
            </a:r>
            <a:r>
              <a:rPr lang="de-DE" sz="2400" b="1" dirty="0" err="1" smtClean="0"/>
              <a:t>of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the</a:t>
            </a:r>
            <a:r>
              <a:rPr lang="de-DE" sz="2400" b="1" dirty="0" smtClean="0"/>
              <a:t> MYRRHA Project</a:t>
            </a:r>
            <a:endParaRPr lang="de-DE" sz="2400" b="1" dirty="0"/>
          </a:p>
        </p:txBody>
      </p:sp>
      <p:pic>
        <p:nvPicPr>
          <p:cNvPr id="4" name="Bild 1" descr="D:\Podlech\BILDER\EUROTRANS\MAX\IaM3_home_NEW.ashx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807" y="1862668"/>
            <a:ext cx="8288864" cy="4445010"/>
          </a:xfrm>
          <a:prstGeom prst="rect">
            <a:avLst/>
          </a:prstGeom>
          <a:noFill/>
        </p:spPr>
      </p:pic>
      <p:sp>
        <p:nvSpPr>
          <p:cNvPr id="2" name="Textfeld 1"/>
          <p:cNvSpPr txBox="1"/>
          <p:nvPr/>
        </p:nvSpPr>
        <p:spPr>
          <a:xfrm>
            <a:off x="262467" y="1346193"/>
            <a:ext cx="21674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Parallel </a:t>
            </a:r>
            <a:r>
              <a:rPr lang="de-DE" sz="1400" dirty="0" err="1" smtClean="0"/>
              <a:t>redundancy</a:t>
            </a:r>
            <a:endParaRPr lang="de-DE" sz="1400" dirty="0"/>
          </a:p>
        </p:txBody>
      </p:sp>
      <p:sp>
        <p:nvSpPr>
          <p:cNvPr id="5" name="Textfeld 4"/>
          <p:cNvSpPr txBox="1"/>
          <p:nvPr/>
        </p:nvSpPr>
        <p:spPr>
          <a:xfrm>
            <a:off x="3065038" y="1346187"/>
            <a:ext cx="21674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Serial </a:t>
            </a:r>
            <a:r>
              <a:rPr lang="de-DE" sz="1400" dirty="0" err="1" smtClean="0"/>
              <a:t>redundancy</a:t>
            </a:r>
            <a:endParaRPr lang="de-DE" sz="1400" dirty="0"/>
          </a:p>
        </p:txBody>
      </p:sp>
      <p:sp>
        <p:nvSpPr>
          <p:cNvPr id="3" name="Geschweifte Klammer links 2"/>
          <p:cNvSpPr/>
          <p:nvPr/>
        </p:nvSpPr>
        <p:spPr>
          <a:xfrm rot="16200000">
            <a:off x="1786468" y="2495553"/>
            <a:ext cx="402164" cy="252730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592680" y="4008970"/>
            <a:ext cx="2802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 smtClean="0"/>
              <a:t>Construction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has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started</a:t>
            </a:r>
            <a:endParaRPr lang="de-DE" sz="1400" b="1" dirty="0"/>
          </a:p>
        </p:txBody>
      </p:sp>
      <p:sp>
        <p:nvSpPr>
          <p:cNvPr id="7" name="Rechteck 6"/>
          <p:cNvSpPr/>
          <p:nvPr/>
        </p:nvSpPr>
        <p:spPr>
          <a:xfrm>
            <a:off x="3724102" y="1862668"/>
            <a:ext cx="1508402" cy="564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3251200" y="1862662"/>
            <a:ext cx="1392741" cy="564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de-DE" sz="1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</a:t>
            </a:r>
            <a:r>
              <a:rPr lang="de-DE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ESS </a:t>
            </a:r>
            <a:r>
              <a:rPr lang="de-DE" sz="1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Spoke</a:t>
            </a:r>
            <a:r>
              <a:rPr lang="de-DE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352 MHz</a:t>
            </a:r>
            <a:endParaRPr lang="de-D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4518946" y="1862662"/>
            <a:ext cx="1250085" cy="564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de-DE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lang="de-DE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elliptical</a:t>
            </a:r>
            <a:r>
              <a:rPr lang="de-DE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704 MHz</a:t>
            </a:r>
            <a:endParaRPr lang="de-D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0598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-51" t="5774" b="4769"/>
          <a:stretch>
            <a:fillRect/>
          </a:stretch>
        </p:blipFill>
        <p:spPr bwMode="auto">
          <a:xfrm>
            <a:off x="-9516" y="827124"/>
            <a:ext cx="37888633" cy="578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4470401" y="593771"/>
            <a:ext cx="2573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Courtesy</a:t>
            </a:r>
            <a:r>
              <a:rPr lang="de-DE" dirty="0" smtClean="0"/>
              <a:t> J.-L. </a:t>
            </a:r>
            <a:r>
              <a:rPr lang="de-DE" dirty="0" err="1" smtClean="0"/>
              <a:t>Biarrotte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-4" y="541862"/>
            <a:ext cx="4817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Lay-Out </a:t>
            </a:r>
            <a:r>
              <a:rPr lang="de-DE" sz="2400" b="1" dirty="0" err="1" smtClean="0"/>
              <a:t>of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the</a:t>
            </a:r>
            <a:r>
              <a:rPr lang="de-DE" sz="2400" b="1" dirty="0" smtClean="0"/>
              <a:t> MYRRHA-Linac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12579174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774E-6 -3.33333E-6 L -0.94729 -3.33333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4729 -3.33333E-6 L -1.83242 -3.33333E-6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3242 -3.33333E-6 L -2.65203 -0.0002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5123 -3.33333E-6 L -3.13409 -3.33333E-6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l="-51" t="5774" b="4769"/>
          <a:stretch>
            <a:fillRect/>
          </a:stretch>
        </p:blipFill>
        <p:spPr bwMode="auto">
          <a:xfrm>
            <a:off x="-28685737" y="808073"/>
            <a:ext cx="37888633" cy="578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-51" t="5774" b="4769"/>
          <a:stretch>
            <a:fillRect/>
          </a:stretch>
        </p:blipFill>
        <p:spPr bwMode="auto">
          <a:xfrm>
            <a:off x="0" y="818719"/>
            <a:ext cx="9144000" cy="1395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7" descr="MYRRHA_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7"/>
          <a:stretch>
            <a:fillRect/>
          </a:stretch>
        </p:blipFill>
        <p:spPr>
          <a:xfrm>
            <a:off x="0" y="2232200"/>
            <a:ext cx="9144000" cy="438967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392333" y="6014535"/>
            <a:ext cx="2226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Courtesy</a:t>
            </a:r>
            <a:r>
              <a:rPr lang="de-DE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SCK •  CEN</a:t>
            </a:r>
          </a:p>
        </p:txBody>
      </p:sp>
    </p:spTree>
    <p:extLst>
      <p:ext uri="{BB962C8B-B14F-4D97-AF65-F5344CB8AC3E}">
        <p14:creationId xmlns:p14="http://schemas.microsoft.com/office/powerpoint/2010/main" val="33650717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</p:cBhvr>
                                      <p:by x="24000" y="24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5537E-6 -3.33333E-6 L 1.56007 -0.32129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000" y="-161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2245168" y="536358"/>
            <a:ext cx="4900669" cy="5286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latin typeface="Arial" charset="0"/>
                <a:ea typeface="+mj-ea"/>
                <a:cs typeface="+mj-cs"/>
              </a:rPr>
              <a:t>17 MeV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MYRRHA Injector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pic>
        <p:nvPicPr>
          <p:cNvPr id="1026" name="Picture 2" descr="D:\MYRTE_school\MYRRHA_Injector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48" r="3125" b="16167"/>
          <a:stretch/>
        </p:blipFill>
        <p:spPr bwMode="auto">
          <a:xfrm>
            <a:off x="57150" y="1438275"/>
            <a:ext cx="9020175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938994" y="4926516"/>
            <a:ext cx="72765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Design </a:t>
            </a:r>
            <a:r>
              <a:rPr lang="de-DE" dirty="0" err="1" smtClean="0"/>
              <a:t>driven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emittance </a:t>
            </a:r>
            <a:r>
              <a:rPr lang="de-DE" dirty="0" err="1" smtClean="0"/>
              <a:t>conservation</a:t>
            </a:r>
            <a:r>
              <a:rPr lang="de-DE" dirty="0" smtClean="0"/>
              <a:t> (</a:t>
            </a:r>
            <a:r>
              <a:rPr lang="de-DE" smtClean="0"/>
              <a:t>especially </a:t>
            </a:r>
            <a:r>
              <a:rPr lang="de-DE" dirty="0" err="1"/>
              <a:t>l</a:t>
            </a:r>
            <a:r>
              <a:rPr lang="de-DE" dirty="0" err="1" smtClean="0"/>
              <a:t>ongitudinally</a:t>
            </a:r>
            <a:r>
              <a:rPr lang="de-DE" dirty="0" smtClean="0"/>
              <a:t>)</a:t>
            </a:r>
          </a:p>
          <a:p>
            <a:endParaRPr lang="de-DE" dirty="0" smtClean="0"/>
          </a:p>
          <a:p>
            <a:r>
              <a:rPr lang="de-DE" dirty="0" err="1" smtClean="0"/>
              <a:t>Conservative</a:t>
            </a:r>
            <a:r>
              <a:rPr lang="de-DE" dirty="0" smtClean="0"/>
              <a:t> beam </a:t>
            </a:r>
            <a:r>
              <a:rPr lang="de-DE" dirty="0" err="1" smtClean="0"/>
              <a:t>dynamics</a:t>
            </a:r>
            <a:r>
              <a:rPr lang="de-DE" dirty="0" smtClean="0"/>
              <a:t> design</a:t>
            </a:r>
          </a:p>
          <a:p>
            <a:endParaRPr lang="de-DE" dirty="0"/>
          </a:p>
          <a:p>
            <a:r>
              <a:rPr lang="de-DE" b="1" dirty="0" err="1" smtClean="0">
                <a:solidFill>
                  <a:srgbClr val="00B050"/>
                </a:solidFill>
              </a:rPr>
              <a:t>Cw</a:t>
            </a:r>
            <a:r>
              <a:rPr lang="de-DE" b="1" dirty="0" smtClean="0">
                <a:solidFill>
                  <a:srgbClr val="00B050"/>
                </a:solidFill>
              </a:rPr>
              <a:t> Solid </a:t>
            </a:r>
            <a:r>
              <a:rPr lang="de-DE" b="1" dirty="0" err="1" smtClean="0">
                <a:solidFill>
                  <a:srgbClr val="00B050"/>
                </a:solidFill>
              </a:rPr>
              <a:t>state</a:t>
            </a:r>
            <a:r>
              <a:rPr lang="de-DE" b="1" dirty="0" smtClean="0">
                <a:solidFill>
                  <a:srgbClr val="00B050"/>
                </a:solidFill>
              </a:rPr>
              <a:t> </a:t>
            </a:r>
            <a:r>
              <a:rPr lang="de-DE" b="1" dirty="0" err="1" smtClean="0">
                <a:solidFill>
                  <a:srgbClr val="00B050"/>
                </a:solidFill>
              </a:rPr>
              <a:t>amplifiers</a:t>
            </a:r>
            <a:r>
              <a:rPr lang="de-DE" b="1" dirty="0" smtClean="0">
                <a:solidFill>
                  <a:srgbClr val="00B050"/>
                </a:solidFill>
              </a:rPr>
              <a:t> </a:t>
            </a:r>
            <a:r>
              <a:rPr lang="de-DE" dirty="0" err="1" smtClean="0"/>
              <a:t>as</a:t>
            </a:r>
            <a:r>
              <a:rPr lang="de-DE" dirty="0" smtClean="0"/>
              <a:t> RF </a:t>
            </a:r>
            <a:r>
              <a:rPr lang="de-DE" dirty="0" err="1" smtClean="0"/>
              <a:t>sources</a:t>
            </a:r>
            <a:r>
              <a:rPr lang="de-DE" dirty="0" smtClean="0"/>
              <a:t> (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200 kW)</a:t>
            </a:r>
          </a:p>
        </p:txBody>
      </p:sp>
      <p:cxnSp>
        <p:nvCxnSpPr>
          <p:cNvPr id="3" name="Gerade Verbindung mit Pfeil 2"/>
          <p:cNvCxnSpPr/>
          <p:nvPr/>
        </p:nvCxnSpPr>
        <p:spPr>
          <a:xfrm>
            <a:off x="194733" y="2952750"/>
            <a:ext cx="8771467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/>
          <p:cNvSpPr txBox="1"/>
          <p:nvPr/>
        </p:nvSpPr>
        <p:spPr>
          <a:xfrm>
            <a:off x="4182533" y="3014133"/>
            <a:ext cx="1058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32 m</a:t>
            </a:r>
            <a:endParaRPr lang="de-DE" sz="1200" dirty="0"/>
          </a:p>
        </p:txBody>
      </p:sp>
      <p:sp>
        <p:nvSpPr>
          <p:cNvPr id="11" name="Textfeld 10"/>
          <p:cNvSpPr txBox="1"/>
          <p:nvPr/>
        </p:nvSpPr>
        <p:spPr>
          <a:xfrm>
            <a:off x="202670" y="1299775"/>
            <a:ext cx="1058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ECR</a:t>
            </a:r>
            <a:endParaRPr lang="de-DE" sz="1200" dirty="0"/>
          </a:p>
        </p:txBody>
      </p:sp>
      <p:sp>
        <p:nvSpPr>
          <p:cNvPr id="12" name="Textfeld 11"/>
          <p:cNvSpPr txBox="1"/>
          <p:nvPr/>
        </p:nvSpPr>
        <p:spPr>
          <a:xfrm>
            <a:off x="663045" y="1296599"/>
            <a:ext cx="1058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LEBT</a:t>
            </a:r>
            <a:endParaRPr lang="de-DE" sz="1200" dirty="0"/>
          </a:p>
        </p:txBody>
      </p:sp>
      <p:sp>
        <p:nvSpPr>
          <p:cNvPr id="13" name="Textfeld 12"/>
          <p:cNvSpPr txBox="1"/>
          <p:nvPr/>
        </p:nvSpPr>
        <p:spPr>
          <a:xfrm>
            <a:off x="1402820" y="1299775"/>
            <a:ext cx="1058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RFQ</a:t>
            </a:r>
            <a:endParaRPr lang="de-DE" sz="1200" dirty="0"/>
          </a:p>
        </p:txBody>
      </p:sp>
      <p:sp>
        <p:nvSpPr>
          <p:cNvPr id="14" name="Textfeld 13"/>
          <p:cNvSpPr txBox="1"/>
          <p:nvPr/>
        </p:nvSpPr>
        <p:spPr>
          <a:xfrm>
            <a:off x="2228320" y="1293425"/>
            <a:ext cx="1058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MEBT-1</a:t>
            </a:r>
            <a:endParaRPr lang="de-DE" sz="1200" dirty="0"/>
          </a:p>
        </p:txBody>
      </p:sp>
      <p:sp>
        <p:nvSpPr>
          <p:cNvPr id="15" name="Textfeld 14"/>
          <p:cNvSpPr txBox="1"/>
          <p:nvPr/>
        </p:nvSpPr>
        <p:spPr>
          <a:xfrm>
            <a:off x="3066520" y="1293425"/>
            <a:ext cx="1058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CH-</a:t>
            </a:r>
            <a:r>
              <a:rPr lang="de-DE" sz="1200" dirty="0" err="1" smtClean="0"/>
              <a:t>cavities</a:t>
            </a:r>
            <a:endParaRPr lang="de-DE" sz="1200" dirty="0"/>
          </a:p>
        </p:txBody>
      </p:sp>
      <p:sp>
        <p:nvSpPr>
          <p:cNvPr id="16" name="Textfeld 15"/>
          <p:cNvSpPr txBox="1"/>
          <p:nvPr/>
        </p:nvSpPr>
        <p:spPr>
          <a:xfrm>
            <a:off x="4273020" y="1292225"/>
            <a:ext cx="1058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MEBT-2</a:t>
            </a:r>
            <a:endParaRPr lang="de-DE" sz="1200" dirty="0"/>
          </a:p>
        </p:txBody>
      </p:sp>
      <p:sp>
        <p:nvSpPr>
          <p:cNvPr id="18" name="Textfeld 17"/>
          <p:cNvSpPr txBox="1"/>
          <p:nvPr/>
        </p:nvSpPr>
        <p:spPr>
          <a:xfrm>
            <a:off x="6197070" y="1292225"/>
            <a:ext cx="1058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CH-</a:t>
            </a:r>
            <a:r>
              <a:rPr lang="de-DE" sz="1200" dirty="0" err="1" smtClean="0"/>
              <a:t>cavities</a:t>
            </a:r>
            <a:endParaRPr lang="de-DE" sz="1200" dirty="0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3" y="3326030"/>
            <a:ext cx="9144000" cy="137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2813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4" name="Tableau 10"/>
          <p:cNvGraphicFramePr>
            <a:graphicFrameLocks noGrp="1"/>
          </p:cNvGraphicFramePr>
          <p:nvPr>
            <p:extLst/>
          </p:nvPr>
        </p:nvGraphicFramePr>
        <p:xfrm>
          <a:off x="5" y="1276350"/>
          <a:ext cx="9143995" cy="4116388"/>
        </p:xfrm>
        <a:graphic>
          <a:graphicData uri="http://schemas.openxmlformats.org/drawingml/2006/table">
            <a:tbl>
              <a:tblPr/>
              <a:tblGrid>
                <a:gridCol w="49006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3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33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Proton energy</a:t>
                      </a:r>
                      <a:endParaRPr lang="fr-FR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600 MeV</a:t>
                      </a:r>
                      <a:endParaRPr lang="fr-FR" sz="16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5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Beam </a:t>
                      </a:r>
                      <a:r>
                        <a:rPr lang="en-US" sz="16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current</a:t>
                      </a:r>
                      <a:endParaRPr lang="fr-FR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0.1 to 4.0 mA</a:t>
                      </a:r>
                      <a:endParaRPr lang="fr-FR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6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Beam</a:t>
                      </a:r>
                      <a:r>
                        <a:rPr lang="en-US" sz="1600" baseline="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power</a:t>
                      </a:r>
                      <a:endParaRPr lang="fr-FR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2.4 MW</a:t>
                      </a:r>
                      <a:endParaRPr lang="fr-FR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76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Beam duty cycle</a:t>
                      </a:r>
                      <a:endParaRPr lang="fr-FR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100%</a:t>
                      </a:r>
                      <a:endParaRPr lang="fr-FR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7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Beam power stability</a:t>
                      </a:r>
                      <a:endParaRPr lang="fr-FR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&lt; ± 2% on a time scale of 100ms</a:t>
                      </a:r>
                      <a:endParaRPr lang="fr-FR" sz="16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95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Beam footprint on reactor window</a:t>
                      </a:r>
                      <a:endParaRPr lang="fr-FR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Circular </a:t>
                      </a:r>
                      <a:r>
                        <a:rPr lang="en-US" sz="1600">
                          <a:latin typeface="Calibri" pitchFamily="34" charset="0"/>
                          <a:ea typeface="Times New Roman"/>
                          <a:cs typeface="Calibri" pitchFamily="34" charset="0"/>
                          <a:sym typeface="Symbol"/>
                        </a:rPr>
                        <a:t></a:t>
                      </a:r>
                      <a:r>
                        <a:rPr lang="en-US" sz="16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85mm</a:t>
                      </a:r>
                      <a:endParaRPr lang="fr-FR" sz="16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61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Beam footprint stability</a:t>
                      </a:r>
                      <a:endParaRPr lang="fr-FR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&lt; ± 10% on a time scale of 1s</a:t>
                      </a:r>
                      <a:endParaRPr lang="fr-FR" sz="16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05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# of allowed beam trips on reactor longer than 3 sec</a:t>
                      </a:r>
                      <a:endParaRPr lang="fr-FR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 maximum per 3-month operation period</a:t>
                      </a:r>
                      <a:endParaRPr lang="fr-FR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57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# of allowed beam trips on reactor longer than 0.1 sec</a:t>
                      </a:r>
                      <a:endParaRPr lang="fr-FR" sz="16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 maximum per day</a:t>
                      </a:r>
                      <a:endParaRPr lang="fr-FR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24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# of allowed beam trips on reactor shorter than 0.1 sec</a:t>
                      </a:r>
                      <a:endParaRPr lang="fr-FR" sz="16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unlimited</a:t>
                      </a:r>
                      <a:endParaRPr lang="fr-FR" sz="16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Espace réservé du pied de page 16"/>
          <p:cNvSpPr txBox="1">
            <a:spLocks/>
          </p:cNvSpPr>
          <p:nvPr/>
        </p:nvSpPr>
        <p:spPr>
          <a:xfrm>
            <a:off x="1" y="6596081"/>
            <a:ext cx="7681541" cy="26325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defTabSz="417512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087563" indent="-1630363" algn="l" defTabSz="417512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4175125" indent="-3260725" algn="l" defTabSz="417512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264275" indent="-4892675" algn="l" defTabSz="417512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8351838" indent="-6523038" algn="l" defTabSz="417512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en-US" sz="1600" smtClean="0">
                <a:solidFill>
                  <a:srgbClr val="000000"/>
                </a:solidFill>
              </a:rPr>
              <a:t>J-L. Biarrotte, MYRTE TEC meeting, Brussels, 29 October 2015.</a:t>
            </a:r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4154487"/>
            <a:ext cx="9143994" cy="1214176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 sz="1600" dirty="0" smtClean="0">
              <a:solidFill>
                <a:srgbClr val="C00000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487613" y="5783262"/>
            <a:ext cx="4148501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588" indent="-1588" algn="ctr">
              <a:spcBef>
                <a:spcPct val="50000"/>
              </a:spcBef>
            </a:pPr>
            <a:r>
              <a:rPr lang="fr-FR" sz="2800" b="1" u="none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Extreme</a:t>
            </a:r>
            <a:r>
              <a:rPr lang="fr-FR" sz="2800" b="1" u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fr-FR" sz="2800" b="1" u="none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reliability</a:t>
            </a:r>
            <a:r>
              <a:rPr lang="fr-FR" sz="2800" b="1" u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fr-FR" sz="2800" b="1" u="none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level</a:t>
            </a:r>
            <a:endParaRPr lang="fr-FR" sz="2800" b="1" u="none" dirty="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V="1">
            <a:off x="1838326" y="6057916"/>
            <a:ext cx="518745" cy="1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 sz="1600" smtClean="0">
              <a:solidFill>
                <a:srgbClr val="0000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511424" y="537835"/>
            <a:ext cx="4156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/>
              <a:t>Parameter MYRRHA Linac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10254846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10"/>
          <p:cNvSpPr>
            <a:spLocks noChangeArrowheads="1"/>
          </p:cNvSpPr>
          <p:nvPr/>
        </p:nvSpPr>
        <p:spPr bwMode="auto">
          <a:xfrm>
            <a:off x="509588" y="530225"/>
            <a:ext cx="8101012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/>
          <a:lstStyle/>
          <a:p>
            <a:pPr algn="ctr" defTabSz="914400"/>
            <a:r>
              <a:rPr lang="de-DE" sz="2400" b="1" dirty="0" err="1" smtClean="0"/>
              <a:t>Reliability</a:t>
            </a:r>
            <a:r>
              <a:rPr lang="de-DE" sz="2400" b="1" dirty="0" smtClean="0"/>
              <a:t> </a:t>
            </a:r>
            <a:r>
              <a:rPr lang="de-DE" sz="2400" b="1" dirty="0" err="1"/>
              <a:t>I</a:t>
            </a:r>
            <a:r>
              <a:rPr lang="de-DE" sz="2400" b="1" dirty="0" err="1" smtClean="0"/>
              <a:t>ssues</a:t>
            </a:r>
            <a:endParaRPr lang="de-DE" sz="2400" b="1" dirty="0"/>
          </a:p>
        </p:txBody>
      </p:sp>
      <p:pic>
        <p:nvPicPr>
          <p:cNvPr id="3" name="Bild 3" descr="D:\Podlech\Konferenzen\TCADS2016\Paper\Bilder\MYRRHA_SNS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99937" y="1501139"/>
            <a:ext cx="5326592" cy="4155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feld 1"/>
          <p:cNvSpPr txBox="1"/>
          <p:nvPr/>
        </p:nvSpPr>
        <p:spPr>
          <a:xfrm>
            <a:off x="1838845" y="5892809"/>
            <a:ext cx="5484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 smtClean="0">
                <a:solidFill>
                  <a:srgbClr val="FF0000"/>
                </a:solidFill>
              </a:rPr>
              <a:t>Conservative</a:t>
            </a:r>
            <a:r>
              <a:rPr lang="de-DE" sz="2400" b="1" dirty="0" smtClean="0">
                <a:solidFill>
                  <a:srgbClr val="FF0000"/>
                </a:solidFill>
              </a:rPr>
              <a:t> design &amp; </a:t>
            </a:r>
            <a:r>
              <a:rPr lang="de-DE" sz="2400" b="1" dirty="0" err="1" smtClean="0">
                <a:solidFill>
                  <a:srgbClr val="FF0000"/>
                </a:solidFill>
              </a:rPr>
              <a:t>redundancy</a:t>
            </a:r>
            <a:endParaRPr lang="de-DE" sz="2400" b="1" dirty="0">
              <a:solidFill>
                <a:srgbClr val="FF0000"/>
              </a:solidFill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10070" y="1832638"/>
            <a:ext cx="3395133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 u="none" dirty="0" smtClean="0">
                <a:solidFill>
                  <a:srgbClr val="FF0000"/>
                </a:solidFill>
                <a:sym typeface="Symbol" pitchFamily="18" charset="2"/>
              </a:rPr>
              <a:t>Beam trips longer than 3 sec </a:t>
            </a:r>
            <a:r>
              <a:rPr lang="en-US" u="none" dirty="0" smtClean="0">
                <a:sym typeface="Symbol" pitchFamily="18" charset="2"/>
              </a:rPr>
              <a:t>must be very rare: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dirty="0" smtClean="0">
                <a:solidFill>
                  <a:schemeClr val="accent5"/>
                </a:solidFill>
                <a:sym typeface="Wingdings" panose="05000000000000000000" pitchFamily="2" charset="2"/>
              </a:rPr>
              <a:t> </a:t>
            </a:r>
            <a:r>
              <a:rPr lang="en-US" sz="1600" u="none" dirty="0" smtClean="0"/>
              <a:t>To minimize </a:t>
            </a:r>
            <a:r>
              <a:rPr lang="en-US" sz="1600" u="none" dirty="0" smtClean="0">
                <a:sym typeface="Symbol" pitchFamily="18" charset="2"/>
              </a:rPr>
              <a:t>thermal stress &amp; fatigue on the target window, reactor structures &amp; fuel assemblies</a:t>
            </a:r>
            <a:endParaRPr lang="en-US" sz="1600" u="none" dirty="0" smtClean="0">
              <a:solidFill>
                <a:srgbClr val="0000FF"/>
              </a:solidFill>
              <a:sym typeface="Symbol" pitchFamily="18" charset="2"/>
            </a:endParaRPr>
          </a:p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chemeClr val="accent5"/>
                </a:solidFill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sym typeface="Wingdings" panose="05000000000000000000" pitchFamily="2" charset="2"/>
              </a:rPr>
              <a:t>To</a:t>
            </a:r>
            <a:r>
              <a:rPr lang="fr-FR" sz="1600" u="none" dirty="0" smtClean="0">
                <a:sym typeface="Symbol" pitchFamily="18" charset="2"/>
              </a:rPr>
              <a:t> ensure an 80% availability </a:t>
            </a:r>
            <a:r>
              <a:rPr lang="en-US" sz="1600" u="none" dirty="0" smtClean="0">
                <a:solidFill>
                  <a:schemeClr val="accent5"/>
                </a:solidFill>
                <a:sym typeface="Symbol" pitchFamily="18" charset="2"/>
              </a:rPr>
              <a:t>– </a:t>
            </a:r>
            <a:r>
              <a:rPr lang="en-US" sz="1600" u="none" dirty="0" smtClean="0">
                <a:sym typeface="Symbol" pitchFamily="18" charset="2"/>
              </a:rPr>
              <a:t>given the foreseen reactor start-up procedures</a:t>
            </a:r>
            <a:endParaRPr lang="fr-FR" sz="1600" u="none" dirty="0"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516839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10"/>
          <p:cNvSpPr>
            <a:spLocks noChangeArrowheads="1"/>
          </p:cNvSpPr>
          <p:nvPr/>
        </p:nvSpPr>
        <p:spPr bwMode="auto">
          <a:xfrm>
            <a:off x="509588" y="530225"/>
            <a:ext cx="8101012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/>
          <a:lstStyle/>
          <a:p>
            <a:pPr algn="ctr" defTabSz="914400"/>
            <a:r>
              <a:rPr lang="de-DE" sz="2400" b="1" dirty="0" err="1" smtClean="0"/>
              <a:t>Reliability</a:t>
            </a:r>
            <a:r>
              <a:rPr lang="de-DE" sz="2400" b="1" dirty="0" smtClean="0"/>
              <a:t> </a:t>
            </a:r>
            <a:r>
              <a:rPr lang="de-DE" sz="2400" b="1" dirty="0" err="1"/>
              <a:t>I</a:t>
            </a:r>
            <a:r>
              <a:rPr lang="de-DE" sz="2400" b="1" dirty="0" err="1" smtClean="0"/>
              <a:t>ssues</a:t>
            </a:r>
            <a:endParaRPr lang="de-DE" sz="2400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1305095" y="1113906"/>
            <a:ext cx="65504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Conservative</a:t>
            </a:r>
            <a:r>
              <a:rPr lang="de-DE" dirty="0" smtClean="0"/>
              <a:t> design: All </a:t>
            </a:r>
            <a:r>
              <a:rPr lang="de-DE" dirty="0" err="1" smtClean="0"/>
              <a:t>components</a:t>
            </a:r>
            <a:r>
              <a:rPr lang="de-DE" dirty="0" smtClean="0"/>
              <a:t> will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operated</a:t>
            </a:r>
            <a:r>
              <a:rPr lang="de-DE" dirty="0" smtClean="0"/>
              <a:t> </a:t>
            </a:r>
            <a:r>
              <a:rPr lang="de-DE" dirty="0" err="1" smtClean="0"/>
              <a:t>well</a:t>
            </a:r>
            <a:r>
              <a:rPr lang="de-DE" dirty="0" smtClean="0"/>
              <a:t> </a:t>
            </a:r>
            <a:r>
              <a:rPr lang="de-DE" dirty="0" err="1" smtClean="0"/>
              <a:t>below</a:t>
            </a:r>
            <a:r>
              <a:rPr lang="de-DE" dirty="0" smtClean="0"/>
              <a:t> </a:t>
            </a:r>
            <a:r>
              <a:rPr lang="de-DE" dirty="0" err="1" smtClean="0"/>
              <a:t>their</a:t>
            </a:r>
            <a:r>
              <a:rPr lang="de-DE" dirty="0" smtClean="0"/>
              <a:t> design </a:t>
            </a:r>
            <a:r>
              <a:rPr lang="de-DE" dirty="0" err="1" smtClean="0"/>
              <a:t>parameters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/>
              <a:t>Low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part</a:t>
            </a:r>
            <a:r>
              <a:rPr lang="de-DE" dirty="0" smtClean="0"/>
              <a:t>: </a:t>
            </a:r>
            <a:r>
              <a:rPr lang="de-DE" dirty="0" smtClean="0">
                <a:solidFill>
                  <a:srgbClr val="C00000"/>
                </a:solidFill>
              </a:rPr>
              <a:t>Parallel </a:t>
            </a:r>
            <a:r>
              <a:rPr lang="de-DE" dirty="0" err="1" smtClean="0">
                <a:solidFill>
                  <a:srgbClr val="C00000"/>
                </a:solidFill>
              </a:rPr>
              <a:t>redundancy</a:t>
            </a:r>
            <a:endParaRPr lang="de-DE" dirty="0" smtClean="0">
              <a:solidFill>
                <a:srgbClr val="C00000"/>
              </a:solidFill>
            </a:endParaRPr>
          </a:p>
          <a:p>
            <a:r>
              <a:rPr lang="de-DE" dirty="0" smtClean="0"/>
              <a:t>Main </a:t>
            </a:r>
            <a:r>
              <a:rPr lang="de-DE" dirty="0" err="1" smtClean="0"/>
              <a:t>Linac</a:t>
            </a:r>
            <a:r>
              <a:rPr lang="de-DE" dirty="0" smtClean="0"/>
              <a:t>: </a:t>
            </a:r>
            <a:r>
              <a:rPr lang="de-DE" dirty="0" smtClean="0">
                <a:solidFill>
                  <a:srgbClr val="C00000"/>
                </a:solidFill>
              </a:rPr>
              <a:t>Serial </a:t>
            </a:r>
            <a:r>
              <a:rPr lang="de-DE" dirty="0" err="1" smtClean="0">
                <a:solidFill>
                  <a:srgbClr val="C00000"/>
                </a:solidFill>
              </a:rPr>
              <a:t>redundancy</a:t>
            </a:r>
            <a:endParaRPr lang="de-DE" dirty="0">
              <a:solidFill>
                <a:srgbClr val="C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4" b="5287"/>
          <a:stretch/>
        </p:blipFill>
        <p:spPr bwMode="auto">
          <a:xfrm>
            <a:off x="125673" y="3092538"/>
            <a:ext cx="4599239" cy="209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92538"/>
            <a:ext cx="4572000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1289035" y="5690208"/>
            <a:ext cx="6542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/>
              <a:t>Injector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most</a:t>
            </a:r>
            <a:r>
              <a:rPr lang="de-DE" dirty="0" smtClean="0"/>
              <a:t> </a:t>
            </a:r>
            <a:r>
              <a:rPr lang="de-DE" dirty="0" err="1" smtClean="0"/>
              <a:t>critical</a:t>
            </a:r>
            <a:r>
              <a:rPr lang="de-DE" dirty="0" smtClean="0"/>
              <a:t> </a:t>
            </a:r>
            <a:r>
              <a:rPr lang="de-DE" dirty="0" err="1" smtClean="0"/>
              <a:t>part</a:t>
            </a:r>
            <a:r>
              <a:rPr lang="de-DE" dirty="0" smtClean="0"/>
              <a:t>, </a:t>
            </a:r>
            <a:r>
              <a:rPr lang="de-DE" dirty="0" err="1" smtClean="0"/>
              <a:t>especially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RFQ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754386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625</Words>
  <Application>Microsoft Office PowerPoint</Application>
  <PresentationFormat>Overheadfolien</PresentationFormat>
  <Paragraphs>184</Paragraphs>
  <Slides>23</Slides>
  <Notes>16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9" baseType="lpstr">
      <vt:lpstr>Arial</vt:lpstr>
      <vt:lpstr>Calibri</vt:lpstr>
      <vt:lpstr>Symbol</vt:lpstr>
      <vt:lpstr>Times New Roman</vt:lpstr>
      <vt:lpstr>Wingdings</vt:lpstr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Dipole Compensation</vt:lpstr>
      <vt:lpstr>PowerPoint-Präsentation</vt:lpstr>
      <vt:lpstr>PowerPoint-Präsentation</vt:lpstr>
      <vt:lpstr>PowerPoint-Präsentation</vt:lpstr>
      <vt:lpstr>192 kW cw Solid State Amplifier</vt:lpstr>
      <vt:lpstr>Event Prediction Systems</vt:lpstr>
      <vt:lpstr>PowerPoint-Präsentation</vt:lpstr>
      <vt:lpstr>Summary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Beam Dynamics in Terms of E-Field-Asymmetries at the FRANZ / MYRRHA CH-Rebuncher</dc:title>
  <dc:creator>lpc</dc:creator>
  <cp:lastModifiedBy>Linac-PC</cp:lastModifiedBy>
  <cp:revision>884</cp:revision>
  <dcterms:created xsi:type="dcterms:W3CDTF">2010-08-30T14:55:50Z</dcterms:created>
  <dcterms:modified xsi:type="dcterms:W3CDTF">2018-12-12T06:15:47Z</dcterms:modified>
</cp:coreProperties>
</file>