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1" r:id="rId3"/>
    <p:sldId id="348" r:id="rId4"/>
    <p:sldId id="304" r:id="rId5"/>
    <p:sldId id="349" r:id="rId6"/>
    <p:sldId id="334" r:id="rId7"/>
    <p:sldId id="350" r:id="rId8"/>
    <p:sldId id="335" r:id="rId9"/>
    <p:sldId id="346" r:id="rId10"/>
    <p:sldId id="344" r:id="rId11"/>
    <p:sldId id="337" r:id="rId12"/>
    <p:sldId id="347" r:id="rId13"/>
    <p:sldId id="351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</p:sldIdLst>
  <p:sldSz cx="9144000" cy="5715000" type="screen16x10"/>
  <p:notesSz cx="6797675" cy="99266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764" autoAdjust="0"/>
  </p:normalViewPr>
  <p:slideViewPr>
    <p:cSldViewPr snapToGrid="0">
      <p:cViewPr varScale="1">
        <p:scale>
          <a:sx n="133" d="100"/>
          <a:sy n="133" d="100"/>
        </p:scale>
        <p:origin x="9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D6D7A-31C9-410D-8821-1A926EBAD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1A4EA6E-2D40-41B8-BA0D-26B80F033F13}">
      <dgm:prSet phldrT="[Text]"/>
      <dgm:spPr>
        <a:xfrm>
          <a:off x="1042759" y="649"/>
          <a:ext cx="800388" cy="800388"/>
        </a:xfrm>
        <a:prstGeom prst="ellipse">
          <a:avLst/>
        </a:prstGeom>
        <a:solidFill>
          <a:srgbClr val="00519E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e-DE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A4D2D0BA-C1B1-40C5-876F-F4D3E14A73DC}" type="parTrans" cxnId="{9D6172D9-DE11-4ACE-87DB-57051F3E2590}">
      <dgm:prSet/>
      <dgm:spPr/>
      <dgm:t>
        <a:bodyPr/>
        <a:lstStyle/>
        <a:p>
          <a:endParaRPr lang="de-DE"/>
        </a:p>
      </dgm:t>
    </dgm:pt>
    <dgm:pt modelId="{7631877C-8599-484B-94B6-D28846961812}" type="sibTrans" cxnId="{9D6172D9-DE11-4ACE-87DB-57051F3E2590}">
      <dgm:prSet/>
      <dgm:spPr>
        <a:xfrm rot="2160000">
          <a:off x="1817885" y="615527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66EF172F-843C-4B75-8468-71B4149B7F73}">
      <dgm:prSet phldrT="[Text]"/>
      <dgm:spPr>
        <a:xfrm>
          <a:off x="2015285" y="707231"/>
          <a:ext cx="800388" cy="800388"/>
        </a:xfrm>
        <a:prstGeom prst="ellipse">
          <a:avLst/>
        </a:prstGeom>
        <a:solidFill>
          <a:srgbClr val="00519E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de-DE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34E5A311-154A-401D-9423-DD7A0BFEEFB8}" type="parTrans" cxnId="{14B66E42-7841-4696-8BEC-40A5CB1DB517}">
      <dgm:prSet/>
      <dgm:spPr/>
      <dgm:t>
        <a:bodyPr/>
        <a:lstStyle/>
        <a:p>
          <a:endParaRPr lang="de-DE"/>
        </a:p>
      </dgm:t>
    </dgm:pt>
    <dgm:pt modelId="{9FDF7835-AA68-475C-BDD9-95236DF00BA0}" type="sibTrans" cxnId="{14B66E42-7841-4696-8BEC-40A5CB1DB517}">
      <dgm:prSet/>
      <dgm:spPr>
        <a:xfrm rot="6480000">
          <a:off x="2125149" y="1538265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A67E302F-FE02-4071-9573-6D9A39E6DF27}">
      <dgm:prSet phldrT="[Text]"/>
      <dgm:spPr>
        <a:xfrm>
          <a:off x="1643813" y="1850503"/>
          <a:ext cx="800388" cy="800388"/>
        </a:xfrm>
        <a:prstGeom prst="ellipse">
          <a:avLst/>
        </a:prstGeom>
        <a:solidFill>
          <a:srgbClr val="00519E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e-DE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6F55C8AB-5B21-4EF8-A01F-3975B9159DB6}" type="parTrans" cxnId="{3707C769-D9DF-4918-AEB5-9FD84BE37612}">
      <dgm:prSet/>
      <dgm:spPr/>
      <dgm:t>
        <a:bodyPr/>
        <a:lstStyle/>
        <a:p>
          <a:endParaRPr lang="de-DE"/>
        </a:p>
      </dgm:t>
    </dgm:pt>
    <dgm:pt modelId="{75857210-1F08-4D74-8317-D9163AEDD0F7}" type="sibTrans" cxnId="{3707C769-D9DF-4918-AEB5-9FD84BE37612}">
      <dgm:prSet/>
      <dgm:spPr>
        <a:xfrm rot="10800000">
          <a:off x="1342523" y="2115632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1E834BC3-50E4-412C-B213-CCEB03686255}">
      <dgm:prSet phldrT="[Text]"/>
      <dgm:spPr>
        <a:xfrm>
          <a:off x="441705" y="1850503"/>
          <a:ext cx="800388" cy="800388"/>
        </a:xfrm>
        <a:prstGeom prst="ellipse">
          <a:avLst/>
        </a:prstGeom>
        <a:solidFill>
          <a:srgbClr val="7F6A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e-DE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75F3E128-37E4-40A2-98DB-9E0E525B1905}" type="parTrans" cxnId="{8582433E-9561-47B8-8649-B66586CDA8D0}">
      <dgm:prSet/>
      <dgm:spPr/>
      <dgm:t>
        <a:bodyPr/>
        <a:lstStyle/>
        <a:p>
          <a:endParaRPr lang="de-DE"/>
        </a:p>
      </dgm:t>
    </dgm:pt>
    <dgm:pt modelId="{9E5C11B0-A785-4034-A24D-8868726B3339}" type="sibTrans" cxnId="{8582433E-9561-47B8-8649-B66586CDA8D0}">
      <dgm:prSet/>
      <dgm:spPr>
        <a:xfrm rot="15120000">
          <a:off x="551569" y="1549727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772DCC6D-E282-4DD5-A552-670F7C2E8D63}">
      <dgm:prSet phldrT="[Text]"/>
      <dgm:spPr>
        <a:xfrm>
          <a:off x="70233" y="707231"/>
          <a:ext cx="800388" cy="800388"/>
        </a:xfrm>
        <a:prstGeom prst="ellipse">
          <a:avLst/>
        </a:prstGeom>
        <a:solidFill>
          <a:srgbClr val="00519E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e-DE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F320F392-30D0-48E9-A8DA-64E4F1C7B082}" type="parTrans" cxnId="{6566D08B-5B59-463D-B7A1-3E5721CA2FFC}">
      <dgm:prSet/>
      <dgm:spPr/>
      <dgm:t>
        <a:bodyPr/>
        <a:lstStyle/>
        <a:p>
          <a:endParaRPr lang="de-DE"/>
        </a:p>
      </dgm:t>
    </dgm:pt>
    <dgm:pt modelId="{78AEA33B-5515-438E-83C8-8898FFB4764D}" type="sibTrans" cxnId="{6566D08B-5B59-463D-B7A1-3E5721CA2FFC}">
      <dgm:prSet/>
      <dgm:spPr>
        <a:xfrm rot="19440000">
          <a:off x="845359" y="622610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BB2CB0F7-55D9-4CE2-92A9-1D5E3AAB53FC}" type="pres">
      <dgm:prSet presAssocID="{6C6D6D7A-31C9-410D-8821-1A926EBAD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A1DF862-1017-4A79-8E21-DB0B24103C6B}" type="pres">
      <dgm:prSet presAssocID="{C1A4EA6E-2D40-41B8-BA0D-26B80F033F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285757-F8AD-4EC4-8FBA-300803A47964}" type="pres">
      <dgm:prSet presAssocID="{7631877C-8599-484B-94B6-D28846961812}" presName="sibTrans" presStyleLbl="sibTrans2D1" presStyleIdx="0" presStyleCnt="5"/>
      <dgm:spPr/>
      <dgm:t>
        <a:bodyPr/>
        <a:lstStyle/>
        <a:p>
          <a:endParaRPr lang="de-DE"/>
        </a:p>
      </dgm:t>
    </dgm:pt>
    <dgm:pt modelId="{2E98EE4E-51F9-4E9C-9739-D0F7FF38B0B5}" type="pres">
      <dgm:prSet presAssocID="{7631877C-8599-484B-94B6-D28846961812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4EE846FA-9607-43C7-BC52-3C01D06B2601}" type="pres">
      <dgm:prSet presAssocID="{66EF172F-843C-4B75-8468-71B4149B7F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75DEC3-4C3E-47F4-BEA5-24ADD67A41BB}" type="pres">
      <dgm:prSet presAssocID="{9FDF7835-AA68-475C-BDD9-95236DF00BA0}" presName="sibTrans" presStyleLbl="sibTrans2D1" presStyleIdx="1" presStyleCnt="5"/>
      <dgm:spPr/>
      <dgm:t>
        <a:bodyPr/>
        <a:lstStyle/>
        <a:p>
          <a:endParaRPr lang="de-DE"/>
        </a:p>
      </dgm:t>
    </dgm:pt>
    <dgm:pt modelId="{EFE4FE8E-61BB-4715-A5A6-B1ECA8AC70FB}" type="pres">
      <dgm:prSet presAssocID="{9FDF7835-AA68-475C-BDD9-95236DF00BA0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7957DE6F-2C34-4FAC-8507-ED9552A78663}" type="pres">
      <dgm:prSet presAssocID="{A67E302F-FE02-4071-9573-6D9A39E6DF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281037-4EA0-4A2D-B2BE-6628FD1F8CB7}" type="pres">
      <dgm:prSet presAssocID="{75857210-1F08-4D74-8317-D9163AEDD0F7}" presName="sibTrans" presStyleLbl="sibTrans2D1" presStyleIdx="2" presStyleCnt="5"/>
      <dgm:spPr/>
      <dgm:t>
        <a:bodyPr/>
        <a:lstStyle/>
        <a:p>
          <a:endParaRPr lang="de-DE"/>
        </a:p>
      </dgm:t>
    </dgm:pt>
    <dgm:pt modelId="{03CFB23D-217C-41F2-8177-9E579305017E}" type="pres">
      <dgm:prSet presAssocID="{75857210-1F08-4D74-8317-D9163AEDD0F7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7036F965-9AD0-453C-BFC2-A7B56034D0F6}" type="pres">
      <dgm:prSet presAssocID="{1E834BC3-50E4-412C-B213-CCEB036862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EC1E33-60FD-421E-B5CA-9D63B197317B}" type="pres">
      <dgm:prSet presAssocID="{9E5C11B0-A785-4034-A24D-8868726B3339}" presName="sibTrans" presStyleLbl="sibTrans2D1" presStyleIdx="3" presStyleCnt="5"/>
      <dgm:spPr/>
      <dgm:t>
        <a:bodyPr/>
        <a:lstStyle/>
        <a:p>
          <a:endParaRPr lang="de-DE"/>
        </a:p>
      </dgm:t>
    </dgm:pt>
    <dgm:pt modelId="{F8EDB419-C37C-4CD7-9187-2BBF40B7A01D}" type="pres">
      <dgm:prSet presAssocID="{9E5C11B0-A785-4034-A24D-8868726B3339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2C146CF8-4CCF-41C6-A031-04E91DE7BFDF}" type="pres">
      <dgm:prSet presAssocID="{772DCC6D-E282-4DD5-A552-670F7C2E8D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4C30FA-A0CE-401B-9B23-97FE6B960DCE}" type="pres">
      <dgm:prSet presAssocID="{78AEA33B-5515-438E-83C8-8898FFB4764D}" presName="sibTrans" presStyleLbl="sibTrans2D1" presStyleIdx="4" presStyleCnt="5"/>
      <dgm:spPr/>
      <dgm:t>
        <a:bodyPr/>
        <a:lstStyle/>
        <a:p>
          <a:endParaRPr lang="de-DE"/>
        </a:p>
      </dgm:t>
    </dgm:pt>
    <dgm:pt modelId="{E2D2D5BE-2BA9-4CBB-A985-F454D591C885}" type="pres">
      <dgm:prSet presAssocID="{78AEA33B-5515-438E-83C8-8898FFB4764D}" presName="connectorText" presStyleLbl="sibTrans2D1" presStyleIdx="4" presStyleCnt="5"/>
      <dgm:spPr/>
      <dgm:t>
        <a:bodyPr/>
        <a:lstStyle/>
        <a:p>
          <a:endParaRPr lang="de-DE"/>
        </a:p>
      </dgm:t>
    </dgm:pt>
  </dgm:ptLst>
  <dgm:cxnLst>
    <dgm:cxn modelId="{65607E30-EAF3-4568-A78A-D75233AE1051}" type="presOf" srcId="{75857210-1F08-4D74-8317-D9163AEDD0F7}" destId="{03CFB23D-217C-41F2-8177-9E579305017E}" srcOrd="1" destOrd="0" presId="urn:microsoft.com/office/officeart/2005/8/layout/cycle2"/>
    <dgm:cxn modelId="{8582433E-9561-47B8-8649-B66586CDA8D0}" srcId="{6C6D6D7A-31C9-410D-8821-1A926EBAD7FC}" destId="{1E834BC3-50E4-412C-B213-CCEB03686255}" srcOrd="3" destOrd="0" parTransId="{75F3E128-37E4-40A2-98DB-9E0E525B1905}" sibTransId="{9E5C11B0-A785-4034-A24D-8868726B3339}"/>
    <dgm:cxn modelId="{C76AD794-7348-47D4-B090-247F6A69DEB0}" type="presOf" srcId="{78AEA33B-5515-438E-83C8-8898FFB4764D}" destId="{E2D2D5BE-2BA9-4CBB-A985-F454D591C885}" srcOrd="1" destOrd="0" presId="urn:microsoft.com/office/officeart/2005/8/layout/cycle2"/>
    <dgm:cxn modelId="{47C41915-D3AC-4C97-8A08-CA074531284A}" type="presOf" srcId="{6C6D6D7A-31C9-410D-8821-1A926EBAD7FC}" destId="{BB2CB0F7-55D9-4CE2-92A9-1D5E3AAB53FC}" srcOrd="0" destOrd="0" presId="urn:microsoft.com/office/officeart/2005/8/layout/cycle2"/>
    <dgm:cxn modelId="{ACBB1A58-893C-4A67-9A4A-B24DDA7B3346}" type="presOf" srcId="{78AEA33B-5515-438E-83C8-8898FFB4764D}" destId="{AD4C30FA-A0CE-401B-9B23-97FE6B960DCE}" srcOrd="0" destOrd="0" presId="urn:microsoft.com/office/officeart/2005/8/layout/cycle2"/>
    <dgm:cxn modelId="{D49A3216-94F7-4964-B33D-A01F8998399E}" type="presOf" srcId="{C1A4EA6E-2D40-41B8-BA0D-26B80F033F13}" destId="{0A1DF862-1017-4A79-8E21-DB0B24103C6B}" srcOrd="0" destOrd="0" presId="urn:microsoft.com/office/officeart/2005/8/layout/cycle2"/>
    <dgm:cxn modelId="{3707C769-D9DF-4918-AEB5-9FD84BE37612}" srcId="{6C6D6D7A-31C9-410D-8821-1A926EBAD7FC}" destId="{A67E302F-FE02-4071-9573-6D9A39E6DF27}" srcOrd="2" destOrd="0" parTransId="{6F55C8AB-5B21-4EF8-A01F-3975B9159DB6}" sibTransId="{75857210-1F08-4D74-8317-D9163AEDD0F7}"/>
    <dgm:cxn modelId="{474FFC01-1B1F-4686-84B6-E56326D1314E}" type="presOf" srcId="{A67E302F-FE02-4071-9573-6D9A39E6DF27}" destId="{7957DE6F-2C34-4FAC-8507-ED9552A78663}" srcOrd="0" destOrd="0" presId="urn:microsoft.com/office/officeart/2005/8/layout/cycle2"/>
    <dgm:cxn modelId="{D27EC20F-0B27-4A9E-9FB1-CE41AA6E7140}" type="presOf" srcId="{9E5C11B0-A785-4034-A24D-8868726B3339}" destId="{F8EDB419-C37C-4CD7-9187-2BBF40B7A01D}" srcOrd="1" destOrd="0" presId="urn:microsoft.com/office/officeart/2005/8/layout/cycle2"/>
    <dgm:cxn modelId="{E7105DD9-E376-4D44-A6B5-E101E178A892}" type="presOf" srcId="{9FDF7835-AA68-475C-BDD9-95236DF00BA0}" destId="{EFE4FE8E-61BB-4715-A5A6-B1ECA8AC70FB}" srcOrd="1" destOrd="0" presId="urn:microsoft.com/office/officeart/2005/8/layout/cycle2"/>
    <dgm:cxn modelId="{9D6172D9-DE11-4ACE-87DB-57051F3E2590}" srcId="{6C6D6D7A-31C9-410D-8821-1A926EBAD7FC}" destId="{C1A4EA6E-2D40-41B8-BA0D-26B80F033F13}" srcOrd="0" destOrd="0" parTransId="{A4D2D0BA-C1B1-40C5-876F-F4D3E14A73DC}" sibTransId="{7631877C-8599-484B-94B6-D28846961812}"/>
    <dgm:cxn modelId="{C3A5E89D-DC61-4D97-ADE2-2139322CFA97}" type="presOf" srcId="{66EF172F-843C-4B75-8468-71B4149B7F73}" destId="{4EE846FA-9607-43C7-BC52-3C01D06B2601}" srcOrd="0" destOrd="0" presId="urn:microsoft.com/office/officeart/2005/8/layout/cycle2"/>
    <dgm:cxn modelId="{14B66E42-7841-4696-8BEC-40A5CB1DB517}" srcId="{6C6D6D7A-31C9-410D-8821-1A926EBAD7FC}" destId="{66EF172F-843C-4B75-8468-71B4149B7F73}" srcOrd="1" destOrd="0" parTransId="{34E5A311-154A-401D-9423-DD7A0BFEEFB8}" sibTransId="{9FDF7835-AA68-475C-BDD9-95236DF00BA0}"/>
    <dgm:cxn modelId="{CCBA0225-4E84-475F-A1D4-839752FAE3EB}" type="presOf" srcId="{9FDF7835-AA68-475C-BDD9-95236DF00BA0}" destId="{2875DEC3-4C3E-47F4-BEA5-24ADD67A41BB}" srcOrd="0" destOrd="0" presId="urn:microsoft.com/office/officeart/2005/8/layout/cycle2"/>
    <dgm:cxn modelId="{CE3108C5-C040-43E2-808A-BE5B4E8362F9}" type="presOf" srcId="{772DCC6D-E282-4DD5-A552-670F7C2E8D63}" destId="{2C146CF8-4CCF-41C6-A031-04E91DE7BFDF}" srcOrd="0" destOrd="0" presId="urn:microsoft.com/office/officeart/2005/8/layout/cycle2"/>
    <dgm:cxn modelId="{99561904-7B68-4DB5-AEE6-6EC43030C7BE}" type="presOf" srcId="{75857210-1F08-4D74-8317-D9163AEDD0F7}" destId="{7A281037-4EA0-4A2D-B2BE-6628FD1F8CB7}" srcOrd="0" destOrd="0" presId="urn:microsoft.com/office/officeart/2005/8/layout/cycle2"/>
    <dgm:cxn modelId="{AAC349B9-682F-4329-AEC2-49568DD52E95}" type="presOf" srcId="{7631877C-8599-484B-94B6-D28846961812}" destId="{93285757-F8AD-4EC4-8FBA-300803A47964}" srcOrd="0" destOrd="0" presId="urn:microsoft.com/office/officeart/2005/8/layout/cycle2"/>
    <dgm:cxn modelId="{958AEC85-24BA-421B-9E82-FC5E1480D8FA}" type="presOf" srcId="{7631877C-8599-484B-94B6-D28846961812}" destId="{2E98EE4E-51F9-4E9C-9739-D0F7FF38B0B5}" srcOrd="1" destOrd="0" presId="urn:microsoft.com/office/officeart/2005/8/layout/cycle2"/>
    <dgm:cxn modelId="{ED7BF339-5FD9-449A-8E29-3E911E248BF7}" type="presOf" srcId="{9E5C11B0-A785-4034-A24D-8868726B3339}" destId="{64EC1E33-60FD-421E-B5CA-9D63B197317B}" srcOrd="0" destOrd="0" presId="urn:microsoft.com/office/officeart/2005/8/layout/cycle2"/>
    <dgm:cxn modelId="{4E8A5BE7-54D9-4E56-A85E-55A1539F9E34}" type="presOf" srcId="{1E834BC3-50E4-412C-B213-CCEB03686255}" destId="{7036F965-9AD0-453C-BFC2-A7B56034D0F6}" srcOrd="0" destOrd="0" presId="urn:microsoft.com/office/officeart/2005/8/layout/cycle2"/>
    <dgm:cxn modelId="{6566D08B-5B59-463D-B7A1-3E5721CA2FFC}" srcId="{6C6D6D7A-31C9-410D-8821-1A926EBAD7FC}" destId="{772DCC6D-E282-4DD5-A552-670F7C2E8D63}" srcOrd="4" destOrd="0" parTransId="{F320F392-30D0-48E9-A8DA-64E4F1C7B082}" sibTransId="{78AEA33B-5515-438E-83C8-8898FFB4764D}"/>
    <dgm:cxn modelId="{7C10EFB2-F222-4FD7-BE4F-D56844326F41}" type="presParOf" srcId="{BB2CB0F7-55D9-4CE2-92A9-1D5E3AAB53FC}" destId="{0A1DF862-1017-4A79-8E21-DB0B24103C6B}" srcOrd="0" destOrd="0" presId="urn:microsoft.com/office/officeart/2005/8/layout/cycle2"/>
    <dgm:cxn modelId="{731AC89B-503B-4690-9C25-49A68C7F4A4B}" type="presParOf" srcId="{BB2CB0F7-55D9-4CE2-92A9-1D5E3AAB53FC}" destId="{93285757-F8AD-4EC4-8FBA-300803A47964}" srcOrd="1" destOrd="0" presId="urn:microsoft.com/office/officeart/2005/8/layout/cycle2"/>
    <dgm:cxn modelId="{84420B7A-C214-4407-9CD9-9AF39F4AEF71}" type="presParOf" srcId="{93285757-F8AD-4EC4-8FBA-300803A47964}" destId="{2E98EE4E-51F9-4E9C-9739-D0F7FF38B0B5}" srcOrd="0" destOrd="0" presId="urn:microsoft.com/office/officeart/2005/8/layout/cycle2"/>
    <dgm:cxn modelId="{D27AE2D2-2CE8-497A-9514-BEBDA289E36B}" type="presParOf" srcId="{BB2CB0F7-55D9-4CE2-92A9-1D5E3AAB53FC}" destId="{4EE846FA-9607-43C7-BC52-3C01D06B2601}" srcOrd="2" destOrd="0" presId="urn:microsoft.com/office/officeart/2005/8/layout/cycle2"/>
    <dgm:cxn modelId="{9D0C36A2-204D-492F-B90C-73F6F0659AAF}" type="presParOf" srcId="{BB2CB0F7-55D9-4CE2-92A9-1D5E3AAB53FC}" destId="{2875DEC3-4C3E-47F4-BEA5-24ADD67A41BB}" srcOrd="3" destOrd="0" presId="urn:microsoft.com/office/officeart/2005/8/layout/cycle2"/>
    <dgm:cxn modelId="{C776356D-E5B8-464B-BC3B-F43A2FA39F6C}" type="presParOf" srcId="{2875DEC3-4C3E-47F4-BEA5-24ADD67A41BB}" destId="{EFE4FE8E-61BB-4715-A5A6-B1ECA8AC70FB}" srcOrd="0" destOrd="0" presId="urn:microsoft.com/office/officeart/2005/8/layout/cycle2"/>
    <dgm:cxn modelId="{D0B2FA73-3C9B-4003-AE10-26362E2B55FE}" type="presParOf" srcId="{BB2CB0F7-55D9-4CE2-92A9-1D5E3AAB53FC}" destId="{7957DE6F-2C34-4FAC-8507-ED9552A78663}" srcOrd="4" destOrd="0" presId="urn:microsoft.com/office/officeart/2005/8/layout/cycle2"/>
    <dgm:cxn modelId="{EF7B91B6-F4A8-47CA-AF80-BAD1A806A8AC}" type="presParOf" srcId="{BB2CB0F7-55D9-4CE2-92A9-1D5E3AAB53FC}" destId="{7A281037-4EA0-4A2D-B2BE-6628FD1F8CB7}" srcOrd="5" destOrd="0" presId="urn:microsoft.com/office/officeart/2005/8/layout/cycle2"/>
    <dgm:cxn modelId="{5E9C2DA8-DDF7-4730-A14F-9D3024F2D0CE}" type="presParOf" srcId="{7A281037-4EA0-4A2D-B2BE-6628FD1F8CB7}" destId="{03CFB23D-217C-41F2-8177-9E579305017E}" srcOrd="0" destOrd="0" presId="urn:microsoft.com/office/officeart/2005/8/layout/cycle2"/>
    <dgm:cxn modelId="{CA682D26-CA87-4F15-BF1F-B1AFD048239D}" type="presParOf" srcId="{BB2CB0F7-55D9-4CE2-92A9-1D5E3AAB53FC}" destId="{7036F965-9AD0-453C-BFC2-A7B56034D0F6}" srcOrd="6" destOrd="0" presId="urn:microsoft.com/office/officeart/2005/8/layout/cycle2"/>
    <dgm:cxn modelId="{3943FFC8-9E3E-4CC8-BAE3-15684C042828}" type="presParOf" srcId="{BB2CB0F7-55D9-4CE2-92A9-1D5E3AAB53FC}" destId="{64EC1E33-60FD-421E-B5CA-9D63B197317B}" srcOrd="7" destOrd="0" presId="urn:microsoft.com/office/officeart/2005/8/layout/cycle2"/>
    <dgm:cxn modelId="{BE1C6A1F-5D6A-4BB9-AC4A-1C546ABA7F8C}" type="presParOf" srcId="{64EC1E33-60FD-421E-B5CA-9D63B197317B}" destId="{F8EDB419-C37C-4CD7-9187-2BBF40B7A01D}" srcOrd="0" destOrd="0" presId="urn:microsoft.com/office/officeart/2005/8/layout/cycle2"/>
    <dgm:cxn modelId="{FAEFD5C3-2EF8-4B57-B1B1-43D235406E6B}" type="presParOf" srcId="{BB2CB0F7-55D9-4CE2-92A9-1D5E3AAB53FC}" destId="{2C146CF8-4CCF-41C6-A031-04E91DE7BFDF}" srcOrd="8" destOrd="0" presId="urn:microsoft.com/office/officeart/2005/8/layout/cycle2"/>
    <dgm:cxn modelId="{B7026CA5-A88A-4E72-9CCD-C5EE630E84DF}" type="presParOf" srcId="{BB2CB0F7-55D9-4CE2-92A9-1D5E3AAB53FC}" destId="{AD4C30FA-A0CE-401B-9B23-97FE6B960DCE}" srcOrd="9" destOrd="0" presId="urn:microsoft.com/office/officeart/2005/8/layout/cycle2"/>
    <dgm:cxn modelId="{33121539-E0F9-4F1D-A1B4-24F8B6CBB0B9}" type="presParOf" srcId="{AD4C30FA-A0CE-401B-9B23-97FE6B960DCE}" destId="{E2D2D5BE-2BA9-4CBB-A985-F454D591C8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DF862-1017-4A79-8E21-DB0B24103C6B}">
      <dsp:nvSpPr>
        <dsp:cNvPr id="0" name=""/>
        <dsp:cNvSpPr/>
      </dsp:nvSpPr>
      <dsp:spPr>
        <a:xfrm>
          <a:off x="1042759" y="649"/>
          <a:ext cx="800388" cy="800388"/>
        </a:xfrm>
        <a:prstGeom prst="ellipse">
          <a:avLst/>
        </a:prstGeom>
        <a:solidFill>
          <a:srgbClr val="00519E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159973" y="117863"/>
        <a:ext cx="565960" cy="565960"/>
      </dsp:txXfrm>
    </dsp:sp>
    <dsp:sp modelId="{93285757-F8AD-4EC4-8FBA-300803A47964}">
      <dsp:nvSpPr>
        <dsp:cNvPr id="0" name=""/>
        <dsp:cNvSpPr/>
      </dsp:nvSpPr>
      <dsp:spPr>
        <a:xfrm rot="2160000">
          <a:off x="1817885" y="615527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823984" y="650781"/>
        <a:ext cx="149038" cy="162079"/>
      </dsp:txXfrm>
    </dsp:sp>
    <dsp:sp modelId="{4EE846FA-9607-43C7-BC52-3C01D06B2601}">
      <dsp:nvSpPr>
        <dsp:cNvPr id="0" name=""/>
        <dsp:cNvSpPr/>
      </dsp:nvSpPr>
      <dsp:spPr>
        <a:xfrm>
          <a:off x="2015285" y="707231"/>
          <a:ext cx="800388" cy="800388"/>
        </a:xfrm>
        <a:prstGeom prst="ellipse">
          <a:avLst/>
        </a:prstGeom>
        <a:solidFill>
          <a:srgbClr val="00519E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132499" y="824445"/>
        <a:ext cx="565960" cy="565960"/>
      </dsp:txXfrm>
    </dsp:sp>
    <dsp:sp modelId="{2875DEC3-4C3E-47F4-BEA5-24ADD67A41BB}">
      <dsp:nvSpPr>
        <dsp:cNvPr id="0" name=""/>
        <dsp:cNvSpPr/>
      </dsp:nvSpPr>
      <dsp:spPr>
        <a:xfrm rot="6480000">
          <a:off x="2125149" y="1538265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166954" y="1561918"/>
        <a:ext cx="149038" cy="162079"/>
      </dsp:txXfrm>
    </dsp:sp>
    <dsp:sp modelId="{7957DE6F-2C34-4FAC-8507-ED9552A78663}">
      <dsp:nvSpPr>
        <dsp:cNvPr id="0" name=""/>
        <dsp:cNvSpPr/>
      </dsp:nvSpPr>
      <dsp:spPr>
        <a:xfrm>
          <a:off x="1643813" y="1850503"/>
          <a:ext cx="800388" cy="800388"/>
        </a:xfrm>
        <a:prstGeom prst="ellipse">
          <a:avLst/>
        </a:prstGeom>
        <a:solidFill>
          <a:srgbClr val="00519E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761027" y="1967717"/>
        <a:ext cx="565960" cy="565960"/>
      </dsp:txXfrm>
    </dsp:sp>
    <dsp:sp modelId="{7A281037-4EA0-4A2D-B2BE-6628FD1F8CB7}">
      <dsp:nvSpPr>
        <dsp:cNvPr id="0" name=""/>
        <dsp:cNvSpPr/>
      </dsp:nvSpPr>
      <dsp:spPr>
        <a:xfrm rot="10800000">
          <a:off x="1342523" y="2115632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1406396" y="2169658"/>
        <a:ext cx="149038" cy="162079"/>
      </dsp:txXfrm>
    </dsp:sp>
    <dsp:sp modelId="{7036F965-9AD0-453C-BFC2-A7B56034D0F6}">
      <dsp:nvSpPr>
        <dsp:cNvPr id="0" name=""/>
        <dsp:cNvSpPr/>
      </dsp:nvSpPr>
      <dsp:spPr>
        <a:xfrm>
          <a:off x="441705" y="1850503"/>
          <a:ext cx="800388" cy="800388"/>
        </a:xfrm>
        <a:prstGeom prst="ellipse">
          <a:avLst/>
        </a:prstGeom>
        <a:solidFill>
          <a:srgbClr val="7F6A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558919" y="1967717"/>
        <a:ext cx="565960" cy="565960"/>
      </dsp:txXfrm>
    </dsp:sp>
    <dsp:sp modelId="{64EC1E33-60FD-421E-B5CA-9D63B197317B}">
      <dsp:nvSpPr>
        <dsp:cNvPr id="0" name=""/>
        <dsp:cNvSpPr/>
      </dsp:nvSpPr>
      <dsp:spPr>
        <a:xfrm rot="15120000">
          <a:off x="551569" y="1549727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593374" y="1634126"/>
        <a:ext cx="149038" cy="162079"/>
      </dsp:txXfrm>
    </dsp:sp>
    <dsp:sp modelId="{2C146CF8-4CCF-41C6-A031-04E91DE7BFDF}">
      <dsp:nvSpPr>
        <dsp:cNvPr id="0" name=""/>
        <dsp:cNvSpPr/>
      </dsp:nvSpPr>
      <dsp:spPr>
        <a:xfrm>
          <a:off x="70233" y="707231"/>
          <a:ext cx="800388" cy="800388"/>
        </a:xfrm>
        <a:prstGeom prst="ellipse">
          <a:avLst/>
        </a:prstGeom>
        <a:solidFill>
          <a:srgbClr val="00519E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87447" y="824445"/>
        <a:ext cx="565960" cy="565960"/>
      </dsp:txXfrm>
    </dsp:sp>
    <dsp:sp modelId="{AD4C30FA-A0CE-401B-9B23-97FE6B960DCE}">
      <dsp:nvSpPr>
        <dsp:cNvPr id="0" name=""/>
        <dsp:cNvSpPr/>
      </dsp:nvSpPr>
      <dsp:spPr>
        <a:xfrm rot="19440000">
          <a:off x="845359" y="622610"/>
          <a:ext cx="212911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519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851458" y="695408"/>
        <a:ext cx="149038" cy="16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4195" y="263873"/>
            <a:ext cx="5851979" cy="49805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en-US" b="1" smtClean="0"/>
              <a:t>Titel der Präsentation</a:t>
            </a:r>
            <a:endParaRPr lang="en-US" b="1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435271" y="9529109"/>
            <a:ext cx="642300" cy="156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23EA8153-FA0D-4567-B612-097BE51EB0E1}" type="datetime1">
              <a:rPr lang="de-DE" sz="800"/>
              <a:t>11.12.2018</a:t>
            </a:fld>
            <a:endParaRPr lang="en-US" sz="8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64193" y="9529110"/>
            <a:ext cx="4460417" cy="156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r>
              <a:rPr lang="en-US" sz="800"/>
              <a:t>Universität Stuttgart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215041" y="9529110"/>
            <a:ext cx="356833" cy="156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EE9A79A6-2547-4C8F-B0ED-316280A1A122}" type="slidenum">
              <a:rPr lang="en-US" sz="800"/>
              <a:pPr algn="l"/>
              <a:t>‹Nr.›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61533372"/>
      </p:ext>
    </p:extLst>
  </p:cSld>
  <p:clrMap bg1="lt1" tx1="dk1" bg2="lt2" tx2="dk2" accent1="accent1" accent2="accent2" accent3="accent3" accent4="accent4" accent5="accent5" accent6="accent6" hlink="hlink" folHlink="folHlink"/>
  <p:hf/>
  <p:extLst mod="1"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92" userDrawn="1">
          <p15:clr>
            <a:srgbClr val="F26B43"/>
          </p15:clr>
        </p15:guide>
        <p15:guide id="3" pos="397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3884" y="265752"/>
            <a:ext cx="5852067" cy="49805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r>
              <a:rPr lang="en-US" smtClean="0"/>
              <a:t>Titel der Präsentation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34572" y="9528010"/>
            <a:ext cx="642300" cy="156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595BC8A2-6DC3-4ACD-A374-BAFE1684372B}" type="datetime1">
              <a:rPr lang="de-DE" smtClean="0"/>
              <a:t>11.12.2018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1095375"/>
            <a:ext cx="5357813" cy="33496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4195" y="4777194"/>
            <a:ext cx="5851979" cy="390861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63884" y="9528010"/>
            <a:ext cx="4460417" cy="156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216037" y="9528010"/>
            <a:ext cx="356833" cy="156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05DD1DF0-DD4E-4B0C-B0FD-D16D9D2A975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570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defTabSz="713232" rtl="0" eaLnBrk="1" latinLnBrk="0" hangingPunct="1">
      <a:lnSpc>
        <a:spcPct val="120000"/>
      </a:lnSpc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38163" indent="-179388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9138" indent="-180975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96938" indent="-177800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92" userDrawn="1">
          <p15:clr>
            <a:srgbClr val="F26B43"/>
          </p15:clr>
        </p15:guide>
        <p15:guide id="3" pos="397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0188" y="1095375"/>
            <a:ext cx="536098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433E71-67B5-4DEA-9517-E30C091F2FCA}" type="datetime1">
              <a:rPr lang="de-DE" smtClean="0"/>
              <a:t>11.12.2018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0188" y="1095375"/>
            <a:ext cx="536098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433E71-67B5-4DEA-9517-E30C091F2FCA}" type="datetime1">
              <a:rPr lang="de-DE" smtClean="0"/>
              <a:t>11.12.2018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0188" y="1095375"/>
            <a:ext cx="536098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433E71-67B5-4DEA-9517-E30C091F2FCA}" type="datetime1">
              <a:rPr lang="de-DE" smtClean="0"/>
              <a:t>11.12.2018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0188" y="1095375"/>
            <a:ext cx="536098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433E71-67B5-4DEA-9517-E30C091F2FCA}" type="datetime1">
              <a:rPr lang="de-DE" smtClean="0"/>
              <a:t>11.12.2018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7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0188" y="1095375"/>
            <a:ext cx="536098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433E71-67B5-4DEA-9517-E30C091F2FCA}" type="datetime1">
              <a:rPr lang="de-DE" smtClean="0"/>
              <a:t>11.12.2018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4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407600"/>
            <a:ext cx="9144000" cy="4309200"/>
          </a:xfrm>
          <a:solidFill>
            <a:schemeClr val="bg1">
              <a:lumMod val="85000"/>
            </a:schemeClr>
          </a:solidFill>
        </p:spPr>
        <p:txBody>
          <a:bodyPr lIns="7200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4578969" y="1004400"/>
            <a:ext cx="4320000" cy="4320000"/>
          </a:xfrm>
          <a:prstGeom prst="ellipse">
            <a:avLst/>
          </a:prstGeom>
          <a:solidFill>
            <a:schemeClr val="tx1"/>
          </a:solidFill>
        </p:spPr>
        <p:txBody>
          <a:bodyPr wrap="square" lIns="0" tIns="0" rIns="0" bIns="1260000" anchor="b" anchorCtr="0">
            <a:noAutofit/>
          </a:bodyPr>
          <a:lstStyle>
            <a:lvl1pPr marL="0" indent="0" algn="l">
              <a:lnSpc>
                <a:spcPct val="9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durch Klicken </a:t>
            </a:r>
            <a:br>
              <a:rPr lang="de-DE" dirty="0" smtClean="0"/>
            </a:br>
            <a:r>
              <a:rPr lang="de-DE" dirty="0" smtClean="0"/>
              <a:t>hinzufügen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0138" y="3621600"/>
            <a:ext cx="3240688" cy="4284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6488" y="4075200"/>
            <a:ext cx="1274400" cy="12744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Vorname </a:t>
            </a:r>
            <a:br>
              <a:rPr lang="de-DE" dirty="0" smtClean="0"/>
            </a:br>
            <a:r>
              <a:rPr lang="de-DE" dirty="0" smtClean="0"/>
              <a:t>Name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914400" y="656409"/>
            <a:ext cx="1628471" cy="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97025"/>
            <a:ext cx="4176860" cy="34925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597025"/>
            <a:ext cx="3780000" cy="3492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39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240000" y="1597025"/>
            <a:ext cx="3240000" cy="205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7"/>
          </p:nvPr>
        </p:nvSpPr>
        <p:spPr>
          <a:xfrm>
            <a:off x="3240000" y="3655800"/>
            <a:ext cx="3240000" cy="205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/>
          </p:nvPr>
        </p:nvSpPr>
        <p:spPr>
          <a:xfrm>
            <a:off x="6480000" y="1597025"/>
            <a:ext cx="2664000" cy="41179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0" y="1597025"/>
            <a:ext cx="3240000" cy="205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0" y="3655800"/>
            <a:ext cx="3240000" cy="205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2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rund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482226" y="1115373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1818000" y="1245972"/>
            <a:ext cx="593640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1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482226" y="2573224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818000" y="2703823"/>
            <a:ext cx="593640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sz="quarter" idx="19"/>
          </p:nvPr>
        </p:nvSpPr>
        <p:spPr>
          <a:xfrm>
            <a:off x="482226" y="3996000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0"/>
          </p:nvPr>
        </p:nvSpPr>
        <p:spPr>
          <a:xfrm>
            <a:off x="1818000" y="4126599"/>
            <a:ext cx="593640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44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eckig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6250" y="1115373"/>
            <a:ext cx="144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76250" y="2576311"/>
            <a:ext cx="144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76250" y="4007159"/>
            <a:ext cx="144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2144110" y="1245972"/>
            <a:ext cx="561029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2144110" y="2706910"/>
            <a:ext cx="561029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4"/>
          </p:nvPr>
        </p:nvSpPr>
        <p:spPr>
          <a:xfrm>
            <a:off x="2144110" y="4137758"/>
            <a:ext cx="561029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95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5" y="2315784"/>
            <a:ext cx="2814039" cy="27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169244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214800"/>
            <a:ext cx="234029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600000"/>
            <a:ext cx="234029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3896476" y="2315784"/>
            <a:ext cx="2814039" cy="27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4583495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134251" y="3214800"/>
            <a:ext cx="234029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134251" y="3600000"/>
            <a:ext cx="234029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36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6" y="2315784"/>
            <a:ext cx="2520000" cy="27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022226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214800"/>
            <a:ext cx="216000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600000"/>
            <a:ext cx="216000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3318957" y="2315784"/>
            <a:ext cx="2520000" cy="27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3858957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56731" y="3214800"/>
            <a:ext cx="216000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56731" y="3600000"/>
            <a:ext cx="216000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6155688" y="2315784"/>
            <a:ext cx="2520000" cy="27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Bildplatzhalter 7"/>
          <p:cNvSpPr>
            <a:spLocks noGrp="1" noChangeAspect="1"/>
          </p:cNvSpPr>
          <p:nvPr>
            <p:ph type="pic" sz="quarter" idx="20"/>
          </p:nvPr>
        </p:nvSpPr>
        <p:spPr>
          <a:xfrm>
            <a:off x="6695688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393462" y="3214800"/>
            <a:ext cx="216000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393462" y="3600000"/>
            <a:ext cx="216000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80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6" y="2315783"/>
            <a:ext cx="2016000" cy="277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840865" y="1587600"/>
            <a:ext cx="1298723" cy="12987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214799"/>
            <a:ext cx="1624994" cy="407775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809772"/>
            <a:ext cx="1624994" cy="113596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2545454" y="2315783"/>
            <a:ext cx="2016000" cy="277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2904093" y="1587600"/>
            <a:ext cx="1298723" cy="12987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779437" y="3214799"/>
            <a:ext cx="1624994" cy="407775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79437" y="3809772"/>
            <a:ext cx="1624994" cy="113596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8" name="Rechteck 27"/>
          <p:cNvSpPr/>
          <p:nvPr userDrawn="1"/>
        </p:nvSpPr>
        <p:spPr>
          <a:xfrm>
            <a:off x="4608682" y="2315783"/>
            <a:ext cx="2016000" cy="277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Bildplatzhalter 7"/>
          <p:cNvSpPr>
            <a:spLocks noGrp="1" noChangeAspect="1"/>
          </p:cNvSpPr>
          <p:nvPr>
            <p:ph type="pic" sz="quarter" idx="20"/>
          </p:nvPr>
        </p:nvSpPr>
        <p:spPr>
          <a:xfrm>
            <a:off x="4967321" y="1587600"/>
            <a:ext cx="1298723" cy="12987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844560" y="3214799"/>
            <a:ext cx="1624994" cy="407775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844560" y="3809772"/>
            <a:ext cx="1624994" cy="113596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6671909" y="2315783"/>
            <a:ext cx="2016000" cy="277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Bildplatzhalter 7"/>
          <p:cNvSpPr>
            <a:spLocks noGrp="1" noChangeAspect="1"/>
          </p:cNvSpPr>
          <p:nvPr>
            <p:ph type="pic" sz="quarter" idx="23"/>
          </p:nvPr>
        </p:nvSpPr>
        <p:spPr>
          <a:xfrm>
            <a:off x="7030548" y="1587600"/>
            <a:ext cx="1298723" cy="12987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909683" y="3214799"/>
            <a:ext cx="1624994" cy="407775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909683" y="3809772"/>
            <a:ext cx="1624994" cy="113596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97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51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24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13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174400" y="4168800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Adresse</a:t>
            </a:r>
            <a:endParaRPr lang="de-DE" dirty="0" smtClean="0"/>
          </a:p>
        </p:txBody>
      </p:sp>
      <p:sp>
        <p:nvSpPr>
          <p:cNvPr id="6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396000" y="21240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325600"/>
            <a:ext cx="3290054" cy="216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74400" y="2757600"/>
            <a:ext cx="2211862" cy="808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mtClean="0"/>
              <a:t>e-mail</a:t>
            </a:r>
            <a:r>
              <a:rPr lang="de-DE" dirty="0" smtClean="0"/>
              <a:t>	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mtClean="0"/>
              <a:t>phone </a:t>
            </a:r>
            <a:r>
              <a:rPr lang="de-DE" dirty="0" smtClean="0"/>
              <a:t>	+49 (0) 711 685-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>
                <a:tab pos="541338" algn="l"/>
              </a:tabLst>
              <a:defRPr/>
            </a:pPr>
            <a:r>
              <a:rPr lang="de-DE" smtClean="0"/>
              <a:t>fax </a:t>
            </a:r>
            <a:r>
              <a:rPr lang="de-DE" dirty="0" smtClean="0"/>
              <a:t>	+49 (0) 711 685-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32914" y="3001893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32914" y="3249157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174400" y="3693600"/>
            <a:ext cx="2500012" cy="218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mtClean="0"/>
              <a:t>Universität Stuttgart</a:t>
            </a:r>
            <a:endParaRPr lang="de-DE" dirty="0" smtClean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174400" y="3912292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Abteilung oder Institutsname</a:t>
            </a:r>
            <a:endParaRPr lang="de-DE" dirty="0" smtClean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17045" y="2757117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10400" y="1508400"/>
            <a:ext cx="21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z="2000" b="1" smtClean="0"/>
              <a:t>Thank</a:t>
            </a:r>
            <a:r>
              <a:rPr lang="de-DE" sz="2000" b="1" baseline="0" smtClean="0"/>
              <a:t> you!</a:t>
            </a:r>
            <a:endParaRPr lang="de-DE" sz="2000" b="1" dirty="0" smtClean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914400" y="656409"/>
            <a:ext cx="1628471" cy="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9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nstit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7253288" y="5256213"/>
            <a:ext cx="1422400" cy="304800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de-DE" dirty="0" err="1" smtClean="0"/>
              <a:t>Sublogo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407600"/>
            <a:ext cx="9144000" cy="3681925"/>
          </a:xfrm>
          <a:solidFill>
            <a:schemeClr val="bg1">
              <a:lumMod val="85000"/>
            </a:schemeClr>
          </a:solidFill>
        </p:spPr>
        <p:txBody>
          <a:bodyPr lIns="7200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54000" y="649575"/>
            <a:ext cx="3561913" cy="48342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smtClean="0"/>
              <a:t>Institutsname max. 2-zeilig, bitte hier klicken und überschreiben</a:t>
            </a:r>
            <a:endParaRPr lang="de-DE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4970585" y="1004399"/>
            <a:ext cx="3911553" cy="3911553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1260000" anchor="b" anchorCtr="0">
            <a:noAutofit/>
          </a:bodyPr>
          <a:lstStyle>
            <a:lvl1pPr marL="0" indent="0" algn="l">
              <a:lnSpc>
                <a:spcPct val="90000"/>
              </a:lnSpc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durch Klicken </a:t>
            </a:r>
            <a:br>
              <a:rPr lang="de-DE" dirty="0" smtClean="0"/>
            </a:br>
            <a:r>
              <a:rPr lang="de-DE" dirty="0" smtClean="0"/>
              <a:t>hinzufügen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0887" y="3248562"/>
            <a:ext cx="2898507" cy="4284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2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6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410400" y="2124000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325600"/>
            <a:ext cx="3290054" cy="216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74400" y="2757600"/>
            <a:ext cx="2211862" cy="808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 smtClean="0">
                <a:solidFill>
                  <a:schemeClr val="bg1"/>
                </a:solidFill>
              </a:rPr>
              <a:t>e-mail	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 smtClean="0">
                <a:solidFill>
                  <a:schemeClr val="bg1"/>
                </a:solidFill>
              </a:rPr>
              <a:t>phone 	+49 (0) 711 685-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 smtClean="0">
                <a:solidFill>
                  <a:schemeClr val="bg1"/>
                </a:solidFill>
              </a:rPr>
              <a:t>fax 	+49 (0) 711 685-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32914" y="3001893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32914" y="3249157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174400" y="3693600"/>
            <a:ext cx="2500012" cy="218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mtClean="0">
                <a:solidFill>
                  <a:schemeClr val="bg1"/>
                </a:solidFill>
              </a:rPr>
              <a:t>Universität Stuttgart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174400" y="3912292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Abteilung oder Institutsname</a:t>
            </a:r>
            <a:endParaRPr lang="de-DE" dirty="0" smtClean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17045" y="2757117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10400" y="1506972"/>
            <a:ext cx="21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z="2000" b="1" smtClean="0">
                <a:solidFill>
                  <a:schemeClr val="bg1"/>
                </a:solidFill>
              </a:rPr>
              <a:t>Thank you!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174400" y="4168014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Adresse</a:t>
            </a:r>
            <a:endParaRPr lang="de-DE" dirty="0" smtClean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914400" y="656409"/>
            <a:ext cx="1628471" cy="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2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te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13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174400" y="3859263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Adresse</a:t>
            </a:r>
            <a:endParaRPr lang="de-DE" dirty="0" smtClean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325600"/>
            <a:ext cx="3290054" cy="216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74400" y="2757600"/>
            <a:ext cx="2211862" cy="808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dirty="0" err="1" smtClean="0"/>
              <a:t>e-mail</a:t>
            </a:r>
            <a:r>
              <a:rPr lang="de-DE" dirty="0" smtClean="0"/>
              <a:t>	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dirty="0" err="1" smtClean="0"/>
              <a:t>phone</a:t>
            </a:r>
            <a:r>
              <a:rPr lang="de-DE" dirty="0" smtClean="0"/>
              <a:t> 	+49 (0) 711 685-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>
                <a:tab pos="541338" algn="l"/>
              </a:tabLst>
              <a:defRPr/>
            </a:pPr>
            <a:endParaRPr lang="de-DE" dirty="0" smtClean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32914" y="3001893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174400" y="3384063"/>
            <a:ext cx="2500012" cy="218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dirty="0" smtClean="0"/>
              <a:t>Universität Stuttgart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174400" y="3602755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Abteilung oder Institutsname</a:t>
            </a:r>
            <a:endParaRPr lang="de-DE" dirty="0" smtClean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17045" y="2757117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10400" y="1508400"/>
            <a:ext cx="21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z="2000" b="1" smtClean="0"/>
              <a:t>Thank</a:t>
            </a:r>
            <a:r>
              <a:rPr lang="de-DE" sz="2000" b="1" baseline="0" smtClean="0"/>
              <a:t> you!</a:t>
            </a:r>
            <a:endParaRPr lang="de-DE" sz="2000" b="1" dirty="0" smtClean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54000" y="649575"/>
            <a:ext cx="3561913" cy="48342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smtClean="0"/>
              <a:t>Institutsname max. 2-zeilig, bitte hier klicken und überschreiben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20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te_Schluss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6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410400" y="2124000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325600"/>
            <a:ext cx="3290054" cy="216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74400" y="2757600"/>
            <a:ext cx="2211862" cy="808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 dirty="0" smtClean="0">
                <a:solidFill>
                  <a:schemeClr val="bg1"/>
                </a:solidFill>
              </a:rPr>
              <a:t>e-mail	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 dirty="0" smtClean="0">
                <a:solidFill>
                  <a:schemeClr val="bg1"/>
                </a:solidFill>
              </a:rPr>
              <a:t>phone 	+49 (0) 711 685-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32914" y="3001893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32914" y="3249157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174400" y="3693600"/>
            <a:ext cx="2500012" cy="218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mtClean="0">
                <a:solidFill>
                  <a:schemeClr val="bg1"/>
                </a:solidFill>
              </a:rPr>
              <a:t>Universität Stuttgart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174400" y="3912292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Abteilung oder Institutsname</a:t>
            </a:r>
            <a:endParaRPr lang="de-DE" dirty="0" smtClean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17045" y="2757117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10400" y="1506972"/>
            <a:ext cx="21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z="2000" b="1" smtClean="0">
                <a:solidFill>
                  <a:schemeClr val="bg1"/>
                </a:solidFill>
              </a:rPr>
              <a:t>Thank you!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174400" y="4168014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Adresse</a:t>
            </a:r>
            <a:endParaRPr lang="de-DE" dirty="0" smtClean="0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54000" y="649575"/>
            <a:ext cx="3561913" cy="48342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Institutsname max. 2-zeilig, bitte hier klicken und überschreiben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7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45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8" name="bk object 17"/>
          <p:cNvSpPr/>
          <p:nvPr userDrawn="1"/>
        </p:nvSpPr>
        <p:spPr>
          <a:xfrm>
            <a:off x="1279949" y="0"/>
            <a:ext cx="6544309" cy="3926204"/>
          </a:xfrm>
          <a:custGeom>
            <a:avLst/>
            <a:gdLst/>
            <a:ahLst/>
            <a:cxnLst/>
            <a:rect l="l" t="t" r="r" b="b"/>
            <a:pathLst>
              <a:path w="6544309" h="3926204">
                <a:moveTo>
                  <a:pt x="68016" y="0"/>
                </a:moveTo>
                <a:lnTo>
                  <a:pt x="42823" y="123182"/>
                </a:lnTo>
                <a:lnTo>
                  <a:pt x="10846" y="385553"/>
                </a:lnTo>
                <a:lnTo>
                  <a:pt x="0" y="653897"/>
                </a:lnTo>
                <a:lnTo>
                  <a:pt x="10846" y="922242"/>
                </a:lnTo>
                <a:lnTo>
                  <a:pt x="42823" y="1184612"/>
                </a:lnTo>
                <a:lnTo>
                  <a:pt x="95089" y="1440166"/>
                </a:lnTo>
                <a:lnTo>
                  <a:pt x="166802" y="1688062"/>
                </a:lnTo>
                <a:lnTo>
                  <a:pt x="257120" y="1927457"/>
                </a:lnTo>
                <a:lnTo>
                  <a:pt x="365200" y="2157510"/>
                </a:lnTo>
                <a:lnTo>
                  <a:pt x="490201" y="2377378"/>
                </a:lnTo>
                <a:lnTo>
                  <a:pt x="631281" y="2586220"/>
                </a:lnTo>
                <a:lnTo>
                  <a:pt x="787597" y="2783193"/>
                </a:lnTo>
                <a:lnTo>
                  <a:pt x="958308" y="2967456"/>
                </a:lnTo>
                <a:lnTo>
                  <a:pt x="1142571" y="3138167"/>
                </a:lnTo>
                <a:lnTo>
                  <a:pt x="1339545" y="3294482"/>
                </a:lnTo>
                <a:lnTo>
                  <a:pt x="1548387" y="3435561"/>
                </a:lnTo>
                <a:lnTo>
                  <a:pt x="1768256" y="3560562"/>
                </a:lnTo>
                <a:lnTo>
                  <a:pt x="1998308" y="3668642"/>
                </a:lnTo>
                <a:lnTo>
                  <a:pt x="2237703" y="3758959"/>
                </a:lnTo>
                <a:lnTo>
                  <a:pt x="2485598" y="3830671"/>
                </a:lnTo>
                <a:lnTo>
                  <a:pt x="2741151" y="3882937"/>
                </a:lnTo>
                <a:lnTo>
                  <a:pt x="3003520" y="3914914"/>
                </a:lnTo>
                <a:lnTo>
                  <a:pt x="3271862" y="3925760"/>
                </a:lnTo>
                <a:lnTo>
                  <a:pt x="3540207" y="3914914"/>
                </a:lnTo>
                <a:lnTo>
                  <a:pt x="3802577" y="3882937"/>
                </a:lnTo>
                <a:lnTo>
                  <a:pt x="4058131" y="3830671"/>
                </a:lnTo>
                <a:lnTo>
                  <a:pt x="4306027" y="3758959"/>
                </a:lnTo>
                <a:lnTo>
                  <a:pt x="4545422" y="3668642"/>
                </a:lnTo>
                <a:lnTo>
                  <a:pt x="4775475" y="3560562"/>
                </a:lnTo>
                <a:lnTo>
                  <a:pt x="4995343" y="3435561"/>
                </a:lnTo>
                <a:lnTo>
                  <a:pt x="5204185" y="3294482"/>
                </a:lnTo>
                <a:lnTo>
                  <a:pt x="5401159" y="3138167"/>
                </a:lnTo>
                <a:lnTo>
                  <a:pt x="5585421" y="2967456"/>
                </a:lnTo>
                <a:lnTo>
                  <a:pt x="5756132" y="2783193"/>
                </a:lnTo>
                <a:lnTo>
                  <a:pt x="5912448" y="2586220"/>
                </a:lnTo>
                <a:lnTo>
                  <a:pt x="6053527" y="2377378"/>
                </a:lnTo>
                <a:lnTo>
                  <a:pt x="6178527" y="2157510"/>
                </a:lnTo>
                <a:lnTo>
                  <a:pt x="6286607" y="1927457"/>
                </a:lnTo>
                <a:lnTo>
                  <a:pt x="6376924" y="1688062"/>
                </a:lnTo>
                <a:lnTo>
                  <a:pt x="6448637" y="1440166"/>
                </a:lnTo>
                <a:lnTo>
                  <a:pt x="6500902" y="1184612"/>
                </a:lnTo>
                <a:lnTo>
                  <a:pt x="6532879" y="922242"/>
                </a:lnTo>
                <a:lnTo>
                  <a:pt x="6543725" y="653897"/>
                </a:lnTo>
                <a:lnTo>
                  <a:pt x="6532879" y="385553"/>
                </a:lnTo>
                <a:lnTo>
                  <a:pt x="6500902" y="123182"/>
                </a:lnTo>
                <a:lnTo>
                  <a:pt x="6475709" y="0"/>
                </a:lnTo>
                <a:lnTo>
                  <a:pt x="6801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0" y="900000"/>
            <a:ext cx="4118110" cy="1360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0" y="629826"/>
            <a:ext cx="4118110" cy="221599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271076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terkap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799" y="2250000"/>
            <a:ext cx="5526581" cy="90000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0" y="1944000"/>
            <a:ext cx="3026729" cy="221599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Unterkapitel</a:t>
            </a:r>
          </a:p>
        </p:txBody>
      </p:sp>
    </p:spTree>
    <p:extLst>
      <p:ext uri="{BB962C8B-B14F-4D97-AF65-F5344CB8AC3E}">
        <p14:creationId xmlns:p14="http://schemas.microsoft.com/office/powerpoint/2010/main" val="317826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object 2"/>
          <p:cNvSpPr/>
          <p:nvPr userDrawn="1"/>
        </p:nvSpPr>
        <p:spPr>
          <a:xfrm>
            <a:off x="410148" y="-91410"/>
            <a:ext cx="7198359" cy="4796155"/>
          </a:xfrm>
          <a:custGeom>
            <a:avLst/>
            <a:gdLst/>
            <a:ahLst/>
            <a:cxnLst/>
            <a:rect l="l" t="t" r="r" b="b"/>
            <a:pathLst>
              <a:path w="7198359" h="4796155">
                <a:moveTo>
                  <a:pt x="6992384" y="0"/>
                </a:moveTo>
                <a:lnTo>
                  <a:pt x="205721" y="0"/>
                </a:lnTo>
                <a:lnTo>
                  <a:pt x="183482" y="58947"/>
                </a:lnTo>
                <a:lnTo>
                  <a:pt x="104598" y="331632"/>
                </a:lnTo>
                <a:lnTo>
                  <a:pt x="47105" y="612741"/>
                </a:lnTo>
                <a:lnTo>
                  <a:pt x="11930" y="901348"/>
                </a:lnTo>
                <a:lnTo>
                  <a:pt x="0" y="1196526"/>
                </a:lnTo>
                <a:lnTo>
                  <a:pt x="11930" y="1491704"/>
                </a:lnTo>
                <a:lnTo>
                  <a:pt x="47105" y="1780311"/>
                </a:lnTo>
                <a:lnTo>
                  <a:pt x="104598" y="2061420"/>
                </a:lnTo>
                <a:lnTo>
                  <a:pt x="183482" y="2334105"/>
                </a:lnTo>
                <a:lnTo>
                  <a:pt x="282831" y="2597440"/>
                </a:lnTo>
                <a:lnTo>
                  <a:pt x="401719" y="2850498"/>
                </a:lnTo>
                <a:lnTo>
                  <a:pt x="539220" y="3092354"/>
                </a:lnTo>
                <a:lnTo>
                  <a:pt x="694408" y="3322080"/>
                </a:lnTo>
                <a:lnTo>
                  <a:pt x="866356" y="3538751"/>
                </a:lnTo>
                <a:lnTo>
                  <a:pt x="1054138" y="3741441"/>
                </a:lnTo>
                <a:lnTo>
                  <a:pt x="1256827" y="3929223"/>
                </a:lnTo>
                <a:lnTo>
                  <a:pt x="1473498" y="4101171"/>
                </a:lnTo>
                <a:lnTo>
                  <a:pt x="1703225" y="4256358"/>
                </a:lnTo>
                <a:lnTo>
                  <a:pt x="1945080" y="4393859"/>
                </a:lnTo>
                <a:lnTo>
                  <a:pt x="2198139" y="4512748"/>
                </a:lnTo>
                <a:lnTo>
                  <a:pt x="2461473" y="4612097"/>
                </a:lnTo>
                <a:lnTo>
                  <a:pt x="2734158" y="4690981"/>
                </a:lnTo>
                <a:lnTo>
                  <a:pt x="3015267" y="4748474"/>
                </a:lnTo>
                <a:lnTo>
                  <a:pt x="3303874" y="4783648"/>
                </a:lnTo>
                <a:lnTo>
                  <a:pt x="3599053" y="4795579"/>
                </a:lnTo>
                <a:lnTo>
                  <a:pt x="3894231" y="4783648"/>
                </a:lnTo>
                <a:lnTo>
                  <a:pt x="4182838" y="4748474"/>
                </a:lnTo>
                <a:lnTo>
                  <a:pt x="4463947" y="4690981"/>
                </a:lnTo>
                <a:lnTo>
                  <a:pt x="4736632" y="4612097"/>
                </a:lnTo>
                <a:lnTo>
                  <a:pt x="4999966" y="4512748"/>
                </a:lnTo>
                <a:lnTo>
                  <a:pt x="5253025" y="4393859"/>
                </a:lnTo>
                <a:lnTo>
                  <a:pt x="5494880" y="4256358"/>
                </a:lnTo>
                <a:lnTo>
                  <a:pt x="5724607" y="4101171"/>
                </a:lnTo>
                <a:lnTo>
                  <a:pt x="5941278" y="3929223"/>
                </a:lnTo>
                <a:lnTo>
                  <a:pt x="6143967" y="3741441"/>
                </a:lnTo>
                <a:lnTo>
                  <a:pt x="6331749" y="3538751"/>
                </a:lnTo>
                <a:lnTo>
                  <a:pt x="6503697" y="3322080"/>
                </a:lnTo>
                <a:lnTo>
                  <a:pt x="6658885" y="3092354"/>
                </a:lnTo>
                <a:lnTo>
                  <a:pt x="6796386" y="2850498"/>
                </a:lnTo>
                <a:lnTo>
                  <a:pt x="6915274" y="2597440"/>
                </a:lnTo>
                <a:lnTo>
                  <a:pt x="7014623" y="2334105"/>
                </a:lnTo>
                <a:lnTo>
                  <a:pt x="7093507" y="2061420"/>
                </a:lnTo>
                <a:lnTo>
                  <a:pt x="7151000" y="1780311"/>
                </a:lnTo>
                <a:lnTo>
                  <a:pt x="7186175" y="1491704"/>
                </a:lnTo>
                <a:lnTo>
                  <a:pt x="7198106" y="1196526"/>
                </a:lnTo>
                <a:lnTo>
                  <a:pt x="7186175" y="901348"/>
                </a:lnTo>
                <a:lnTo>
                  <a:pt x="7151000" y="612741"/>
                </a:lnTo>
                <a:lnTo>
                  <a:pt x="7093507" y="331632"/>
                </a:lnTo>
                <a:lnTo>
                  <a:pt x="7014623" y="58947"/>
                </a:lnTo>
                <a:lnTo>
                  <a:pt x="6992384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6" name="object 3"/>
          <p:cNvSpPr/>
          <p:nvPr userDrawn="1"/>
        </p:nvSpPr>
        <p:spPr>
          <a:xfrm>
            <a:off x="5559362" y="3040401"/>
            <a:ext cx="2049145" cy="2049145"/>
          </a:xfrm>
          <a:custGeom>
            <a:avLst/>
            <a:gdLst/>
            <a:ahLst/>
            <a:cxnLst/>
            <a:rect l="l" t="t" r="r" b="b"/>
            <a:pathLst>
              <a:path w="2049145" h="2049145">
                <a:moveTo>
                  <a:pt x="1024432" y="0"/>
                </a:moveTo>
                <a:lnTo>
                  <a:pt x="940414" y="3395"/>
                </a:lnTo>
                <a:lnTo>
                  <a:pt x="858266" y="13407"/>
                </a:lnTo>
                <a:lnTo>
                  <a:pt x="778251" y="29772"/>
                </a:lnTo>
                <a:lnTo>
                  <a:pt x="700635" y="52225"/>
                </a:lnTo>
                <a:lnTo>
                  <a:pt x="625679" y="80504"/>
                </a:lnTo>
                <a:lnTo>
                  <a:pt x="553649" y="114344"/>
                </a:lnTo>
                <a:lnTo>
                  <a:pt x="484808" y="153482"/>
                </a:lnTo>
                <a:lnTo>
                  <a:pt x="419418" y="197654"/>
                </a:lnTo>
                <a:lnTo>
                  <a:pt x="357745" y="246597"/>
                </a:lnTo>
                <a:lnTo>
                  <a:pt x="300051" y="300047"/>
                </a:lnTo>
                <a:lnTo>
                  <a:pt x="246601" y="357740"/>
                </a:lnTo>
                <a:lnTo>
                  <a:pt x="197657" y="419413"/>
                </a:lnTo>
                <a:lnTo>
                  <a:pt x="153485" y="484802"/>
                </a:lnTo>
                <a:lnTo>
                  <a:pt x="114346" y="553644"/>
                </a:lnTo>
                <a:lnTo>
                  <a:pt x="80505" y="625674"/>
                </a:lnTo>
                <a:lnTo>
                  <a:pt x="52226" y="700630"/>
                </a:lnTo>
                <a:lnTo>
                  <a:pt x="29773" y="778247"/>
                </a:lnTo>
                <a:lnTo>
                  <a:pt x="13408" y="858262"/>
                </a:lnTo>
                <a:lnTo>
                  <a:pt x="3396" y="940412"/>
                </a:lnTo>
                <a:lnTo>
                  <a:pt x="0" y="1024432"/>
                </a:lnTo>
                <a:lnTo>
                  <a:pt x="3396" y="1108453"/>
                </a:lnTo>
                <a:lnTo>
                  <a:pt x="13408" y="1190602"/>
                </a:lnTo>
                <a:lnTo>
                  <a:pt x="29773" y="1270617"/>
                </a:lnTo>
                <a:lnTo>
                  <a:pt x="52226" y="1348235"/>
                </a:lnTo>
                <a:lnTo>
                  <a:pt x="80505" y="1423190"/>
                </a:lnTo>
                <a:lnTo>
                  <a:pt x="114346" y="1495221"/>
                </a:lnTo>
                <a:lnTo>
                  <a:pt x="153485" y="1564063"/>
                </a:lnTo>
                <a:lnTo>
                  <a:pt x="197657" y="1629452"/>
                </a:lnTo>
                <a:lnTo>
                  <a:pt x="246601" y="1691125"/>
                </a:lnTo>
                <a:lnTo>
                  <a:pt x="300051" y="1748818"/>
                </a:lnTo>
                <a:lnTo>
                  <a:pt x="357745" y="1802268"/>
                </a:lnTo>
                <a:lnTo>
                  <a:pt x="419418" y="1851211"/>
                </a:lnTo>
                <a:lnTo>
                  <a:pt x="484808" y="1895383"/>
                </a:lnTo>
                <a:lnTo>
                  <a:pt x="553649" y="1934521"/>
                </a:lnTo>
                <a:lnTo>
                  <a:pt x="625679" y="1968361"/>
                </a:lnTo>
                <a:lnTo>
                  <a:pt x="700635" y="1996639"/>
                </a:lnTo>
                <a:lnTo>
                  <a:pt x="778251" y="2019093"/>
                </a:lnTo>
                <a:lnTo>
                  <a:pt x="858266" y="2035457"/>
                </a:lnTo>
                <a:lnTo>
                  <a:pt x="940414" y="2045469"/>
                </a:lnTo>
                <a:lnTo>
                  <a:pt x="1024432" y="2048865"/>
                </a:lnTo>
                <a:lnTo>
                  <a:pt x="1108453" y="2045469"/>
                </a:lnTo>
                <a:lnTo>
                  <a:pt x="1190602" y="2035457"/>
                </a:lnTo>
                <a:lnTo>
                  <a:pt x="1270617" y="2019093"/>
                </a:lnTo>
                <a:lnTo>
                  <a:pt x="1348235" y="1996639"/>
                </a:lnTo>
                <a:lnTo>
                  <a:pt x="1423190" y="1968361"/>
                </a:lnTo>
                <a:lnTo>
                  <a:pt x="1495221" y="1934521"/>
                </a:lnTo>
                <a:lnTo>
                  <a:pt x="1564063" y="1895383"/>
                </a:lnTo>
                <a:lnTo>
                  <a:pt x="1629452" y="1851211"/>
                </a:lnTo>
                <a:lnTo>
                  <a:pt x="1691125" y="1802268"/>
                </a:lnTo>
                <a:lnTo>
                  <a:pt x="1748818" y="1748818"/>
                </a:lnTo>
                <a:lnTo>
                  <a:pt x="1802268" y="1691125"/>
                </a:lnTo>
                <a:lnTo>
                  <a:pt x="1851211" y="1629452"/>
                </a:lnTo>
                <a:lnTo>
                  <a:pt x="1895383" y="1564063"/>
                </a:lnTo>
                <a:lnTo>
                  <a:pt x="1934521" y="1495221"/>
                </a:lnTo>
                <a:lnTo>
                  <a:pt x="1968361" y="1423190"/>
                </a:lnTo>
                <a:lnTo>
                  <a:pt x="1996639" y="1348235"/>
                </a:lnTo>
                <a:lnTo>
                  <a:pt x="2019093" y="1270617"/>
                </a:lnTo>
                <a:lnTo>
                  <a:pt x="2035457" y="1190602"/>
                </a:lnTo>
                <a:lnTo>
                  <a:pt x="2045469" y="1108453"/>
                </a:lnTo>
                <a:lnTo>
                  <a:pt x="2048865" y="1024432"/>
                </a:lnTo>
                <a:lnTo>
                  <a:pt x="2045469" y="940412"/>
                </a:lnTo>
                <a:lnTo>
                  <a:pt x="2035457" y="858262"/>
                </a:lnTo>
                <a:lnTo>
                  <a:pt x="2019093" y="778247"/>
                </a:lnTo>
                <a:lnTo>
                  <a:pt x="1996639" y="700630"/>
                </a:lnTo>
                <a:lnTo>
                  <a:pt x="1968361" y="625674"/>
                </a:lnTo>
                <a:lnTo>
                  <a:pt x="1934521" y="553644"/>
                </a:lnTo>
                <a:lnTo>
                  <a:pt x="1895383" y="484802"/>
                </a:lnTo>
                <a:lnTo>
                  <a:pt x="1851211" y="419413"/>
                </a:lnTo>
                <a:lnTo>
                  <a:pt x="1802268" y="357740"/>
                </a:lnTo>
                <a:lnTo>
                  <a:pt x="1748818" y="300047"/>
                </a:lnTo>
                <a:lnTo>
                  <a:pt x="1691125" y="246597"/>
                </a:lnTo>
                <a:lnTo>
                  <a:pt x="1629452" y="197654"/>
                </a:lnTo>
                <a:lnTo>
                  <a:pt x="1564063" y="153482"/>
                </a:lnTo>
                <a:lnTo>
                  <a:pt x="1495221" y="114344"/>
                </a:lnTo>
                <a:lnTo>
                  <a:pt x="1423190" y="80504"/>
                </a:lnTo>
                <a:lnTo>
                  <a:pt x="1348235" y="52225"/>
                </a:lnTo>
                <a:lnTo>
                  <a:pt x="1270617" y="29772"/>
                </a:lnTo>
                <a:lnTo>
                  <a:pt x="1190602" y="13407"/>
                </a:lnTo>
                <a:lnTo>
                  <a:pt x="1108453" y="3395"/>
                </a:lnTo>
                <a:lnTo>
                  <a:pt x="1024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7" name="object 8"/>
          <p:cNvSpPr txBox="1"/>
          <p:nvPr userDrawn="1"/>
        </p:nvSpPr>
        <p:spPr>
          <a:xfrm>
            <a:off x="5907214" y="1625721"/>
            <a:ext cx="1295400" cy="3064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95"/>
              </a:lnSpc>
            </a:pPr>
            <a:r>
              <a:rPr lang="de-DE" sz="20000" b="1" dirty="0" smtClean="0">
                <a:solidFill>
                  <a:srgbClr val="BFBFBF"/>
                </a:solidFill>
                <a:latin typeface="Arial"/>
                <a:cs typeface="Arial"/>
              </a:rPr>
              <a:t>„</a:t>
            </a:r>
            <a:endParaRPr lang="de-DE" sz="20000" dirty="0">
              <a:latin typeface="Arial"/>
              <a:cs typeface="Arial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5600" y="936000"/>
            <a:ext cx="4834626" cy="1852276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</a:defRPr>
            </a:lvl1pPr>
            <a:lvl2pPr>
              <a:defRPr sz="3400" b="1">
                <a:solidFill>
                  <a:schemeClr val="bg1"/>
                </a:solidFill>
              </a:defRPr>
            </a:lvl2pPr>
            <a:lvl3pPr>
              <a:defRPr sz="3400" b="1">
                <a:solidFill>
                  <a:schemeClr val="bg1"/>
                </a:solidFill>
              </a:defRPr>
            </a:lvl3pPr>
            <a:lvl4pPr>
              <a:defRPr sz="3400" b="1">
                <a:solidFill>
                  <a:schemeClr val="bg1"/>
                </a:solidFill>
              </a:defRPr>
            </a:lvl4pPr>
            <a:lvl5pPr>
              <a:defRPr sz="3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Zitat durch Klicken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95600" y="3024000"/>
            <a:ext cx="3805721" cy="46399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493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97025"/>
            <a:ext cx="3960000" cy="34925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688" y="1597025"/>
            <a:ext cx="3960000" cy="349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62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597026"/>
            <a:ext cx="3960000" cy="239148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909916"/>
            <a:ext cx="3960000" cy="317960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4715688" y="1597026"/>
            <a:ext cx="3960000" cy="239148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4715688" y="1909916"/>
            <a:ext cx="3960000" cy="317960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46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97025"/>
            <a:ext cx="4176000" cy="34925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597024"/>
            <a:ext cx="3780000" cy="171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895688" y="3379525"/>
            <a:ext cx="3780000" cy="171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4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396000"/>
            <a:ext cx="8207375" cy="278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597025"/>
            <a:ext cx="8207375" cy="349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4400" y="5418000"/>
            <a:ext cx="532800" cy="12600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800" smtClean="0"/>
            </a:lvl1pPr>
          </a:lstStyle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226" y="5418000"/>
            <a:ext cx="6048000" cy="12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9200" y="5418000"/>
            <a:ext cx="223200" cy="12600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E82CC3C-1DC0-4FDA-9590-6CC506AB67F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63" r:id="rId4"/>
    <p:sldLayoutId id="2147483676" r:id="rId5"/>
    <p:sldLayoutId id="2147483680" r:id="rId6"/>
    <p:sldLayoutId id="2147483664" r:id="rId7"/>
    <p:sldLayoutId id="2147483665" r:id="rId8"/>
    <p:sldLayoutId id="2147483677" r:id="rId9"/>
    <p:sldLayoutId id="2147483678" r:id="rId10"/>
    <p:sldLayoutId id="2147483679" r:id="rId11"/>
    <p:sldLayoutId id="2147483684" r:id="rId12"/>
    <p:sldLayoutId id="2147483685" r:id="rId13"/>
    <p:sldLayoutId id="2147483682" r:id="rId14"/>
    <p:sldLayoutId id="2147483681" r:id="rId15"/>
    <p:sldLayoutId id="2147483683" r:id="rId16"/>
    <p:sldLayoutId id="2147483666" r:id="rId17"/>
    <p:sldLayoutId id="2147483667" r:id="rId18"/>
    <p:sldLayoutId id="2147483686" r:id="rId19"/>
    <p:sldLayoutId id="2147483687" r:id="rId20"/>
    <p:sldLayoutId id="2147483688" r:id="rId21"/>
    <p:sldLayoutId id="2147483689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06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3206" userDrawn="1">
          <p15:clr>
            <a:srgbClr val="F26B43"/>
          </p15:clr>
        </p15:guide>
        <p15:guide id="4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24819" r="17968" b="24787"/>
          <a:stretch/>
        </p:blipFill>
        <p:spPr>
          <a:xfrm>
            <a:off x="526314" y="1504800"/>
            <a:ext cx="6349950" cy="3708000"/>
          </a:xfrm>
          <a:prstGeom prst="rect">
            <a:avLst/>
          </a:prstGeom>
        </p:spPr>
      </p:pic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954000" y="649575"/>
            <a:ext cx="3561913" cy="483423"/>
          </a:xfrm>
        </p:spPr>
        <p:txBody>
          <a:bodyPr/>
          <a:lstStyle/>
          <a:p>
            <a:r>
              <a:rPr lang="de-DE" dirty="0" smtClean="0"/>
              <a:t>Institute of </a:t>
            </a:r>
            <a:r>
              <a:rPr lang="de-DE" dirty="0" err="1" smtClean="0"/>
              <a:t>Machine</a:t>
            </a:r>
            <a:r>
              <a:rPr lang="de-DE" dirty="0" smtClean="0"/>
              <a:t> Components (IMA)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 bIns="1260000" anchor="ctr"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512850" y="1838519"/>
            <a:ext cx="3369288" cy="1144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2800" dirty="0">
                <a:solidFill>
                  <a:schemeClr val="bg1"/>
                </a:solidFill>
              </a:rPr>
              <a:t>3 </a:t>
            </a:r>
            <a:r>
              <a:rPr lang="de-DE" sz="2800" dirty="0" err="1">
                <a:solidFill>
                  <a:schemeClr val="bg1"/>
                </a:solidFill>
              </a:rPr>
              <a:t>Y</a:t>
            </a:r>
            <a:r>
              <a:rPr lang="de-DE" sz="2800" dirty="0" err="1" smtClean="0">
                <a:solidFill>
                  <a:schemeClr val="bg1"/>
                </a:solidFill>
              </a:rPr>
              <a:t>ears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>
                <a:solidFill>
                  <a:schemeClr val="bg1"/>
                </a:solidFill>
              </a:rPr>
              <a:t>of </a:t>
            </a:r>
            <a:r>
              <a:rPr lang="de-DE" sz="2800" dirty="0" smtClean="0">
                <a:solidFill>
                  <a:schemeClr val="bg1"/>
                </a:solidFill>
              </a:rPr>
              <a:t>Experience </a:t>
            </a: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of </a:t>
            </a:r>
            <a:r>
              <a:rPr lang="de-DE" sz="2800" dirty="0" smtClean="0">
                <a:solidFill>
                  <a:schemeClr val="bg1"/>
                </a:solidFill>
              </a:rPr>
              <a:t>Reliability Training </a:t>
            </a: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 </a:t>
            </a:r>
            <a:r>
              <a:rPr lang="de-DE" sz="2800" dirty="0" err="1">
                <a:solidFill>
                  <a:schemeClr val="bg1"/>
                </a:solidFill>
              </a:rPr>
              <a:t>the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Accelerator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532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292836"/>
            <a:ext cx="8207375" cy="3796689"/>
          </a:xfrm>
        </p:spPr>
        <p:txBody>
          <a:bodyPr/>
          <a:lstStyle/>
          <a:p>
            <a:r>
              <a:rPr lang="en-US" dirty="0"/>
              <a:t>FMEA</a:t>
            </a:r>
          </a:p>
          <a:p>
            <a:pPr lvl="1"/>
            <a:r>
              <a:rPr lang="en-US" dirty="0" smtClean="0"/>
              <a:t>Approaches </a:t>
            </a:r>
            <a:r>
              <a:rPr lang="en-US" dirty="0"/>
              <a:t>to </a:t>
            </a:r>
            <a:r>
              <a:rPr lang="en-US" dirty="0" smtClean="0"/>
              <a:t>find weak links </a:t>
            </a:r>
            <a:r>
              <a:rPr lang="en-US" dirty="0"/>
              <a:t>in a system</a:t>
            </a:r>
          </a:p>
          <a:p>
            <a:r>
              <a:rPr lang="en-US" dirty="0" smtClean="0"/>
              <a:t>Fault Tree Analysis (FTA)</a:t>
            </a:r>
          </a:p>
          <a:p>
            <a:pPr lvl="1"/>
            <a:r>
              <a:rPr lang="en-US" dirty="0" smtClean="0"/>
              <a:t>Qualitative FTA</a:t>
            </a:r>
          </a:p>
          <a:p>
            <a:pPr lvl="1"/>
            <a:r>
              <a:rPr lang="en-US" dirty="0" smtClean="0"/>
              <a:t>Quantitative FTA</a:t>
            </a:r>
            <a:endParaRPr lang="en-US" dirty="0"/>
          </a:p>
          <a:p>
            <a:r>
              <a:rPr lang="en-US" dirty="0"/>
              <a:t>Evaluation of Test Data</a:t>
            </a:r>
          </a:p>
          <a:p>
            <a:pPr lvl="1"/>
            <a:r>
              <a:rPr lang="en-US" dirty="0"/>
              <a:t>Weibull Analysis</a:t>
            </a:r>
          </a:p>
          <a:p>
            <a:pPr lvl="1"/>
            <a:r>
              <a:rPr lang="en-US" dirty="0"/>
              <a:t>Single failure modes</a:t>
            </a:r>
          </a:p>
          <a:p>
            <a:r>
              <a:rPr lang="en-US" dirty="0"/>
              <a:t>Availability Modeling</a:t>
            </a:r>
          </a:p>
          <a:p>
            <a:pPr lvl="1"/>
            <a:r>
              <a:rPr lang="en-US" dirty="0" smtClean="0"/>
              <a:t>Availability </a:t>
            </a:r>
            <a:r>
              <a:rPr lang="en-US" dirty="0"/>
              <a:t>for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/>
              <a:t>for </a:t>
            </a:r>
            <a:r>
              <a:rPr lang="en-US" dirty="0" smtClean="0"/>
              <a:t>physics</a:t>
            </a:r>
            <a:endParaRPr lang="en-US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Reliability („Basic Level“)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1" y="1881546"/>
            <a:ext cx="3211220" cy="179693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31" y="97854"/>
            <a:ext cx="3531825" cy="176074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202" y="3753985"/>
            <a:ext cx="4072198" cy="1941728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5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0" y="1581970"/>
            <a:ext cx="7963200" cy="2967877"/>
          </a:xfrm>
        </p:spPr>
        <p:txBody>
          <a:bodyPr/>
          <a:lstStyle/>
          <a:p>
            <a:pPr>
              <a:tabLst>
                <a:tab pos="5378450" algn="l"/>
              </a:tabLst>
            </a:pPr>
            <a:r>
              <a:rPr lang="de-DE" dirty="0"/>
              <a:t>O</a:t>
            </a:r>
            <a:r>
              <a:rPr lang="de-DE" dirty="0" smtClean="0"/>
              <a:t>verall </a:t>
            </a:r>
            <a:r>
              <a:rPr lang="de-DE" dirty="0" err="1" smtClean="0"/>
              <a:t>impression</a:t>
            </a:r>
            <a:r>
              <a:rPr lang="de-DE" dirty="0" smtClean="0"/>
              <a:t> of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: </a:t>
            </a:r>
          </a:p>
          <a:p>
            <a:pPr lvl="1">
              <a:tabLst>
                <a:tab pos="5378450" algn="l"/>
              </a:tabLst>
            </a:pPr>
            <a:r>
              <a:rPr lang="de-DE" dirty="0" smtClean="0"/>
              <a:t>Relevant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: 	</a:t>
            </a:r>
            <a:r>
              <a:rPr lang="de-DE" dirty="0" smtClean="0">
                <a:latin typeface="Symbol" panose="05050102010706020507" pitchFamily="18" charset="2"/>
              </a:rPr>
              <a:t>Æ</a:t>
            </a:r>
            <a:r>
              <a:rPr lang="de-DE" dirty="0" smtClean="0"/>
              <a:t>3.00</a:t>
            </a:r>
          </a:p>
          <a:p>
            <a:pPr lvl="1">
              <a:tabLst>
                <a:tab pos="5378450" algn="l"/>
              </a:tabLst>
            </a:pPr>
            <a:r>
              <a:rPr lang="de-DE" dirty="0" smtClean="0"/>
              <a:t>Met </a:t>
            </a:r>
            <a:r>
              <a:rPr lang="de-DE" dirty="0" err="1" smtClean="0"/>
              <a:t>expectations</a:t>
            </a:r>
            <a:r>
              <a:rPr lang="de-DE" dirty="0" smtClean="0"/>
              <a:t>:</a:t>
            </a:r>
            <a:r>
              <a:rPr lang="de-DE" dirty="0" smtClean="0">
                <a:latin typeface="Symbol" panose="05050102010706020507" pitchFamily="18" charset="2"/>
              </a:rPr>
              <a:t> 	Æ</a:t>
            </a:r>
            <a:r>
              <a:rPr lang="de-DE" dirty="0" smtClean="0"/>
              <a:t>3.16</a:t>
            </a:r>
          </a:p>
          <a:p>
            <a:pPr lvl="1">
              <a:tabLst>
                <a:tab pos="5378450" algn="l"/>
              </a:tabLst>
            </a:pPr>
            <a:r>
              <a:rPr lang="de-DE" dirty="0" err="1" smtClean="0"/>
              <a:t>Satisfaction</a:t>
            </a:r>
            <a:r>
              <a:rPr lang="de-DE" dirty="0" smtClean="0"/>
              <a:t> with </a:t>
            </a:r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: 	</a:t>
            </a:r>
            <a:r>
              <a:rPr lang="de-DE" dirty="0" smtClean="0">
                <a:latin typeface="Symbol" panose="05050102010706020507" pitchFamily="18" charset="2"/>
              </a:rPr>
              <a:t>Æ</a:t>
            </a:r>
            <a:r>
              <a:rPr lang="de-DE" dirty="0" smtClean="0"/>
              <a:t>3.32</a:t>
            </a:r>
          </a:p>
          <a:p>
            <a:pPr>
              <a:tabLst>
                <a:tab pos="5378450" algn="l"/>
              </a:tabLst>
            </a:pPr>
            <a:r>
              <a:rPr lang="de-DE" dirty="0" smtClean="0"/>
              <a:t>Rate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:</a:t>
            </a:r>
          </a:p>
          <a:p>
            <a:pPr lvl="1">
              <a:tabLst>
                <a:tab pos="5378450" algn="l"/>
              </a:tabLst>
            </a:pPr>
            <a:r>
              <a:rPr lang="de-DE" dirty="0" smtClean="0"/>
              <a:t>Content:	</a:t>
            </a:r>
            <a:r>
              <a:rPr lang="de-DE" dirty="0" smtClean="0">
                <a:latin typeface="Symbol" panose="05050102010706020507" pitchFamily="18" charset="2"/>
              </a:rPr>
              <a:t>Æ</a:t>
            </a:r>
            <a:r>
              <a:rPr lang="de-DE" dirty="0" smtClean="0"/>
              <a:t>3.32</a:t>
            </a:r>
          </a:p>
          <a:p>
            <a:pPr lvl="1">
              <a:tabLst>
                <a:tab pos="5378450" algn="l"/>
              </a:tabLst>
            </a:pP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: 	</a:t>
            </a:r>
            <a:r>
              <a:rPr lang="de-DE" dirty="0" smtClean="0">
                <a:latin typeface="Symbol" panose="05050102010706020507" pitchFamily="18" charset="2"/>
              </a:rPr>
              <a:t>Æ</a:t>
            </a:r>
            <a:r>
              <a:rPr lang="de-DE" dirty="0" smtClean="0"/>
              <a:t>3.24</a:t>
            </a:r>
          </a:p>
          <a:p>
            <a:pPr lvl="1">
              <a:tabLst>
                <a:tab pos="5378450" algn="l"/>
              </a:tabLst>
            </a:pPr>
            <a:r>
              <a:rPr lang="de-DE" dirty="0" err="1" smtClean="0"/>
              <a:t>Practical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: 	</a:t>
            </a:r>
            <a:r>
              <a:rPr lang="de-DE" dirty="0" smtClean="0">
                <a:latin typeface="Symbol" panose="05050102010706020507" pitchFamily="18" charset="2"/>
              </a:rPr>
              <a:t>Æ</a:t>
            </a:r>
            <a:r>
              <a:rPr lang="de-DE" dirty="0" smtClean="0"/>
              <a:t>3.16</a:t>
            </a:r>
          </a:p>
          <a:p>
            <a:pPr lvl="1">
              <a:tabLst>
                <a:tab pos="5378450" algn="l"/>
              </a:tabLst>
            </a:pP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organisation</a:t>
            </a:r>
            <a:r>
              <a:rPr lang="de-DE" dirty="0" smtClean="0"/>
              <a:t>: 	</a:t>
            </a:r>
            <a:r>
              <a:rPr lang="de-DE" dirty="0" smtClean="0">
                <a:latin typeface="Symbol" panose="05050102010706020507" pitchFamily="18" charset="2"/>
              </a:rPr>
              <a:t>Æ</a:t>
            </a:r>
            <a:r>
              <a:rPr lang="de-DE" dirty="0" smtClean="0"/>
              <a:t>3.28</a:t>
            </a:r>
          </a:p>
          <a:p>
            <a:pPr>
              <a:tabLst>
                <a:tab pos="5378450" algn="l"/>
              </a:tabLst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an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follow-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: 	</a:t>
            </a:r>
            <a:r>
              <a:rPr lang="de-DE" dirty="0" smtClean="0">
                <a:latin typeface="Symbol" panose="05050102010706020507" pitchFamily="18" charset="2"/>
              </a:rPr>
              <a:t>Æ</a:t>
            </a:r>
            <a:r>
              <a:rPr lang="de-DE" dirty="0" smtClean="0"/>
              <a:t>3.20 </a:t>
            </a:r>
            <a:endParaRPr lang="de-DE" dirty="0"/>
          </a:p>
          <a:p>
            <a:pPr lvl="1">
              <a:tabLst>
                <a:tab pos="5378450" algn="l"/>
              </a:tabLst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25 </a:t>
            </a:r>
            <a:r>
              <a:rPr lang="de-DE" dirty="0" err="1" smtClean="0"/>
              <a:t>participants</a:t>
            </a:r>
            <a:r>
              <a:rPr lang="de-DE" dirty="0" smtClean="0"/>
              <a:t>, 3 </a:t>
            </a:r>
            <a:r>
              <a:rPr lang="de-DE" dirty="0" err="1" smtClean="0"/>
              <a:t>trainings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Feedback </a:t>
            </a:r>
            <a:r>
              <a:rPr lang="de-DE" dirty="0" err="1" smtClean="0"/>
              <a:t>from</a:t>
            </a:r>
            <a:r>
              <a:rPr lang="de-DE" dirty="0" smtClean="0"/>
              <a:t> Training Reliability</a:t>
            </a:r>
            <a:endParaRPr lang="de-DE" dirty="0"/>
          </a:p>
        </p:txBody>
      </p:sp>
      <p:grpSp>
        <p:nvGrpSpPr>
          <p:cNvPr id="49" name="Gruppieren 48"/>
          <p:cNvGrpSpPr/>
          <p:nvPr/>
        </p:nvGrpSpPr>
        <p:grpSpPr>
          <a:xfrm>
            <a:off x="5652000" y="921961"/>
            <a:ext cx="979200" cy="683348"/>
            <a:chOff x="4197600" y="1085822"/>
            <a:chExt cx="979200" cy="683348"/>
          </a:xfrm>
        </p:grpSpPr>
        <p:sp>
          <p:nvSpPr>
            <p:cNvPr id="9" name="Rechteck 8"/>
            <p:cNvSpPr/>
            <p:nvPr/>
          </p:nvSpPr>
          <p:spPr>
            <a:xfrm>
              <a:off x="4205322" y="1493053"/>
              <a:ext cx="237600" cy="2761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smtClean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449948" y="1493053"/>
              <a:ext cx="237600" cy="2761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smtClean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694574" y="1493053"/>
              <a:ext cx="237600" cy="2761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smtClean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939200" y="1493053"/>
              <a:ext cx="237600" cy="2761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smtClean="0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>
              <a:off x="4684035" y="1352641"/>
              <a:ext cx="4927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H="1">
              <a:off x="4205323" y="1352641"/>
              <a:ext cx="47871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4197600" y="1085822"/>
              <a:ext cx="914400" cy="3730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buClr>
                  <a:schemeClr val="accent1"/>
                </a:buClr>
              </a:pPr>
              <a:r>
                <a:rPr lang="de-DE" sz="1400" dirty="0" err="1"/>
                <a:t>b</a:t>
              </a:r>
              <a:r>
                <a:rPr lang="de-DE" sz="1400" dirty="0" err="1" smtClean="0"/>
                <a:t>ad</a:t>
              </a:r>
              <a:r>
                <a:rPr lang="de-DE" sz="1400" dirty="0" smtClean="0"/>
                <a:t>      </a:t>
              </a:r>
              <a:r>
                <a:rPr lang="de-DE" sz="1400" dirty="0" err="1" smtClean="0"/>
                <a:t>good</a:t>
              </a:r>
              <a:endParaRPr lang="de-DE" sz="1400" dirty="0" smtClean="0"/>
            </a:p>
            <a:p>
              <a:pPr>
                <a:buClr>
                  <a:schemeClr val="accent1"/>
                </a:buClr>
              </a:pPr>
              <a:endParaRPr lang="de-DE" sz="1400" dirty="0"/>
            </a:p>
            <a:p>
              <a:pPr marL="28575">
                <a:buClr>
                  <a:schemeClr val="accent1"/>
                </a:buClr>
              </a:pPr>
              <a:r>
                <a:rPr lang="de-DE" sz="1400" dirty="0" smtClean="0"/>
                <a:t> 1   2   3   4</a:t>
              </a:r>
            </a:p>
          </p:txBody>
        </p:sp>
      </p:grp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7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de-DE" dirty="0" smtClean="0"/>
              <a:t>Not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:</a:t>
            </a:r>
            <a:endParaRPr lang="de-DE" dirty="0"/>
          </a:p>
          <a:p>
            <a:r>
              <a:rPr lang="en-US" dirty="0" smtClean="0"/>
              <a:t>Reliability </a:t>
            </a:r>
            <a:r>
              <a:rPr lang="en-US" dirty="0"/>
              <a:t>challenges for electronics and software</a:t>
            </a:r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/>
              <a:t>for </a:t>
            </a:r>
            <a:r>
              <a:rPr lang="en-US" dirty="0" smtClean="0"/>
              <a:t>reliability, </a:t>
            </a:r>
            <a:r>
              <a:rPr lang="en-US" dirty="0"/>
              <a:t>robust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Failure </a:t>
            </a:r>
            <a:r>
              <a:rPr lang="en-US" dirty="0"/>
              <a:t>analysis and root cause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Best </a:t>
            </a:r>
            <a:r>
              <a:rPr lang="en-US" dirty="0"/>
              <a:t>practice examples from industry </a:t>
            </a:r>
          </a:p>
          <a:p>
            <a:r>
              <a:rPr lang="en-US" dirty="0" smtClean="0"/>
              <a:t>Advanced qualitative methods</a:t>
            </a:r>
          </a:p>
          <a:p>
            <a:r>
              <a:rPr lang="en-US" dirty="0" smtClean="0"/>
              <a:t>Operational </a:t>
            </a:r>
            <a:r>
              <a:rPr lang="en-US" dirty="0"/>
              <a:t>maintenance</a:t>
            </a:r>
          </a:p>
          <a:p>
            <a:r>
              <a:rPr lang="en-US" dirty="0" smtClean="0"/>
              <a:t>Reliability prediction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Aspects </a:t>
            </a:r>
            <a:r>
              <a:rPr lang="en-US" dirty="0"/>
              <a:t>relevant to </a:t>
            </a:r>
            <a:r>
              <a:rPr lang="en-US" dirty="0" smtClean="0"/>
              <a:t>CERN </a:t>
            </a:r>
          </a:p>
          <a:p>
            <a:r>
              <a:rPr lang="en-US" dirty="0" smtClean="0"/>
              <a:t>Ideas </a:t>
            </a:r>
            <a:r>
              <a:rPr lang="en-US" dirty="0"/>
              <a:t>on how to break down complex systems into manageable </a:t>
            </a:r>
            <a:r>
              <a:rPr lang="en-US" dirty="0" smtClean="0"/>
              <a:t>parts</a:t>
            </a:r>
          </a:p>
          <a:p>
            <a:r>
              <a:rPr lang="en-US" dirty="0"/>
              <a:t>C</a:t>
            </a:r>
            <a:r>
              <a:rPr lang="en-US" dirty="0" smtClean="0"/>
              <a:t>ost/effort for maintenance </a:t>
            </a:r>
          </a:p>
          <a:p>
            <a:r>
              <a:rPr lang="en-US" dirty="0" smtClean="0"/>
              <a:t>Reliability-centered maintenance</a:t>
            </a:r>
            <a:endParaRPr lang="en-US" dirty="0"/>
          </a:p>
          <a:p>
            <a:r>
              <a:rPr lang="en-US" dirty="0"/>
              <a:t>Modeling and simulation of availability </a:t>
            </a:r>
          </a:p>
          <a:p>
            <a:r>
              <a:rPr lang="en-US" dirty="0" smtClean="0"/>
              <a:t>Complex </a:t>
            </a:r>
            <a:r>
              <a:rPr lang="en-US" dirty="0"/>
              <a:t>real case </a:t>
            </a:r>
            <a:r>
              <a:rPr lang="en-US" dirty="0" smtClean="0"/>
              <a:t>examples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Feedback </a:t>
            </a:r>
            <a:r>
              <a:rPr lang="de-DE" dirty="0" err="1"/>
              <a:t>from</a:t>
            </a:r>
            <a:r>
              <a:rPr lang="de-DE" dirty="0"/>
              <a:t> Training Reliability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Initial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ituation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in 2015</a:t>
            </a:r>
          </a:p>
          <a:p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Cooperation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CERN – IMA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Training Reliability („Basic Level“)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 of the contents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Feedback from participants</a:t>
            </a:r>
          </a:p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Topics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8000" y="1597025"/>
            <a:ext cx="4002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/>
              <a:t>Statistical planning of Tests: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New technology (new magnet technology, technology closer to physical limits)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New </a:t>
            </a:r>
            <a:r>
              <a:rPr lang="en-US" sz="1600" dirty="0" smtClean="0"/>
              <a:t>materials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Higher </a:t>
            </a:r>
            <a:r>
              <a:rPr lang="en-US" sz="1600" dirty="0"/>
              <a:t>radiation levels (Transistors @FCC</a:t>
            </a:r>
            <a:r>
              <a:rPr lang="en-US" sz="1600" dirty="0" smtClean="0"/>
              <a:t>)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Methods to decrease testing </a:t>
            </a:r>
            <a:r>
              <a:rPr lang="en-US" sz="1600" dirty="0" smtClean="0"/>
              <a:t>effort: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Physics of Failure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DoE </a:t>
            </a:r>
            <a:r>
              <a:rPr lang="en-US" sz="1600" dirty="0"/>
              <a:t>(Design of Experiments)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Reliability-DoE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Lifetime/Degradation/Ageing </a:t>
            </a:r>
            <a:r>
              <a:rPr lang="en-US" sz="1600" dirty="0"/>
              <a:t>models</a:t>
            </a:r>
          </a:p>
        </p:txBody>
      </p:sp>
      <p:pic>
        <p:nvPicPr>
          <p:cNvPr id="4098" name="Picture 2" descr="Bildergebnis fÃ¼r design of exper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26" y="992625"/>
            <a:ext cx="2344987" cy="20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176800" y="3164328"/>
            <a:ext cx="3585600" cy="2573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800" dirty="0"/>
              <a:t>Müller, M., et al. "Understanding and reducing the variations in </a:t>
            </a:r>
            <a:r>
              <a:rPr lang="en-US" sz="800" dirty="0" err="1" smtClean="0"/>
              <a:t>multicrystalline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 </a:t>
            </a:r>
            <a:r>
              <a:rPr lang="en-US" sz="800" dirty="0"/>
              <a:t>Si solar cell production." </a:t>
            </a:r>
            <a:r>
              <a:rPr lang="en-US" sz="800" i="1" dirty="0"/>
              <a:t>28th EU PV Solar Energy Conference</a:t>
            </a:r>
            <a:r>
              <a:rPr lang="en-US" sz="800" dirty="0"/>
              <a:t>. 2013.</a:t>
            </a:r>
            <a:endParaRPr lang="de-DE" sz="100" dirty="0" smtClean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1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Topics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8000" y="1597025"/>
            <a:ext cx="400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/>
              <a:t>Advanced Modelling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Increasing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Increasing functionality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Modelling </a:t>
            </a:r>
            <a:r>
              <a:rPr lang="en-US" sz="1600" dirty="0"/>
              <a:t>of operational phases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Functional </a:t>
            </a:r>
            <a:r>
              <a:rPr lang="en-US" sz="1600" dirty="0" smtClean="0"/>
              <a:t>dependencies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 smtClean="0"/>
              <a:t>Methods: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Petri nets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Extended &amp; adapted standard methods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Dynamic Fault Tree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Dynamic RBD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10" y="535145"/>
            <a:ext cx="3382378" cy="312332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379710" y="3693793"/>
            <a:ext cx="346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Long, F., P.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Zeiler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and B. Bertsche. "Modelling the production systems in industry 4.0 and their availability with high-level Petri nets." </a:t>
            </a:r>
            <a:r>
              <a:rPr lang="en-US" sz="800" i="1" dirty="0">
                <a:solidFill>
                  <a:srgbClr val="222222"/>
                </a:solidFill>
                <a:latin typeface="Arial" panose="020B0604020202020204" pitchFamily="34" charset="0"/>
              </a:rPr>
              <a:t>IFAC-</a:t>
            </a:r>
            <a:r>
              <a:rPr lang="en-US" sz="800" i="1" dirty="0" err="1">
                <a:solidFill>
                  <a:srgbClr val="222222"/>
                </a:solidFill>
                <a:latin typeface="Arial" panose="020B0604020202020204" pitchFamily="34" charset="0"/>
              </a:rPr>
              <a:t>PapersOnLine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 49.12 (2016): 145-150.</a:t>
            </a:r>
            <a:endParaRPr lang="de-DE" sz="8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5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Topics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8000" y="1597025"/>
            <a:ext cx="400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/>
              <a:t>Reliability </a:t>
            </a:r>
            <a:r>
              <a:rPr lang="en-US" sz="1600" b="1" dirty="0"/>
              <a:t>of Electronics: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Load spectrums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Reliability modeling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Predictability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Failure analysis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Prediction </a:t>
            </a:r>
            <a:r>
              <a:rPr lang="en-US" sz="1600" dirty="0"/>
              <a:t>accuracy</a:t>
            </a:r>
            <a:br>
              <a:rPr lang="en-US" sz="1600" dirty="0"/>
            </a:br>
            <a:r>
              <a:rPr lang="en-US" sz="1600" dirty="0"/>
              <a:t>MIL HDBK 217, FIDES &amp; other </a:t>
            </a:r>
            <a:r>
              <a:rPr lang="en-US" sz="1600" dirty="0" smtClean="0"/>
              <a:t>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Radiation testing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DoE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Burn-In tests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057165"/>
            <a:ext cx="3815688" cy="24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572000" y="367898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>
                <a:solidFill>
                  <a:srgbClr val="222222"/>
                </a:solidFill>
                <a:latin typeface="Arial" panose="020B0604020202020204" pitchFamily="34" charset="0"/>
              </a:rPr>
              <a:t>National Research Council. </a:t>
            </a:r>
            <a:r>
              <a:rPr lang="en-US" sz="800" i="1" dirty="0">
                <a:solidFill>
                  <a:srgbClr val="222222"/>
                </a:solidFill>
                <a:latin typeface="Arial" panose="020B0604020202020204" pitchFamily="34" charset="0"/>
              </a:rPr>
              <a:t>Reliability growth: enhancing defense system reliability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. National Academies Press, 2015.</a:t>
            </a:r>
            <a:endParaRPr lang="de-DE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0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58" y="251975"/>
            <a:ext cx="5021136" cy="249279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Topics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8000" y="1597025"/>
            <a:ext cx="400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/>
              <a:t>Software/Firmware </a:t>
            </a:r>
            <a:r>
              <a:rPr lang="en-US" sz="1600" b="1" dirty="0"/>
              <a:t>Reliability: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Software test planning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Software Reliability Growth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Update strategy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Methods: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STPA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STAMP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CAST</a:t>
            </a:r>
            <a:endParaRPr lang="en-US" sz="1600" dirty="0"/>
          </a:p>
        </p:txBody>
      </p:sp>
      <p:sp>
        <p:nvSpPr>
          <p:cNvPr id="10" name="Rechteck 9"/>
          <p:cNvSpPr/>
          <p:nvPr/>
        </p:nvSpPr>
        <p:spPr>
          <a:xfrm>
            <a:off x="4713768" y="2777144"/>
            <a:ext cx="408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Abdulkhaleq</a:t>
            </a:r>
            <a:r>
              <a:rPr lang="de-DE" sz="800" dirty="0">
                <a:solidFill>
                  <a:srgbClr val="222222"/>
                </a:solidFill>
                <a:latin typeface="Arial" panose="020B0604020202020204" pitchFamily="34" charset="0"/>
              </a:rPr>
              <a:t>, Asim, Stefan Wagner, </a:t>
            </a:r>
            <a:r>
              <a:rPr lang="de-DE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and</a:t>
            </a:r>
            <a:r>
              <a:rPr lang="de-DE" sz="800" dirty="0">
                <a:solidFill>
                  <a:srgbClr val="222222"/>
                </a:solidFill>
                <a:latin typeface="Arial" panose="020B0604020202020204" pitchFamily="34" charset="0"/>
              </a:rPr>
              <a:t> Nancy </a:t>
            </a:r>
            <a:r>
              <a:rPr lang="de-DE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Leveson</a:t>
            </a:r>
            <a:r>
              <a:rPr lang="de-DE" sz="800" dirty="0">
                <a:solidFill>
                  <a:srgbClr val="222222"/>
                </a:solidFill>
                <a:latin typeface="Arial" panose="020B0604020202020204" pitchFamily="34" charset="0"/>
              </a:rPr>
              <a:t>. "A </a:t>
            </a:r>
            <a:r>
              <a:rPr lang="de-DE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comprehensive</a:t>
            </a:r>
            <a:r>
              <a:rPr lang="de-DE" sz="800" dirty="0">
                <a:solidFill>
                  <a:srgbClr val="222222"/>
                </a:solidFill>
                <a:latin typeface="Arial" panose="020B0604020202020204" pitchFamily="34" charset="0"/>
              </a:rPr>
              <a:t> safety </a:t>
            </a:r>
            <a:r>
              <a:rPr lang="de-DE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engineering</a:t>
            </a:r>
            <a:r>
              <a:rPr lang="de-DE" sz="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approach</a:t>
            </a:r>
            <a:r>
              <a:rPr lang="de-DE" sz="800" dirty="0">
                <a:solidFill>
                  <a:srgbClr val="222222"/>
                </a:solidFill>
                <a:latin typeface="Arial" panose="020B0604020202020204" pitchFamily="34" charset="0"/>
              </a:rPr>
              <a:t> for software-intensive </a:t>
            </a:r>
            <a:r>
              <a:rPr lang="de-DE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systems</a:t>
            </a:r>
            <a:r>
              <a:rPr lang="de-DE" sz="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based</a:t>
            </a:r>
            <a:r>
              <a:rPr lang="de-DE" sz="800" dirty="0">
                <a:solidFill>
                  <a:srgbClr val="222222"/>
                </a:solidFill>
                <a:latin typeface="Arial" panose="020B0604020202020204" pitchFamily="34" charset="0"/>
              </a:rPr>
              <a:t> on STPA." </a:t>
            </a:r>
            <a:r>
              <a:rPr lang="de-DE" sz="800" i="1" dirty="0" err="1">
                <a:solidFill>
                  <a:srgbClr val="222222"/>
                </a:solidFill>
                <a:latin typeface="Arial" panose="020B0604020202020204" pitchFamily="34" charset="0"/>
              </a:rPr>
              <a:t>Procedia</a:t>
            </a:r>
            <a:r>
              <a:rPr lang="de-DE" sz="800" i="1" dirty="0">
                <a:solidFill>
                  <a:srgbClr val="222222"/>
                </a:solidFill>
                <a:latin typeface="Arial" panose="020B0604020202020204" pitchFamily="34" charset="0"/>
              </a:rPr>
              <a:t> Engineering</a:t>
            </a:r>
            <a:r>
              <a:rPr lang="de-DE" sz="800" dirty="0">
                <a:solidFill>
                  <a:srgbClr val="222222"/>
                </a:solidFill>
                <a:latin typeface="Arial" panose="020B0604020202020204" pitchFamily="34" charset="0"/>
              </a:rPr>
              <a:t> 128 (2015): 2-11.</a:t>
            </a:r>
            <a:endParaRPr lang="de-DE" sz="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-184" b="7186"/>
          <a:stretch/>
        </p:blipFill>
        <p:spPr>
          <a:xfrm>
            <a:off x="2304000" y="3186017"/>
            <a:ext cx="4810697" cy="227158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564801" y="5220817"/>
            <a:ext cx="45791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[nach G. </a:t>
            </a:r>
            <a:r>
              <a:rPr lang="de-DE" sz="800" dirty="0" err="1" smtClean="0"/>
              <a:t>Kalverkamp</a:t>
            </a:r>
            <a:r>
              <a:rPr lang="de-DE" sz="800" dirty="0" smtClean="0"/>
              <a:t>, Software-Zuverlässigkeit in der Automobilindustrie, Reliability Days 2018]</a:t>
            </a:r>
            <a:endParaRPr lang="de-DE" sz="800" dirty="0"/>
          </a:p>
        </p:txBody>
      </p:sp>
      <p:sp>
        <p:nvSpPr>
          <p:cNvPr id="3" name="Textfeld 2"/>
          <p:cNvSpPr txBox="1"/>
          <p:nvPr/>
        </p:nvSpPr>
        <p:spPr>
          <a:xfrm>
            <a:off x="6358438" y="3879570"/>
            <a:ext cx="914400" cy="9144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1100" dirty="0" err="1" smtClean="0"/>
              <a:t>Measurements</a:t>
            </a:r>
            <a:endParaRPr lang="de-DE" sz="1100" dirty="0" smtClean="0"/>
          </a:p>
          <a:p>
            <a:pPr>
              <a:buClr>
                <a:schemeClr val="accent1"/>
              </a:buClr>
            </a:pPr>
            <a:endParaRPr lang="de-DE" sz="700" dirty="0"/>
          </a:p>
          <a:p>
            <a:pPr>
              <a:buClr>
                <a:schemeClr val="accent1"/>
              </a:buClr>
            </a:pPr>
            <a:r>
              <a:rPr lang="de-DE" sz="1100" dirty="0" err="1" smtClean="0"/>
              <a:t>Function</a:t>
            </a:r>
            <a:r>
              <a:rPr lang="de-DE" sz="1100" dirty="0" smtClean="0"/>
              <a:t> A</a:t>
            </a:r>
          </a:p>
          <a:p>
            <a:pPr>
              <a:buClr>
                <a:schemeClr val="accent1"/>
              </a:buClr>
            </a:pPr>
            <a:endParaRPr lang="de-DE" sz="700" dirty="0"/>
          </a:p>
          <a:p>
            <a:pPr>
              <a:buClr>
                <a:schemeClr val="accent1"/>
              </a:buClr>
            </a:pPr>
            <a:r>
              <a:rPr lang="de-DE" sz="1100" dirty="0" err="1" smtClean="0"/>
              <a:t>Function</a:t>
            </a:r>
            <a:r>
              <a:rPr lang="de-DE" sz="1100" dirty="0" smtClean="0"/>
              <a:t> B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2037331" y="4294669"/>
            <a:ext cx="820538" cy="3096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1400" dirty="0" smtClean="0"/>
              <a:t># </a:t>
            </a:r>
            <a:r>
              <a:rPr lang="de-DE" sz="1400" dirty="0" err="1" smtClean="0"/>
              <a:t>failures</a:t>
            </a:r>
            <a:endParaRPr lang="de-DE" sz="14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4011929" y="5433931"/>
            <a:ext cx="820538" cy="28092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1400" dirty="0" smtClean="0"/>
              <a:t>Time t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6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3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Topics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3743" y="1141440"/>
            <a:ext cx="4002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/>
              <a:t>Prognostics &amp; Health Management (PHM):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Condition assessment of current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Diagnostics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failure detection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failure </a:t>
            </a:r>
            <a:r>
              <a:rPr lang="en-US" sz="1600" dirty="0" smtClean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Prognostics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Reliability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Decision support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Maintenance</a:t>
            </a:r>
          </a:p>
          <a:p>
            <a:endParaRPr lang="en-US" sz="1600" dirty="0" smtClean="0"/>
          </a:p>
          <a:p>
            <a:r>
              <a:rPr lang="en-US" sz="1600" dirty="0" smtClean="0"/>
              <a:t>Methods: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Machine Learning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Neural </a:t>
            </a:r>
            <a:r>
              <a:rPr lang="en-US" sz="1600" dirty="0"/>
              <a:t>Networks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Random Forest</a:t>
            </a:r>
          </a:p>
        </p:txBody>
      </p:sp>
      <p:sp>
        <p:nvSpPr>
          <p:cNvPr id="3" name="Rechteck 2"/>
          <p:cNvSpPr/>
          <p:nvPr/>
        </p:nvSpPr>
        <p:spPr>
          <a:xfrm>
            <a:off x="4289872" y="46012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 smtClean="0">
                <a:solidFill>
                  <a:srgbClr val="222222"/>
                </a:solidFill>
                <a:latin typeface="Arial" panose="020B0604020202020204" pitchFamily="34" charset="0"/>
              </a:rPr>
              <a:t>[</a:t>
            </a:r>
            <a:r>
              <a:rPr lang="de-DE" sz="8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Steinhilper</a:t>
            </a:r>
            <a:r>
              <a:rPr lang="de-DE" sz="8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Rolf, </a:t>
            </a:r>
            <a:r>
              <a:rPr lang="de-DE" sz="8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and</a:t>
            </a:r>
            <a:r>
              <a:rPr lang="de-DE" sz="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Frank </a:t>
            </a:r>
            <a:r>
              <a:rPr lang="de-DE" sz="8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Rieg</a:t>
            </a:r>
            <a:r>
              <a:rPr lang="de-DE" sz="8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de-DE" sz="8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eds</a:t>
            </a:r>
            <a:r>
              <a:rPr lang="de-DE" sz="800" dirty="0" smtClean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de-DE" sz="8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Handbuch Konstruktion</a:t>
            </a:r>
            <a:r>
              <a:rPr lang="de-DE" sz="8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Carl Hanser Verlag GmbH Co KG, 2012.]</a:t>
            </a:r>
            <a:endParaRPr lang="de-DE" sz="800" dirty="0"/>
          </a:p>
        </p:txBody>
      </p:sp>
      <p:grpSp>
        <p:nvGrpSpPr>
          <p:cNvPr id="83" name="Gruppieren 82"/>
          <p:cNvGrpSpPr/>
          <p:nvPr/>
        </p:nvGrpSpPr>
        <p:grpSpPr>
          <a:xfrm>
            <a:off x="3736918" y="1596465"/>
            <a:ext cx="4802282" cy="2895929"/>
            <a:chOff x="390000" y="2280718"/>
            <a:chExt cx="4802282" cy="2895929"/>
          </a:xfrm>
        </p:grpSpPr>
        <p:grpSp>
          <p:nvGrpSpPr>
            <p:cNvPr id="84" name="Gruppieren 83"/>
            <p:cNvGrpSpPr/>
            <p:nvPr/>
          </p:nvGrpSpPr>
          <p:grpSpPr>
            <a:xfrm>
              <a:off x="1224796" y="2525105"/>
              <a:ext cx="2885907" cy="2651542"/>
              <a:chOff x="1224796" y="2525105"/>
              <a:chExt cx="2885907" cy="2651542"/>
            </a:xfrm>
          </p:grpSpPr>
          <p:graphicFrame>
            <p:nvGraphicFramePr>
              <p:cNvPr id="96" name="Diagramm 95"/>
              <p:cNvGraphicFramePr/>
              <p:nvPr>
                <p:extLst>
                  <p:ext uri="{D42A27DB-BD31-4B8C-83A1-F6EECF244321}">
                    <p14:modId xmlns:p14="http://schemas.microsoft.com/office/powerpoint/2010/main" val="3959853616"/>
                  </p:ext>
                </p:extLst>
              </p:nvPr>
            </p:nvGraphicFramePr>
            <p:xfrm>
              <a:off x="1224796" y="2525105"/>
              <a:ext cx="2885907" cy="26515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97" name="Rechteck 96"/>
              <p:cNvSpPr/>
              <p:nvPr/>
            </p:nvSpPr>
            <p:spPr>
              <a:xfrm>
                <a:off x="2387854" y="2696737"/>
                <a:ext cx="559764" cy="46166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0 1 1 0 0 1 1 0 0 0 1 0 1 1 1</a:t>
                </a:r>
              </a:p>
            </p:txBody>
          </p:sp>
          <p:grpSp>
            <p:nvGrpSpPr>
              <p:cNvPr id="98" name="Gruppieren 97"/>
              <p:cNvGrpSpPr>
                <a:grpSpLocks noChangeAspect="1"/>
              </p:cNvGrpSpPr>
              <p:nvPr/>
            </p:nvGrpSpPr>
            <p:grpSpPr>
              <a:xfrm rot="1934066">
                <a:off x="2947156" y="4717254"/>
                <a:ext cx="660400" cy="132577"/>
                <a:chOff x="5701078" y="2770944"/>
                <a:chExt cx="1749781" cy="288000"/>
              </a:xfrm>
            </p:grpSpPr>
            <p:sp>
              <p:nvSpPr>
                <p:cNvPr id="114" name="Rechteck 113"/>
                <p:cNvSpPr/>
                <p:nvPr/>
              </p:nvSpPr>
              <p:spPr>
                <a:xfrm>
                  <a:off x="5701078" y="2770944"/>
                  <a:ext cx="561610" cy="288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519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hteck 114"/>
                <p:cNvSpPr/>
                <p:nvPr/>
              </p:nvSpPr>
              <p:spPr>
                <a:xfrm>
                  <a:off x="6262688" y="2806944"/>
                  <a:ext cx="561610" cy="216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519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hteck 115"/>
                <p:cNvSpPr/>
                <p:nvPr/>
              </p:nvSpPr>
              <p:spPr>
                <a:xfrm>
                  <a:off x="6824298" y="2842944"/>
                  <a:ext cx="56161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519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hteck 116"/>
                <p:cNvSpPr/>
                <p:nvPr/>
              </p:nvSpPr>
              <p:spPr>
                <a:xfrm>
                  <a:off x="7378859" y="2788944"/>
                  <a:ext cx="72000" cy="252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519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uppieren 98"/>
              <p:cNvGrpSpPr/>
              <p:nvPr/>
            </p:nvGrpSpPr>
            <p:grpSpPr>
              <a:xfrm>
                <a:off x="1816690" y="4519966"/>
                <a:ext cx="494839" cy="504000"/>
                <a:chOff x="3572900" y="2664000"/>
                <a:chExt cx="494839" cy="504000"/>
              </a:xfrm>
            </p:grpSpPr>
            <p:cxnSp>
              <p:nvCxnSpPr>
                <p:cNvPr id="108" name="Gerader Verbinder 107"/>
                <p:cNvCxnSpPr/>
                <p:nvPr/>
              </p:nvCxnSpPr>
              <p:spPr>
                <a:xfrm>
                  <a:off x="3644900" y="2664000"/>
                  <a:ext cx="0" cy="504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9" name="Gerader Verbinder 108"/>
                <p:cNvCxnSpPr/>
                <p:nvPr/>
              </p:nvCxnSpPr>
              <p:spPr>
                <a:xfrm>
                  <a:off x="3820319" y="2664000"/>
                  <a:ext cx="0" cy="504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Gerader Verbinder 109"/>
                <p:cNvCxnSpPr/>
                <p:nvPr/>
              </p:nvCxnSpPr>
              <p:spPr>
                <a:xfrm>
                  <a:off x="3995739" y="2664000"/>
                  <a:ext cx="0" cy="504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1" name="Ellipse 110"/>
                <p:cNvSpPr/>
                <p:nvPr/>
              </p:nvSpPr>
              <p:spPr>
                <a:xfrm>
                  <a:off x="3572900" y="2800349"/>
                  <a:ext cx="144000" cy="1440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Ellipse 111"/>
                <p:cNvSpPr/>
                <p:nvPr/>
              </p:nvSpPr>
              <p:spPr>
                <a:xfrm>
                  <a:off x="3748319" y="2980898"/>
                  <a:ext cx="144000" cy="1440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>
                  <a:off x="3923739" y="2695501"/>
                  <a:ext cx="144000" cy="1440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" name="Gruppieren 99"/>
              <p:cNvGrpSpPr/>
              <p:nvPr/>
            </p:nvGrpSpPr>
            <p:grpSpPr>
              <a:xfrm>
                <a:off x="3388014" y="3311272"/>
                <a:ext cx="556357" cy="607849"/>
                <a:chOff x="5607025" y="3714395"/>
                <a:chExt cx="991071" cy="1011347"/>
              </a:xfrm>
              <a:solidFill>
                <a:sysClr val="window" lastClr="FFFFFF"/>
              </a:solidFill>
            </p:grpSpPr>
            <p:sp>
              <p:nvSpPr>
                <p:cNvPr id="105" name="Freihandform 104"/>
                <p:cNvSpPr/>
                <p:nvPr/>
              </p:nvSpPr>
              <p:spPr>
                <a:xfrm>
                  <a:off x="5607025" y="4130037"/>
                  <a:ext cx="360000" cy="360000"/>
                </a:xfrm>
                <a:custGeom>
                  <a:avLst/>
                  <a:gdLst>
                    <a:gd name="connsiteX0" fmla="*/ 180000 w 360000"/>
                    <a:gd name="connsiteY0" fmla="*/ 90000 h 360000"/>
                    <a:gd name="connsiteX1" fmla="*/ 90000 w 360000"/>
                    <a:gd name="connsiteY1" fmla="*/ 180000 h 360000"/>
                    <a:gd name="connsiteX2" fmla="*/ 180000 w 360000"/>
                    <a:gd name="connsiteY2" fmla="*/ 270000 h 360000"/>
                    <a:gd name="connsiteX3" fmla="*/ 270000 w 360000"/>
                    <a:gd name="connsiteY3" fmla="*/ 180000 h 360000"/>
                    <a:gd name="connsiteX4" fmla="*/ 180000 w 360000"/>
                    <a:gd name="connsiteY4" fmla="*/ 90000 h 360000"/>
                    <a:gd name="connsiteX5" fmla="*/ 180000 w 360000"/>
                    <a:gd name="connsiteY5" fmla="*/ 0 h 360000"/>
                    <a:gd name="connsiteX6" fmla="*/ 360000 w 360000"/>
                    <a:gd name="connsiteY6" fmla="*/ 180000 h 360000"/>
                    <a:gd name="connsiteX7" fmla="*/ 180000 w 360000"/>
                    <a:gd name="connsiteY7" fmla="*/ 360000 h 360000"/>
                    <a:gd name="connsiteX8" fmla="*/ 0 w 360000"/>
                    <a:gd name="connsiteY8" fmla="*/ 180000 h 360000"/>
                    <a:gd name="connsiteX9" fmla="*/ 180000 w 360000"/>
                    <a:gd name="connsiteY9" fmla="*/ 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0000" h="360000">
                      <a:moveTo>
                        <a:pt x="180000" y="90000"/>
                      </a:moveTo>
                      <a:cubicBezTo>
                        <a:pt x="130294" y="90000"/>
                        <a:pt x="90000" y="130294"/>
                        <a:pt x="90000" y="180000"/>
                      </a:cubicBezTo>
                      <a:cubicBezTo>
                        <a:pt x="90000" y="229706"/>
                        <a:pt x="130294" y="270000"/>
                        <a:pt x="180000" y="270000"/>
                      </a:cubicBezTo>
                      <a:cubicBezTo>
                        <a:pt x="229706" y="270000"/>
                        <a:pt x="270000" y="229706"/>
                        <a:pt x="270000" y="180000"/>
                      </a:cubicBezTo>
                      <a:cubicBezTo>
                        <a:pt x="270000" y="130294"/>
                        <a:pt x="229706" y="90000"/>
                        <a:pt x="180000" y="90000"/>
                      </a:cubicBezTo>
                      <a:close/>
                      <a:moveTo>
                        <a:pt x="180000" y="0"/>
                      </a:moveTo>
                      <a:cubicBezTo>
                        <a:pt x="279411" y="0"/>
                        <a:pt x="360000" y="80589"/>
                        <a:pt x="360000" y="180000"/>
                      </a:cubicBezTo>
                      <a:cubicBezTo>
                        <a:pt x="360000" y="279411"/>
                        <a:pt x="279411" y="360000"/>
                        <a:pt x="180000" y="360000"/>
                      </a:cubicBezTo>
                      <a:cubicBezTo>
                        <a:pt x="80589" y="360000"/>
                        <a:pt x="0" y="279411"/>
                        <a:pt x="0" y="180000"/>
                      </a:cubicBezTo>
                      <a:cubicBezTo>
                        <a:pt x="0" y="80589"/>
                        <a:pt x="80589" y="0"/>
                        <a:pt x="180000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ihandform 105"/>
                <p:cNvSpPr>
                  <a:spLocks noChangeAspect="1"/>
                </p:cNvSpPr>
                <p:nvPr/>
              </p:nvSpPr>
              <p:spPr>
                <a:xfrm rot="3876429">
                  <a:off x="5972153" y="3769345"/>
                  <a:ext cx="680893" cy="570993"/>
                </a:xfrm>
                <a:custGeom>
                  <a:avLst/>
                  <a:gdLst>
                    <a:gd name="connsiteX0" fmla="*/ 181432 w 1028254"/>
                    <a:gd name="connsiteY0" fmla="*/ 109784 h 862290"/>
                    <a:gd name="connsiteX1" fmla="*/ 526438 w 1028254"/>
                    <a:gd name="connsiteY1" fmla="*/ 25972 h 862290"/>
                    <a:gd name="connsiteX2" fmla="*/ 675321 w 1028254"/>
                    <a:gd name="connsiteY2" fmla="*/ 187128 h 862290"/>
                    <a:gd name="connsiteX3" fmla="*/ 681003 w 1028254"/>
                    <a:gd name="connsiteY3" fmla="*/ 189015 h 862290"/>
                    <a:gd name="connsiteX4" fmla="*/ 725372 w 1028254"/>
                    <a:gd name="connsiteY4" fmla="*/ 227219 h 862290"/>
                    <a:gd name="connsiteX5" fmla="*/ 942686 w 1028254"/>
                    <a:gd name="connsiteY5" fmla="*/ 493536 h 862290"/>
                    <a:gd name="connsiteX6" fmla="*/ 946936 w 1028254"/>
                    <a:gd name="connsiteY6" fmla="*/ 501154 h 862290"/>
                    <a:gd name="connsiteX7" fmla="*/ 966146 w 1028254"/>
                    <a:gd name="connsiteY7" fmla="*/ 485844 h 862290"/>
                    <a:gd name="connsiteX8" fmla="*/ 1009075 w 1028254"/>
                    <a:gd name="connsiteY8" fmla="*/ 732903 h 862290"/>
                    <a:gd name="connsiteX9" fmla="*/ 794033 w 1028254"/>
                    <a:gd name="connsiteY9" fmla="*/ 862239 h 862290"/>
                    <a:gd name="connsiteX10" fmla="*/ 792971 w 1028254"/>
                    <a:gd name="connsiteY10" fmla="*/ 835266 h 862290"/>
                    <a:gd name="connsiteX11" fmla="*/ 784963 w 1028254"/>
                    <a:gd name="connsiteY11" fmla="*/ 836686 h 862290"/>
                    <a:gd name="connsiteX12" fmla="*/ 441233 w 1028254"/>
                    <a:gd name="connsiteY12" fmla="*/ 836686 h 862290"/>
                    <a:gd name="connsiteX13" fmla="*/ 383582 w 1028254"/>
                    <a:gd name="connsiteY13" fmla="*/ 826463 h 862290"/>
                    <a:gd name="connsiteX14" fmla="*/ 380848 w 1028254"/>
                    <a:gd name="connsiteY14" fmla="*/ 824727 h 862290"/>
                    <a:gd name="connsiteX15" fmla="*/ 153908 w 1028254"/>
                    <a:gd name="connsiteY15" fmla="*/ 810772 h 862290"/>
                    <a:gd name="connsiteX16" fmla="*/ 723 w 1028254"/>
                    <a:gd name="connsiteY16" fmla="*/ 490477 h 862290"/>
                    <a:gd name="connsiteX17" fmla="*/ 8533 w 1028254"/>
                    <a:gd name="connsiteY17" fmla="*/ 478192 h 862290"/>
                    <a:gd name="connsiteX18" fmla="*/ 168854 w 1028254"/>
                    <a:gd name="connsiteY18" fmla="*/ 766877 h 862290"/>
                    <a:gd name="connsiteX19" fmla="*/ 352785 w 1028254"/>
                    <a:gd name="connsiteY19" fmla="*/ 778378 h 862290"/>
                    <a:gd name="connsiteX20" fmla="*/ 380021 w 1028254"/>
                    <a:gd name="connsiteY20" fmla="*/ 779357 h 862290"/>
                    <a:gd name="connsiteX21" fmla="*/ 383582 w 1028254"/>
                    <a:gd name="connsiteY21" fmla="*/ 777095 h 862290"/>
                    <a:gd name="connsiteX22" fmla="*/ 441233 w 1028254"/>
                    <a:gd name="connsiteY22" fmla="*/ 766872 h 862290"/>
                    <a:gd name="connsiteX23" fmla="*/ 784963 w 1028254"/>
                    <a:gd name="connsiteY23" fmla="*/ 766872 h 862290"/>
                    <a:gd name="connsiteX24" fmla="*/ 790318 w 1028254"/>
                    <a:gd name="connsiteY24" fmla="*/ 767822 h 862290"/>
                    <a:gd name="connsiteX25" fmla="*/ 789472 w 1028254"/>
                    <a:gd name="connsiteY25" fmla="*/ 746337 h 862290"/>
                    <a:gd name="connsiteX26" fmla="*/ 903874 w 1028254"/>
                    <a:gd name="connsiteY26" fmla="*/ 684746 h 862290"/>
                    <a:gd name="connsiteX27" fmla="*/ 875458 w 1028254"/>
                    <a:gd name="connsiteY27" fmla="*/ 558121 h 862290"/>
                    <a:gd name="connsiteX28" fmla="*/ 894612 w 1028254"/>
                    <a:gd name="connsiteY28" fmla="*/ 542855 h 862290"/>
                    <a:gd name="connsiteX29" fmla="*/ 888595 w 1028254"/>
                    <a:gd name="connsiteY29" fmla="*/ 537674 h 862290"/>
                    <a:gd name="connsiteX30" fmla="*/ 671281 w 1028254"/>
                    <a:gd name="connsiteY30" fmla="*/ 271357 h 862290"/>
                    <a:gd name="connsiteX31" fmla="*/ 647081 w 1028254"/>
                    <a:gd name="connsiteY31" fmla="*/ 232270 h 862290"/>
                    <a:gd name="connsiteX32" fmla="*/ 644646 w 1028254"/>
                    <a:gd name="connsiteY32" fmla="*/ 220560 h 862290"/>
                    <a:gd name="connsiteX33" fmla="*/ 627075 w 1028254"/>
                    <a:gd name="connsiteY33" fmla="*/ 200539 h 862290"/>
                    <a:gd name="connsiteX34" fmla="*/ 501878 w 1028254"/>
                    <a:gd name="connsiteY34" fmla="*/ 65303 h 862290"/>
                    <a:gd name="connsiteX35" fmla="*/ 176850 w 1028254"/>
                    <a:gd name="connsiteY35" fmla="*/ 123602 h 862290"/>
                    <a:gd name="connsiteX36" fmla="*/ 181432 w 1028254"/>
                    <a:gd name="connsiteY36" fmla="*/ 109784 h 862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28254" h="862290">
                      <a:moveTo>
                        <a:pt x="181432" y="109784"/>
                      </a:moveTo>
                      <a:cubicBezTo>
                        <a:pt x="223023" y="65350"/>
                        <a:pt x="463059" y="-51699"/>
                        <a:pt x="526438" y="25972"/>
                      </a:cubicBezTo>
                      <a:lnTo>
                        <a:pt x="675321" y="187128"/>
                      </a:lnTo>
                      <a:lnTo>
                        <a:pt x="681003" y="189015"/>
                      </a:lnTo>
                      <a:cubicBezTo>
                        <a:pt x="695226" y="196454"/>
                        <a:pt x="711140" y="209776"/>
                        <a:pt x="725372" y="227219"/>
                      </a:cubicBezTo>
                      <a:lnTo>
                        <a:pt x="942686" y="493536"/>
                      </a:lnTo>
                      <a:lnTo>
                        <a:pt x="946936" y="501154"/>
                      </a:lnTo>
                      <a:lnTo>
                        <a:pt x="966146" y="485844"/>
                      </a:lnTo>
                      <a:cubicBezTo>
                        <a:pt x="1029003" y="556122"/>
                        <a:pt x="1045725" y="652357"/>
                        <a:pt x="1009075" y="732903"/>
                      </a:cubicBezTo>
                      <a:cubicBezTo>
                        <a:pt x="972308" y="813707"/>
                        <a:pt x="888466" y="864133"/>
                        <a:pt x="794033" y="862239"/>
                      </a:cubicBezTo>
                      <a:lnTo>
                        <a:pt x="792971" y="835266"/>
                      </a:lnTo>
                      <a:lnTo>
                        <a:pt x="784963" y="836686"/>
                      </a:lnTo>
                      <a:lnTo>
                        <a:pt x="441233" y="836686"/>
                      </a:lnTo>
                      <a:cubicBezTo>
                        <a:pt x="418721" y="836686"/>
                        <a:pt x="398337" y="832779"/>
                        <a:pt x="383582" y="826463"/>
                      </a:cubicBezTo>
                      <a:lnTo>
                        <a:pt x="380848" y="824727"/>
                      </a:lnTo>
                      <a:lnTo>
                        <a:pt x="153908" y="810772"/>
                      </a:lnTo>
                      <a:cubicBezTo>
                        <a:pt x="53660" y="810772"/>
                        <a:pt x="-7409" y="550794"/>
                        <a:pt x="723" y="490477"/>
                      </a:cubicBezTo>
                      <a:cubicBezTo>
                        <a:pt x="1885" y="481861"/>
                        <a:pt x="4459" y="477319"/>
                        <a:pt x="8533" y="478192"/>
                      </a:cubicBezTo>
                      <a:cubicBezTo>
                        <a:pt x="41122" y="485175"/>
                        <a:pt x="64679" y="751847"/>
                        <a:pt x="168854" y="766877"/>
                      </a:cubicBezTo>
                      <a:cubicBezTo>
                        <a:pt x="246985" y="778150"/>
                        <a:pt x="306032" y="777694"/>
                        <a:pt x="352785" y="778378"/>
                      </a:cubicBezTo>
                      <a:lnTo>
                        <a:pt x="380021" y="779357"/>
                      </a:lnTo>
                      <a:lnTo>
                        <a:pt x="383582" y="777095"/>
                      </a:lnTo>
                      <a:cubicBezTo>
                        <a:pt x="398337" y="770779"/>
                        <a:pt x="418721" y="766872"/>
                        <a:pt x="441233" y="766872"/>
                      </a:cubicBezTo>
                      <a:lnTo>
                        <a:pt x="784963" y="766872"/>
                      </a:lnTo>
                      <a:lnTo>
                        <a:pt x="790318" y="767822"/>
                      </a:lnTo>
                      <a:lnTo>
                        <a:pt x="789472" y="746337"/>
                      </a:lnTo>
                      <a:cubicBezTo>
                        <a:pt x="840374" y="749974"/>
                        <a:pt x="885329" y="725771"/>
                        <a:pt x="903874" y="684746"/>
                      </a:cubicBezTo>
                      <a:cubicBezTo>
                        <a:pt x="922301" y="643978"/>
                        <a:pt x="911156" y="594314"/>
                        <a:pt x="875458" y="558121"/>
                      </a:cubicBezTo>
                      <a:lnTo>
                        <a:pt x="894612" y="542855"/>
                      </a:lnTo>
                      <a:lnTo>
                        <a:pt x="888595" y="537674"/>
                      </a:lnTo>
                      <a:lnTo>
                        <a:pt x="671281" y="271357"/>
                      </a:lnTo>
                      <a:cubicBezTo>
                        <a:pt x="660607" y="258275"/>
                        <a:pt x="652392" y="244732"/>
                        <a:pt x="647081" y="232270"/>
                      </a:cubicBezTo>
                      <a:lnTo>
                        <a:pt x="644646" y="220560"/>
                      </a:lnTo>
                      <a:lnTo>
                        <a:pt x="627075" y="200539"/>
                      </a:lnTo>
                      <a:cubicBezTo>
                        <a:pt x="596986" y="164748"/>
                        <a:pt x="560008" y="118711"/>
                        <a:pt x="501878" y="65303"/>
                      </a:cubicBezTo>
                      <a:cubicBezTo>
                        <a:pt x="424371" y="-5908"/>
                        <a:pt x="202864" y="144437"/>
                        <a:pt x="176850" y="123602"/>
                      </a:cubicBezTo>
                      <a:cubicBezTo>
                        <a:pt x="173598" y="120997"/>
                        <a:pt x="175490" y="116131"/>
                        <a:pt x="181432" y="109784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ihandform 106"/>
                <p:cNvSpPr/>
                <p:nvPr/>
              </p:nvSpPr>
              <p:spPr>
                <a:xfrm>
                  <a:off x="5717925" y="4400549"/>
                  <a:ext cx="599949" cy="325193"/>
                </a:xfrm>
                <a:custGeom>
                  <a:avLst/>
                  <a:gdLst>
                    <a:gd name="connsiteX0" fmla="*/ 35273 w 1076673"/>
                    <a:gd name="connsiteY0" fmla="*/ 530812 h 873786"/>
                    <a:gd name="connsiteX1" fmla="*/ 98773 w 1076673"/>
                    <a:gd name="connsiteY1" fmla="*/ 873712 h 873786"/>
                    <a:gd name="connsiteX2" fmla="*/ 873473 w 1076673"/>
                    <a:gd name="connsiteY2" fmla="*/ 556212 h 873786"/>
                    <a:gd name="connsiteX3" fmla="*/ 962373 w 1076673"/>
                    <a:gd name="connsiteY3" fmla="*/ 10112 h 873786"/>
                    <a:gd name="connsiteX4" fmla="*/ 1076673 w 1076673"/>
                    <a:gd name="connsiteY4" fmla="*/ 213312 h 873786"/>
                    <a:gd name="connsiteX0" fmla="*/ 35273 w 962373"/>
                    <a:gd name="connsiteY0" fmla="*/ 520700 h 863674"/>
                    <a:gd name="connsiteX1" fmla="*/ 98773 w 962373"/>
                    <a:gd name="connsiteY1" fmla="*/ 863600 h 863674"/>
                    <a:gd name="connsiteX2" fmla="*/ 873473 w 962373"/>
                    <a:gd name="connsiteY2" fmla="*/ 546100 h 863674"/>
                    <a:gd name="connsiteX3" fmla="*/ 962373 w 962373"/>
                    <a:gd name="connsiteY3" fmla="*/ 0 h 863674"/>
                    <a:gd name="connsiteX0" fmla="*/ 35273 w 949402"/>
                    <a:gd name="connsiteY0" fmla="*/ 520700 h 863674"/>
                    <a:gd name="connsiteX1" fmla="*/ 98773 w 949402"/>
                    <a:gd name="connsiteY1" fmla="*/ 863600 h 863674"/>
                    <a:gd name="connsiteX2" fmla="*/ 873473 w 949402"/>
                    <a:gd name="connsiteY2" fmla="*/ 546100 h 863674"/>
                    <a:gd name="connsiteX3" fmla="*/ 943323 w 949402"/>
                    <a:gd name="connsiteY3" fmla="*/ 0 h 863674"/>
                    <a:gd name="connsiteX0" fmla="*/ 35273 w 959225"/>
                    <a:gd name="connsiteY0" fmla="*/ 520700 h 863674"/>
                    <a:gd name="connsiteX1" fmla="*/ 98773 w 959225"/>
                    <a:gd name="connsiteY1" fmla="*/ 863600 h 863674"/>
                    <a:gd name="connsiteX2" fmla="*/ 873473 w 959225"/>
                    <a:gd name="connsiteY2" fmla="*/ 546100 h 863674"/>
                    <a:gd name="connsiteX3" fmla="*/ 943323 w 959225"/>
                    <a:gd name="connsiteY3" fmla="*/ 0 h 863674"/>
                    <a:gd name="connsiteX0" fmla="*/ 301604 w 873131"/>
                    <a:gd name="connsiteY0" fmla="*/ 339725 h 867378"/>
                    <a:gd name="connsiteX1" fmla="*/ 12679 w 873131"/>
                    <a:gd name="connsiteY1" fmla="*/ 863600 h 867378"/>
                    <a:gd name="connsiteX2" fmla="*/ 787379 w 873131"/>
                    <a:gd name="connsiteY2" fmla="*/ 546100 h 867378"/>
                    <a:gd name="connsiteX3" fmla="*/ 857229 w 873131"/>
                    <a:gd name="connsiteY3" fmla="*/ 0 h 867378"/>
                    <a:gd name="connsiteX0" fmla="*/ 82800 w 640667"/>
                    <a:gd name="connsiteY0" fmla="*/ 339725 h 622670"/>
                    <a:gd name="connsiteX1" fmla="*/ 32000 w 640667"/>
                    <a:gd name="connsiteY1" fmla="*/ 596900 h 622670"/>
                    <a:gd name="connsiteX2" fmla="*/ 568575 w 640667"/>
                    <a:gd name="connsiteY2" fmla="*/ 546100 h 622670"/>
                    <a:gd name="connsiteX3" fmla="*/ 638425 w 640667"/>
                    <a:gd name="connsiteY3" fmla="*/ 0 h 622670"/>
                    <a:gd name="connsiteX0" fmla="*/ 82800 w 599949"/>
                    <a:gd name="connsiteY0" fmla="*/ 53975 h 325193"/>
                    <a:gd name="connsiteX1" fmla="*/ 32000 w 599949"/>
                    <a:gd name="connsiteY1" fmla="*/ 311150 h 325193"/>
                    <a:gd name="connsiteX2" fmla="*/ 568575 w 599949"/>
                    <a:gd name="connsiteY2" fmla="*/ 260350 h 325193"/>
                    <a:gd name="connsiteX3" fmla="*/ 543175 w 599949"/>
                    <a:gd name="connsiteY3" fmla="*/ 0 h 325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9949" h="325193">
                      <a:moveTo>
                        <a:pt x="82800" y="53975"/>
                      </a:moveTo>
                      <a:cubicBezTo>
                        <a:pt x="44700" y="223308"/>
                        <a:pt x="-48962" y="276754"/>
                        <a:pt x="32000" y="311150"/>
                      </a:cubicBezTo>
                      <a:cubicBezTo>
                        <a:pt x="112963" y="345546"/>
                        <a:pt x="483379" y="312208"/>
                        <a:pt x="568575" y="260350"/>
                      </a:cubicBezTo>
                      <a:cubicBezTo>
                        <a:pt x="653771" y="208492"/>
                        <a:pt x="537883" y="85725"/>
                        <a:pt x="543175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" name="Gruppieren 100"/>
              <p:cNvGrpSpPr>
                <a:grpSpLocks noChangeAspect="1"/>
              </p:cNvGrpSpPr>
              <p:nvPr/>
            </p:nvGrpSpPr>
            <p:grpSpPr>
              <a:xfrm>
                <a:off x="1402567" y="3326005"/>
                <a:ext cx="585960" cy="597600"/>
                <a:chOff x="3019625" y="4574770"/>
                <a:chExt cx="482249" cy="491832"/>
              </a:xfrm>
            </p:grpSpPr>
            <p:sp>
              <p:nvSpPr>
                <p:cNvPr id="102" name="Freihandform 101"/>
                <p:cNvSpPr/>
                <p:nvPr/>
              </p:nvSpPr>
              <p:spPr>
                <a:xfrm>
                  <a:off x="3113585" y="4574770"/>
                  <a:ext cx="388289" cy="346556"/>
                </a:xfrm>
                <a:custGeom>
                  <a:avLst/>
                  <a:gdLst>
                    <a:gd name="connsiteX0" fmla="*/ 185301 w 370602"/>
                    <a:gd name="connsiteY0" fmla="*/ 121732 h 387465"/>
                    <a:gd name="connsiteX1" fmla="*/ 113301 w 370602"/>
                    <a:gd name="connsiteY1" fmla="*/ 193732 h 387465"/>
                    <a:gd name="connsiteX2" fmla="*/ 185301 w 370602"/>
                    <a:gd name="connsiteY2" fmla="*/ 265732 h 387465"/>
                    <a:gd name="connsiteX3" fmla="*/ 257301 w 370602"/>
                    <a:gd name="connsiteY3" fmla="*/ 193732 h 387465"/>
                    <a:gd name="connsiteX4" fmla="*/ 185301 w 370602"/>
                    <a:gd name="connsiteY4" fmla="*/ 121732 h 387465"/>
                    <a:gd name="connsiteX5" fmla="*/ 154516 w 370602"/>
                    <a:gd name="connsiteY5" fmla="*/ 0 h 387465"/>
                    <a:gd name="connsiteX6" fmla="*/ 216517 w 370602"/>
                    <a:gd name="connsiteY6" fmla="*/ 0 h 387465"/>
                    <a:gd name="connsiteX7" fmla="*/ 229999 w 370602"/>
                    <a:gd name="connsiteY7" fmla="*/ 13482 h 387465"/>
                    <a:gd name="connsiteX8" fmla="*/ 229999 w 370602"/>
                    <a:gd name="connsiteY8" fmla="*/ 57613 h 387465"/>
                    <a:gd name="connsiteX9" fmla="*/ 241510 w 370602"/>
                    <a:gd name="connsiteY9" fmla="*/ 61186 h 387465"/>
                    <a:gd name="connsiteX10" fmla="*/ 265945 w 370602"/>
                    <a:gd name="connsiteY10" fmla="*/ 74449 h 387465"/>
                    <a:gd name="connsiteX11" fmla="*/ 281087 w 370602"/>
                    <a:gd name="connsiteY11" fmla="*/ 86943 h 387465"/>
                    <a:gd name="connsiteX12" fmla="*/ 318946 w 370602"/>
                    <a:gd name="connsiteY12" fmla="*/ 65085 h 387465"/>
                    <a:gd name="connsiteX13" fmla="*/ 324021 w 370602"/>
                    <a:gd name="connsiteY13" fmla="*/ 63378 h 387465"/>
                    <a:gd name="connsiteX14" fmla="*/ 329177 w 370602"/>
                    <a:gd name="connsiteY14" fmla="*/ 63738 h 387465"/>
                    <a:gd name="connsiteX15" fmla="*/ 337363 w 370602"/>
                    <a:gd name="connsiteY15" fmla="*/ 70019 h 387465"/>
                    <a:gd name="connsiteX16" fmla="*/ 368364 w 370602"/>
                    <a:gd name="connsiteY16" fmla="*/ 123713 h 387465"/>
                    <a:gd name="connsiteX17" fmla="*/ 363429 w 370602"/>
                    <a:gd name="connsiteY17" fmla="*/ 142130 h 387465"/>
                    <a:gd name="connsiteX18" fmla="*/ 326113 w 370602"/>
                    <a:gd name="connsiteY18" fmla="*/ 163674 h 387465"/>
                    <a:gd name="connsiteX19" fmla="*/ 326445 w 370602"/>
                    <a:gd name="connsiteY19" fmla="*/ 164742 h 387465"/>
                    <a:gd name="connsiteX20" fmla="*/ 329367 w 370602"/>
                    <a:gd name="connsiteY20" fmla="*/ 193733 h 387465"/>
                    <a:gd name="connsiteX21" fmla="*/ 326445 w 370602"/>
                    <a:gd name="connsiteY21" fmla="*/ 222723 h 387465"/>
                    <a:gd name="connsiteX22" fmla="*/ 325911 w 370602"/>
                    <a:gd name="connsiteY22" fmla="*/ 224444 h 387465"/>
                    <a:gd name="connsiteX23" fmla="*/ 363859 w 370602"/>
                    <a:gd name="connsiteY23" fmla="*/ 246354 h 387465"/>
                    <a:gd name="connsiteX24" fmla="*/ 368794 w 370602"/>
                    <a:gd name="connsiteY24" fmla="*/ 264770 h 387465"/>
                    <a:gd name="connsiteX25" fmla="*/ 337794 w 370602"/>
                    <a:gd name="connsiteY25" fmla="*/ 318464 h 387465"/>
                    <a:gd name="connsiteX26" fmla="*/ 319377 w 370602"/>
                    <a:gd name="connsiteY26" fmla="*/ 323399 h 387465"/>
                    <a:gd name="connsiteX27" fmla="*/ 280538 w 370602"/>
                    <a:gd name="connsiteY27" fmla="*/ 300975 h 387465"/>
                    <a:gd name="connsiteX28" fmla="*/ 265945 w 370602"/>
                    <a:gd name="connsiteY28" fmla="*/ 313016 h 387465"/>
                    <a:gd name="connsiteX29" fmla="*/ 241510 w 370602"/>
                    <a:gd name="connsiteY29" fmla="*/ 326279 h 387465"/>
                    <a:gd name="connsiteX30" fmla="*/ 229999 w 370602"/>
                    <a:gd name="connsiteY30" fmla="*/ 329852 h 387465"/>
                    <a:gd name="connsiteX31" fmla="*/ 229999 w 370602"/>
                    <a:gd name="connsiteY31" fmla="*/ 373983 h 387465"/>
                    <a:gd name="connsiteX32" fmla="*/ 216517 w 370602"/>
                    <a:gd name="connsiteY32" fmla="*/ 387465 h 387465"/>
                    <a:gd name="connsiteX33" fmla="*/ 154516 w 370602"/>
                    <a:gd name="connsiteY33" fmla="*/ 387465 h 387465"/>
                    <a:gd name="connsiteX34" fmla="*/ 141034 w 370602"/>
                    <a:gd name="connsiteY34" fmla="*/ 373983 h 387465"/>
                    <a:gd name="connsiteX35" fmla="*/ 141034 w 370602"/>
                    <a:gd name="connsiteY35" fmla="*/ 329852 h 387465"/>
                    <a:gd name="connsiteX36" fmla="*/ 129523 w 370602"/>
                    <a:gd name="connsiteY36" fmla="*/ 326279 h 387465"/>
                    <a:gd name="connsiteX37" fmla="*/ 105088 w 370602"/>
                    <a:gd name="connsiteY37" fmla="*/ 313016 h 387465"/>
                    <a:gd name="connsiteX38" fmla="*/ 89592 w 370602"/>
                    <a:gd name="connsiteY38" fmla="*/ 300230 h 387465"/>
                    <a:gd name="connsiteX39" fmla="*/ 51226 w 370602"/>
                    <a:gd name="connsiteY39" fmla="*/ 322381 h 387465"/>
                    <a:gd name="connsiteX40" fmla="*/ 32809 w 370602"/>
                    <a:gd name="connsiteY40" fmla="*/ 317446 h 387465"/>
                    <a:gd name="connsiteX41" fmla="*/ 1809 w 370602"/>
                    <a:gd name="connsiteY41" fmla="*/ 263752 h 387465"/>
                    <a:gd name="connsiteX42" fmla="*/ 6743 w 370602"/>
                    <a:gd name="connsiteY42" fmla="*/ 245335 h 387465"/>
                    <a:gd name="connsiteX43" fmla="*/ 44789 w 370602"/>
                    <a:gd name="connsiteY43" fmla="*/ 223370 h 387465"/>
                    <a:gd name="connsiteX44" fmla="*/ 44588 w 370602"/>
                    <a:gd name="connsiteY44" fmla="*/ 222723 h 387465"/>
                    <a:gd name="connsiteX45" fmla="*/ 41666 w 370602"/>
                    <a:gd name="connsiteY45" fmla="*/ 193733 h 387465"/>
                    <a:gd name="connsiteX46" fmla="*/ 42408 w 370602"/>
                    <a:gd name="connsiteY46" fmla="*/ 179025 h 387465"/>
                    <a:gd name="connsiteX47" fmla="*/ 44587 w 370602"/>
                    <a:gd name="connsiteY47" fmla="*/ 164749 h 387465"/>
                    <a:gd name="connsiteX48" fmla="*/ 7174 w 370602"/>
                    <a:gd name="connsiteY48" fmla="*/ 143149 h 387465"/>
                    <a:gd name="connsiteX49" fmla="*/ 2239 w 370602"/>
                    <a:gd name="connsiteY49" fmla="*/ 124732 h 387465"/>
                    <a:gd name="connsiteX50" fmla="*/ 33239 w 370602"/>
                    <a:gd name="connsiteY50" fmla="*/ 71038 h 387465"/>
                    <a:gd name="connsiteX51" fmla="*/ 46582 w 370602"/>
                    <a:gd name="connsiteY51" fmla="*/ 64397 h 387465"/>
                    <a:gd name="connsiteX52" fmla="*/ 51656 w 370602"/>
                    <a:gd name="connsiteY52" fmla="*/ 66103 h 387465"/>
                    <a:gd name="connsiteX53" fmla="*/ 89042 w 370602"/>
                    <a:gd name="connsiteY53" fmla="*/ 87688 h 387465"/>
                    <a:gd name="connsiteX54" fmla="*/ 105088 w 370602"/>
                    <a:gd name="connsiteY54" fmla="*/ 74449 h 387465"/>
                    <a:gd name="connsiteX55" fmla="*/ 129523 w 370602"/>
                    <a:gd name="connsiteY55" fmla="*/ 61186 h 387465"/>
                    <a:gd name="connsiteX56" fmla="*/ 141034 w 370602"/>
                    <a:gd name="connsiteY56" fmla="*/ 57613 h 387465"/>
                    <a:gd name="connsiteX57" fmla="*/ 141034 w 370602"/>
                    <a:gd name="connsiteY57" fmla="*/ 13482 h 387465"/>
                    <a:gd name="connsiteX58" fmla="*/ 154516 w 370602"/>
                    <a:gd name="connsiteY58" fmla="*/ 0 h 38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70602" h="387465">
                      <a:moveTo>
                        <a:pt x="185301" y="121732"/>
                      </a:moveTo>
                      <a:cubicBezTo>
                        <a:pt x="145536" y="121732"/>
                        <a:pt x="113301" y="153967"/>
                        <a:pt x="113301" y="193732"/>
                      </a:cubicBezTo>
                      <a:cubicBezTo>
                        <a:pt x="113301" y="233497"/>
                        <a:pt x="145536" y="265732"/>
                        <a:pt x="185301" y="265732"/>
                      </a:cubicBezTo>
                      <a:cubicBezTo>
                        <a:pt x="225066" y="265732"/>
                        <a:pt x="257301" y="233497"/>
                        <a:pt x="257301" y="193732"/>
                      </a:cubicBezTo>
                      <a:cubicBezTo>
                        <a:pt x="257301" y="153967"/>
                        <a:pt x="225066" y="121732"/>
                        <a:pt x="185301" y="121732"/>
                      </a:cubicBezTo>
                      <a:close/>
                      <a:moveTo>
                        <a:pt x="154516" y="0"/>
                      </a:moveTo>
                      <a:lnTo>
                        <a:pt x="216517" y="0"/>
                      </a:lnTo>
                      <a:cubicBezTo>
                        <a:pt x="223963" y="0"/>
                        <a:pt x="229999" y="6036"/>
                        <a:pt x="229999" y="13482"/>
                      </a:cubicBezTo>
                      <a:lnTo>
                        <a:pt x="229999" y="57613"/>
                      </a:lnTo>
                      <a:lnTo>
                        <a:pt x="241510" y="61186"/>
                      </a:lnTo>
                      <a:cubicBezTo>
                        <a:pt x="250115" y="64826"/>
                        <a:pt x="258292" y="69279"/>
                        <a:pt x="265945" y="74449"/>
                      </a:cubicBezTo>
                      <a:lnTo>
                        <a:pt x="281087" y="86943"/>
                      </a:lnTo>
                      <a:lnTo>
                        <a:pt x="318946" y="65085"/>
                      </a:lnTo>
                      <a:cubicBezTo>
                        <a:pt x="320559" y="64154"/>
                        <a:pt x="322283" y="63594"/>
                        <a:pt x="324021" y="63378"/>
                      </a:cubicBezTo>
                      <a:cubicBezTo>
                        <a:pt x="325759" y="63163"/>
                        <a:pt x="327511" y="63291"/>
                        <a:pt x="329177" y="63738"/>
                      </a:cubicBezTo>
                      <a:cubicBezTo>
                        <a:pt x="332510" y="64631"/>
                        <a:pt x="335502" y="66795"/>
                        <a:pt x="337363" y="70019"/>
                      </a:cubicBezTo>
                      <a:lnTo>
                        <a:pt x="368364" y="123713"/>
                      </a:lnTo>
                      <a:cubicBezTo>
                        <a:pt x="372086" y="130162"/>
                        <a:pt x="369877" y="138407"/>
                        <a:pt x="363429" y="142130"/>
                      </a:cubicBezTo>
                      <a:lnTo>
                        <a:pt x="326113" y="163674"/>
                      </a:lnTo>
                      <a:lnTo>
                        <a:pt x="326445" y="164742"/>
                      </a:lnTo>
                      <a:cubicBezTo>
                        <a:pt x="328361" y="174106"/>
                        <a:pt x="329367" y="183802"/>
                        <a:pt x="329367" y="193733"/>
                      </a:cubicBezTo>
                      <a:cubicBezTo>
                        <a:pt x="329367" y="203663"/>
                        <a:pt x="328361" y="213359"/>
                        <a:pt x="326445" y="222723"/>
                      </a:cubicBezTo>
                      <a:lnTo>
                        <a:pt x="325911" y="224444"/>
                      </a:lnTo>
                      <a:lnTo>
                        <a:pt x="363859" y="246354"/>
                      </a:lnTo>
                      <a:cubicBezTo>
                        <a:pt x="370307" y="250076"/>
                        <a:pt x="372517" y="258322"/>
                        <a:pt x="368794" y="264770"/>
                      </a:cubicBezTo>
                      <a:lnTo>
                        <a:pt x="337794" y="318464"/>
                      </a:lnTo>
                      <a:cubicBezTo>
                        <a:pt x="334071" y="324913"/>
                        <a:pt x="325825" y="327122"/>
                        <a:pt x="319377" y="323399"/>
                      </a:cubicBezTo>
                      <a:lnTo>
                        <a:pt x="280538" y="300975"/>
                      </a:lnTo>
                      <a:lnTo>
                        <a:pt x="265945" y="313016"/>
                      </a:lnTo>
                      <a:cubicBezTo>
                        <a:pt x="258292" y="318186"/>
                        <a:pt x="250115" y="322639"/>
                        <a:pt x="241510" y="326279"/>
                      </a:cubicBezTo>
                      <a:lnTo>
                        <a:pt x="229999" y="329852"/>
                      </a:lnTo>
                      <a:lnTo>
                        <a:pt x="229999" y="373983"/>
                      </a:lnTo>
                      <a:cubicBezTo>
                        <a:pt x="229999" y="381429"/>
                        <a:pt x="223963" y="387465"/>
                        <a:pt x="216517" y="387465"/>
                      </a:cubicBezTo>
                      <a:lnTo>
                        <a:pt x="154516" y="387465"/>
                      </a:lnTo>
                      <a:cubicBezTo>
                        <a:pt x="147070" y="387465"/>
                        <a:pt x="141034" y="381429"/>
                        <a:pt x="141034" y="373983"/>
                      </a:cubicBezTo>
                      <a:lnTo>
                        <a:pt x="141034" y="329852"/>
                      </a:lnTo>
                      <a:lnTo>
                        <a:pt x="129523" y="326279"/>
                      </a:lnTo>
                      <a:cubicBezTo>
                        <a:pt x="120918" y="322639"/>
                        <a:pt x="112741" y="318186"/>
                        <a:pt x="105088" y="313016"/>
                      </a:cubicBezTo>
                      <a:lnTo>
                        <a:pt x="89592" y="300230"/>
                      </a:lnTo>
                      <a:lnTo>
                        <a:pt x="51226" y="322381"/>
                      </a:lnTo>
                      <a:cubicBezTo>
                        <a:pt x="44777" y="326104"/>
                        <a:pt x="36532" y="323894"/>
                        <a:pt x="32809" y="317446"/>
                      </a:cubicBezTo>
                      <a:lnTo>
                        <a:pt x="1809" y="263752"/>
                      </a:lnTo>
                      <a:cubicBezTo>
                        <a:pt x="-1915" y="257304"/>
                        <a:pt x="295" y="249058"/>
                        <a:pt x="6743" y="245335"/>
                      </a:cubicBezTo>
                      <a:lnTo>
                        <a:pt x="44789" y="223370"/>
                      </a:lnTo>
                      <a:lnTo>
                        <a:pt x="44588" y="222723"/>
                      </a:lnTo>
                      <a:cubicBezTo>
                        <a:pt x="42672" y="213359"/>
                        <a:pt x="41666" y="203663"/>
                        <a:pt x="41666" y="193733"/>
                      </a:cubicBezTo>
                      <a:cubicBezTo>
                        <a:pt x="41666" y="188767"/>
                        <a:pt x="41917" y="183861"/>
                        <a:pt x="42408" y="179025"/>
                      </a:cubicBezTo>
                      <a:lnTo>
                        <a:pt x="44587" y="164749"/>
                      </a:lnTo>
                      <a:lnTo>
                        <a:pt x="7174" y="143149"/>
                      </a:lnTo>
                      <a:cubicBezTo>
                        <a:pt x="725" y="139426"/>
                        <a:pt x="-1485" y="131180"/>
                        <a:pt x="2239" y="124732"/>
                      </a:cubicBezTo>
                      <a:lnTo>
                        <a:pt x="33239" y="71038"/>
                      </a:lnTo>
                      <a:cubicBezTo>
                        <a:pt x="36031" y="66202"/>
                        <a:pt x="41368" y="63750"/>
                        <a:pt x="46582" y="64397"/>
                      </a:cubicBezTo>
                      <a:cubicBezTo>
                        <a:pt x="48320" y="64612"/>
                        <a:pt x="50044" y="65172"/>
                        <a:pt x="51656" y="66103"/>
                      </a:cubicBezTo>
                      <a:lnTo>
                        <a:pt x="89042" y="87688"/>
                      </a:lnTo>
                      <a:lnTo>
                        <a:pt x="105088" y="74449"/>
                      </a:lnTo>
                      <a:cubicBezTo>
                        <a:pt x="112741" y="69279"/>
                        <a:pt x="120918" y="64826"/>
                        <a:pt x="129523" y="61186"/>
                      </a:cubicBezTo>
                      <a:lnTo>
                        <a:pt x="141034" y="57613"/>
                      </a:lnTo>
                      <a:lnTo>
                        <a:pt x="141034" y="13482"/>
                      </a:lnTo>
                      <a:cubicBezTo>
                        <a:pt x="141034" y="6036"/>
                        <a:pt x="147070" y="0"/>
                        <a:pt x="154516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6350" cap="flat" cmpd="sng" algn="ctr">
                  <a:solidFill>
                    <a:srgbClr val="00519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Freihandform 102"/>
                <p:cNvSpPr/>
                <p:nvPr/>
              </p:nvSpPr>
              <p:spPr>
                <a:xfrm>
                  <a:off x="3019625" y="4720046"/>
                  <a:ext cx="388289" cy="346556"/>
                </a:xfrm>
                <a:custGeom>
                  <a:avLst/>
                  <a:gdLst>
                    <a:gd name="connsiteX0" fmla="*/ 185301 w 370602"/>
                    <a:gd name="connsiteY0" fmla="*/ 121732 h 387465"/>
                    <a:gd name="connsiteX1" fmla="*/ 113301 w 370602"/>
                    <a:gd name="connsiteY1" fmla="*/ 193732 h 387465"/>
                    <a:gd name="connsiteX2" fmla="*/ 185301 w 370602"/>
                    <a:gd name="connsiteY2" fmla="*/ 265732 h 387465"/>
                    <a:gd name="connsiteX3" fmla="*/ 257301 w 370602"/>
                    <a:gd name="connsiteY3" fmla="*/ 193732 h 387465"/>
                    <a:gd name="connsiteX4" fmla="*/ 185301 w 370602"/>
                    <a:gd name="connsiteY4" fmla="*/ 121732 h 387465"/>
                    <a:gd name="connsiteX5" fmla="*/ 154516 w 370602"/>
                    <a:gd name="connsiteY5" fmla="*/ 0 h 387465"/>
                    <a:gd name="connsiteX6" fmla="*/ 216517 w 370602"/>
                    <a:gd name="connsiteY6" fmla="*/ 0 h 387465"/>
                    <a:gd name="connsiteX7" fmla="*/ 229999 w 370602"/>
                    <a:gd name="connsiteY7" fmla="*/ 13482 h 387465"/>
                    <a:gd name="connsiteX8" fmla="*/ 229999 w 370602"/>
                    <a:gd name="connsiteY8" fmla="*/ 57613 h 387465"/>
                    <a:gd name="connsiteX9" fmla="*/ 241510 w 370602"/>
                    <a:gd name="connsiteY9" fmla="*/ 61186 h 387465"/>
                    <a:gd name="connsiteX10" fmla="*/ 265945 w 370602"/>
                    <a:gd name="connsiteY10" fmla="*/ 74449 h 387465"/>
                    <a:gd name="connsiteX11" fmla="*/ 281087 w 370602"/>
                    <a:gd name="connsiteY11" fmla="*/ 86943 h 387465"/>
                    <a:gd name="connsiteX12" fmla="*/ 318946 w 370602"/>
                    <a:gd name="connsiteY12" fmla="*/ 65085 h 387465"/>
                    <a:gd name="connsiteX13" fmla="*/ 324021 w 370602"/>
                    <a:gd name="connsiteY13" fmla="*/ 63378 h 387465"/>
                    <a:gd name="connsiteX14" fmla="*/ 329177 w 370602"/>
                    <a:gd name="connsiteY14" fmla="*/ 63738 h 387465"/>
                    <a:gd name="connsiteX15" fmla="*/ 337363 w 370602"/>
                    <a:gd name="connsiteY15" fmla="*/ 70019 h 387465"/>
                    <a:gd name="connsiteX16" fmla="*/ 368364 w 370602"/>
                    <a:gd name="connsiteY16" fmla="*/ 123713 h 387465"/>
                    <a:gd name="connsiteX17" fmla="*/ 363429 w 370602"/>
                    <a:gd name="connsiteY17" fmla="*/ 142130 h 387465"/>
                    <a:gd name="connsiteX18" fmla="*/ 326113 w 370602"/>
                    <a:gd name="connsiteY18" fmla="*/ 163674 h 387465"/>
                    <a:gd name="connsiteX19" fmla="*/ 326445 w 370602"/>
                    <a:gd name="connsiteY19" fmla="*/ 164742 h 387465"/>
                    <a:gd name="connsiteX20" fmla="*/ 329367 w 370602"/>
                    <a:gd name="connsiteY20" fmla="*/ 193733 h 387465"/>
                    <a:gd name="connsiteX21" fmla="*/ 326445 w 370602"/>
                    <a:gd name="connsiteY21" fmla="*/ 222723 h 387465"/>
                    <a:gd name="connsiteX22" fmla="*/ 325911 w 370602"/>
                    <a:gd name="connsiteY22" fmla="*/ 224444 h 387465"/>
                    <a:gd name="connsiteX23" fmla="*/ 363859 w 370602"/>
                    <a:gd name="connsiteY23" fmla="*/ 246354 h 387465"/>
                    <a:gd name="connsiteX24" fmla="*/ 368794 w 370602"/>
                    <a:gd name="connsiteY24" fmla="*/ 264770 h 387465"/>
                    <a:gd name="connsiteX25" fmla="*/ 337794 w 370602"/>
                    <a:gd name="connsiteY25" fmla="*/ 318464 h 387465"/>
                    <a:gd name="connsiteX26" fmla="*/ 319377 w 370602"/>
                    <a:gd name="connsiteY26" fmla="*/ 323399 h 387465"/>
                    <a:gd name="connsiteX27" fmla="*/ 280538 w 370602"/>
                    <a:gd name="connsiteY27" fmla="*/ 300975 h 387465"/>
                    <a:gd name="connsiteX28" fmla="*/ 265945 w 370602"/>
                    <a:gd name="connsiteY28" fmla="*/ 313016 h 387465"/>
                    <a:gd name="connsiteX29" fmla="*/ 241510 w 370602"/>
                    <a:gd name="connsiteY29" fmla="*/ 326279 h 387465"/>
                    <a:gd name="connsiteX30" fmla="*/ 229999 w 370602"/>
                    <a:gd name="connsiteY30" fmla="*/ 329852 h 387465"/>
                    <a:gd name="connsiteX31" fmla="*/ 229999 w 370602"/>
                    <a:gd name="connsiteY31" fmla="*/ 373983 h 387465"/>
                    <a:gd name="connsiteX32" fmla="*/ 216517 w 370602"/>
                    <a:gd name="connsiteY32" fmla="*/ 387465 h 387465"/>
                    <a:gd name="connsiteX33" fmla="*/ 154516 w 370602"/>
                    <a:gd name="connsiteY33" fmla="*/ 387465 h 387465"/>
                    <a:gd name="connsiteX34" fmla="*/ 141034 w 370602"/>
                    <a:gd name="connsiteY34" fmla="*/ 373983 h 387465"/>
                    <a:gd name="connsiteX35" fmla="*/ 141034 w 370602"/>
                    <a:gd name="connsiteY35" fmla="*/ 329852 h 387465"/>
                    <a:gd name="connsiteX36" fmla="*/ 129523 w 370602"/>
                    <a:gd name="connsiteY36" fmla="*/ 326279 h 387465"/>
                    <a:gd name="connsiteX37" fmla="*/ 105088 w 370602"/>
                    <a:gd name="connsiteY37" fmla="*/ 313016 h 387465"/>
                    <a:gd name="connsiteX38" fmla="*/ 89592 w 370602"/>
                    <a:gd name="connsiteY38" fmla="*/ 300230 h 387465"/>
                    <a:gd name="connsiteX39" fmla="*/ 51226 w 370602"/>
                    <a:gd name="connsiteY39" fmla="*/ 322381 h 387465"/>
                    <a:gd name="connsiteX40" fmla="*/ 32809 w 370602"/>
                    <a:gd name="connsiteY40" fmla="*/ 317446 h 387465"/>
                    <a:gd name="connsiteX41" fmla="*/ 1809 w 370602"/>
                    <a:gd name="connsiteY41" fmla="*/ 263752 h 387465"/>
                    <a:gd name="connsiteX42" fmla="*/ 6743 w 370602"/>
                    <a:gd name="connsiteY42" fmla="*/ 245335 h 387465"/>
                    <a:gd name="connsiteX43" fmla="*/ 44789 w 370602"/>
                    <a:gd name="connsiteY43" fmla="*/ 223370 h 387465"/>
                    <a:gd name="connsiteX44" fmla="*/ 44588 w 370602"/>
                    <a:gd name="connsiteY44" fmla="*/ 222723 h 387465"/>
                    <a:gd name="connsiteX45" fmla="*/ 41666 w 370602"/>
                    <a:gd name="connsiteY45" fmla="*/ 193733 h 387465"/>
                    <a:gd name="connsiteX46" fmla="*/ 42408 w 370602"/>
                    <a:gd name="connsiteY46" fmla="*/ 179025 h 387465"/>
                    <a:gd name="connsiteX47" fmla="*/ 44587 w 370602"/>
                    <a:gd name="connsiteY47" fmla="*/ 164749 h 387465"/>
                    <a:gd name="connsiteX48" fmla="*/ 7174 w 370602"/>
                    <a:gd name="connsiteY48" fmla="*/ 143149 h 387465"/>
                    <a:gd name="connsiteX49" fmla="*/ 2239 w 370602"/>
                    <a:gd name="connsiteY49" fmla="*/ 124732 h 387465"/>
                    <a:gd name="connsiteX50" fmla="*/ 33239 w 370602"/>
                    <a:gd name="connsiteY50" fmla="*/ 71038 h 387465"/>
                    <a:gd name="connsiteX51" fmla="*/ 46582 w 370602"/>
                    <a:gd name="connsiteY51" fmla="*/ 64397 h 387465"/>
                    <a:gd name="connsiteX52" fmla="*/ 51656 w 370602"/>
                    <a:gd name="connsiteY52" fmla="*/ 66103 h 387465"/>
                    <a:gd name="connsiteX53" fmla="*/ 89042 w 370602"/>
                    <a:gd name="connsiteY53" fmla="*/ 87688 h 387465"/>
                    <a:gd name="connsiteX54" fmla="*/ 105088 w 370602"/>
                    <a:gd name="connsiteY54" fmla="*/ 74449 h 387465"/>
                    <a:gd name="connsiteX55" fmla="*/ 129523 w 370602"/>
                    <a:gd name="connsiteY55" fmla="*/ 61186 h 387465"/>
                    <a:gd name="connsiteX56" fmla="*/ 141034 w 370602"/>
                    <a:gd name="connsiteY56" fmla="*/ 57613 h 387465"/>
                    <a:gd name="connsiteX57" fmla="*/ 141034 w 370602"/>
                    <a:gd name="connsiteY57" fmla="*/ 13482 h 387465"/>
                    <a:gd name="connsiteX58" fmla="*/ 154516 w 370602"/>
                    <a:gd name="connsiteY58" fmla="*/ 0 h 38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70602" h="387465">
                      <a:moveTo>
                        <a:pt x="185301" y="121732"/>
                      </a:moveTo>
                      <a:cubicBezTo>
                        <a:pt x="145536" y="121732"/>
                        <a:pt x="113301" y="153967"/>
                        <a:pt x="113301" y="193732"/>
                      </a:cubicBezTo>
                      <a:cubicBezTo>
                        <a:pt x="113301" y="233497"/>
                        <a:pt x="145536" y="265732"/>
                        <a:pt x="185301" y="265732"/>
                      </a:cubicBezTo>
                      <a:cubicBezTo>
                        <a:pt x="225066" y="265732"/>
                        <a:pt x="257301" y="233497"/>
                        <a:pt x="257301" y="193732"/>
                      </a:cubicBezTo>
                      <a:cubicBezTo>
                        <a:pt x="257301" y="153967"/>
                        <a:pt x="225066" y="121732"/>
                        <a:pt x="185301" y="121732"/>
                      </a:cubicBezTo>
                      <a:close/>
                      <a:moveTo>
                        <a:pt x="154516" y="0"/>
                      </a:moveTo>
                      <a:lnTo>
                        <a:pt x="216517" y="0"/>
                      </a:lnTo>
                      <a:cubicBezTo>
                        <a:pt x="223963" y="0"/>
                        <a:pt x="229999" y="6036"/>
                        <a:pt x="229999" y="13482"/>
                      </a:cubicBezTo>
                      <a:lnTo>
                        <a:pt x="229999" y="57613"/>
                      </a:lnTo>
                      <a:lnTo>
                        <a:pt x="241510" y="61186"/>
                      </a:lnTo>
                      <a:cubicBezTo>
                        <a:pt x="250115" y="64826"/>
                        <a:pt x="258292" y="69279"/>
                        <a:pt x="265945" y="74449"/>
                      </a:cubicBezTo>
                      <a:lnTo>
                        <a:pt x="281087" y="86943"/>
                      </a:lnTo>
                      <a:lnTo>
                        <a:pt x="318946" y="65085"/>
                      </a:lnTo>
                      <a:cubicBezTo>
                        <a:pt x="320559" y="64154"/>
                        <a:pt x="322283" y="63594"/>
                        <a:pt x="324021" y="63378"/>
                      </a:cubicBezTo>
                      <a:cubicBezTo>
                        <a:pt x="325759" y="63163"/>
                        <a:pt x="327511" y="63291"/>
                        <a:pt x="329177" y="63738"/>
                      </a:cubicBezTo>
                      <a:cubicBezTo>
                        <a:pt x="332510" y="64631"/>
                        <a:pt x="335502" y="66795"/>
                        <a:pt x="337363" y="70019"/>
                      </a:cubicBezTo>
                      <a:lnTo>
                        <a:pt x="368364" y="123713"/>
                      </a:lnTo>
                      <a:cubicBezTo>
                        <a:pt x="372086" y="130162"/>
                        <a:pt x="369877" y="138407"/>
                        <a:pt x="363429" y="142130"/>
                      </a:cubicBezTo>
                      <a:lnTo>
                        <a:pt x="326113" y="163674"/>
                      </a:lnTo>
                      <a:lnTo>
                        <a:pt x="326445" y="164742"/>
                      </a:lnTo>
                      <a:cubicBezTo>
                        <a:pt x="328361" y="174106"/>
                        <a:pt x="329367" y="183802"/>
                        <a:pt x="329367" y="193733"/>
                      </a:cubicBezTo>
                      <a:cubicBezTo>
                        <a:pt x="329367" y="203663"/>
                        <a:pt x="328361" y="213359"/>
                        <a:pt x="326445" y="222723"/>
                      </a:cubicBezTo>
                      <a:lnTo>
                        <a:pt x="325911" y="224444"/>
                      </a:lnTo>
                      <a:lnTo>
                        <a:pt x="363859" y="246354"/>
                      </a:lnTo>
                      <a:cubicBezTo>
                        <a:pt x="370307" y="250076"/>
                        <a:pt x="372517" y="258322"/>
                        <a:pt x="368794" y="264770"/>
                      </a:cubicBezTo>
                      <a:lnTo>
                        <a:pt x="337794" y="318464"/>
                      </a:lnTo>
                      <a:cubicBezTo>
                        <a:pt x="334071" y="324913"/>
                        <a:pt x="325825" y="327122"/>
                        <a:pt x="319377" y="323399"/>
                      </a:cubicBezTo>
                      <a:lnTo>
                        <a:pt x="280538" y="300975"/>
                      </a:lnTo>
                      <a:lnTo>
                        <a:pt x="265945" y="313016"/>
                      </a:lnTo>
                      <a:cubicBezTo>
                        <a:pt x="258292" y="318186"/>
                        <a:pt x="250115" y="322639"/>
                        <a:pt x="241510" y="326279"/>
                      </a:cubicBezTo>
                      <a:lnTo>
                        <a:pt x="229999" y="329852"/>
                      </a:lnTo>
                      <a:lnTo>
                        <a:pt x="229999" y="373983"/>
                      </a:lnTo>
                      <a:cubicBezTo>
                        <a:pt x="229999" y="381429"/>
                        <a:pt x="223963" y="387465"/>
                        <a:pt x="216517" y="387465"/>
                      </a:cubicBezTo>
                      <a:lnTo>
                        <a:pt x="154516" y="387465"/>
                      </a:lnTo>
                      <a:cubicBezTo>
                        <a:pt x="147070" y="387465"/>
                        <a:pt x="141034" y="381429"/>
                        <a:pt x="141034" y="373983"/>
                      </a:cubicBezTo>
                      <a:lnTo>
                        <a:pt x="141034" y="329852"/>
                      </a:lnTo>
                      <a:lnTo>
                        <a:pt x="129523" y="326279"/>
                      </a:lnTo>
                      <a:cubicBezTo>
                        <a:pt x="120918" y="322639"/>
                        <a:pt x="112741" y="318186"/>
                        <a:pt x="105088" y="313016"/>
                      </a:cubicBezTo>
                      <a:lnTo>
                        <a:pt x="89592" y="300230"/>
                      </a:lnTo>
                      <a:lnTo>
                        <a:pt x="51226" y="322381"/>
                      </a:lnTo>
                      <a:cubicBezTo>
                        <a:pt x="44777" y="326104"/>
                        <a:pt x="36532" y="323894"/>
                        <a:pt x="32809" y="317446"/>
                      </a:cubicBezTo>
                      <a:lnTo>
                        <a:pt x="1809" y="263752"/>
                      </a:lnTo>
                      <a:cubicBezTo>
                        <a:pt x="-1915" y="257304"/>
                        <a:pt x="295" y="249058"/>
                        <a:pt x="6743" y="245335"/>
                      </a:cubicBezTo>
                      <a:lnTo>
                        <a:pt x="44789" y="223370"/>
                      </a:lnTo>
                      <a:lnTo>
                        <a:pt x="44588" y="222723"/>
                      </a:lnTo>
                      <a:cubicBezTo>
                        <a:pt x="42672" y="213359"/>
                        <a:pt x="41666" y="203663"/>
                        <a:pt x="41666" y="193733"/>
                      </a:cubicBezTo>
                      <a:cubicBezTo>
                        <a:pt x="41666" y="188767"/>
                        <a:pt x="41917" y="183861"/>
                        <a:pt x="42408" y="179025"/>
                      </a:cubicBezTo>
                      <a:lnTo>
                        <a:pt x="44587" y="164749"/>
                      </a:lnTo>
                      <a:lnTo>
                        <a:pt x="7174" y="143149"/>
                      </a:lnTo>
                      <a:cubicBezTo>
                        <a:pt x="725" y="139426"/>
                        <a:pt x="-1485" y="131180"/>
                        <a:pt x="2239" y="124732"/>
                      </a:cubicBezTo>
                      <a:lnTo>
                        <a:pt x="33239" y="71038"/>
                      </a:lnTo>
                      <a:cubicBezTo>
                        <a:pt x="36031" y="66202"/>
                        <a:pt x="41368" y="63750"/>
                        <a:pt x="46582" y="64397"/>
                      </a:cubicBezTo>
                      <a:cubicBezTo>
                        <a:pt x="48320" y="64612"/>
                        <a:pt x="50044" y="65172"/>
                        <a:pt x="51656" y="66103"/>
                      </a:cubicBezTo>
                      <a:lnTo>
                        <a:pt x="89042" y="87688"/>
                      </a:lnTo>
                      <a:lnTo>
                        <a:pt x="105088" y="74449"/>
                      </a:lnTo>
                      <a:cubicBezTo>
                        <a:pt x="112741" y="69279"/>
                        <a:pt x="120918" y="64826"/>
                        <a:pt x="129523" y="61186"/>
                      </a:cubicBezTo>
                      <a:lnTo>
                        <a:pt x="141034" y="57613"/>
                      </a:lnTo>
                      <a:lnTo>
                        <a:pt x="141034" y="13482"/>
                      </a:lnTo>
                      <a:cubicBezTo>
                        <a:pt x="141034" y="6036"/>
                        <a:pt x="147070" y="0"/>
                        <a:pt x="154516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6350" cap="flat" cmpd="sng" algn="ctr">
                  <a:solidFill>
                    <a:srgbClr val="00519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>
                  <a:off x="3138334" y="4830693"/>
                  <a:ext cx="150872" cy="128796"/>
                </a:xfrm>
                <a:prstGeom prst="ellipse">
                  <a:avLst/>
                </a:prstGeom>
                <a:solidFill>
                  <a:srgbClr val="0051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85" name="Gruppieren 84"/>
            <p:cNvGrpSpPr/>
            <p:nvPr/>
          </p:nvGrpSpPr>
          <p:grpSpPr>
            <a:xfrm>
              <a:off x="1918082" y="3350546"/>
              <a:ext cx="1328114" cy="1251556"/>
              <a:chOff x="5774762" y="3350546"/>
              <a:chExt cx="1328114" cy="1251556"/>
            </a:xfrm>
          </p:grpSpPr>
          <p:sp>
            <p:nvSpPr>
              <p:cNvPr id="94" name="Freihandform 93"/>
              <p:cNvSpPr/>
              <p:nvPr/>
            </p:nvSpPr>
            <p:spPr>
              <a:xfrm rot="12420000">
                <a:off x="5925799" y="3350546"/>
                <a:ext cx="1177077" cy="1251556"/>
              </a:xfrm>
              <a:custGeom>
                <a:avLst/>
                <a:gdLst>
                  <a:gd name="connsiteX0" fmla="*/ 847722 w 1177077"/>
                  <a:gd name="connsiteY0" fmla="*/ 1192943 h 1251556"/>
                  <a:gd name="connsiteX1" fmla="*/ 640095 w 1177077"/>
                  <a:gd name="connsiteY1" fmla="*/ 1250885 h 1251556"/>
                  <a:gd name="connsiteX2" fmla="*/ 559534 w 1177077"/>
                  <a:gd name="connsiteY2" fmla="*/ 1250587 h 1251556"/>
                  <a:gd name="connsiteX3" fmla="*/ 559484 w 1177077"/>
                  <a:gd name="connsiteY3" fmla="*/ 1251556 h 1251556"/>
                  <a:gd name="connsiteX4" fmla="*/ 552595 w 1177077"/>
                  <a:gd name="connsiteY4" fmla="*/ 1250561 h 1251556"/>
                  <a:gd name="connsiteX5" fmla="*/ 530480 w 1177077"/>
                  <a:gd name="connsiteY5" fmla="*/ 1250479 h 1251556"/>
                  <a:gd name="connsiteX6" fmla="*/ 462380 w 1177077"/>
                  <a:gd name="connsiteY6" fmla="*/ 1237524 h 1251556"/>
                  <a:gd name="connsiteX7" fmla="*/ 450994 w 1177077"/>
                  <a:gd name="connsiteY7" fmla="*/ 1235879 h 1251556"/>
                  <a:gd name="connsiteX8" fmla="*/ 447520 w 1177077"/>
                  <a:gd name="connsiteY8" fmla="*/ 1234697 h 1251556"/>
                  <a:gd name="connsiteX9" fmla="*/ 425499 w 1177077"/>
                  <a:gd name="connsiteY9" fmla="*/ 1230508 h 1251556"/>
                  <a:gd name="connsiteX10" fmla="*/ 354604 w 1177077"/>
                  <a:gd name="connsiteY10" fmla="*/ 1203100 h 1251556"/>
                  <a:gd name="connsiteX11" fmla="*/ 349822 w 1177077"/>
                  <a:gd name="connsiteY11" fmla="*/ 1201474 h 1251556"/>
                  <a:gd name="connsiteX12" fmla="*/ 348520 w 1177077"/>
                  <a:gd name="connsiteY12" fmla="*/ 1200748 h 1251556"/>
                  <a:gd name="connsiteX13" fmla="*/ 327269 w 1177077"/>
                  <a:gd name="connsiteY13" fmla="*/ 1192533 h 1251556"/>
                  <a:gd name="connsiteX14" fmla="*/ 237903 w 1177077"/>
                  <a:gd name="connsiteY14" fmla="*/ 1138112 h 1251556"/>
                  <a:gd name="connsiteX15" fmla="*/ 165061 w 1177077"/>
                  <a:gd name="connsiteY15" fmla="*/ 1073709 h 1251556"/>
                  <a:gd name="connsiteX16" fmla="*/ 167302 w 1177077"/>
                  <a:gd name="connsiteY16" fmla="*/ 1072567 h 1251556"/>
                  <a:gd name="connsiteX17" fmla="*/ 108966 w 1177077"/>
                  <a:gd name="connsiteY17" fmla="*/ 1004285 h 1251556"/>
                  <a:gd name="connsiteX18" fmla="*/ 1515 w 1177077"/>
                  <a:gd name="connsiteY18" fmla="*/ 704753 h 1251556"/>
                  <a:gd name="connsiteX19" fmla="*/ 476132 w 1177077"/>
                  <a:gd name="connsiteY19" fmla="*/ 84220 h 1251556"/>
                  <a:gd name="connsiteX20" fmla="*/ 474771 w 1177077"/>
                  <a:gd name="connsiteY20" fmla="*/ 0 h 1251556"/>
                  <a:gd name="connsiteX21" fmla="*/ 581085 w 1177077"/>
                  <a:gd name="connsiteY21" fmla="*/ 137308 h 1251556"/>
                  <a:gd name="connsiteX22" fmla="*/ 479601 w 1177077"/>
                  <a:gd name="connsiteY22" fmla="*/ 298798 h 1251556"/>
                  <a:gd name="connsiteX23" fmla="*/ 478245 w 1177077"/>
                  <a:gd name="connsiteY23" fmla="*/ 214910 h 1251556"/>
                  <a:gd name="connsiteX24" fmla="*/ 130233 w 1177077"/>
                  <a:gd name="connsiteY24" fmla="*/ 707133 h 1251556"/>
                  <a:gd name="connsiteX25" fmla="*/ 566022 w 1177077"/>
                  <a:gd name="connsiteY25" fmla="*/ 1123647 h 1251556"/>
                  <a:gd name="connsiteX26" fmla="*/ 566012 w 1177077"/>
                  <a:gd name="connsiteY26" fmla="*/ 1123848 h 1251556"/>
                  <a:gd name="connsiteX27" fmla="*/ 640228 w 1177077"/>
                  <a:gd name="connsiteY27" fmla="*/ 1122145 h 1251556"/>
                  <a:gd name="connsiteX28" fmla="*/ 1049073 w 1177077"/>
                  <a:gd name="connsiteY28" fmla="*/ 679153 h 1251556"/>
                  <a:gd name="connsiteX29" fmla="*/ 1177077 w 1177077"/>
                  <a:gd name="connsiteY29" fmla="*/ 683458 h 1251556"/>
                  <a:gd name="connsiteX30" fmla="*/ 847722 w 1177077"/>
                  <a:gd name="connsiteY30" fmla="*/ 1192943 h 1251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77077" h="1251556">
                    <a:moveTo>
                      <a:pt x="847722" y="1192943"/>
                    </a:moveTo>
                    <a:cubicBezTo>
                      <a:pt x="784259" y="1224126"/>
                      <a:pt x="714247" y="1244288"/>
                      <a:pt x="640095" y="1250885"/>
                    </a:cubicBezTo>
                    <a:lnTo>
                      <a:pt x="559534" y="1250587"/>
                    </a:lnTo>
                    <a:lnTo>
                      <a:pt x="559484" y="1251556"/>
                    </a:lnTo>
                    <a:lnTo>
                      <a:pt x="552595" y="1250561"/>
                    </a:lnTo>
                    <a:lnTo>
                      <a:pt x="530480" y="1250479"/>
                    </a:lnTo>
                    <a:lnTo>
                      <a:pt x="462380" y="1237524"/>
                    </a:lnTo>
                    <a:lnTo>
                      <a:pt x="450994" y="1235879"/>
                    </a:lnTo>
                    <a:lnTo>
                      <a:pt x="447520" y="1234697"/>
                    </a:lnTo>
                    <a:lnTo>
                      <a:pt x="425499" y="1230508"/>
                    </a:lnTo>
                    <a:lnTo>
                      <a:pt x="354604" y="1203100"/>
                    </a:lnTo>
                    <a:lnTo>
                      <a:pt x="349822" y="1201474"/>
                    </a:lnTo>
                    <a:lnTo>
                      <a:pt x="348520" y="1200748"/>
                    </a:lnTo>
                    <a:lnTo>
                      <a:pt x="327269" y="1192533"/>
                    </a:lnTo>
                    <a:cubicBezTo>
                      <a:pt x="295885" y="1177047"/>
                      <a:pt x="265979" y="1158820"/>
                      <a:pt x="237903" y="1138112"/>
                    </a:cubicBezTo>
                    <a:lnTo>
                      <a:pt x="165061" y="1073709"/>
                    </a:lnTo>
                    <a:lnTo>
                      <a:pt x="167302" y="1072567"/>
                    </a:lnTo>
                    <a:lnTo>
                      <a:pt x="108966" y="1004285"/>
                    </a:lnTo>
                    <a:cubicBezTo>
                      <a:pt x="48100" y="918739"/>
                      <a:pt x="9468" y="816137"/>
                      <a:pt x="1515" y="704753"/>
                    </a:cubicBezTo>
                    <a:cubicBezTo>
                      <a:pt x="-19694" y="407729"/>
                      <a:pt x="183917" y="141520"/>
                      <a:pt x="476132" y="84220"/>
                    </a:cubicBezTo>
                    <a:lnTo>
                      <a:pt x="474771" y="0"/>
                    </a:lnTo>
                    <a:lnTo>
                      <a:pt x="581085" y="137308"/>
                    </a:lnTo>
                    <a:lnTo>
                      <a:pt x="479601" y="298798"/>
                    </a:lnTo>
                    <a:lnTo>
                      <a:pt x="478245" y="214910"/>
                    </a:lnTo>
                    <a:cubicBezTo>
                      <a:pt x="256300" y="270085"/>
                      <a:pt x="108245" y="479491"/>
                      <a:pt x="130233" y="707133"/>
                    </a:cubicBezTo>
                    <a:cubicBezTo>
                      <a:pt x="152221" y="934774"/>
                      <a:pt x="337620" y="1111972"/>
                      <a:pt x="566022" y="1123647"/>
                    </a:cubicBezTo>
                    <a:lnTo>
                      <a:pt x="566012" y="1123848"/>
                    </a:lnTo>
                    <a:lnTo>
                      <a:pt x="640228" y="1122145"/>
                    </a:lnTo>
                    <a:cubicBezTo>
                      <a:pt x="867451" y="1096187"/>
                      <a:pt x="1041386" y="907724"/>
                      <a:pt x="1049073" y="679153"/>
                    </a:cubicBezTo>
                    <a:lnTo>
                      <a:pt x="1177077" y="683458"/>
                    </a:lnTo>
                    <a:cubicBezTo>
                      <a:pt x="1169570" y="906667"/>
                      <a:pt x="1038113" y="1099396"/>
                      <a:pt x="847722" y="1192943"/>
                    </a:cubicBezTo>
                    <a:close/>
                  </a:path>
                </a:pathLst>
              </a:custGeom>
              <a:solidFill>
                <a:srgbClr val="EBEAEA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sp>
          <p:sp>
            <p:nvSpPr>
              <p:cNvPr id="95" name="Freihandform 94"/>
              <p:cNvSpPr/>
              <p:nvPr/>
            </p:nvSpPr>
            <p:spPr>
              <a:xfrm rot="12420000">
                <a:off x="5774762" y="3771601"/>
                <a:ext cx="634029" cy="569286"/>
              </a:xfrm>
              <a:custGeom>
                <a:avLst/>
                <a:gdLst>
                  <a:gd name="connsiteX0" fmla="*/ 128004 w 1249887"/>
                  <a:gd name="connsiteY0" fmla="*/ 571439 h 571439"/>
                  <a:gd name="connsiteX1" fmla="*/ 0 w 1249887"/>
                  <a:gd name="connsiteY1" fmla="*/ 567134 h 571439"/>
                  <a:gd name="connsiteX2" fmla="*/ 429160 w 1249887"/>
                  <a:gd name="connsiteY2" fmla="*/ 19458 h 571439"/>
                  <a:gd name="connsiteX3" fmla="*/ 532251 w 1249887"/>
                  <a:gd name="connsiteY3" fmla="*/ 574 h 571439"/>
                  <a:gd name="connsiteX4" fmla="*/ 532251 w 1249887"/>
                  <a:gd name="connsiteY4" fmla="*/ 129401 h 571439"/>
                  <a:gd name="connsiteX5" fmla="*/ 454359 w 1249887"/>
                  <a:gd name="connsiteY5" fmla="*/ 145560 h 571439"/>
                  <a:gd name="connsiteX6" fmla="*/ 128004 w 1249887"/>
                  <a:gd name="connsiteY6" fmla="*/ 571439 h 571439"/>
                  <a:gd name="connsiteX7" fmla="*/ 1114455 w 1249887"/>
                  <a:gd name="connsiteY7" fmla="*/ 569286 h 571439"/>
                  <a:gd name="connsiteX8" fmla="*/ 951219 w 1249887"/>
                  <a:gd name="connsiteY8" fmla="*/ 470635 h 571439"/>
                  <a:gd name="connsiteX9" fmla="*/ 1035071 w 1249887"/>
                  <a:gd name="connsiteY9" fmla="*/ 467815 h 571439"/>
                  <a:gd name="connsiteX10" fmla="*/ 621073 w 1249887"/>
                  <a:gd name="connsiteY10" fmla="*/ 126514 h 571439"/>
                  <a:gd name="connsiteX11" fmla="*/ 615858 w 1249887"/>
                  <a:gd name="connsiteY11" fmla="*/ 126634 h 571439"/>
                  <a:gd name="connsiteX12" fmla="*/ 615858 w 1249887"/>
                  <a:gd name="connsiteY12" fmla="*/ 0 h 571439"/>
                  <a:gd name="connsiteX13" fmla="*/ 646597 w 1249887"/>
                  <a:gd name="connsiteY13" fmla="*/ 113 h 571439"/>
                  <a:gd name="connsiteX14" fmla="*/ 1165704 w 1249887"/>
                  <a:gd name="connsiteY14" fmla="*/ 463422 h 571439"/>
                  <a:gd name="connsiteX15" fmla="*/ 1249887 w 1249887"/>
                  <a:gd name="connsiteY15" fmla="*/ 460591 h 571439"/>
                  <a:gd name="connsiteX0" fmla="*/ 128004 w 1249887"/>
                  <a:gd name="connsiteY0" fmla="*/ 571439 h 571439"/>
                  <a:gd name="connsiteX1" fmla="*/ 0 w 1249887"/>
                  <a:gd name="connsiteY1" fmla="*/ 567134 h 571439"/>
                  <a:gd name="connsiteX2" fmla="*/ 429160 w 1249887"/>
                  <a:gd name="connsiteY2" fmla="*/ 19458 h 571439"/>
                  <a:gd name="connsiteX3" fmla="*/ 532251 w 1249887"/>
                  <a:gd name="connsiteY3" fmla="*/ 574 h 571439"/>
                  <a:gd name="connsiteX4" fmla="*/ 454359 w 1249887"/>
                  <a:gd name="connsiteY4" fmla="*/ 145560 h 571439"/>
                  <a:gd name="connsiteX5" fmla="*/ 128004 w 1249887"/>
                  <a:gd name="connsiteY5" fmla="*/ 571439 h 571439"/>
                  <a:gd name="connsiteX6" fmla="*/ 1114455 w 1249887"/>
                  <a:gd name="connsiteY6" fmla="*/ 569286 h 571439"/>
                  <a:gd name="connsiteX7" fmla="*/ 951219 w 1249887"/>
                  <a:gd name="connsiteY7" fmla="*/ 470635 h 571439"/>
                  <a:gd name="connsiteX8" fmla="*/ 1035071 w 1249887"/>
                  <a:gd name="connsiteY8" fmla="*/ 467815 h 571439"/>
                  <a:gd name="connsiteX9" fmla="*/ 621073 w 1249887"/>
                  <a:gd name="connsiteY9" fmla="*/ 126514 h 571439"/>
                  <a:gd name="connsiteX10" fmla="*/ 615858 w 1249887"/>
                  <a:gd name="connsiteY10" fmla="*/ 126634 h 571439"/>
                  <a:gd name="connsiteX11" fmla="*/ 615858 w 1249887"/>
                  <a:gd name="connsiteY11" fmla="*/ 0 h 571439"/>
                  <a:gd name="connsiteX12" fmla="*/ 646597 w 1249887"/>
                  <a:gd name="connsiteY12" fmla="*/ 113 h 571439"/>
                  <a:gd name="connsiteX13" fmla="*/ 1165704 w 1249887"/>
                  <a:gd name="connsiteY13" fmla="*/ 463422 h 571439"/>
                  <a:gd name="connsiteX14" fmla="*/ 1249887 w 1249887"/>
                  <a:gd name="connsiteY14" fmla="*/ 460591 h 571439"/>
                  <a:gd name="connsiteX15" fmla="*/ 1114455 w 1249887"/>
                  <a:gd name="connsiteY15" fmla="*/ 569286 h 571439"/>
                  <a:gd name="connsiteX0" fmla="*/ 128004 w 1249887"/>
                  <a:gd name="connsiteY0" fmla="*/ 571439 h 571439"/>
                  <a:gd name="connsiteX1" fmla="*/ 0 w 1249887"/>
                  <a:gd name="connsiteY1" fmla="*/ 567134 h 571439"/>
                  <a:gd name="connsiteX2" fmla="*/ 429160 w 1249887"/>
                  <a:gd name="connsiteY2" fmla="*/ 19458 h 571439"/>
                  <a:gd name="connsiteX3" fmla="*/ 516344 w 1249887"/>
                  <a:gd name="connsiteY3" fmla="*/ 6222 h 571439"/>
                  <a:gd name="connsiteX4" fmla="*/ 532251 w 1249887"/>
                  <a:gd name="connsiteY4" fmla="*/ 574 h 571439"/>
                  <a:gd name="connsiteX5" fmla="*/ 454359 w 1249887"/>
                  <a:gd name="connsiteY5" fmla="*/ 145560 h 571439"/>
                  <a:gd name="connsiteX6" fmla="*/ 128004 w 1249887"/>
                  <a:gd name="connsiteY6" fmla="*/ 571439 h 571439"/>
                  <a:gd name="connsiteX7" fmla="*/ 1114455 w 1249887"/>
                  <a:gd name="connsiteY7" fmla="*/ 569286 h 571439"/>
                  <a:gd name="connsiteX8" fmla="*/ 951219 w 1249887"/>
                  <a:gd name="connsiteY8" fmla="*/ 470635 h 571439"/>
                  <a:gd name="connsiteX9" fmla="*/ 1035071 w 1249887"/>
                  <a:gd name="connsiteY9" fmla="*/ 467815 h 571439"/>
                  <a:gd name="connsiteX10" fmla="*/ 621073 w 1249887"/>
                  <a:gd name="connsiteY10" fmla="*/ 126514 h 571439"/>
                  <a:gd name="connsiteX11" fmla="*/ 615858 w 1249887"/>
                  <a:gd name="connsiteY11" fmla="*/ 126634 h 571439"/>
                  <a:gd name="connsiteX12" fmla="*/ 615858 w 1249887"/>
                  <a:gd name="connsiteY12" fmla="*/ 0 h 571439"/>
                  <a:gd name="connsiteX13" fmla="*/ 646597 w 1249887"/>
                  <a:gd name="connsiteY13" fmla="*/ 113 h 571439"/>
                  <a:gd name="connsiteX14" fmla="*/ 1165704 w 1249887"/>
                  <a:gd name="connsiteY14" fmla="*/ 463422 h 571439"/>
                  <a:gd name="connsiteX15" fmla="*/ 1249887 w 1249887"/>
                  <a:gd name="connsiteY15" fmla="*/ 460591 h 571439"/>
                  <a:gd name="connsiteX16" fmla="*/ 1114455 w 1249887"/>
                  <a:gd name="connsiteY16" fmla="*/ 569286 h 571439"/>
                  <a:gd name="connsiteX0" fmla="*/ 128004 w 1249887"/>
                  <a:gd name="connsiteY0" fmla="*/ 571439 h 571439"/>
                  <a:gd name="connsiteX1" fmla="*/ 0 w 1249887"/>
                  <a:gd name="connsiteY1" fmla="*/ 567134 h 571439"/>
                  <a:gd name="connsiteX2" fmla="*/ 429160 w 1249887"/>
                  <a:gd name="connsiteY2" fmla="*/ 19458 h 571439"/>
                  <a:gd name="connsiteX3" fmla="*/ 516344 w 1249887"/>
                  <a:gd name="connsiteY3" fmla="*/ 6222 h 571439"/>
                  <a:gd name="connsiteX4" fmla="*/ 454359 w 1249887"/>
                  <a:gd name="connsiteY4" fmla="*/ 145560 h 571439"/>
                  <a:gd name="connsiteX5" fmla="*/ 128004 w 1249887"/>
                  <a:gd name="connsiteY5" fmla="*/ 571439 h 571439"/>
                  <a:gd name="connsiteX6" fmla="*/ 1114455 w 1249887"/>
                  <a:gd name="connsiteY6" fmla="*/ 569286 h 571439"/>
                  <a:gd name="connsiteX7" fmla="*/ 951219 w 1249887"/>
                  <a:gd name="connsiteY7" fmla="*/ 470635 h 571439"/>
                  <a:gd name="connsiteX8" fmla="*/ 1035071 w 1249887"/>
                  <a:gd name="connsiteY8" fmla="*/ 467815 h 571439"/>
                  <a:gd name="connsiteX9" fmla="*/ 621073 w 1249887"/>
                  <a:gd name="connsiteY9" fmla="*/ 126514 h 571439"/>
                  <a:gd name="connsiteX10" fmla="*/ 615858 w 1249887"/>
                  <a:gd name="connsiteY10" fmla="*/ 126634 h 571439"/>
                  <a:gd name="connsiteX11" fmla="*/ 615858 w 1249887"/>
                  <a:gd name="connsiteY11" fmla="*/ 0 h 571439"/>
                  <a:gd name="connsiteX12" fmla="*/ 646597 w 1249887"/>
                  <a:gd name="connsiteY12" fmla="*/ 113 h 571439"/>
                  <a:gd name="connsiteX13" fmla="*/ 1165704 w 1249887"/>
                  <a:gd name="connsiteY13" fmla="*/ 463422 h 571439"/>
                  <a:gd name="connsiteX14" fmla="*/ 1249887 w 1249887"/>
                  <a:gd name="connsiteY14" fmla="*/ 460591 h 571439"/>
                  <a:gd name="connsiteX15" fmla="*/ 1114455 w 1249887"/>
                  <a:gd name="connsiteY15" fmla="*/ 569286 h 571439"/>
                  <a:gd name="connsiteX0" fmla="*/ 128004 w 1249887"/>
                  <a:gd name="connsiteY0" fmla="*/ 571439 h 571439"/>
                  <a:gd name="connsiteX1" fmla="*/ 0 w 1249887"/>
                  <a:gd name="connsiteY1" fmla="*/ 567134 h 571439"/>
                  <a:gd name="connsiteX2" fmla="*/ 429160 w 1249887"/>
                  <a:gd name="connsiteY2" fmla="*/ 19458 h 571439"/>
                  <a:gd name="connsiteX3" fmla="*/ 454359 w 1249887"/>
                  <a:gd name="connsiteY3" fmla="*/ 145560 h 571439"/>
                  <a:gd name="connsiteX4" fmla="*/ 128004 w 1249887"/>
                  <a:gd name="connsiteY4" fmla="*/ 571439 h 571439"/>
                  <a:gd name="connsiteX5" fmla="*/ 1114455 w 1249887"/>
                  <a:gd name="connsiteY5" fmla="*/ 569286 h 571439"/>
                  <a:gd name="connsiteX6" fmla="*/ 951219 w 1249887"/>
                  <a:gd name="connsiteY6" fmla="*/ 470635 h 571439"/>
                  <a:gd name="connsiteX7" fmla="*/ 1035071 w 1249887"/>
                  <a:gd name="connsiteY7" fmla="*/ 467815 h 571439"/>
                  <a:gd name="connsiteX8" fmla="*/ 621073 w 1249887"/>
                  <a:gd name="connsiteY8" fmla="*/ 126514 h 571439"/>
                  <a:gd name="connsiteX9" fmla="*/ 615858 w 1249887"/>
                  <a:gd name="connsiteY9" fmla="*/ 126634 h 571439"/>
                  <a:gd name="connsiteX10" fmla="*/ 615858 w 1249887"/>
                  <a:gd name="connsiteY10" fmla="*/ 0 h 571439"/>
                  <a:gd name="connsiteX11" fmla="*/ 646597 w 1249887"/>
                  <a:gd name="connsiteY11" fmla="*/ 113 h 571439"/>
                  <a:gd name="connsiteX12" fmla="*/ 1165704 w 1249887"/>
                  <a:gd name="connsiteY12" fmla="*/ 463422 h 571439"/>
                  <a:gd name="connsiteX13" fmla="*/ 1249887 w 1249887"/>
                  <a:gd name="connsiteY13" fmla="*/ 460591 h 571439"/>
                  <a:gd name="connsiteX14" fmla="*/ 1114455 w 1249887"/>
                  <a:gd name="connsiteY14" fmla="*/ 569286 h 571439"/>
                  <a:gd name="connsiteX0" fmla="*/ 128004 w 1249887"/>
                  <a:gd name="connsiteY0" fmla="*/ 571439 h 571439"/>
                  <a:gd name="connsiteX1" fmla="*/ 0 w 1249887"/>
                  <a:gd name="connsiteY1" fmla="*/ 567134 h 571439"/>
                  <a:gd name="connsiteX2" fmla="*/ 429160 w 1249887"/>
                  <a:gd name="connsiteY2" fmla="*/ 19458 h 571439"/>
                  <a:gd name="connsiteX3" fmla="*/ 128004 w 1249887"/>
                  <a:gd name="connsiteY3" fmla="*/ 571439 h 571439"/>
                  <a:gd name="connsiteX4" fmla="*/ 1114455 w 1249887"/>
                  <a:gd name="connsiteY4" fmla="*/ 569286 h 571439"/>
                  <a:gd name="connsiteX5" fmla="*/ 951219 w 1249887"/>
                  <a:gd name="connsiteY5" fmla="*/ 470635 h 571439"/>
                  <a:gd name="connsiteX6" fmla="*/ 1035071 w 1249887"/>
                  <a:gd name="connsiteY6" fmla="*/ 467815 h 571439"/>
                  <a:gd name="connsiteX7" fmla="*/ 621073 w 1249887"/>
                  <a:gd name="connsiteY7" fmla="*/ 126514 h 571439"/>
                  <a:gd name="connsiteX8" fmla="*/ 615858 w 1249887"/>
                  <a:gd name="connsiteY8" fmla="*/ 126634 h 571439"/>
                  <a:gd name="connsiteX9" fmla="*/ 615858 w 1249887"/>
                  <a:gd name="connsiteY9" fmla="*/ 0 h 571439"/>
                  <a:gd name="connsiteX10" fmla="*/ 646597 w 1249887"/>
                  <a:gd name="connsiteY10" fmla="*/ 113 h 571439"/>
                  <a:gd name="connsiteX11" fmla="*/ 1165704 w 1249887"/>
                  <a:gd name="connsiteY11" fmla="*/ 463422 h 571439"/>
                  <a:gd name="connsiteX12" fmla="*/ 1249887 w 1249887"/>
                  <a:gd name="connsiteY12" fmla="*/ 460591 h 571439"/>
                  <a:gd name="connsiteX13" fmla="*/ 1114455 w 1249887"/>
                  <a:gd name="connsiteY13" fmla="*/ 569286 h 571439"/>
                  <a:gd name="connsiteX0" fmla="*/ 128004 w 1249887"/>
                  <a:gd name="connsiteY0" fmla="*/ 571439 h 571439"/>
                  <a:gd name="connsiteX1" fmla="*/ 0 w 1249887"/>
                  <a:gd name="connsiteY1" fmla="*/ 567134 h 571439"/>
                  <a:gd name="connsiteX2" fmla="*/ 128004 w 1249887"/>
                  <a:gd name="connsiteY2" fmla="*/ 571439 h 571439"/>
                  <a:gd name="connsiteX3" fmla="*/ 1114455 w 1249887"/>
                  <a:gd name="connsiteY3" fmla="*/ 569286 h 571439"/>
                  <a:gd name="connsiteX4" fmla="*/ 951219 w 1249887"/>
                  <a:gd name="connsiteY4" fmla="*/ 470635 h 571439"/>
                  <a:gd name="connsiteX5" fmla="*/ 1035071 w 1249887"/>
                  <a:gd name="connsiteY5" fmla="*/ 467815 h 571439"/>
                  <a:gd name="connsiteX6" fmla="*/ 621073 w 1249887"/>
                  <a:gd name="connsiteY6" fmla="*/ 126514 h 571439"/>
                  <a:gd name="connsiteX7" fmla="*/ 615858 w 1249887"/>
                  <a:gd name="connsiteY7" fmla="*/ 126634 h 571439"/>
                  <a:gd name="connsiteX8" fmla="*/ 615858 w 1249887"/>
                  <a:gd name="connsiteY8" fmla="*/ 0 h 571439"/>
                  <a:gd name="connsiteX9" fmla="*/ 646597 w 1249887"/>
                  <a:gd name="connsiteY9" fmla="*/ 113 h 571439"/>
                  <a:gd name="connsiteX10" fmla="*/ 1165704 w 1249887"/>
                  <a:gd name="connsiteY10" fmla="*/ 463422 h 571439"/>
                  <a:gd name="connsiteX11" fmla="*/ 1249887 w 1249887"/>
                  <a:gd name="connsiteY11" fmla="*/ 460591 h 571439"/>
                  <a:gd name="connsiteX12" fmla="*/ 1114455 w 1249887"/>
                  <a:gd name="connsiteY12" fmla="*/ 569286 h 571439"/>
                  <a:gd name="connsiteX0" fmla="*/ 498597 w 634029"/>
                  <a:gd name="connsiteY0" fmla="*/ 569286 h 569286"/>
                  <a:gd name="connsiteX1" fmla="*/ 335361 w 634029"/>
                  <a:gd name="connsiteY1" fmla="*/ 470635 h 569286"/>
                  <a:gd name="connsiteX2" fmla="*/ 419213 w 634029"/>
                  <a:gd name="connsiteY2" fmla="*/ 467815 h 569286"/>
                  <a:gd name="connsiteX3" fmla="*/ 5215 w 634029"/>
                  <a:gd name="connsiteY3" fmla="*/ 126514 h 569286"/>
                  <a:gd name="connsiteX4" fmla="*/ 0 w 634029"/>
                  <a:gd name="connsiteY4" fmla="*/ 126634 h 569286"/>
                  <a:gd name="connsiteX5" fmla="*/ 0 w 634029"/>
                  <a:gd name="connsiteY5" fmla="*/ 0 h 569286"/>
                  <a:gd name="connsiteX6" fmla="*/ 30739 w 634029"/>
                  <a:gd name="connsiteY6" fmla="*/ 113 h 569286"/>
                  <a:gd name="connsiteX7" fmla="*/ 549846 w 634029"/>
                  <a:gd name="connsiteY7" fmla="*/ 463422 h 569286"/>
                  <a:gd name="connsiteX8" fmla="*/ 634029 w 634029"/>
                  <a:gd name="connsiteY8" fmla="*/ 460591 h 569286"/>
                  <a:gd name="connsiteX9" fmla="*/ 498597 w 634029"/>
                  <a:gd name="connsiteY9" fmla="*/ 569286 h 56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29" h="569286">
                    <a:moveTo>
                      <a:pt x="498597" y="569286"/>
                    </a:moveTo>
                    <a:lnTo>
                      <a:pt x="335361" y="470635"/>
                    </a:lnTo>
                    <a:lnTo>
                      <a:pt x="419213" y="467815"/>
                    </a:lnTo>
                    <a:cubicBezTo>
                      <a:pt x="367553" y="274486"/>
                      <a:pt x="198814" y="139780"/>
                      <a:pt x="5215" y="126514"/>
                    </a:cubicBezTo>
                    <a:lnTo>
                      <a:pt x="0" y="126634"/>
                    </a:lnTo>
                    <a:lnTo>
                      <a:pt x="0" y="0"/>
                    </a:lnTo>
                    <a:lnTo>
                      <a:pt x="30739" y="113"/>
                    </a:lnTo>
                    <a:cubicBezTo>
                      <a:pt x="281923" y="24493"/>
                      <a:pt x="495253" y="208648"/>
                      <a:pt x="549846" y="463422"/>
                    </a:cubicBezTo>
                    <a:lnTo>
                      <a:pt x="634029" y="460591"/>
                    </a:lnTo>
                    <a:lnTo>
                      <a:pt x="498597" y="569286"/>
                    </a:lnTo>
                    <a:close/>
                  </a:path>
                </a:pathLst>
              </a:custGeom>
              <a:solidFill>
                <a:srgbClr val="3E444C"/>
              </a:solidFill>
              <a:ln w="3175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</p:sp>
        </p:grpSp>
        <p:sp>
          <p:nvSpPr>
            <p:cNvPr id="86" name="Textfeld 85"/>
            <p:cNvSpPr txBox="1"/>
            <p:nvPr/>
          </p:nvSpPr>
          <p:spPr>
            <a:xfrm>
              <a:off x="4110702" y="3495592"/>
              <a:ext cx="1081580" cy="2585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625"/>
                </a:spcBef>
                <a:spcAft>
                  <a:spcPts val="0"/>
                </a:spcAft>
                <a:buClr>
                  <a:srgbClr val="00519E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19E"/>
                  </a:solidFill>
                  <a:effectLst/>
                  <a:uLnTx/>
                  <a:uFillTx/>
                </a:rPr>
                <a:t>Diagnostics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19E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390000" y="3495725"/>
              <a:ext cx="831764" cy="2585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625"/>
                </a:spcBef>
                <a:spcAft>
                  <a:spcPts val="0"/>
                </a:spcAft>
                <a:buClr>
                  <a:srgbClr val="00519E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19E"/>
                  </a:solidFill>
                  <a:effectLst/>
                  <a:uLnTx/>
                  <a:uFillTx/>
                </a:rPr>
                <a:t>System</a:t>
              </a: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390000" y="4649050"/>
              <a:ext cx="1164133" cy="2585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625"/>
                </a:spcBef>
                <a:spcAft>
                  <a:spcPts val="0"/>
                </a:spcAft>
                <a:buClr>
                  <a:srgbClr val="00519E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6A00"/>
                  </a:solidFill>
                  <a:effectLst/>
                  <a:uLnTx/>
                  <a:uFillTx/>
                </a:rPr>
                <a:t>Optimization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F6A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3759924" y="4649050"/>
              <a:ext cx="1237958" cy="2585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625"/>
                </a:spcBef>
                <a:spcAft>
                  <a:spcPts val="0"/>
                </a:spcAft>
                <a:buClr>
                  <a:srgbClr val="00519E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19E"/>
                  </a:solidFill>
                  <a:effectLst/>
                  <a:uLnTx/>
                  <a:uFillTx/>
                </a:rPr>
                <a:t>Prognosstics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19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1970632" y="2280718"/>
              <a:ext cx="1341366" cy="2347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625"/>
                </a:spcBef>
                <a:spcAft>
                  <a:spcPts val="0"/>
                </a:spcAft>
                <a:buClr>
                  <a:srgbClr val="00519E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19E"/>
                  </a:solidFill>
                  <a:effectLst/>
                  <a:uLnTx/>
                  <a:uFillTx/>
                </a:rPr>
                <a:t>Data</a:t>
              </a:r>
            </a:p>
          </p:txBody>
        </p:sp>
        <p:grpSp>
          <p:nvGrpSpPr>
            <p:cNvPr id="91" name="Gruppieren 90"/>
            <p:cNvGrpSpPr/>
            <p:nvPr/>
          </p:nvGrpSpPr>
          <p:grpSpPr>
            <a:xfrm>
              <a:off x="2226211" y="3670699"/>
              <a:ext cx="925099" cy="543116"/>
              <a:chOff x="5842358" y="3727243"/>
              <a:chExt cx="925099" cy="543116"/>
            </a:xfrm>
          </p:grpSpPr>
          <p:sp>
            <p:nvSpPr>
              <p:cNvPr id="92" name="Textfeld 91"/>
              <p:cNvSpPr txBox="1"/>
              <p:nvPr/>
            </p:nvSpPr>
            <p:spPr>
              <a:xfrm>
                <a:off x="5842358" y="3727243"/>
                <a:ext cx="923513" cy="201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25"/>
                  </a:spcBef>
                  <a:spcAft>
                    <a:spcPts val="0"/>
                  </a:spcAft>
                  <a:buClr>
                    <a:srgbClr val="00519E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err="1" smtClean="0">
                    <a:ln w="3175">
                      <a:solidFill>
                        <a:srgbClr val="000000"/>
                      </a:solidFill>
                    </a:ln>
                    <a:solidFill>
                      <a:srgbClr val="EBEAEA"/>
                    </a:solidFill>
                    <a:effectLst/>
                    <a:uLnTx/>
                    <a:uFillTx/>
                  </a:rPr>
                  <a:t>Assess</a:t>
                </a:r>
                <a:endParaRPr kumimoji="0" lang="de-DE" sz="1200" b="1" i="0" u="none" strike="noStrike" kern="0" cap="none" spc="0" normalizeH="0" baseline="0" noProof="0" dirty="0" smtClean="0">
                  <a:ln w="3175">
                    <a:solidFill>
                      <a:srgbClr val="000000"/>
                    </a:solidFill>
                  </a:ln>
                  <a:solidFill>
                    <a:srgbClr val="EBEAE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5843944" y="4069085"/>
                <a:ext cx="923513" cy="201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25"/>
                  </a:spcBef>
                  <a:spcAft>
                    <a:spcPts val="0"/>
                  </a:spcAft>
                  <a:buClr>
                    <a:srgbClr val="00519E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E444C"/>
                    </a:solidFill>
                    <a:effectLst/>
                    <a:uLnTx/>
                    <a:uFillTx/>
                  </a:rPr>
                  <a:t>Control</a:t>
                </a:r>
              </a:p>
            </p:txBody>
          </p:sp>
        </p:grpSp>
      </p:grpSp>
      <p:sp>
        <p:nvSpPr>
          <p:cNvPr id="118" name="Rechteck 117"/>
          <p:cNvSpPr/>
          <p:nvPr/>
        </p:nvSpPr>
        <p:spPr>
          <a:xfrm>
            <a:off x="6685873" y="1463706"/>
            <a:ext cx="2160000" cy="648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72000" tIns="0" rIns="7200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1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■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Focus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prognostics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F6A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■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Focus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management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45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4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Topics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8000" y="1202906"/>
            <a:ext cx="45323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 err="1"/>
              <a:t>Functional</a:t>
            </a:r>
            <a:r>
              <a:rPr lang="de-DE" sz="1600" b="1" dirty="0"/>
              <a:t> Safety: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Safe state in case of emergency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Risk</a:t>
            </a:r>
            <a:r>
              <a:rPr lang="de-DE" sz="1600" dirty="0"/>
              <a:t> Management (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risk</a:t>
            </a:r>
            <a:r>
              <a:rPr lang="de-DE" sz="1600" dirty="0"/>
              <a:t> potential of FCC)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Growing number of Machine Protection Systems (QPS, …)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Problem of false </a:t>
            </a:r>
            <a:r>
              <a:rPr lang="en-US" sz="1600" dirty="0" smtClean="0"/>
              <a:t>positives (fail-operational, fail-safe, ghosting)</a:t>
            </a:r>
            <a:endParaRPr lang="en-US" sz="160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Evacuation from accelerator complex &amp; </a:t>
            </a:r>
            <a:r>
              <a:rPr lang="en-US" sz="1600" dirty="0" smtClean="0"/>
              <a:t>tunnel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Tradeoff: Protection &lt;=&gt; Availability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SIL / ASIL - levels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Advanced qualitative methods: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Limitations of FMEA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STAMP/CAST/STPA (Model of incident 2008)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HAZOP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Markov, </a:t>
            </a:r>
            <a:r>
              <a:rPr lang="en-US" sz="1600" dirty="0" smtClean="0"/>
              <a:t>failure </a:t>
            </a:r>
            <a:r>
              <a:rPr lang="en-US" sz="1600" dirty="0" smtClean="0"/>
              <a:t>dependencies</a:t>
            </a:r>
            <a:endParaRPr lang="en-US" sz="1600" dirty="0"/>
          </a:p>
        </p:txBody>
      </p:sp>
      <p:pic>
        <p:nvPicPr>
          <p:cNvPr id="4098" name="Picture 2" descr="Bildergebnis fÃ¼r functional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37" y="854512"/>
            <a:ext cx="3252851" cy="32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263286" y="4174443"/>
            <a:ext cx="3010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[http</a:t>
            </a:r>
            <a:r>
              <a:rPr lang="de-DE" sz="800" dirty="0"/>
              <a:t>://</a:t>
            </a:r>
            <a:r>
              <a:rPr lang="de-DE" sz="800" dirty="0" smtClean="0"/>
              <a:t>www.latticesemi.com/en/Blog/2018/02/02/00/07/ImportanceofFunctionalSafety]</a:t>
            </a:r>
            <a:endParaRPr lang="de-DE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6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Initial </a:t>
            </a:r>
            <a:r>
              <a:rPr lang="de-DE" dirty="0" err="1"/>
              <a:t>s</a:t>
            </a:r>
            <a:r>
              <a:rPr lang="de-DE" dirty="0" err="1" smtClean="0"/>
              <a:t>ituation</a:t>
            </a:r>
            <a:r>
              <a:rPr lang="de-DE" dirty="0" smtClean="0"/>
              <a:t> in 2015</a:t>
            </a:r>
          </a:p>
          <a:p>
            <a:r>
              <a:rPr lang="de-DE" dirty="0" err="1" smtClean="0"/>
              <a:t>Cooperation</a:t>
            </a:r>
            <a:r>
              <a:rPr lang="de-DE" dirty="0" smtClean="0"/>
              <a:t> CERN – IMA</a:t>
            </a:r>
          </a:p>
          <a:p>
            <a:r>
              <a:rPr lang="de-DE" dirty="0" smtClean="0"/>
              <a:t>Training Reliability („Basic Level“)</a:t>
            </a:r>
          </a:p>
          <a:p>
            <a:pPr lvl="1"/>
            <a:r>
              <a:rPr lang="de-DE" dirty="0" smtClean="0"/>
              <a:t>Motivation</a:t>
            </a:r>
          </a:p>
          <a:p>
            <a:pPr lvl="1"/>
            <a:r>
              <a:rPr lang="en-US" dirty="0" smtClean="0"/>
              <a:t>Review of the contents</a:t>
            </a:r>
          </a:p>
          <a:p>
            <a:pPr lvl="1"/>
            <a:r>
              <a:rPr lang="en-US" dirty="0" smtClean="0"/>
              <a:t>Feedback from participants</a:t>
            </a:r>
          </a:p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559531" y="1034735"/>
            <a:ext cx="2116157" cy="1373354"/>
            <a:chOff x="611560" y="1484784"/>
            <a:chExt cx="2116157" cy="1373354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611560" y="1484784"/>
              <a:ext cx="2116157" cy="1373354"/>
            </a:xfrm>
            <a:prstGeom prst="rect">
              <a:avLst/>
            </a:prstGeom>
            <a:solidFill>
              <a:srgbClr val="FF9900"/>
            </a:solidFill>
            <a:ln w="28575">
              <a:noFill/>
              <a:miter lim="800000"/>
              <a:headEnd/>
              <a:tailEnd type="none" w="med" len="lg"/>
            </a:ln>
            <a:effectLst/>
          </p:spPr>
          <p:txBody>
            <a:bodyPr wrap="none" lIns="0" tIns="0" rIns="0" bIns="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de-DE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Text Box 27"/>
            <p:cNvSpPr txBox="1">
              <a:spLocks noChangeAspect="1" noChangeArrowheads="1"/>
            </p:cNvSpPr>
            <p:nvPr/>
          </p:nvSpPr>
          <p:spPr bwMode="auto">
            <a:xfrm>
              <a:off x="683568" y="2410942"/>
              <a:ext cx="2044149" cy="369332"/>
            </a:xfrm>
            <a:prstGeom prst="rect">
              <a:avLst/>
            </a:prstGeom>
            <a:noFill/>
            <a:ln w="38100" cmpd="dbl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defTabSz="7620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kern="1200" dirty="0">
                  <a:latin typeface="Arial" charset="0"/>
                  <a:ea typeface="+mn-ea"/>
                  <a:cs typeface="+mn-cs"/>
                </a:rPr>
                <a:t>UNI STUTTGART</a:t>
              </a: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434" y="1646290"/>
              <a:ext cx="1836000" cy="76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 descr="Bildergebnis fÃ¼r C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84" y="1920176"/>
            <a:ext cx="1777393" cy="17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8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Topics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82226" y="1597025"/>
            <a:ext cx="400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err="1"/>
              <a:t>Preknowledge</a:t>
            </a:r>
            <a:r>
              <a:rPr lang="en-US" sz="1600" b="1" dirty="0"/>
              <a:t>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from existing accelerators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Decrease of test sample size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Methods: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Bayes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Krolo</a:t>
            </a:r>
            <a:r>
              <a:rPr lang="en-US" sz="1600" dirty="0"/>
              <a:t>, </a:t>
            </a:r>
            <a:r>
              <a:rPr lang="en-US" sz="1600" dirty="0" err="1"/>
              <a:t>Kececioglu</a:t>
            </a:r>
            <a:endParaRPr lang="en-US" sz="1600" dirty="0"/>
          </a:p>
        </p:txBody>
      </p:sp>
      <p:pic>
        <p:nvPicPr>
          <p:cNvPr id="2050" name="Picture 2" descr="Relationship between Bayesian prior, posterior, and data. Prior knowledge and insight is captured by a prior distribution (here, a Normal distribution with relatively large variance, reflecting a certain level of uncertainty). Combined with data that have been acquired, the result is an updated &quot; posterior &quot; level of knowledge, with smaller variance, and a mean value determined by the relative evidential weight of the prior knowledge and the data.Â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33" y="1173600"/>
            <a:ext cx="3121455" cy="26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612088" y="3944285"/>
            <a:ext cx="32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[https</a:t>
            </a:r>
            <a:r>
              <a:rPr lang="de-DE" sz="800" dirty="0"/>
              <a:t>://</a:t>
            </a:r>
            <a:r>
              <a:rPr lang="de-DE" sz="800" dirty="0" smtClean="0"/>
              <a:t>www.researchgate.net/figure/Relationship-between-Bayesian-prior-posterior-and-data-Prior-knowledge-and-insight-is_fig1_254087538]</a:t>
            </a:r>
            <a:endParaRPr lang="de-DE" sz="800" dirty="0"/>
          </a:p>
        </p:txBody>
      </p:sp>
      <p:pic>
        <p:nvPicPr>
          <p:cNvPr id="2052" name="Picture 4" descr="http://commonsenseatheism.com/wp-content/uploads/2011/08/bayes-r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00" y="2405595"/>
            <a:ext cx="1807340" cy="12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2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Topics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82226" y="1383310"/>
            <a:ext cx="400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/>
              <a:t>Maintenance / Availability:</a:t>
            </a:r>
            <a:endParaRPr lang="en-US" sz="16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Maintenance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Maintenance &amp; availability budget for subsystems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Cost budget for Availability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Operation schedule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Autonomous </a:t>
            </a:r>
            <a:r>
              <a:rPr lang="en-US" sz="1600" dirty="0" smtClean="0"/>
              <a:t>systems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Recall </a:t>
            </a:r>
            <a:r>
              <a:rPr lang="en-US" sz="1600" dirty="0" smtClean="0"/>
              <a:t>strategy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0" y="3664916"/>
            <a:ext cx="8728235" cy="10803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071" y="4710166"/>
            <a:ext cx="3476625" cy="24765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996462" y="49746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222222"/>
                </a:solidFill>
                <a:latin typeface="Arial" panose="020B0604020202020204" pitchFamily="34" charset="0"/>
              </a:rPr>
              <a:t>[</a:t>
            </a:r>
            <a:r>
              <a:rPr lang="en-US" sz="8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Niemi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Arto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Andrea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Apollonio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and Katy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Foraz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en-US" sz="800" i="1" dirty="0">
                <a:solidFill>
                  <a:srgbClr val="222222"/>
                </a:solidFill>
                <a:latin typeface="Arial" panose="020B0604020202020204" pitchFamily="34" charset="0"/>
              </a:rPr>
              <a:t>Considerations on operation schedule and maintenance aspects of FCC-</a:t>
            </a:r>
            <a:r>
              <a:rPr lang="en-US" sz="800" i="1" dirty="0" err="1">
                <a:solidFill>
                  <a:srgbClr val="222222"/>
                </a:solidFill>
                <a:latin typeface="Arial" panose="020B0604020202020204" pitchFamily="34" charset="0"/>
              </a:rPr>
              <a:t>hh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. No. CERN-ACC-2018-0013. FCC-DRAFT-ENG-2018-007, 2018</a:t>
            </a:r>
            <a:r>
              <a:rPr lang="en-US" sz="800" dirty="0" smtClean="0">
                <a:solidFill>
                  <a:srgbClr val="222222"/>
                </a:solidFill>
                <a:latin typeface="Arial" panose="020B0604020202020204" pitchFamily="34" charset="0"/>
              </a:rPr>
              <a:t>.]</a:t>
            </a:r>
            <a:endParaRPr lang="de-DE" sz="800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6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Topics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RAMS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8000" y="1240373"/>
            <a:ext cx="400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/>
              <a:t>Reliability Management: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Early development process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Reliability </a:t>
            </a:r>
            <a:r>
              <a:rPr lang="en-US" sz="1600" dirty="0" smtClean="0"/>
              <a:t>&amp; cost for rel. </a:t>
            </a:r>
            <a:r>
              <a:rPr lang="en-US" sz="1600" dirty="0" smtClean="0"/>
              <a:t>budget </a:t>
            </a:r>
            <a:r>
              <a:rPr lang="en-US" sz="1600" dirty="0"/>
              <a:t>for subsystems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Strategies for handling </a:t>
            </a:r>
            <a:r>
              <a:rPr lang="en-US" sz="1600" dirty="0" smtClean="0"/>
              <a:t>failures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Prognosis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planning</a:t>
            </a:r>
            <a:r>
              <a:rPr lang="de-DE" sz="1600" dirty="0"/>
              <a:t> of </a:t>
            </a:r>
            <a:r>
              <a:rPr lang="de-DE" sz="1600" dirty="0" err="1"/>
              <a:t>reliabiltiy</a:t>
            </a:r>
            <a:r>
              <a:rPr lang="de-DE" sz="1600" dirty="0"/>
              <a:t>, not just </a:t>
            </a:r>
            <a:r>
              <a:rPr lang="de-DE" sz="1600" dirty="0" err="1" smtClean="0"/>
              <a:t>analysis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Power of </a:t>
            </a:r>
            <a:r>
              <a:rPr lang="de-DE" sz="1600" dirty="0" err="1" smtClean="0"/>
              <a:t>Ten</a:t>
            </a:r>
            <a:r>
              <a:rPr lang="de-DE" sz="1600" dirty="0" smtClean="0"/>
              <a:t> </a:t>
            </a:r>
            <a:r>
              <a:rPr lang="de-DE" sz="1600" dirty="0" err="1" smtClean="0"/>
              <a:t>rule</a:t>
            </a:r>
            <a:endParaRPr lang="de-DE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Methods: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Reliability Growth </a:t>
            </a:r>
            <a:r>
              <a:rPr lang="en-US" sz="1600" dirty="0" smtClean="0"/>
              <a:t>Management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AMSAA Crow Planning Model</a:t>
            </a:r>
            <a:endParaRPr lang="en-US" sz="16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Robust </a:t>
            </a:r>
            <a:r>
              <a:rPr lang="en-US" sz="1600" dirty="0"/>
              <a:t>Design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Design for Reliability + </a:t>
            </a:r>
            <a:r>
              <a:rPr lang="en-US" sz="1600" dirty="0" smtClean="0"/>
              <a:t>Availability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Functional Safety</a:t>
            </a:r>
            <a:endParaRPr lang="en-US" sz="1600" dirty="0"/>
          </a:p>
        </p:txBody>
      </p:sp>
      <p:pic>
        <p:nvPicPr>
          <p:cNvPr id="3074" name="Picture 2" descr="Bildergebnis fÃ¼r amsaa cr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r="23896" b="42566"/>
          <a:stretch/>
        </p:blipFill>
        <p:spPr bwMode="auto">
          <a:xfrm>
            <a:off x="5112043" y="396000"/>
            <a:ext cx="3979469" cy="20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112043" y="2491125"/>
            <a:ext cx="36454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[https</a:t>
            </a:r>
            <a:r>
              <a:rPr lang="de-DE" sz="800" dirty="0"/>
              <a:t>://</a:t>
            </a:r>
            <a:r>
              <a:rPr lang="de-DE" sz="800" dirty="0" smtClean="0"/>
              <a:t>www.jmp.com/support/help/14/crow-amsaa.shtml]</a:t>
            </a:r>
            <a:endParaRPr lang="de-DE" sz="800" dirty="0"/>
          </a:p>
        </p:txBody>
      </p:sp>
      <p:pic>
        <p:nvPicPr>
          <p:cNvPr id="3076" name="Picture 4" descr="Bildergebnis fÃ¼r Robust design reli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40" y="2706569"/>
            <a:ext cx="3665874" cy="26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174813" y="5148753"/>
            <a:ext cx="39166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[https</a:t>
            </a:r>
            <a:r>
              <a:rPr lang="de-DE" sz="800" dirty="0"/>
              <a:t>://</a:t>
            </a:r>
            <a:r>
              <a:rPr lang="de-DE" sz="800" dirty="0" smtClean="0"/>
              <a:t>www.noesissolutions.com/our-products/optimus/robustness-reliability]</a:t>
            </a:r>
            <a:endParaRPr lang="de-DE" sz="800" dirty="0"/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1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Pfaffenwaldring 9</a:t>
            </a:r>
            <a:br>
              <a:rPr lang="de-DE" dirty="0" smtClean="0"/>
            </a:br>
            <a:r>
              <a:rPr lang="de-DE" dirty="0" smtClean="0"/>
              <a:t>D-70569 Stuttgart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Thomas Herzig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69962</a:t>
            </a:r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Institute of </a:t>
            </a:r>
            <a:r>
              <a:rPr lang="de-DE" dirty="0" err="1" smtClean="0"/>
              <a:t>Machine</a:t>
            </a:r>
            <a:r>
              <a:rPr lang="de-DE" dirty="0" smtClean="0"/>
              <a:t> Components (IMA)</a:t>
            </a:r>
            <a:endParaRPr lang="de-DE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Thomas.herzig@ima.uni-stuttgart.de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Institute of </a:t>
            </a:r>
            <a:r>
              <a:rPr lang="de-DE" dirty="0" err="1" smtClean="0"/>
              <a:t>Machine</a:t>
            </a:r>
            <a:r>
              <a:rPr lang="de-DE" dirty="0" smtClean="0"/>
              <a:t> Components (IMA)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Initial </a:t>
            </a:r>
            <a:r>
              <a:rPr lang="de-DE" dirty="0" err="1"/>
              <a:t>s</a:t>
            </a:r>
            <a:r>
              <a:rPr lang="de-DE" dirty="0" err="1" smtClean="0"/>
              <a:t>ituation</a:t>
            </a:r>
            <a:r>
              <a:rPr lang="de-DE" dirty="0" smtClean="0"/>
              <a:t> in 2015</a:t>
            </a:r>
          </a:p>
          <a:p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Cooperation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CERN – IMA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Training Reliability („Basic Level“)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 of the contents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Feedback from participants</a:t>
            </a: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RAMS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challenges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future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accelerators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7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758" y="3021561"/>
            <a:ext cx="4682732" cy="258871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344464"/>
            <a:ext cx="8207375" cy="3745061"/>
          </a:xfrm>
        </p:spPr>
        <p:txBody>
          <a:bodyPr/>
          <a:lstStyle/>
          <a:p>
            <a:r>
              <a:rPr lang="de-DE" dirty="0"/>
              <a:t>Goal of </a:t>
            </a:r>
            <a:r>
              <a:rPr lang="de-DE" dirty="0" err="1"/>
              <a:t>reliability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: </a:t>
            </a:r>
          </a:p>
          <a:p>
            <a:pPr lvl="1"/>
            <a:r>
              <a:rPr lang="de-DE" sz="1400" dirty="0" err="1"/>
              <a:t>Increase</a:t>
            </a:r>
            <a:r>
              <a:rPr lang="de-DE" sz="1400" dirty="0"/>
              <a:t> of </a:t>
            </a:r>
            <a:r>
              <a:rPr lang="de-DE" sz="1400" dirty="0" err="1"/>
              <a:t>integrated</a:t>
            </a:r>
            <a:r>
              <a:rPr lang="de-DE" sz="1400" dirty="0"/>
              <a:t> </a:t>
            </a:r>
            <a:r>
              <a:rPr lang="de-DE" sz="1400" dirty="0" err="1"/>
              <a:t>luminosity</a:t>
            </a:r>
            <a:r>
              <a:rPr lang="de-DE" sz="1400" dirty="0"/>
              <a:t> </a:t>
            </a:r>
            <a:r>
              <a:rPr lang="de-DE" sz="1400" dirty="0" err="1"/>
              <a:t>without</a:t>
            </a:r>
            <a:r>
              <a:rPr lang="de-DE" sz="1400" dirty="0"/>
              <a:t>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increasing</a:t>
            </a:r>
            <a:r>
              <a:rPr lang="de-DE" sz="1400" dirty="0" smtClean="0"/>
              <a:t> </a:t>
            </a:r>
            <a:r>
              <a:rPr lang="de-DE" sz="1400" dirty="0" err="1" smtClean="0"/>
              <a:t>performance</a:t>
            </a:r>
            <a:endParaRPr lang="de-DE" sz="1400" dirty="0"/>
          </a:p>
          <a:p>
            <a:pPr lvl="1"/>
            <a:r>
              <a:rPr lang="de-DE" sz="1400" dirty="0" err="1"/>
              <a:t>D</a:t>
            </a:r>
            <a:r>
              <a:rPr lang="de-DE" sz="1400" dirty="0" err="1" smtClean="0"/>
              <a:t>ecrease</a:t>
            </a:r>
            <a:r>
              <a:rPr lang="de-DE" sz="1400" dirty="0" smtClean="0"/>
              <a:t> </a:t>
            </a:r>
            <a:r>
              <a:rPr lang="de-DE" sz="1400" dirty="0"/>
              <a:t>of </a:t>
            </a:r>
            <a:r>
              <a:rPr lang="de-DE" sz="1400" dirty="0" err="1"/>
              <a:t>downtime</a:t>
            </a:r>
            <a:endParaRPr lang="de-DE" sz="1400" dirty="0"/>
          </a:p>
          <a:p>
            <a:r>
              <a:rPr lang="de-DE" dirty="0" smtClean="0"/>
              <a:t>Low </a:t>
            </a:r>
            <a:r>
              <a:rPr lang="de-DE" dirty="0" err="1" smtClean="0"/>
              <a:t>reliability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availability</a:t>
            </a:r>
            <a:r>
              <a:rPr lang="de-DE" dirty="0"/>
              <a:t> </a:t>
            </a:r>
            <a:r>
              <a:rPr lang="de-DE" dirty="0" smtClean="0"/>
              <a:t>of LHC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terminology</a:t>
            </a:r>
            <a:endParaRPr lang="de-DE" dirty="0" smtClean="0"/>
          </a:p>
          <a:p>
            <a:pPr lvl="1"/>
            <a:r>
              <a:rPr lang="en-US" sz="1400" dirty="0"/>
              <a:t>O</a:t>
            </a:r>
            <a:r>
              <a:rPr lang="en-US" sz="1400" dirty="0" smtClean="0"/>
              <a:t>verall </a:t>
            </a:r>
            <a:r>
              <a:rPr lang="en-US" sz="1400" dirty="0"/>
              <a:t>availability of </a:t>
            </a:r>
            <a:r>
              <a:rPr lang="en-US" sz="1400" dirty="0" smtClean="0"/>
              <a:t>an accelerator</a:t>
            </a:r>
          </a:p>
          <a:p>
            <a:pPr lvl="1"/>
            <a:r>
              <a:rPr lang="de-DE" sz="1400" dirty="0" err="1"/>
              <a:t>A</a:t>
            </a:r>
            <a:r>
              <a:rPr lang="de-DE" sz="1400" dirty="0" err="1" smtClean="0"/>
              <a:t>ccelerator</a:t>
            </a:r>
            <a:r>
              <a:rPr lang="de-DE" sz="1400" dirty="0" smtClean="0"/>
              <a:t> / </a:t>
            </a:r>
            <a:r>
              <a:rPr lang="de-DE" sz="1400" dirty="0" err="1" smtClean="0"/>
              <a:t>machine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availability</a:t>
            </a:r>
            <a:endParaRPr lang="de-DE" sz="1400" dirty="0" smtClean="0"/>
          </a:p>
          <a:p>
            <a:pPr lvl="1"/>
            <a:r>
              <a:rPr lang="de-DE" sz="1400" dirty="0"/>
              <a:t>O</a:t>
            </a:r>
            <a:r>
              <a:rPr lang="de-DE" sz="1400" dirty="0" smtClean="0"/>
              <a:t>verall </a:t>
            </a:r>
            <a:r>
              <a:rPr lang="de-DE" sz="1400" dirty="0" err="1"/>
              <a:t>circuit</a:t>
            </a:r>
            <a:r>
              <a:rPr lang="de-DE" sz="1400" dirty="0"/>
              <a:t> </a:t>
            </a:r>
            <a:r>
              <a:rPr lang="de-DE" sz="1400" dirty="0" err="1"/>
              <a:t>availability</a:t>
            </a:r>
            <a:endParaRPr lang="de-DE" sz="1400" dirty="0" smtClean="0"/>
          </a:p>
          <a:p>
            <a:pPr lvl="1"/>
            <a:r>
              <a:rPr lang="de-DE" sz="1400" dirty="0" err="1" smtClean="0"/>
              <a:t>Availability</a:t>
            </a:r>
            <a:r>
              <a:rPr lang="de-DE" sz="1400" dirty="0" smtClean="0"/>
              <a:t> </a:t>
            </a:r>
            <a:r>
              <a:rPr lang="de-DE" sz="1400" dirty="0"/>
              <a:t>of </a:t>
            </a:r>
            <a:r>
              <a:rPr lang="de-DE" sz="1400" dirty="0" err="1" smtClean="0"/>
              <a:t>injectors</a:t>
            </a:r>
            <a:endParaRPr lang="de-DE" sz="1400" dirty="0"/>
          </a:p>
          <a:p>
            <a:pPr lvl="1"/>
            <a:r>
              <a:rPr lang="de-DE" sz="1400" dirty="0" smtClean="0"/>
              <a:t>Hardware/</a:t>
            </a:r>
            <a:r>
              <a:rPr lang="de-DE" sz="1400" dirty="0" err="1" smtClean="0"/>
              <a:t>network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availability</a:t>
            </a:r>
            <a:endParaRPr lang="de-DE" sz="1400" dirty="0" smtClean="0"/>
          </a:p>
          <a:p>
            <a:pPr lvl="1"/>
            <a:r>
              <a:rPr lang="de-DE" sz="1400" dirty="0"/>
              <a:t>O</a:t>
            </a:r>
            <a:r>
              <a:rPr lang="de-DE" sz="1400" dirty="0" smtClean="0"/>
              <a:t>perational </a:t>
            </a:r>
            <a:r>
              <a:rPr lang="de-DE" sz="1400" dirty="0" err="1" smtClean="0"/>
              <a:t>availability</a:t>
            </a:r>
            <a:endParaRPr lang="de-DE" sz="1400" dirty="0" smtClean="0"/>
          </a:p>
          <a:p>
            <a:pPr lvl="1"/>
            <a:r>
              <a:rPr lang="de-DE" sz="1400" dirty="0" err="1"/>
              <a:t>A</a:t>
            </a:r>
            <a:r>
              <a:rPr lang="de-DE" sz="1400" dirty="0" err="1" smtClean="0"/>
              <a:t>vailability</a:t>
            </a:r>
            <a:r>
              <a:rPr lang="de-DE" sz="1400" dirty="0" smtClean="0"/>
              <a:t> </a:t>
            </a:r>
            <a:r>
              <a:rPr lang="de-DE" sz="1400" dirty="0"/>
              <a:t>(</a:t>
            </a:r>
            <a:r>
              <a:rPr lang="de-DE" sz="1400" dirty="0" err="1"/>
              <a:t>long</a:t>
            </a:r>
            <a:r>
              <a:rPr lang="de-DE" sz="1400" dirty="0"/>
              <a:t>-term </a:t>
            </a:r>
            <a:r>
              <a:rPr lang="de-DE" sz="1400" dirty="0" err="1"/>
              <a:t>average</a:t>
            </a:r>
            <a:r>
              <a:rPr lang="de-DE" sz="1400" dirty="0" smtClean="0"/>
              <a:t>)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smtClean="0"/>
              <a:t>Situation </a:t>
            </a:r>
            <a:r>
              <a:rPr lang="de-DE" dirty="0"/>
              <a:t>in 2015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435" y="46226"/>
            <a:ext cx="4046565" cy="2933225"/>
          </a:xfrm>
          <a:prstGeom prst="rect">
            <a:avLst/>
          </a:prstGeom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6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Initial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ituation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in 2015</a:t>
            </a:r>
          </a:p>
          <a:p>
            <a:r>
              <a:rPr lang="de-DE" dirty="0" err="1" smtClean="0"/>
              <a:t>Cooperation</a:t>
            </a:r>
            <a:r>
              <a:rPr lang="de-DE" dirty="0" smtClean="0"/>
              <a:t> CERN – IMA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Training Reliability („Basic Level“)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 of the contents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Feedback from participants</a:t>
            </a: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RAMS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challenges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future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accelerators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3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12 Technical </a:t>
            </a:r>
            <a:r>
              <a:rPr lang="de-DE" dirty="0" err="1" smtClean="0"/>
              <a:t>Students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smtClean="0"/>
              <a:t>in MPS @ </a:t>
            </a:r>
            <a:r>
              <a:rPr lang="de-DE" dirty="0" smtClean="0"/>
              <a:t>LHC)</a:t>
            </a:r>
            <a:endParaRPr lang="de-DE" dirty="0"/>
          </a:p>
          <a:p>
            <a:r>
              <a:rPr lang="de-DE" dirty="0" smtClean="0"/>
              <a:t>Workshop on </a:t>
            </a:r>
            <a:r>
              <a:rPr lang="de-DE" dirty="0" err="1" smtClean="0"/>
              <a:t>availability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endParaRPr lang="de-DE" dirty="0"/>
          </a:p>
          <a:p>
            <a:r>
              <a:rPr lang="de-DE" dirty="0" err="1" smtClean="0"/>
              <a:t>Currently</a:t>
            </a:r>
            <a:r>
              <a:rPr lang="de-DE" dirty="0" smtClean="0"/>
              <a:t> 2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 smtClean="0"/>
          </a:p>
          <a:p>
            <a:r>
              <a:rPr lang="de-DE" dirty="0" smtClean="0"/>
              <a:t>Journal </a:t>
            </a:r>
            <a:r>
              <a:rPr lang="de-DE" dirty="0" err="1" smtClean="0"/>
              <a:t>articles</a:t>
            </a:r>
            <a:endParaRPr lang="de-DE" dirty="0"/>
          </a:p>
          <a:p>
            <a:r>
              <a:rPr lang="de-DE" dirty="0"/>
              <a:t>Training Reliability („Basic Level“)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Cooperation</a:t>
            </a:r>
            <a:r>
              <a:rPr lang="de-DE" dirty="0" smtClean="0"/>
              <a:t> CERN – IMA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6559531" y="1034735"/>
            <a:ext cx="2116157" cy="1373354"/>
            <a:chOff x="611560" y="1484784"/>
            <a:chExt cx="2116157" cy="1373354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611560" y="1484784"/>
              <a:ext cx="2116157" cy="1373354"/>
            </a:xfrm>
            <a:prstGeom prst="rect">
              <a:avLst/>
            </a:prstGeom>
            <a:solidFill>
              <a:srgbClr val="FF9900"/>
            </a:solidFill>
            <a:ln w="28575">
              <a:noFill/>
              <a:miter lim="800000"/>
              <a:headEnd/>
              <a:tailEnd type="none" w="med" len="lg"/>
            </a:ln>
            <a:effectLst/>
          </p:spPr>
          <p:txBody>
            <a:bodyPr wrap="none" lIns="0" tIns="0" rIns="0" bIns="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de-DE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Text Box 27"/>
            <p:cNvSpPr txBox="1">
              <a:spLocks noChangeAspect="1" noChangeArrowheads="1"/>
            </p:cNvSpPr>
            <p:nvPr/>
          </p:nvSpPr>
          <p:spPr bwMode="auto">
            <a:xfrm>
              <a:off x="683568" y="2410942"/>
              <a:ext cx="2044149" cy="369332"/>
            </a:xfrm>
            <a:prstGeom prst="rect">
              <a:avLst/>
            </a:prstGeom>
            <a:noFill/>
            <a:ln w="38100" cmpd="dbl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defTabSz="7620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kern="1200" dirty="0">
                  <a:latin typeface="Arial" charset="0"/>
                  <a:ea typeface="+mn-ea"/>
                  <a:cs typeface="+mn-cs"/>
                </a:rPr>
                <a:t>UNI STUTTGART</a:t>
              </a: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434" y="1646290"/>
              <a:ext cx="1836000" cy="76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2" descr="Bildergebnis fÃ¼r C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84" y="1920176"/>
            <a:ext cx="1777393" cy="17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8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1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Initial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ituation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in 2015</a:t>
            </a:r>
          </a:p>
          <a:p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Cooperation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CERN – IMA</a:t>
            </a:r>
          </a:p>
          <a:p>
            <a:r>
              <a:rPr lang="de-DE" dirty="0" smtClean="0"/>
              <a:t>Training Reliability („Basic Level“)</a:t>
            </a:r>
          </a:p>
          <a:p>
            <a:pPr lvl="1"/>
            <a:r>
              <a:rPr lang="de-DE" dirty="0" smtClean="0"/>
              <a:t>Motivation</a:t>
            </a:r>
          </a:p>
          <a:p>
            <a:pPr lvl="1"/>
            <a:r>
              <a:rPr lang="en-US" dirty="0" smtClean="0"/>
              <a:t>Review of the contents</a:t>
            </a:r>
          </a:p>
          <a:p>
            <a:pPr lvl="1"/>
            <a:r>
              <a:rPr lang="en-US" dirty="0" smtClean="0"/>
              <a:t>Feedback from participants</a:t>
            </a: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RAMS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challenges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future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accelerators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6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296000"/>
            <a:ext cx="8207375" cy="3793525"/>
          </a:xfrm>
        </p:spPr>
        <p:txBody>
          <a:bodyPr/>
          <a:lstStyle/>
          <a:p>
            <a:r>
              <a:rPr lang="en-GB" b="1" dirty="0"/>
              <a:t>E</a:t>
            </a:r>
            <a:r>
              <a:rPr lang="en-GB" b="1" dirty="0" smtClean="0"/>
              <a:t>stablish </a:t>
            </a:r>
            <a:r>
              <a:rPr lang="en-GB" b="1" dirty="0"/>
              <a:t>a body of knowledge for </a:t>
            </a:r>
            <a:r>
              <a:rPr lang="en-GB" b="1" dirty="0" smtClean="0"/>
              <a:t>RAMS tools </a:t>
            </a:r>
            <a:r>
              <a:rPr lang="en-GB" b="1" dirty="0"/>
              <a:t>and methods</a:t>
            </a:r>
            <a:r>
              <a:rPr lang="en-GB" dirty="0"/>
              <a:t> to improve the efficiency of particle accelerator </a:t>
            </a:r>
            <a:r>
              <a:rPr lang="en-GB" dirty="0" smtClean="0"/>
              <a:t>operation</a:t>
            </a:r>
            <a:endParaRPr lang="de-DE" dirty="0"/>
          </a:p>
          <a:p>
            <a:pPr lvl="0"/>
            <a:r>
              <a:rPr lang="en-GB" b="1" dirty="0"/>
              <a:t>E</a:t>
            </a:r>
            <a:r>
              <a:rPr lang="en-GB" b="1" dirty="0" smtClean="0"/>
              <a:t>stablish </a:t>
            </a:r>
            <a:r>
              <a:rPr lang="en-GB" b="1" dirty="0"/>
              <a:t>a set of common standards, methods and practices</a:t>
            </a:r>
            <a:r>
              <a:rPr lang="en-GB" dirty="0"/>
              <a:t> to analyse, specify and assess RAMS characteristics of particle accelerator systems and </a:t>
            </a:r>
            <a:r>
              <a:rPr lang="en-GB" dirty="0" smtClean="0"/>
              <a:t>components</a:t>
            </a:r>
            <a:endParaRPr lang="de-DE" dirty="0"/>
          </a:p>
          <a:p>
            <a:r>
              <a:rPr lang="en-GB" dirty="0" smtClean="0"/>
              <a:t>Completed </a:t>
            </a:r>
            <a:r>
              <a:rPr lang="en-GB" dirty="0"/>
              <a:t>with practical </a:t>
            </a:r>
            <a:r>
              <a:rPr lang="en-GB" dirty="0" smtClean="0"/>
              <a:t>tutorials, introducing </a:t>
            </a:r>
            <a:r>
              <a:rPr lang="en-GB" dirty="0"/>
              <a:t>standard tools, analysis and design techniques based on concrete, practical examples from the particle accelerator </a:t>
            </a:r>
            <a:r>
              <a:rPr lang="en-GB" dirty="0" smtClean="0"/>
              <a:t>domain </a:t>
            </a:r>
          </a:p>
          <a:p>
            <a:pPr marL="0" indent="0">
              <a:buNone/>
            </a:pPr>
            <a:r>
              <a:rPr lang="de-DE" dirty="0" err="1" smtClean="0"/>
              <a:t>Organization</a:t>
            </a:r>
            <a:r>
              <a:rPr lang="de-DE" dirty="0"/>
              <a:t>:</a:t>
            </a:r>
            <a:endParaRPr lang="de-DE" dirty="0" smtClean="0"/>
          </a:p>
          <a:p>
            <a:r>
              <a:rPr lang="de-DE" dirty="0" err="1" smtClean="0"/>
              <a:t>Twice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end of </a:t>
            </a:r>
            <a:r>
              <a:rPr lang="de-DE" dirty="0" smtClean="0"/>
              <a:t>2019 @CERN</a:t>
            </a:r>
            <a:endParaRPr lang="de-DE" dirty="0"/>
          </a:p>
          <a:p>
            <a:r>
              <a:rPr lang="de-DE" dirty="0" smtClean="0"/>
              <a:t>15-20 </a:t>
            </a:r>
            <a:r>
              <a:rPr lang="de-DE" dirty="0" err="1"/>
              <a:t>participants</a:t>
            </a:r>
            <a:r>
              <a:rPr lang="de-DE" dirty="0"/>
              <a:t> per </a:t>
            </a:r>
            <a:r>
              <a:rPr lang="de-DE" dirty="0" err="1"/>
              <a:t>training</a:t>
            </a:r>
            <a:r>
              <a:rPr lang="de-DE" dirty="0"/>
              <a:t> (~ 100 in total</a:t>
            </a:r>
            <a:r>
              <a:rPr lang="de-DE" dirty="0" smtClean="0"/>
              <a:t>) </a:t>
            </a:r>
            <a:r>
              <a:rPr lang="de-DE" dirty="0" err="1" smtClean="0"/>
              <a:t>from</a:t>
            </a:r>
            <a:r>
              <a:rPr lang="de-DE" dirty="0" smtClean="0"/>
              <a:t> CERN, DESY, … (</a:t>
            </a:r>
            <a:r>
              <a:rPr lang="de-DE" dirty="0" err="1" smtClean="0"/>
              <a:t>PhD</a:t>
            </a:r>
            <a:r>
              <a:rPr lang="de-DE" dirty="0" smtClean="0"/>
              <a:t> &amp; </a:t>
            </a:r>
            <a:r>
              <a:rPr lang="de-DE" dirty="0" err="1" smtClean="0"/>
              <a:t>Staff</a:t>
            </a:r>
            <a:r>
              <a:rPr lang="de-DE" dirty="0" smtClean="0"/>
              <a:t>)</a:t>
            </a:r>
          </a:p>
          <a:p>
            <a:r>
              <a:rPr lang="de-DE" dirty="0" smtClean="0"/>
              <a:t>Next Training </a:t>
            </a:r>
            <a:r>
              <a:rPr lang="de-DE" dirty="0" err="1" smtClean="0"/>
              <a:t>probably</a:t>
            </a:r>
            <a:r>
              <a:rPr lang="de-DE" dirty="0" smtClean="0"/>
              <a:t> in May 2019</a:t>
            </a:r>
            <a:endParaRPr lang="de-DE" dirty="0"/>
          </a:p>
          <a:p>
            <a:endParaRPr lang="de-DE" dirty="0"/>
          </a:p>
          <a:p>
            <a:endParaRPr lang="de-DE" sz="1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Motivation - </a:t>
            </a:r>
            <a:r>
              <a:rPr lang="de-DE" dirty="0" err="1"/>
              <a:t>Why</a:t>
            </a:r>
            <a:r>
              <a:rPr lang="de-DE" dirty="0"/>
              <a:t> RAMS </a:t>
            </a:r>
            <a:r>
              <a:rPr lang="de-DE" dirty="0" err="1" smtClean="0"/>
              <a:t>studies</a:t>
            </a:r>
            <a:r>
              <a:rPr lang="de-DE" dirty="0" smtClean="0"/>
              <a:t> &amp; </a:t>
            </a:r>
            <a:r>
              <a:rPr lang="de-DE" dirty="0" err="1" smtClean="0"/>
              <a:t>training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Training Reliability („Basic Level“)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0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basis of the use of Reliability terms</a:t>
            </a:r>
          </a:p>
          <a:p>
            <a:r>
              <a:rPr lang="en-US" dirty="0"/>
              <a:t>Mathematical Basics – Weibull Distribution</a:t>
            </a:r>
          </a:p>
          <a:p>
            <a:pPr lvl="1"/>
            <a:r>
              <a:rPr lang="en-US" dirty="0" smtClean="0"/>
              <a:t>Necessity </a:t>
            </a:r>
            <a:r>
              <a:rPr lang="en-US" dirty="0"/>
              <a:t>to include </a:t>
            </a:r>
            <a:r>
              <a:rPr lang="en-US" dirty="0" smtClean="0"/>
              <a:t>P</a:t>
            </a:r>
            <a:r>
              <a:rPr lang="en-US" baseline="-25000" dirty="0" smtClean="0"/>
              <a:t>A</a:t>
            </a:r>
            <a:endParaRPr lang="en-US" baseline="-25000" dirty="0"/>
          </a:p>
          <a:p>
            <a:pPr lvl="1"/>
            <a:r>
              <a:rPr lang="en-US" dirty="0"/>
              <a:t>Disadvantages of </a:t>
            </a:r>
            <a:r>
              <a:rPr lang="en-US" dirty="0" smtClean="0"/>
              <a:t>MTTF / point estimates</a:t>
            </a:r>
            <a:endParaRPr lang="en-US" dirty="0"/>
          </a:p>
          <a:p>
            <a:r>
              <a:rPr lang="en-US" dirty="0"/>
              <a:t>System Reliability</a:t>
            </a:r>
          </a:p>
          <a:p>
            <a:pPr lvl="1"/>
            <a:r>
              <a:rPr lang="en-US" dirty="0" smtClean="0"/>
              <a:t>Reliability </a:t>
            </a:r>
            <a:r>
              <a:rPr lang="en-US" dirty="0"/>
              <a:t>of complex systems	</a:t>
            </a:r>
          </a:p>
          <a:p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Reliability („Basic Level“)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/>
          <a:srcRect l="20129" r="6485" b="6297"/>
          <a:stretch/>
        </p:blipFill>
        <p:spPr>
          <a:xfrm>
            <a:off x="3319201" y="3698367"/>
            <a:ext cx="2923880" cy="191477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33" y="2668400"/>
            <a:ext cx="2335633" cy="2812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291" y="332871"/>
            <a:ext cx="3939155" cy="2007054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226" y="5418000"/>
            <a:ext cx="6048000" cy="126000"/>
          </a:xfrm>
        </p:spPr>
        <p:txBody>
          <a:bodyPr/>
          <a:lstStyle/>
          <a:p>
            <a:r>
              <a:rPr lang="de-DE" dirty="0" smtClean="0"/>
              <a:t>Thomas Herzig, Institut für Maschinenelemente (IMA)</a:t>
            </a:r>
            <a:endParaRPr lang="de-DE" dirty="0"/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6399828" y="5453393"/>
            <a:ext cx="62129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APEC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8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Stuttgart">
  <a:themeElements>
    <a:clrScheme name="Universitaet_Stuttgart_Color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aet_Stuttgart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9388" indent="-179388">
          <a:buClr>
            <a:schemeClr val="accent1"/>
          </a:buClr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 Vorlage International 16zu10.potx" id="{87702DF0-9F7C-4415-BF0C-C59DE04505C6}" vid="{C96344A9-97F8-4858-9D11-895F75CAE654}"/>
    </a:ext>
  </a:extLst>
</a:theme>
</file>

<file path=ppt/theme/theme2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 Vorlage International_16zu10</Template>
  <TotalTime>0</TotalTime>
  <Words>1341</Words>
  <Application>Microsoft Office PowerPoint</Application>
  <PresentationFormat>Bildschirmpräsentation (16:10)</PresentationFormat>
  <Paragraphs>352</Paragraphs>
  <Slides>23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Symbol</vt:lpstr>
      <vt:lpstr>Uni_Stuttgart</vt:lpstr>
      <vt:lpstr>    </vt:lpstr>
      <vt:lpstr>Contents</vt:lpstr>
      <vt:lpstr>Contents</vt:lpstr>
      <vt:lpstr>Initial Situation in 2015</vt:lpstr>
      <vt:lpstr>Contents</vt:lpstr>
      <vt:lpstr>Cooperation CERN – IMA</vt:lpstr>
      <vt:lpstr>Contents</vt:lpstr>
      <vt:lpstr>Training Reliability („Basic Level“)</vt:lpstr>
      <vt:lpstr>Training Reliability („Basic Level“)</vt:lpstr>
      <vt:lpstr>Training Reliability („Basic Level“)</vt:lpstr>
      <vt:lpstr>Feedback from Training Reliability</vt:lpstr>
      <vt:lpstr>Feedback from Training Reliability</vt:lpstr>
      <vt:lpstr>Contents</vt:lpstr>
      <vt:lpstr>RAMS challenges for future accelerators</vt:lpstr>
      <vt:lpstr>RAMS challenges for future accelerators</vt:lpstr>
      <vt:lpstr>RAMS challenges for future accelerators</vt:lpstr>
      <vt:lpstr>RAMS challenges for future accelerators</vt:lpstr>
      <vt:lpstr>RAMS challenges for future accelerators</vt:lpstr>
      <vt:lpstr>RAMS challenges for future accelerators</vt:lpstr>
      <vt:lpstr>RAMS challenges for future accelerators</vt:lpstr>
      <vt:lpstr>RAMS challenges for future accelerators</vt:lpstr>
      <vt:lpstr>RAMS challenges for future accelerators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2018-10-29T11:18:15Z</dcterms:created>
  <dcterms:modified xsi:type="dcterms:W3CDTF">2018-12-11T21:09:33Z</dcterms:modified>
</cp:coreProperties>
</file>