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56"/>
  </p:notesMasterIdLst>
  <p:handoutMasterIdLst>
    <p:handoutMasterId r:id="rId57"/>
  </p:handoutMasterIdLst>
  <p:sldIdLst>
    <p:sldId id="256" r:id="rId2"/>
    <p:sldId id="257" r:id="rId3"/>
    <p:sldId id="731" r:id="rId4"/>
    <p:sldId id="699" r:id="rId5"/>
    <p:sldId id="720" r:id="rId6"/>
    <p:sldId id="700" r:id="rId7"/>
    <p:sldId id="732" r:id="rId8"/>
    <p:sldId id="702" r:id="rId9"/>
    <p:sldId id="703" r:id="rId10"/>
    <p:sldId id="676" r:id="rId11"/>
    <p:sldId id="677" r:id="rId12"/>
    <p:sldId id="716" r:id="rId13"/>
    <p:sldId id="717" r:id="rId14"/>
    <p:sldId id="718" r:id="rId15"/>
    <p:sldId id="674" r:id="rId16"/>
    <p:sldId id="682" r:id="rId17"/>
    <p:sldId id="683" r:id="rId18"/>
    <p:sldId id="733" r:id="rId19"/>
    <p:sldId id="701" r:id="rId20"/>
    <p:sldId id="261" r:id="rId21"/>
    <p:sldId id="259" r:id="rId22"/>
    <p:sldId id="260" r:id="rId23"/>
    <p:sldId id="284" r:id="rId24"/>
    <p:sldId id="298" r:id="rId25"/>
    <p:sldId id="311" r:id="rId26"/>
    <p:sldId id="673" r:id="rId27"/>
    <p:sldId id="302" r:id="rId28"/>
    <p:sldId id="273" r:id="rId29"/>
    <p:sldId id="684" r:id="rId30"/>
    <p:sldId id="695" r:id="rId31"/>
    <p:sldId id="734" r:id="rId32"/>
    <p:sldId id="704" r:id="rId33"/>
    <p:sldId id="729" r:id="rId34"/>
    <p:sldId id="679" r:id="rId35"/>
    <p:sldId id="724" r:id="rId36"/>
    <p:sldId id="730" r:id="rId37"/>
    <p:sldId id="725" r:id="rId38"/>
    <p:sldId id="726" r:id="rId39"/>
    <p:sldId id="722" r:id="rId40"/>
    <p:sldId id="735" r:id="rId41"/>
    <p:sldId id="705" r:id="rId42"/>
    <p:sldId id="707" r:id="rId43"/>
    <p:sldId id="708" r:id="rId44"/>
    <p:sldId id="709" r:id="rId45"/>
    <p:sldId id="710" r:id="rId46"/>
    <p:sldId id="711" r:id="rId47"/>
    <p:sldId id="715" r:id="rId48"/>
    <p:sldId id="712" r:id="rId49"/>
    <p:sldId id="714" r:id="rId50"/>
    <p:sldId id="721" r:id="rId51"/>
    <p:sldId id="713" r:id="rId52"/>
    <p:sldId id="736" r:id="rId53"/>
    <p:sldId id="310" r:id="rId54"/>
    <p:sldId id="309" r:id="rId55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33CC33"/>
    <a:srgbClr val="2A3454"/>
    <a:srgbClr val="CCCCFF"/>
    <a:srgbClr val="C0C0C0"/>
    <a:srgbClr val="4D5E68"/>
    <a:srgbClr val="1679BA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95862" autoAdjust="0"/>
  </p:normalViewPr>
  <p:slideViewPr>
    <p:cSldViewPr>
      <p:cViewPr varScale="1">
        <p:scale>
          <a:sx n="112" d="100"/>
          <a:sy n="112" d="100"/>
        </p:scale>
        <p:origin x="53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李晓" userId="2183b3b62c33ae34" providerId="LiveId" clId="{606D4DD1-A8F4-0A4C-AE36-F78F4B878AA4}"/>
    <pc:docChg chg="undo modSld sldOrd">
      <pc:chgData name="李晓" userId="2183b3b62c33ae34" providerId="LiveId" clId="{606D4DD1-A8F4-0A4C-AE36-F78F4B878AA4}" dt="2018-10-28T16:11:50.702" v="47" actId="14100"/>
      <pc:docMkLst>
        <pc:docMk/>
      </pc:docMkLst>
      <pc:sldChg chg="ord">
        <pc:chgData name="李晓" userId="2183b3b62c33ae34" providerId="LiveId" clId="{606D4DD1-A8F4-0A4C-AE36-F78F4B878AA4}" dt="2018-10-28T16:10:59.708" v="44" actId="14100"/>
        <pc:sldMkLst>
          <pc:docMk/>
          <pc:sldMk cId="2942266128" sldId="310"/>
        </pc:sldMkLst>
      </pc:sldChg>
      <pc:sldChg chg="addSp modSp">
        <pc:chgData name="李晓" userId="2183b3b62c33ae34" providerId="LiveId" clId="{606D4DD1-A8F4-0A4C-AE36-F78F4B878AA4}" dt="2018-10-28T16:11:13.379" v="46" actId="1076"/>
        <pc:sldMkLst>
          <pc:docMk/>
          <pc:sldMk cId="3963786574" sldId="695"/>
        </pc:sldMkLst>
        <pc:spChg chg="mod">
          <ac:chgData name="李晓" userId="2183b3b62c33ae34" providerId="LiveId" clId="{606D4DD1-A8F4-0A4C-AE36-F78F4B878AA4}" dt="2018-10-28T16:10:05.146" v="29" actId="1076"/>
          <ac:spMkLst>
            <pc:docMk/>
            <pc:sldMk cId="3963786574" sldId="695"/>
            <ac:spMk id="3" creationId="{F428B324-8DF0-1A4C-AB77-8E4DAE284A27}"/>
          </ac:spMkLst>
        </pc:spChg>
        <pc:spChg chg="mod">
          <ac:chgData name="李晓" userId="2183b3b62c33ae34" providerId="LiveId" clId="{606D4DD1-A8F4-0A4C-AE36-F78F4B878AA4}" dt="2018-10-28T16:11:09.175" v="45" actId="14100"/>
          <ac:spMkLst>
            <pc:docMk/>
            <pc:sldMk cId="3963786574" sldId="695"/>
            <ac:spMk id="4" creationId="{612B4C4D-E4A9-7740-A889-F50A163B11B5}"/>
          </ac:spMkLst>
        </pc:spChg>
        <pc:spChg chg="add mod">
          <ac:chgData name="李晓" userId="2183b3b62c33ae34" providerId="LiveId" clId="{606D4DD1-A8F4-0A4C-AE36-F78F4B878AA4}" dt="2018-10-28T16:09:28.236" v="28" actId="20577"/>
          <ac:spMkLst>
            <pc:docMk/>
            <pc:sldMk cId="3963786574" sldId="695"/>
            <ac:spMk id="5" creationId="{3869B8A2-BE76-8944-888B-FF1BFCE798E5}"/>
          </ac:spMkLst>
        </pc:spChg>
        <pc:spChg chg="add mod">
          <ac:chgData name="李晓" userId="2183b3b62c33ae34" providerId="LiveId" clId="{606D4DD1-A8F4-0A4C-AE36-F78F4B878AA4}" dt="2018-10-28T16:11:13.379" v="46" actId="1076"/>
          <ac:spMkLst>
            <pc:docMk/>
            <pc:sldMk cId="3963786574" sldId="695"/>
            <ac:spMk id="6" creationId="{400F9D76-31C8-044C-A4CB-378CAE175472}"/>
          </ac:spMkLst>
        </pc:spChg>
      </pc:sldChg>
    </pc:docChg>
  </pc:docChgLst>
  <pc:docChgLst>
    <pc:chgData name="李晓" userId="2183b3b62c33ae34" providerId="LiveId" clId="{1AF9A0C5-51D8-4C40-BA05-1D7FAC838ABF}"/>
    <pc:docChg chg="modSld">
      <pc:chgData name="李晓" userId="2183b3b62c33ae34" providerId="LiveId" clId="{1AF9A0C5-51D8-4C40-BA05-1D7FAC838ABF}" dt="2018-11-12T06:45:45.159" v="27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245F94-29A9-4646-AEF5-F8B025617D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5203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E0033F8-A451-452F-968B-DC5FCB816D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6236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SSppt母板首页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05800" y="6477000"/>
            <a:ext cx="184150" cy="225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88000"/>
              </a:lnSpc>
              <a:defRPr/>
            </a:pPr>
            <a:endParaRPr lang="zh-CN" altLang="zh-CN" sz="1000">
              <a:solidFill>
                <a:schemeClr val="bg2"/>
              </a:solidFill>
              <a:latin typeface="Impact" pitchFamily="34" charset="0"/>
            </a:endParaRP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/>
          <a:lstStyle>
            <a:lvl1pPr algn="ctr">
              <a:defRPr sz="3200">
                <a:solidFill>
                  <a:srgbClr val="FF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600200"/>
          </a:xfrm>
        </p:spPr>
        <p:txBody>
          <a:bodyPr/>
          <a:lstStyle>
            <a:lvl1pPr marL="0" indent="0"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 b="0">
                <a:solidFill>
                  <a:schemeClr val="bg1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zh-CN" altLang="en-US" noProof="0"/>
              <a:t>单击此处编辑母版副标题样式</a:t>
            </a:r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2303455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 b="0"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>
              <a:defRPr sz="1600" b="0"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>
              <a:defRPr sz="1400" b="0"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9C348-F499-4306-995B-71BE127AFE5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27772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zh-CN" altLang="en-US" sz="2200" b="1" dirty="0">
                <a:solidFill>
                  <a:srgbClr val="4D5E68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F7D73-2E85-4A3C-98E1-69F7B763BE4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2369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zh-CN" altLang="en-US" sz="2200" b="1" dirty="0">
                <a:solidFill>
                  <a:srgbClr val="4D5E68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992563" cy="4953000"/>
          </a:xfrm>
        </p:spPr>
        <p:txBody>
          <a:bodyPr/>
          <a:lstStyle>
            <a:lvl1pPr>
              <a:defRPr lang="zh-CN" altLang="en-US" sz="1800" b="0" dirty="0" smtClean="0">
                <a:solidFill>
                  <a:srgbClr val="0056AC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>
              <a:defRPr lang="zh-CN" altLang="en-US" sz="1600" b="0" dirty="0" smtClean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>
              <a:defRPr lang="zh-CN" altLang="en-US" sz="1400" b="0" dirty="0" smtClean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1B44B-41D6-462C-A8DE-BBFE8503A74D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内容占位符 2"/>
          <p:cNvSpPr>
            <a:spLocks noGrp="1"/>
          </p:cNvSpPr>
          <p:nvPr>
            <p:ph sz="half" idx="11"/>
          </p:nvPr>
        </p:nvSpPr>
        <p:spPr>
          <a:xfrm>
            <a:off x="4932040" y="1447800"/>
            <a:ext cx="3992563" cy="4953000"/>
          </a:xfrm>
        </p:spPr>
        <p:txBody>
          <a:bodyPr/>
          <a:lstStyle>
            <a:lvl1pPr>
              <a:defRPr lang="zh-CN" altLang="en-US" sz="1800" b="0" dirty="0" smtClean="0">
                <a:solidFill>
                  <a:srgbClr val="0056AC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>
              <a:defRPr lang="zh-CN" altLang="en-US" sz="1600" b="0" dirty="0" smtClean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>
              <a:defRPr lang="zh-CN" altLang="en-US" sz="1400" b="0" dirty="0" smtClean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383693791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未标题-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8382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81391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24625"/>
            <a:ext cx="303213" cy="180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4D5E68"/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A7B2A338-2406-4333-AE6E-5BC9AB204F3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7872413" y="6513513"/>
            <a:ext cx="509587" cy="192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defRPr/>
            </a:pPr>
            <a:r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t>Page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68313" y="6524625"/>
            <a:ext cx="3810000" cy="1920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900">
                <a:solidFill>
                  <a:schemeClr val="bg1"/>
                </a:solidFill>
                <a:latin typeface="Impact" pitchFamily="34" charset="0"/>
              </a:rPr>
              <a:t>散裂中子源进展汇报  </a:t>
            </a:r>
            <a:fld id="{E1B92196-F9F7-42E9-A11B-E7913C571913}" type="datetime4">
              <a:rPr lang="en-US" altLang="zh-CN" sz="900" smtClean="0">
                <a:solidFill>
                  <a:schemeClr val="bg1"/>
                </a:solidFill>
                <a:latin typeface="Impact" pitchFamily="34" charset="0"/>
              </a:rPr>
              <a:pPr>
                <a:defRPr/>
              </a:pPr>
              <a:t>December 11, 2018</a:t>
            </a:fld>
            <a:endParaRPr lang="zh-CN" altLang="en-US" sz="9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03" r:id="rId2"/>
    <p:sldLayoutId id="2147484707" r:id="rId3"/>
    <p:sldLayoutId id="2147484705" r:id="rId4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zh-CN" altLang="en-US" sz="2200" b="1" dirty="0" smtClean="0">
          <a:solidFill>
            <a:srgbClr val="4D5E68"/>
          </a:solidFill>
          <a:latin typeface="Century" panose="02040604050505020304" pitchFamily="18" charset="0"/>
          <a:ea typeface="Arial Unicode MS" panose="020B0604020202020204" pitchFamily="34" charset="-122"/>
          <a:cs typeface="Arial Unicode MS" panose="020B0604020202020204" pitchFamily="34" charset="-12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lang="zh-CN" altLang="en-US" sz="1800" b="0" dirty="0" smtClean="0">
          <a:solidFill>
            <a:srgbClr val="0056AC"/>
          </a:solidFill>
          <a:latin typeface="Century" panose="02040604050505020304" pitchFamily="18" charset="0"/>
          <a:ea typeface="Arial Unicode MS" panose="020B0604020202020204" pitchFamily="34" charset="-122"/>
          <a:cs typeface="Arial Unicode MS" panose="020B0604020202020204" pitchFamily="34" charset="-122"/>
        </a:defRPr>
      </a:lvl1pPr>
      <a:lvl2pPr marL="742950" indent="-285750" algn="l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lang="zh-CN" altLang="en-US" sz="1600" b="0" dirty="0" smtClean="0">
          <a:solidFill>
            <a:srgbClr val="2A3454"/>
          </a:solidFill>
          <a:latin typeface="Century" panose="02040604050505020304" pitchFamily="18" charset="0"/>
          <a:ea typeface="Arial Unicode MS" panose="020B0604020202020204" pitchFamily="34" charset="-122"/>
          <a:cs typeface="Times New Roman" panose="02020603050405020304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lang="zh-CN" altLang="en-US" sz="1400" b="0" dirty="0" smtClean="0">
          <a:solidFill>
            <a:srgbClr val="2A3454"/>
          </a:solidFill>
          <a:latin typeface="Century" panose="02040604050505020304" pitchFamily="18" charset="0"/>
          <a:ea typeface="Arial Unicode MS" panose="020B0604020202020204" pitchFamily="34" charset="-122"/>
          <a:cs typeface="Times New Roman" panose="02020603050405020304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4D5E68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4D5E68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altLang="zh-CN" dirty="0">
                <a:solidFill>
                  <a:srgbClr val="C00000"/>
                </a:solidFill>
              </a:rPr>
            </a:br>
            <a:r>
              <a:rPr lang="en-US" altLang="zh-CN" dirty="0">
                <a:solidFill>
                  <a:srgbClr val="C00000"/>
                </a:solidFill>
              </a:rPr>
              <a:t>RF feedback and dynamic tuning </a:t>
            </a:r>
            <a:br>
              <a:rPr lang="en-US" altLang="zh-CN" dirty="0">
                <a:solidFill>
                  <a:srgbClr val="C00000"/>
                </a:solidFill>
              </a:rPr>
            </a:br>
            <a:r>
              <a:rPr lang="en-US" altLang="zh-CN" dirty="0">
                <a:solidFill>
                  <a:srgbClr val="C00000"/>
                </a:solidFill>
              </a:rPr>
              <a:t>in CSNS/RCS</a:t>
            </a:r>
            <a:br>
              <a:rPr lang="en-US" altLang="zh-CN" dirty="0"/>
            </a:br>
            <a:br>
              <a:rPr lang="en-US" altLang="zh-CN" dirty="0"/>
            </a:b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00800" cy="1600200"/>
          </a:xfrm>
        </p:spPr>
        <p:txBody>
          <a:bodyPr/>
          <a:lstStyle/>
          <a:p>
            <a:pPr algn="l"/>
            <a:r>
              <a:rPr lang="en-US" altLang="zh-CN" dirty="0">
                <a:solidFill>
                  <a:schemeClr val="tx1"/>
                </a:solidFill>
              </a:rPr>
              <a:t>Li</a:t>
            </a:r>
            <a:r>
              <a:rPr lang="zh-Hans" altLang="en-US" dirty="0">
                <a:solidFill>
                  <a:schemeClr val="tx1"/>
                </a:solidFill>
              </a:rPr>
              <a:t> </a:t>
            </a:r>
            <a:r>
              <a:rPr lang="en-US" altLang="zh-Hans" dirty="0">
                <a:solidFill>
                  <a:schemeClr val="tx1"/>
                </a:solidFill>
              </a:rPr>
              <a:t>Xiao</a:t>
            </a:r>
          </a:p>
          <a:p>
            <a:pPr algn="l"/>
            <a:r>
              <a:rPr lang="en-US" altLang="zh-CN" sz="2400" dirty="0">
                <a:solidFill>
                  <a:schemeClr val="tx1"/>
                </a:solidFill>
              </a:rPr>
              <a:t>Institute of High Energy Physics, CAS</a:t>
            </a:r>
            <a:endParaRPr lang="en-US" altLang="zh-CN" dirty="0">
              <a:solidFill>
                <a:schemeClr val="tx1"/>
              </a:solidFill>
            </a:endParaRPr>
          </a:p>
          <a:p>
            <a:pPr algn="l"/>
            <a:r>
              <a:rPr lang="en-US" altLang="zh-CN" dirty="0">
                <a:solidFill>
                  <a:schemeClr val="tx1"/>
                </a:solidFill>
              </a:rPr>
              <a:t>2018.1</a:t>
            </a:r>
            <a:r>
              <a:rPr lang="en-US" altLang="zh-Hans" dirty="0">
                <a:solidFill>
                  <a:schemeClr val="tx1"/>
                </a:solidFill>
              </a:rPr>
              <a:t>2.11</a:t>
            </a:r>
            <a:r>
              <a:rPr lang="zh-Hans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@</a:t>
            </a:r>
            <a:r>
              <a:rPr lang="zh-Hans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APEC workshop</a:t>
            </a:r>
          </a:p>
        </p:txBody>
      </p:sp>
    </p:spTree>
    <p:extLst>
      <p:ext uri="{BB962C8B-B14F-4D97-AF65-F5344CB8AC3E}">
        <p14:creationId xmlns:p14="http://schemas.microsoft.com/office/powerpoint/2010/main" val="28757504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RF</a:t>
            </a:r>
            <a:r>
              <a:rPr lang="zh-Hans" altLang="en-US" dirty="0"/>
              <a:t> </a:t>
            </a:r>
            <a:r>
              <a:rPr lang="en-US" altLang="zh-Hans" dirty="0"/>
              <a:t>system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5E6DE0E-BE8F-8848-BF19-3A1C74F24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991872" cy="48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8013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RF</a:t>
            </a:r>
            <a:r>
              <a:rPr lang="zh-Hans" altLang="en-US" dirty="0"/>
              <a:t> </a:t>
            </a:r>
            <a:r>
              <a:rPr lang="en-US" altLang="zh-Hans" dirty="0"/>
              <a:t>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Ferrite</a:t>
            </a:r>
            <a:r>
              <a:rPr lang="zh-Hans" altLang="en-US" dirty="0"/>
              <a:t> </a:t>
            </a:r>
            <a:r>
              <a:rPr lang="en-US" altLang="zh-Hans" dirty="0"/>
              <a:t>loaded</a:t>
            </a:r>
            <a:r>
              <a:rPr lang="zh-Hans" altLang="en-US" dirty="0"/>
              <a:t> </a:t>
            </a:r>
            <a:r>
              <a:rPr lang="en-US" altLang="zh-Hans" dirty="0"/>
              <a:t>cavity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57475"/>
            <a:ext cx="6408737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3489325" y="2073275"/>
            <a:ext cx="1766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C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RF power source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4160838" y="2386013"/>
            <a:ext cx="242887" cy="742950"/>
          </a:xfrm>
          <a:prstGeom prst="line">
            <a:avLst/>
          </a:prstGeom>
          <a:noFill/>
          <a:ln w="1524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5053013" y="1735138"/>
            <a:ext cx="1203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C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Bus bar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5326063" y="2073275"/>
            <a:ext cx="71437" cy="1484313"/>
          </a:xfrm>
          <a:prstGeom prst="line">
            <a:avLst/>
          </a:prstGeom>
          <a:noFill/>
          <a:ln w="1524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5440363" y="2216150"/>
            <a:ext cx="33035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C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Cooling plates and ferrite rings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5807075" y="2555875"/>
            <a:ext cx="1462088" cy="1720850"/>
          </a:xfrm>
          <a:prstGeom prst="line">
            <a:avLst/>
          </a:prstGeom>
          <a:noFill/>
          <a:ln w="1524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1076325" y="2265363"/>
            <a:ext cx="2328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C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Cables for bias current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2301875" y="2584450"/>
            <a:ext cx="1187450" cy="2700338"/>
          </a:xfrm>
          <a:prstGeom prst="line">
            <a:avLst/>
          </a:prstGeom>
          <a:noFill/>
          <a:ln w="1524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4214813" y="6430963"/>
            <a:ext cx="2287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C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Two gaps of the cavity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5367338" y="4205288"/>
            <a:ext cx="941387" cy="2225675"/>
          </a:xfrm>
          <a:prstGeom prst="line">
            <a:avLst/>
          </a:prstGeom>
          <a:noFill/>
          <a:ln w="1524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 flipV="1">
            <a:off x="5326063" y="4205288"/>
            <a:ext cx="41275" cy="2225675"/>
          </a:xfrm>
          <a:prstGeom prst="line">
            <a:avLst/>
          </a:prstGeom>
          <a:noFill/>
          <a:ln w="1524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46723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B2B7BF-1093-0F4D-BE60-C934C57A0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RF 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06EA30-CC3C-C64C-9E2D-E4F193DE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cs typeface="Times New Roman" panose="02020603050405020304" pitchFamily="18" charset="0"/>
              </a:rPr>
              <a:t>The RF power source</a:t>
            </a: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500W wide-band solid-state preamplifier.</a:t>
            </a: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800W feedback amplifier for direct RF feedback.</a:t>
            </a: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500kW final stage amplifier (TH558).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8B9CE5C-251F-E741-8C93-3185DF92BC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4743866-41BA-D040-88A2-E0A8864E6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20" y="3429000"/>
            <a:ext cx="7480684" cy="280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42984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E6ECD-DA40-DB43-BC67-DCE0F01DE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RF 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5A0EE5-3AE5-6543-9D77-19527CAC7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cs typeface="Times New Roman" panose="02020603050405020304" pitchFamily="18" charset="0"/>
              </a:rPr>
              <a:t>Bias supply</a:t>
            </a: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3300A switch type plus 180A linear type.</a:t>
            </a: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20kHz small signal bandwidth.</a:t>
            </a: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Without beam, about 200~3000A corresponding to 1.022~2.444MHz.</a:t>
            </a:r>
            <a:endParaRPr lang="zh-CN" altLang="en-US" dirty="0"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B72BEC2-5DC0-8B49-BC03-2BAC2DA37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1A92C586-CD9F-564E-AC59-91BB67B10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336977"/>
            <a:ext cx="6738764" cy="306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00484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E6B25C-4380-DE4C-B7D9-EE3318E5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RF 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AB5E1A-B07A-9642-AC14-70E54750D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LLRF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9B19B17-04B8-4146-BA9B-A89B717057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04D94E2-4D44-8B47-A387-79F93CE37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713" y="1854200"/>
            <a:ext cx="58324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14">
            <a:extLst>
              <a:ext uri="{FF2B5EF4-FFF2-40B4-BE49-F238E27FC236}">
                <a16:creationId xmlns:a16="http://schemas.microsoft.com/office/drawing/2014/main" id="{25B48B42-16DD-C64F-A07C-1909E4B74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2428875"/>
            <a:ext cx="144463" cy="2159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BEC2614-D39E-6842-93BA-ADDDB9CE2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025775"/>
            <a:ext cx="21209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>
                <a:solidFill>
                  <a:srgbClr val="A50021"/>
                </a:solidFill>
                <a:latin typeface="Century" panose="02040604050505020304" pitchFamily="18" charset="0"/>
              </a:rPr>
              <a:t>CPU board (CPCI6200)</a:t>
            </a:r>
            <a:endParaRPr lang="zh-CN" altLang="en-US" sz="1400" b="0">
              <a:solidFill>
                <a:srgbClr val="A50021"/>
              </a:solidFill>
              <a:latin typeface="Century" panose="020406040505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490EBFDC-19CF-F841-A2CD-BC46FF737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1450" y="2500313"/>
            <a:ext cx="1152525" cy="216058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3214B8-129F-1946-BB09-F3E66E1CA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87875"/>
            <a:ext cx="2133600" cy="631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>
                <a:solidFill>
                  <a:srgbClr val="A50021"/>
                </a:solidFill>
                <a:latin typeface="Century" panose="02040604050505020304" pitchFamily="18" charset="0"/>
              </a:rPr>
              <a:t>4 FPGA boards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>
                <a:solidFill>
                  <a:srgbClr val="A50021"/>
                </a:solidFill>
                <a:latin typeface="Century" panose="02040604050505020304" pitchFamily="18" charset="0"/>
              </a:rPr>
              <a:t>Beam signal processing</a:t>
            </a:r>
            <a:endParaRPr lang="zh-CN" altLang="en-US" sz="1400" b="0">
              <a:solidFill>
                <a:srgbClr val="A50021"/>
              </a:solidFill>
              <a:latin typeface="Century" panose="020406040505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D16D23D-CD2C-B140-9EC9-66E3ED8E1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659188"/>
            <a:ext cx="2986088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>
                <a:solidFill>
                  <a:srgbClr val="A50021"/>
                </a:solidFill>
                <a:latin typeface="Century" panose="02040604050505020304" pitchFamily="18" charset="0"/>
              </a:rPr>
              <a:t>8 FPGA boards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>
                <a:solidFill>
                  <a:srgbClr val="A50021"/>
                </a:solidFill>
                <a:latin typeface="Century" panose="02040604050505020304" pitchFamily="18" charset="0"/>
              </a:rPr>
              <a:t>Control function for 8 RF systems</a:t>
            </a:r>
            <a:endParaRPr lang="zh-CN" altLang="en-US" sz="1400" b="0">
              <a:solidFill>
                <a:srgbClr val="A50021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B7D4FB36-FE14-514D-90FC-618D55599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7213" y="2644775"/>
            <a:ext cx="792162" cy="2303463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9F74422-739A-F444-9132-44D974650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428875"/>
            <a:ext cx="20335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 dirty="0">
                <a:solidFill>
                  <a:srgbClr val="A50021"/>
                </a:solidFill>
                <a:latin typeface="Century" panose="02040604050505020304" pitchFamily="18" charset="0"/>
              </a:rPr>
              <a:t>6U/21slots CPCI crate</a:t>
            </a:r>
            <a:endParaRPr lang="zh-CN" altLang="en-US" sz="1400" b="0" dirty="0">
              <a:solidFill>
                <a:srgbClr val="A5002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49562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C9B996-D9BE-EB43-8170-C1AD4733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RF</a:t>
            </a:r>
            <a:r>
              <a:rPr lang="zh-Hans" altLang="en-US" dirty="0"/>
              <a:t> </a:t>
            </a:r>
            <a:r>
              <a:rPr lang="en-US" altLang="zh-Hans" dirty="0"/>
              <a:t>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DAB9E0-1263-5943-9F81-FEDABA372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RCS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tunnel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6388BE5-4290-E247-A4DF-DCD5629592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11F107E7-927C-8845-A9F8-EE5F9F5FB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3" y="2304256"/>
            <a:ext cx="43195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75A9B0C2-8C59-6E44-A525-11708CDE0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06" y="2304256"/>
            <a:ext cx="43195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25057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RF</a:t>
            </a:r>
            <a:r>
              <a:rPr lang="zh-Hans" altLang="en-US" dirty="0"/>
              <a:t> </a:t>
            </a:r>
            <a:r>
              <a:rPr lang="en-US" altLang="zh-Hans" dirty="0"/>
              <a:t>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Equipment hall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grpSp>
        <p:nvGrpSpPr>
          <p:cNvPr id="10" name="组合 9"/>
          <p:cNvGrpSpPr/>
          <p:nvPr/>
        </p:nvGrpSpPr>
        <p:grpSpPr>
          <a:xfrm>
            <a:off x="137003" y="2304256"/>
            <a:ext cx="8881203" cy="3240088"/>
            <a:chOff x="137003" y="2304256"/>
            <a:chExt cx="8881203" cy="3240088"/>
          </a:xfrm>
        </p:grpSpPr>
        <p:pic>
          <p:nvPicPr>
            <p:cNvPr id="11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03" y="2304256"/>
              <a:ext cx="4319587" cy="324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1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206" y="2304256"/>
              <a:ext cx="4320000" cy="32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298602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RF</a:t>
            </a:r>
            <a:r>
              <a:rPr lang="zh-Hans" altLang="en-US" dirty="0"/>
              <a:t> </a:t>
            </a:r>
            <a:r>
              <a:rPr lang="en-US" altLang="zh-Hans" dirty="0"/>
              <a:t>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Local station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grpSp>
        <p:nvGrpSpPr>
          <p:cNvPr id="8" name="组合 7"/>
          <p:cNvGrpSpPr/>
          <p:nvPr/>
        </p:nvGrpSpPr>
        <p:grpSpPr>
          <a:xfrm>
            <a:off x="133289" y="2484256"/>
            <a:ext cx="8893512" cy="2880000"/>
            <a:chOff x="133289" y="2484256"/>
            <a:chExt cx="8893512" cy="2880000"/>
          </a:xfrm>
        </p:grpSpPr>
        <p:pic>
          <p:nvPicPr>
            <p:cNvPr id="9" name="图片 8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89" y="2484256"/>
              <a:ext cx="4320000" cy="2880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6801" y="2484256"/>
              <a:ext cx="4320000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588152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8019ED-7A6F-9C43-BFCA-26766430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C7AF84-36DE-EA4B-AFE9-FAAC0A023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 algn="ctr">
              <a:buNone/>
            </a:pPr>
            <a:r>
              <a:rPr lang="en-US" altLang="zh-CN" sz="3200" dirty="0">
                <a:solidFill>
                  <a:srgbClr val="C00000"/>
                </a:solidFill>
              </a:rPr>
              <a:t>Beam</a:t>
            </a:r>
            <a:r>
              <a:rPr lang="zh-Hans" altLang="en-US" sz="3200" dirty="0">
                <a:solidFill>
                  <a:srgbClr val="C00000"/>
                </a:solidFill>
              </a:rPr>
              <a:t> </a:t>
            </a:r>
            <a:r>
              <a:rPr lang="en-US" altLang="zh-Hans" sz="3200" dirty="0">
                <a:solidFill>
                  <a:srgbClr val="C00000"/>
                </a:solidFill>
              </a:rPr>
              <a:t>commissioning</a:t>
            </a:r>
            <a:r>
              <a:rPr lang="zh-Hans" altLang="en-US" sz="3200" dirty="0">
                <a:solidFill>
                  <a:srgbClr val="C00000"/>
                </a:solidFill>
              </a:rPr>
              <a:t> </a:t>
            </a:r>
            <a:r>
              <a:rPr lang="en-US" altLang="zh-Hans" sz="3200" dirty="0">
                <a:solidFill>
                  <a:srgbClr val="C00000"/>
                </a:solidFill>
              </a:rPr>
              <a:t>issues</a:t>
            </a:r>
            <a:endParaRPr kumimoji="1"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353A320-35C3-6249-9951-D838FC63AB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333492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Hans" altLang="en-US" dirty="0"/>
              <a:t> </a:t>
            </a:r>
            <a:r>
              <a:rPr lang="en-US" altLang="zh-Hans" dirty="0"/>
              <a:t>commissioning</a:t>
            </a:r>
            <a:r>
              <a:rPr lang="zh-Hans" altLang="en-US" dirty="0"/>
              <a:t> </a:t>
            </a:r>
            <a:r>
              <a:rPr lang="en-US" altLang="zh-Hans" dirty="0"/>
              <a:t>issues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60MeV</a:t>
            </a:r>
            <a:r>
              <a:rPr lang="zh-Hans" altLang="en-US" dirty="0"/>
              <a:t> </a:t>
            </a:r>
            <a:r>
              <a:rPr lang="en-US" altLang="zh-Hans" dirty="0"/>
              <a:t>injection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sp>
        <p:nvSpPr>
          <p:cNvPr id="22" name="文本框 19"/>
          <p:cNvSpPr txBox="1"/>
          <p:nvPr/>
        </p:nvSpPr>
        <p:spPr>
          <a:xfrm>
            <a:off x="2027628" y="5774606"/>
            <a:ext cx="5559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C00000"/>
                </a:solidFill>
                <a:latin typeface="Century" panose="02040604050505020304" pitchFamily="18" charset="0"/>
              </a:rPr>
              <a:t>67 days to reach 10% of design beam power</a:t>
            </a:r>
            <a:r>
              <a:rPr lang="zh-CN" altLang="en-US" sz="2000" dirty="0">
                <a:solidFill>
                  <a:srgbClr val="C00000"/>
                </a:solidFill>
                <a:latin typeface="Century" panose="02040604050505020304" pitchFamily="18" charset="0"/>
              </a:rPr>
              <a:t>！</a:t>
            </a:r>
            <a:endParaRPr kumimoji="1" lang="zh-CN" altLang="en-US" sz="20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26204" y="1983046"/>
            <a:ext cx="8922313" cy="3565476"/>
            <a:chOff x="224116" y="1841073"/>
            <a:chExt cx="8922313" cy="3565476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4834947" y="1847137"/>
              <a:ext cx="2025484" cy="971770"/>
            </a:xfrm>
            <a:prstGeom prst="rightArrow">
              <a:avLst>
                <a:gd name="adj1" fmla="val 75000"/>
                <a:gd name="adj2" fmla="val 31983"/>
              </a:avLst>
            </a:prstGeom>
            <a:solidFill>
              <a:schemeClr val="bg1">
                <a:lumMod val="50000"/>
              </a:schemeClr>
            </a:solidFill>
            <a:ln w="9525" cmpd="sng">
              <a:noFill/>
              <a:bevel/>
            </a:ln>
          </p:spPr>
          <p:txBody>
            <a:bodyPr wrap="none" lIns="34290" rIns="34290"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ct val="30000"/>
                </a:spcBef>
              </a:pPr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RCS/AC</a:t>
              </a:r>
              <a:b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</a:br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 (13 days)</a:t>
              </a:r>
              <a:endParaRPr lang="zh-CN" altLang="zh-CN" sz="1600" b="1" dirty="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2495793" y="1892717"/>
              <a:ext cx="2074590" cy="926190"/>
            </a:xfrm>
            <a:prstGeom prst="rightArrow">
              <a:avLst>
                <a:gd name="adj1" fmla="val 75000"/>
                <a:gd name="adj2" fmla="val 32003"/>
              </a:avLst>
            </a:prstGeom>
            <a:solidFill>
              <a:schemeClr val="accent2"/>
            </a:solidFill>
            <a:ln w="9525" cmpd="sng">
              <a:noFill/>
              <a:bevel/>
            </a:ln>
          </p:spPr>
          <p:txBody>
            <a:bodyPr wrap="none" lIns="34290" rIns="34290"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  <a:sym typeface="Calibri" panose="020F0502020204030204" pitchFamily="34" charset="0"/>
                </a:rPr>
                <a:t>RCS/DC</a:t>
              </a:r>
            </a:p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  <a:sym typeface="Calibri" panose="020F0502020204030204" pitchFamily="34" charset="0"/>
                </a:rPr>
                <a:t> (10 days)</a:t>
              </a:r>
              <a:endParaRPr lang="zh-CN" altLang="en-US" sz="1600" b="1" dirty="0">
                <a:solidFill>
                  <a:schemeClr val="bg1"/>
                </a:solidFill>
                <a:latin typeface="Century" panose="02040604050505020304" pitchFamily="18" charset="0"/>
                <a:sym typeface="Calibri" panose="020F0502020204030204" pitchFamily="34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224116" y="1892717"/>
              <a:ext cx="1931967" cy="926189"/>
            </a:xfrm>
            <a:prstGeom prst="rightArrow">
              <a:avLst>
                <a:gd name="adj1" fmla="val 75000"/>
                <a:gd name="adj2" fmla="val 31985"/>
              </a:avLst>
            </a:prstGeom>
            <a:solidFill>
              <a:srgbClr val="3C8C93"/>
            </a:solidFill>
            <a:ln>
              <a:noFill/>
            </a:ln>
          </p:spPr>
          <p:txBody>
            <a:bodyPr wrap="none" lIns="34290" rIns="34290"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 err="1">
                  <a:solidFill>
                    <a:schemeClr val="bg1"/>
                  </a:solidFill>
                  <a:latin typeface="Century" panose="02040604050505020304" pitchFamily="18" charset="0"/>
                </a:rPr>
                <a:t>Linac</a:t>
              </a:r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 </a:t>
              </a:r>
            </a:p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 (10 days)</a:t>
              </a:r>
              <a:endParaRPr lang="zh-CN" altLang="en-US" sz="1600" b="1" dirty="0">
                <a:solidFill>
                  <a:schemeClr val="bg1"/>
                </a:solidFill>
                <a:latin typeface="Century" panose="02040604050505020304" pitchFamily="18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8" name="文本框 29"/>
            <p:cNvSpPr>
              <a:spLocks noChangeArrowheads="1"/>
            </p:cNvSpPr>
            <p:nvPr/>
          </p:nvSpPr>
          <p:spPr bwMode="auto">
            <a:xfrm>
              <a:off x="224116" y="2921145"/>
              <a:ext cx="1931967" cy="338554"/>
            </a:xfrm>
            <a:prstGeom prst="rect">
              <a:avLst/>
            </a:prstGeom>
            <a:solidFill>
              <a:srgbClr val="3C8C93"/>
            </a:solidFill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2017.04.15~04.24</a:t>
              </a:r>
              <a:endParaRPr lang="zh-CN" altLang="en-US" sz="1600" b="1" dirty="0">
                <a:solidFill>
                  <a:schemeClr val="bg1"/>
                </a:solidFill>
                <a:latin typeface="Century" panose="020406040505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31"/>
            <p:cNvSpPr>
              <a:spLocks noChangeArrowheads="1"/>
            </p:cNvSpPr>
            <p:nvPr/>
          </p:nvSpPr>
          <p:spPr bwMode="auto">
            <a:xfrm>
              <a:off x="2495793" y="2911233"/>
              <a:ext cx="2011079" cy="338554"/>
            </a:xfrm>
            <a:prstGeom prst="rect">
              <a:avLst/>
            </a:prstGeom>
            <a:solidFill>
              <a:schemeClr val="accent2"/>
            </a:solidFill>
            <a:ln w="9525" cmpd="sng">
              <a:noFill/>
              <a:beve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2017.05.26~06.07</a:t>
              </a:r>
              <a:endParaRPr lang="zh-CN" altLang="en-US" sz="1600" b="1" dirty="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0" name="文本框 33"/>
            <p:cNvSpPr>
              <a:spLocks noChangeArrowheads="1"/>
            </p:cNvSpPr>
            <p:nvPr/>
          </p:nvSpPr>
          <p:spPr bwMode="auto">
            <a:xfrm>
              <a:off x="4774790" y="2923267"/>
              <a:ext cx="1977355" cy="338554"/>
            </a:xfrm>
            <a:prstGeom prst="rect">
              <a:avLst/>
            </a:prstGeom>
            <a:solidFill>
              <a:srgbClr val="7F7F7F"/>
            </a:solidFill>
            <a:ln w="9525" cmpd="sng">
              <a:noFill/>
              <a:beve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2017.06.30~07.12</a:t>
              </a:r>
              <a:endParaRPr lang="zh-CN" altLang="en-US" sz="1600" b="1" dirty="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1" name="矩形 10"/>
            <p:cNvSpPr>
              <a:spLocks noChangeArrowheads="1"/>
            </p:cNvSpPr>
            <p:nvPr/>
          </p:nvSpPr>
          <p:spPr bwMode="auto">
            <a:xfrm>
              <a:off x="1012473" y="1996388"/>
              <a:ext cx="184730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b="1" dirty="0">
                <a:solidFill>
                  <a:schemeClr val="bg1"/>
                </a:solidFill>
                <a:latin typeface="Century" panose="02040604050505020304" pitchFamily="18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3353743" y="2001869"/>
              <a:ext cx="1847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b="1" dirty="0">
                <a:solidFill>
                  <a:schemeClr val="bg1"/>
                </a:solidFill>
                <a:latin typeface="Century" panose="02040604050505020304" pitchFamily="18" charset="0"/>
                <a:sym typeface="Calibri" panose="020F0502020204030204" pitchFamily="34" charset="0"/>
              </a:endParaRPr>
            </a:p>
          </p:txBody>
        </p:sp>
        <p:sp>
          <p:nvSpPr>
            <p:cNvPr id="13" name="AutoShape 3"/>
            <p:cNvSpPr>
              <a:spLocks noChangeArrowheads="1"/>
            </p:cNvSpPr>
            <p:nvPr/>
          </p:nvSpPr>
          <p:spPr bwMode="auto">
            <a:xfrm>
              <a:off x="4478175" y="3841875"/>
              <a:ext cx="2273970" cy="1199408"/>
            </a:xfrm>
            <a:prstGeom prst="rightArrow">
              <a:avLst>
                <a:gd name="adj1" fmla="val 75000"/>
                <a:gd name="adj2" fmla="val 31983"/>
              </a:avLst>
            </a:prstGeom>
            <a:solidFill>
              <a:schemeClr val="bg1">
                <a:lumMod val="50000"/>
              </a:schemeClr>
            </a:solidFill>
            <a:ln w="9525" cmpd="sng">
              <a:noFill/>
              <a:bevel/>
            </a:ln>
          </p:spPr>
          <p:txBody>
            <a:bodyPr wrap="none" lIns="34290" rIns="34290"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ct val="30000"/>
                </a:spcBef>
              </a:pPr>
              <a:r>
                <a:rPr lang="en-US" altLang="zh-CN" sz="16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First beam </a:t>
              </a:r>
              <a:br>
                <a:rPr lang="en-US" altLang="zh-CN" sz="1600" b="1" dirty="0">
                  <a:solidFill>
                    <a:srgbClr val="FF0000"/>
                  </a:solidFill>
                  <a:latin typeface="Century" panose="02040604050505020304" pitchFamily="18" charset="0"/>
                </a:rPr>
              </a:br>
              <a:r>
                <a:rPr lang="en-US" altLang="zh-CN" sz="16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on target, first </a:t>
              </a:r>
              <a:br>
                <a:rPr lang="en-US" altLang="zh-CN" sz="1600" b="1" dirty="0">
                  <a:solidFill>
                    <a:srgbClr val="FF0000"/>
                  </a:solidFill>
                  <a:latin typeface="Century" panose="02040604050505020304" pitchFamily="18" charset="0"/>
                </a:rPr>
              </a:br>
              <a:r>
                <a:rPr lang="en-US" altLang="zh-CN" sz="16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neutron beam</a:t>
              </a:r>
              <a:endParaRPr lang="zh-CN" altLang="zh-CN" sz="1600" b="1" dirty="0">
                <a:solidFill>
                  <a:srgbClr val="FF0000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4" name="AutoShape 4"/>
            <p:cNvSpPr>
              <a:spLocks noChangeArrowheads="1"/>
            </p:cNvSpPr>
            <p:nvPr/>
          </p:nvSpPr>
          <p:spPr bwMode="auto">
            <a:xfrm>
              <a:off x="2423377" y="4034815"/>
              <a:ext cx="1789880" cy="898456"/>
            </a:xfrm>
            <a:prstGeom prst="rightArrow">
              <a:avLst>
                <a:gd name="adj1" fmla="val 75000"/>
                <a:gd name="adj2" fmla="val 32003"/>
              </a:avLst>
            </a:prstGeom>
            <a:solidFill>
              <a:schemeClr val="accent2"/>
            </a:solidFill>
            <a:ln w="9525" cmpd="sng">
              <a:noFill/>
              <a:bevel/>
            </a:ln>
          </p:spPr>
          <p:txBody>
            <a:bodyPr wrap="none" lIns="34290" rIns="34290"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spcBef>
                  <a:spcPct val="30000"/>
                </a:spcBef>
                <a:buClr>
                  <a:schemeClr val="folHlink"/>
                </a:buClr>
              </a:pPr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RCS/AC</a:t>
              </a:r>
              <a:b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</a:br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 (18 days)</a:t>
              </a:r>
              <a:endParaRPr lang="zh-CN" altLang="zh-CN" sz="1600" b="1" dirty="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5" name="文本框 29"/>
            <p:cNvSpPr>
              <a:spLocks noChangeArrowheads="1"/>
            </p:cNvSpPr>
            <p:nvPr/>
          </p:nvSpPr>
          <p:spPr bwMode="auto">
            <a:xfrm>
              <a:off x="224116" y="5031991"/>
              <a:ext cx="1931967" cy="338554"/>
            </a:xfrm>
            <a:prstGeom prst="rect">
              <a:avLst/>
            </a:prstGeom>
            <a:solidFill>
              <a:srgbClr val="3C8C93"/>
            </a:solidFill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2017.07.21~07.28</a:t>
              </a:r>
              <a:endParaRPr lang="zh-CN" altLang="en-US" sz="1600" b="1" dirty="0">
                <a:solidFill>
                  <a:schemeClr val="bg1"/>
                </a:solidFill>
                <a:latin typeface="Century" panose="020406040505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31"/>
            <p:cNvSpPr>
              <a:spLocks noChangeArrowheads="1"/>
            </p:cNvSpPr>
            <p:nvPr/>
          </p:nvSpPr>
          <p:spPr bwMode="auto">
            <a:xfrm>
              <a:off x="2423378" y="5041283"/>
              <a:ext cx="1874326" cy="338554"/>
            </a:xfrm>
            <a:prstGeom prst="rect">
              <a:avLst/>
            </a:prstGeom>
            <a:solidFill>
              <a:schemeClr val="accent2"/>
            </a:solidFill>
            <a:ln w="9525" cmpd="sng">
              <a:noFill/>
              <a:beve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2017.08.11~08.28</a:t>
              </a:r>
              <a:endParaRPr lang="zh-CN" altLang="en-US" sz="1600" b="1" dirty="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7" name="文本框 33"/>
            <p:cNvSpPr>
              <a:spLocks noChangeArrowheads="1"/>
            </p:cNvSpPr>
            <p:nvPr/>
          </p:nvSpPr>
          <p:spPr bwMode="auto">
            <a:xfrm>
              <a:off x="4609999" y="5067995"/>
              <a:ext cx="1706510" cy="3385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noFill/>
              <a:beve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2017.08.28</a:t>
              </a:r>
              <a:endParaRPr lang="zh-CN" altLang="en-US" sz="1600" b="1" dirty="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auto">
            <a:xfrm>
              <a:off x="224116" y="3984091"/>
              <a:ext cx="1931967" cy="1021188"/>
            </a:xfrm>
            <a:prstGeom prst="rightArrow">
              <a:avLst>
                <a:gd name="adj1" fmla="val 75000"/>
                <a:gd name="adj2" fmla="val 31985"/>
              </a:avLst>
            </a:prstGeom>
            <a:solidFill>
              <a:srgbClr val="3C8C93"/>
            </a:solidFill>
            <a:ln>
              <a:noFill/>
            </a:ln>
          </p:spPr>
          <p:txBody>
            <a:bodyPr wrap="none" lIns="34290" rIns="34290"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342900" algn="ctr">
                <a:lnSpc>
                  <a:spcPct val="120000"/>
                </a:lnSpc>
                <a:spcBef>
                  <a:spcPts val="600"/>
                </a:spcBef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RCS/AC </a:t>
              </a:r>
              <a:b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</a:br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(8 days)</a:t>
              </a:r>
            </a:p>
          </p:txBody>
        </p:sp>
        <p:sp>
          <p:nvSpPr>
            <p:cNvPr id="19" name="AutoShape 3"/>
            <p:cNvSpPr>
              <a:spLocks noChangeArrowheads="1"/>
            </p:cNvSpPr>
            <p:nvPr/>
          </p:nvSpPr>
          <p:spPr bwMode="auto">
            <a:xfrm>
              <a:off x="7028653" y="1841073"/>
              <a:ext cx="1783306" cy="1018516"/>
            </a:xfrm>
            <a:prstGeom prst="rightArrow">
              <a:avLst>
                <a:gd name="adj1" fmla="val 75000"/>
                <a:gd name="adj2" fmla="val 3198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 cmpd="sng">
              <a:noFill/>
              <a:bevel/>
            </a:ln>
          </p:spPr>
          <p:txBody>
            <a:bodyPr wrap="none" lIns="34290" rIns="34290"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ct val="30000"/>
                </a:spcBef>
              </a:pPr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RCS/DC </a:t>
              </a:r>
              <a:b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</a:br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(8 days)</a:t>
              </a:r>
              <a:endParaRPr lang="zh-CN" altLang="zh-CN" sz="1600" b="1" dirty="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20" name="文本框 33"/>
            <p:cNvSpPr>
              <a:spLocks noChangeArrowheads="1"/>
            </p:cNvSpPr>
            <p:nvPr/>
          </p:nvSpPr>
          <p:spPr bwMode="auto">
            <a:xfrm>
              <a:off x="7028652" y="2923267"/>
              <a:ext cx="1913241" cy="33855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mpd="sng">
              <a:noFill/>
              <a:beve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2017.07.13~07.20</a:t>
              </a:r>
              <a:endParaRPr lang="zh-CN" altLang="en-US" sz="1600" b="1" dirty="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21" name="文本框 33"/>
            <p:cNvSpPr>
              <a:spLocks noChangeArrowheads="1"/>
            </p:cNvSpPr>
            <p:nvPr/>
          </p:nvSpPr>
          <p:spPr bwMode="auto">
            <a:xfrm>
              <a:off x="7028652" y="5067995"/>
              <a:ext cx="1913241" cy="33855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mpd="sng">
              <a:noFill/>
              <a:beve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entury" panose="02040604050505020304" pitchFamily="18" charset="0"/>
                </a:rPr>
                <a:t>2017.11.01~11.09</a:t>
              </a:r>
              <a:endParaRPr lang="zh-CN" altLang="en-US" sz="1600" b="1" dirty="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23" name="AutoShape 3"/>
            <p:cNvSpPr>
              <a:spLocks noChangeArrowheads="1"/>
            </p:cNvSpPr>
            <p:nvPr/>
          </p:nvSpPr>
          <p:spPr bwMode="auto">
            <a:xfrm>
              <a:off x="6980524" y="3862407"/>
              <a:ext cx="2165905" cy="1142872"/>
            </a:xfrm>
            <a:prstGeom prst="rightArrow">
              <a:avLst>
                <a:gd name="adj1" fmla="val 75000"/>
                <a:gd name="adj2" fmla="val 3198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 cmpd="sng">
              <a:noFill/>
              <a:bevel/>
            </a:ln>
          </p:spPr>
          <p:txBody>
            <a:bodyPr wrap="none" lIns="34290" rIns="34290"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ct val="30000"/>
                </a:spcBef>
              </a:pPr>
              <a:r>
                <a:rPr lang="en-US" altLang="zh-CN" sz="16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Increase beam</a:t>
              </a:r>
              <a:br>
                <a:rPr lang="en-US" altLang="zh-CN" sz="1600" b="1" dirty="0">
                  <a:solidFill>
                    <a:srgbClr val="FF0000"/>
                  </a:solidFill>
                  <a:latin typeface="Century" panose="02040604050505020304" pitchFamily="18" charset="0"/>
                </a:rPr>
              </a:br>
              <a:r>
                <a:rPr lang="en-US" altLang="zh-CN" sz="16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 power to 10 kW</a:t>
              </a:r>
              <a:endParaRPr lang="zh-CN" altLang="zh-CN" sz="1600" b="1" dirty="0">
                <a:solidFill>
                  <a:srgbClr val="FF0000"/>
                </a:solidFill>
                <a:latin typeface="Century" panose="020406040505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55582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</a:p>
          <a:p>
            <a:r>
              <a:rPr lang="en-US" altLang="zh-CN" dirty="0"/>
              <a:t>CSNS/RCS RF system</a:t>
            </a:r>
          </a:p>
          <a:p>
            <a:r>
              <a:rPr lang="en-US" altLang="zh-CN" dirty="0"/>
              <a:t>Beam commissioning issue</a:t>
            </a:r>
          </a:p>
          <a:p>
            <a:r>
              <a:rPr lang="en-US" altLang="zh-CN" dirty="0"/>
              <a:t>RF feedback</a:t>
            </a:r>
          </a:p>
          <a:p>
            <a:r>
              <a:rPr lang="en-US" altLang="zh-CN" dirty="0"/>
              <a:t>Dynamic tuning system</a:t>
            </a:r>
          </a:p>
          <a:p>
            <a:r>
              <a:rPr lang="en-US" altLang="zh-CN" dirty="0"/>
              <a:t>Future</a:t>
            </a:r>
            <a:r>
              <a:rPr lang="zh-Hans" altLang="en-US" dirty="0"/>
              <a:t> </a:t>
            </a:r>
            <a:r>
              <a:rPr lang="en-US" altLang="zh-Hans" dirty="0"/>
              <a:t>plan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574856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Hans" altLang="en-US" dirty="0"/>
              <a:t> </a:t>
            </a:r>
            <a:r>
              <a:rPr lang="en-US" altLang="zh-Hans" dirty="0"/>
              <a:t>commissioning</a:t>
            </a:r>
            <a:r>
              <a:rPr lang="zh-Hans" altLang="en-US" dirty="0"/>
              <a:t> </a:t>
            </a:r>
            <a:r>
              <a:rPr lang="en-US" altLang="zh-Hans" dirty="0"/>
              <a:t>issues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solidFill>
                  <a:srgbClr val="0056AC"/>
                </a:solidFill>
                <a:cs typeface="Times New Roman" panose="02020603050405020304" pitchFamily="18" charset="0"/>
              </a:rPr>
              <a:t>DC mode</a:t>
            </a:r>
          </a:p>
          <a:p>
            <a:pPr lvl="1" algn="just">
              <a:defRPr/>
            </a:pPr>
            <a:r>
              <a:rPr lang="en-US" altLang="zh-CN" dirty="0">
                <a:solidFill>
                  <a:srgbClr val="2A3454"/>
                </a:solidFill>
                <a:cs typeface="Times New Roman" panose="02020603050405020304" pitchFamily="18" charset="0"/>
              </a:rPr>
              <a:t>To control the beam loss during the beam commissioning, the 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single shot </a:t>
            </a:r>
            <a:r>
              <a:rPr lang="en-US" altLang="zh-CN" dirty="0">
                <a:solidFill>
                  <a:srgbClr val="2A3454"/>
                </a:solidFill>
                <a:cs typeface="Times New Roman" panose="02020603050405020304" pitchFamily="18" charset="0"/>
              </a:rPr>
              <a:t>mode is adopted. In the first step, the beam commissioning was started in DC mode without acceleration.</a:t>
            </a:r>
          </a:p>
          <a:p>
            <a:pPr lvl="1" algn="just">
              <a:defRPr/>
            </a:pPr>
            <a:r>
              <a:rPr lang="en-US" altLang="zh-CN" dirty="0">
                <a:solidFill>
                  <a:srgbClr val="2A3454"/>
                </a:solidFill>
                <a:cs typeface="Times New Roman" panose="02020603050405020304" pitchFamily="18" charset="0"/>
              </a:rPr>
              <a:t> In  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May 31</a:t>
            </a:r>
            <a:r>
              <a:rPr lang="en-US" altLang="zh-CN" baseline="30000" dirty="0">
                <a:solidFill>
                  <a:srgbClr val="C00000"/>
                </a:solidFill>
                <a:cs typeface="Times New Roman" panose="02020603050405020304" pitchFamily="18" charset="0"/>
              </a:rPr>
              <a:t>st</a:t>
            </a:r>
            <a:r>
              <a:rPr lang="en-US" altLang="zh-CN" dirty="0">
                <a:solidFill>
                  <a:srgbClr val="2A3454"/>
                </a:solidFill>
                <a:cs typeface="Times New Roman" panose="02020603050405020304" pitchFamily="18" charset="0"/>
              </a:rPr>
              <a:t>, the first beam was injected into the RCS, and successfully accumulated in the RCS.  The maximum accumulated particle number is about 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1/3</a:t>
            </a:r>
            <a:r>
              <a:rPr lang="en-US" altLang="zh-CN" dirty="0">
                <a:solidFill>
                  <a:srgbClr val="2A3454"/>
                </a:solidFill>
                <a:cs typeface="Times New Roman" panose="02020603050405020304" pitchFamily="18" charset="0"/>
              </a:rPr>
              <a:t> of the design target. </a:t>
            </a:r>
          </a:p>
          <a:p>
            <a:pPr lvl="1" algn="just">
              <a:defRPr/>
            </a:pPr>
            <a:r>
              <a:rPr lang="en-US" altLang="zh-CN" kern="1200" dirty="0"/>
              <a:t> </a:t>
            </a:r>
            <a:r>
              <a:rPr lang="en-US" altLang="zh-CN" dirty="0">
                <a:solidFill>
                  <a:srgbClr val="2A3454"/>
                </a:solidFill>
                <a:cs typeface="Times New Roman" panose="02020603050405020304" pitchFamily="18" charset="0"/>
              </a:rPr>
              <a:t>In 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June 5</a:t>
            </a:r>
            <a:r>
              <a:rPr lang="en-US" altLang="zh-CN" baseline="30000" dirty="0">
                <a:solidFill>
                  <a:srgbClr val="C00000"/>
                </a:solidFill>
                <a:cs typeface="Times New Roman" panose="02020603050405020304" pitchFamily="18" charset="0"/>
              </a:rPr>
              <a:t>th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/ 6 days</a:t>
            </a:r>
            <a:r>
              <a:rPr lang="en-US" altLang="zh-CN" dirty="0">
                <a:solidFill>
                  <a:srgbClr val="2A3454"/>
                </a:solidFill>
                <a:cs typeface="Times New Roman" panose="02020603050405020304" pitchFamily="18" charset="0"/>
              </a:rPr>
              <a:t>, the first beam was extracted to RCS dump.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013498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Hans" altLang="en-US" dirty="0"/>
              <a:t> </a:t>
            </a:r>
            <a:r>
              <a:rPr lang="en-US" altLang="zh-Hans" dirty="0"/>
              <a:t>commissioning</a:t>
            </a:r>
            <a:r>
              <a:rPr lang="zh-Hans" altLang="en-US" dirty="0"/>
              <a:t> </a:t>
            </a:r>
            <a:r>
              <a:rPr lang="en-US" altLang="zh-Hans" dirty="0"/>
              <a:t>issues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609600" y="1447800"/>
            <a:ext cx="8139113" cy="4953000"/>
          </a:xfrm>
        </p:spPr>
        <p:txBody>
          <a:bodyPr/>
          <a:lstStyle/>
          <a:p>
            <a:r>
              <a:rPr lang="en-US" altLang="zh-CN" sz="1800" dirty="0">
                <a:solidFill>
                  <a:srgbClr val="0056AC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AC mode</a:t>
            </a:r>
            <a:endParaRPr lang="en-US" altLang="zh-CN" sz="1600" b="0" dirty="0">
              <a:solidFill>
                <a:srgbClr val="2A3454"/>
              </a:solidFill>
              <a:latin typeface="Century" panose="020406040505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  <a:p>
            <a:pPr lvl="1"/>
            <a:endParaRPr lang="zh-CN" altLang="en-US" sz="1600" dirty="0">
              <a:solidFill>
                <a:srgbClr val="0056AC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66913"/>
            <a:ext cx="588962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4159250"/>
            <a:ext cx="5900737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6"/>
          <p:cNvSpPr>
            <a:spLocks noChangeArrowheads="1"/>
          </p:cNvSpPr>
          <p:nvPr/>
        </p:nvSpPr>
        <p:spPr bwMode="auto">
          <a:xfrm>
            <a:off x="5997575" y="2705100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Beam life time was 4ms in the first shot.</a:t>
            </a:r>
            <a:endParaRPr lang="zh-CN" altLang="en-US" sz="1600" b="0" dirty="0">
              <a:solidFill>
                <a:srgbClr val="2A3454"/>
              </a:solidFill>
              <a:latin typeface="Century" panose="020406040505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矩形 7"/>
          <p:cNvSpPr>
            <a:spLocks noChangeArrowheads="1"/>
          </p:cNvSpPr>
          <p:nvPr/>
        </p:nvSpPr>
        <p:spPr bwMode="auto">
          <a:xfrm>
            <a:off x="5997575" y="4835525"/>
            <a:ext cx="29670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On the same day, via shifting timing between RF and B field, the major part of  beam was accelerated to 1.6GeV and extracted.</a:t>
            </a:r>
            <a:endParaRPr lang="zh-CN" altLang="en-US" sz="1600" b="0">
              <a:solidFill>
                <a:srgbClr val="2A3454"/>
              </a:solidFill>
              <a:latin typeface="Century" panose="020406040505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右弧形箭头 8"/>
          <p:cNvSpPr>
            <a:spLocks noChangeArrowheads="1"/>
          </p:cNvSpPr>
          <p:nvPr/>
        </p:nvSpPr>
        <p:spPr bwMode="auto">
          <a:xfrm>
            <a:off x="6084888" y="3451225"/>
            <a:ext cx="574675" cy="1282700"/>
          </a:xfrm>
          <a:prstGeom prst="curvedLeftArrow">
            <a:avLst>
              <a:gd name="adj1" fmla="val 25059"/>
              <a:gd name="adj2" fmla="val 50128"/>
              <a:gd name="adj3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2051050" y="1468438"/>
            <a:ext cx="740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800" b="0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July 7</a:t>
            </a:r>
            <a:r>
              <a:rPr lang="en-US" altLang="zh-CN" sz="1800" b="0" baseline="30000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th</a:t>
            </a:r>
            <a:r>
              <a:rPr lang="en-US" altLang="zh-CN" sz="1800" b="0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the first beam was accelerated from 60MeV to 1.6 GeV.</a:t>
            </a:r>
            <a:endParaRPr lang="zh-CN" altLang="en-US" sz="1800" b="0" dirty="0">
              <a:solidFill>
                <a:srgbClr val="C00000"/>
              </a:solidFill>
              <a:latin typeface="Century" panose="020406040505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17247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Hans" altLang="en-US" dirty="0"/>
              <a:t> </a:t>
            </a:r>
            <a:r>
              <a:rPr lang="en-US" altLang="zh-Hans" dirty="0"/>
              <a:t>commissioning</a:t>
            </a:r>
            <a:r>
              <a:rPr lang="zh-Hans" altLang="en-US" dirty="0"/>
              <a:t> </a:t>
            </a:r>
            <a:r>
              <a:rPr lang="en-US" altLang="zh-Hans" dirty="0"/>
              <a:t>issues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609600" y="1447800"/>
            <a:ext cx="8139113" cy="4953000"/>
          </a:xfrm>
        </p:spPr>
        <p:txBody>
          <a:bodyPr/>
          <a:lstStyle/>
          <a:p>
            <a:r>
              <a:rPr lang="en-US" altLang="zh-CN" sz="1800" dirty="0">
                <a:solidFill>
                  <a:srgbClr val="0056AC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AC mode</a:t>
            </a:r>
            <a:endParaRPr lang="en-US" altLang="zh-CN" sz="1600" b="0" dirty="0">
              <a:solidFill>
                <a:srgbClr val="2A3454"/>
              </a:solidFill>
              <a:latin typeface="Century" panose="020406040505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  <a:p>
            <a:pPr lvl="1"/>
            <a:endParaRPr lang="zh-CN" altLang="en-US" sz="1600" dirty="0">
              <a:solidFill>
                <a:srgbClr val="0056AC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xsy\Desktop\绘图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35150"/>
            <a:ext cx="3717925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14800"/>
            <a:ext cx="55800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内容占位符 3" descr="捕获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1844675"/>
            <a:ext cx="397351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4787900" y="3762375"/>
            <a:ext cx="44545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Tuning RF amplitude, frequency, injection phase…  </a:t>
            </a:r>
            <a:endParaRPr lang="zh-CN" altLang="en-US" sz="1400" b="0">
              <a:solidFill>
                <a:srgbClr val="2A3454"/>
              </a:solidFill>
              <a:latin typeface="Century" panose="020406040505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燕尾形箭头 16"/>
          <p:cNvSpPr>
            <a:spLocks noChangeArrowheads="1"/>
          </p:cNvSpPr>
          <p:nvPr/>
        </p:nvSpPr>
        <p:spPr bwMode="auto">
          <a:xfrm rot="4119802">
            <a:off x="3673475" y="3378200"/>
            <a:ext cx="1223963" cy="360363"/>
          </a:xfrm>
          <a:prstGeom prst="notchedRightArrow">
            <a:avLst>
              <a:gd name="adj1" fmla="val 50000"/>
              <a:gd name="adj2" fmla="val 499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11" name="矩形 17"/>
          <p:cNvSpPr>
            <a:spLocks noChangeArrowheads="1"/>
          </p:cNvSpPr>
          <p:nvPr/>
        </p:nvSpPr>
        <p:spPr bwMode="auto">
          <a:xfrm>
            <a:off x="6040438" y="4706938"/>
            <a:ext cx="28082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800" b="0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July 9th, the 99% beam transmission rate was achieved </a:t>
            </a:r>
            <a:r>
              <a:rPr lang="en-US" altLang="zh-CN" sz="18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with the RF frequency pattern form 0.9018 to 2.444MHz. </a:t>
            </a:r>
            <a:endParaRPr lang="zh-CN" altLang="en-US" sz="1800" b="0" dirty="0">
              <a:solidFill>
                <a:srgbClr val="2A3454"/>
              </a:solidFill>
              <a:latin typeface="Century" panose="020406040505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06070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Hans" altLang="en-US" dirty="0"/>
              <a:t> </a:t>
            </a:r>
            <a:r>
              <a:rPr lang="en-US" altLang="zh-Hans" dirty="0"/>
              <a:t>commissioning</a:t>
            </a:r>
            <a:r>
              <a:rPr lang="zh-Hans" altLang="en-US" dirty="0"/>
              <a:t> </a:t>
            </a:r>
            <a:r>
              <a:rPr lang="en-US" altLang="zh-Hans" dirty="0"/>
              <a:t>issues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zh-CN" dirty="0"/>
              <a:t>Interface </a:t>
            </a: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Timing</a:t>
            </a:r>
          </a:p>
          <a:p>
            <a:pPr lvl="2" algn="just"/>
            <a:r>
              <a:rPr lang="en-US" altLang="zh-CN" sz="1600" dirty="0">
                <a:cs typeface="Times New Roman" panose="02020603050405020304" pitchFamily="18" charset="0"/>
              </a:rPr>
              <a:t>10MHz master clock/120MHz digital working clock</a:t>
            </a:r>
          </a:p>
          <a:p>
            <a:pPr lvl="2" algn="just"/>
            <a:r>
              <a:rPr lang="en-US" altLang="zh-CN" sz="1600" dirty="0">
                <a:cs typeface="Times New Roman" panose="02020603050405020304" pitchFamily="18" charset="0"/>
              </a:rPr>
              <a:t>Cycle start pre-trigger</a:t>
            </a: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Trigger</a:t>
            </a:r>
          </a:p>
          <a:p>
            <a:pPr lvl="2" algn="just"/>
            <a:r>
              <a:rPr lang="en-US" altLang="zh-CN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LEBT chopper</a:t>
            </a:r>
          </a:p>
          <a:p>
            <a:pPr lvl="2" algn="just"/>
            <a:r>
              <a:rPr lang="en-US" altLang="zh-CN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Extraction kicker</a:t>
            </a:r>
          </a:p>
          <a:p>
            <a:pPr lvl="2" algn="just"/>
            <a:r>
              <a:rPr lang="en-US" altLang="zh-CN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BPM</a:t>
            </a: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Interlock</a:t>
            </a:r>
          </a:p>
          <a:p>
            <a:pPr lvl="2" algn="just"/>
            <a:r>
              <a:rPr lang="en-US" altLang="zh-CN" sz="1600" dirty="0">
                <a:cs typeface="Times New Roman" panose="02020603050405020304" pitchFamily="18" charset="0"/>
              </a:rPr>
              <a:t>Local equipment interlock</a:t>
            </a:r>
          </a:p>
          <a:p>
            <a:pPr lvl="2" algn="just"/>
            <a:r>
              <a:rPr lang="en-US" altLang="zh-CN" sz="1600" dirty="0">
                <a:cs typeface="Times New Roman" panose="02020603050405020304" pitchFamily="18" charset="0"/>
              </a:rPr>
              <a:t>MPS/FPS/PPS</a:t>
            </a:r>
            <a:endParaRPr lang="en-US" altLang="zh-CN" sz="2100" dirty="0">
              <a:cs typeface="Times New Roman" panose="02020603050405020304" pitchFamily="18" charset="0"/>
            </a:endParaRP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EPICS</a:t>
            </a:r>
          </a:p>
          <a:p>
            <a:pPr lvl="2" algn="just"/>
            <a:r>
              <a:rPr lang="en-US" altLang="zh-CN" sz="1600" dirty="0">
                <a:cs typeface="Times New Roman" panose="02020603050405020304" pitchFamily="18" charset="0"/>
              </a:rPr>
              <a:t>Standard EPICS interface</a:t>
            </a:r>
          </a:p>
          <a:p>
            <a:pPr lvl="2" algn="just"/>
            <a:r>
              <a:rPr lang="en-US" altLang="zh-CN" sz="1600" dirty="0">
                <a:cs typeface="Times New Roman" panose="02020603050405020304" pitchFamily="18" charset="0"/>
              </a:rPr>
              <a:t>Real time control data display and storage</a:t>
            </a:r>
          </a:p>
          <a:p>
            <a:pPr lvl="1" algn="just"/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279094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Hans" altLang="en-US" dirty="0"/>
              <a:t> </a:t>
            </a:r>
            <a:r>
              <a:rPr lang="en-US" altLang="zh-Hans" dirty="0"/>
              <a:t>commissioning</a:t>
            </a:r>
            <a:r>
              <a:rPr lang="zh-Hans" altLang="en-US" dirty="0"/>
              <a:t> </a:t>
            </a:r>
            <a:r>
              <a:rPr lang="en-US" altLang="zh-Hans" dirty="0"/>
              <a:t>issues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zh-CN" dirty="0"/>
              <a:t>Beam</a:t>
            </a:r>
            <a:r>
              <a:rPr lang="zh-Hans" altLang="en-US" dirty="0"/>
              <a:t> </a:t>
            </a:r>
            <a:r>
              <a:rPr lang="en-US" altLang="zh-Hans" dirty="0"/>
              <a:t>signal</a:t>
            </a:r>
            <a:r>
              <a:rPr lang="zh-Hans" altLang="en-US" dirty="0"/>
              <a:t> </a:t>
            </a:r>
            <a:r>
              <a:rPr lang="en-US" altLang="zh-Hans" dirty="0"/>
              <a:t>processing</a:t>
            </a:r>
            <a:endParaRPr lang="en-US" altLang="zh-CN" dirty="0"/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Beam position</a:t>
            </a: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Beam phase</a:t>
            </a: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Beam amplitude / fundamental harmonic component</a:t>
            </a:r>
          </a:p>
          <a:p>
            <a:pPr marL="457200" lvl="1" indent="0" algn="just">
              <a:buNone/>
            </a:pPr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924" y="3651781"/>
            <a:ext cx="673646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42" y="3610467"/>
            <a:ext cx="645142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F16ADC-0122-6E4A-B6F8-FEC230A0D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992" y="3273450"/>
            <a:ext cx="676632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90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3916E6-827B-0C46-AFEA-57BB6ECF6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Hans" altLang="en-US" dirty="0"/>
              <a:t> </a:t>
            </a:r>
            <a:r>
              <a:rPr lang="en-US" altLang="zh-Hans" dirty="0"/>
              <a:t>commissioning</a:t>
            </a:r>
            <a:r>
              <a:rPr lang="zh-Hans" altLang="en-US" dirty="0"/>
              <a:t> </a:t>
            </a:r>
            <a:r>
              <a:rPr lang="en-US" altLang="zh-Hans" dirty="0"/>
              <a:t>issues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4F8ED6-DE06-704C-A69B-E39834BA1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Control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architecture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A1F42CB-DCB8-0E4B-B583-EC2A404AC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DF1577C-942A-6546-B960-5DDE46DF5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914525"/>
            <a:ext cx="91313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1273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1">
            <a:extLst>
              <a:ext uri="{FF2B5EF4-FFF2-40B4-BE49-F238E27FC236}">
                <a16:creationId xmlns:a16="http://schemas.microsoft.com/office/drawing/2014/main" id="{C1794FE2-E29A-9741-9A8B-1A23EC395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Hans" altLang="en-US" dirty="0"/>
              <a:t> </a:t>
            </a:r>
            <a:r>
              <a:rPr lang="en-US" altLang="zh-Hans" dirty="0"/>
              <a:t>commissioning</a:t>
            </a:r>
            <a:r>
              <a:rPr lang="zh-Hans" altLang="en-US" dirty="0"/>
              <a:t> </a:t>
            </a:r>
            <a:r>
              <a:rPr lang="en-US" altLang="zh-Hans" dirty="0"/>
              <a:t>issues</a:t>
            </a:r>
            <a:endParaRPr lang="zh-CN" altLang="en-US" dirty="0"/>
          </a:p>
        </p:txBody>
      </p:sp>
      <p:sp>
        <p:nvSpPr>
          <p:cNvPr id="31747" name="内容占位符 2">
            <a:extLst>
              <a:ext uri="{FF2B5EF4-FFF2-40B4-BE49-F238E27FC236}">
                <a16:creationId xmlns:a16="http://schemas.microsoft.com/office/drawing/2014/main" id="{B4B6937B-11B4-7243-91BF-FF408C5BF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cs typeface="Times New Roman" panose="02020603050405020304" pitchFamily="18" charset="0"/>
              </a:rPr>
              <a:t>Control</a:t>
            </a:r>
            <a:r>
              <a:rPr lang="zh-Hans" altLang="en-US" dirty="0"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cs typeface="Times New Roman" panose="02020603050405020304" pitchFamily="18" charset="0"/>
              </a:rPr>
              <a:t>loops</a:t>
            </a:r>
            <a:endParaRPr lang="en-US" altLang="zh-CN" dirty="0">
              <a:cs typeface="Times New Roman" panose="02020603050405020304" pitchFamily="18" charset="0"/>
            </a:endParaRP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Cavity voltage control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Cavity phase control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Cavity tune control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Grid tune control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Direct RF control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Beam loading compensation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Synchrotron oscillation damping 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RF frequency correction</a:t>
            </a:r>
          </a:p>
          <a:p>
            <a:endParaRPr lang="zh-CN" altLang="en-US" dirty="0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62B02E15-0694-E34D-86A7-505D6DC352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D67962D-F1A3-B445-9677-A631FA45569C}" type="slidenum">
              <a:rPr lang="en-US" altLang="zh-CN" sz="900" b="0" smtClean="0">
                <a:solidFill>
                  <a:srgbClr val="4D5E68"/>
                </a:solidFill>
                <a:latin typeface="Impact" panose="020B080603090205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26</a:t>
            </a:fld>
            <a:endParaRPr lang="en-US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31749" name="右大括号 4">
            <a:extLst>
              <a:ext uri="{FF2B5EF4-FFF2-40B4-BE49-F238E27FC236}">
                <a16:creationId xmlns:a16="http://schemas.microsoft.com/office/drawing/2014/main" id="{083B6DAC-9140-6D48-887D-F6F6DA0EC40D}"/>
              </a:ext>
            </a:extLst>
          </p:cNvPr>
          <p:cNvSpPr>
            <a:spLocks/>
          </p:cNvSpPr>
          <p:nvPr/>
        </p:nvSpPr>
        <p:spPr bwMode="auto">
          <a:xfrm>
            <a:off x="4727575" y="2035175"/>
            <a:ext cx="215900" cy="1606550"/>
          </a:xfrm>
          <a:prstGeom prst="rightBrace">
            <a:avLst>
              <a:gd name="adj1" fmla="val 8337"/>
              <a:gd name="adj2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 dirty="0">
              <a:solidFill>
                <a:schemeClr val="tx1"/>
              </a:solidFill>
            </a:endParaRPr>
          </a:p>
        </p:txBody>
      </p:sp>
      <p:sp>
        <p:nvSpPr>
          <p:cNvPr id="31750" name="矩形 6">
            <a:extLst>
              <a:ext uri="{FF2B5EF4-FFF2-40B4-BE49-F238E27FC236}">
                <a16:creationId xmlns:a16="http://schemas.microsoft.com/office/drawing/2014/main" id="{E1E70A2F-562D-7F42-B082-EEF9C89C1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668" y="2668588"/>
            <a:ext cx="2279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Cavity control module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 dirty="0">
                <a:solidFill>
                  <a:srgbClr val="A50021"/>
                </a:solidFill>
                <a:latin typeface="Century" panose="02040604050505020304" pitchFamily="18" charset="0"/>
              </a:rPr>
              <a:t>Now</a:t>
            </a:r>
            <a:r>
              <a:rPr lang="zh-Hans" altLang="en-US" sz="1600" b="0" dirty="0">
                <a:solidFill>
                  <a:srgbClr val="A50021"/>
                </a:solidFill>
                <a:latin typeface="Century" panose="02040604050505020304" pitchFamily="18" charset="0"/>
              </a:rPr>
              <a:t> </a:t>
            </a:r>
            <a:r>
              <a:rPr lang="en-US" altLang="zh-Hans" sz="1600" b="0" dirty="0">
                <a:solidFill>
                  <a:srgbClr val="A50021"/>
                </a:solidFill>
                <a:latin typeface="Century" panose="02040604050505020304" pitchFamily="18" charset="0"/>
              </a:rPr>
              <a:t>in</a:t>
            </a:r>
            <a:r>
              <a:rPr lang="zh-Hans" altLang="en-US" sz="1600" b="0" dirty="0">
                <a:solidFill>
                  <a:srgbClr val="A50021"/>
                </a:solidFill>
                <a:latin typeface="Century" panose="02040604050505020304" pitchFamily="18" charset="0"/>
              </a:rPr>
              <a:t> </a:t>
            </a:r>
            <a:r>
              <a:rPr lang="en-US" altLang="zh-Hans" sz="1600" b="0" dirty="0">
                <a:solidFill>
                  <a:srgbClr val="A50021"/>
                </a:solidFill>
                <a:latin typeface="Century" panose="02040604050505020304" pitchFamily="18" charset="0"/>
              </a:rPr>
              <a:t>used</a:t>
            </a:r>
            <a:endParaRPr lang="zh-CN" altLang="en-US" sz="1600" b="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31751" name="右大括号 5">
            <a:extLst>
              <a:ext uri="{FF2B5EF4-FFF2-40B4-BE49-F238E27FC236}">
                <a16:creationId xmlns:a16="http://schemas.microsoft.com/office/drawing/2014/main" id="{1D939AC5-929A-3941-8962-03BEBFE0EF33}"/>
              </a:ext>
            </a:extLst>
          </p:cNvPr>
          <p:cNvSpPr>
            <a:spLocks/>
          </p:cNvSpPr>
          <p:nvPr/>
        </p:nvSpPr>
        <p:spPr bwMode="auto">
          <a:xfrm>
            <a:off x="4727575" y="3949700"/>
            <a:ext cx="215900" cy="942975"/>
          </a:xfrm>
          <a:prstGeom prst="rightBrace">
            <a:avLst>
              <a:gd name="adj1" fmla="val 8351"/>
              <a:gd name="adj2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rgbClr val="A50021"/>
              </a:solidFill>
            </a:endParaRPr>
          </a:p>
        </p:txBody>
      </p:sp>
      <p:sp>
        <p:nvSpPr>
          <p:cNvPr id="31752" name="矩形 7">
            <a:extLst>
              <a:ext uri="{FF2B5EF4-FFF2-40B4-BE49-F238E27FC236}">
                <a16:creationId xmlns:a16="http://schemas.microsoft.com/office/drawing/2014/main" id="{4D5BD561-F112-7B46-8764-86DF54D15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330" y="4252913"/>
            <a:ext cx="21996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Beam control module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EC7AD3B-9658-DE4F-AD7D-706563702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3446463"/>
            <a:ext cx="2232025" cy="392112"/>
          </a:xfrm>
          <a:prstGeom prst="ellipse">
            <a:avLst/>
          </a:prstGeom>
          <a:solidFill>
            <a:srgbClr val="FFFF00">
              <a:alpha val="0"/>
            </a:srgbClr>
          </a:solidFill>
          <a:ln w="222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0354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Hans" altLang="en-US" dirty="0"/>
              <a:t> </a:t>
            </a:r>
            <a:r>
              <a:rPr lang="en-US" altLang="zh-Hans" dirty="0"/>
              <a:t>commissioning</a:t>
            </a:r>
            <a:r>
              <a:rPr lang="zh-Hans" altLang="en-US" dirty="0"/>
              <a:t> </a:t>
            </a:r>
            <a:r>
              <a:rPr lang="en-US" altLang="zh-Hans" dirty="0"/>
              <a:t>issues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Cavity</a:t>
            </a:r>
            <a:r>
              <a:rPr lang="zh-Hans" altLang="en-US" dirty="0"/>
              <a:t> </a:t>
            </a:r>
            <a:r>
              <a:rPr lang="en-US" altLang="zh-Hans" dirty="0"/>
              <a:t>voltage</a:t>
            </a:r>
            <a:r>
              <a:rPr lang="zh-Hans" altLang="en-US" dirty="0"/>
              <a:t> </a:t>
            </a:r>
            <a:r>
              <a:rPr lang="en-US" altLang="zh-Hans" dirty="0"/>
              <a:t>control</a:t>
            </a:r>
            <a:endParaRPr lang="en-US" altLang="zh-CN" dirty="0"/>
          </a:p>
          <a:p>
            <a:endParaRPr kumimoji="1" lang="en-US" altLang="zh-CN" dirty="0"/>
          </a:p>
          <a:p>
            <a:pPr marL="457200" lvl="1" indent="0" algn="just">
              <a:buNone/>
            </a:pPr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6" y="2780928"/>
            <a:ext cx="7200000" cy="33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2345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Hans" altLang="en-US" dirty="0"/>
              <a:t> </a:t>
            </a:r>
            <a:r>
              <a:rPr lang="en-US" altLang="zh-Hans" dirty="0"/>
              <a:t>commissioning</a:t>
            </a:r>
            <a:r>
              <a:rPr lang="zh-Hans" altLang="en-US" dirty="0"/>
              <a:t> </a:t>
            </a:r>
            <a:r>
              <a:rPr lang="en-US" altLang="zh-Hans" dirty="0"/>
              <a:t>issues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Cavity</a:t>
            </a:r>
            <a:r>
              <a:rPr lang="zh-Hans" altLang="en-US" dirty="0"/>
              <a:t> </a:t>
            </a:r>
            <a:r>
              <a:rPr lang="en-US" altLang="zh-Hans" dirty="0"/>
              <a:t>phase</a:t>
            </a:r>
            <a:r>
              <a:rPr lang="zh-Hans" altLang="en-US" dirty="0"/>
              <a:t> </a:t>
            </a:r>
            <a:r>
              <a:rPr lang="en-US" altLang="zh-Hans" dirty="0"/>
              <a:t>control</a:t>
            </a:r>
            <a:endParaRPr lang="en-US" altLang="zh-CN" dirty="0"/>
          </a:p>
          <a:p>
            <a:endParaRPr kumimoji="1" lang="en-US" altLang="zh-CN" dirty="0"/>
          </a:p>
          <a:p>
            <a:pPr marL="457200" lvl="1" indent="0" algn="just">
              <a:buNone/>
            </a:pPr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6" y="2780928"/>
            <a:ext cx="7200000" cy="329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9616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Hans" altLang="en-US" dirty="0"/>
              <a:t> </a:t>
            </a:r>
            <a:r>
              <a:rPr lang="en-US" altLang="zh-Hans" dirty="0"/>
              <a:t>commissioning</a:t>
            </a:r>
            <a:r>
              <a:rPr lang="zh-Hans" altLang="en-US" dirty="0"/>
              <a:t> </a:t>
            </a:r>
            <a:r>
              <a:rPr lang="en-US" altLang="zh-Hans" dirty="0"/>
              <a:t>issues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System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tuning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control</a:t>
            </a:r>
            <a:endParaRPr kumimoji="1" lang="en-US" altLang="zh-CN" dirty="0"/>
          </a:p>
          <a:p>
            <a:endParaRPr kumimoji="1" lang="en-US" altLang="zh-CN" dirty="0"/>
          </a:p>
          <a:p>
            <a:pPr marL="457200" lvl="1" indent="0" algn="just">
              <a:buNone/>
            </a:pPr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29</a:t>
            </a:fld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6" y="2708920"/>
            <a:ext cx="7200000" cy="33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0039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8019ED-7A6F-9C43-BFCA-26766430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C7AF84-36DE-EA4B-AFE9-FAAC0A023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 algn="ctr">
              <a:buNone/>
            </a:pPr>
            <a:r>
              <a:rPr lang="en-US" altLang="zh-CN" sz="3200" dirty="0">
                <a:solidFill>
                  <a:srgbClr val="C00000"/>
                </a:solidFill>
              </a:rPr>
              <a:t>Introduction</a:t>
            </a:r>
            <a:endParaRPr kumimoji="1"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353A320-35C3-6249-9951-D838FC63AB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002492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315BCC-B3A7-F845-A9AF-4E511C1DE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Hans" altLang="en-US" dirty="0"/>
              <a:t> </a:t>
            </a:r>
            <a:r>
              <a:rPr lang="en-US" altLang="zh-Hans" dirty="0"/>
              <a:t>commissioning</a:t>
            </a:r>
            <a:r>
              <a:rPr lang="zh-Hans" altLang="en-US" dirty="0"/>
              <a:t> </a:t>
            </a:r>
            <a:r>
              <a:rPr lang="en-US" altLang="zh-Hans" dirty="0"/>
              <a:t>issues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28B324-8DF0-1A4C-AB77-8E4DAE284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Running </a:t>
            </a:r>
            <a:r>
              <a:rPr lang="en-US" altLang="zh-CN" dirty="0"/>
              <a:t>statistics</a:t>
            </a:r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2017.5 ~ 2018.7</a:t>
            </a:r>
          </a:p>
          <a:p>
            <a:pPr marL="0" indent="0">
              <a:buNone/>
            </a:pPr>
            <a:r>
              <a:rPr kumimoji="1" lang="en-US" altLang="zh-CN" dirty="0"/>
              <a:t>Beam time </a:t>
            </a:r>
            <a:r>
              <a:rPr kumimoji="1" lang="en-US" altLang="zh-CN" dirty="0">
                <a:solidFill>
                  <a:srgbClr val="C00000"/>
                </a:solidFill>
              </a:rPr>
              <a:t>2</a:t>
            </a:r>
            <a:r>
              <a:rPr kumimoji="1" lang="en-US" altLang="zh-Hans" dirty="0">
                <a:solidFill>
                  <a:srgbClr val="C00000"/>
                </a:solidFill>
              </a:rPr>
              <a:t>400 </a:t>
            </a:r>
            <a:r>
              <a:rPr kumimoji="1" lang="en-US" altLang="zh-CN" dirty="0"/>
              <a:t>hours</a:t>
            </a:r>
          </a:p>
          <a:p>
            <a:pPr marL="0" indent="0">
              <a:buNone/>
            </a:pPr>
            <a:r>
              <a:rPr kumimoji="1" lang="en-US" altLang="zh-CN" dirty="0"/>
              <a:t>Fault time </a:t>
            </a:r>
            <a:r>
              <a:rPr kumimoji="1" lang="en-US" altLang="zh-CN" dirty="0">
                <a:solidFill>
                  <a:srgbClr val="C00000"/>
                </a:solidFill>
              </a:rPr>
              <a:t>14 </a:t>
            </a:r>
            <a:r>
              <a:rPr kumimoji="1" lang="en-US" altLang="zh-CN" dirty="0"/>
              <a:t>hours</a:t>
            </a:r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2018.9.30 ~ 2018.11.</a:t>
            </a:r>
            <a:r>
              <a:rPr kumimoji="1" lang="en-US" altLang="zh-Hans" dirty="0"/>
              <a:t>28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Beam time </a:t>
            </a:r>
            <a:r>
              <a:rPr kumimoji="1" lang="en-US" altLang="zh-Hans" dirty="0">
                <a:solidFill>
                  <a:srgbClr val="C00000"/>
                </a:solidFill>
              </a:rPr>
              <a:t>1025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/>
              <a:t>hours</a:t>
            </a:r>
          </a:p>
          <a:p>
            <a:pPr marL="0" indent="0">
              <a:buNone/>
            </a:pPr>
            <a:r>
              <a:rPr kumimoji="1" lang="en-US" altLang="zh-CN" dirty="0"/>
              <a:t>Fault time </a:t>
            </a:r>
            <a:r>
              <a:rPr kumimoji="1" lang="en-US" altLang="zh-Hans" dirty="0">
                <a:solidFill>
                  <a:srgbClr val="C00000"/>
                </a:solidFill>
              </a:rPr>
              <a:t>2.65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/>
              <a:t>hours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12B4C4D-E4A9-7740-A889-F50A163B11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30</a:t>
            </a:fld>
            <a:endParaRPr lang="en-US" altLang="zh-CN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869B8A2-BE76-8944-888B-FF1BFCE798E5}"/>
              </a:ext>
            </a:extLst>
          </p:cNvPr>
          <p:cNvSpPr/>
          <p:nvPr/>
        </p:nvSpPr>
        <p:spPr>
          <a:xfrm>
            <a:off x="4280894" y="3140968"/>
            <a:ext cx="7553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dirty="0">
                <a:solidFill>
                  <a:srgbClr val="C00000"/>
                </a:solidFill>
                <a:latin typeface="Century" panose="02040604050505020304" pitchFamily="18" charset="0"/>
              </a:rPr>
              <a:t>99.4%</a:t>
            </a:r>
            <a:endParaRPr kumimoji="1" lang="zh-CN" altLang="en-US" sz="16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869B8A2-BE76-8944-888B-FF1BFCE798E5}"/>
              </a:ext>
            </a:extLst>
          </p:cNvPr>
          <p:cNvSpPr/>
          <p:nvPr/>
        </p:nvSpPr>
        <p:spPr>
          <a:xfrm>
            <a:off x="4280894" y="4941168"/>
            <a:ext cx="869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dirty="0">
                <a:solidFill>
                  <a:srgbClr val="C00000"/>
                </a:solidFill>
                <a:latin typeface="Century" panose="02040604050505020304" pitchFamily="18" charset="0"/>
              </a:rPr>
              <a:t>99.</a:t>
            </a:r>
            <a:r>
              <a:rPr kumimoji="1" lang="en-US" altLang="zh-Hans" sz="1600" dirty="0">
                <a:solidFill>
                  <a:srgbClr val="C00000"/>
                </a:solidFill>
                <a:latin typeface="Century" panose="02040604050505020304" pitchFamily="18" charset="0"/>
              </a:rPr>
              <a:t>74</a:t>
            </a:r>
            <a:r>
              <a:rPr kumimoji="1" lang="en-US" altLang="zh-CN" sz="1600" dirty="0">
                <a:solidFill>
                  <a:srgbClr val="C00000"/>
                </a:solidFill>
                <a:latin typeface="Century" panose="02040604050505020304" pitchFamily="18" charset="0"/>
              </a:rPr>
              <a:t>%</a:t>
            </a:r>
            <a:endParaRPr kumimoji="1" lang="zh-CN" altLang="en-US" sz="16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78657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8019ED-7A6F-9C43-BFCA-26766430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C7AF84-36DE-EA4B-AFE9-FAAC0A023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 algn="ctr">
              <a:buNone/>
            </a:pPr>
            <a:r>
              <a:rPr lang="en-US" altLang="zh-CN" sz="3200" dirty="0">
                <a:solidFill>
                  <a:srgbClr val="C00000"/>
                </a:solidFill>
              </a:rPr>
              <a:t>RF feedback</a:t>
            </a:r>
            <a:endParaRPr kumimoji="1"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353A320-35C3-6249-9951-D838FC63AB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185014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F68C00-9006-274D-BF8F-1DB5AF688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RF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feedback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B3E3AC-889B-BF4F-93CE-A588151F7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To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increase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the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dynamic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performance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of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control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system.</a:t>
            </a:r>
          </a:p>
          <a:p>
            <a:r>
              <a:rPr kumimoji="1" lang="en-US" altLang="zh-CN" dirty="0"/>
              <a:t>To compensate beam loading effect.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1828DCC-882E-E24E-9E70-FDDA861218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32</a:t>
            </a:fld>
            <a:endParaRPr lang="en-US" altLang="zh-CN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4AD6C8B-6475-204D-8F7E-6F03D4E1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356992"/>
            <a:ext cx="70961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0770BBB0-ED1B-F24F-B1CC-97E66D6BC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944" y="3233166"/>
            <a:ext cx="2447751" cy="1559809"/>
          </a:xfrm>
          <a:prstGeom prst="ellipse">
            <a:avLst/>
          </a:prstGeom>
          <a:solidFill>
            <a:srgbClr val="FFFF00">
              <a:alpha val="0"/>
            </a:srgbClr>
          </a:solidFill>
          <a:ln w="222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A0E2028-32CE-AB49-BB9D-135AB611DCEB}"/>
              </a:ext>
            </a:extLst>
          </p:cNvPr>
          <p:cNvSpPr/>
          <p:nvPr/>
        </p:nvSpPr>
        <p:spPr>
          <a:xfrm>
            <a:off x="4794711" y="2814343"/>
            <a:ext cx="3441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dirty="0">
                <a:solidFill>
                  <a:srgbClr val="C00000"/>
                </a:solidFill>
                <a:latin typeface="Century" panose="02040604050505020304" pitchFamily="18" charset="0"/>
              </a:rPr>
              <a:t>Cavity</a:t>
            </a:r>
            <a:r>
              <a:rPr kumimoji="1" lang="zh-Hans" altLang="en-US" sz="1600" dirty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kumimoji="1" lang="en-US" altLang="zh-Hans" sz="1600" dirty="0">
                <a:solidFill>
                  <a:srgbClr val="C00000"/>
                </a:solidFill>
                <a:latin typeface="Century" panose="02040604050505020304" pitchFamily="18" charset="0"/>
              </a:rPr>
              <a:t>voltage</a:t>
            </a:r>
            <a:r>
              <a:rPr kumimoji="1" lang="zh-Hans" altLang="en-US" sz="1600" dirty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kumimoji="1" lang="en-US" altLang="zh-Hans" sz="1600" dirty="0">
                <a:solidFill>
                  <a:srgbClr val="C00000"/>
                </a:solidFill>
                <a:latin typeface="Century" panose="02040604050505020304" pitchFamily="18" charset="0"/>
              </a:rPr>
              <a:t>signal</a:t>
            </a:r>
            <a:r>
              <a:rPr kumimoji="1" lang="zh-Hans" altLang="en-US" sz="1600" dirty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kumimoji="1" lang="en-US" altLang="zh-Hans" sz="1600" dirty="0">
                <a:solidFill>
                  <a:srgbClr val="C00000"/>
                </a:solidFill>
                <a:latin typeface="Century" panose="02040604050505020304" pitchFamily="18" charset="0"/>
              </a:rPr>
              <a:t>from</a:t>
            </a:r>
            <a:r>
              <a:rPr kumimoji="1" lang="zh-Hans" altLang="en-US" sz="1600" dirty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kumimoji="1" lang="en-US" altLang="zh-Hans" sz="1600" dirty="0">
                <a:solidFill>
                  <a:srgbClr val="C00000"/>
                </a:solidFill>
                <a:latin typeface="Century" panose="02040604050505020304" pitchFamily="18" charset="0"/>
              </a:rPr>
              <a:t>pickup</a:t>
            </a:r>
            <a:endParaRPr kumimoji="1" lang="zh-CN" altLang="en-US" sz="16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17795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E60D0E0-B8EB-8747-ADBB-E766D745B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68960"/>
            <a:ext cx="4705447" cy="2736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13AADC0-A1FC-AE45-A471-3776861F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RF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feedback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13378C-3861-0343-B1CD-6BE7B80C6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Implement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of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RF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feedback</a:t>
            </a:r>
          </a:p>
          <a:p>
            <a:pPr lvl="1"/>
            <a:r>
              <a:rPr kumimoji="1" lang="en-US" altLang="zh-CN" dirty="0"/>
              <a:t>Tetrode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grid</a:t>
            </a:r>
            <a:r>
              <a:rPr kumimoji="1" lang="zh-Hans" altLang="en-US" dirty="0"/>
              <a:t> </a:t>
            </a:r>
            <a:r>
              <a:rPr kumimoji="1" lang="en-US" altLang="zh-CN" dirty="0"/>
              <a:t>tune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control</a:t>
            </a:r>
          </a:p>
          <a:p>
            <a:pPr lvl="1"/>
            <a:r>
              <a:rPr kumimoji="1" lang="en-US" altLang="zh-CN" dirty="0"/>
              <a:t>Feedback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amplifier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5F58C93-B82D-6C48-BD74-FE157D4D0A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33</a:t>
            </a:fld>
            <a:endParaRPr lang="en-US" altLang="zh-CN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0F43F61-01F6-AB4D-8A7E-EEA25F1FF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7967" r="1894" b="17848"/>
          <a:stretch>
            <a:fillRect/>
          </a:stretch>
        </p:blipFill>
        <p:spPr bwMode="auto">
          <a:xfrm>
            <a:off x="4698521" y="3068960"/>
            <a:ext cx="4265968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94696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RF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feedback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Feedback</a:t>
            </a:r>
            <a:r>
              <a:rPr lang="zh-Hans" altLang="en-US" dirty="0"/>
              <a:t> </a:t>
            </a:r>
            <a:r>
              <a:rPr lang="en-US" altLang="zh-Hans" dirty="0"/>
              <a:t>amplifier</a:t>
            </a: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Specifically designed for direct RF feedback.</a:t>
            </a: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Located in front of final stage amplifier adjacent to the cavity. </a:t>
            </a:r>
          </a:p>
          <a:p>
            <a:pPr lvl="1" algn="just"/>
            <a:r>
              <a:rPr lang="en-US" altLang="zh-CN" dirty="0"/>
              <a:t>High</a:t>
            </a:r>
            <a:r>
              <a:rPr lang="zh-Hans" altLang="en-US" dirty="0"/>
              <a:t> </a:t>
            </a:r>
            <a:r>
              <a:rPr lang="en-US" altLang="zh-Hans" dirty="0"/>
              <a:t>reliability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34</a:t>
            </a:fld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EBD921-E983-0A40-980A-6593E2DEF3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124300"/>
            <a:ext cx="4549008" cy="3411755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B93D3999-E154-954D-84E6-D6AE57290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403" y="4941168"/>
            <a:ext cx="1209685" cy="567300"/>
          </a:xfrm>
          <a:prstGeom prst="ellipse">
            <a:avLst/>
          </a:prstGeom>
          <a:solidFill>
            <a:srgbClr val="FFFF00">
              <a:alpha val="0"/>
            </a:srgbClr>
          </a:solidFill>
          <a:ln w="222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4981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70A324-1543-274E-912A-0B56F5D08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RF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feedback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64A321-C527-0D4A-8FAF-809EC6DDB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Feedback</a:t>
            </a:r>
            <a:r>
              <a:rPr lang="zh-Hans" altLang="en-US" dirty="0"/>
              <a:t> </a:t>
            </a:r>
            <a:r>
              <a:rPr lang="en-US" altLang="zh-Hans" dirty="0"/>
              <a:t>amplifier</a:t>
            </a:r>
          </a:p>
          <a:p>
            <a:pPr lvl="1"/>
            <a:r>
              <a:rPr kumimoji="1" lang="en-US" altLang="zh-Hans" dirty="0"/>
              <a:t>Prototype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adopted</a:t>
            </a:r>
            <a:r>
              <a:rPr kumimoji="1" lang="zh-Hans" altLang="en-US" dirty="0"/>
              <a:t> </a:t>
            </a:r>
            <a:r>
              <a:rPr kumimoji="1" lang="en-US" altLang="zh-CN" dirty="0"/>
              <a:t>AGS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scheme.</a:t>
            </a:r>
          </a:p>
          <a:p>
            <a:pPr lvl="1"/>
            <a:r>
              <a:rPr kumimoji="1" lang="en-US" altLang="zh-Hans" dirty="0"/>
              <a:t>2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stages, </a:t>
            </a:r>
            <a:r>
              <a:rPr kumimoji="1" lang="en-US" altLang="zh-CN" dirty="0"/>
              <a:t>4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push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4.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8984A3E-6FFE-944A-9135-5199B2563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35</a:t>
            </a:fld>
            <a:endParaRPr lang="en-US" altLang="zh-CN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0BC3377-17F3-0E4C-A6FE-0D9029A628B5}"/>
              </a:ext>
            </a:extLst>
          </p:cNvPr>
          <p:cNvGrpSpPr/>
          <p:nvPr/>
        </p:nvGrpSpPr>
        <p:grpSpPr>
          <a:xfrm>
            <a:off x="919455" y="3284984"/>
            <a:ext cx="7310145" cy="2888289"/>
            <a:chOff x="755576" y="3132679"/>
            <a:chExt cx="7310145" cy="2888289"/>
          </a:xfrm>
        </p:grpSpPr>
        <p:pic>
          <p:nvPicPr>
            <p:cNvPr id="5" name="图片 11" descr="DSCF0490.JPG">
              <a:extLst>
                <a:ext uri="{FF2B5EF4-FFF2-40B4-BE49-F238E27FC236}">
                  <a16:creationId xmlns:a16="http://schemas.microsoft.com/office/drawing/2014/main" id="{1D0DBBCD-F6AC-2C42-B82C-626BB1592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140968"/>
              <a:ext cx="4358918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7" descr="DSCF1476.JPG">
              <a:extLst>
                <a:ext uri="{FF2B5EF4-FFF2-40B4-BE49-F238E27FC236}">
                  <a16:creationId xmlns:a16="http://schemas.microsoft.com/office/drawing/2014/main" id="{C64805B7-526C-9A4B-9320-F6DD603D6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485" y="3132679"/>
              <a:ext cx="2268236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703214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70A324-1543-274E-912A-0B56F5D08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RF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feedback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64A321-C527-0D4A-8FAF-809EC6DDB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Feedback</a:t>
            </a:r>
            <a:r>
              <a:rPr lang="zh-Hans" altLang="en-US" dirty="0"/>
              <a:t> </a:t>
            </a:r>
            <a:r>
              <a:rPr lang="en-US" altLang="zh-Hans" dirty="0"/>
              <a:t>amplifier</a:t>
            </a:r>
          </a:p>
          <a:p>
            <a:pPr lvl="1"/>
            <a:r>
              <a:rPr kumimoji="1" lang="en-US" altLang="zh-CN" dirty="0"/>
              <a:t>Output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power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was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not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enough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(AGS </a:t>
            </a:r>
            <a:r>
              <a:rPr kumimoji="1" lang="en-US" altLang="zh-CN" dirty="0"/>
              <a:t>TH537/300kW</a:t>
            </a:r>
            <a:r>
              <a:rPr kumimoji="1" lang="en-US" altLang="zh-Hans" dirty="0"/>
              <a:t>)</a:t>
            </a:r>
          </a:p>
          <a:p>
            <a:pPr lvl="1"/>
            <a:r>
              <a:rPr kumimoji="1" lang="en-US" altLang="zh-CN" dirty="0"/>
              <a:t>Low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reliability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in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impedance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mismatch</a:t>
            </a:r>
            <a:r>
              <a:rPr kumimoji="1" lang="zh-Hans" altLang="en-US" dirty="0"/>
              <a:t> </a:t>
            </a:r>
            <a:r>
              <a:rPr kumimoji="1" lang="en-US" altLang="zh-CN" dirty="0"/>
              <a:t>condition</a:t>
            </a:r>
          </a:p>
          <a:p>
            <a:pPr lvl="1"/>
            <a:r>
              <a:rPr lang="en-US" altLang="zh-CN" dirty="0"/>
              <a:t>High</a:t>
            </a:r>
            <a:r>
              <a:rPr lang="zh-Hans" altLang="en-US" dirty="0"/>
              <a:t> </a:t>
            </a:r>
            <a:r>
              <a:rPr lang="en-US" altLang="zh-Hans" dirty="0"/>
              <a:t>b</a:t>
            </a:r>
            <a:r>
              <a:rPr lang="en-US" altLang="zh-CN" dirty="0"/>
              <a:t>roken</a:t>
            </a:r>
            <a:r>
              <a:rPr lang="zh-Hans" altLang="en-US" dirty="0"/>
              <a:t> </a:t>
            </a:r>
            <a:r>
              <a:rPr lang="en-US" altLang="zh-Hans" dirty="0"/>
              <a:t>probability</a:t>
            </a:r>
            <a:r>
              <a:rPr lang="zh-Hans" altLang="en-US" dirty="0"/>
              <a:t> </a:t>
            </a:r>
            <a:r>
              <a:rPr lang="en-US" altLang="zh-Hans" dirty="0"/>
              <a:t>for</a:t>
            </a:r>
            <a:r>
              <a:rPr lang="zh-Hans" altLang="en-US" dirty="0"/>
              <a:t> </a:t>
            </a:r>
            <a:r>
              <a:rPr lang="en-US" altLang="zh-Hans" dirty="0"/>
              <a:t>long</a:t>
            </a:r>
            <a:r>
              <a:rPr lang="zh-Hans" altLang="en-US" dirty="0"/>
              <a:t> </a:t>
            </a:r>
            <a:r>
              <a:rPr lang="en-US" altLang="zh-Hans" dirty="0"/>
              <a:t>running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8984A3E-6FFE-944A-9135-5199B2563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36</a:t>
            </a:fld>
            <a:endParaRPr lang="en-US" altLang="zh-CN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0BC3377-17F3-0E4C-A6FE-0D9029A628B5}"/>
              </a:ext>
            </a:extLst>
          </p:cNvPr>
          <p:cNvGrpSpPr/>
          <p:nvPr/>
        </p:nvGrpSpPr>
        <p:grpSpPr>
          <a:xfrm>
            <a:off x="919455" y="3284984"/>
            <a:ext cx="7310145" cy="2888289"/>
            <a:chOff x="755576" y="3132679"/>
            <a:chExt cx="7310145" cy="2888289"/>
          </a:xfrm>
        </p:grpSpPr>
        <p:pic>
          <p:nvPicPr>
            <p:cNvPr id="5" name="图片 11" descr="DSCF0490.JPG">
              <a:extLst>
                <a:ext uri="{FF2B5EF4-FFF2-40B4-BE49-F238E27FC236}">
                  <a16:creationId xmlns:a16="http://schemas.microsoft.com/office/drawing/2014/main" id="{1D0DBBCD-F6AC-2C42-B82C-626BB1592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140968"/>
              <a:ext cx="4358918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7" descr="DSCF1476.JPG">
              <a:extLst>
                <a:ext uri="{FF2B5EF4-FFF2-40B4-BE49-F238E27FC236}">
                  <a16:creationId xmlns:a16="http://schemas.microsoft.com/office/drawing/2014/main" id="{C64805B7-526C-9A4B-9320-F6DD603D6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485" y="3132679"/>
              <a:ext cx="2268236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3701273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70A324-1543-274E-912A-0B56F5D08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RF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feedback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64A321-C527-0D4A-8FAF-809EC6DDB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Feedback</a:t>
            </a:r>
            <a:r>
              <a:rPr lang="zh-Hans" altLang="en-US" dirty="0"/>
              <a:t> </a:t>
            </a:r>
            <a:r>
              <a:rPr lang="en-US" altLang="zh-Hans" dirty="0"/>
              <a:t>amplifier</a:t>
            </a:r>
          </a:p>
          <a:p>
            <a:pPr lvl="1"/>
            <a:r>
              <a:rPr kumimoji="1" lang="en-US" altLang="zh-Hans" dirty="0"/>
              <a:t>2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stages, </a:t>
            </a:r>
            <a:r>
              <a:rPr kumimoji="1" lang="en-US" altLang="zh-CN" dirty="0"/>
              <a:t>2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push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6</a:t>
            </a:r>
          </a:p>
          <a:p>
            <a:pPr lvl="1"/>
            <a:r>
              <a:rPr kumimoji="1" lang="en-US" altLang="zh-Hans" dirty="0"/>
              <a:t>Output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power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was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solved</a:t>
            </a:r>
          </a:p>
          <a:p>
            <a:pPr lvl="1"/>
            <a:r>
              <a:rPr lang="en-US" altLang="zh-CN" dirty="0"/>
              <a:t>High</a:t>
            </a:r>
            <a:r>
              <a:rPr lang="zh-Hans" altLang="en-US" dirty="0"/>
              <a:t> </a:t>
            </a:r>
            <a:r>
              <a:rPr lang="en-US" altLang="zh-Hans" dirty="0"/>
              <a:t>b</a:t>
            </a:r>
            <a:r>
              <a:rPr lang="en-US" altLang="zh-CN" dirty="0"/>
              <a:t>roken</a:t>
            </a:r>
            <a:r>
              <a:rPr lang="zh-Hans" altLang="en-US" dirty="0"/>
              <a:t> </a:t>
            </a:r>
            <a:r>
              <a:rPr lang="en-US" altLang="zh-Hans" dirty="0"/>
              <a:t>probability</a:t>
            </a:r>
            <a:r>
              <a:rPr lang="zh-Hans" altLang="en-US" dirty="0"/>
              <a:t> </a:t>
            </a:r>
            <a:r>
              <a:rPr lang="en-US" altLang="zh-Hans" dirty="0"/>
              <a:t>still</a:t>
            </a:r>
            <a:r>
              <a:rPr lang="zh-Hans" altLang="en-US" dirty="0"/>
              <a:t> </a:t>
            </a:r>
            <a:r>
              <a:rPr lang="en-US" altLang="zh-Hans" dirty="0"/>
              <a:t>remained</a:t>
            </a:r>
            <a:endParaRPr kumimoji="1" lang="en-US" altLang="zh-Hans" dirty="0"/>
          </a:p>
          <a:p>
            <a:pPr lvl="1"/>
            <a:r>
              <a:rPr kumimoji="1" lang="en-US" altLang="zh-CN" dirty="0"/>
              <a:t>Impedance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i</a:t>
            </a:r>
            <a:r>
              <a:rPr kumimoji="1" lang="en-US" altLang="zh-CN" dirty="0"/>
              <a:t>ncrease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between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stages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leads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to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big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phase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shift</a:t>
            </a: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8984A3E-6FFE-944A-9135-5199B2563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37</a:t>
            </a:fld>
            <a:endParaRPr lang="en-US" altLang="zh-CN" dirty="0"/>
          </a:p>
        </p:txBody>
      </p:sp>
      <p:pic>
        <p:nvPicPr>
          <p:cNvPr id="5" name="Picture 2" descr="DSCF3795">
            <a:extLst>
              <a:ext uri="{FF2B5EF4-FFF2-40B4-BE49-F238E27FC236}">
                <a16:creationId xmlns:a16="http://schemas.microsoft.com/office/drawing/2014/main" id="{1E07D663-09E5-E044-B20F-AB866FD62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144" y="3622891"/>
            <a:ext cx="4854856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20087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70A324-1543-274E-912A-0B56F5D08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RF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feedback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64A321-C527-0D4A-8FAF-809EC6DDB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Feedback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amplifier</a:t>
            </a:r>
          </a:p>
          <a:p>
            <a:pPr lvl="1"/>
            <a:r>
              <a:rPr kumimoji="1" lang="en-US" altLang="zh-Hans" dirty="0"/>
              <a:t>2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stages, </a:t>
            </a:r>
            <a:r>
              <a:rPr kumimoji="1" lang="en-US" altLang="zh-CN" dirty="0"/>
              <a:t>1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push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2</a:t>
            </a:r>
          </a:p>
          <a:p>
            <a:pPr lvl="1"/>
            <a:r>
              <a:rPr kumimoji="1" lang="en-US" altLang="zh-CN" dirty="0"/>
              <a:t>A matching network between stages is used to increase gain</a:t>
            </a:r>
          </a:p>
          <a:p>
            <a:pPr lvl="1"/>
            <a:r>
              <a:rPr kumimoji="1" lang="en-US" altLang="zh-Hans" dirty="0"/>
              <a:t>Stable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working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condition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and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very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low</a:t>
            </a:r>
            <a:r>
              <a:rPr kumimoji="1" lang="zh-Hans" altLang="en-US" dirty="0"/>
              <a:t> </a:t>
            </a:r>
            <a:r>
              <a:rPr lang="en-US" altLang="zh-Hans" dirty="0"/>
              <a:t>b</a:t>
            </a:r>
            <a:r>
              <a:rPr lang="en-US" altLang="zh-CN" dirty="0"/>
              <a:t>roken</a:t>
            </a:r>
            <a:r>
              <a:rPr lang="zh-Hans" altLang="en-US" dirty="0"/>
              <a:t> </a:t>
            </a:r>
            <a:r>
              <a:rPr lang="en-US" altLang="zh-Hans" dirty="0"/>
              <a:t>probability</a:t>
            </a:r>
            <a:r>
              <a:rPr lang="zh-Hans" altLang="en-US" dirty="0"/>
              <a:t> </a:t>
            </a:r>
            <a:endParaRPr kumimoji="1" lang="en-US" altLang="zh-Hans" dirty="0"/>
          </a:p>
          <a:p>
            <a:pPr lvl="1"/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8984A3E-6FFE-944A-9135-5199B2563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38</a:t>
            </a:fld>
            <a:endParaRPr lang="en-US" altLang="zh-CN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C7800C7-1588-B84E-834C-988EE449B877}"/>
              </a:ext>
            </a:extLst>
          </p:cNvPr>
          <p:cNvGrpSpPr/>
          <p:nvPr/>
        </p:nvGrpSpPr>
        <p:grpSpPr>
          <a:xfrm>
            <a:off x="906497" y="3284984"/>
            <a:ext cx="7474709" cy="2880000"/>
            <a:chOff x="754891" y="3284984"/>
            <a:chExt cx="7474709" cy="288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EAB3ED-648A-6749-906A-32DB93231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91" y="3284984"/>
              <a:ext cx="4536685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15" descr="p155479001288838221.jpg">
              <a:extLst>
                <a:ext uri="{FF2B5EF4-FFF2-40B4-BE49-F238E27FC236}">
                  <a16:creationId xmlns:a16="http://schemas.microsoft.com/office/drawing/2014/main" id="{129AE1E7-58B1-C746-BC15-C32F3CDAB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054" y="3284984"/>
              <a:ext cx="2094546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546163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6A674E-5928-9146-A2DC-D03D873A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RF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feedback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F5046D-6466-9842-8DE3-5797A10C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principle</a:t>
            </a:r>
            <a:r>
              <a:rPr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simple.</a:t>
            </a: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</a:t>
            </a:r>
            <a:r>
              <a:rPr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deal</a:t>
            </a:r>
            <a:r>
              <a:rPr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</a:t>
            </a:r>
            <a:r>
              <a:rPr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sweeping</a:t>
            </a:r>
            <a:r>
              <a:rPr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phase shift is guaranteed by the two stage of tuning loops.</a:t>
            </a:r>
          </a:p>
          <a:p>
            <a:pPr lvl="1"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feedback gain is set about 20dB.</a:t>
            </a:r>
          </a:p>
          <a:p>
            <a:pPr algn="just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Detuning</a:t>
            </a:r>
            <a:r>
              <a:rPr lang="zh-Han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zh-Han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</a:t>
            </a:r>
            <a:r>
              <a:rPr lang="zh-Han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self-oscillation</a:t>
            </a:r>
          </a:p>
          <a:p>
            <a:pPr lvl="1" algn="just"/>
            <a:r>
              <a:rPr lang="en-US" altLang="zh-CN" dirty="0"/>
              <a:t>should be interlocked with bias supply.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effective for cavity voltage and cavity tuning.</a:t>
            </a: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kW operation without beam loading compensation loop.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D2EE764-BDAB-BF4C-A48D-1D2F35F34A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4830657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cs typeface="Times New Roman" panose="02020603050405020304" pitchFamily="18" charset="0"/>
              </a:rPr>
              <a:t>China Spallation Neutron Source (CSNS)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902321"/>
            <a:ext cx="8160620" cy="449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12"/>
          <p:cNvSpPr txBox="1"/>
          <p:nvPr/>
        </p:nvSpPr>
        <p:spPr>
          <a:xfrm>
            <a:off x="1619672" y="2564904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kumimoji="1" lang="en-US" altLang="zh-CN" sz="1800" dirty="0">
                <a:solidFill>
                  <a:srgbClr val="A50021"/>
                </a:solidFill>
                <a:latin typeface="Century" panose="02040604050505020304" pitchFamily="18" charset="0"/>
              </a:rPr>
              <a:t>80MeV H</a:t>
            </a:r>
            <a:r>
              <a:rPr kumimoji="1" lang="en-US" altLang="zh-CN" sz="1800" baseline="30000" dirty="0">
                <a:solidFill>
                  <a:srgbClr val="A50021"/>
                </a:solidFill>
                <a:latin typeface="Century" panose="02040604050505020304" pitchFamily="18" charset="0"/>
              </a:rPr>
              <a:t>-</a:t>
            </a:r>
            <a:r>
              <a:rPr kumimoji="1" lang="en-US" altLang="zh-CN" sz="1800" dirty="0">
                <a:solidFill>
                  <a:srgbClr val="A50021"/>
                </a:solidFill>
                <a:latin typeface="Century" panose="02040604050505020304" pitchFamily="18" charset="0"/>
              </a:rPr>
              <a:t> </a:t>
            </a:r>
            <a:r>
              <a:rPr kumimoji="1" lang="en-US" altLang="zh-CN" sz="1800" dirty="0" err="1">
                <a:solidFill>
                  <a:srgbClr val="A50021"/>
                </a:solidFill>
                <a:latin typeface="Century" panose="02040604050505020304" pitchFamily="18" charset="0"/>
              </a:rPr>
              <a:t>Linac</a:t>
            </a:r>
            <a:endParaRPr kumimoji="1" lang="zh-CN" altLang="en-US" sz="1800" dirty="0">
              <a:solidFill>
                <a:srgbClr val="A50021"/>
              </a:solidFill>
              <a:latin typeface="Century" panose="02040604050505020304" pitchFamily="18" charset="0"/>
            </a:endParaRPr>
          </a:p>
        </p:txBody>
      </p:sp>
      <p:sp>
        <p:nvSpPr>
          <p:cNvPr id="22" name="文本框 12"/>
          <p:cNvSpPr txBox="1"/>
          <p:nvPr/>
        </p:nvSpPr>
        <p:spPr>
          <a:xfrm>
            <a:off x="6948264" y="3645024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kumimoji="1" lang="en-US" altLang="zh-CN" sz="1800" dirty="0">
                <a:solidFill>
                  <a:srgbClr val="A50021"/>
                </a:solidFill>
                <a:latin typeface="Century" panose="02040604050505020304" pitchFamily="18" charset="0"/>
              </a:rPr>
              <a:t>1.6GeV </a:t>
            </a:r>
          </a:p>
          <a:p>
            <a:r>
              <a:rPr kumimoji="1" lang="en-US" altLang="zh-CN" sz="1800" dirty="0">
                <a:solidFill>
                  <a:srgbClr val="A50021"/>
                </a:solidFill>
                <a:latin typeface="Century" panose="02040604050505020304" pitchFamily="18" charset="0"/>
              </a:rPr>
              <a:t>25Hz</a:t>
            </a:r>
          </a:p>
          <a:p>
            <a:r>
              <a:rPr kumimoji="1" lang="en-US" altLang="zh-CN" sz="1800" dirty="0">
                <a:solidFill>
                  <a:srgbClr val="A50021"/>
                </a:solidFill>
                <a:latin typeface="Century" panose="02040604050505020304" pitchFamily="18" charset="0"/>
              </a:rPr>
              <a:t>RCS</a:t>
            </a:r>
            <a:endParaRPr kumimoji="1" lang="zh-CN" altLang="en-US" sz="1800" dirty="0">
              <a:solidFill>
                <a:srgbClr val="A50021"/>
              </a:solidFill>
              <a:latin typeface="Century" panose="02040604050505020304" pitchFamily="18" charset="0"/>
            </a:endParaRPr>
          </a:p>
        </p:txBody>
      </p:sp>
      <p:sp>
        <p:nvSpPr>
          <p:cNvPr id="23" name="文本框 12"/>
          <p:cNvSpPr txBox="1"/>
          <p:nvPr/>
        </p:nvSpPr>
        <p:spPr>
          <a:xfrm>
            <a:off x="1907704" y="5445224"/>
            <a:ext cx="88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kumimoji="1" lang="en-US" altLang="zh-CN" sz="1800" dirty="0">
                <a:solidFill>
                  <a:srgbClr val="A50021"/>
                </a:solidFill>
                <a:latin typeface="Century" panose="02040604050505020304" pitchFamily="18" charset="0"/>
              </a:rPr>
              <a:t>Target</a:t>
            </a:r>
            <a:endParaRPr kumimoji="1" lang="zh-CN" altLang="en-US" sz="1800" dirty="0">
              <a:solidFill>
                <a:srgbClr val="A5002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98990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8019ED-7A6F-9C43-BFCA-26766430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C7AF84-36DE-EA4B-AFE9-FAAC0A023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 algn="ctr">
              <a:buNone/>
            </a:pPr>
            <a:r>
              <a:rPr kumimoji="1" lang="en-US" altLang="zh-Hans" sz="3200" dirty="0">
                <a:solidFill>
                  <a:srgbClr val="C00000"/>
                </a:solidFill>
              </a:rPr>
              <a:t>Dynamic</a:t>
            </a:r>
            <a:r>
              <a:rPr kumimoji="1" lang="zh-Hans" altLang="en-US" sz="3200" dirty="0">
                <a:solidFill>
                  <a:srgbClr val="C00000"/>
                </a:solidFill>
              </a:rPr>
              <a:t> </a:t>
            </a:r>
            <a:r>
              <a:rPr kumimoji="1" lang="en-US" altLang="zh-Hans" sz="3200" dirty="0">
                <a:solidFill>
                  <a:srgbClr val="C00000"/>
                </a:solidFill>
              </a:rPr>
              <a:t>tuning</a:t>
            </a:r>
            <a:r>
              <a:rPr kumimoji="1" lang="zh-Hans" altLang="en-US" sz="3200" dirty="0">
                <a:solidFill>
                  <a:srgbClr val="C00000"/>
                </a:solidFill>
              </a:rPr>
              <a:t> </a:t>
            </a:r>
            <a:r>
              <a:rPr kumimoji="1" lang="en-US" altLang="zh-Hans" sz="3200" dirty="0">
                <a:solidFill>
                  <a:srgbClr val="C00000"/>
                </a:solidFill>
              </a:rPr>
              <a:t>system</a:t>
            </a:r>
            <a:endParaRPr kumimoji="1"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353A320-35C3-6249-9951-D838FC63AB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863608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B028E-4F89-0341-940D-23879B5A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/>
              <a:t>Dynamic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tuning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system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A609A47-4D41-B446-BEFF-C6C0FD92E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41</a:t>
            </a:fld>
            <a:endParaRPr lang="en-US" altLang="zh-CN"/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9A40B7DB-D86D-8A43-AB45-0143EB70D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Hans" altLang="en-US" dirty="0"/>
              <a:t> </a:t>
            </a:r>
            <a:r>
              <a:rPr lang="en-US" altLang="zh-Hans" dirty="0"/>
              <a:t>general</a:t>
            </a:r>
            <a:r>
              <a:rPr lang="en-US" altLang="zh-CN" dirty="0"/>
              <a:t>, the load voltage should be in anti-phase to the grid voltage.</a:t>
            </a:r>
            <a:r>
              <a:rPr lang="zh-CN" altLang="zh-CN" dirty="0"/>
              <a:t> </a:t>
            </a:r>
            <a:endParaRPr lang="en-US" altLang="zh-CN" dirty="0"/>
          </a:p>
          <a:p>
            <a:r>
              <a:rPr lang="en-US" altLang="zh-CN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resonant</a:t>
            </a:r>
            <a:r>
              <a:rPr lang="zh-Hans" altLang="en-US" dirty="0"/>
              <a:t> </a:t>
            </a:r>
            <a:r>
              <a:rPr lang="en-US" altLang="zh-Hans" dirty="0"/>
              <a:t>frequency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CN" dirty="0"/>
              <a:t>adjusted</a:t>
            </a:r>
            <a:r>
              <a:rPr lang="zh-Hans" altLang="en-US" dirty="0"/>
              <a:t> </a:t>
            </a:r>
            <a:r>
              <a:rPr lang="en-US" altLang="zh-Hans" dirty="0"/>
              <a:t>by</a:t>
            </a:r>
            <a:r>
              <a:rPr lang="zh-Hans" altLang="en-US" dirty="0"/>
              <a:t> </a:t>
            </a:r>
            <a:r>
              <a:rPr lang="en-US" altLang="zh-CN" dirty="0"/>
              <a:t>bias</a:t>
            </a:r>
            <a:r>
              <a:rPr lang="zh-Hans" altLang="en-US" dirty="0"/>
              <a:t> </a:t>
            </a:r>
            <a:r>
              <a:rPr lang="en-US" altLang="zh-Hans" dirty="0"/>
              <a:t>supply.</a:t>
            </a:r>
          </a:p>
          <a:p>
            <a:endParaRPr lang="en-US" altLang="zh-Han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BC1577E-002D-D445-92B6-7E21B28DA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" y="2996952"/>
            <a:ext cx="9144000" cy="248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3989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65793A-8B53-B845-90A9-5A5F9A2FE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/>
              <a:t>Dynamic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tuning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66A10B-8602-E547-ACAB-B225B5259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CSNS/RCS RF tuning system configuration</a:t>
            </a:r>
            <a:r>
              <a:rPr lang="zh-CN" altLang="zh-CN" dirty="0"/>
              <a:t> 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61495FF-2AA1-494F-9EF7-9DECFD0EA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42</a:t>
            </a:fld>
            <a:endParaRPr lang="en-US" altLang="zh-CN" dirty="0"/>
          </a:p>
        </p:txBody>
      </p:sp>
      <p:pic>
        <p:nvPicPr>
          <p:cNvPr id="5" name="内容占位符 11">
            <a:extLst>
              <a:ext uri="{FF2B5EF4-FFF2-40B4-BE49-F238E27FC236}">
                <a16:creationId xmlns:a16="http://schemas.microsoft.com/office/drawing/2014/main" id="{10F3CD86-8072-0241-8166-F9D8D5A75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34" y="2708920"/>
            <a:ext cx="9032368" cy="299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7602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24748FC-A54E-0544-AEE9-F9BFF613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94125"/>
            <a:ext cx="5039782" cy="29304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90FC0F2-BC58-A54E-9036-6ADE6455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/>
              <a:t>Dynamic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tuning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C37B49-F878-0A42-B3C3-A2E687946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Tetrode tuning system</a:t>
            </a:r>
          </a:p>
          <a:p>
            <a:pPr lvl="1"/>
            <a:r>
              <a:rPr kumimoji="1" lang="en-US" altLang="zh-CN" dirty="0"/>
              <a:t>Similar principle with cavity tuning system</a:t>
            </a:r>
          </a:p>
          <a:p>
            <a:pPr lvl="1"/>
            <a:r>
              <a:rPr lang="en-US" altLang="zh-CN" dirty="0"/>
              <a:t>Compensate the parasitic capacitance of tetrode grid</a:t>
            </a:r>
            <a:endParaRPr kumimoji="1" lang="en-US" altLang="zh-CN" dirty="0"/>
          </a:p>
          <a:p>
            <a:pPr lvl="1"/>
            <a:r>
              <a:rPr lang="en-US" altLang="zh-CN" dirty="0"/>
              <a:t>Ensure the gain and stability of RF power source</a:t>
            </a:r>
            <a:endParaRPr kumimoji="1" lang="en-US" altLang="zh-CN" dirty="0"/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Ensure the phase shift for the RF feedback control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BAFA510-17BC-7A47-A7E2-F233881867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333375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43</a:t>
            </a:fld>
            <a:endParaRPr lang="en-US" altLang="zh-CN"/>
          </a:p>
        </p:txBody>
      </p:sp>
      <p:pic>
        <p:nvPicPr>
          <p:cNvPr id="7" name="Picture 2" descr="DSC07061">
            <a:extLst>
              <a:ext uri="{FF2B5EF4-FFF2-40B4-BE49-F238E27FC236}">
                <a16:creationId xmlns:a16="http://schemas.microsoft.com/office/drawing/2014/main" id="{2F5E6B38-AD2F-7444-8B35-5C41D0277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94175"/>
            <a:ext cx="3729600" cy="2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04914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EF72C8-018F-234B-B388-7382D3BC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/>
              <a:t>Dynamic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tuning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BC0DF4-8A68-2843-B4C9-71093E390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Cavity tuning system</a:t>
            </a:r>
          </a:p>
          <a:p>
            <a:pPr lvl="1"/>
            <a:r>
              <a:rPr lang="en-US" altLang="zh-CN" dirty="0"/>
              <a:t>Equivalent circuit of the bias supply load</a:t>
            </a:r>
            <a:r>
              <a:rPr lang="zh-CN" altLang="zh-CN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Resistance and capacitance of bypass is used to damp the oscillation</a:t>
            </a:r>
            <a:r>
              <a:rPr lang="zh-CN" altLang="zh-CN" dirty="0"/>
              <a:t> </a:t>
            </a:r>
            <a:endParaRPr kumimoji="1" lang="en-US" altLang="zh-CN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F69962C-DDEE-3D41-9D33-DFAE22CAD1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44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A536EA-A4EC-8946-AC41-E76F936F1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9144000" cy="314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68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EF72C8-018F-234B-B388-7382D3BC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/>
              <a:t>Dynamic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tuning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BC0DF4-8A68-2843-B4C9-71093E390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Typical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current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curve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in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one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cycle</a:t>
            </a:r>
          </a:p>
          <a:p>
            <a:pPr lvl="1"/>
            <a:r>
              <a:rPr lang="en-US" altLang="zh-CN" dirty="0"/>
              <a:t>The maximum current is about 3</a:t>
            </a:r>
            <a:r>
              <a:rPr lang="en-US" altLang="zh-Hans" dirty="0"/>
              <a:t>0</a:t>
            </a:r>
            <a:r>
              <a:rPr lang="en-US" altLang="zh-CN" dirty="0"/>
              <a:t>00A</a:t>
            </a:r>
            <a:r>
              <a:rPr lang="zh-CN" altLang="zh-CN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Rapidly decreases to a low value (~150A) in about 1ms.</a:t>
            </a:r>
            <a:r>
              <a:rPr lang="zh-CN" altLang="zh-CN" dirty="0"/>
              <a:t> 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F69962C-DDEE-3D41-9D33-DFAE22CAD1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45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7848BF4-C1F0-FB48-AE57-04BC270E3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29861"/>
            <a:ext cx="6372200" cy="37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18567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EF72C8-018F-234B-B388-7382D3BC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/>
              <a:t>Dynamic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tuning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BC0DF4-8A68-2843-B4C9-71093E390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Requirement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d</a:t>
            </a:r>
            <a:r>
              <a:rPr lang="en-US" altLang="zh-CN" dirty="0"/>
              <a:t>ynamic performance</a:t>
            </a:r>
            <a:r>
              <a:rPr lang="zh-Hans" altLang="en-US" dirty="0"/>
              <a:t> </a:t>
            </a:r>
            <a:endParaRPr lang="en-US" altLang="zh-Hans" dirty="0"/>
          </a:p>
          <a:p>
            <a:pPr lvl="1"/>
            <a:r>
              <a:rPr lang="en-US" altLang="zh-Hans" dirty="0">
                <a:solidFill>
                  <a:srgbClr val="C00000"/>
                </a:solidFill>
              </a:rPr>
              <a:t>Nonlinear</a:t>
            </a:r>
            <a:r>
              <a:rPr lang="zh-Hans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characteristic</a:t>
            </a:r>
            <a:r>
              <a:rPr lang="zh-Hans" altLang="en-US" dirty="0">
                <a:solidFill>
                  <a:srgbClr val="C00000"/>
                </a:solidFill>
              </a:rPr>
              <a:t> </a:t>
            </a:r>
            <a:r>
              <a:rPr lang="en-US" altLang="zh-Hans" dirty="0">
                <a:solidFill>
                  <a:srgbClr val="C00000"/>
                </a:solidFill>
              </a:rPr>
              <a:t>of</a:t>
            </a:r>
            <a:r>
              <a:rPr lang="zh-Hans" altLang="en-US" dirty="0">
                <a:solidFill>
                  <a:srgbClr val="C00000"/>
                </a:solidFill>
              </a:rPr>
              <a:t> </a:t>
            </a:r>
            <a:r>
              <a:rPr lang="en-US" altLang="zh-Hans" dirty="0">
                <a:solidFill>
                  <a:srgbClr val="C00000"/>
                </a:solidFill>
              </a:rPr>
              <a:t>ferrite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Transient</a:t>
            </a:r>
            <a:r>
              <a:rPr lang="zh-Hans" altLang="en-US" dirty="0">
                <a:solidFill>
                  <a:srgbClr val="C00000"/>
                </a:solidFill>
              </a:rPr>
              <a:t> </a:t>
            </a:r>
            <a:r>
              <a:rPr lang="en-US" altLang="zh-Hans" dirty="0">
                <a:solidFill>
                  <a:srgbClr val="C00000"/>
                </a:solidFill>
              </a:rPr>
              <a:t>b</a:t>
            </a:r>
            <a:r>
              <a:rPr lang="en-US" altLang="zh-CN" dirty="0">
                <a:solidFill>
                  <a:srgbClr val="C00000"/>
                </a:solidFill>
              </a:rPr>
              <a:t>eam</a:t>
            </a:r>
            <a:r>
              <a:rPr lang="zh-Hans" altLang="en-US" dirty="0">
                <a:solidFill>
                  <a:srgbClr val="C00000"/>
                </a:solidFill>
              </a:rPr>
              <a:t> </a:t>
            </a:r>
            <a:r>
              <a:rPr lang="en-US" altLang="zh-Hans" dirty="0">
                <a:solidFill>
                  <a:srgbClr val="C00000"/>
                </a:solidFill>
              </a:rPr>
              <a:t>loading</a:t>
            </a:r>
            <a:r>
              <a:rPr lang="zh-Hans" altLang="en-US" dirty="0">
                <a:solidFill>
                  <a:srgbClr val="C00000"/>
                </a:solidFill>
              </a:rPr>
              <a:t> </a:t>
            </a:r>
            <a:r>
              <a:rPr lang="en-US" altLang="zh-Hans" dirty="0">
                <a:solidFill>
                  <a:srgbClr val="C00000"/>
                </a:solidFill>
              </a:rPr>
              <a:t>compensation</a:t>
            </a:r>
            <a:endParaRPr lang="en-US" altLang="zh-CN" dirty="0">
              <a:solidFill>
                <a:srgbClr val="C00000"/>
              </a:solidFill>
            </a:endParaRPr>
          </a:p>
          <a:p>
            <a:r>
              <a:rPr lang="en-US" altLang="zh-CN" dirty="0"/>
              <a:t>Limit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tuning</a:t>
            </a:r>
            <a:r>
              <a:rPr lang="zh-Hans" altLang="en-US" dirty="0"/>
              <a:t> </a:t>
            </a:r>
            <a:r>
              <a:rPr lang="en-US" altLang="zh-Hans" dirty="0"/>
              <a:t>system</a:t>
            </a:r>
          </a:p>
          <a:p>
            <a:pPr lvl="1"/>
            <a:r>
              <a:rPr lang="en-US" altLang="zh-CN" dirty="0"/>
              <a:t>Control system</a:t>
            </a:r>
            <a:r>
              <a:rPr lang="zh-CN" altLang="zh-CN" dirty="0"/>
              <a:t> </a:t>
            </a:r>
            <a:r>
              <a:rPr lang="zh-CN" altLang="en-US" dirty="0"/>
              <a:t>～</a:t>
            </a:r>
            <a:r>
              <a:rPr lang="zh-Hans" altLang="en-US" dirty="0"/>
              <a:t> </a:t>
            </a:r>
            <a:r>
              <a:rPr lang="en-US" altLang="zh-CN" dirty="0"/>
              <a:t>level of dozens of kHz</a:t>
            </a:r>
          </a:p>
          <a:p>
            <a:pPr lvl="1"/>
            <a:r>
              <a:rPr lang="en-US" altLang="zh-CN" dirty="0"/>
              <a:t>Bias</a:t>
            </a:r>
            <a:r>
              <a:rPr lang="zh-Hans" altLang="en-US" dirty="0"/>
              <a:t> </a:t>
            </a:r>
            <a:r>
              <a:rPr lang="en-US" altLang="zh-CN" dirty="0"/>
              <a:t>supply</a:t>
            </a:r>
            <a:r>
              <a:rPr lang="zh-Hans" altLang="en-US" dirty="0"/>
              <a:t> ～ </a:t>
            </a:r>
            <a:r>
              <a:rPr lang="en-US" altLang="zh-Hans" dirty="0"/>
              <a:t>several</a:t>
            </a:r>
            <a:r>
              <a:rPr lang="zh-Hans" altLang="en-US" dirty="0"/>
              <a:t> </a:t>
            </a:r>
            <a:r>
              <a:rPr lang="en-US" altLang="zh-Hans" dirty="0"/>
              <a:t>kHz</a:t>
            </a:r>
            <a:endParaRPr lang="en-US" altLang="zh-CN" dirty="0"/>
          </a:p>
          <a:p>
            <a:r>
              <a:rPr lang="en-US" altLang="zh-Hans" dirty="0"/>
              <a:t>3</a:t>
            </a:r>
            <a:r>
              <a:rPr lang="zh-Hans" altLang="en-US" dirty="0"/>
              <a:t> </a:t>
            </a:r>
            <a:r>
              <a:rPr lang="en-US" altLang="zh-Hans" dirty="0"/>
              <a:t>prototypes</a:t>
            </a:r>
            <a:r>
              <a:rPr lang="zh-Hans" altLang="en-US" dirty="0"/>
              <a:t> </a:t>
            </a:r>
            <a:r>
              <a:rPr lang="en-US" altLang="zh-CN" dirty="0"/>
              <a:t>were</a:t>
            </a:r>
            <a:r>
              <a:rPr lang="zh-Hans" altLang="en-US" dirty="0"/>
              <a:t> </a:t>
            </a:r>
            <a:r>
              <a:rPr lang="en-US" altLang="zh-Hans" dirty="0"/>
              <a:t>developed</a:t>
            </a:r>
          </a:p>
          <a:p>
            <a:pPr lvl="1"/>
            <a:r>
              <a:rPr lang="en-US" altLang="zh-CN" dirty="0"/>
              <a:t>Switch</a:t>
            </a:r>
            <a:r>
              <a:rPr lang="zh-Hans" altLang="en-US" dirty="0"/>
              <a:t> </a:t>
            </a:r>
            <a:r>
              <a:rPr lang="en-US" altLang="zh-Hans" dirty="0"/>
              <a:t>type</a:t>
            </a:r>
          </a:p>
          <a:p>
            <a:pPr lvl="2"/>
            <a:r>
              <a:rPr lang="en-US" altLang="zh-Hans" dirty="0"/>
              <a:t>4</a:t>
            </a:r>
            <a:r>
              <a:rPr lang="zh-Hans" altLang="en-US" dirty="0"/>
              <a:t> </a:t>
            </a:r>
            <a:r>
              <a:rPr lang="en-US" altLang="zh-Hans" dirty="0"/>
              <a:t>IGBT</a:t>
            </a:r>
            <a:r>
              <a:rPr lang="zh-Hans" altLang="en-US" dirty="0"/>
              <a:t> </a:t>
            </a:r>
            <a:r>
              <a:rPr lang="en-US" altLang="zh-Hans" dirty="0"/>
              <a:t>modules</a:t>
            </a:r>
          </a:p>
          <a:p>
            <a:pPr lvl="2"/>
            <a:r>
              <a:rPr lang="en-US" altLang="zh-Hans" dirty="0"/>
              <a:t>High efficiency / low bandwidth / voltage ripple</a:t>
            </a:r>
          </a:p>
          <a:p>
            <a:pPr lvl="1"/>
            <a:r>
              <a:rPr lang="en-US" altLang="zh-CN" dirty="0"/>
              <a:t>Linear</a:t>
            </a:r>
            <a:r>
              <a:rPr lang="zh-Hans" altLang="en-US" dirty="0"/>
              <a:t> </a:t>
            </a:r>
            <a:r>
              <a:rPr lang="en-US" altLang="zh-Hans" dirty="0"/>
              <a:t>type</a:t>
            </a:r>
          </a:p>
          <a:p>
            <a:pPr lvl="2"/>
            <a:r>
              <a:rPr lang="en-US" altLang="zh-CN" dirty="0"/>
              <a:t>1392 transistors</a:t>
            </a:r>
            <a:r>
              <a:rPr lang="zh-CN" altLang="zh-CN" dirty="0"/>
              <a:t> </a:t>
            </a:r>
            <a:r>
              <a:rPr lang="en-US" altLang="zh-CN" dirty="0"/>
              <a:t>in parallel</a:t>
            </a:r>
          </a:p>
          <a:p>
            <a:pPr lvl="2"/>
            <a:r>
              <a:rPr lang="en-US" altLang="zh-Hans" dirty="0"/>
              <a:t>Low</a:t>
            </a:r>
            <a:r>
              <a:rPr lang="zh-Hans" altLang="en-US" dirty="0"/>
              <a:t> </a:t>
            </a:r>
            <a:r>
              <a:rPr lang="en-US" altLang="zh-Hans" dirty="0"/>
              <a:t>efficiency</a:t>
            </a:r>
            <a:r>
              <a:rPr lang="zh-Hans" altLang="en-US" dirty="0"/>
              <a:t> </a:t>
            </a:r>
            <a:r>
              <a:rPr lang="en-US" altLang="zh-Hans" dirty="0"/>
              <a:t>/</a:t>
            </a:r>
            <a:r>
              <a:rPr lang="zh-Hans" altLang="en-US" dirty="0"/>
              <a:t> </a:t>
            </a:r>
            <a:r>
              <a:rPr lang="en-US" altLang="zh-Hans" dirty="0"/>
              <a:t>high</a:t>
            </a:r>
            <a:r>
              <a:rPr lang="zh-Hans" altLang="en-US" dirty="0"/>
              <a:t> </a:t>
            </a:r>
            <a:r>
              <a:rPr lang="en-US" altLang="zh-Hans" dirty="0"/>
              <a:t>bandwidth</a:t>
            </a:r>
            <a:r>
              <a:rPr lang="zh-Hans" altLang="en-US" dirty="0"/>
              <a:t> </a:t>
            </a:r>
            <a:r>
              <a:rPr lang="en-US" altLang="zh-Hans" dirty="0"/>
              <a:t>/</a:t>
            </a:r>
            <a:r>
              <a:rPr lang="zh-Hans" altLang="en-US" dirty="0"/>
              <a:t> </a:t>
            </a:r>
            <a:r>
              <a:rPr lang="en-US" altLang="zh-Hans" dirty="0"/>
              <a:t>stability</a:t>
            </a:r>
          </a:p>
          <a:p>
            <a:pPr lvl="1"/>
            <a:r>
              <a:rPr lang="en-US" altLang="zh-CN" dirty="0"/>
              <a:t>Combined</a:t>
            </a:r>
            <a:r>
              <a:rPr lang="zh-Hans" altLang="en-US" dirty="0"/>
              <a:t> </a:t>
            </a:r>
            <a:r>
              <a:rPr lang="en-US" altLang="zh-Hans" dirty="0"/>
              <a:t>type</a:t>
            </a: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F69962C-DDEE-3D41-9D33-DFAE22CAD1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9658901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C3D39D-4489-E74E-8C89-F7A9C752D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/>
              <a:t>Dynamic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tuning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8761D9-B19E-EC44-B000-AEF8FF20F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Combined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type</a:t>
            </a:r>
            <a:r>
              <a:rPr kumimoji="1" lang="zh-Hans" altLang="en-US" dirty="0"/>
              <a:t> </a:t>
            </a:r>
            <a:r>
              <a:rPr kumimoji="1" lang="en-US" altLang="zh-CN" dirty="0"/>
              <a:t>bias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supply</a:t>
            </a:r>
          </a:p>
          <a:p>
            <a:pPr lvl="1"/>
            <a:r>
              <a:rPr kumimoji="1" lang="en-US" altLang="zh-CN" dirty="0"/>
              <a:t>3300A switch type bias supply</a:t>
            </a:r>
          </a:p>
          <a:p>
            <a:pPr lvl="1"/>
            <a:r>
              <a:rPr kumimoji="1" lang="en-US" altLang="zh-CN" dirty="0"/>
              <a:t>180A linear type modulator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A33EEB8-557B-2941-BA93-4F02412040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47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C670C1D-3A48-6746-AB8C-1DAC0E417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6" y="2618903"/>
            <a:ext cx="7741910" cy="38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50179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EF72C8-018F-234B-B388-7382D3BC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/>
              <a:t>Dynamic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tuning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BC0DF4-8A68-2843-B4C9-71093E390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Small signal bandwidth (SSWB)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comparison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F69962C-DDEE-3D41-9D33-DFAE22CAD1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48</a:t>
            </a:fld>
            <a:endParaRPr lang="en-US" altLang="zh-C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F72535-C984-CC48-91F2-DFC4C01E0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3" y="2132856"/>
            <a:ext cx="7908543" cy="414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57022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EF72C8-018F-234B-B388-7382D3BC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/>
              <a:t>Dynamic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tuning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BC0DF4-8A68-2843-B4C9-71093E390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Detuning phase in 1 cycle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F69962C-DDEE-3D41-9D33-DFAE22CAD1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49</a:t>
            </a:fld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B50F82C-1585-E343-A791-D9892CF28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160000"/>
            <a:ext cx="807085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1822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77FE7A-54D3-054C-96F2-609FAA6AC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086F0C-1159-1D45-B944-D739E7350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Milestones</a:t>
            </a:r>
            <a:r>
              <a:rPr kumimoji="1" lang="zh-Hans" altLang="en-US" dirty="0"/>
              <a:t> 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017D7B0-4A4F-674E-B1C2-071253D7C2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7F7224B-DE8C-8346-9836-6CF092973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462445"/>
              </p:ext>
            </p:extLst>
          </p:nvPr>
        </p:nvGraphicFramePr>
        <p:xfrm>
          <a:off x="467544" y="2204864"/>
          <a:ext cx="8316913" cy="383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4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Feb.  2001 </a:t>
                      </a:r>
                      <a:endParaRPr lang="zh-CN" altLang="en-US" sz="1600" b="0" dirty="0">
                        <a:solidFill>
                          <a:srgbClr val="2A3454"/>
                        </a:solidFill>
                        <a:latin typeface="Century" panose="020406040505050203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3" marR="91433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Idea of CSNS discussed</a:t>
                      </a:r>
                    </a:p>
                  </a:txBody>
                  <a:tcPr marL="91433" marR="914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39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en-US" altLang="zh-CN" sz="1600" b="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Jun.  2005 </a:t>
                      </a:r>
                      <a:endParaRPr lang="zh-CN" altLang="en-US" sz="1600" b="0" dirty="0">
                        <a:solidFill>
                          <a:srgbClr val="2A3454"/>
                        </a:solidFill>
                        <a:latin typeface="Century" panose="020406040505050203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3" marR="91433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Proposal approved in principle by the central government</a:t>
                      </a:r>
                    </a:p>
                  </a:txBody>
                  <a:tcPr marL="91433" marR="914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639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en-US" altLang="zh-CN" sz="1600" b="1" i="0" kern="1200" baseline="0" dirty="0">
                          <a:solidFill>
                            <a:srgbClr val="C00000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Sep.  2011 </a:t>
                      </a:r>
                      <a:endParaRPr lang="zh-CN" altLang="en-US" sz="1600" b="1" i="0" kern="1200" baseline="0" dirty="0">
                        <a:solidFill>
                          <a:srgbClr val="C00000"/>
                        </a:solidFill>
                        <a:latin typeface="Century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91433" marR="91433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kern="0" dirty="0">
                          <a:solidFill>
                            <a:srgbClr val="C00000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Construction started, component fabrication started </a:t>
                      </a:r>
                    </a:p>
                  </a:txBody>
                  <a:tcPr marL="91433" marR="914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6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Apr.  2017</a:t>
                      </a:r>
                    </a:p>
                  </a:txBody>
                  <a:tcPr marL="91433" marR="91433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 err="1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Linac</a:t>
                      </a:r>
                      <a:r>
                        <a:rPr lang="zh-Hans" altLang="en-U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commissioning</a:t>
                      </a:r>
                      <a:r>
                        <a:rPr lang="zh-Hans" altLang="en-U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Han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60MeV</a:t>
                      </a: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1433" marR="914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46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May  201</a:t>
                      </a:r>
                      <a:r>
                        <a:rPr lang="zh-CN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600" b="0" kern="1200" dirty="0">
                        <a:solidFill>
                          <a:srgbClr val="2A3454"/>
                        </a:solidFill>
                        <a:latin typeface="Century" panose="020406040505050203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3" marR="91433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RCS commissioning start             </a:t>
                      </a:r>
                    </a:p>
                  </a:txBody>
                  <a:tcPr marL="91433" marR="914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4639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en-US" altLang="zh-CN" sz="1600" b="1" i="0" kern="1200" baseline="0" dirty="0">
                          <a:solidFill>
                            <a:srgbClr val="C00000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Aug.  2017 </a:t>
                      </a:r>
                      <a:endParaRPr lang="zh-CN" altLang="en-US" sz="1600" b="1" i="0" kern="1200" baseline="0" dirty="0">
                        <a:solidFill>
                          <a:srgbClr val="C00000"/>
                        </a:solidFill>
                        <a:latin typeface="Century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91433" marR="91433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kern="0" dirty="0">
                          <a:solidFill>
                            <a:srgbClr val="C00000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first beam on target, first neutron beam</a:t>
                      </a:r>
                    </a:p>
                  </a:txBody>
                  <a:tcPr marL="91433" marR="914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46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Nov.  201</a:t>
                      </a:r>
                      <a:r>
                        <a:rPr lang="en-US" altLang="zh-Han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600" b="0" kern="1200" dirty="0">
                        <a:solidFill>
                          <a:srgbClr val="2A3454"/>
                        </a:solidFill>
                        <a:latin typeface="Century" panose="020406040505050203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3" marR="91433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Increase</a:t>
                      </a:r>
                      <a:r>
                        <a:rPr lang="zh-Hans" altLang="en-U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Han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zh-Hans" altLang="en-U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Han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power</a:t>
                      </a:r>
                      <a:r>
                        <a:rPr lang="zh-Hans" altLang="en-U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zh-Hans" altLang="en-U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Han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10kW</a:t>
                      </a:r>
                      <a:endParaRPr lang="en-US" altLang="zh-CN" sz="1600" b="0" kern="1200" dirty="0">
                        <a:solidFill>
                          <a:srgbClr val="2A3454"/>
                        </a:solidFill>
                        <a:latin typeface="Century" panose="020406040505050203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3" marR="914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46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Jan.  2018</a:t>
                      </a:r>
                      <a:endParaRPr lang="zh-CN" altLang="en-US" sz="1600" b="0" kern="1200" dirty="0">
                        <a:solidFill>
                          <a:srgbClr val="2A3454"/>
                        </a:solidFill>
                        <a:latin typeface="Century" panose="020406040505050203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3" marR="91433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 err="1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Linac</a:t>
                      </a:r>
                      <a:r>
                        <a:rPr lang="en-US" altLang="zh-Han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/RCS</a:t>
                      </a:r>
                      <a:r>
                        <a:rPr lang="zh-Hans" altLang="en-U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commissioning</a:t>
                      </a:r>
                      <a:r>
                        <a:rPr lang="zh-Hans" altLang="en-U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Hans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80MeV</a:t>
                      </a:r>
                      <a:endParaRPr lang="en-US" altLang="zh-CN" sz="1600" b="0" kern="1200" dirty="0">
                        <a:solidFill>
                          <a:srgbClr val="2A3454"/>
                        </a:solidFill>
                        <a:latin typeface="Century" panose="020406040505050203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3" marR="914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78340"/>
                  </a:ext>
                </a:extLst>
              </a:tr>
              <a:tr h="294639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en-US" altLang="zh-CN" sz="1600" b="1" i="0" kern="1200" baseline="0" dirty="0">
                          <a:solidFill>
                            <a:srgbClr val="C00000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Mar.  2</a:t>
                      </a:r>
                      <a:r>
                        <a:rPr lang="en-US" altLang="zh-Hans" sz="1600" b="1" i="0" kern="1200" baseline="0" dirty="0">
                          <a:solidFill>
                            <a:srgbClr val="C00000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018</a:t>
                      </a:r>
                      <a:endParaRPr lang="zh-CN" altLang="en-US" sz="1600" b="1" i="0" kern="1200" baseline="0" dirty="0">
                        <a:solidFill>
                          <a:srgbClr val="C00000"/>
                        </a:solidFill>
                        <a:latin typeface="Century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91433" marR="91433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kern="0" dirty="0">
                          <a:solidFill>
                            <a:srgbClr val="C00000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Passed National Acceptance Test, pre-open to users</a:t>
                      </a:r>
                    </a:p>
                  </a:txBody>
                  <a:tcPr marL="91433" marR="914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010739"/>
                  </a:ext>
                </a:extLst>
              </a:tr>
              <a:tr h="2946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Apr.   2018</a:t>
                      </a:r>
                      <a:endParaRPr lang="zh-CN" altLang="en-US" sz="1600" b="0" kern="1200" dirty="0">
                        <a:solidFill>
                          <a:srgbClr val="2A3454"/>
                        </a:solidFill>
                        <a:latin typeface="Century" panose="020406040505050203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3" marR="91433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2A3454"/>
                          </a:solidFill>
                          <a:latin typeface="Century" panose="020406040505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First Experiment Results Published in Nano Energy</a:t>
                      </a:r>
                    </a:p>
                  </a:txBody>
                  <a:tcPr marL="91433" marR="914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5788358"/>
                  </a:ext>
                </a:extLst>
              </a:tr>
              <a:tr h="294639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en-US" altLang="zh-CN" sz="1600" b="1" i="0" kern="1200" baseline="0" dirty="0">
                          <a:solidFill>
                            <a:srgbClr val="C00000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Aug.  2018</a:t>
                      </a:r>
                      <a:endParaRPr lang="zh-CN" altLang="en-US" sz="1600" b="1" i="0" kern="1200" baseline="0" dirty="0">
                        <a:solidFill>
                          <a:srgbClr val="C00000"/>
                        </a:solidFill>
                        <a:latin typeface="Century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91433" marR="91433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kern="0" dirty="0">
                          <a:solidFill>
                            <a:srgbClr val="C00000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Passed National Acceptance</a:t>
                      </a:r>
                    </a:p>
                  </a:txBody>
                  <a:tcPr marL="91433" marR="914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6636430"/>
                  </a:ext>
                </a:extLst>
              </a:tr>
              <a:tr h="294639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</a:pPr>
                      <a:endParaRPr lang="zh-CN" altLang="en-US" sz="1600" b="1" i="0" kern="1200" baseline="0" dirty="0">
                        <a:solidFill>
                          <a:srgbClr val="C00000"/>
                        </a:solidFill>
                        <a:latin typeface="Century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91433" marR="91433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b="1" i="0" kern="0" dirty="0">
                        <a:solidFill>
                          <a:srgbClr val="C00000"/>
                        </a:solidFill>
                        <a:latin typeface="Century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91433" marR="914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080367"/>
                  </a:ext>
                </a:extLst>
              </a:tr>
              <a:tr h="294639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</a:pPr>
                      <a:endParaRPr lang="zh-CN" altLang="en-US" sz="1600" b="1" i="0" dirty="0">
                        <a:latin typeface="Century" panose="02040604050505020304" pitchFamily="18" charset="0"/>
                      </a:endParaRPr>
                    </a:p>
                  </a:txBody>
                  <a:tcPr marL="91433" marR="91433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" panose="02040604050505020304" pitchFamily="18" charset="0"/>
                        </a:rPr>
                        <a:t>6.5 years in total</a:t>
                      </a:r>
                    </a:p>
                  </a:txBody>
                  <a:tcPr marL="91433" marR="914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522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260347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DE8060-992B-9040-9131-035437A7E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/>
              <a:t>Dynamic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tuning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268DD9-C1E1-E643-A601-F4739B791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Amplitude and Phase error in 1 cycle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96ABE9B-C841-C24C-9A1C-0D2447173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50</a:t>
            </a:fld>
            <a:endParaRPr lang="en-US" altLang="zh-C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E843D63-61AD-2E41-8B0C-D56B2DADD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160000"/>
            <a:ext cx="807428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38671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EF72C8-018F-234B-B388-7382D3BC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/>
              <a:t>Dynamic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tuning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BC0DF4-8A68-2843-B4C9-71093E390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kumimoji="1" lang="en-US" altLang="zh-CN" dirty="0">
                <a:solidFill>
                  <a:srgbClr val="C00000"/>
                </a:solidFill>
              </a:rPr>
              <a:t>In</a:t>
            </a:r>
            <a:r>
              <a:rPr kumimoji="1" lang="zh-Hans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Hans" dirty="0">
                <a:solidFill>
                  <a:srgbClr val="C00000"/>
                </a:solidFill>
              </a:rPr>
              <a:t>practice, </a:t>
            </a:r>
            <a:r>
              <a:rPr lang="en-US" altLang="zh-CN" dirty="0">
                <a:solidFill>
                  <a:srgbClr val="C00000"/>
                </a:solidFill>
              </a:rPr>
              <a:t>SSWB is the most important technical indicator.</a:t>
            </a:r>
          </a:p>
          <a:p>
            <a:pPr algn="just"/>
            <a:r>
              <a:rPr lang="en-US" altLang="zh-CN" dirty="0"/>
              <a:t>Not like the power supply used in magnet system</a:t>
            </a:r>
            <a:r>
              <a:rPr lang="en-US" altLang="zh-Hans" dirty="0"/>
              <a:t>, </a:t>
            </a:r>
            <a:r>
              <a:rPr lang="en-US" altLang="zh-CN" dirty="0"/>
              <a:t>the requirement of tracking precision could be relaxed</a:t>
            </a:r>
            <a:r>
              <a:rPr lang="zh-CN" altLang="zh-CN" dirty="0"/>
              <a:t> </a:t>
            </a:r>
            <a:r>
              <a:rPr kumimoji="1" lang="en-US" altLang="zh-CN" dirty="0"/>
              <a:t>due to the </a:t>
            </a:r>
            <a:r>
              <a:rPr kumimoji="1" lang="en-US" altLang="zh-Hans" dirty="0"/>
              <a:t>e</a:t>
            </a:r>
            <a:r>
              <a:rPr lang="en-US" altLang="zh-CN" dirty="0"/>
              <a:t>xistence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tuning</a:t>
            </a:r>
            <a:r>
              <a:rPr lang="zh-Hans" altLang="en-US" dirty="0"/>
              <a:t> </a:t>
            </a:r>
            <a:r>
              <a:rPr lang="en-US" altLang="zh-Hans" dirty="0"/>
              <a:t>control</a:t>
            </a:r>
            <a:r>
              <a:rPr lang="zh-Hans" altLang="en-US" dirty="0"/>
              <a:t> </a:t>
            </a:r>
            <a:r>
              <a:rPr lang="en-US" altLang="zh-Hans" dirty="0"/>
              <a:t>system.</a:t>
            </a:r>
            <a:r>
              <a:rPr lang="en-US" altLang="zh-CN" dirty="0"/>
              <a:t> </a:t>
            </a:r>
          </a:p>
          <a:p>
            <a:pPr algn="just"/>
            <a:r>
              <a:rPr lang="en-US" altLang="zh-CN" dirty="0"/>
              <a:t>The</a:t>
            </a:r>
            <a:r>
              <a:rPr lang="zh-Hans" altLang="en-US" dirty="0"/>
              <a:t> </a:t>
            </a:r>
            <a:r>
              <a:rPr lang="en-US" altLang="zh-CN" dirty="0"/>
              <a:t>voltage ripple</a:t>
            </a:r>
            <a:r>
              <a:rPr lang="zh-Hans" altLang="en-US" dirty="0"/>
              <a:t> </a:t>
            </a:r>
            <a:r>
              <a:rPr lang="en-US" altLang="zh-Hans" dirty="0"/>
              <a:t>doesn’t</a:t>
            </a:r>
            <a:r>
              <a:rPr lang="zh-Hans" altLang="en-US" dirty="0"/>
              <a:t> </a:t>
            </a:r>
            <a:r>
              <a:rPr lang="en-US" altLang="zh-Hans" dirty="0"/>
              <a:t>seem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affect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cavity</a:t>
            </a:r>
            <a:r>
              <a:rPr lang="zh-Hans" altLang="en-US" dirty="0"/>
              <a:t> </a:t>
            </a:r>
            <a:r>
              <a:rPr lang="en-US" altLang="zh-Hans" dirty="0"/>
              <a:t>voltage.</a:t>
            </a: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F69962C-DDEE-3D41-9D33-DFAE22CAD1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51</a:t>
            </a:fld>
            <a:endParaRPr lang="en-US" altLang="zh-CN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ED40EE6-548D-484F-8B1D-9D2BA87BB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24" y="3496434"/>
            <a:ext cx="5184576" cy="320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629027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8019ED-7A6F-9C43-BFCA-26766430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C7AF84-36DE-EA4B-AFE9-FAAC0A023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 algn="ctr">
              <a:buNone/>
            </a:pPr>
            <a:r>
              <a:rPr kumimoji="1" lang="en-US" altLang="zh-Hans" sz="3200" dirty="0">
                <a:solidFill>
                  <a:srgbClr val="C00000"/>
                </a:solidFill>
              </a:rPr>
              <a:t>Future plan</a:t>
            </a:r>
            <a:endParaRPr kumimoji="1"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353A320-35C3-6249-9951-D838FC63AB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52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353776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1CFE9-9045-9A4A-8418-0D8F2398D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Future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plan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3916A1-450E-7746-8769-9ED743C06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System running and beam commissioning</a:t>
            </a:r>
          </a:p>
          <a:p>
            <a:pPr lvl="1"/>
            <a:r>
              <a:rPr kumimoji="1" lang="en-US" altLang="zh-CN" dirty="0"/>
              <a:t>2</a:t>
            </a:r>
            <a:r>
              <a:rPr kumimoji="1" lang="en-US" altLang="zh-Hans" dirty="0"/>
              <a:t>0</a:t>
            </a:r>
            <a:r>
              <a:rPr kumimoji="1" lang="zh-Hans" altLang="en-US" dirty="0"/>
              <a:t>～</a:t>
            </a:r>
            <a:r>
              <a:rPr kumimoji="1" lang="en-US" altLang="zh-Hans" dirty="0"/>
              <a:t>25kW</a:t>
            </a:r>
            <a:r>
              <a:rPr kumimoji="1" lang="zh-CN" altLang="en-US" dirty="0"/>
              <a:t> </a:t>
            </a:r>
            <a:r>
              <a:rPr kumimoji="1" lang="en-US" altLang="zh-CN" dirty="0"/>
              <a:t>running</a:t>
            </a:r>
          </a:p>
          <a:p>
            <a:pPr lvl="1"/>
            <a:r>
              <a:rPr kumimoji="1" lang="en-US" altLang="zh-CN" dirty="0"/>
              <a:t>50</a:t>
            </a:r>
            <a:r>
              <a:rPr kumimoji="1" lang="zh-Hans" altLang="en-US" dirty="0"/>
              <a:t>～</a:t>
            </a:r>
            <a:r>
              <a:rPr kumimoji="1" lang="en-US" altLang="zh-CN" dirty="0"/>
              <a:t>100kW</a:t>
            </a:r>
          </a:p>
          <a:p>
            <a:pPr lvl="1"/>
            <a:r>
              <a:rPr kumimoji="1" lang="en-US" altLang="zh-CN" dirty="0"/>
              <a:t>Beam control loops</a:t>
            </a:r>
          </a:p>
          <a:p>
            <a:pPr lvl="2"/>
            <a:r>
              <a:rPr kumimoji="1" lang="en-US" altLang="zh-CN" dirty="0"/>
              <a:t>Beam loading compensation</a:t>
            </a:r>
          </a:p>
          <a:p>
            <a:pPr lvl="2"/>
            <a:r>
              <a:rPr lang="en-US" altLang="zh-CN" dirty="0"/>
              <a:t>Synchrotron oscillation damping</a:t>
            </a:r>
            <a:endParaRPr kumimoji="1" lang="en-US" altLang="zh-CN" dirty="0"/>
          </a:p>
          <a:p>
            <a:r>
              <a:rPr kumimoji="1" lang="en-US" altLang="zh-CN" dirty="0"/>
              <a:t>Second harmonic system-500kW</a:t>
            </a:r>
          </a:p>
          <a:p>
            <a:pPr lvl="1"/>
            <a:r>
              <a:rPr kumimoji="1" lang="en-US" altLang="zh-CN" dirty="0"/>
              <a:t>Manufacture of MA ring</a:t>
            </a:r>
          </a:p>
          <a:p>
            <a:pPr lvl="1"/>
            <a:r>
              <a:rPr kumimoji="1" lang="en-US" altLang="zh-CN" dirty="0"/>
              <a:t>Cavity design</a:t>
            </a:r>
          </a:p>
          <a:p>
            <a:pPr lvl="1"/>
            <a:r>
              <a:rPr kumimoji="1" lang="en-US" altLang="zh-CN" dirty="0"/>
              <a:t>High power test</a:t>
            </a:r>
          </a:p>
          <a:p>
            <a:r>
              <a:rPr kumimoji="1" lang="en-US" altLang="zh-CN" dirty="0"/>
              <a:t>LLRF</a:t>
            </a:r>
          </a:p>
          <a:p>
            <a:pPr lvl="1"/>
            <a:r>
              <a:rPr kumimoji="1" lang="en-US" altLang="zh-CN" dirty="0"/>
              <a:t>New digital platform based on </a:t>
            </a:r>
            <a:r>
              <a:rPr kumimoji="1" lang="en-US" altLang="zh-CN" dirty="0" err="1"/>
              <a:t>OpenVPX</a:t>
            </a:r>
            <a:endParaRPr kumimoji="1" lang="en-US" altLang="zh-CN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A5B785A-D03A-F548-81C9-C78EE93EA6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53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82F6548-3CEE-2040-93F4-5BFCE77A9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12748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E730B0A-565C-364B-9B06-59EAB0A98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7332" y="393305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266128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44BD7F6-BB63-7442-845E-4FFCB7822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144735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54</a:t>
            </a:fld>
            <a:endParaRPr lang="en-US" altLang="zh-CN" dirty="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205DC68-D395-F140-BE37-E3526979B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350" y="2780928"/>
            <a:ext cx="698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3600" dirty="0">
                <a:solidFill>
                  <a:srgbClr val="C00000"/>
                </a:solidFill>
                <a:latin typeface="Century" panose="020406040505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78104962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  <p:pic>
        <p:nvPicPr>
          <p:cNvPr id="5" name="图片 4" descr="航拍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148" y="1613158"/>
            <a:ext cx="7540058" cy="46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5414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8019ED-7A6F-9C43-BFCA-26766430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C7AF84-36DE-EA4B-AFE9-FAAC0A023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 algn="ctr">
              <a:buNone/>
            </a:pPr>
            <a:r>
              <a:rPr lang="en-US" altLang="zh-CN" sz="3200" dirty="0">
                <a:solidFill>
                  <a:srgbClr val="C00000"/>
                </a:solidFill>
              </a:rPr>
              <a:t>RF</a:t>
            </a:r>
            <a:r>
              <a:rPr lang="zh-Hans" altLang="en-US" sz="3200" dirty="0">
                <a:solidFill>
                  <a:srgbClr val="C00000"/>
                </a:solidFill>
              </a:rPr>
              <a:t> </a:t>
            </a:r>
            <a:r>
              <a:rPr lang="en-US" altLang="zh-Hans" sz="3200" dirty="0">
                <a:solidFill>
                  <a:srgbClr val="C00000"/>
                </a:solidFill>
              </a:rPr>
              <a:t>system</a:t>
            </a:r>
            <a:endParaRPr kumimoji="1"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353A320-35C3-6249-9951-D838FC63AB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079429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RF system</a:t>
            </a:r>
            <a:endParaRPr lang="zh-CN" altLang="en-US" dirty="0"/>
          </a:p>
        </p:txBody>
      </p:sp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450975"/>
            <a:ext cx="4652962" cy="517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内容占位符 15"/>
          <p:cNvGraphicFramePr>
            <a:graphicFrameLocks/>
          </p:cNvGraphicFramePr>
          <p:nvPr/>
        </p:nvGraphicFramePr>
        <p:xfrm>
          <a:off x="395288" y="2239963"/>
          <a:ext cx="4170362" cy="3940172"/>
        </p:xfrm>
        <a:graphic>
          <a:graphicData uri="http://schemas.openxmlformats.org/drawingml/2006/table">
            <a:tbl>
              <a:tblPr/>
              <a:tblGrid>
                <a:gridCol w="2924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0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6AC"/>
                          </a:solidFill>
                          <a:effectLst/>
                          <a:latin typeface="Century" panose="02040604050505020304" pitchFamily="18" charset="0"/>
                          <a:ea typeface="宋体" pitchFamily="2" charset="-122"/>
                          <a:cs typeface="Times New Roman" pitchFamily="18" charset="0"/>
                        </a:rPr>
                        <a:t>Parameter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6AC"/>
                          </a:solidFill>
                          <a:effectLst/>
                          <a:latin typeface="Century" panose="02040604050505020304" pitchFamily="18" charset="0"/>
                          <a:ea typeface="宋体" pitchFamily="2" charset="-122"/>
                          <a:cs typeface="Times New Roman" pitchFamily="18" charset="0"/>
                        </a:rPr>
                        <a:t>Value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Beam power (kW)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100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Energy (GeV)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0.08~1.6</a:t>
                      </a:r>
                      <a:endParaRPr lang="en-US" altLang="zh-CN" sz="1600" b="0" kern="1200" dirty="0">
                        <a:solidFill>
                          <a:srgbClr val="4D5E68"/>
                        </a:solidFill>
                        <a:latin typeface="Century" panose="02040604050505020304" pitchFamily="18" charset="0"/>
                        <a:ea typeface="+mn-ea"/>
                        <a:cs typeface="+mn-cs"/>
                        <a:sym typeface="Symbol" pitchFamily="18" charset="2"/>
                      </a:endParaRP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Intensity (</a:t>
                      </a:r>
                      <a:r>
                        <a:rPr lang="en-US" altLang="zh-CN" sz="1600" b="0" kern="1200" dirty="0" err="1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ppp</a:t>
                      </a: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1.56E13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RCS circumference (m)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228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Circulating dc current (A)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1.5/ 3.5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Repetition rate (Hz)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Harmonic number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2</a:t>
                      </a:r>
                      <a:endParaRPr lang="en-US" altLang="zh-CN" sz="1600" b="0" kern="1200" dirty="0">
                        <a:solidFill>
                          <a:srgbClr val="4D5E68"/>
                        </a:solidFill>
                        <a:latin typeface="Century" panose="02040604050505020304" pitchFamily="18" charset="0"/>
                        <a:ea typeface="+mn-ea"/>
                        <a:cs typeface="+mn-cs"/>
                        <a:sym typeface="Symbol" pitchFamily="18" charset="2"/>
                      </a:endParaRP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0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RF frequency (MHz)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1.02~2.44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Peak RF voltage (kV)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165 (h=2)</a:t>
                      </a:r>
                      <a:endParaRPr lang="zh-CN" altLang="zh-CN" sz="1600" b="0" kern="1200" dirty="0">
                        <a:solidFill>
                          <a:srgbClr val="4D5E68"/>
                        </a:solidFill>
                        <a:latin typeface="Century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416550" y="3321050"/>
            <a:ext cx="3240088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2800" b="0">
                <a:solidFill>
                  <a:srgbClr val="C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CSNS/RCS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altLang="zh-CN" sz="1000" b="0">
              <a:solidFill>
                <a:srgbClr val="0000CC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>
                <a:solidFill>
                  <a:srgbClr val="0000CC"/>
                </a:solidFill>
                <a:latin typeface="Century" panose="020406040505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0000CC"/>
                </a:solidFill>
                <a:latin typeface="Century" panose="020406040505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8 fundamental harmonic cav.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0000CC"/>
                </a:solidFill>
                <a:latin typeface="Century" panose="020406040505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h=2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009900"/>
                </a:solidFill>
                <a:latin typeface="Century" panose="020406040505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3 second harmonic cav.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009900"/>
                </a:solidFill>
                <a:latin typeface="Century" panose="020406040505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h=4</a:t>
            </a:r>
            <a:endParaRPr lang="en-US" altLang="zh-CN" sz="1600" b="0">
              <a:solidFill>
                <a:srgbClr val="0000CC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H="1" flipV="1">
            <a:off x="7588250" y="2420938"/>
            <a:ext cx="206375" cy="1871662"/>
          </a:xfrm>
          <a:prstGeom prst="line">
            <a:avLst/>
          </a:prstGeom>
          <a:noFill/>
          <a:ln w="9525">
            <a:solidFill>
              <a:srgbClr val="0056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H="1">
            <a:off x="6411913" y="5002213"/>
            <a:ext cx="300037" cy="947737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flipH="1" flipV="1">
            <a:off x="5589588" y="2708275"/>
            <a:ext cx="822325" cy="204787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V="1">
            <a:off x="7793038" y="4676775"/>
            <a:ext cx="1027112" cy="6032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V="1">
            <a:off x="7794625" y="3573463"/>
            <a:ext cx="954088" cy="719137"/>
          </a:xfrm>
          <a:prstGeom prst="line">
            <a:avLst/>
          </a:prstGeom>
          <a:noFill/>
          <a:ln w="9525">
            <a:solidFill>
              <a:srgbClr val="0056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 flipV="1">
            <a:off x="6226175" y="2420938"/>
            <a:ext cx="185738" cy="1871662"/>
          </a:xfrm>
          <a:prstGeom prst="line">
            <a:avLst/>
          </a:prstGeom>
          <a:noFill/>
          <a:ln w="9525">
            <a:solidFill>
              <a:srgbClr val="0056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 flipH="1" flipV="1">
            <a:off x="5292725" y="4125913"/>
            <a:ext cx="565150" cy="84137"/>
          </a:xfrm>
          <a:prstGeom prst="line">
            <a:avLst/>
          </a:prstGeom>
          <a:noFill/>
          <a:ln w="9525">
            <a:solidFill>
              <a:srgbClr val="0056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 flipH="1">
            <a:off x="5292725" y="4498975"/>
            <a:ext cx="571500" cy="238125"/>
          </a:xfrm>
          <a:prstGeom prst="line">
            <a:avLst/>
          </a:prstGeom>
          <a:noFill/>
          <a:ln w="9525">
            <a:solidFill>
              <a:srgbClr val="0056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 flipH="1" flipV="1">
            <a:off x="5292725" y="3573463"/>
            <a:ext cx="933450" cy="719137"/>
          </a:xfrm>
          <a:prstGeom prst="line">
            <a:avLst/>
          </a:prstGeom>
          <a:noFill/>
          <a:ln w="9525">
            <a:solidFill>
              <a:srgbClr val="0056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776483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3C3243-2444-CF4D-AD91-528745F37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RF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system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2FCB86-F7E4-1F40-821D-647AAC425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RF pattern</a:t>
            </a:r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0952C3BE-D7E8-4345-A6B8-A990BD8DAE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E6F3D4-A7D6-0046-A563-44D4C82A152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6833542" cy="411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4128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CSNS讲演稿母板">
  <a:themeElements>
    <a:clrScheme name="1_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1_CSNS讲演稿母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1_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演示文稿1" id="{1349C419-A8E5-400F-AF48-C36C102715C2}" vid="{314E689C-96AD-438F-894F-CF895E49B01E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CSNS</Template>
  <TotalTime>9116</TotalTime>
  <Words>1284</Words>
  <Application>Microsoft Macintosh PowerPoint</Application>
  <PresentationFormat>全屏显示(4:3)</PresentationFormat>
  <Paragraphs>384</Paragraphs>
  <Slides>54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6" baseType="lpstr">
      <vt:lpstr>黑体</vt:lpstr>
      <vt:lpstr>宋体</vt:lpstr>
      <vt:lpstr>微软雅黑</vt:lpstr>
      <vt:lpstr>Arial Unicode MS</vt:lpstr>
      <vt:lpstr>Arial</vt:lpstr>
      <vt:lpstr>Calibri</vt:lpstr>
      <vt:lpstr>Century</vt:lpstr>
      <vt:lpstr>Impact</vt:lpstr>
      <vt:lpstr>Symbol</vt:lpstr>
      <vt:lpstr>Times New Roman</vt:lpstr>
      <vt:lpstr>Wingdings</vt:lpstr>
      <vt:lpstr>1_CSNS讲演稿母板</vt:lpstr>
      <vt:lpstr> RF feedback and dynamic tuning  in CSNS/RCS  </vt:lpstr>
      <vt:lpstr>Outline</vt:lpstr>
      <vt:lpstr>PowerPoint 演示文稿</vt:lpstr>
      <vt:lpstr>Introduction</vt:lpstr>
      <vt:lpstr>Introduction</vt:lpstr>
      <vt:lpstr>Introduction</vt:lpstr>
      <vt:lpstr>PowerPoint 演示文稿</vt:lpstr>
      <vt:lpstr>RF system</vt:lpstr>
      <vt:lpstr>RF system</vt:lpstr>
      <vt:lpstr>RF system</vt:lpstr>
      <vt:lpstr>RF system</vt:lpstr>
      <vt:lpstr>RF system</vt:lpstr>
      <vt:lpstr>RF system</vt:lpstr>
      <vt:lpstr>RF system</vt:lpstr>
      <vt:lpstr>RF system</vt:lpstr>
      <vt:lpstr>RF system</vt:lpstr>
      <vt:lpstr>RF system</vt:lpstr>
      <vt:lpstr>PowerPoint 演示文稿</vt:lpstr>
      <vt:lpstr>Beam commissioning issues</vt:lpstr>
      <vt:lpstr>Beam commissioning issues</vt:lpstr>
      <vt:lpstr>Beam commissioning issues</vt:lpstr>
      <vt:lpstr>Beam commissioning issues</vt:lpstr>
      <vt:lpstr>Beam commissioning issues</vt:lpstr>
      <vt:lpstr>Beam commissioning issues</vt:lpstr>
      <vt:lpstr>Beam commissioning issues</vt:lpstr>
      <vt:lpstr>Beam commissioning issues</vt:lpstr>
      <vt:lpstr>Beam commissioning issues</vt:lpstr>
      <vt:lpstr>Beam commissioning issues</vt:lpstr>
      <vt:lpstr>Beam commissioning issues</vt:lpstr>
      <vt:lpstr>Beam commissioning issues</vt:lpstr>
      <vt:lpstr>PowerPoint 演示文稿</vt:lpstr>
      <vt:lpstr>RF feedback</vt:lpstr>
      <vt:lpstr>RF feedback</vt:lpstr>
      <vt:lpstr>RF feedback</vt:lpstr>
      <vt:lpstr>RF feedback</vt:lpstr>
      <vt:lpstr>RF feedback</vt:lpstr>
      <vt:lpstr>RF feedback</vt:lpstr>
      <vt:lpstr>RF feedback</vt:lpstr>
      <vt:lpstr>RF feedback</vt:lpstr>
      <vt:lpstr>PowerPoint 演示文稿</vt:lpstr>
      <vt:lpstr>Dynamic tuning system</vt:lpstr>
      <vt:lpstr>Dynamic tuning system</vt:lpstr>
      <vt:lpstr>Dynamic tuning system</vt:lpstr>
      <vt:lpstr>Dynamic tuning system</vt:lpstr>
      <vt:lpstr>Dynamic tuning system</vt:lpstr>
      <vt:lpstr>Dynamic tuning system</vt:lpstr>
      <vt:lpstr>Dynamic tuning system</vt:lpstr>
      <vt:lpstr>Dynamic tuning system</vt:lpstr>
      <vt:lpstr>Dynamic tuning system</vt:lpstr>
      <vt:lpstr>Dynamic tuning system</vt:lpstr>
      <vt:lpstr>Dynamic tuning system</vt:lpstr>
      <vt:lpstr>PowerPoint 演示文稿</vt:lpstr>
      <vt:lpstr>Future plan</vt:lpstr>
      <vt:lpstr>PowerPoint 演示文稿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晓</dc:creator>
  <cp:lastModifiedBy>李晓</cp:lastModifiedBy>
  <cp:revision>129</cp:revision>
  <cp:lastPrinted>1601-01-01T00:00:00Z</cp:lastPrinted>
  <dcterms:created xsi:type="dcterms:W3CDTF">2018-07-11T07:16:28Z</dcterms:created>
  <dcterms:modified xsi:type="dcterms:W3CDTF">2018-12-11T07:53:15Z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