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1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2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6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8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8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7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60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6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0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7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4629" y="-488723"/>
            <a:ext cx="9144000" cy="2387600"/>
          </a:xfrm>
        </p:spPr>
        <p:txBody>
          <a:bodyPr/>
          <a:lstStyle/>
          <a:p>
            <a:r>
              <a:rPr lang="en-US" dirty="0"/>
              <a:t>ARIES APEC goals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068" y="2452507"/>
            <a:ext cx="10258697" cy="1655762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sz="3600" dirty="0">
                <a:solidFill>
                  <a:srgbClr val="0000CC"/>
                </a:solidFill>
              </a:rPr>
              <a:t>Ranking of performance degrading mechanisms for hadron storage rings and synchrotrons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3600" dirty="0"/>
              <a:t>Summary of novel methods to reduce accelerator impedance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3600" dirty="0"/>
              <a:t>Report on optimal RAMS characteristics for particle accelerators </a:t>
            </a:r>
          </a:p>
        </p:txBody>
      </p:sp>
    </p:spTree>
    <p:extLst>
      <p:ext uri="{BB962C8B-B14F-4D97-AF65-F5344CB8AC3E}">
        <p14:creationId xmlns:p14="http://schemas.microsoft.com/office/powerpoint/2010/main" val="81643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limitations w.r.t. brightness, intensity, beam lifetime, beam loss or polarization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22" y="1877876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single bunch effects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	- space charge, IBS</a:t>
            </a:r>
          </a:p>
          <a:p>
            <a:pPr marL="0" indent="0">
              <a:buNone/>
            </a:pPr>
            <a:r>
              <a:rPr lang="en-US" dirty="0"/>
              <a:t>	- single-bunch instabilities (TMCI,…)</a:t>
            </a:r>
          </a:p>
          <a:p>
            <a:r>
              <a:rPr lang="en-US" dirty="0"/>
              <a:t> multi bunch effects</a:t>
            </a:r>
          </a:p>
          <a:p>
            <a:pPr marL="0" indent="0">
              <a:buNone/>
            </a:pPr>
            <a:r>
              <a:rPr lang="en-US" dirty="0"/>
              <a:t>	- longitudinal coupled-bunch instabilities</a:t>
            </a:r>
          </a:p>
          <a:p>
            <a:pPr marL="0" indent="0">
              <a:buNone/>
            </a:pPr>
            <a:r>
              <a:rPr lang="en-US" dirty="0"/>
              <a:t>	- resistive wall instability</a:t>
            </a:r>
          </a:p>
          <a:p>
            <a:pPr marL="0" indent="0">
              <a:buNone/>
            </a:pPr>
            <a:r>
              <a:rPr lang="en-US" dirty="0"/>
              <a:t>	- transverse coupled-bunch head-tail instabilities  </a:t>
            </a:r>
          </a:p>
          <a:p>
            <a:pPr marL="0" indent="0">
              <a:buNone/>
            </a:pPr>
            <a:r>
              <a:rPr lang="en-US" dirty="0"/>
              <a:t>	- RF power </a:t>
            </a:r>
            <a:r>
              <a:rPr lang="en-US" dirty="0">
                <a:sym typeface="Wingdings" pitchFamily="2" charset="2"/>
              </a:rPr>
              <a:t> impact of ha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 electron cloud</a:t>
            </a:r>
          </a:p>
          <a:p>
            <a:r>
              <a:rPr lang="en-US" dirty="0"/>
              <a:t>polarization </a:t>
            </a:r>
            <a:r>
              <a:rPr lang="en-US" dirty="0" err="1"/>
              <a:t>deagrdation</a:t>
            </a:r>
            <a:r>
              <a:rPr lang="en-US" dirty="0"/>
              <a:t>  (BNL, COSY g-2). </a:t>
            </a:r>
          </a:p>
          <a:p>
            <a:pPr lvl="2">
              <a:buFontTx/>
              <a:buChar char="-"/>
            </a:pPr>
            <a:r>
              <a:rPr lang="en-US" sz="2800" dirty="0" err="1"/>
              <a:t>Depolarisation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595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E79B648-154C-DA4F-9AA6-90DA70121827}"/>
              </a:ext>
            </a:extLst>
          </p:cNvPr>
          <p:cNvSpPr txBox="1">
            <a:spLocks/>
          </p:cNvSpPr>
          <p:nvPr/>
        </p:nvSpPr>
        <p:spPr>
          <a:xfrm>
            <a:off x="693562" y="2876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pPr>
              <a:buFontTx/>
              <a:buChar char="-"/>
            </a:pPr>
            <a:r>
              <a:rPr lang="en-US" sz="3600" dirty="0"/>
              <a:t>Beam loss </a:t>
            </a:r>
          </a:p>
          <a:p>
            <a:pPr lvl="1">
              <a:buFontTx/>
              <a:buChar char="-"/>
            </a:pPr>
            <a:r>
              <a:rPr lang="en-US" sz="3200" dirty="0"/>
              <a:t>Machine activation (slow extraction)</a:t>
            </a:r>
          </a:p>
          <a:p>
            <a:pPr>
              <a:buFontTx/>
              <a:buChar char="-"/>
            </a:pPr>
            <a:r>
              <a:rPr lang="en-US" sz="3600" dirty="0"/>
              <a:t>Optics control Linear (nonlinear --&gt; IOTA concept).</a:t>
            </a:r>
          </a:p>
          <a:p>
            <a:pPr>
              <a:buFontTx/>
              <a:buChar char="-"/>
            </a:pPr>
            <a:r>
              <a:rPr lang="en-US" sz="3600" dirty="0"/>
              <a:t>Impact of quality of machine operation on beam degradation! </a:t>
            </a:r>
            <a:r>
              <a:rPr lang="en-US" sz="3600" dirty="0">
                <a:sym typeface="Wingdings" pitchFamily="2" charset="2"/>
              </a:rPr>
              <a:t> RAMS (discussion tomorrow)</a:t>
            </a:r>
          </a:p>
          <a:p>
            <a:pPr>
              <a:buFontTx/>
              <a:buChar char="-"/>
            </a:pPr>
            <a:r>
              <a:rPr lang="en-US" sz="3600" dirty="0"/>
              <a:t>Proton accelerations: aging facilities </a:t>
            </a:r>
            <a:r>
              <a:rPr lang="en-US" sz="3600" dirty="0">
                <a:sym typeface="Wingdings" pitchFamily="2" charset="2"/>
              </a:rPr>
              <a:t> old technology (surfaces, etc.)</a:t>
            </a:r>
          </a:p>
          <a:p>
            <a:pPr>
              <a:buFontTx/>
              <a:buChar char="-"/>
            </a:pPr>
            <a:r>
              <a:rPr lang="en-US" sz="3600" dirty="0"/>
              <a:t>New demands: high energy, high brightness, high </a:t>
            </a:r>
            <a:r>
              <a:rPr lang="en-US" sz="3600" dirty="0" err="1"/>
              <a:t>polarizaastion</a:t>
            </a:r>
            <a:r>
              <a:rPr lang="en-US" sz="3600" dirty="0"/>
              <a:t>. </a:t>
            </a:r>
          </a:p>
          <a:p>
            <a:pPr>
              <a:buFontTx/>
              <a:buChar char="-"/>
            </a:pPr>
            <a:r>
              <a:rPr lang="en-US" sz="3600" dirty="0"/>
              <a:t>New effects: convective instability </a:t>
            </a:r>
          </a:p>
          <a:p>
            <a:pPr>
              <a:buFontTx/>
              <a:buChar char="-"/>
            </a:pPr>
            <a:r>
              <a:rPr lang="en-US" sz="3600" dirty="0">
                <a:sym typeface="Wingdings" pitchFamily="2" charset="2"/>
              </a:rPr>
              <a:t> quality of beam instrumentation to assess the beam behavior. </a:t>
            </a:r>
            <a:r>
              <a:rPr lang="en-US" sz="3600" dirty="0"/>
              <a:t> </a:t>
            </a:r>
          </a:p>
          <a:p>
            <a:pPr>
              <a:buFontTx/>
              <a:buChar char="-"/>
            </a:pPr>
            <a:r>
              <a:rPr lang="en-US" sz="3600" dirty="0"/>
              <a:t>Injection extraction: Self-Consistent Beam(SNS concept), foils/laser stripping. Electrostatic Septa </a:t>
            </a:r>
          </a:p>
          <a:p>
            <a:pPr>
              <a:buFontTx/>
              <a:buChar char="-"/>
            </a:pPr>
            <a:r>
              <a:rPr lang="en-US" sz="3600" dirty="0"/>
              <a:t>Targets lifetime. </a:t>
            </a:r>
          </a:p>
          <a:p>
            <a:pPr>
              <a:buFontTx/>
              <a:buChar char="-"/>
            </a:pPr>
            <a:r>
              <a:rPr lang="en-US" sz="3600" dirty="0"/>
              <a:t>Vacuum --&gt; beam lifetime (EC, dynamic vacuum, </a:t>
            </a:r>
            <a:r>
              <a:rPr lang="en-US" sz="3600" dirty="0" err="1"/>
              <a:t>etc</a:t>
            </a:r>
            <a:r>
              <a:rPr lang="en-US" sz="36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3049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stabilization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feedback systems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	- bunch-by-bunch, wide-band </a:t>
            </a:r>
            <a:r>
              <a:rPr lang="en-US" dirty="0" err="1"/>
              <a:t>intrabunch</a:t>
            </a:r>
            <a:r>
              <a:rPr lang="en-US" dirty="0"/>
              <a:t>, narrow-band …</a:t>
            </a:r>
          </a:p>
          <a:p>
            <a:pPr marL="0" indent="0">
              <a:buNone/>
            </a:pPr>
            <a:r>
              <a:rPr lang="en-US" dirty="0"/>
              <a:t>	do we need a demonstration of the narrow-band feedback </a:t>
            </a:r>
          </a:p>
          <a:p>
            <a:r>
              <a:rPr lang="en-US" dirty="0"/>
              <a:t> Landau damping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err="1"/>
              <a:t>octupoles</a:t>
            </a:r>
            <a:r>
              <a:rPr lang="en-US" dirty="0"/>
              <a:t> – classical approach, most harmful?</a:t>
            </a:r>
          </a:p>
          <a:p>
            <a:pPr marL="0" indent="0">
              <a:buNone/>
            </a:pPr>
            <a:r>
              <a:rPr lang="en-US" dirty="0"/>
              <a:t>	- electron lens</a:t>
            </a:r>
          </a:p>
          <a:p>
            <a:pPr marL="0" indent="0">
              <a:buNone/>
            </a:pPr>
            <a:r>
              <a:rPr lang="en-US" dirty="0"/>
              <a:t>	- RF quadrupole</a:t>
            </a:r>
          </a:p>
          <a:p>
            <a:pPr marL="0" indent="0">
              <a:buNone/>
            </a:pPr>
            <a:r>
              <a:rPr lang="en-US" dirty="0"/>
              <a:t>	- 2</a:t>
            </a:r>
            <a:r>
              <a:rPr lang="en-US" baseline="30000" dirty="0"/>
              <a:t>nd</a:t>
            </a:r>
            <a:r>
              <a:rPr lang="en-US" dirty="0"/>
              <a:t> order chromaticity </a:t>
            </a:r>
          </a:p>
          <a:p>
            <a:r>
              <a:rPr lang="en-US" dirty="0"/>
              <a:t> polarization control</a:t>
            </a:r>
          </a:p>
          <a:p>
            <a:pPr marL="914400" lvl="2" indent="0">
              <a:buNone/>
            </a:pPr>
            <a:r>
              <a:rPr lang="en-US" dirty="0"/>
              <a:t>- </a:t>
            </a:r>
            <a:r>
              <a:rPr lang="en-GB" sz="2800" dirty="0"/>
              <a:t>control of stable spin direction, tune, orbit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4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beam improvement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beam cooling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	- 6D stochastic cooling, optical stochastic cooling</a:t>
            </a:r>
          </a:p>
          <a:p>
            <a:pPr marL="0" indent="0">
              <a:buNone/>
            </a:pPr>
            <a:r>
              <a:rPr lang="en-US" dirty="0"/>
              <a:t>	- classical electron cooling</a:t>
            </a:r>
          </a:p>
          <a:p>
            <a:pPr marL="0" indent="0">
              <a:buNone/>
            </a:pPr>
            <a:r>
              <a:rPr lang="en-US" dirty="0"/>
              <a:t>	- coherent electron cooling</a:t>
            </a:r>
          </a:p>
          <a:p>
            <a:pPr marL="0" indent="0">
              <a:buNone/>
            </a:pPr>
            <a:r>
              <a:rPr lang="en-US" dirty="0"/>
              <a:t>	- laser cooling</a:t>
            </a:r>
          </a:p>
          <a:p>
            <a:pPr marL="0" indent="0">
              <a:buNone/>
            </a:pPr>
            <a:r>
              <a:rPr lang="en-US" dirty="0"/>
              <a:t>	- synchrotron radiation damping</a:t>
            </a:r>
          </a:p>
          <a:p>
            <a:r>
              <a:rPr lang="en-US" dirty="0"/>
              <a:t> painting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800" dirty="0"/>
              <a:t>- self-consistent distribution</a:t>
            </a:r>
          </a:p>
          <a:p>
            <a:pPr marL="457200" lvl="1" indent="0">
              <a:buNone/>
            </a:pPr>
            <a:r>
              <a:rPr lang="en-US" sz="2800" dirty="0"/>
              <a:t>	- halo control</a:t>
            </a:r>
          </a:p>
          <a:p>
            <a:r>
              <a:rPr lang="en-US" sz="3200" dirty="0"/>
              <a:t>Electron lenses, hollow lenses</a:t>
            </a:r>
          </a:p>
        </p:txBody>
      </p:sp>
    </p:spTree>
    <p:extLst>
      <p:ext uri="{BB962C8B-B14F-4D97-AF65-F5344CB8AC3E}">
        <p14:creationId xmlns:p14="http://schemas.microsoft.com/office/powerpoint/2010/main" val="332931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3D4160-B490-C347-A013-C18ADF0C15F4}"/>
              </a:ext>
            </a:extLst>
          </p:cNvPr>
          <p:cNvSpPr txBox="1"/>
          <p:nvPr/>
        </p:nvSpPr>
        <p:spPr>
          <a:xfrm>
            <a:off x="1311965" y="636104"/>
            <a:ext cx="57775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Machine</a:t>
            </a:r>
            <a:r>
              <a:rPr lang="de-DE" dirty="0"/>
              <a:t> </a:t>
            </a:r>
            <a:r>
              <a:rPr lang="de-DE" dirty="0" err="1"/>
              <a:t>learning</a:t>
            </a:r>
            <a:r>
              <a:rPr lang="de-DE" dirty="0"/>
              <a:t>: </a:t>
            </a:r>
          </a:p>
          <a:p>
            <a:r>
              <a:rPr lang="de-DE" dirty="0"/>
              <a:t>	-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?</a:t>
            </a:r>
          </a:p>
          <a:p>
            <a:r>
              <a:rPr lang="de-DE" dirty="0"/>
              <a:t>	-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python</a:t>
            </a:r>
            <a:r>
              <a:rPr lang="de-DE" dirty="0"/>
              <a:t>(3.7) !</a:t>
            </a:r>
          </a:p>
          <a:p>
            <a:r>
              <a:rPr lang="de-DE" dirty="0"/>
              <a:t>	- </a:t>
            </a:r>
            <a:r>
              <a:rPr lang="de-DE" dirty="0" err="1"/>
              <a:t>hot</a:t>
            </a:r>
            <a:r>
              <a:rPr lang="de-DE" dirty="0"/>
              <a:t>  2018 !</a:t>
            </a:r>
          </a:p>
          <a:p>
            <a:r>
              <a:rPr lang="de-DE" dirty="0"/>
              <a:t>	-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alarms</a:t>
            </a:r>
            <a:r>
              <a:rPr lang="de-DE" dirty="0"/>
              <a:t>?  _&gt; </a:t>
            </a:r>
            <a:r>
              <a:rPr lang="de-DE" dirty="0" err="1"/>
              <a:t>action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r>
              <a:rPr lang="de-DE" dirty="0"/>
              <a:t>	- </a:t>
            </a:r>
            <a:r>
              <a:rPr lang="de-DE" dirty="0" err="1"/>
              <a:t>alarms</a:t>
            </a:r>
            <a:r>
              <a:rPr lang="de-DE" dirty="0"/>
              <a:t> </a:t>
            </a:r>
            <a:r>
              <a:rPr lang="de-DE" dirty="0" err="1"/>
              <a:t>vs</a:t>
            </a:r>
            <a:r>
              <a:rPr lang="de-DE" dirty="0"/>
              <a:t> </a:t>
            </a:r>
            <a:r>
              <a:rPr lang="de-DE" dirty="0" err="1"/>
              <a:t>interlocks</a:t>
            </a:r>
            <a:r>
              <a:rPr lang="de-DE" dirty="0"/>
              <a:t> (check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book</a:t>
            </a:r>
            <a:r>
              <a:rPr lang="de-DE" dirty="0"/>
              <a:t> in </a:t>
            </a:r>
            <a:r>
              <a:rPr lang="de-DE" dirty="0" err="1"/>
              <a:t>amazon</a:t>
            </a:r>
            <a:r>
              <a:rPr lang="de-DE" dirty="0"/>
              <a:t>!)</a:t>
            </a:r>
          </a:p>
          <a:p>
            <a:r>
              <a:rPr lang="de-DE" dirty="0"/>
              <a:t>	- </a:t>
            </a:r>
            <a:r>
              <a:rPr lang="de-DE" dirty="0" err="1"/>
              <a:t>preventive</a:t>
            </a:r>
            <a:r>
              <a:rPr lang="de-DE" dirty="0"/>
              <a:t> </a:t>
            </a:r>
            <a:r>
              <a:rPr lang="de-DE" dirty="0" err="1"/>
              <a:t>maintainence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659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173</Words>
  <Application>Microsoft Macintosh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ARIES APEC goals</vt:lpstr>
      <vt:lpstr>performance limitations w.r.t. brightness, intensity, beam lifetime, beam loss or polarization </vt:lpstr>
      <vt:lpstr>PowerPoint Presentation</vt:lpstr>
      <vt:lpstr>beam stabilization methods</vt:lpstr>
      <vt:lpstr>beam improvement methods</vt:lpstr>
      <vt:lpstr>PowerPoint Presentation</vt:lpstr>
    </vt:vector>
  </TitlesOfParts>
  <Company>CERN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ARIES APEC goals</dc:title>
  <dc:creator>Frank Zimmermann</dc:creator>
  <cp:lastModifiedBy>Microsoft Office User</cp:lastModifiedBy>
  <cp:revision>10</cp:revision>
  <dcterms:created xsi:type="dcterms:W3CDTF">2018-12-11T15:46:19Z</dcterms:created>
  <dcterms:modified xsi:type="dcterms:W3CDTF">2018-12-11T17:14:49Z</dcterms:modified>
</cp:coreProperties>
</file>