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78" r:id="rId11"/>
    <p:sldId id="257" r:id="rId12"/>
    <p:sldId id="258" r:id="rId13"/>
    <p:sldId id="268" r:id="rId14"/>
    <p:sldId id="269" r:id="rId15"/>
    <p:sldId id="270" r:id="rId16"/>
    <p:sldId id="271" r:id="rId17"/>
    <p:sldId id="274" r:id="rId18"/>
    <p:sldId id="275" r:id="rId19"/>
    <p:sldId id="273" r:id="rId20"/>
    <p:sldId id="276" r:id="rId21"/>
    <p:sldId id="272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52" d="100"/>
          <a:sy n="52" d="100"/>
        </p:scale>
        <p:origin x="57" y="1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4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Frank Zimmermann, RLC 07.07.2006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5DB35-B6D3-4ECB-9091-EFD94908E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97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Frank Zimmermann, RLC 07.07.2006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1349B-67A2-4821-B753-FF501C5AE5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39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Frank Zimmermann, RLC 07.07.2006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F0750-1F5D-4CBF-BA55-901B60C13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72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Frank Zimmermann, RLC 07.07.2006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929E6-36EC-4BE5-A0E3-62F9359518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72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Frank Zimmermann, RLC 07.07.2006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2D60F-A9AA-40C5-BFAA-89AB90BF97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38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Frank Zimmermann, RLC 07.07.2006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60CFC-D9AC-49AD-979B-08615732CC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59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Frank Zimmermann, RLC 07.07.2006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2CC4A-05FD-4E90-8187-072C0F764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82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Frank Zimmermann, RLC 07.07.2006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78200-8C87-4CF1-B22C-27D7F367C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35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Frank Zimmermann, RLC 07.07.2006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01196-D457-4A90-BD40-8BD02D2422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03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Frank Zimmermann, RLC 07.07.2006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5DC93-28B7-46A4-9CC4-F4F082BF4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38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Frank Zimmermann, RLC 07.07.2006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F63CF-BDF3-4DB3-8775-31235E3E0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65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13526"/>
            <a:ext cx="3860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r>
              <a:rPr lang="en-US" altLang="en-US"/>
              <a:t>Frank Zimmermann, RLC 07.07.2006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DE1995-4745-4D21-913F-58ABB5B14A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87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emf"/><Relationship Id="rId11" Type="http://schemas.openxmlformats.org/officeDocument/2006/relationships/image" Target="../media/image37.jpeg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11" Type="http://schemas.openxmlformats.org/officeDocument/2006/relationships/image" Target="../media/image30.pn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4758" y="793693"/>
            <a:ext cx="765145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</a:t>
            </a:r>
            <a:r>
              <a:rPr lang="en-US" sz="4800" dirty="0" smtClean="0"/>
              <a:t>ransverse beam instability </a:t>
            </a:r>
          </a:p>
          <a:p>
            <a:pPr algn="ctr"/>
            <a:r>
              <a:rPr lang="en-US" sz="4800" dirty="0" smtClean="0"/>
              <a:t>and Landau damping</a:t>
            </a:r>
          </a:p>
          <a:p>
            <a:pPr marL="742950" indent="-742950" algn="ctr">
              <a:buFont typeface="+mj-lt"/>
              <a:buAutoNum type="arabicPeriod"/>
            </a:pPr>
            <a:endParaRPr lang="en-US" sz="4400" dirty="0" smtClean="0"/>
          </a:p>
          <a:p>
            <a:pPr algn="ctr"/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h</a:t>
            </a:r>
            <a:r>
              <a:rPr lang="en-US" sz="3200" dirty="0" smtClean="0"/>
              <a:t>ead-tail tune shifts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Landau damping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e</a:t>
            </a:r>
            <a:r>
              <a:rPr lang="en-US" sz="3200" dirty="0" smtClean="0"/>
              <a:t>lectron cloud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RF quadrupole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s</a:t>
            </a:r>
            <a:r>
              <a:rPr lang="en-US" sz="3200" dirty="0" smtClean="0"/>
              <a:t>econd order chromaticity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00217" y="2484581"/>
            <a:ext cx="8717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Frank Zimmermann, APEC 2018 Frankfurt, 11 December 2018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1700217" y="637180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supported by the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European Commission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 Capacities 7th Framework Programme, Grant Agreement 312453</a:t>
            </a:r>
            <a:endParaRPr kumimoji="0" lang="en-GB" sz="1400" b="0" i="1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7925" y="329196"/>
            <a:ext cx="1704488" cy="13318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1" y="6008156"/>
            <a:ext cx="1035013" cy="727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8" y="5863013"/>
            <a:ext cx="1270751" cy="96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911763" y="3525982"/>
            <a:ext cx="3694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Fourier-Laplace transform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01963" y="38450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082963" y="858982"/>
            <a:ext cx="72474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general case including incoherent wake field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2759363" y="3297382"/>
            <a:ext cx="0" cy="9906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61231"/>
              </p:ext>
            </p:extLst>
          </p:nvPr>
        </p:nvGraphicFramePr>
        <p:xfrm>
          <a:off x="1082963" y="4440382"/>
          <a:ext cx="8458200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3721100" imgH="736600" progId="Equation.3">
                  <p:embed/>
                </p:oleObj>
              </mc:Choice>
              <mc:Fallback>
                <p:oleObj name="Equation" r:id="rId3" imgW="3721100" imgH="736600" progId="Equation.3">
                  <p:embed/>
                  <p:pic>
                    <p:nvPicPr>
                      <p:cNvPr id="133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963" y="4440382"/>
                        <a:ext cx="8458200" cy="166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701963" y="37307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574776"/>
              </p:ext>
            </p:extLst>
          </p:nvPr>
        </p:nvGraphicFramePr>
        <p:xfrm>
          <a:off x="1311563" y="1697182"/>
          <a:ext cx="6858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5" imgW="3085920" imgH="736560" progId="Equation.3">
                  <p:embed/>
                </p:oleObj>
              </mc:Choice>
              <mc:Fallback>
                <p:oleObj name="Equation" r:id="rId5" imgW="3085920" imgH="736560" progId="Equation.3">
                  <p:embed/>
                  <p:pic>
                    <p:nvPicPr>
                      <p:cNvPr id="133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563" y="1697182"/>
                        <a:ext cx="6858000" cy="162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16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761244" y="6193908"/>
            <a:ext cx="3860800" cy="24447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Frank Zimmermann, RLC 07.07.2006</a:t>
            </a:r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2209800" y="1371601"/>
          <a:ext cx="31242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3" imgW="1752600" imgH="508000" progId="Equation.3">
                  <p:embed/>
                </p:oleObj>
              </mc:Choice>
              <mc:Fallback>
                <p:oleObj name="Equation" r:id="rId3" imgW="1752600" imgH="508000" progId="Equation.3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371601"/>
                        <a:ext cx="31242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/>
          </p:nvPr>
        </p:nvGraphicFramePr>
        <p:xfrm>
          <a:off x="441325" y="3530877"/>
          <a:ext cx="28956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5" imgW="1765300" imgH="482600" progId="Equation.3">
                  <p:embed/>
                </p:oleObj>
              </mc:Choice>
              <mc:Fallback>
                <p:oleObj name="Equation" r:id="rId5" imgW="1765300" imgH="482600" progId="Equation.3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3530877"/>
                        <a:ext cx="2895600" cy="79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/>
          </p:nvPr>
        </p:nvGraphicFramePr>
        <p:xfrm>
          <a:off x="4130675" y="4831705"/>
          <a:ext cx="51816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7" imgW="2971800" imgH="622300" progId="Equation.3">
                  <p:embed/>
                </p:oleObj>
              </mc:Choice>
              <mc:Fallback>
                <p:oleObj name="Equation" r:id="rId7" imgW="2971800" imgH="622300" progId="Equation.3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4831705"/>
                        <a:ext cx="51816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/>
          </p:nvPr>
        </p:nvGraphicFramePr>
        <p:xfrm>
          <a:off x="4079037" y="3626850"/>
          <a:ext cx="30480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9" imgW="1777229" imgH="495085" progId="Equation.3">
                  <p:embed/>
                </p:oleObj>
              </mc:Choice>
              <mc:Fallback>
                <p:oleObj name="Equation" r:id="rId9" imgW="1777229" imgH="495085" progId="Equation.3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037" y="3626850"/>
                        <a:ext cx="3048000" cy="827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-1524000" y="2329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524001" y="18060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1371601" y="3244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524001" y="27966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524000" y="2981325"/>
            <a:ext cx="1841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/>
            </a:r>
            <a:b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</a:br>
            <a:endParaRPr kumimoji="0" lang="en-US" altLang="ko-KR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1524001" y="41015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861275" y="159684"/>
            <a:ext cx="86565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noProof="0" dirty="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stability diagram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 pinched electron cloud</a:t>
            </a:r>
          </a:p>
        </p:txBody>
      </p:sp>
      <p:pic>
        <p:nvPicPr>
          <p:cNvPr id="5137" name="Picture 17" descr="profil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6" y="820221"/>
            <a:ext cx="2749550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7848600" y="1066800"/>
            <a:ext cx="1174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assumed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bunch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profile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889125" y="950913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model: quasi-parabolic profile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254000" y="2877621"/>
            <a:ext cx="342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linear tune shift along the bunch</a:t>
            </a: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V="1">
            <a:off x="7231812" y="3115746"/>
            <a:ext cx="2133600" cy="16002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7231812" y="4715946"/>
            <a:ext cx="21336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 flipV="1">
            <a:off x="7384212" y="3115746"/>
            <a:ext cx="0" cy="16002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8892337" y="429843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9060613" y="3268146"/>
            <a:ext cx="1262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D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ec,max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7536613" y="3115746"/>
            <a:ext cx="60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D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</a:t>
            </a:r>
            <a:endParaRPr kumimoji="0" lang="en-US" altLang="en-US" sz="2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3336925" y="4715946"/>
            <a:ext cx="7937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 rot="198632">
            <a:off x="3420877" y="3610126"/>
            <a:ext cx="12378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9517812" y="3877746"/>
            <a:ext cx="241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assumed e-cloud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tune shift along bunch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573" y="6457890"/>
            <a:ext cx="500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F. Zimmermann, 2006 – unpublished</a:t>
            </a:r>
          </a:p>
        </p:txBody>
      </p:sp>
    </p:spTree>
    <p:extLst>
      <p:ext uri="{BB962C8B-B14F-4D97-AF65-F5344CB8AC3E}">
        <p14:creationId xmlns:p14="http://schemas.microsoft.com/office/powerpoint/2010/main" val="416325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sper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75050"/>
            <a:ext cx="4724400" cy="3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524001" y="1867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524001" y="24870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524001" y="3625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534839" y="3860801"/>
            <a:ext cx="399329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though e- </a:t>
            </a:r>
            <a:r>
              <a:rPr kumimoji="0" lang="en-US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potential moves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 </a:t>
            </a:r>
            <a:r>
              <a:rPr kumimoji="0" lang="en-US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beam, the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e-cloud </a:t>
            </a:r>
            <a:r>
              <a:rPr kumimoji="0" lang="en-US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alone creates non-trivial stability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diagram!??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7696200" y="2438401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dispersion relation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534839" y="5572253"/>
            <a:ext cx="53487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note: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D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</a:t>
            </a:r>
            <a:r>
              <a:rPr kumimoji="0" lang="en-US" alt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ec,max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can be huge ~0.1-0.2!</a:t>
            </a: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1524001" y="2734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094" name="Object 22"/>
          <p:cNvGraphicFramePr>
            <a:graphicFrameLocks noChangeAspect="1"/>
          </p:cNvGraphicFramePr>
          <p:nvPr/>
        </p:nvGraphicFramePr>
        <p:xfrm>
          <a:off x="2819400" y="2133601"/>
          <a:ext cx="48006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4" imgW="3492500" imgH="1016000" progId="Equation.3">
                  <p:embed/>
                </p:oleObj>
              </mc:Choice>
              <mc:Fallback>
                <p:oleObj name="Equation" r:id="rId4" imgW="3492500" imgH="1016000" progId="Equation.3">
                  <p:embed/>
                  <p:pic>
                    <p:nvPicPr>
                      <p:cNvPr id="30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133601"/>
                        <a:ext cx="4800600" cy="1400175"/>
                      </a:xfrm>
                      <a:prstGeom prst="rect">
                        <a:avLst/>
                      </a:prstGeom>
                      <a:noFill/>
                      <a:ln w="349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1524001" y="26871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096" name="Object 24"/>
          <p:cNvGraphicFramePr>
            <a:graphicFrameLocks noChangeAspect="1"/>
          </p:cNvGraphicFramePr>
          <p:nvPr/>
        </p:nvGraphicFramePr>
        <p:xfrm>
          <a:off x="1905000" y="457200"/>
          <a:ext cx="6324600" cy="153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6" imgW="4584700" imgH="1117600" progId="Equation.3">
                  <p:embed/>
                </p:oleObj>
              </mc:Choice>
              <mc:Fallback>
                <p:oleObj name="Equation" r:id="rId6" imgW="4584700" imgH="1117600" progId="Equation.3">
                  <p:embed/>
                  <p:pic>
                    <p:nvPicPr>
                      <p:cNvPr id="309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57200"/>
                        <a:ext cx="6324600" cy="153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6553199" y="228600"/>
            <a:ext cx="45576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combine results from </a:t>
            </a:r>
            <a:r>
              <a:rPr kumimoji="0" lang="en-US" alt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Hereward, </a:t>
            </a:r>
            <a:r>
              <a:rPr kumimoji="0" lang="en-US" alt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Möhl-Schönauer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Chao, Metral-Ruggiero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8305801" y="1066801"/>
            <a:ext cx="36504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&amp; assume </a:t>
            </a:r>
            <a:r>
              <a:rPr kumimoji="0" lang="en-US" alt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synchrotr</a:t>
            </a:r>
            <a:endParaRPr kumimoji="0" lang="en-US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period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long compared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instability rise time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905000" y="2209801"/>
            <a:ext cx="7937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8229600" y="5026026"/>
            <a:ext cx="2228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trace when 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D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runs along real axis;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computed by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Mathematica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573" y="6457890"/>
            <a:ext cx="500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F. Zimmermann, 2006 – unpublished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05801" y="6613525"/>
            <a:ext cx="3860800" cy="24447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Frank Zimmermann, RLC 07.07.2006</a:t>
            </a:r>
          </a:p>
        </p:txBody>
      </p:sp>
    </p:spTree>
    <p:extLst>
      <p:ext uri="{BB962C8B-B14F-4D97-AF65-F5344CB8AC3E}">
        <p14:creationId xmlns:p14="http://schemas.microsoft.com/office/powerpoint/2010/main" val="6812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861275" y="159684"/>
            <a:ext cx="33489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RF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quadrupole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5" y="1073585"/>
            <a:ext cx="10662752" cy="422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196" y="316889"/>
            <a:ext cx="4582949" cy="10682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6" y="1634650"/>
            <a:ext cx="6123769" cy="1194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34" y="2603471"/>
            <a:ext cx="2541848" cy="1171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87" y="3133943"/>
            <a:ext cx="6289605" cy="1281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1" y="4837233"/>
            <a:ext cx="5093616" cy="17301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59277" y="2141806"/>
            <a:ext cx="2522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effective strength</a:t>
            </a:r>
            <a:endParaRPr lang="en-GB" sz="2400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7258" y="4914089"/>
            <a:ext cx="28664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s</a:t>
            </a:r>
            <a:r>
              <a:rPr lang="en-US" sz="2400" dirty="0" smtClean="0">
                <a:solidFill>
                  <a:srgbClr val="0000CC"/>
                </a:solidFill>
              </a:rPr>
              <a:t>trength required</a:t>
            </a:r>
          </a:p>
          <a:p>
            <a:r>
              <a:rPr lang="en-US" sz="2400" dirty="0">
                <a:solidFill>
                  <a:srgbClr val="0000CC"/>
                </a:solidFill>
              </a:rPr>
              <a:t>t</a:t>
            </a:r>
            <a:r>
              <a:rPr lang="en-US" sz="2400" dirty="0" smtClean="0">
                <a:solidFill>
                  <a:srgbClr val="0000CC"/>
                </a:solidFill>
              </a:rPr>
              <a:t>o damp instability </a:t>
            </a:r>
          </a:p>
          <a:p>
            <a:r>
              <a:rPr lang="en-US" sz="2400" dirty="0">
                <a:solidFill>
                  <a:srgbClr val="0000CC"/>
                </a:solidFill>
              </a:rPr>
              <a:t>w</a:t>
            </a:r>
            <a:r>
              <a:rPr lang="en-US" sz="2400" dirty="0" smtClean="0">
                <a:solidFill>
                  <a:srgbClr val="0000CC"/>
                </a:solidFill>
              </a:rPr>
              <a:t>ith growth rate </a:t>
            </a:r>
            <a:r>
              <a:rPr lang="en-US" sz="2400" dirty="0" smtClean="0">
                <a:solidFill>
                  <a:srgbClr val="0000CC"/>
                </a:solidFill>
                <a:latin typeface="Symbol" panose="05050102010706020507" pitchFamily="18" charset="2"/>
              </a:rPr>
              <a:t>DW</a:t>
            </a:r>
            <a:endParaRPr lang="en-GB" sz="2400" dirty="0">
              <a:solidFill>
                <a:srgbClr val="0000CC"/>
              </a:solidFill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04687" y="1330035"/>
                <a:ext cx="33522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CC"/>
                    </a:solidFill>
                  </a:rPr>
                  <a:t>betatron tune spread</a:t>
                </a:r>
                <a:endParaRPr lang="en-GB" sz="24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87" y="1330035"/>
                <a:ext cx="3352200" cy="461665"/>
              </a:xfrm>
              <a:prstGeom prst="rect">
                <a:avLst/>
              </a:prstGeom>
              <a:blipFill>
                <a:blip r:embed="rId7"/>
                <a:stretch>
                  <a:fillRect t="-9211" r="-2182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51150" y="2727339"/>
                <a:ext cx="35766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 smtClean="0">
                    <a:solidFill>
                      <a:srgbClr val="0000CC"/>
                    </a:solidFill>
                  </a:rPr>
                  <a:t>synchroton une spread</a:t>
                </a:r>
                <a:endParaRPr lang="en-GB" sz="24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50" y="2727339"/>
                <a:ext cx="3576620" cy="461665"/>
              </a:xfrm>
              <a:prstGeom prst="rect">
                <a:avLst/>
              </a:prstGeom>
              <a:blipFill>
                <a:blip r:embed="rId8"/>
                <a:stretch>
                  <a:fillRect t="-9211" r="-1874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834413" y="1651905"/>
            <a:ext cx="2203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fter averaging over synchrotron period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08474" y="224586"/>
            <a:ext cx="132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Grudiev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6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77" y="558934"/>
            <a:ext cx="5362314" cy="5814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86354" y="1616364"/>
            <a:ext cx="41189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one 1 m long 800 MHz RF quadrupole equivalent to</a:t>
            </a:r>
          </a:p>
          <a:p>
            <a:r>
              <a:rPr lang="en-US" sz="3200" dirty="0" smtClean="0">
                <a:solidFill>
                  <a:srgbClr val="0000CC"/>
                </a:solidFill>
              </a:rPr>
              <a:t>56 m of magnetic </a:t>
            </a:r>
            <a:r>
              <a:rPr lang="en-US" sz="3200" dirty="0" err="1" smtClean="0">
                <a:solidFill>
                  <a:srgbClr val="0000CC"/>
                </a:solidFill>
              </a:rPr>
              <a:t>octupoles</a:t>
            </a:r>
            <a:r>
              <a:rPr lang="en-US" sz="3200" dirty="0" smtClean="0">
                <a:solidFill>
                  <a:srgbClr val="0000CC"/>
                </a:solidFill>
              </a:rPr>
              <a:t> in the LHC </a:t>
            </a:r>
            <a:endParaRPr lang="en-GB" sz="3200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19311" y="6212001"/>
            <a:ext cx="132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Grudiev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4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861275" y="159684"/>
            <a:ext cx="54441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noProof="0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second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order chromaticity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73" y="673743"/>
            <a:ext cx="7977925" cy="603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9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41" y="861798"/>
            <a:ext cx="4650719" cy="1087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13" y="2541477"/>
            <a:ext cx="5020993" cy="1263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9140" y="2711764"/>
            <a:ext cx="2203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fter averaging over synchrotron period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7163" y="4119419"/>
            <a:ext cx="7956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fter averaging over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s</a:t>
            </a:r>
            <a:r>
              <a:rPr lang="en-US" dirty="0" smtClean="0"/>
              <a:t> equivalent to RF quadrupole with bunch length &lt;&lt;c/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6259" y="612370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Schenk et al.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4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988"/>
            <a:ext cx="4994845" cy="6168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88" y="570879"/>
            <a:ext cx="6871812" cy="5868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49835" y="640486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Schenk et al.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16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0" y="215665"/>
            <a:ext cx="11286904" cy="651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17714" y="3805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17714" y="4071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620636"/>
              </p:ext>
            </p:extLst>
          </p:nvPr>
        </p:nvGraphicFramePr>
        <p:xfrm>
          <a:off x="827314" y="2819400"/>
          <a:ext cx="80010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3" imgW="4787900" imgH="698500" progId="Equation.3">
                  <p:embed/>
                </p:oleObj>
              </mc:Choice>
              <mc:Fallback>
                <p:oleObj name="Equation" r:id="rId3" imgW="4787900" imgH="698500" progId="Equation.3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314" y="2819400"/>
                        <a:ext cx="8001000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17714" y="3814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55970" y="466518"/>
            <a:ext cx="104454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 smtClean="0"/>
              <a:t>1. coherent </a:t>
            </a:r>
            <a:r>
              <a:rPr lang="en-US" altLang="en-US" sz="2800" dirty="0"/>
              <a:t>coupled-bunch head-tail tune </a:t>
            </a:r>
            <a:r>
              <a:rPr lang="en-US" altLang="en-US" sz="2800" dirty="0" smtClean="0"/>
              <a:t>shifts and growth rates</a:t>
            </a:r>
            <a:endParaRPr lang="en-US" altLang="en-US" sz="2800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17714" y="3814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17714" y="3810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217714" y="3824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012564"/>
              </p:ext>
            </p:extLst>
          </p:nvPr>
        </p:nvGraphicFramePr>
        <p:xfrm>
          <a:off x="827314" y="1447800"/>
          <a:ext cx="4800600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5" imgW="2044700" imgH="431800" progId="Equation.3">
                  <p:embed/>
                </p:oleObj>
              </mc:Choice>
              <mc:Fallback>
                <p:oleObj name="Equation" r:id="rId5" imgW="2044700" imgH="431800" progId="Equation.3">
                  <p:embed/>
                  <p:pic>
                    <p:nvPicPr>
                      <p:cNvPr id="513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314" y="1447800"/>
                        <a:ext cx="4800600" cy="100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217714" y="3824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431776"/>
              </p:ext>
            </p:extLst>
          </p:nvPr>
        </p:nvGraphicFramePr>
        <p:xfrm>
          <a:off x="751114" y="5257800"/>
          <a:ext cx="68580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tion" r:id="rId7" imgW="2997200" imgH="431800" progId="Equation.3">
                  <p:embed/>
                </p:oleObj>
              </mc:Choice>
              <mc:Fallback>
                <p:oleObj name="Equation" r:id="rId7" imgW="2997200" imgH="431800" progId="Equation.3">
                  <p:embed/>
                  <p:pic>
                    <p:nvPicPr>
                      <p:cNvPr id="513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114" y="5257800"/>
                        <a:ext cx="6858000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06514"/>
              </p:ext>
            </p:extLst>
          </p:nvPr>
        </p:nvGraphicFramePr>
        <p:xfrm>
          <a:off x="4357914" y="4079489"/>
          <a:ext cx="32512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9" imgW="1638000" imgH="469800" progId="Equation.3">
                  <p:embed/>
                </p:oleObj>
              </mc:Choice>
              <mc:Fallback>
                <p:oleObj name="Equation" r:id="rId9" imgW="1638000" imgH="469800" progId="Equation.3">
                  <p:embed/>
                  <p:pic>
                    <p:nvPicPr>
                      <p:cNvPr id="4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914" y="4079489"/>
                        <a:ext cx="325120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907383" y="4263511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Gaussian weight function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813964" y="1530802"/>
            <a:ext cx="330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Sacherer</a:t>
            </a:r>
            <a:r>
              <a:rPr lang="en-US" sz="2800" dirty="0" smtClean="0"/>
              <a:t> formalism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9206933" y="3072340"/>
            <a:ext cx="223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ffective impedance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8198328" y="5454682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implified expression for</a:t>
            </a:r>
          </a:p>
          <a:p>
            <a:r>
              <a:rPr lang="en-US" dirty="0" smtClean="0"/>
              <a:t>denominator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827314" y="4162427"/>
                <a:ext cx="1521890" cy="798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sub>
                      </m:sSub>
                      <m:r>
                        <a:rPr lang="en-GB" sz="2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num>
                        <m:den>
                          <m:r>
                            <a:rPr lang="en-GB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4162427"/>
                <a:ext cx="1521890" cy="7982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8198328" y="2819400"/>
            <a:ext cx="629986" cy="4376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64853" y="4028375"/>
            <a:ext cx="2246811" cy="1066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35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3" y="267849"/>
            <a:ext cx="11520062" cy="640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6" y="0"/>
            <a:ext cx="6730034" cy="6645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56946" y="2152073"/>
            <a:ext cx="32142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Q’’ changes both Landau damping and the effective impedance !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8987" y="636397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Schenk et al.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5016" y="1396254"/>
            <a:ext cx="110836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rgbClr val="0000CC"/>
              </a:solidFill>
            </a:endParaRPr>
          </a:p>
          <a:p>
            <a:pPr algn="ctr"/>
            <a:endParaRPr lang="en-US" sz="4000" dirty="0">
              <a:solidFill>
                <a:srgbClr val="0000CC"/>
              </a:solidFill>
            </a:endParaRPr>
          </a:p>
          <a:p>
            <a:pPr algn="ctr"/>
            <a:r>
              <a:rPr lang="en-US" sz="4000" dirty="0">
                <a:solidFill>
                  <a:srgbClr val="0000CC"/>
                </a:solidFill>
              </a:rPr>
              <a:t>a</a:t>
            </a:r>
            <a:r>
              <a:rPr lang="en-US" sz="4000" dirty="0" smtClean="0">
                <a:solidFill>
                  <a:srgbClr val="0000CC"/>
                </a:solidFill>
              </a:rPr>
              <a:t>lready 72 years of age, Landau damping still is an extremely active field of development !</a:t>
            </a:r>
          </a:p>
          <a:p>
            <a:pPr algn="ctr"/>
            <a:endParaRPr lang="en-US" sz="4000" dirty="0">
              <a:solidFill>
                <a:srgbClr val="0000CC"/>
              </a:solidFill>
            </a:endParaRPr>
          </a:p>
          <a:p>
            <a:pPr algn="ctr"/>
            <a:endParaRPr lang="en-GB" sz="4000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6982" y="563418"/>
            <a:ext cx="2852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conclusion</a:t>
            </a:r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98763" y="5014086"/>
            <a:ext cx="11416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dditional references and acknowledgements: </a:t>
            </a:r>
          </a:p>
          <a:p>
            <a:r>
              <a:rPr lang="en-US" dirty="0"/>
              <a:t>i</a:t>
            </a:r>
            <a:r>
              <a:rPr lang="en-US" dirty="0" smtClean="0"/>
              <a:t>n 1999 S. Fartoukh raised the question on the effect of second order chromaticity on coherent beam instabilities in the LHC</a:t>
            </a:r>
          </a:p>
          <a:p>
            <a:r>
              <a:rPr lang="en-US" dirty="0" smtClean="0"/>
              <a:t>In 2000 S. Fartoukh, and J.B. </a:t>
            </a:r>
            <a:r>
              <a:rPr lang="en-US" dirty="0" err="1" smtClean="0"/>
              <a:t>Jeanneret</a:t>
            </a:r>
            <a:r>
              <a:rPr lang="en-US" dirty="0" smtClean="0"/>
              <a:t> proposed the use of RF quadrupoles for the CLIC final focus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88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35898" y="162580"/>
            <a:ext cx="32672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2</a:t>
            </a:r>
            <a:r>
              <a:rPr lang="en-US" altLang="en-US" sz="2800" dirty="0" smtClean="0"/>
              <a:t>. Landau damping</a:t>
            </a:r>
            <a:endParaRPr lang="en-US" altLang="en-US" sz="28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5800" y="685800"/>
            <a:ext cx="7672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effect occurs in systems consisting of a high number of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oscillators having different oscillation frequencies and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performing a collective motion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1818" y="2117982"/>
            <a:ext cx="645080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L.D. Landau, 1946, J. Phys. USSR 10 (1946)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plasma physics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N.G. van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Kampen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1955,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Physica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21 (1955)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mathematics </a:t>
            </a: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C.E. Nielsen, A.N.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Sessler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K.R. Symon,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HEACC Geneva (1959)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accelerator physics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R.D.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Kohaupt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“What is Landau Damping?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Plausibilities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Fundamental Thoughts, Theory”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DESY M-86-02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accelerator physics</a:t>
            </a: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00806" y="2117982"/>
            <a:ext cx="4304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/>
              <a:t>the beam is </a:t>
            </a:r>
            <a:r>
              <a:rPr lang="en-US" altLang="en-US" sz="2000" dirty="0">
                <a:solidFill>
                  <a:srgbClr val="FF0000"/>
                </a:solidFill>
              </a:rPr>
              <a:t>Landau damped if the decay time due to </a:t>
            </a:r>
            <a:r>
              <a:rPr lang="en-US" altLang="en-US" sz="2000" dirty="0" smtClean="0">
                <a:solidFill>
                  <a:srgbClr val="FF0000"/>
                </a:solidFill>
              </a:rPr>
              <a:t>the frequency </a:t>
            </a:r>
            <a:r>
              <a:rPr lang="en-US" altLang="en-US" sz="2000" dirty="0">
                <a:solidFill>
                  <a:srgbClr val="FF0000"/>
                </a:solidFill>
              </a:rPr>
              <a:t>spread is ‘shorter’ than the instability rise time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45760"/>
              </p:ext>
            </p:extLst>
          </p:nvPr>
        </p:nvGraphicFramePr>
        <p:xfrm>
          <a:off x="8609734" y="3438476"/>
          <a:ext cx="1862137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3" imgW="558720" imgH="393480" progId="Equation.3">
                  <p:embed/>
                </p:oleObj>
              </mc:Choice>
              <mc:Fallback>
                <p:oleObj name="Equation" r:id="rId3" imgW="558720" imgH="393480" progId="Equation.3">
                  <p:embed/>
                  <p:pic>
                    <p:nvPicPr>
                      <p:cNvPr id="3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9734" y="3438476"/>
                        <a:ext cx="1862137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79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812800" y="19837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230203"/>
              </p:ext>
            </p:extLst>
          </p:nvPr>
        </p:nvGraphicFramePr>
        <p:xfrm>
          <a:off x="346364" y="179605"/>
          <a:ext cx="4343400" cy="202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3" imgW="1536700" imgH="711200" progId="Equation.3">
                  <p:embed/>
                </p:oleObj>
              </mc:Choice>
              <mc:Fallback>
                <p:oleObj name="Equation" r:id="rId3" imgW="1536700" imgH="711200" progId="Equation.3">
                  <p:embed/>
                  <p:pic>
                    <p:nvPicPr>
                      <p:cNvPr id="6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64" y="179605"/>
                        <a:ext cx="4343400" cy="202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12800" y="26981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809007"/>
              </p:ext>
            </p:extLst>
          </p:nvPr>
        </p:nvGraphicFramePr>
        <p:xfrm>
          <a:off x="6619875" y="948172"/>
          <a:ext cx="45720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5" imgW="1460500" imgH="228600" progId="Equation.3">
                  <p:embed/>
                </p:oleObj>
              </mc:Choice>
              <mc:Fallback>
                <p:oleObj name="Equation" r:id="rId5" imgW="1460500" imgH="228600" progId="Equation.3">
                  <p:embed/>
                  <p:pic>
                    <p:nvPicPr>
                      <p:cNvPr id="6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75" y="948172"/>
                        <a:ext cx="4572000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812800" y="31553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697287" y="395902"/>
            <a:ext cx="3084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frequency distribution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927600" y="1506792"/>
            <a:ext cx="127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centroid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500648" y="1765121"/>
            <a:ext cx="2693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linear “wake force”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812800" y="2845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102350" y="34500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6559550" y="4879398"/>
            <a:ext cx="4267200" cy="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V="1">
            <a:off x="7702550" y="3155373"/>
            <a:ext cx="0" cy="27432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6102350" y="34500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77194"/>
              </p:ext>
            </p:extLst>
          </p:nvPr>
        </p:nvGraphicFramePr>
        <p:xfrm>
          <a:off x="540543" y="3458298"/>
          <a:ext cx="6313488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Equation" r:id="rId7" imgW="3085920" imgH="965160" progId="Equation.3">
                  <p:embed/>
                </p:oleObj>
              </mc:Choice>
              <mc:Fallback>
                <p:oleObj name="Equation" r:id="rId7" imgW="3085920" imgH="965160" progId="Equation.3">
                  <p:embed/>
                  <p:pic>
                    <p:nvPicPr>
                      <p:cNvPr id="82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43" y="3458298"/>
                        <a:ext cx="6313488" cy="197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6407150" y="5565198"/>
            <a:ext cx="46482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8997950" y="4879398"/>
            <a:ext cx="0" cy="685800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9049617" y="4962742"/>
            <a:ext cx="701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66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9531350" y="3155373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z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8161842" y="5608854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25" name="Oval 16"/>
          <p:cNvSpPr>
            <a:spLocks noChangeArrowheads="1"/>
          </p:cNvSpPr>
          <p:nvPr/>
        </p:nvSpPr>
        <p:spPr bwMode="auto">
          <a:xfrm>
            <a:off x="9455150" y="3202998"/>
            <a:ext cx="533400" cy="457200"/>
          </a:xfrm>
          <a:prstGeom prst="ellips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6102350" y="37929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2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158715"/>
              </p:ext>
            </p:extLst>
          </p:nvPr>
        </p:nvGraphicFramePr>
        <p:xfrm>
          <a:off x="2063750" y="5638296"/>
          <a:ext cx="28956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Equation" r:id="rId9" imgW="1295400" imgH="279400" progId="Equation.3">
                  <p:embed/>
                </p:oleObj>
              </mc:Choice>
              <mc:Fallback>
                <p:oleObj name="Equation" r:id="rId9" imgW="1295400" imgH="279400" progId="Equation.3">
                  <p:embed/>
                  <p:pic>
                    <p:nvPicPr>
                      <p:cNvPr id="82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5638296"/>
                        <a:ext cx="2895600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519113" y="2961266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Fourier-Laplace-transform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12487275" y="2519797"/>
            <a:ext cx="2508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Bromwich integral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(all singularities above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path C)</a:t>
            </a:r>
          </a:p>
        </p:txBody>
      </p:sp>
    </p:spTree>
    <p:extLst>
      <p:ext uri="{BB962C8B-B14F-4D97-AF65-F5344CB8AC3E}">
        <p14:creationId xmlns:p14="http://schemas.microsoft.com/office/powerpoint/2010/main" val="304706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895927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559071"/>
              </p:ext>
            </p:extLst>
          </p:nvPr>
        </p:nvGraphicFramePr>
        <p:xfrm>
          <a:off x="1167390" y="1339851"/>
          <a:ext cx="4791075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3" imgW="1968480" imgH="812520" progId="Equation.3">
                  <p:embed/>
                </p:oleObj>
              </mc:Choice>
              <mc:Fallback>
                <p:oleObj name="Equation" r:id="rId3" imgW="1968480" imgH="812520" progId="Equation.3">
                  <p:embed/>
                  <p:pic>
                    <p:nvPicPr>
                      <p:cNvPr id="9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7390" y="1339851"/>
                        <a:ext cx="4791075" cy="197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95927" y="33242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74818"/>
              </p:ext>
            </p:extLst>
          </p:nvPr>
        </p:nvGraphicFramePr>
        <p:xfrm>
          <a:off x="1321377" y="547688"/>
          <a:ext cx="600868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5" imgW="2145960" imgH="241200" progId="Equation.3">
                  <p:embed/>
                </p:oleObj>
              </mc:Choice>
              <mc:Fallback>
                <p:oleObj name="Equation" r:id="rId5" imgW="2145960" imgH="241200" progId="Equation.3">
                  <p:embed/>
                  <p:pic>
                    <p:nvPicPr>
                      <p:cNvPr id="92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377" y="547688"/>
                        <a:ext cx="6008688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2191327" y="5348288"/>
            <a:ext cx="4267200" cy="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4401127" y="3671888"/>
            <a:ext cx="0" cy="27432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038927" y="6034088"/>
            <a:ext cx="46482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562927" y="6034088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6687127" y="5424488"/>
            <a:ext cx="0" cy="6096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2038927" y="3748088"/>
            <a:ext cx="0" cy="22860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2038927" y="3748088"/>
            <a:ext cx="46482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6687127" y="3748088"/>
            <a:ext cx="0" cy="15240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3258127" y="5424488"/>
            <a:ext cx="34290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3258127" y="5272088"/>
            <a:ext cx="34290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V="1">
            <a:off x="3258127" y="5272088"/>
            <a:ext cx="0" cy="1524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3410527" y="5348288"/>
            <a:ext cx="1981200" cy="0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077527" y="1360488"/>
            <a:ext cx="26892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cut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–</a:t>
            </a:r>
            <a:r>
              <a: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</a:rPr>
              <a:t>w</a:t>
            </a:r>
            <a:r>
              <a: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(</a:t>
            </a:r>
            <a:r>
              <a: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</a:rPr>
              <a:t>h</a:t>
            </a:r>
            <a:r>
              <a:rPr kumimoji="0" lang="en-US" alt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max</a:t>
            </a:r>
            <a:r>
              <a: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)&lt;Re</a:t>
            </a:r>
            <a:r>
              <a:rPr kumimoji="0" lang="en-US" altLang="en-US" sz="2000" b="0" i="1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z</a:t>
            </a:r>
            <a:r>
              <a: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&lt;</a:t>
            </a:r>
            <a:r>
              <a: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</a:rPr>
              <a:t>w</a:t>
            </a:r>
            <a:r>
              <a: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(</a:t>
            </a:r>
            <a:r>
              <a: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</a:rPr>
              <a:t>h</a:t>
            </a:r>
            <a:r>
              <a:rPr kumimoji="0" lang="en-US" alt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max</a:t>
            </a:r>
            <a:r>
              <a: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singularities at</a:t>
            </a:r>
            <a:r>
              <a:rPr kumimoji="0" lang="en-US" altLang="en-US" sz="2000" b="0" i="1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z</a:t>
            </a:r>
            <a:r>
              <a:rPr kumimoji="0" lang="en-US" altLang="en-US" sz="2000" b="0" i="1" u="none" strike="noStrike" kern="0" cap="none" spc="0" normalizeH="0" baseline="-25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k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analytic otherwise</a:t>
            </a: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2572327" y="435768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2877127" y="4205288"/>
            <a:ext cx="39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z</a:t>
            </a:r>
            <a:r>
              <a:rPr kumimoji="0" lang="en-US" altLang="en-US" sz="2000" b="0" i="1" u="none" strike="noStrike" kern="0" cap="none" spc="0" normalizeH="0" baseline="-25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k</a:t>
            </a:r>
          </a:p>
        </p:txBody>
      </p:sp>
      <p:sp>
        <p:nvSpPr>
          <p:cNvPr id="22" name="Oval 26"/>
          <p:cNvSpPr>
            <a:spLocks noChangeArrowheads="1"/>
          </p:cNvSpPr>
          <p:nvPr/>
        </p:nvSpPr>
        <p:spPr bwMode="auto">
          <a:xfrm>
            <a:off x="5467927" y="443388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3470852" y="4826001"/>
            <a:ext cx="522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cut</a:t>
            </a: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895927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2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570156"/>
              </p:ext>
            </p:extLst>
          </p:nvPr>
        </p:nvGraphicFramePr>
        <p:xfrm>
          <a:off x="7034790" y="4586288"/>
          <a:ext cx="273367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7" imgW="2031840" imgH="838080" progId="Equation.3">
                  <p:embed/>
                </p:oleObj>
              </mc:Choice>
              <mc:Fallback>
                <p:oleObj name="Equation" r:id="rId7" imgW="2031840" imgH="838080" progId="Equation.3">
                  <p:embed/>
                  <p:pic>
                    <p:nvPicPr>
                      <p:cNvPr id="924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790" y="4586288"/>
                        <a:ext cx="2733675" cy="112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680652" y="254001"/>
            <a:ext cx="197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initial conditions</a:t>
            </a:r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895927" y="32004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2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75040"/>
              </p:ext>
            </p:extLst>
          </p:nvPr>
        </p:nvGraphicFramePr>
        <p:xfrm>
          <a:off x="6991927" y="3519488"/>
          <a:ext cx="26670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9" imgW="1422400" imgH="482600" progId="Equation.3">
                  <p:embed/>
                </p:oleObj>
              </mc:Choice>
              <mc:Fallback>
                <p:oleObj name="Equation" r:id="rId9" imgW="1422400" imgH="482600" progId="Equation.3">
                  <p:embed/>
                  <p:pic>
                    <p:nvPicPr>
                      <p:cNvPr id="924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927" y="3519488"/>
                        <a:ext cx="2667000" cy="91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92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0073" y="311684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568284"/>
              </p:ext>
            </p:extLst>
          </p:nvPr>
        </p:nvGraphicFramePr>
        <p:xfrm>
          <a:off x="10002982" y="416503"/>
          <a:ext cx="1219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Equation" r:id="rId3" imgW="698197" imgH="177723" progId="Equation.3">
                  <p:embed/>
                </p:oleObj>
              </mc:Choice>
              <mc:Fallback>
                <p:oleObj name="Equation" r:id="rId3" imgW="698197" imgH="177723" progId="Equation.3">
                  <p:embed/>
                  <p:pic>
                    <p:nvPicPr>
                      <p:cNvPr id="16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2982" y="416503"/>
                        <a:ext cx="12192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0073" y="32978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568675"/>
              </p:ext>
            </p:extLst>
          </p:nvPr>
        </p:nvGraphicFramePr>
        <p:xfrm>
          <a:off x="3930073" y="311728"/>
          <a:ext cx="9144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Equation" r:id="rId5" imgW="406048" imgH="164957" progId="Equation.3">
                  <p:embed/>
                </p:oleObj>
              </mc:Choice>
              <mc:Fallback>
                <p:oleObj name="Equation" r:id="rId5" imgW="406048" imgH="164957" progId="Equation.3">
                  <p:embed/>
                  <p:pic>
                    <p:nvPicPr>
                      <p:cNvPr id="16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073" y="311728"/>
                        <a:ext cx="91440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073" y="345974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600574"/>
              </p:ext>
            </p:extLst>
          </p:nvPr>
        </p:nvGraphicFramePr>
        <p:xfrm>
          <a:off x="5565198" y="165173"/>
          <a:ext cx="38100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Equation" r:id="rId7" imgW="1815312" imgH="444307" progId="Equation.3">
                  <p:embed/>
                </p:oleObj>
              </mc:Choice>
              <mc:Fallback>
                <p:oleObj name="Equation" r:id="rId7" imgW="1815312" imgH="444307" progId="Equation.3">
                  <p:embed/>
                  <p:pic>
                    <p:nvPicPr>
                      <p:cNvPr id="163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198" y="165173"/>
                        <a:ext cx="3810000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0073" y="15309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677360"/>
              </p:ext>
            </p:extLst>
          </p:nvPr>
        </p:nvGraphicFramePr>
        <p:xfrm>
          <a:off x="406616" y="1405083"/>
          <a:ext cx="8570913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Equation" r:id="rId9" imgW="5676840" imgH="3301920" progId="Equation.3">
                  <p:embed/>
                </p:oleObj>
              </mc:Choice>
              <mc:Fallback>
                <p:oleObj name="Equation" r:id="rId9" imgW="5676840" imgH="3301920" progId="Equation.3">
                  <p:embed/>
                  <p:pic>
                    <p:nvPicPr>
                      <p:cNvPr id="163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616" y="1405083"/>
                        <a:ext cx="8570913" cy="499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72473" y="260928"/>
            <a:ext cx="2936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example: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Lorentz spectrum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6335" y="3116841"/>
            <a:ext cx="3915232" cy="30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1255713" y="1676400"/>
          <a:ext cx="5408612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3" imgW="1676160" imgH="419040" progId="Equation.3">
                  <p:embed/>
                </p:oleObj>
              </mc:Choice>
              <mc:Fallback>
                <p:oleObj name="Equation" r:id="rId3" imgW="1676160" imgH="419040" progId="Equation.3">
                  <p:embed/>
                  <p:pic>
                    <p:nvPicPr>
                      <p:cNvPr id="102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1676400"/>
                        <a:ext cx="5408612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01600"/>
            <a:ext cx="86455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singularities </a:t>
            </a:r>
            <a:r>
              <a:rPr kumimoji="0" lang="en-US" alt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z</a:t>
            </a:r>
            <a:r>
              <a:rPr kumimoji="0" lang="en-US" altLang="en-US" sz="2800" b="0" i="1" u="none" strike="noStrike" kern="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in the upper z-plane describe 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coherent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stability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and those in the lower z-plane 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coherent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instability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; the </a:t>
            </a:r>
            <a:r>
              <a:rPr kumimoji="0" lang="en-US" alt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z</a:t>
            </a:r>
            <a:r>
              <a:rPr kumimoji="0" lang="en-US" altLang="en-US" sz="2800" b="0" i="1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correspond to solutions of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19200" y="3378200"/>
            <a:ext cx="7808913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integral has a finite value for any reasonable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frequency distribution for all </a:t>
            </a:r>
            <a:r>
              <a:rPr kumimoji="0" lang="en-US" alt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z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values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there is no solution to (1) for small </a:t>
            </a:r>
            <a:r>
              <a:rPr kumimoji="0" lang="en-US" alt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!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interpretation: system cannot organize a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collective motion if interaction not strong enough</a:t>
            </a:r>
          </a:p>
        </p:txBody>
      </p:sp>
    </p:spTree>
    <p:extLst>
      <p:ext uri="{BB962C8B-B14F-4D97-AF65-F5344CB8AC3E}">
        <p14:creationId xmlns:p14="http://schemas.microsoft.com/office/powerpoint/2010/main" val="17394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438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20738" y="2684463"/>
          <a:ext cx="2627312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3" imgW="1002960" imgH="393480" progId="Equation.3">
                  <p:embed/>
                </p:oleObj>
              </mc:Choice>
              <mc:Fallback>
                <p:oleObj name="Equation" r:id="rId3" imgW="1002960" imgH="393480" progId="Equation.3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2684463"/>
                        <a:ext cx="2627312" cy="1042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71600" y="381000"/>
            <a:ext cx="347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dispersion relation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" y="3886200"/>
            <a:ext cx="71256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</a:rPr>
              <a:t>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&gt;0: instability growth rate,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</a:rPr>
              <a:t>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-&gt;0: border of stability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104900" y="1066800"/>
          <a:ext cx="5029200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5" imgW="1676160" imgH="431640" progId="Equation.3">
                  <p:embed/>
                </p:oleObj>
              </mc:Choice>
              <mc:Fallback>
                <p:oleObj name="Equation" r:id="rId5" imgW="1676160" imgH="431640" progId="Equation.3">
                  <p:embed/>
                  <p:pic>
                    <p:nvPicPr>
                      <p:cNvPr id="174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1066800"/>
                        <a:ext cx="5029200" cy="128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38200" y="4800600"/>
            <a:ext cx="8001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consider </a:t>
            </a:r>
            <a:r>
              <a: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</a:rPr>
              <a:t>a</a:t>
            </a:r>
            <a:r>
              <a: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=0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absolute value of dispersion relation simplifies to |</a:t>
            </a:r>
            <a:r>
              <a: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</a:rPr>
              <a:t>Dw</a:t>
            </a:r>
            <a:r>
              <a:rPr kumimoji="0" lang="en-US" altLang="en-US" sz="2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coh</a:t>
            </a:r>
            <a:r>
              <a: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|=</a:t>
            </a:r>
            <a:r>
              <a: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</a:rPr>
              <a:t>Dw</a:t>
            </a:r>
            <a:r>
              <a: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if coherent tune shift less than </a:t>
            </a:r>
            <a:r>
              <a: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</a:rPr>
              <a:t>Dw,</a:t>
            </a:r>
            <a:r>
              <a: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the beam is stable</a:t>
            </a:r>
          </a:p>
        </p:txBody>
      </p:sp>
    </p:spTree>
    <p:extLst>
      <p:ext uri="{BB962C8B-B14F-4D97-AF65-F5344CB8AC3E}">
        <p14:creationId xmlns:p14="http://schemas.microsoft.com/office/powerpoint/2010/main" val="9201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1050925" y="685800"/>
          <a:ext cx="666273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Equation" r:id="rId3" imgW="2273040" imgH="228600" progId="Equation.3">
                  <p:embed/>
                </p:oleObj>
              </mc:Choice>
              <mc:Fallback>
                <p:oleObj name="Equation" r:id="rId3" imgW="2273040" imgH="228600" progId="Equation.3">
                  <p:embed/>
                  <p:pic>
                    <p:nvPicPr>
                      <p:cNvPr id="112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685800"/>
                        <a:ext cx="6662738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231900" y="2089150"/>
          <a:ext cx="5916613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Equation" r:id="rId5" imgW="2387520" imgH="838080" progId="Equation.3">
                  <p:embed/>
                </p:oleObj>
              </mc:Choice>
              <mc:Fallback>
                <p:oleObj name="Equation" r:id="rId5" imgW="2387520" imgH="838080" progId="Equation.3">
                  <p:embed/>
                  <p:pic>
                    <p:nvPicPr>
                      <p:cNvPr id="11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2089150"/>
                        <a:ext cx="5916613" cy="208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76421"/>
              </p:ext>
            </p:extLst>
          </p:nvPr>
        </p:nvGraphicFramePr>
        <p:xfrm>
          <a:off x="4572000" y="4327525"/>
          <a:ext cx="118427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Equation" r:id="rId7" imgW="545863" imgH="837836" progId="Equation.3">
                  <p:embed/>
                </p:oleObj>
              </mc:Choice>
              <mc:Fallback>
                <p:oleObj name="Equation" r:id="rId7" imgW="545863" imgH="837836" progId="Equation.3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327525"/>
                        <a:ext cx="1184275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2690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22325" y="315913"/>
            <a:ext cx="4713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with coherent and incoherent wake field: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050925" y="1611313"/>
            <a:ext cx="5557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Fourier-Laplace-transform of impulse excitation: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74675" y="4383088"/>
            <a:ext cx="37273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e.g.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Yokoya factors for flat chamber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978400" y="60975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73907"/>
              </p:ext>
            </p:extLst>
          </p:nvPr>
        </p:nvGraphicFramePr>
        <p:xfrm>
          <a:off x="7138131" y="4889307"/>
          <a:ext cx="4286972" cy="971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Equation" r:id="rId9" imgW="1892160" imgH="431640" progId="Equation.3">
                  <p:embed/>
                </p:oleObj>
              </mc:Choice>
              <mc:Fallback>
                <p:oleObj name="Equation" r:id="rId9" imgW="1892160" imgH="431640" progId="Equation.3">
                  <p:embed/>
                  <p:pic>
                    <p:nvPicPr>
                      <p:cNvPr id="12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131" y="4889307"/>
                        <a:ext cx="4286972" cy="9712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437746" y="4432583"/>
            <a:ext cx="50889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0000FF"/>
                </a:solidFill>
              </a:rPr>
              <a:t>dispersion relation including Yokoya factors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7328915" y="5151394"/>
                <a:ext cx="2372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915" y="5151394"/>
                <a:ext cx="237244" cy="276999"/>
              </a:xfrm>
              <a:prstGeom prst="rect">
                <a:avLst/>
              </a:prstGeom>
              <a:blipFill>
                <a:blip r:embed="rId11"/>
                <a:stretch>
                  <a:fillRect l="-7692" r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3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646</Words>
  <Application>Microsoft Office PowerPoint</Application>
  <PresentationFormat>Widescreen</PresentationFormat>
  <Paragraphs>135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Batang</vt:lpstr>
      <vt:lpstr>Calibri</vt:lpstr>
      <vt:lpstr>Cambria Math</vt:lpstr>
      <vt:lpstr>Symbol</vt:lpstr>
      <vt:lpstr>Times New Roman</vt:lpstr>
      <vt:lpstr>Default Design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Zimmermann</dc:creator>
  <cp:lastModifiedBy>Frank Zimmermann</cp:lastModifiedBy>
  <cp:revision>20</cp:revision>
  <dcterms:created xsi:type="dcterms:W3CDTF">2018-12-10T17:53:45Z</dcterms:created>
  <dcterms:modified xsi:type="dcterms:W3CDTF">2018-12-11T10:59:18Z</dcterms:modified>
</cp:coreProperties>
</file>