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74" r:id="rId4"/>
    <p:sldId id="261" r:id="rId5"/>
    <p:sldId id="271" r:id="rId6"/>
    <p:sldId id="273" r:id="rId7"/>
    <p:sldId id="260" r:id="rId8"/>
    <p:sldId id="266" r:id="rId9"/>
    <p:sldId id="267" r:id="rId10"/>
    <p:sldId id="268" r:id="rId11"/>
    <p:sldId id="270" r:id="rId12"/>
    <p:sldId id="276" r:id="rId13"/>
    <p:sldId id="265" r:id="rId14"/>
    <p:sldId id="269" r:id="rId15"/>
    <p:sldId id="262" r:id="rId16"/>
    <p:sldId id="275" r:id="rId1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86350" autoAdjust="0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11.12.18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11.12.18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E88B01-9129-4BB5-8CE0-42973563DCAE}" type="datetime1">
              <a:rPr lang="en-GB" smtClean="0"/>
              <a:t>11/12/2018</a:t>
            </a:fld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 - APEC2018 - Frankfurt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6CB4725-5FAB-4513-9CC2-B69C7F0E0C2B}" type="datetime1">
              <a:rPr lang="en-GB" smtClean="0"/>
              <a:t>11/12/2018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 - APEC2018 - Frankfurt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80C12BF-218D-4B12-B164-9D69046CCD5B}" type="datetime1">
              <a:rPr lang="en-GB" smtClean="0"/>
              <a:t>11/12/2018</a:t>
            </a:fld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 - APEC2018 - Frankfurt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123EE81E-F254-4786-9DD9-81A81C4AB09E}" type="datetime1">
              <a:rPr lang="en-GB" smtClean="0"/>
              <a:t>11/12/2018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 - APEC2018 - Frankfurt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14" name="Picture 3" descr="C:\Users\sreimann\Desktop\IAP-Logo_klein.jpg">
            <a:extLst>
              <a:ext uri="{FF2B5EF4-FFF2-40B4-BE49-F238E27FC236}">
                <a16:creationId xmlns:a16="http://schemas.microsoft.com/office/drawing/2014/main" id="{05DD7891-7EEC-9147-AFE1-4923E40110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99" y="177691"/>
            <a:ext cx="772886" cy="42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64475" y="3650764"/>
            <a:ext cx="6607516" cy="779866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</a:rPr>
              <a:t>Experience based adjustments of the usual approaches for a fast and stable control of multi-purpose Accelerators</a:t>
            </a:r>
            <a:endParaRPr lang="de-DE" sz="2400" dirty="0">
              <a:latin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1600" dirty="0">
                <a:latin typeface="Calibri" panose="020F0502020204030204" pitchFamily="34" charset="0"/>
              </a:rPr>
              <a:t>S. Reimann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685848-CF86-384C-90F1-0A70C9E94705}"/>
              </a:ext>
            </a:extLst>
          </p:cNvPr>
          <p:cNvSpPr txBox="1"/>
          <p:nvPr/>
        </p:nvSpPr>
        <p:spPr>
          <a:xfrm>
            <a:off x="2547258" y="4979663"/>
            <a:ext cx="4669868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Contains the work of </a:t>
            </a:r>
            <a:r>
              <a:rPr lang="de-DE" sz="1200" dirty="0">
                <a:latin typeface="Calibri" panose="020F0502020204030204" pitchFamily="34" charset="0"/>
              </a:rPr>
              <a:t>W. </a:t>
            </a:r>
            <a:r>
              <a:rPr lang="de-DE" sz="1200" dirty="0" err="1">
                <a:latin typeface="Calibri" panose="020F0502020204030204" pitchFamily="34" charset="0"/>
              </a:rPr>
              <a:t>Geithner</a:t>
            </a:r>
            <a:r>
              <a:rPr lang="de-DE" sz="1200" dirty="0">
                <a:latin typeface="Calibri" panose="020F0502020204030204" pitchFamily="34" charset="0"/>
              </a:rPr>
              <a:t>, S. Appel, M. </a:t>
            </a:r>
            <a:r>
              <a:rPr lang="de-DE" sz="1200" dirty="0" err="1">
                <a:latin typeface="Calibri" panose="020F0502020204030204" pitchFamily="34" charset="0"/>
              </a:rPr>
              <a:t>Sapinski</a:t>
            </a:r>
            <a:r>
              <a:rPr lang="de-DE" sz="1200" dirty="0">
                <a:latin typeface="Calibri" panose="020F0502020204030204" pitchFamily="34" charset="0"/>
              </a:rPr>
              <a:t>, R. Steinhagen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With contribution of many colleagues from GSI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4">
            <a:extLst>
              <a:ext uri="{FF2B5EF4-FFF2-40B4-BE49-F238E27FC236}">
                <a16:creationId xmlns:a16="http://schemas.microsoft.com/office/drawing/2014/main" id="{95137836-35B5-464C-BADD-840CB0F84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86" y="3243724"/>
            <a:ext cx="2732314" cy="32903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4B18EF-F95B-2E45-9591-16235E4F0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Tested @ local injector of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Cryring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9B2E7C-963E-2543-92F9-3D8342E10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5" y="4500194"/>
            <a:ext cx="8211834" cy="185407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Genetic Transmission optimization (auto tune)</a:t>
            </a:r>
          </a:p>
          <a:p>
            <a:pPr lvl="1"/>
            <a:r>
              <a:rPr lang="en-GB" dirty="0"/>
              <a:t>Optimize 40keV Deuterium</a:t>
            </a:r>
            <a:r>
              <a:rPr lang="en-GB" baseline="30000" dirty="0"/>
              <a:t> </a:t>
            </a:r>
            <a:r>
              <a:rPr lang="en-GB" dirty="0"/>
              <a:t>beam (10% D</a:t>
            </a:r>
            <a:r>
              <a:rPr lang="en-GB" baseline="30000" dirty="0"/>
              <a:t>+</a:t>
            </a:r>
            <a:r>
              <a:rPr lang="en-GB" dirty="0"/>
              <a:t> , 90% D</a:t>
            </a:r>
            <a:r>
              <a:rPr lang="en-GB" baseline="30000" dirty="0"/>
              <a:t>+</a:t>
            </a:r>
            <a:r>
              <a:rPr lang="en-GB" baseline="-25000" dirty="0"/>
              <a:t>2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9 Parameters (el. Stat. Steerers, el. Stat. Quadrupoles)</a:t>
            </a:r>
          </a:p>
          <a:p>
            <a:pPr lvl="1"/>
            <a:r>
              <a:rPr lang="en-GB" dirty="0"/>
              <a:t>22 generations (=1200 trims = 135min)</a:t>
            </a:r>
          </a:p>
          <a:p>
            <a:pPr lvl="1"/>
            <a:r>
              <a:rPr lang="en-GB" dirty="0"/>
              <a:t>Transmission doubled</a:t>
            </a:r>
          </a:p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767E54-B60F-C947-8E21-84509F074D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E88B01-9129-4BB5-8CE0-42973563DCAE}" type="datetime1">
              <a:rPr lang="en-GB" smtClean="0"/>
              <a:t>11/12/2018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24FD32-6E69-284D-B338-36C27D571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- APEC2018 - Frankfurt</a:t>
            </a:r>
            <a:endParaRPr lang="de-D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A509604-7CEC-DA47-AD95-4A4D2C768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7" y="1317800"/>
            <a:ext cx="3146415" cy="30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5310EB2-FF83-6444-9638-5AB494331CB5}"/>
              </a:ext>
            </a:extLst>
          </p:cNvPr>
          <p:cNvSpPr txBox="1"/>
          <p:nvPr/>
        </p:nvSpPr>
        <p:spPr>
          <a:xfrm>
            <a:off x="3976636" y="2845824"/>
            <a:ext cx="4949650" cy="90024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" sz="1050" dirty="0">
                <a:latin typeface="Calibri" panose="020F0502020204030204" pitchFamily="34" charset="0"/>
                <a:cs typeface="Calibri" panose="020F0502020204030204" pitchFamily="34" charset="0"/>
              </a:rPr>
              <a:t>GENETIC ALGORITHMS FOR MACHINE OPTIMIZATION IN THE FAIR CONTROL SYSTEM E. </a:t>
            </a:r>
          </a:p>
          <a:p>
            <a:r>
              <a:rPr 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W. </a:t>
            </a:r>
            <a:r>
              <a:rPr lang="de-DE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Geithner</a:t>
            </a:r>
            <a:r>
              <a:rPr 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, Z. </a:t>
            </a:r>
            <a:r>
              <a:rPr lang="de-DE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Andelkovic</a:t>
            </a:r>
            <a:r>
              <a:rPr 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, S. Appel, O. </a:t>
            </a:r>
            <a:r>
              <a:rPr lang="de-DE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Geithner</a:t>
            </a:r>
            <a:r>
              <a:rPr 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, F. </a:t>
            </a:r>
            <a:r>
              <a:rPr lang="de-DE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Herfurth</a:t>
            </a:r>
            <a:r>
              <a:rPr 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, S. Reimann, G. </a:t>
            </a:r>
            <a:r>
              <a:rPr lang="de-DE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Vorobyev</a:t>
            </a:r>
            <a:r>
              <a:rPr 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IPAC 2018</a:t>
            </a:r>
          </a:p>
          <a:p>
            <a:endParaRPr lang="en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1FDDFE7-CA00-2645-AB02-5FED73C77752}"/>
              </a:ext>
            </a:extLst>
          </p:cNvPr>
          <p:cNvSpPr txBox="1"/>
          <p:nvPr/>
        </p:nvSpPr>
        <p:spPr>
          <a:xfrm>
            <a:off x="3976636" y="1879297"/>
            <a:ext cx="4949650" cy="10618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" sz="1050" dirty="0">
                <a:latin typeface="Calibri" panose="020F0502020204030204" pitchFamily="34" charset="0"/>
                <a:cs typeface="Calibri" panose="020F0502020204030204" pitchFamily="34" charset="0"/>
              </a:rPr>
              <a:t>AUTOMATIZED OPTIMIZATION OF BEAM LINES USING EVOLUTIONARY ALGORITHMS</a:t>
            </a:r>
          </a:p>
          <a:p>
            <a:r>
              <a:rPr 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S. Appel, S. Reimann, V. </a:t>
            </a:r>
            <a:r>
              <a:rPr lang="de-DE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Chetvertkova</a:t>
            </a:r>
            <a:r>
              <a:rPr 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, W. </a:t>
            </a:r>
            <a:r>
              <a:rPr lang="de-DE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Geithner</a:t>
            </a:r>
            <a:r>
              <a:rPr 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, F. </a:t>
            </a:r>
            <a:r>
              <a:rPr lang="de-DE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Herfurth</a:t>
            </a:r>
            <a:r>
              <a:rPr 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, U. Krause, M. </a:t>
            </a:r>
            <a:r>
              <a:rPr lang="de-DE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Sapinski</a:t>
            </a:r>
            <a:r>
              <a:rPr 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, P. Schütt, </a:t>
            </a:r>
            <a:r>
              <a:rPr lang="de-DE" sz="1050" dirty="0"/>
              <a:t>D. </a:t>
            </a:r>
            <a:r>
              <a:rPr lang="de-DE" sz="1050" dirty="0" err="1"/>
              <a:t>Österle</a:t>
            </a:r>
            <a:r>
              <a:rPr 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IPAC 2017</a:t>
            </a:r>
          </a:p>
          <a:p>
            <a:endParaRPr lang="en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90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8205D0-2BB8-B44C-B39B-2D9903E8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Considerations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046F5A-FCCF-DA4C-A907-46C49E31D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Long setup-cycle time because we had to be sure, the set values are really reached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Algorithm is robust for fluctuations of ion source only to a certain amount, stable conditions are needed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135min – an operator can do much better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no use for slow cycling machines  optimal for LINACs with high repetition rate (or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cw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)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tested injector has low intensity and low energy, so radiation safety is no issue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not suitable for high energy transfer lines (pilot beam)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devices have to switch values randomly (high to low)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consider remanence effects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Only transmission has been optimized, no information on other beam parameters (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You can only optimize what you can measure)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Planned improvement: combine online tool with offline simulations to exclude solutions, that make no sense at all (100% losses)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7CE14A-9E0F-FC4B-A53D-3DB584798B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E88B01-9129-4BB5-8CE0-42973563DCAE}" type="datetime1">
              <a:rPr lang="en-GB" smtClean="0"/>
              <a:t>11/12/2018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6B1908-0EDD-F541-B3F6-7A6DF65E0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- APEC2018 - Frankfurt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437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56FEC-DDA9-1C47-A321-C30C7C3C1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5" y="271335"/>
            <a:ext cx="5978235" cy="787557"/>
          </a:xfrm>
        </p:spPr>
        <p:txBody>
          <a:bodyPr>
            <a:normAutofit/>
          </a:bodyPr>
          <a:lstStyle/>
          <a:p>
            <a:r>
              <a:rPr lang="en-US" sz="2000" dirty="0"/>
              <a:t>Automated Lattice Design of Transfer Lines</a:t>
            </a:r>
            <a:r>
              <a:rPr lang="de-DE" sz="2000" dirty="0"/>
              <a:t>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E62461-9691-2C41-A16D-CD7670E21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A genetic algorithm to optimize the lattice of transfer lines</a:t>
            </a:r>
          </a:p>
          <a:p>
            <a:r>
              <a:rPr lang="en-GB" sz="1800" dirty="0"/>
              <a:t>The challenge is, to define a suitable fitness function</a:t>
            </a:r>
          </a:p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C1AF58-15F1-3B47-B034-6F4A5ADC90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E88B01-9129-4BB5-8CE0-42973563DCAE}" type="datetime1">
              <a:rPr lang="en-GB" smtClean="0"/>
              <a:t>11/12/2018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5CA60B-6D5D-2149-936C-26AE81C02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- APEC2018 - Frankfurt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303D976-36A2-A545-A92D-1F00933F9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01" y="2227944"/>
            <a:ext cx="7034199" cy="401954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38C5DC2-13F5-4647-B8CA-A48868C620A3}"/>
              </a:ext>
            </a:extLst>
          </p:cNvPr>
          <p:cNvSpPr txBox="1"/>
          <p:nvPr/>
        </p:nvSpPr>
        <p:spPr>
          <a:xfrm>
            <a:off x="509601" y="5839213"/>
            <a:ext cx="4991879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1200" dirty="0"/>
              <a:t>A Genetic Algorithm for an Automated Lattice Design of Transfer Lines</a:t>
            </a:r>
            <a:r>
              <a:rPr lang="en-GB" sz="1200" dirty="0"/>
              <a:t>,</a:t>
            </a:r>
          </a:p>
          <a:p>
            <a:r>
              <a:rPr lang="en-GB" sz="1200" dirty="0"/>
              <a:t>S. Reimann, GSI, IAP, IPAC2019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27740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163DF-37F7-D94B-B04E-51F495808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black box argument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5E384D-56CD-3541-84EF-B1AA800C6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Common statements are like: 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“this might work, but even if it does, you don’t know what the algorithm is really doing”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“It is much better to understand your machines and the physics behind.”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“Not satisfying for a physicist.”</a:t>
            </a:r>
          </a:p>
          <a:p>
            <a:pPr lvl="1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Understanding and optimization are going hand in hand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better results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lead to new questions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lead to better understanding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helps to improve algorithms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Theory is important- but the beam is always right!</a:t>
            </a:r>
          </a:p>
          <a:p>
            <a:pPr lvl="1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By the way: Operators are sort of black boxes too ;)</a:t>
            </a:r>
          </a:p>
          <a:p>
            <a:pPr lvl="1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0BECC2-9B2C-304C-959C-684E2AD297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E88B01-9129-4BB5-8CE0-42973563DCAE}" type="datetime1">
              <a:rPr lang="en-GB" smtClean="0"/>
              <a:t>11/12/2018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68E0C-4091-AA42-B7AA-E2592082D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- APEC2018 - Frankfurt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535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C0043-D9A9-1040-8222-2B17FECD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Machine learning / neural networks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9F4FBD-3E7F-4742-BE0C-240CA685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5" y="2940182"/>
            <a:ext cx="8211834" cy="3646483"/>
          </a:xfrm>
        </p:spPr>
        <p:txBody>
          <a:bodyPr>
            <a:normAutofit fontScale="85000" lnSpcReduction="20000"/>
          </a:bodyPr>
          <a:lstStyle/>
          <a:p>
            <a:r>
              <a:rPr lang="en-GB" sz="1700" dirty="0"/>
              <a:t>A gradient based weight – optimization</a:t>
            </a:r>
          </a:p>
          <a:p>
            <a:r>
              <a:rPr lang="de-DE" sz="1700" dirty="0">
                <a:sym typeface="Wingdings"/>
              </a:rPr>
              <a:t>Universal Approximation Theorem</a:t>
            </a:r>
            <a:endParaRPr lang="en-GB" sz="1700" dirty="0"/>
          </a:p>
          <a:p>
            <a:r>
              <a:rPr lang="en-GB" sz="1700" dirty="0"/>
              <a:t>Very good results in pattern recognition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Possible Applications in Accelerator Physics?</a:t>
            </a:r>
          </a:p>
          <a:p>
            <a:r>
              <a:rPr lang="en-GB" sz="1500" dirty="0"/>
              <a:t>@GSI: M. </a:t>
            </a:r>
            <a:r>
              <a:rPr lang="en-GB" sz="1500" dirty="0" err="1"/>
              <a:t>Sapinski</a:t>
            </a:r>
            <a:r>
              <a:rPr lang="en-GB" sz="1500" dirty="0"/>
              <a:t>, R. Singh, D. </a:t>
            </a:r>
            <a:r>
              <a:rPr lang="en-GB" sz="1500" dirty="0" err="1"/>
              <a:t>Vilsmeier</a:t>
            </a:r>
            <a:r>
              <a:rPr lang="en-GB" sz="1500" dirty="0"/>
              <a:t>, “Application of Machine Learning for the IPM-Based Profile Reconstruction”, in Proc. HB’18, Daejeon, Korea, 2018. 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Data mining e.g. in Archiving systems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Prediction of device failures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End of lifetime of devices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Prediction of failure cause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Other ideas? (see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next talks today)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sz="1400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38DCE7-3D1F-AD4B-B3BC-C6FE5ACE77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E88B01-9129-4BB5-8CE0-42973563DCAE}" type="datetime1">
              <a:rPr lang="en-GB" smtClean="0"/>
              <a:t>11/12/2018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5C4B72-887E-4C4E-B7E9-B4FE8182E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- APEC2018 - Frankfurt</a:t>
            </a:r>
            <a:endParaRPr lang="de-DE" dirty="0"/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AA334C63-824A-4044-8821-691D31F1D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6" y="1265234"/>
            <a:ext cx="3223232" cy="1468606"/>
          </a:xfrm>
          <a:prstGeom prst="rect">
            <a:avLst/>
          </a:prstGeom>
        </p:spPr>
      </p:pic>
      <p:pic>
        <p:nvPicPr>
          <p:cNvPr id="9" name="Bild 4">
            <a:extLst>
              <a:ext uri="{FF2B5EF4-FFF2-40B4-BE49-F238E27FC236}">
                <a16:creationId xmlns:a16="http://schemas.microsoft.com/office/drawing/2014/main" id="{78C3A8E6-957C-6645-A40C-2F6E75AB7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69" y="1889600"/>
            <a:ext cx="2514582" cy="9035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9DE5ABB-0786-8343-BF43-C5C3D0573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950" y="4384675"/>
            <a:ext cx="3419049" cy="21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0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4C532-00BB-FF42-B6C3-E82362311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115854-A59E-4B4A-8BB7-2DC523E8E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minimizing setup and adjustment time is as important as technical reliability for multi purpose accelerators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he control system plays a very important role to enable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heuristic optimization is working well in many fields and should be further investigated and improved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But there is probably more effect to gain by carefully implementing the first order basics, even if it is not that interesting. Don’t believe the hype!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You can only optimize what you can measure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more, better instrumentation (even redundant) always helps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Real Machine Learning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not much experience in GSI operation yet – what’s the obvious application?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2BBD75-8515-FE42-8C57-F62A5BA59C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E88B01-9129-4BB5-8CE0-42973563DCAE}" type="datetime1">
              <a:rPr lang="en-GB" smtClean="0"/>
              <a:t>11/12/2018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14D7C9-3B69-5E45-A826-CDCAB23A9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- APEC2018 - Frankfurt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43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2D5193-E76A-6343-B23B-7C16ACAFA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313" y="2645229"/>
            <a:ext cx="7045085" cy="3709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Thank you for attention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CD8DE7-FF78-FD43-8DB1-590CC171E7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E88B01-9129-4BB5-8CE0-42973563DCAE}" type="datetime1">
              <a:rPr lang="en-GB" smtClean="0"/>
              <a:t>11/12/2018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2C408C-8BAD-2643-AA86-4D4637E1D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- APEC2018 - Frankfurt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561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2EBAF2CE-F69E-884E-9E1C-27AAE636EA49}"/>
              </a:ext>
            </a:extLst>
          </p:cNvPr>
          <p:cNvSpPr txBox="1">
            <a:spLocks/>
          </p:cNvSpPr>
          <p:nvPr/>
        </p:nvSpPr>
        <p:spPr>
          <a:xfrm>
            <a:off x="422565" y="1450685"/>
            <a:ext cx="8211834" cy="51359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Technical Reliability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Many concepts and ideas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ARW2019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Setup Time</a:t>
            </a:r>
          </a:p>
          <a:p>
            <a:pPr lvl="1"/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setup of parameters</a:t>
            </a:r>
          </a:p>
          <a:p>
            <a:pPr lvl="1"/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Readjustment time</a:t>
            </a:r>
          </a:p>
          <a:p>
            <a:pPr lvl="1"/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Recovery time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Beam Quality parameters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users dependent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subject of machine development</a:t>
            </a:r>
          </a:p>
          <a:p>
            <a:pPr lvl="1"/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 operation modes</a:t>
            </a:r>
            <a:br>
              <a:rPr lang="en-GB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Optimal use of accelerator resources to serve as many users as possible in a given time (contradicting to minimizing readjustment time)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E20D39-F295-BB40-BBB1-7498379A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Accelerator Performance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7E3665C-8314-C044-A5BB-5D120FE7B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8086" y="1712233"/>
            <a:ext cx="3670743" cy="2630127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FB3E03-7951-EB46-A296-6C67492045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E88B01-9129-4BB5-8CE0-42973563DCAE}" type="datetime1">
              <a:rPr lang="en-GB" smtClean="0"/>
              <a:t>11/12/2018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02F837-3CEC-4F44-96C4-10D61FB68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- APEC2018 - Frankfurt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1494679-D359-354E-B88F-4F5981848030}"/>
              </a:ext>
            </a:extLst>
          </p:cNvPr>
          <p:cNvSpPr txBox="1"/>
          <p:nvPr/>
        </p:nvSpPr>
        <p:spPr>
          <a:xfrm>
            <a:off x="4278086" y="4341320"/>
            <a:ext cx="3995057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S. Reimann, P. </a:t>
            </a:r>
            <a:r>
              <a:rPr lang="en-GB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Schütt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, Accelerator Operation Report, GSI, 2015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F390DEC5-6320-3642-A1A9-DF68B73AA2D2}"/>
              </a:ext>
            </a:extLst>
          </p:cNvPr>
          <p:cNvCxnSpPr>
            <a:cxnSpLocks/>
          </p:cNvCxnSpPr>
          <p:nvPr/>
        </p:nvCxnSpPr>
        <p:spPr>
          <a:xfrm>
            <a:off x="3484557" y="1632768"/>
            <a:ext cx="1424900" cy="10128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B97683AA-F678-D64F-AE1F-C189B8D66A7B}"/>
              </a:ext>
            </a:extLst>
          </p:cNvPr>
          <p:cNvSpPr txBox="1"/>
          <p:nvPr/>
        </p:nvSpPr>
        <p:spPr>
          <a:xfrm>
            <a:off x="4278085" y="1450685"/>
            <a:ext cx="3995057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Availability of GSI accelerator facility 2014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5C820E22-782B-5540-9C8E-8B4BFFBD169D}"/>
              </a:ext>
            </a:extLst>
          </p:cNvPr>
          <p:cNvCxnSpPr>
            <a:cxnSpLocks/>
          </p:cNvCxnSpPr>
          <p:nvPr/>
        </p:nvCxnSpPr>
        <p:spPr>
          <a:xfrm flipV="1">
            <a:off x="3214832" y="3257880"/>
            <a:ext cx="1471317" cy="2770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325F0A3C-9802-AC42-9335-19F2A6F100F9}"/>
              </a:ext>
            </a:extLst>
          </p:cNvPr>
          <p:cNvCxnSpPr>
            <a:cxnSpLocks/>
          </p:cNvCxnSpPr>
          <p:nvPr/>
        </p:nvCxnSpPr>
        <p:spPr>
          <a:xfrm flipV="1">
            <a:off x="3950490" y="2787318"/>
            <a:ext cx="1430468" cy="406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FC5DD88A-AD80-AF4B-9006-14BB323ADE08}"/>
              </a:ext>
            </a:extLst>
          </p:cNvPr>
          <p:cNvCxnSpPr>
            <a:cxnSpLocks/>
          </p:cNvCxnSpPr>
          <p:nvPr/>
        </p:nvCxnSpPr>
        <p:spPr>
          <a:xfrm flipV="1">
            <a:off x="3820886" y="3257878"/>
            <a:ext cx="1576651" cy="1476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94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0E07DE-7328-F74C-87A0-B1585397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3167C4-626D-0E49-840B-E085204A9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 Important “non-novel” tools</a:t>
            </a:r>
          </a:p>
          <a:p>
            <a:r>
              <a:rPr lang="en-GB" dirty="0"/>
              <a:t>Heuristic Optimization</a:t>
            </a:r>
          </a:p>
          <a:p>
            <a:r>
              <a:rPr lang="en-GB" dirty="0"/>
              <a:t>Machine Learning</a:t>
            </a:r>
          </a:p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4C6C4E-FB34-EC45-910B-74A2AF2E83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E88B01-9129-4BB5-8CE0-42973563DCAE}" type="datetime1">
              <a:rPr lang="en-GB" smtClean="0"/>
              <a:t>11/12/2018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7F48E4-C28D-4E4B-BD33-A45734141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- APEC2018 - Frankfurt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926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46489-C812-3745-A237-C342A526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Automate parameter scanning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B6DFF2-4772-8E4E-902F-A619DAA3C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36" y="1822537"/>
            <a:ext cx="3869733" cy="3974429"/>
          </a:xfrm>
        </p:spPr>
        <p:txBody>
          <a:bodyPr/>
          <a:lstStyle/>
          <a:p>
            <a:r>
              <a:rPr lang="en-GB" sz="2000" dirty="0"/>
              <a:t>Example I @GSI </a:t>
            </a:r>
            <a:r>
              <a:rPr lang="en-GB" sz="2000" dirty="0">
                <a:sym typeface="Wingdings" pitchFamily="2" charset="2"/>
              </a:rPr>
              <a:t>  </a:t>
            </a:r>
            <a:br>
              <a:rPr lang="en-GB" sz="2000" dirty="0">
                <a:sym typeface="Wingdings" pitchFamily="2" charset="2"/>
              </a:rPr>
            </a:br>
            <a:r>
              <a:rPr lang="en-GB" sz="2000" dirty="0">
                <a:sym typeface="Wingdings" pitchFamily="2" charset="2"/>
              </a:rPr>
              <a:t>a b</a:t>
            </a:r>
            <a:r>
              <a:rPr lang="en-GB" sz="2000" dirty="0"/>
              <a:t>asic scanning tool </a:t>
            </a:r>
            <a:br>
              <a:rPr lang="en-GB" sz="2000" dirty="0"/>
            </a:br>
            <a:endParaRPr lang="en-GB" sz="2000" dirty="0"/>
          </a:p>
          <a:p>
            <a:pPr marL="914400" lvl="1" indent="-457200">
              <a:buFont typeface="+mj-lt"/>
              <a:buAutoNum type="arabicPeriod"/>
            </a:pPr>
            <a:r>
              <a:rPr lang="en-GB" sz="1800" dirty="0"/>
              <a:t>Define 1 or more Parameters </a:t>
            </a:r>
            <a:br>
              <a:rPr lang="en-GB" sz="1800" dirty="0"/>
            </a:br>
            <a:r>
              <a:rPr lang="en-GB" sz="1800" dirty="0"/>
              <a:t>(and scanning range)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dirty="0"/>
              <a:t>Define a diagnostic device (e.g. transformer 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dirty="0"/>
              <a:t>Start Scanning </a:t>
            </a:r>
            <a:br>
              <a:rPr lang="en-GB" sz="1800" dirty="0"/>
            </a:br>
            <a:r>
              <a:rPr lang="en-GB" sz="1800" dirty="0">
                <a:sym typeface="Wingdings" pitchFamily="2" charset="2"/>
              </a:rPr>
              <a:t> </a:t>
            </a:r>
            <a:r>
              <a:rPr lang="en-GB" sz="1800" dirty="0"/>
              <a:t>find optimum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C0AE7A-169D-0144-AB83-04EA0A943D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E88B01-9129-4BB5-8CE0-42973563DCAE}" type="datetime1">
              <a:rPr lang="en-GB" smtClean="0"/>
              <a:t>11/12/2018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E06E50-7157-E149-92A5-5C5B50B07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- APEC2018 - Frankfurt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4C20D38-EEF8-6247-9733-411AAF63C1F0}"/>
              </a:ext>
            </a:extLst>
          </p:cNvPr>
          <p:cNvSpPr txBox="1"/>
          <p:nvPr/>
        </p:nvSpPr>
        <p:spPr>
          <a:xfrm>
            <a:off x="3960167" y="5221798"/>
            <a:ext cx="4949650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" sz="1050" dirty="0">
                <a:latin typeface="Calibri" panose="020F0502020204030204" pitchFamily="34" charset="0"/>
                <a:cs typeface="Calibri" panose="020F0502020204030204" pitchFamily="34" charset="0"/>
              </a:rPr>
              <a:t>GENETIC ALGORITHMS FOR MACHINE OPTIMIZATION IN THE FAIR CONTROL SYSTEM E. </a:t>
            </a:r>
          </a:p>
          <a:p>
            <a:r>
              <a:rPr 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W. </a:t>
            </a:r>
            <a:r>
              <a:rPr lang="de-DE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Geithner</a:t>
            </a:r>
            <a:r>
              <a:rPr 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, Z. </a:t>
            </a:r>
            <a:r>
              <a:rPr lang="de-DE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Andelkovic</a:t>
            </a:r>
            <a:r>
              <a:rPr 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, S. Appel, O. </a:t>
            </a:r>
            <a:r>
              <a:rPr lang="de-DE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Geithner</a:t>
            </a:r>
            <a:r>
              <a:rPr 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, F. </a:t>
            </a:r>
            <a:r>
              <a:rPr lang="de-DE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Herfurth</a:t>
            </a:r>
            <a:r>
              <a:rPr 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, S. Reimann, G. </a:t>
            </a:r>
            <a:r>
              <a:rPr lang="de-DE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Vorobyev</a:t>
            </a:r>
            <a:endParaRPr lang="de-DE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4D86520-B801-F34D-A779-4F25C9C9C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167" y="1803238"/>
            <a:ext cx="5183833" cy="339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5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46489-C812-3745-A237-C342A526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Automate repetitive Tasks of operators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B6DFF2-4772-8E4E-902F-A619DAA3C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36" y="1822537"/>
            <a:ext cx="3869733" cy="3974429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Example II @GSI </a:t>
            </a:r>
            <a:r>
              <a:rPr lang="en-GB" sz="2000" dirty="0">
                <a:sym typeface="Wingdings" pitchFamily="2" charset="2"/>
              </a:rPr>
              <a:t>  </a:t>
            </a:r>
            <a:br>
              <a:rPr lang="en-GB" sz="2000" dirty="0">
                <a:sym typeface="Wingdings" pitchFamily="2" charset="2"/>
              </a:rPr>
            </a:br>
            <a:r>
              <a:rPr lang="en-GB" sz="2000" dirty="0">
                <a:sym typeface="Wingdings" pitchFamily="2" charset="2"/>
              </a:rPr>
              <a:t>the sequencer</a:t>
            </a:r>
            <a:br>
              <a:rPr lang="en-GB" sz="2000" dirty="0"/>
            </a:br>
            <a:endParaRPr lang="en-GB" sz="2000" dirty="0"/>
          </a:p>
          <a:p>
            <a:pPr lvl="1"/>
            <a:r>
              <a:rPr lang="en-GB" sz="1800" dirty="0"/>
              <a:t>An Application and a software interface for self defined sequences</a:t>
            </a:r>
            <a:br>
              <a:rPr lang="en-GB" sz="1800" dirty="0"/>
            </a:br>
            <a:br>
              <a:rPr lang="en-GB" sz="1800" dirty="0"/>
            </a:br>
            <a:r>
              <a:rPr lang="en-GB" sz="1800" dirty="0"/>
              <a:t>Used for:</a:t>
            </a:r>
          </a:p>
          <a:p>
            <a:pPr lvl="2"/>
            <a:r>
              <a:rPr lang="en-GB" sz="1600" dirty="0"/>
              <a:t>Switching on all devices</a:t>
            </a:r>
          </a:p>
          <a:p>
            <a:pPr lvl="2"/>
            <a:r>
              <a:rPr lang="en-GB" sz="1600" dirty="0"/>
              <a:t>Check status of all devices</a:t>
            </a:r>
          </a:p>
          <a:p>
            <a:pPr lvl="2"/>
            <a:r>
              <a:rPr lang="en-GB" sz="1600" dirty="0"/>
              <a:t>Compare set value and actual value</a:t>
            </a:r>
          </a:p>
          <a:p>
            <a:pPr lvl="2"/>
            <a:r>
              <a:rPr lang="en-GB" sz="1600" dirty="0"/>
              <a:t>Open valves</a:t>
            </a:r>
          </a:p>
          <a:p>
            <a:pPr lvl="2"/>
            <a:r>
              <a:rPr lang="en-GB" sz="1600" dirty="0"/>
              <a:t>…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C0AE7A-169D-0144-AB83-04EA0A943D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E88B01-9129-4BB5-8CE0-42973563DCAE}" type="datetime1">
              <a:rPr lang="en-GB" smtClean="0"/>
              <a:t>11/12/2018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E06E50-7157-E149-92A5-5C5B50B07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- APEC2018 - Frankfurt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4C20D38-EEF8-6247-9733-411AAF63C1F0}"/>
              </a:ext>
            </a:extLst>
          </p:cNvPr>
          <p:cNvSpPr txBox="1"/>
          <p:nvPr/>
        </p:nvSpPr>
        <p:spPr>
          <a:xfrm>
            <a:off x="3897054" y="4658562"/>
            <a:ext cx="4949650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" sz="1050" dirty="0">
                <a:latin typeface="Calibri" panose="020F0502020204030204" pitchFamily="34" charset="0"/>
                <a:cs typeface="Calibri" panose="020F0502020204030204" pitchFamily="34" charset="0"/>
              </a:rPr>
              <a:t>Sequencer Application</a:t>
            </a:r>
          </a:p>
          <a:p>
            <a:r>
              <a:rPr 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R. Steinhagen</a:t>
            </a:r>
          </a:p>
          <a:p>
            <a:endParaRPr lang="en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54" y="1822537"/>
            <a:ext cx="5020887" cy="28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9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30E17-3C24-674E-91C1-17653BB94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Controls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0D8B66-1DBE-454E-81DF-DBCDADB04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5" y="1262743"/>
            <a:ext cx="8211834" cy="528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a parallel running simulation to reflect the actual beam position and optics</a:t>
            </a: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GSI, ‘Mirko’ old ion optics tool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(unfortunately outdated)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Used for transfer lines</a:t>
            </a:r>
          </a:p>
          <a:p>
            <a:pPr lvl="1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Matching via Mouse click</a:t>
            </a:r>
          </a:p>
          <a:p>
            <a:pPr lvl="1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interactive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IAP, @Franz</a:t>
            </a:r>
          </a:p>
          <a:p>
            <a:pPr lvl="1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Updated – live</a:t>
            </a: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084F19-5CF7-CD42-A186-C7EFD2327E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E88B01-9129-4BB5-8CE0-42973563DCAE}" type="datetime1">
              <a:rPr lang="en-GB" smtClean="0"/>
              <a:t>11/12/2018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5D8A36-A15D-BC46-AEEA-D02E34719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- APEC2018 - Frankfurt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7F12242-2B63-7446-B612-A5A08E3F8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314" y="1888677"/>
            <a:ext cx="3946931" cy="308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9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2AD2B-5389-2548-88E3-DD1095105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279" y="3264907"/>
            <a:ext cx="3474521" cy="78755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Heuristic Optimization </a:t>
            </a:r>
            <a:br>
              <a:rPr lang="en-GB" dirty="0"/>
            </a:br>
            <a:r>
              <a:rPr lang="en-GB" dirty="0"/>
              <a:t>&amp; </a:t>
            </a:r>
            <a:br>
              <a:rPr lang="en-GB" dirty="0"/>
            </a:br>
            <a:r>
              <a:rPr lang="en-GB" dirty="0"/>
              <a:t>Machine Learning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DC2D40-CDE7-4B49-A1CD-411E385170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E88B01-9129-4BB5-8CE0-42973563DCAE}" type="datetime1">
              <a:rPr lang="en-GB" smtClean="0"/>
              <a:t>11/12/2018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EA0D5-444C-4B4E-9166-E1686DDB8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- APEC2018 - Frankfurt</a:t>
            </a:r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0B89DCE-F854-4343-8619-85F03A9F5AC6}"/>
              </a:ext>
            </a:extLst>
          </p:cNvPr>
          <p:cNvSpPr txBox="1">
            <a:spLocks/>
          </p:cNvSpPr>
          <p:nvPr/>
        </p:nvSpPr>
        <p:spPr>
          <a:xfrm>
            <a:off x="422565" y="271335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/>
              <a:t>More </a:t>
            </a:r>
            <a:r>
              <a:rPr lang="de-DE" dirty="0" err="1"/>
              <a:t>novel</a:t>
            </a:r>
            <a:r>
              <a:rPr lang="de-DE" dirty="0"/>
              <a:t> Trends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54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8FC1A-D190-A147-8ADC-6BDFC62E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Heuristic Optimization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B5B267-20B6-324F-BC82-CC6C13B74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an Accelerator can be considered as a transformation 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Setup of an accelerator is the an optimization of an unknown f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3E061F-B76E-1A48-870C-18F72829E2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E88B01-9129-4BB5-8CE0-42973563DCAE}" type="datetime1">
              <a:rPr lang="en-GB" smtClean="0"/>
              <a:t>11/12/2018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E8148-2A91-8046-9650-FF7973BF0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- APEC2018 - Frankfurt</a:t>
            </a:r>
            <a:endParaRPr lang="de-DE" dirty="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F29192F6-D460-5E4C-9CED-9C9D99BB2444}"/>
              </a:ext>
            </a:extLst>
          </p:cNvPr>
          <p:cNvSpPr/>
          <p:nvPr/>
        </p:nvSpPr>
        <p:spPr>
          <a:xfrm>
            <a:off x="1438220" y="3010343"/>
            <a:ext cx="3240360" cy="136815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/>
              <a:t>Accelerator</a:t>
            </a:r>
            <a:r>
              <a:rPr lang="de-DE" sz="1600" dirty="0"/>
              <a:t> </a:t>
            </a:r>
            <a:r>
              <a:rPr lang="de-DE" sz="1600" dirty="0" err="1"/>
              <a:t>chain</a:t>
            </a:r>
            <a:endParaRPr lang="de-DE" sz="1600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85141C9-0E0D-2F48-8D77-61058FABEBE7}"/>
              </a:ext>
            </a:extLst>
          </p:cNvPr>
          <p:cNvCxnSpPr/>
          <p:nvPr/>
        </p:nvCxnSpPr>
        <p:spPr>
          <a:xfrm>
            <a:off x="2086292" y="2578295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EFF7E241-2EA1-494E-890D-89714C759BE8}"/>
              </a:ext>
            </a:extLst>
          </p:cNvPr>
          <p:cNvCxnSpPr/>
          <p:nvPr/>
        </p:nvCxnSpPr>
        <p:spPr>
          <a:xfrm>
            <a:off x="2302316" y="2578295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8970708E-F9C5-5540-B326-939DEDF2A5F4}"/>
              </a:ext>
            </a:extLst>
          </p:cNvPr>
          <p:cNvCxnSpPr/>
          <p:nvPr/>
        </p:nvCxnSpPr>
        <p:spPr>
          <a:xfrm>
            <a:off x="2518340" y="2578295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B47C61D-58E2-B24D-B75A-BA5887A77DA1}"/>
              </a:ext>
            </a:extLst>
          </p:cNvPr>
          <p:cNvCxnSpPr/>
          <p:nvPr/>
        </p:nvCxnSpPr>
        <p:spPr>
          <a:xfrm>
            <a:off x="2734364" y="2578295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84149328-9456-A644-8804-4295F378EBB9}"/>
              </a:ext>
            </a:extLst>
          </p:cNvPr>
          <p:cNvCxnSpPr/>
          <p:nvPr/>
        </p:nvCxnSpPr>
        <p:spPr>
          <a:xfrm>
            <a:off x="2950388" y="2578295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3351B4C0-0BF8-F246-8E26-BDB9A349F607}"/>
              </a:ext>
            </a:extLst>
          </p:cNvPr>
          <p:cNvCxnSpPr/>
          <p:nvPr/>
        </p:nvCxnSpPr>
        <p:spPr>
          <a:xfrm>
            <a:off x="3166412" y="2578295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6DFF596-7EF3-1349-8DFE-3381E91DE61C}"/>
              </a:ext>
            </a:extLst>
          </p:cNvPr>
          <p:cNvCxnSpPr/>
          <p:nvPr/>
        </p:nvCxnSpPr>
        <p:spPr>
          <a:xfrm>
            <a:off x="3382436" y="2578295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39BFA0ED-1B05-0E46-8564-5E76939AA595}"/>
              </a:ext>
            </a:extLst>
          </p:cNvPr>
          <p:cNvCxnSpPr/>
          <p:nvPr/>
        </p:nvCxnSpPr>
        <p:spPr>
          <a:xfrm>
            <a:off x="3598460" y="2578295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AE3B0AE-65EC-204A-BB4A-B2CD723CAE74}"/>
              </a:ext>
            </a:extLst>
          </p:cNvPr>
          <p:cNvCxnSpPr/>
          <p:nvPr/>
        </p:nvCxnSpPr>
        <p:spPr>
          <a:xfrm>
            <a:off x="3814484" y="2578295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A72CF286-9980-BF45-A831-23366B93CDE5}"/>
              </a:ext>
            </a:extLst>
          </p:cNvPr>
          <p:cNvCxnSpPr/>
          <p:nvPr/>
        </p:nvCxnSpPr>
        <p:spPr>
          <a:xfrm>
            <a:off x="4030508" y="2578295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E6DAFB9E-6458-CB4F-8F94-9E1DCD5AAA58}"/>
              </a:ext>
            </a:extLst>
          </p:cNvPr>
          <p:cNvCxnSpPr/>
          <p:nvPr/>
        </p:nvCxnSpPr>
        <p:spPr>
          <a:xfrm>
            <a:off x="2098318" y="4378495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59279F79-943C-CD40-B097-C8BE1C618603}"/>
              </a:ext>
            </a:extLst>
          </p:cNvPr>
          <p:cNvCxnSpPr/>
          <p:nvPr/>
        </p:nvCxnSpPr>
        <p:spPr>
          <a:xfrm>
            <a:off x="2314342" y="4378495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AB6B649F-CAC8-5A49-B209-6DCB5B750885}"/>
              </a:ext>
            </a:extLst>
          </p:cNvPr>
          <p:cNvCxnSpPr/>
          <p:nvPr/>
        </p:nvCxnSpPr>
        <p:spPr>
          <a:xfrm>
            <a:off x="2530366" y="4378495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E439726E-1AD1-BB4A-8094-B98ED49FDECA}"/>
              </a:ext>
            </a:extLst>
          </p:cNvPr>
          <p:cNvCxnSpPr/>
          <p:nvPr/>
        </p:nvCxnSpPr>
        <p:spPr>
          <a:xfrm>
            <a:off x="2746390" y="4378495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6017733-07F7-F84E-ABC5-EA77BF8097CC}"/>
              </a:ext>
            </a:extLst>
          </p:cNvPr>
          <p:cNvCxnSpPr/>
          <p:nvPr/>
        </p:nvCxnSpPr>
        <p:spPr>
          <a:xfrm>
            <a:off x="2962414" y="4378495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ADF487ED-DC1C-AC42-BD01-8EBF6670AA67}"/>
              </a:ext>
            </a:extLst>
          </p:cNvPr>
          <p:cNvCxnSpPr/>
          <p:nvPr/>
        </p:nvCxnSpPr>
        <p:spPr>
          <a:xfrm>
            <a:off x="3178438" y="4378495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64B990FD-C195-3F44-A889-5C6947C90024}"/>
              </a:ext>
            </a:extLst>
          </p:cNvPr>
          <p:cNvCxnSpPr/>
          <p:nvPr/>
        </p:nvCxnSpPr>
        <p:spPr>
          <a:xfrm>
            <a:off x="3394462" y="4378495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04CC9AFD-2288-F349-9AB9-BF19481C685C}"/>
              </a:ext>
            </a:extLst>
          </p:cNvPr>
          <p:cNvCxnSpPr/>
          <p:nvPr/>
        </p:nvCxnSpPr>
        <p:spPr>
          <a:xfrm>
            <a:off x="3610486" y="4378495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63BD1EAB-8EF2-B449-8A42-FFC625A82CF7}"/>
              </a:ext>
            </a:extLst>
          </p:cNvPr>
          <p:cNvCxnSpPr/>
          <p:nvPr/>
        </p:nvCxnSpPr>
        <p:spPr>
          <a:xfrm>
            <a:off x="3826510" y="4378495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7550AB4C-1933-B046-8066-80114EA63116}"/>
              </a:ext>
            </a:extLst>
          </p:cNvPr>
          <p:cNvCxnSpPr/>
          <p:nvPr/>
        </p:nvCxnSpPr>
        <p:spPr>
          <a:xfrm>
            <a:off x="4042534" y="4378495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61205BBF-D3CD-B349-98BC-B7E8769AD270}"/>
              </a:ext>
            </a:extLst>
          </p:cNvPr>
          <p:cNvSpPr txBox="1"/>
          <p:nvPr/>
        </p:nvSpPr>
        <p:spPr>
          <a:xfrm>
            <a:off x="2302316" y="2074239"/>
            <a:ext cx="1041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33953B4-AC61-504E-A039-8E3D27473FB3}"/>
              </a:ext>
            </a:extLst>
          </p:cNvPr>
          <p:cNvSpPr txBox="1"/>
          <p:nvPr/>
        </p:nvSpPr>
        <p:spPr>
          <a:xfrm>
            <a:off x="1962479" y="4870762"/>
            <a:ext cx="1796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measured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instrumentation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9" name="Bild 7">
            <a:extLst>
              <a:ext uri="{FF2B5EF4-FFF2-40B4-BE49-F238E27FC236}">
                <a16:creationId xmlns:a16="http://schemas.microsoft.com/office/drawing/2014/main" id="{490455BE-1648-9A42-9E23-EAEF17FB57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46" y="3553603"/>
            <a:ext cx="1133746" cy="281631"/>
          </a:xfrm>
          <a:prstGeom prst="rect">
            <a:avLst/>
          </a:prstGeom>
        </p:spPr>
      </p:pic>
      <p:pic>
        <p:nvPicPr>
          <p:cNvPr id="30" name="Bild 7">
            <a:extLst>
              <a:ext uri="{FF2B5EF4-FFF2-40B4-BE49-F238E27FC236}">
                <a16:creationId xmlns:a16="http://schemas.microsoft.com/office/drawing/2014/main" id="{6369518B-7D92-5248-BD55-437570877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13" y="1572400"/>
            <a:ext cx="1133746" cy="281631"/>
          </a:xfrm>
          <a:prstGeom prst="rect">
            <a:avLst/>
          </a:prstGeom>
        </p:spPr>
      </p:pic>
      <p:pic>
        <p:nvPicPr>
          <p:cNvPr id="31" name="Bild 25">
            <a:extLst>
              <a:ext uri="{FF2B5EF4-FFF2-40B4-BE49-F238E27FC236}">
                <a16:creationId xmlns:a16="http://schemas.microsoft.com/office/drawing/2014/main" id="{5EE1D857-57EB-B44A-94A7-2613E0C0C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99" y="3177161"/>
            <a:ext cx="1408147" cy="826961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E0543DC2-0A55-0A4F-972D-86D641ED2BE0}"/>
              </a:ext>
            </a:extLst>
          </p:cNvPr>
          <p:cNvSpPr txBox="1"/>
          <p:nvPr/>
        </p:nvSpPr>
        <p:spPr>
          <a:xfrm>
            <a:off x="6447379" y="4004122"/>
            <a:ext cx="16610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/>
              <a:t>Quelle: Wikipedia, </a:t>
            </a:r>
            <a:r>
              <a:rPr lang="de-DE" sz="700" dirty="0" err="1"/>
              <a:t>creative</a:t>
            </a:r>
            <a:r>
              <a:rPr lang="de-DE" sz="700" dirty="0"/>
              <a:t> </a:t>
            </a:r>
            <a:r>
              <a:rPr lang="de-DE" sz="700" dirty="0" err="1"/>
              <a:t>common</a:t>
            </a:r>
            <a:endParaRPr lang="de-DE" sz="700" dirty="0"/>
          </a:p>
        </p:txBody>
      </p:sp>
    </p:spTree>
    <p:extLst>
      <p:ext uri="{BB962C8B-B14F-4D97-AF65-F5344CB8AC3E}">
        <p14:creationId xmlns:p14="http://schemas.microsoft.com/office/powerpoint/2010/main" val="153968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C5C6B3-8E00-874F-9E99-10237371C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Automated Optimization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E35127-F811-C84E-97A9-25E943B894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E88B01-9129-4BB5-8CE0-42973563DCAE}" type="datetime1">
              <a:rPr lang="en-GB" smtClean="0"/>
              <a:t>11/12/2018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539858-774C-2446-B0E0-F43ACEC74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- APEC2018 - Frankfurt</a:t>
            </a:r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073BB85-738E-914A-84D6-4C5EBEEB2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5" y="1450685"/>
            <a:ext cx="8525166" cy="510195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Gradient based algorithms (local optimum - problem)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Genetic Algorithms 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Particle Swarm Algorithm</a:t>
            </a:r>
          </a:p>
          <a:p>
            <a:pPr lvl="1"/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BOBYQA 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Neural network</a:t>
            </a:r>
          </a:p>
          <a:p>
            <a:pPr lvl="1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@GSI: Offline optimization of SIS18 injection parameters using a genetic algorithm 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@GSI: The online scanning tool has now an interface to plug in any algorithm 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-  BOBYQA (Bound Optimization By Quadratic Approximation) seems to be the fastest converging algorithm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Bild 5">
            <a:extLst>
              <a:ext uri="{FF2B5EF4-FFF2-40B4-BE49-F238E27FC236}">
                <a16:creationId xmlns:a16="http://schemas.microsoft.com/office/drawing/2014/main" id="{CF3481A1-82D3-1942-A00D-CB95DB7AE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61" y="1816858"/>
            <a:ext cx="2226444" cy="357267"/>
          </a:xfrm>
          <a:prstGeom prst="rect">
            <a:avLst/>
          </a:prstGeom>
        </p:spPr>
      </p:pic>
      <p:pic>
        <p:nvPicPr>
          <p:cNvPr id="12" name="Inhaltsplatzhalter 3">
            <a:extLst>
              <a:ext uri="{FF2B5EF4-FFF2-40B4-BE49-F238E27FC236}">
                <a16:creationId xmlns:a16="http://schemas.microsoft.com/office/drawing/2014/main" id="{4AAD1F71-F3A5-0F4E-ACED-F65B27EE6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87" y="3353769"/>
            <a:ext cx="959920" cy="437370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F37A1F33-FB09-CC40-B6AA-3A82E09DCF93}"/>
              </a:ext>
            </a:extLst>
          </p:cNvPr>
          <p:cNvSpPr txBox="1"/>
          <p:nvPr/>
        </p:nvSpPr>
        <p:spPr>
          <a:xfrm>
            <a:off x="2904646" y="4662105"/>
            <a:ext cx="5868914" cy="70788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100" dirty="0"/>
              <a:t>S. Appel </a:t>
            </a:r>
            <a:r>
              <a:rPr lang="de-DE" sz="1100" i="1" dirty="0"/>
              <a:t>et al., </a:t>
            </a:r>
            <a:r>
              <a:rPr lang="de-DE" sz="1100" dirty="0" err="1"/>
              <a:t>Injection</a:t>
            </a:r>
            <a:r>
              <a:rPr lang="de-DE" sz="1100" dirty="0"/>
              <a:t> </a:t>
            </a:r>
            <a:r>
              <a:rPr lang="de-DE" sz="1100" dirty="0" err="1"/>
              <a:t>optimization</a:t>
            </a:r>
            <a:r>
              <a:rPr lang="de-DE" sz="1100" dirty="0"/>
              <a:t> in a heavy-</a:t>
            </a:r>
            <a:r>
              <a:rPr lang="de-DE" sz="1100" dirty="0" err="1"/>
              <a:t>ion</a:t>
            </a:r>
            <a:r>
              <a:rPr lang="de-DE" sz="1100" dirty="0"/>
              <a:t> </a:t>
            </a:r>
            <a:r>
              <a:rPr lang="de-DE" sz="1100" dirty="0" err="1"/>
              <a:t>syn</a:t>
            </a:r>
            <a:r>
              <a:rPr lang="de-DE" sz="1100" dirty="0"/>
              <a:t>- </a:t>
            </a:r>
            <a:r>
              <a:rPr lang="de-DE" sz="1100" dirty="0" err="1"/>
              <a:t>chrotron</a:t>
            </a:r>
            <a:r>
              <a:rPr lang="de-DE" sz="1100" dirty="0"/>
              <a:t> </a:t>
            </a:r>
            <a:r>
              <a:rPr lang="de-DE" sz="1100" dirty="0" err="1"/>
              <a:t>using</a:t>
            </a:r>
            <a:r>
              <a:rPr lang="de-DE" sz="1100" dirty="0"/>
              <a:t> </a:t>
            </a:r>
            <a:r>
              <a:rPr lang="de-DE" sz="1100" dirty="0" err="1"/>
              <a:t>genetic</a:t>
            </a:r>
            <a:r>
              <a:rPr lang="de-DE" sz="1100" dirty="0"/>
              <a:t> </a:t>
            </a:r>
            <a:r>
              <a:rPr lang="de-DE" sz="1100" dirty="0" err="1"/>
              <a:t>algorithms</a:t>
            </a:r>
            <a:r>
              <a:rPr lang="de-DE" sz="1100" dirty="0"/>
              <a:t>, </a:t>
            </a:r>
          </a:p>
          <a:p>
            <a:r>
              <a:rPr lang="de-DE" sz="1100" i="1" dirty="0" err="1"/>
              <a:t>Nucl</a:t>
            </a:r>
            <a:r>
              <a:rPr lang="de-DE" sz="1100" i="1" dirty="0"/>
              <a:t>. </a:t>
            </a:r>
            <a:r>
              <a:rPr lang="de-DE" sz="1100" i="1" dirty="0" err="1"/>
              <a:t>Instrum</a:t>
            </a:r>
            <a:r>
              <a:rPr lang="de-DE" sz="1100" i="1" dirty="0"/>
              <a:t>. </a:t>
            </a:r>
            <a:r>
              <a:rPr lang="de-DE" sz="1100" i="1" dirty="0" err="1"/>
              <a:t>Methods</a:t>
            </a:r>
            <a:r>
              <a:rPr lang="de-DE" sz="1100" i="1" dirty="0"/>
              <a:t> A, </a:t>
            </a:r>
            <a:r>
              <a:rPr lang="de-DE" sz="1100" dirty="0"/>
              <a:t>852 (2017), pp. 73–79. </a:t>
            </a:r>
          </a:p>
          <a:p>
            <a:pPr algn="l"/>
            <a:endParaRPr lang="en-GB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34CA6D2-7260-7843-A044-DA60240A345C}"/>
              </a:ext>
            </a:extLst>
          </p:cNvPr>
          <p:cNvSpPr txBox="1"/>
          <p:nvPr/>
        </p:nvSpPr>
        <p:spPr>
          <a:xfrm>
            <a:off x="4299858" y="2393194"/>
            <a:ext cx="101406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Heuristic</a:t>
            </a:r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E11BA377-6140-274C-A002-6CF379E198B0}"/>
              </a:ext>
            </a:extLst>
          </p:cNvPr>
          <p:cNvSpPr/>
          <p:nvPr/>
        </p:nvSpPr>
        <p:spPr>
          <a:xfrm>
            <a:off x="3831572" y="2174125"/>
            <a:ext cx="468286" cy="807471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19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1060</Words>
  <Application>Microsoft Macintosh PowerPoint</Application>
  <PresentationFormat>Bildschirmpräsentation (4:3)</PresentationFormat>
  <Paragraphs>175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fair-gsi-folienmaster_2018</vt:lpstr>
      <vt:lpstr>Experience based adjustments of the usual approaches for a fast and stable control of multi-purpose Accelerators</vt:lpstr>
      <vt:lpstr>Accelerator Performance</vt:lpstr>
      <vt:lpstr>Outline</vt:lpstr>
      <vt:lpstr>Automate parameter scanning</vt:lpstr>
      <vt:lpstr>Automate repetitive Tasks of operators</vt:lpstr>
      <vt:lpstr>Controls</vt:lpstr>
      <vt:lpstr>Heuristic Optimization  &amp;  Machine Learning</vt:lpstr>
      <vt:lpstr>Heuristic Optimization</vt:lpstr>
      <vt:lpstr>Automated Optimization</vt:lpstr>
      <vt:lpstr>Tested @ local injector of Cryring</vt:lpstr>
      <vt:lpstr>Considerations</vt:lpstr>
      <vt:lpstr>Automated Lattice Design of Transfer Lines </vt:lpstr>
      <vt:lpstr>The black box argument</vt:lpstr>
      <vt:lpstr>Machine learning / neural networks</vt:lpstr>
      <vt:lpstr>Conclusion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based adjustments of the usual approaches for a fast and stable control of multi-purpose Accelerators</dc:title>
  <dc:creator>Stephan Reimann</dc:creator>
  <cp:lastModifiedBy>Stephan Reimann</cp:lastModifiedBy>
  <cp:revision>95</cp:revision>
  <dcterms:created xsi:type="dcterms:W3CDTF">2018-11-27T07:47:52Z</dcterms:created>
  <dcterms:modified xsi:type="dcterms:W3CDTF">2018-12-11T05:26:21Z</dcterms:modified>
</cp:coreProperties>
</file>