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67" r:id="rId4"/>
    <p:sldId id="268" r:id="rId5"/>
    <p:sldId id="269" r:id="rId6"/>
    <p:sldId id="258" r:id="rId7"/>
    <p:sldId id="272" r:id="rId8"/>
    <p:sldId id="271" r:id="rId9"/>
    <p:sldId id="270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7"/>
  </p:normalViewPr>
  <p:slideViewPr>
    <p:cSldViewPr snapToGrid="0" snapToObjects="1">
      <p:cViewPr varScale="1">
        <p:scale>
          <a:sx n="94" d="100"/>
          <a:sy n="94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8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8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5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0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0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4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1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C86B4-E12C-BD47-A644-FDF5B317D6F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C1BC-C60C-F44A-BEBE-211AF2C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2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9A582E-B6AC-9348-837D-4A2AED065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77" y="0"/>
            <a:ext cx="4747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9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7E33-0EE7-F64C-8342-1BBA26AE3F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Accelerator Performance and Concept</a:t>
            </a:r>
            <a:br>
              <a:rPr lang="en-US" dirty="0"/>
            </a:br>
            <a:r>
              <a:rPr lang="en-US" dirty="0"/>
              <a:t>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CA21A-B631-5A47-95D4-C06D412CD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89862"/>
            <a:ext cx="6858000" cy="1067937"/>
          </a:xfrm>
        </p:spPr>
        <p:txBody>
          <a:bodyPr/>
          <a:lstStyle/>
          <a:p>
            <a:r>
              <a:rPr lang="en-US" dirty="0"/>
              <a:t>F. Zimmermann, G. Franchetti</a:t>
            </a:r>
          </a:p>
        </p:txBody>
      </p:sp>
    </p:spTree>
    <p:extLst>
      <p:ext uri="{BB962C8B-B14F-4D97-AF65-F5344CB8AC3E}">
        <p14:creationId xmlns:p14="http://schemas.microsoft.com/office/powerpoint/2010/main" val="164880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451" y="571640"/>
            <a:ext cx="8138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Helvetica" charset="0"/>
              </a:rPr>
              <a:t>A</a:t>
            </a:r>
            <a:r>
              <a:rPr lang="en-US" sz="3200" dirty="0">
                <a:latin typeface="Helvetica" charset="0"/>
              </a:rPr>
              <a:t>ccelerator </a:t>
            </a:r>
            <a:r>
              <a:rPr lang="en-US" sz="3200" b="1" dirty="0">
                <a:latin typeface="Helvetica" charset="0"/>
              </a:rPr>
              <a:t>Pe</a:t>
            </a:r>
            <a:r>
              <a:rPr lang="en-US" sz="3200" dirty="0">
                <a:latin typeface="Helvetica" charset="0"/>
              </a:rPr>
              <a:t>rformance and </a:t>
            </a:r>
            <a:r>
              <a:rPr lang="en-US" sz="3200" b="1" dirty="0">
                <a:latin typeface="Helvetica" charset="0"/>
              </a:rPr>
              <a:t>C</a:t>
            </a:r>
            <a:r>
              <a:rPr lang="en-US" sz="3200" dirty="0">
                <a:latin typeface="Helvetica" charset="0"/>
              </a:rPr>
              <a:t>oncepts </a:t>
            </a:r>
          </a:p>
          <a:p>
            <a:pPr algn="ctr"/>
            <a:r>
              <a:rPr lang="en-US" sz="3200" b="1" dirty="0">
                <a:latin typeface="Helvetica" charset="0"/>
              </a:rPr>
              <a:t>APEC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84" y="2620331"/>
            <a:ext cx="2884224" cy="2186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0296" y="1632856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WP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8806" y="5300891"/>
            <a:ext cx="175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Network-Activity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6A964-258E-5140-AA11-1262385F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70" y="2620331"/>
            <a:ext cx="3141927" cy="22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flipV="1">
            <a:off x="2681180" y="467101"/>
            <a:ext cx="3235526" cy="1173513"/>
          </a:xfrm>
          <a:prstGeom prst="trapezoi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8356" y="520892"/>
            <a:ext cx="2541609" cy="10618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Helvetica" charset="0"/>
              </a:rPr>
              <a:t>Task 6.1. Coordination and communication</a:t>
            </a:r>
          </a:p>
          <a:p>
            <a:r>
              <a:rPr lang="en-US" sz="900" dirty="0">
                <a:latin typeface="Helvetica" charset="0"/>
              </a:rPr>
              <a:t>- Coordination of network tasks, interface with other work packages</a:t>
            </a:r>
          </a:p>
          <a:p>
            <a:r>
              <a:rPr lang="en-US" sz="900" dirty="0">
                <a:latin typeface="Helvetica" charset="0"/>
              </a:rPr>
              <a:t>- Dissemination of network results through public presentations and articles</a:t>
            </a:r>
          </a:p>
          <a:p>
            <a:r>
              <a:rPr lang="en-US" sz="900" dirty="0">
                <a:latin typeface="Helvetica" charset="0"/>
              </a:rPr>
              <a:t>- Monitoring task progress, contractual compliance and use of resources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134780" y="2662982"/>
            <a:ext cx="2390577" cy="14465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Helvetica" charset="0"/>
              </a:rPr>
              <a:t>Task 6.2. Beam Quality Control in Hadron </a:t>
            </a:r>
            <a:r>
              <a:rPr lang="en-US" sz="800" dirty="0">
                <a:latin typeface="Helvetica" charset="0"/>
              </a:rPr>
              <a:t>Storage Rings and Synchrotrons</a:t>
            </a:r>
          </a:p>
          <a:p>
            <a:r>
              <a:rPr lang="en-US" sz="800" dirty="0">
                <a:latin typeface="Helvetica" charset="0"/>
              </a:rPr>
              <a:t>- Compilation and classification of processes causing performance degradation</a:t>
            </a:r>
          </a:p>
          <a:p>
            <a:r>
              <a:rPr lang="en-US" sz="800" dirty="0">
                <a:latin typeface="Helvetica" charset="0"/>
              </a:rPr>
              <a:t>- Ranking of the identified mechanisms according to their relative importance</a:t>
            </a:r>
          </a:p>
          <a:p>
            <a:r>
              <a:rPr lang="en-US" sz="800" dirty="0">
                <a:latin typeface="Helvetica" charset="0"/>
              </a:rPr>
              <a:t>- Identification and prioritization of mitigation approaches</a:t>
            </a:r>
          </a:p>
          <a:p>
            <a:r>
              <a:rPr lang="en-US" sz="800" dirty="0">
                <a:latin typeface="Helvetica" charset="0"/>
              </a:rPr>
              <a:t>- Interfacing with Technology JRAs (electron-lenses, thin films, etc.)</a:t>
            </a:r>
          </a:p>
          <a:p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781" y="4401495"/>
            <a:ext cx="2433234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Helvetica" charset="0"/>
              </a:rPr>
              <a:t>Task 6.3. Reliability and Availability of Particle Accelerators</a:t>
            </a:r>
          </a:p>
          <a:p>
            <a:r>
              <a:rPr lang="en-US" sz="800" dirty="0">
                <a:latin typeface="Helvetica" charset="0"/>
              </a:rPr>
              <a:t>- Establish standard body of RAMS knowledge for particle accelerator application</a:t>
            </a:r>
          </a:p>
          <a:p>
            <a:r>
              <a:rPr lang="en-US" sz="800" dirty="0">
                <a:latin typeface="Helvetica" charset="0"/>
              </a:rPr>
              <a:t>- Compile and rank existing RAMS standards, methods and practices in major laboratories</a:t>
            </a:r>
          </a:p>
          <a:p>
            <a:r>
              <a:rPr lang="en-US" sz="800" dirty="0">
                <a:latin typeface="Helvetica" charset="0"/>
              </a:rPr>
              <a:t>- Analysis of optimal RAMS characteristics for particle accelerator systems</a:t>
            </a:r>
          </a:p>
          <a:p>
            <a:r>
              <a:rPr lang="en-US" sz="800" dirty="0">
                <a:latin typeface="Helvetica" charset="0"/>
              </a:rPr>
              <a:t>- Spreading the identified best RAMS practices in order to introduce a common baseline</a:t>
            </a:r>
          </a:p>
          <a:p>
            <a:r>
              <a:rPr lang="en-US" sz="800" dirty="0">
                <a:latin typeface="Helvetica" charset="0"/>
              </a:rPr>
              <a:t>- Assess the feasibility of an Open Data Infrastructure for accelerator reliability</a:t>
            </a:r>
          </a:p>
          <a:p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06558" y="4893937"/>
            <a:ext cx="269670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Helvetica" charset="0"/>
              </a:rPr>
              <a:t>Task 6.4. Improved Beam Stabilization</a:t>
            </a:r>
          </a:p>
          <a:p>
            <a:r>
              <a:rPr lang="en-US" sz="800" dirty="0">
                <a:latin typeface="Helvetica" charset="0"/>
              </a:rPr>
              <a:t>- Review existing strategies &amp; methods for beam-impedance assessments and impedance models</a:t>
            </a:r>
          </a:p>
          <a:p>
            <a:r>
              <a:rPr lang="en-US" sz="800" dirty="0">
                <a:latin typeface="Helvetica" charset="0"/>
              </a:rPr>
              <a:t>- Propose and evaluate novel methods to reduce accelerator impedance</a:t>
            </a:r>
          </a:p>
          <a:p>
            <a:r>
              <a:rPr lang="en-US" sz="800" dirty="0">
                <a:latin typeface="Helvetica" charset="0"/>
              </a:rPr>
              <a:t>- Identify or develop strategies for electron-cloud mitigation at future accelerators</a:t>
            </a:r>
          </a:p>
          <a:p>
            <a:r>
              <a:rPr lang="en-US" sz="800" dirty="0">
                <a:latin typeface="Helvetica" charset="0"/>
              </a:rPr>
              <a:t>- Conceptual design of advanced beam feedback systems for future machines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5336" y="4524606"/>
            <a:ext cx="2960175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Helvetica" charset="0"/>
              </a:rPr>
              <a:t>Task 6.5. Beam Quality Control in Linacs and Energy Recovery Linacs</a:t>
            </a:r>
          </a:p>
          <a:p>
            <a:r>
              <a:rPr lang="en-US" sz="800" dirty="0">
                <a:latin typeface="Helvetica" charset="0"/>
              </a:rPr>
              <a:t>- Expand synergies between proposed future ERL projects and operating or soon-to-be-commissioned linacs/</a:t>
            </a:r>
          </a:p>
          <a:p>
            <a:r>
              <a:rPr lang="en-US" sz="800" dirty="0">
                <a:latin typeface="Helvetica" charset="0"/>
              </a:rPr>
              <a:t>recirculating linacs and ERLs in Europe</a:t>
            </a:r>
          </a:p>
          <a:p>
            <a:r>
              <a:rPr lang="en-US" sz="800" dirty="0">
                <a:latin typeface="Helvetica" charset="0"/>
              </a:rPr>
              <a:t>- Establish a parameter database for the various facilities</a:t>
            </a:r>
          </a:p>
          <a:p>
            <a:r>
              <a:rPr lang="en-US" sz="800" dirty="0">
                <a:latin typeface="Helvetica" charset="0"/>
              </a:rPr>
              <a:t>- Examine innovative and alternative ERL approaches</a:t>
            </a:r>
          </a:p>
          <a:p>
            <a:r>
              <a:rPr lang="en-US" sz="800" dirty="0">
                <a:latin typeface="Helvetica" charset="0"/>
              </a:rPr>
              <a:t>- Work out synergies between linac developers and source developers for optimum beam quality</a:t>
            </a:r>
          </a:p>
          <a:p>
            <a:r>
              <a:rPr lang="en-US" sz="800" dirty="0">
                <a:latin typeface="Helvetica" charset="0"/>
              </a:rPr>
              <a:t>- Identify outstanding open questions and develop prioritized R&amp;D guidelines</a:t>
            </a:r>
          </a:p>
          <a:p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430958" y="2339392"/>
            <a:ext cx="2604553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Helvetica" charset="0"/>
              </a:rPr>
              <a:t>Task 6.6: Far Future Concepts &amp; Feasibility</a:t>
            </a:r>
          </a:p>
          <a:p>
            <a:r>
              <a:rPr lang="en-US" sz="800" dirty="0">
                <a:latin typeface="Helvetica" charset="0"/>
              </a:rPr>
              <a:t>- Analysis of the potential of crystals for charged-particle bending or particle acceleration</a:t>
            </a:r>
          </a:p>
          <a:p>
            <a:r>
              <a:rPr lang="en-US" sz="800" dirty="0">
                <a:latin typeface="Helvetica" charset="0"/>
              </a:rPr>
              <a:t>- Development of advanced photon colliders, including gamma-gamma and photon-nucleon colliders</a:t>
            </a:r>
          </a:p>
          <a:p>
            <a:r>
              <a:rPr lang="en-US" sz="800" dirty="0">
                <a:latin typeface="Helvetica" charset="0"/>
              </a:rPr>
              <a:t>- Assessment of advanced muon-collider concepts without ionization cooling</a:t>
            </a:r>
          </a:p>
          <a:p>
            <a:r>
              <a:rPr lang="en-US" sz="800" dirty="0">
                <a:latin typeface="Helvetica" charset="0"/>
              </a:rPr>
              <a:t>- Assessment of the potential use of large storage rings for gravitational wave detection or generation</a:t>
            </a:r>
          </a:p>
          <a:p>
            <a:r>
              <a:rPr lang="en-US" sz="800" dirty="0">
                <a:latin typeface="Helvetica" charset="0"/>
              </a:rPr>
              <a:t>- Assessing and ranking a basket of future concepts with regard to “future feasibility” and physics cases</a:t>
            </a:r>
          </a:p>
          <a:p>
            <a:r>
              <a:rPr lang="en-US" sz="800" dirty="0">
                <a:latin typeface="Helvetica" charset="0"/>
              </a:rPr>
              <a:t>- White list of ranked future options</a:t>
            </a:r>
          </a:p>
          <a:p>
            <a:endParaRPr lang="en-US" sz="800" dirty="0"/>
          </a:p>
        </p:txBody>
      </p:sp>
      <p:sp>
        <p:nvSpPr>
          <p:cNvPr id="18" name="Bent Arrow 17"/>
          <p:cNvSpPr/>
          <p:nvPr/>
        </p:nvSpPr>
        <p:spPr>
          <a:xfrm rot="10800000">
            <a:off x="2433103" y="1694405"/>
            <a:ext cx="1057442" cy="1928004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0800000" flipH="1">
            <a:off x="5263880" y="1694406"/>
            <a:ext cx="1167078" cy="1958886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112594" y="1694405"/>
            <a:ext cx="484632" cy="310872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693739" y="1694405"/>
            <a:ext cx="1363507" cy="2773303"/>
            <a:chOff x="4693739" y="2231755"/>
            <a:chExt cx="1363507" cy="2773303"/>
          </a:xfrm>
        </p:grpSpPr>
        <p:sp>
          <p:nvSpPr>
            <p:cNvPr id="22" name="Down Arrow 21"/>
            <p:cNvSpPr/>
            <p:nvPr/>
          </p:nvSpPr>
          <p:spPr>
            <a:xfrm rot="18366663">
              <a:off x="5130175" y="4077987"/>
              <a:ext cx="490635" cy="1363507"/>
            </a:xfrm>
            <a:prstGeom prst="downArrow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42157" y="2231755"/>
              <a:ext cx="263861" cy="2216259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2694777" y="1694405"/>
            <a:ext cx="1363507" cy="2773303"/>
            <a:chOff x="4693739" y="2231755"/>
            <a:chExt cx="1363507" cy="2773303"/>
          </a:xfrm>
        </p:grpSpPr>
        <p:sp>
          <p:nvSpPr>
            <p:cNvPr id="26" name="Down Arrow 25"/>
            <p:cNvSpPr/>
            <p:nvPr/>
          </p:nvSpPr>
          <p:spPr>
            <a:xfrm rot="18366663">
              <a:off x="5130175" y="4077987"/>
              <a:ext cx="490635" cy="1363507"/>
            </a:xfrm>
            <a:prstGeom prst="downArrow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42157" y="2231755"/>
              <a:ext cx="263861" cy="2216259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27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1920" y="2198959"/>
            <a:ext cx="2390577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charset="0"/>
              </a:rPr>
              <a:t>Task 6.2. Beam Quality Control in Hadron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8042" y="3758514"/>
            <a:ext cx="243323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charset="0"/>
              </a:rPr>
              <a:t>Task 6.3. Reliability and Availability of Particle Accelerators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4611" y="5943780"/>
            <a:ext cx="26967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charset="0"/>
              </a:rPr>
              <a:t>Task 6.4. Improved Beam Stabilization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0995" y="3785897"/>
            <a:ext cx="2960175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charset="0"/>
              </a:rPr>
              <a:t>Task 6.5. Beam Quality Control in Linacs and Energy Recovery </a:t>
            </a:r>
            <a:r>
              <a:rPr lang="en-US" sz="1600" b="1" dirty="0" err="1">
                <a:latin typeface="Helvetica" charset="0"/>
              </a:rPr>
              <a:t>Linacs</a:t>
            </a:r>
            <a:endParaRPr lang="en-US" sz="1600" b="1" dirty="0">
              <a:latin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6529" y="2196192"/>
            <a:ext cx="260455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charset="0"/>
              </a:rPr>
              <a:t>Task 6.6: Far Future Concepts &amp; Feasibility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75BF05-51A8-8F4E-A617-EA65C1BCC459}"/>
              </a:ext>
            </a:extLst>
          </p:cNvPr>
          <p:cNvCxnSpPr>
            <a:cxnSpLocks/>
          </p:cNvCxnSpPr>
          <p:nvPr/>
        </p:nvCxnSpPr>
        <p:spPr>
          <a:xfrm flipH="1">
            <a:off x="2495799" y="2930054"/>
            <a:ext cx="368601" cy="754255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C1876C-0A8F-2A41-B527-B4C00E14F039}"/>
              </a:ext>
            </a:extLst>
          </p:cNvPr>
          <p:cNvCxnSpPr>
            <a:cxnSpLocks/>
          </p:cNvCxnSpPr>
          <p:nvPr/>
        </p:nvCxnSpPr>
        <p:spPr>
          <a:xfrm>
            <a:off x="3089707" y="2962347"/>
            <a:ext cx="966515" cy="2832346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A52441-8D73-FF40-B750-C9EC32CB4194}"/>
              </a:ext>
            </a:extLst>
          </p:cNvPr>
          <p:cNvCxnSpPr>
            <a:cxnSpLocks/>
          </p:cNvCxnSpPr>
          <p:nvPr/>
        </p:nvCxnSpPr>
        <p:spPr>
          <a:xfrm>
            <a:off x="3312484" y="2914995"/>
            <a:ext cx="2667504" cy="1341334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FCB6F1-6096-6140-813F-65F3162B88FC}"/>
              </a:ext>
            </a:extLst>
          </p:cNvPr>
          <p:cNvCxnSpPr>
            <a:cxnSpLocks/>
          </p:cNvCxnSpPr>
          <p:nvPr/>
        </p:nvCxnSpPr>
        <p:spPr>
          <a:xfrm>
            <a:off x="3807304" y="2480840"/>
            <a:ext cx="966655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FCBCD5-59B6-B04D-B6D2-5F7DDECF0EF2}"/>
              </a:ext>
            </a:extLst>
          </p:cNvPr>
          <p:cNvCxnSpPr>
            <a:cxnSpLocks/>
          </p:cNvCxnSpPr>
          <p:nvPr/>
        </p:nvCxnSpPr>
        <p:spPr>
          <a:xfrm flipH="1" flipV="1">
            <a:off x="2401673" y="4697092"/>
            <a:ext cx="1200824" cy="1144953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A2D35C-A9CF-6A40-938E-FEAA9FC70A63}"/>
              </a:ext>
            </a:extLst>
          </p:cNvPr>
          <p:cNvCxnSpPr>
            <a:cxnSpLocks/>
          </p:cNvCxnSpPr>
          <p:nvPr/>
        </p:nvCxnSpPr>
        <p:spPr>
          <a:xfrm flipH="1" flipV="1">
            <a:off x="2601277" y="4356392"/>
            <a:ext cx="3378711" cy="120318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0DE701-0F93-004A-8D44-A7D8F3AD7CAC}"/>
              </a:ext>
            </a:extLst>
          </p:cNvPr>
          <p:cNvCxnSpPr>
            <a:cxnSpLocks/>
          </p:cNvCxnSpPr>
          <p:nvPr/>
        </p:nvCxnSpPr>
        <p:spPr>
          <a:xfrm flipH="1">
            <a:off x="2622822" y="2914995"/>
            <a:ext cx="2948494" cy="123189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C44947-1C72-2B40-9182-F8B7BD7E5E43}"/>
              </a:ext>
            </a:extLst>
          </p:cNvPr>
          <p:cNvCxnSpPr>
            <a:cxnSpLocks/>
          </p:cNvCxnSpPr>
          <p:nvPr/>
        </p:nvCxnSpPr>
        <p:spPr>
          <a:xfrm flipH="1">
            <a:off x="4510818" y="2930054"/>
            <a:ext cx="1344870" cy="2886327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FA1F19F-EAE9-8A4E-A968-B83B7474A35A}"/>
              </a:ext>
            </a:extLst>
          </p:cNvPr>
          <p:cNvCxnSpPr>
            <a:cxnSpLocks/>
          </p:cNvCxnSpPr>
          <p:nvPr/>
        </p:nvCxnSpPr>
        <p:spPr>
          <a:xfrm flipH="1">
            <a:off x="5062851" y="4744765"/>
            <a:ext cx="1304414" cy="1071144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D5EEB07-C9A2-6E40-832F-DE882294131F}"/>
              </a:ext>
            </a:extLst>
          </p:cNvPr>
          <p:cNvCxnSpPr>
            <a:cxnSpLocks/>
          </p:cNvCxnSpPr>
          <p:nvPr/>
        </p:nvCxnSpPr>
        <p:spPr>
          <a:xfrm>
            <a:off x="6128353" y="2900045"/>
            <a:ext cx="482145" cy="784264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FA978C9B-7676-E649-AAA8-CC732B3DBBB5}"/>
              </a:ext>
            </a:extLst>
          </p:cNvPr>
          <p:cNvSpPr/>
          <p:nvPr/>
        </p:nvSpPr>
        <p:spPr>
          <a:xfrm>
            <a:off x="928049" y="267457"/>
            <a:ext cx="6971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Helvetica" charset="0"/>
              </a:rPr>
              <a:t>A</a:t>
            </a:r>
            <a:r>
              <a:rPr lang="en-US" sz="2400" dirty="0">
                <a:latin typeface="Helvetica" charset="0"/>
              </a:rPr>
              <a:t>ccelerator </a:t>
            </a:r>
            <a:r>
              <a:rPr lang="en-US" sz="2400" b="1" dirty="0">
                <a:latin typeface="Helvetica" charset="0"/>
              </a:rPr>
              <a:t>Pe</a:t>
            </a:r>
            <a:r>
              <a:rPr lang="en-US" sz="2400" dirty="0">
                <a:latin typeface="Helvetica" charset="0"/>
              </a:rPr>
              <a:t>rformance and </a:t>
            </a:r>
            <a:r>
              <a:rPr lang="en-US" sz="2400" b="1" dirty="0">
                <a:latin typeface="Helvetica" charset="0"/>
              </a:rPr>
              <a:t>C</a:t>
            </a:r>
            <a:r>
              <a:rPr lang="en-US" sz="2400" dirty="0">
                <a:latin typeface="Helvetica" charset="0"/>
              </a:rPr>
              <a:t>oncepts </a:t>
            </a:r>
            <a:r>
              <a:rPr lang="en-US" sz="2400" b="1" dirty="0">
                <a:latin typeface="Helvetica" charset="0"/>
              </a:rPr>
              <a:t>APEC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69875-C56A-DE49-A942-F88D965AC963}"/>
              </a:ext>
            </a:extLst>
          </p:cNvPr>
          <p:cNvSpPr/>
          <p:nvPr/>
        </p:nvSpPr>
        <p:spPr>
          <a:xfrm>
            <a:off x="365546" y="748595"/>
            <a:ext cx="82905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Demands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high-quality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beams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are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increasing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enormously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. Traditional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separations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and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habits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are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challenged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by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new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demands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which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may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require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a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better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synergy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and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improved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interaction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between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all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traditionally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separated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activities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. The</a:t>
            </a:r>
            <a:r>
              <a:rPr lang="de-DE" sz="14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Helvetica" pitchFamily="2" charset="0"/>
              </a:rPr>
              <a:t>Accelerator</a:t>
            </a:r>
            <a:r>
              <a:rPr lang="de-DE" sz="1400" b="1" dirty="0">
                <a:solidFill>
                  <a:srgbClr val="000000"/>
                </a:solidFill>
                <a:latin typeface="Helvetica" pitchFamily="2" charset="0"/>
              </a:rPr>
              <a:t> Performance </a:t>
            </a:r>
            <a:r>
              <a:rPr lang="de-DE" sz="1400" b="1" dirty="0" err="1">
                <a:solidFill>
                  <a:srgbClr val="000000"/>
                </a:solidFill>
                <a:latin typeface="Helvetica" pitchFamily="2" charset="0"/>
              </a:rPr>
              <a:t>and</a:t>
            </a:r>
            <a:r>
              <a:rPr lang="de-DE" sz="14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Helvetica" pitchFamily="2" charset="0"/>
              </a:rPr>
              <a:t>Concept</a:t>
            </a:r>
            <a:r>
              <a:rPr lang="de-DE" sz="1400" b="1" dirty="0">
                <a:solidFill>
                  <a:srgbClr val="000000"/>
                </a:solidFill>
                <a:latin typeface="Helvetica" pitchFamily="2" charset="0"/>
              </a:rPr>
              <a:t> Workshop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offers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a rare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opportunity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to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look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outside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box.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It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is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an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occasion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to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discuss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synergies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or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missing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synergies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between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traditionally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confined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activities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and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to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initiate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a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cross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Helvetica" pitchFamily="2" charset="0"/>
              </a:rPr>
              <a:t>talk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.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845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CE2C0-62BD-A846-B8B0-C3399A57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6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738F-679A-8246-AE84-488F2F0E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96" y="38152"/>
            <a:ext cx="7886700" cy="867447"/>
          </a:xfrm>
        </p:spPr>
        <p:txBody>
          <a:bodyPr/>
          <a:lstStyle/>
          <a:p>
            <a:pPr algn="ctr"/>
            <a:r>
              <a:rPr lang="en-US" dirty="0"/>
              <a:t>10.12.2018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C9276-65BC-6C4D-8852-FAC871E67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20" r="68358" b="16219"/>
          <a:stretch/>
        </p:blipFill>
        <p:spPr>
          <a:xfrm>
            <a:off x="272955" y="1062889"/>
            <a:ext cx="2893325" cy="4640239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6862821B-6C6E-574E-B822-8FEFD063FD6E}"/>
              </a:ext>
            </a:extLst>
          </p:cNvPr>
          <p:cNvSpPr/>
          <p:nvPr/>
        </p:nvSpPr>
        <p:spPr>
          <a:xfrm>
            <a:off x="3816438" y="1355284"/>
            <a:ext cx="368490" cy="4283763"/>
          </a:xfrm>
          <a:prstGeom prst="leftBrace">
            <a:avLst>
              <a:gd name="adj1" fmla="val 40742"/>
              <a:gd name="adj2" fmla="val 50000"/>
            </a:avLst>
          </a:prstGeom>
          <a:ln w="666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C01E6-7CFC-804F-8DBF-26CEFC9000CD}"/>
              </a:ext>
            </a:extLst>
          </p:cNvPr>
          <p:cNvSpPr txBox="1"/>
          <p:nvPr/>
        </p:nvSpPr>
        <p:spPr>
          <a:xfrm>
            <a:off x="4421873" y="1563066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Lunch@FLEMINGs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12:00 – 12:35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F3017-40C4-F741-9976-BB9095ACCA6B}"/>
              </a:ext>
            </a:extLst>
          </p:cNvPr>
          <p:cNvSpPr txBox="1"/>
          <p:nvPr/>
        </p:nvSpPr>
        <p:spPr>
          <a:xfrm>
            <a:off x="4425152" y="1982191"/>
            <a:ext cx="31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 Start 12:40  </a:t>
            </a:r>
            <a:r>
              <a:rPr lang="en-US" dirty="0">
                <a:sym typeface="Wingdings" pitchFamily="2" charset="2"/>
              </a:rPr>
              <a:t> GSI @ 13:25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9123D-1134-704F-8C24-E16507A415A9}"/>
              </a:ext>
            </a:extLst>
          </p:cNvPr>
          <p:cNvSpPr txBox="1"/>
          <p:nvPr/>
        </p:nvSpPr>
        <p:spPr>
          <a:xfrm>
            <a:off x="4425152" y="2455908"/>
            <a:ext cx="320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groups of  ~ 30 people: A, B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C1F0C-4D50-3A40-8A91-E29E80963A74}"/>
              </a:ext>
            </a:extLst>
          </p:cNvPr>
          <p:cNvGrpSpPr/>
          <p:nvPr/>
        </p:nvGrpSpPr>
        <p:grpSpPr>
          <a:xfrm>
            <a:off x="4763270" y="3519365"/>
            <a:ext cx="842242" cy="900921"/>
            <a:chOff x="4926842" y="4299045"/>
            <a:chExt cx="842242" cy="9009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7EC85A-5E33-1D4D-A7F4-6EB682470B72}"/>
                </a:ext>
              </a:extLst>
            </p:cNvPr>
            <p:cNvSpPr txBox="1"/>
            <p:nvPr/>
          </p:nvSpPr>
          <p:spPr>
            <a:xfrm>
              <a:off x="4926842" y="4299045"/>
              <a:ext cx="593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FAIR</a:t>
              </a:r>
            </a:p>
            <a:p>
              <a:r>
                <a:rPr lang="en-US" dirty="0"/>
                <a:t>site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C01E13-5870-F94A-A2B7-3A212A035CBA}"/>
                </a:ext>
              </a:extLst>
            </p:cNvPr>
            <p:cNvSpPr txBox="1"/>
            <p:nvPr/>
          </p:nvSpPr>
          <p:spPr>
            <a:xfrm>
              <a:off x="4930393" y="48306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½ hour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355ED0B-8C3B-5244-AA23-D8CD46C05A12}"/>
              </a:ext>
            </a:extLst>
          </p:cNvPr>
          <p:cNvSpPr txBox="1"/>
          <p:nvPr/>
        </p:nvSpPr>
        <p:spPr>
          <a:xfrm>
            <a:off x="6864826" y="3480182"/>
            <a:ext cx="982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GSI</a:t>
            </a:r>
          </a:p>
          <a:p>
            <a:r>
              <a:rPr lang="en-US" dirty="0"/>
              <a:t>CC-</a:t>
            </a:r>
            <a:r>
              <a:rPr lang="en-US" dirty="0" err="1"/>
              <a:t>Linac</a:t>
            </a:r>
            <a:endParaRPr lang="en-US" dirty="0"/>
          </a:p>
          <a:p>
            <a:r>
              <a:rPr lang="en-US" dirty="0"/>
              <a:t>½ hour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DC54163-5ACF-F24E-B67B-5D335C385F41}"/>
              </a:ext>
            </a:extLst>
          </p:cNvPr>
          <p:cNvSpPr/>
          <p:nvPr/>
        </p:nvSpPr>
        <p:spPr>
          <a:xfrm>
            <a:off x="5121632" y="3179932"/>
            <a:ext cx="1968555" cy="395786"/>
          </a:xfrm>
          <a:prstGeom prst="arc">
            <a:avLst>
              <a:gd name="adj1" fmla="val 10982687"/>
              <a:gd name="adj2" fmla="val 2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35DD525-ED1B-B544-BBA2-3784362DF587}"/>
              </a:ext>
            </a:extLst>
          </p:cNvPr>
          <p:cNvSpPr/>
          <p:nvPr/>
        </p:nvSpPr>
        <p:spPr>
          <a:xfrm flipH="1" flipV="1">
            <a:off x="5117943" y="4286090"/>
            <a:ext cx="1968555" cy="395786"/>
          </a:xfrm>
          <a:prstGeom prst="arc">
            <a:avLst>
              <a:gd name="adj1" fmla="val 10982687"/>
              <a:gd name="adj2" fmla="val 2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BD26F635-BECD-0F4A-AB29-BA2EEC5F5278}"/>
              </a:ext>
            </a:extLst>
          </p:cNvPr>
          <p:cNvSpPr/>
          <p:nvPr/>
        </p:nvSpPr>
        <p:spPr>
          <a:xfrm>
            <a:off x="3098040" y="2968246"/>
            <a:ext cx="614149" cy="10032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F9A39F-C49A-1445-A977-A0800D13CB1B}"/>
              </a:ext>
            </a:extLst>
          </p:cNvPr>
          <p:cNvSpPr txBox="1"/>
          <p:nvPr/>
        </p:nvSpPr>
        <p:spPr>
          <a:xfrm>
            <a:off x="4544704" y="5049673"/>
            <a:ext cx="373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 Start 14:30 </a:t>
            </a:r>
            <a:r>
              <a:rPr lang="en-US" dirty="0">
                <a:sym typeface="Wingdings" pitchFamily="2" charset="2"/>
              </a:rPr>
              <a:t> FLEMINGs @ 15:00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2DF57-876A-774A-B54A-77909F7C8900}"/>
              </a:ext>
            </a:extLst>
          </p:cNvPr>
          <p:cNvSpPr txBox="1"/>
          <p:nvPr/>
        </p:nvSpPr>
        <p:spPr>
          <a:xfrm>
            <a:off x="423080" y="6154453"/>
            <a:ext cx="45041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Welcome Reception @ 7</a:t>
            </a:r>
            <a:r>
              <a:rPr lang="en-US" baseline="30000" dirty="0"/>
              <a:t>th</a:t>
            </a:r>
            <a:r>
              <a:rPr lang="en-US" dirty="0"/>
              <a:t> Floor. Start @ 19:30</a:t>
            </a:r>
          </a:p>
        </p:txBody>
      </p:sp>
    </p:spTree>
    <p:extLst>
      <p:ext uri="{BB962C8B-B14F-4D97-AF65-F5344CB8AC3E}">
        <p14:creationId xmlns:p14="http://schemas.microsoft.com/office/powerpoint/2010/main" val="157889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F9AD5-6865-F34B-B8E0-DE348BE1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A4D5B-D12C-9A43-824D-B9709CA43E4B}"/>
              </a:ext>
            </a:extLst>
          </p:cNvPr>
          <p:cNvSpPr txBox="1"/>
          <p:nvPr/>
        </p:nvSpPr>
        <p:spPr>
          <a:xfrm>
            <a:off x="3398291" y="532264"/>
            <a:ext cx="204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Thanks 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328C4-39DA-1347-8648-2847DDDF66D1}"/>
              </a:ext>
            </a:extLst>
          </p:cNvPr>
          <p:cNvSpPr txBox="1"/>
          <p:nvPr/>
        </p:nvSpPr>
        <p:spPr>
          <a:xfrm>
            <a:off x="408947" y="2123464"/>
            <a:ext cx="80273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Larissi</a:t>
            </a:r>
            <a:r>
              <a:rPr lang="en-US" sz="3200" dirty="0"/>
              <a:t> </a:t>
            </a:r>
            <a:r>
              <a:rPr lang="en-US" sz="3200" dirty="0" err="1"/>
              <a:t>Birli</a:t>
            </a:r>
            <a:r>
              <a:rPr lang="en-US" sz="3200" dirty="0"/>
              <a:t>                           secretariat</a:t>
            </a:r>
          </a:p>
          <a:p>
            <a:r>
              <a:rPr lang="en-US" sz="3200" dirty="0"/>
              <a:t>Paola Lindenberg               secretariat</a:t>
            </a:r>
          </a:p>
          <a:p>
            <a:r>
              <a:rPr lang="en-US" sz="3200" dirty="0"/>
              <a:t>Harald </a:t>
            </a:r>
            <a:r>
              <a:rPr lang="en-US" sz="3200" dirty="0" err="1"/>
              <a:t>Hagelkamp</a:t>
            </a:r>
            <a:r>
              <a:rPr lang="en-US" sz="3200" dirty="0"/>
              <a:t>             FAIR/GSI-visit</a:t>
            </a:r>
          </a:p>
          <a:p>
            <a:r>
              <a:rPr lang="de-DE" sz="3200" dirty="0"/>
              <a:t>Hartmut Vormann             FAIR/GSI-</a:t>
            </a:r>
            <a:r>
              <a:rPr lang="de-DE" sz="3200" dirty="0" err="1"/>
              <a:t>visit</a:t>
            </a:r>
            <a:endParaRPr lang="de-DE" sz="3200" dirty="0"/>
          </a:p>
          <a:p>
            <a:r>
              <a:rPr lang="en-US" sz="3200" dirty="0"/>
              <a:t>Mei Bai, Joerg </a:t>
            </a:r>
            <a:r>
              <a:rPr lang="en-US" sz="3200" dirty="0" err="1"/>
              <a:t>Blaurock</a:t>
            </a:r>
            <a:r>
              <a:rPr lang="en-US" sz="3200" dirty="0"/>
              <a:t>    GSI </a:t>
            </a:r>
            <a:r>
              <a:rPr lang="de-DE" sz="3200" dirty="0"/>
              <a:t>Geschäftsführung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041D1-687E-CD48-82F1-59C074D2A4C0}"/>
              </a:ext>
            </a:extLst>
          </p:cNvPr>
          <p:cNvSpPr txBox="1"/>
          <p:nvPr/>
        </p:nvSpPr>
        <p:spPr>
          <a:xfrm>
            <a:off x="2517691" y="5622878"/>
            <a:ext cx="4550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Have a good workshop !!!</a:t>
            </a:r>
          </a:p>
        </p:txBody>
      </p:sp>
    </p:spTree>
    <p:extLst>
      <p:ext uri="{BB962C8B-B14F-4D97-AF65-F5344CB8AC3E}">
        <p14:creationId xmlns:p14="http://schemas.microsoft.com/office/powerpoint/2010/main" val="3207355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549</Words>
  <Application>Microsoft Macintosh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Accelerator Performance and Concept Workshop</vt:lpstr>
      <vt:lpstr>PowerPoint Presentation</vt:lpstr>
      <vt:lpstr>PowerPoint Presentation</vt:lpstr>
      <vt:lpstr>PowerPoint Presentation</vt:lpstr>
      <vt:lpstr>PowerPoint Presentation</vt:lpstr>
      <vt:lpstr>10.12.2018 Schedule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Performance and Concept Workshop</dc:title>
  <dc:creator>Microsoft Office User</dc:creator>
  <cp:lastModifiedBy>Microsoft Office User</cp:lastModifiedBy>
  <cp:revision>11</cp:revision>
  <dcterms:created xsi:type="dcterms:W3CDTF">2018-12-09T08:36:11Z</dcterms:created>
  <dcterms:modified xsi:type="dcterms:W3CDTF">2018-12-09T22:49:00Z</dcterms:modified>
</cp:coreProperties>
</file>