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8"/>
  </p:notesMasterIdLst>
  <p:sldIdLst>
    <p:sldId id="256" r:id="rId4"/>
    <p:sldId id="297" r:id="rId5"/>
    <p:sldId id="257" r:id="rId6"/>
    <p:sldId id="276" r:id="rId7"/>
    <p:sldId id="277" r:id="rId8"/>
    <p:sldId id="303" r:id="rId9"/>
    <p:sldId id="260" r:id="rId10"/>
    <p:sldId id="280" r:id="rId11"/>
    <p:sldId id="284" r:id="rId12"/>
    <p:sldId id="304" r:id="rId13"/>
    <p:sldId id="268" r:id="rId14"/>
    <p:sldId id="288" r:id="rId15"/>
    <p:sldId id="291" r:id="rId16"/>
    <p:sldId id="305" r:id="rId17"/>
    <p:sldId id="269" r:id="rId18"/>
    <p:sldId id="306" r:id="rId19"/>
    <p:sldId id="300" r:id="rId20"/>
    <p:sldId id="293" r:id="rId21"/>
    <p:sldId id="307" r:id="rId22"/>
    <p:sldId id="292" r:id="rId23"/>
    <p:sldId id="308" r:id="rId24"/>
    <p:sldId id="278" r:id="rId25"/>
    <p:sldId id="294" r:id="rId26"/>
    <p:sldId id="30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96" d="100"/>
          <a:sy n="96" d="100"/>
        </p:scale>
        <p:origin x="96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C7295-1DDF-4BC9-B356-205BC6EAC04C}" type="datetimeFigureOut">
              <a:rPr lang="en-GB" smtClean="0"/>
              <a:t>09/12/2018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07954-2209-4B92-B46D-CC7CF02EC3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704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7992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smtClean="0"/>
              <a:t>10/12/2018 ARIES APEC workshop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79920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GB" smtClean="0"/>
              <a:t>J. Komppula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7992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9182C0CF-38D7-4398-A007-46914A0117C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9010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10/12/2018 ARIES APEC workshop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 Komppula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C0CF-38D7-4398-A007-46914A0117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105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10/12/2018 ARIES APEC workshop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 Komppula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C0CF-38D7-4398-A007-46914A0117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686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0175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10/12/2018 ARIES APEC workshop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0175"/>
            <a:ext cx="41148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 smtClean="0"/>
              <a:t>J. Komppula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0175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A42BEF7-3935-41E3-B5E1-714E8E8A113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622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0175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10/12/2018 ARIES APEC workshop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0175"/>
            <a:ext cx="41148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 smtClean="0"/>
              <a:t>J. Komppula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0175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A42BEF7-3935-41E3-B5E1-714E8E8A113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577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0175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10/12/2018 ARIES APEC workshop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0175"/>
            <a:ext cx="41148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 smtClean="0"/>
              <a:t>J. Komppula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0175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A42BEF7-3935-41E3-B5E1-714E8E8A113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456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480175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10/12/2018 ARIES APEC workshop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480175"/>
            <a:ext cx="41148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 smtClean="0"/>
              <a:t>J. Komppula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80175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A42BEF7-3935-41E3-B5E1-714E8E8A113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842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480175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10/12/2018 ARIES APEC workshop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480175"/>
            <a:ext cx="41148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 smtClean="0"/>
              <a:t>J. Komppula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80175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A42BEF7-3935-41E3-B5E1-714E8E8A113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568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480175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10/12/2018 ARIES APEC workshop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480175"/>
            <a:ext cx="41148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 smtClean="0"/>
              <a:t>J. Komppula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80175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A42BEF7-3935-41E3-B5E1-714E8E8A113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874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480175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10/12/2018 ARIES APEC workshop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480175"/>
            <a:ext cx="41148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 smtClean="0"/>
              <a:t>J. Komppula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80175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A42BEF7-3935-41E3-B5E1-714E8E8A113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733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10/12/2018 ARIES APEC workshop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 Komppula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2BEF7-3935-41E3-B5E1-714E8E8A11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27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7992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smtClean="0"/>
              <a:t>10/12/2018 ARIES APEC workshop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16991"/>
            <a:ext cx="4114800" cy="291583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GB" smtClean="0"/>
              <a:t>J. Komppula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7992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9182C0CF-38D7-4398-A007-46914A0117C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2351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10/12/2018 ARIES APEC workshop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 Komppula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2BEF7-3935-41E3-B5E1-714E8E8A11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875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10/12/2018 ARIES APEC workshop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 Komppula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2BEF7-3935-41E3-B5E1-714E8E8A11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476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10/12/2018 ARIES APEC workshop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 Komppula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2BEF7-3935-41E3-B5E1-714E8E8A11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357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79721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10/12/2018 ARIES APEC workshop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79721"/>
            <a:ext cx="41148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 smtClean="0"/>
              <a:t>J. Komppula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79721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32A20AC-ABF5-46D3-9700-ACB653FF77C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998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816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10/12/2018 ARIES APEC workshop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8160"/>
            <a:ext cx="41148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 smtClean="0"/>
              <a:t>J. Komppula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816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32A20AC-ABF5-46D3-9700-ACB653FF77C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01528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10/12/2018 ARIES APEC workshop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 Komppula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20AC-ABF5-46D3-9700-ACB653FF77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7588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10/12/2018 ARIES APEC workshop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 Komppula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20AC-ABF5-46D3-9700-ACB653FF77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6023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10/12/2018 ARIES APEC workshop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 Komppula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20AC-ABF5-46D3-9700-ACB653FF77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9656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10/12/2018 ARIES APEC workshop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 Komppula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20AC-ABF5-46D3-9700-ACB653FF77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1779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10/12/2018 ARIES APEC workshop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 Komppula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20AC-ABF5-46D3-9700-ACB653FF77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892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10/12/2018 ARIES APEC workshop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 Komppula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C0CF-38D7-4398-A007-46914A0117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161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10/12/2018 ARIES APEC workshop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 Komppula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20AC-ABF5-46D3-9700-ACB653FF77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3395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10/12/2018 ARIES APEC workshop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 Komppula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20AC-ABF5-46D3-9700-ACB653FF77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954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10/12/2018 ARIES APEC workshop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 Komppula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20AC-ABF5-46D3-9700-ACB653FF77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6591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10/12/2018 ARIES APEC workshop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 Komppula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20AC-ABF5-46D3-9700-ACB653FF77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515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10/12/2018 ARIES APEC workshop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 Komppula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C0CF-38D7-4398-A007-46914A0117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489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10/12/2018 ARIES APEC workshop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 Komppula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C0CF-38D7-4398-A007-46914A0117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569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10/12/2018 ARIES APEC workshop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 Komppula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C0CF-38D7-4398-A007-46914A0117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746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10/12/2018 ARIES APEC workshop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 Komppula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C0CF-38D7-4398-A007-46914A0117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914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10/12/2018 ARIES APEC workshop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 Komppula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C0CF-38D7-4398-A007-46914A0117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858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10/12/2018 ARIES APEC workshop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 Komppula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C0CF-38D7-4398-A007-46914A0117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59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10/12/2018 ARIES APEC workshop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J. Komppula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2C0CF-38D7-4398-A007-46914A0117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121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10/12/2018 ARIES APEC workshop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J. Komppula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2BEF7-3935-41E3-B5E1-714E8E8A11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02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10/12/2018 ARIES APEC workshop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J. Komppula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A20AC-ABF5-46D3-9700-ACB653FF77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614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8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11" Type="http://schemas.openxmlformats.org/officeDocument/2006/relationships/image" Target="../media/image26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8987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Beam dynamics studies for transverse feedback systems</a:t>
            </a:r>
            <a:br>
              <a:rPr lang="en-US" dirty="0" smtClean="0"/>
            </a:br>
            <a:r>
              <a:rPr lang="en-US" dirty="0" smtClean="0"/>
              <a:t>- modelling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J. Komppula (CERN)</a:t>
            </a:r>
          </a:p>
          <a:p>
            <a:endParaRPr lang="en-US" dirty="0"/>
          </a:p>
          <a:p>
            <a:r>
              <a:rPr lang="en-US" dirty="0"/>
              <a:t>Acknowledgements: </a:t>
            </a:r>
            <a:r>
              <a:rPr lang="en-US" dirty="0" smtClean="0"/>
              <a:t> </a:t>
            </a:r>
          </a:p>
          <a:p>
            <a:r>
              <a:rPr lang="en-US" dirty="0" smtClean="0"/>
              <a:t>W. </a:t>
            </a:r>
            <a:r>
              <a:rPr lang="en-US" dirty="0" err="1" smtClean="0"/>
              <a:t>Hofle</a:t>
            </a:r>
            <a:r>
              <a:rPr lang="en-US" dirty="0" smtClean="0"/>
              <a:t>, </a:t>
            </a:r>
            <a:r>
              <a:rPr lang="en-US" dirty="0"/>
              <a:t>G. </a:t>
            </a:r>
            <a:r>
              <a:rPr lang="en-US" dirty="0" err="1" smtClean="0"/>
              <a:t>Kotzian</a:t>
            </a:r>
            <a:r>
              <a:rPr lang="en-US" dirty="0" smtClean="0"/>
              <a:t>, K. Li, D. </a:t>
            </a:r>
            <a:r>
              <a:rPr lang="en-US" dirty="0" err="1" smtClean="0"/>
              <a:t>Valuch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10/12/2018 ARIES APEC workshop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 Komppula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C0CF-38D7-4398-A007-46914A0117CB}" type="slidenum">
              <a:rPr lang="en-GB" smtClean="0"/>
              <a:t>1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251" y="5357950"/>
            <a:ext cx="1023524" cy="102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85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618"/>
            <a:ext cx="10515600" cy="1325563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What is a transverse feedback system?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How to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PyHEADTAIL</a:t>
            </a:r>
            <a:r>
              <a:rPr lang="en-US" dirty="0" smtClean="0"/>
              <a:t> simulation tools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Recent studies</a:t>
            </a:r>
            <a:endParaRPr lang="en-US" dirty="0"/>
          </a:p>
          <a:p>
            <a:pPr lvl="1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FCC-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hh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feedback performance</a:t>
            </a:r>
          </a:p>
          <a:p>
            <a:pPr lvl="1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LHC ADT induced coupled bunch instability</a:t>
            </a:r>
          </a:p>
          <a:p>
            <a:pPr lvl="1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SPS and LHC FIR filter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tests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Discussion</a:t>
            </a:r>
            <a:endParaRPr lang="en-GB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10/12/2018 ARIES APEC workshop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 Komppula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C0CF-38D7-4398-A007-46914A0117C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09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err="1" smtClean="0"/>
              <a:t>PyHEADTAIL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319" y="2579862"/>
            <a:ext cx="7883977" cy="292668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 python library of </a:t>
            </a:r>
            <a:r>
              <a:rPr lang="en-US" dirty="0" err="1" smtClean="0"/>
              <a:t>macroparticle</a:t>
            </a:r>
            <a:r>
              <a:rPr lang="en-US" dirty="0" smtClean="0"/>
              <a:t> beam dynamic tools</a:t>
            </a:r>
          </a:p>
          <a:p>
            <a:pPr lvl="1"/>
            <a:r>
              <a:rPr lang="en-US" dirty="0" smtClean="0"/>
              <a:t>Developed 2014-&gt; at CERN</a:t>
            </a:r>
          </a:p>
          <a:p>
            <a:pPr lvl="2"/>
            <a:r>
              <a:rPr lang="en-US" dirty="0" smtClean="0"/>
              <a:t>K. Li, A. </a:t>
            </a:r>
            <a:r>
              <a:rPr lang="en-US" dirty="0" err="1" smtClean="0"/>
              <a:t>Oeftiger</a:t>
            </a:r>
            <a:r>
              <a:rPr lang="en-US" dirty="0" smtClean="0"/>
              <a:t>, M. Schenk at al</a:t>
            </a:r>
          </a:p>
          <a:p>
            <a:pPr lvl="1"/>
            <a:r>
              <a:rPr lang="en-US" dirty="0" smtClean="0"/>
              <a:t>Based on HEADTAIL code</a:t>
            </a:r>
          </a:p>
          <a:p>
            <a:r>
              <a:rPr lang="en-US" dirty="0" smtClean="0"/>
              <a:t>Modular design allows easily customized simulations </a:t>
            </a:r>
          </a:p>
          <a:p>
            <a:pPr lvl="1"/>
            <a:r>
              <a:rPr lang="en-US" dirty="0" smtClean="0"/>
              <a:t>Transverse and longitudinal tracking, wakes, space charge, e</a:t>
            </a:r>
            <a:r>
              <a:rPr lang="fi-FI" dirty="0" smtClean="0"/>
              <a:t>-</a:t>
            </a:r>
            <a:r>
              <a:rPr lang="en-US" dirty="0" smtClean="0"/>
              <a:t>cloud, etc.</a:t>
            </a:r>
            <a:endParaRPr lang="en-US" dirty="0"/>
          </a:p>
          <a:p>
            <a:pPr lvl="1"/>
            <a:r>
              <a:rPr lang="en-US" dirty="0" smtClean="0"/>
              <a:t>Recently optimized </a:t>
            </a:r>
            <a:r>
              <a:rPr lang="en-US" dirty="0"/>
              <a:t>for </a:t>
            </a:r>
            <a:r>
              <a:rPr lang="en-US" dirty="0" err="1"/>
              <a:t>multibunch</a:t>
            </a:r>
            <a:r>
              <a:rPr lang="en-US" dirty="0"/>
              <a:t> </a:t>
            </a:r>
            <a:r>
              <a:rPr lang="en-US" dirty="0" smtClean="0"/>
              <a:t>beams and new </a:t>
            </a:r>
            <a:r>
              <a:rPr lang="en-US" dirty="0"/>
              <a:t>feedback module  developed </a:t>
            </a:r>
            <a:endParaRPr lang="en-US" dirty="0" smtClean="0"/>
          </a:p>
          <a:p>
            <a:pPr lvl="1"/>
            <a:r>
              <a:rPr lang="en-US" dirty="0" smtClean="0"/>
              <a:t>Full FCC-</a:t>
            </a:r>
            <a:r>
              <a:rPr lang="en-US" dirty="0" err="1" smtClean="0"/>
              <a:t>hh</a:t>
            </a:r>
            <a:r>
              <a:rPr lang="en-US" dirty="0" smtClean="0"/>
              <a:t> beam simulations including wakes and feedback models possible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2476358" y="1205731"/>
            <a:ext cx="5659395" cy="1047008"/>
          </a:xfrm>
          <a:prstGeom prst="ellipse">
            <a:avLst/>
          </a:prstGeom>
          <a:noFill/>
          <a:ln w="476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6634018" y="972011"/>
            <a:ext cx="1276350" cy="523220"/>
            <a:chOff x="4819650" y="1909319"/>
            <a:chExt cx="1276350" cy="523220"/>
          </a:xfrm>
        </p:grpSpPr>
        <p:sp>
          <p:nvSpPr>
            <p:cNvPr id="6" name="Rounded Rectangle 5"/>
            <p:cNvSpPr/>
            <p:nvPr/>
          </p:nvSpPr>
          <p:spPr>
            <a:xfrm>
              <a:off x="4819650" y="1923530"/>
              <a:ext cx="1276350" cy="49479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978305" y="1909319"/>
              <a:ext cx="9590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Transverse</a:t>
              </a:r>
            </a:p>
            <a:p>
              <a:pPr algn="ctr"/>
              <a:r>
                <a:rPr lang="en-US" sz="1400" dirty="0" smtClean="0"/>
                <a:t>tracking</a:t>
              </a:r>
              <a:endParaRPr lang="en-GB" sz="14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617181" y="1809295"/>
            <a:ext cx="1276350" cy="523220"/>
            <a:chOff x="7257044" y="2044582"/>
            <a:chExt cx="1276350" cy="523220"/>
          </a:xfrm>
        </p:grpSpPr>
        <p:sp>
          <p:nvSpPr>
            <p:cNvPr id="9" name="Rounded Rectangle 8"/>
            <p:cNvSpPr/>
            <p:nvPr/>
          </p:nvSpPr>
          <p:spPr>
            <a:xfrm>
              <a:off x="7257044" y="2058793"/>
              <a:ext cx="1276350" cy="494798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350038" y="2044582"/>
              <a:ext cx="10903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Longitudinal</a:t>
              </a:r>
            </a:p>
            <a:p>
              <a:pPr algn="ctr"/>
              <a:r>
                <a:rPr lang="en-US" sz="1400" dirty="0" smtClean="0"/>
                <a:t>tracking</a:t>
              </a:r>
              <a:endParaRPr lang="en-GB" sz="14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04961" y="901163"/>
            <a:ext cx="1276350" cy="494798"/>
            <a:chOff x="2208794" y="2101318"/>
            <a:chExt cx="1276350" cy="494798"/>
          </a:xfrm>
        </p:grpSpPr>
        <p:sp>
          <p:nvSpPr>
            <p:cNvPr id="12" name="Rounded Rectangle 11"/>
            <p:cNvSpPr/>
            <p:nvPr/>
          </p:nvSpPr>
          <p:spPr>
            <a:xfrm>
              <a:off x="2208794" y="2101318"/>
              <a:ext cx="1276350" cy="49479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516174" y="2194829"/>
              <a:ext cx="6615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Wakes</a:t>
              </a:r>
              <a:endParaRPr lang="en-GB" sz="1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766751" y="1872706"/>
            <a:ext cx="1276350" cy="523220"/>
            <a:chOff x="3152775" y="3437418"/>
            <a:chExt cx="1276350" cy="523220"/>
          </a:xfrm>
        </p:grpSpPr>
        <p:sp>
          <p:nvSpPr>
            <p:cNvPr id="15" name="Rounded Rectangle 14"/>
            <p:cNvSpPr/>
            <p:nvPr/>
          </p:nvSpPr>
          <p:spPr>
            <a:xfrm>
              <a:off x="3152775" y="3451629"/>
              <a:ext cx="1276350" cy="494798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311428" y="3437418"/>
              <a:ext cx="9590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Transverse</a:t>
              </a:r>
            </a:p>
            <a:p>
              <a:pPr algn="ctr"/>
              <a:r>
                <a:rPr lang="en-US" sz="1400" dirty="0"/>
                <a:t>f</a:t>
              </a:r>
              <a:r>
                <a:rPr lang="en-US" sz="1400" dirty="0" smtClean="0"/>
                <a:t>eedback</a:t>
              </a:r>
              <a:endParaRPr lang="en-GB" sz="1400" dirty="0"/>
            </a:p>
          </p:txBody>
        </p:sp>
      </p:grpSp>
      <p:sp>
        <p:nvSpPr>
          <p:cNvPr id="20" name="Arc 19"/>
          <p:cNvSpPr/>
          <p:nvPr/>
        </p:nvSpPr>
        <p:spPr>
          <a:xfrm>
            <a:off x="4867962" y="1601626"/>
            <a:ext cx="1034716" cy="271315"/>
          </a:xfrm>
          <a:prstGeom prst="arc">
            <a:avLst>
              <a:gd name="adj1" fmla="val 5265861"/>
              <a:gd name="adj2" fmla="val 1416978"/>
            </a:avLst>
          </a:prstGeom>
          <a:ln w="47625">
            <a:solidFill>
              <a:schemeClr val="bg1">
                <a:lumMod val="7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563634" y="2138022"/>
            <a:ext cx="298761" cy="200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893756" y="2143067"/>
            <a:ext cx="298761" cy="200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5228786" y="2133938"/>
            <a:ext cx="298761" cy="200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5891512" y="2134938"/>
            <a:ext cx="298761" cy="200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552329" y="2129468"/>
            <a:ext cx="298761" cy="200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Date Placeholder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10/12/2018 ARIES APEC workshop</a:t>
            </a:r>
            <a:endParaRPr lang="en-GB"/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 Komppula</a:t>
            </a:r>
            <a:endParaRPr lang="en-GB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C0CF-38D7-4398-A007-46914A0117CB}" type="slidenum">
              <a:rPr lang="en-GB" smtClean="0"/>
              <a:t>11</a:t>
            </a:fld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8243596" y="1964146"/>
            <a:ext cx="390683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one_turn_map = [... +</a:t>
            </a:r>
          </a:p>
          <a:p>
            <a:r>
              <a:rPr lang="de-DE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b="1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wake</a:t>
            </a:r>
            <a:r>
              <a:rPr lang="fi-FI" b="1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_map</a:t>
            </a:r>
            <a:r>
              <a:rPr lang="de-DE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endParaRPr lang="de-DE" b="1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b="1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transverse_segm_map_5</a:t>
            </a:r>
            <a:r>
              <a:rPr lang="de-DE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</a:p>
          <a:p>
            <a:r>
              <a:rPr lang="de-DE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feedback</a:t>
            </a:r>
            <a:r>
              <a:rPr lang="fi-FI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_map</a:t>
            </a:r>
            <a:r>
              <a:rPr lang="de-DE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</a:p>
          <a:p>
            <a:r>
              <a:rPr lang="de-DE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e-DE" b="1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transverse_segm_map_6</a:t>
            </a:r>
            <a:r>
              <a:rPr lang="de-DE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endParaRPr lang="de-DE" b="1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b="1" dirty="0" smtClean="0">
                <a:solidFill>
                  <a:srgbClr val="33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ecloud_dipole</a:t>
            </a:r>
            <a:r>
              <a:rPr lang="de-DE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</a:p>
          <a:p>
            <a:r>
              <a:rPr lang="de-DE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space_charge</a:t>
            </a:r>
            <a:r>
              <a:rPr lang="de-DE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...]</a:t>
            </a:r>
          </a:p>
          <a:p>
            <a:endParaRPr lang="de-DE" b="1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de-DE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 i in range(nturns):</a:t>
            </a:r>
          </a:p>
          <a:p>
            <a:r>
              <a:rPr lang="de-DE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for m in one_turn_map:</a:t>
            </a:r>
          </a:p>
          <a:p>
            <a:r>
              <a:rPr lang="de-DE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de-DE" b="1" dirty="0" smtClean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m.track(beam)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2461681" y="1076623"/>
            <a:ext cx="1276350" cy="523220"/>
            <a:chOff x="4819650" y="1909319"/>
            <a:chExt cx="1276350" cy="523220"/>
          </a:xfrm>
        </p:grpSpPr>
        <p:sp>
          <p:nvSpPr>
            <p:cNvPr id="36" name="Rounded Rectangle 35"/>
            <p:cNvSpPr/>
            <p:nvPr/>
          </p:nvSpPr>
          <p:spPr>
            <a:xfrm>
              <a:off x="4819650" y="1923530"/>
              <a:ext cx="1276350" cy="49479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978305" y="1909319"/>
              <a:ext cx="9590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Transverse</a:t>
              </a:r>
            </a:p>
            <a:p>
              <a:pPr algn="ctr"/>
              <a:r>
                <a:rPr lang="en-US" sz="1400" dirty="0" smtClean="0"/>
                <a:t>tracking</a:t>
              </a:r>
              <a:endParaRPr lang="en-GB" sz="1400" dirty="0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018" y="5096813"/>
            <a:ext cx="9039693" cy="94933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096000" y="6097697"/>
            <a:ext cx="5546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Allows also models for multi pickup – multi kicker systems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043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984"/>
            <a:ext cx="10515600" cy="1325563"/>
          </a:xfrm>
        </p:spPr>
        <p:txBody>
          <a:bodyPr/>
          <a:lstStyle/>
          <a:p>
            <a:r>
              <a:rPr lang="en-US" dirty="0" err="1" smtClean="0"/>
              <a:t>PyHEADTAIL</a:t>
            </a:r>
            <a:r>
              <a:rPr lang="en-US" dirty="0" smtClean="0"/>
              <a:t> feedback module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68228"/>
            <a:ext cx="10515600" cy="1159336"/>
          </a:xfrm>
        </p:spPr>
        <p:txBody>
          <a:bodyPr>
            <a:normAutofit/>
          </a:bodyPr>
          <a:lstStyle/>
          <a:p>
            <a:r>
              <a:rPr lang="fi-FI" dirty="0"/>
              <a:t>A</a:t>
            </a:r>
            <a:r>
              <a:rPr lang="fi-FI" dirty="0" smtClean="0"/>
              <a:t>llows detailed feedback models into beam dynamic simulations</a:t>
            </a:r>
          </a:p>
          <a:p>
            <a:pPr lvl="1"/>
            <a:r>
              <a:rPr lang="fi-FI" dirty="0" smtClean="0"/>
              <a:t>Link between the beam dynamics and the real feedback systems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72" y="2414871"/>
            <a:ext cx="5948305" cy="23907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7718" y="2713041"/>
            <a:ext cx="211135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Beam dynamics:</a:t>
            </a:r>
          </a:p>
          <a:p>
            <a:r>
              <a:rPr lang="en-US" sz="2000" dirty="0" smtClean="0"/>
              <a:t>-good models</a:t>
            </a:r>
            <a:r>
              <a:rPr lang="en-GB" sz="2000" dirty="0" smtClean="0"/>
              <a:t> for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beam dynamics</a:t>
            </a:r>
          </a:p>
          <a:p>
            <a:r>
              <a:rPr lang="en-US" sz="2000" dirty="0" smtClean="0"/>
              <a:t>-ideal models for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feedback system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447096" y="2713041"/>
            <a:ext cx="22910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Engineering</a:t>
            </a:r>
            <a:r>
              <a:rPr lang="en-US" sz="2000" dirty="0" smtClean="0"/>
              <a:t>:</a:t>
            </a:r>
          </a:p>
          <a:p>
            <a:r>
              <a:rPr lang="en-US" sz="2000" dirty="0" smtClean="0"/>
              <a:t>-good models for signal processing</a:t>
            </a:r>
          </a:p>
          <a:p>
            <a:r>
              <a:rPr lang="en-US" sz="2000" dirty="0" smtClean="0"/>
              <a:t>-ideal models for beam</a:t>
            </a:r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 rot="18900000">
            <a:off x="4491400" y="3329884"/>
            <a:ext cx="305679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Detailed </a:t>
            </a:r>
            <a:r>
              <a:rPr lang="en-US" dirty="0" err="1" smtClean="0"/>
              <a:t>PyHT</a:t>
            </a:r>
            <a:r>
              <a:rPr lang="en-US" dirty="0" smtClean="0"/>
              <a:t> feedback model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329069" y="4836530"/>
            <a:ext cx="80382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-Every model step has equivalent signal processing step in the real system</a:t>
            </a:r>
          </a:p>
          <a:p>
            <a:r>
              <a:rPr lang="en-US" b="1" dirty="0"/>
              <a:t>	</a:t>
            </a:r>
            <a:r>
              <a:rPr lang="en-US" dirty="0" smtClean="0"/>
              <a:t>- Beam dynamic </a:t>
            </a:r>
            <a:r>
              <a:rPr lang="en-US" dirty="0"/>
              <a:t>e</a:t>
            </a:r>
            <a:r>
              <a:rPr lang="en-US" dirty="0" smtClean="0"/>
              <a:t>ffects from the feedback </a:t>
            </a:r>
            <a:r>
              <a:rPr lang="en-US" dirty="0"/>
              <a:t>system </a:t>
            </a:r>
            <a:r>
              <a:rPr lang="en-US" dirty="0" smtClean="0"/>
              <a:t>design choices</a:t>
            </a:r>
          </a:p>
          <a:p>
            <a:r>
              <a:rPr lang="en-US" dirty="0"/>
              <a:t>	</a:t>
            </a:r>
            <a:r>
              <a:rPr lang="en-US" dirty="0" smtClean="0"/>
              <a:t>- Deeper understanding of the performance limits and challenges</a:t>
            </a:r>
          </a:p>
          <a:p>
            <a:r>
              <a:rPr lang="fi-FI" dirty="0" smtClean="0"/>
              <a:t>-Model can be simplified by commenting or replacing lines</a:t>
            </a:r>
            <a:endParaRPr lang="en-US" dirty="0" smtClean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10/12/2018 ARIES APEC workshop</a:t>
            </a:r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 Komppula</a:t>
            </a:r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C0CF-38D7-4398-A007-46914A0117C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27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7"/>
            <a:ext cx="10515600" cy="1325563"/>
          </a:xfrm>
        </p:spPr>
        <p:txBody>
          <a:bodyPr/>
          <a:lstStyle/>
          <a:p>
            <a:r>
              <a:rPr lang="fi-FI" dirty="0" smtClean="0"/>
              <a:t>Example: PyHEADTAIL LHC ADT model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37" y="1555048"/>
            <a:ext cx="5948305" cy="2390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410" y="1590678"/>
            <a:ext cx="3833814" cy="15974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495" y="3105153"/>
            <a:ext cx="3895730" cy="16232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900" y="4637887"/>
            <a:ext cx="3743324" cy="1559718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H="1">
            <a:off x="6490431" y="2558908"/>
            <a:ext cx="968469" cy="482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5359233" y="2761132"/>
            <a:ext cx="2179056" cy="64368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5262635" y="3145623"/>
            <a:ext cx="2506349" cy="155695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826316" y="3242538"/>
            <a:ext cx="1838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Power amplifier/kicker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phase correction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26316" y="2113295"/>
            <a:ext cx="164974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Close orbit offset </a:t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betatron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advance corrections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835841" y="4770441"/>
            <a:ext cx="1667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Gain and bandwidth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corrections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4308632" y="3500586"/>
            <a:ext cx="1221523" cy="27250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850124" y="2167046"/>
            <a:ext cx="35242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850124" y="2548874"/>
            <a:ext cx="35242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850124" y="2729849"/>
            <a:ext cx="35242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850124" y="2900471"/>
            <a:ext cx="35242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850124" y="3091799"/>
            <a:ext cx="35242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850124" y="3272360"/>
            <a:ext cx="35242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850124" y="3473213"/>
            <a:ext cx="35242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10/12/2018 ARIES APEC workshop</a:t>
            </a:r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 Komppula</a:t>
            </a:r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2BEF7-3935-41E3-B5E1-714E8E8A1135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26" y="4116444"/>
            <a:ext cx="5269870" cy="2342164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26" y="4116444"/>
            <a:ext cx="6185443" cy="2342164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26" y="4116444"/>
            <a:ext cx="6185443" cy="2342164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26" y="4116444"/>
            <a:ext cx="6185443" cy="2342164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26" y="4116444"/>
            <a:ext cx="6185443" cy="2342164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26" y="4116444"/>
            <a:ext cx="6185443" cy="2342164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26" y="4116444"/>
            <a:ext cx="6185443" cy="234216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705336" y="3747023"/>
            <a:ext cx="1838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Power amplifier/kicker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frequency response</a:t>
            </a: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583541" y="3927589"/>
            <a:ext cx="1834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Impulse response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32" y="1063140"/>
            <a:ext cx="8199831" cy="274344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5912745" y="1005100"/>
            <a:ext cx="1455665" cy="40510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3" name="Straight Arrow Connector 32"/>
          <p:cNvCxnSpPr>
            <a:stCxn id="11" idx="3"/>
          </p:cNvCxnSpPr>
          <p:nvPr/>
        </p:nvCxnSpPr>
        <p:spPr>
          <a:xfrm flipH="1">
            <a:off x="5624594" y="1350882"/>
            <a:ext cx="501328" cy="20416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12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9" grpId="0"/>
      <p:bldP spid="6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618"/>
            <a:ext cx="10515600" cy="1325563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What is a transverse feedback system?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How to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</a:rPr>
              <a:t>PyHEADTAIL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 simulation tools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Recent studies</a:t>
            </a:r>
            <a:endParaRPr lang="en-US" dirty="0"/>
          </a:p>
          <a:p>
            <a:pPr lvl="1"/>
            <a:r>
              <a:rPr lang="en-US" dirty="0"/>
              <a:t>FCC-</a:t>
            </a:r>
            <a:r>
              <a:rPr lang="en-US" dirty="0" err="1"/>
              <a:t>hh</a:t>
            </a:r>
            <a:r>
              <a:rPr lang="en-US" dirty="0"/>
              <a:t> feedback performance</a:t>
            </a:r>
          </a:p>
          <a:p>
            <a:pPr lvl="1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LHC ADT induced coupled bunch instability</a:t>
            </a:r>
          </a:p>
          <a:p>
            <a:pPr lvl="1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SPS and LHC FIR filter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tests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Discussion</a:t>
            </a:r>
            <a:endParaRPr lang="en-GB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10/12/2018 ARIES APEC workshop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 Komppula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C0CF-38D7-4398-A007-46914A0117C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85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66274"/>
          </a:xfrm>
        </p:spPr>
        <p:txBody>
          <a:bodyPr/>
          <a:lstStyle/>
          <a:p>
            <a:r>
              <a:rPr lang="en-US" dirty="0" smtClean="0"/>
              <a:t>FCC-</a:t>
            </a:r>
            <a:r>
              <a:rPr lang="en-US" dirty="0" err="1" smtClean="0"/>
              <a:t>hh</a:t>
            </a:r>
            <a:r>
              <a:rPr lang="en-US" dirty="0" smtClean="0"/>
              <a:t> feedback performance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230826" y="3975018"/>
            <a:ext cx="9573009" cy="253700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Fast coupled bunch instabilities</a:t>
            </a:r>
          </a:p>
          <a:p>
            <a:pPr lvl="1"/>
            <a:r>
              <a:rPr lang="en-US" dirty="0" smtClean="0"/>
              <a:t>Rigid beam (3.3 </a:t>
            </a:r>
            <a:r>
              <a:rPr lang="en-US" dirty="0" err="1" smtClean="0"/>
              <a:t>TeV</a:t>
            </a:r>
            <a:r>
              <a:rPr lang="en-US" dirty="0" smtClean="0"/>
              <a:t> injection energy)</a:t>
            </a:r>
          </a:p>
          <a:p>
            <a:r>
              <a:rPr lang="en-US" dirty="0" smtClean="0"/>
              <a:t>Baseline feedback system based on the LHC ADT</a:t>
            </a:r>
            <a:endParaRPr lang="en-US" dirty="0"/>
          </a:p>
          <a:p>
            <a:r>
              <a:rPr lang="en-US" dirty="0" smtClean="0"/>
              <a:t>Performance studied </a:t>
            </a:r>
            <a:r>
              <a:rPr lang="fi-FI" dirty="0" smtClean="0"/>
              <a:t>with PyHEADTAIL simulations</a:t>
            </a:r>
          </a:p>
          <a:p>
            <a:pPr lvl="1"/>
            <a:r>
              <a:rPr lang="fi-FI" dirty="0" smtClean="0"/>
              <a:t>Up to </a:t>
            </a:r>
            <a:r>
              <a:rPr lang="en-US" dirty="0" smtClean="0"/>
              <a:t>full </a:t>
            </a:r>
            <a:r>
              <a:rPr lang="en-US" dirty="0"/>
              <a:t>beam (&gt;10 000 bunches) simulations including filling scheme, chromaticity, wakes and </a:t>
            </a:r>
            <a:r>
              <a:rPr lang="en-US" dirty="0" smtClean="0"/>
              <a:t>LHC ADT feedback model</a:t>
            </a:r>
            <a:r>
              <a:rPr lang="fi-FI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Injection emittance growth</a:t>
            </a:r>
          </a:p>
          <a:p>
            <a:pPr lvl="1"/>
            <a:r>
              <a:rPr lang="en-US" dirty="0" smtClean="0"/>
              <a:t>Coupled bunch instability damping </a:t>
            </a:r>
          </a:p>
          <a:p>
            <a:pPr marL="914400" lvl="2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913" y="1014850"/>
            <a:ext cx="4025165" cy="30132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294" y="990003"/>
            <a:ext cx="4036715" cy="3013208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10/12/2018 ARIES APEC workshop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 Komppula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C0CF-38D7-4398-A007-46914A0117CB}" type="slidenum">
              <a:rPr lang="en-GB" smtClean="0"/>
              <a:t>15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3392495" y="1445874"/>
            <a:ext cx="775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400" dirty="0" smtClean="0"/>
              <a:t>Injected</a:t>
            </a:r>
            <a:br>
              <a:rPr lang="fi-FI" sz="1400" dirty="0" smtClean="0"/>
            </a:br>
            <a:r>
              <a:rPr lang="fi-FI" sz="1400" dirty="0" smtClean="0"/>
              <a:t>batch</a:t>
            </a:r>
            <a:endParaRPr lang="en-GB" sz="14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054266" y="1744555"/>
            <a:ext cx="440635" cy="161073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88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618"/>
            <a:ext cx="10515600" cy="1325563"/>
          </a:xfrm>
        </p:spPr>
        <p:txBody>
          <a:bodyPr/>
          <a:lstStyle/>
          <a:p>
            <a:r>
              <a:rPr lang="en-US" dirty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What is a transverse feedback system?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How to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</a:rPr>
              <a:t>PyHEADTAIL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 simulation tools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Recent studies</a:t>
            </a:r>
            <a:endParaRPr lang="en-US" dirty="0"/>
          </a:p>
          <a:p>
            <a:pPr lvl="1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FCC-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hh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feedback performance</a:t>
            </a:r>
          </a:p>
          <a:p>
            <a:pPr lvl="1"/>
            <a:r>
              <a:rPr lang="en-US" dirty="0"/>
              <a:t>LHC ADT induced coupled bunch instability</a:t>
            </a:r>
          </a:p>
          <a:p>
            <a:pPr lvl="1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SPS and LHC FIR filter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tests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Discussion</a:t>
            </a:r>
            <a:endParaRPr lang="en-GB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10/12/2018 ARIES APEC workshop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 Komppula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C0CF-38D7-4398-A007-46914A0117C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89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76" y="3901480"/>
            <a:ext cx="10746172" cy="1515349"/>
          </a:xfrm>
        </p:spPr>
        <p:txBody>
          <a:bodyPr>
            <a:noAutofit/>
          </a:bodyPr>
          <a:lstStyle/>
          <a:p>
            <a:r>
              <a:rPr lang="en-US" dirty="0" smtClean="0"/>
              <a:t>FIR filter normalization issue during the machine development test</a:t>
            </a:r>
          </a:p>
          <a:p>
            <a:pPr lvl="1"/>
            <a:r>
              <a:rPr lang="en-US" dirty="0" smtClean="0"/>
              <a:t>Damper loop became unstable due to too high gain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nduced fast coupled bunch instability</a:t>
            </a:r>
          </a:p>
          <a:p>
            <a:r>
              <a:rPr lang="en-US" dirty="0" smtClean="0"/>
              <a:t>Simulations reproduce well the observed beam behavior</a:t>
            </a:r>
          </a:p>
          <a:p>
            <a:pPr lvl="1"/>
            <a:r>
              <a:rPr lang="en-US" sz="2000" dirty="0" smtClean="0"/>
              <a:t>Growth rate pattern along the batches</a:t>
            </a:r>
          </a:p>
          <a:p>
            <a:pPr lvl="1"/>
            <a:r>
              <a:rPr lang="en-US" sz="2000" dirty="0" smtClean="0"/>
              <a:t>~100 turns growth time and ~0.05 coherent tune shifts</a:t>
            </a:r>
            <a:endParaRPr lang="en-GB" sz="2000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86" y="1310810"/>
            <a:ext cx="5058637" cy="24760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553" y="1233623"/>
            <a:ext cx="5318771" cy="263042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94310" y="2932045"/>
            <a:ext cx="1211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Simulation</a:t>
            </a:r>
            <a:endParaRPr lang="en-GB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9536242" y="2981982"/>
            <a:ext cx="1621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Measurements</a:t>
            </a:r>
            <a:endParaRPr lang="en-GB" b="1" dirty="0"/>
          </a:p>
        </p:txBody>
      </p:sp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964810" y="3554"/>
            <a:ext cx="9660119" cy="9941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Analysis of the LHC ADT induced instability </a:t>
            </a:r>
            <a:endParaRPr lang="en-GB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10/12/2018 ARIES APEC workshop</a:t>
            </a:r>
            <a:endParaRPr lang="en-GB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 Komppula</a:t>
            </a:r>
            <a:endParaRPr lang="en-GB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20AC-ABF5-46D3-9700-ACB653FF77C1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854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421" y="4618763"/>
            <a:ext cx="8986946" cy="1659643"/>
          </a:xfrm>
        </p:spPr>
        <p:txBody>
          <a:bodyPr>
            <a:normAutofit lnSpcReduction="10000"/>
          </a:bodyPr>
          <a:lstStyle/>
          <a:p>
            <a:pPr marL="385763" indent="-385763">
              <a:buFont typeface="+mj-lt"/>
              <a:buAutoNum type="arabicPeriod"/>
            </a:pPr>
            <a:r>
              <a:rPr lang="fi-FI" sz="1800" dirty="0"/>
              <a:t>Beam was operated with the nominal ”standard bandwidth ” bunch-by-bunch filter</a:t>
            </a:r>
          </a:p>
          <a:p>
            <a:pPr marL="385763" indent="-385763">
              <a:buFont typeface="+mj-lt"/>
              <a:buAutoNum type="arabicPeriod"/>
            </a:pPr>
            <a:r>
              <a:rPr lang="fi-FI" sz="1800" dirty="0"/>
              <a:t>100 kHz filter with (as thought) equal gain was enabled, this moved the stability map</a:t>
            </a:r>
          </a:p>
          <a:p>
            <a:pPr marL="385763" indent="-385763">
              <a:buFont typeface="+mj-lt"/>
              <a:buAutoNum type="arabicPeriod"/>
            </a:pPr>
            <a:r>
              <a:rPr lang="fi-FI" sz="1800" dirty="0"/>
              <a:t>Further 30% increase of gain moved the operation point to the unstable region</a:t>
            </a:r>
          </a:p>
          <a:p>
            <a:pPr marL="385763" indent="-385763">
              <a:buFont typeface="+mj-lt"/>
              <a:buAutoNum type="arabicPeriod"/>
            </a:pPr>
            <a:r>
              <a:rPr lang="fi-FI" sz="1800" dirty="0"/>
              <a:t>Coherent beam-oscillations triggered the loop instability causing fast growth rate and strong real tune shift</a:t>
            </a:r>
            <a:endParaRPr lang="en-GB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256" y="2247959"/>
            <a:ext cx="3909391" cy="20125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382" y="1214548"/>
            <a:ext cx="3068191" cy="1500935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7051290" y="3185526"/>
            <a:ext cx="176377" cy="17637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624667" y="1680311"/>
            <a:ext cx="22701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Test simulation: What happens </a:t>
            </a:r>
            <a:b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when the damper is turned on in </a:t>
            </a:r>
            <a:b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different operation points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7286801" y="2527361"/>
            <a:ext cx="0" cy="1505283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7208632" y="1660714"/>
            <a:ext cx="1711116" cy="15109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364806" y="3624737"/>
            <a:ext cx="9092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Damper OFF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301034" y="3612204"/>
            <a:ext cx="8739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Damper ON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641021" y="3110654"/>
            <a:ext cx="87716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τ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95 turns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ΔQ = 0.048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574155" y="3419310"/>
            <a:ext cx="102784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τ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3000 turns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ΔQ = -5e-5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49" y="2679634"/>
            <a:ext cx="3009551" cy="147308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068" y="4108703"/>
            <a:ext cx="3062187" cy="1497998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8286851" y="2391581"/>
            <a:ext cx="176377" cy="17637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8526188" y="2511308"/>
            <a:ext cx="646425" cy="2041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8203472" y="3503759"/>
            <a:ext cx="176377" cy="17637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8421930" y="3678681"/>
            <a:ext cx="669731" cy="5372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646" y="1592650"/>
            <a:ext cx="4667801" cy="264467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964231" y="2417546"/>
            <a:ext cx="425398" cy="3899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3)</a:t>
            </a:r>
            <a:endParaRPr kumimoji="0" lang="en-GB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53397" y="1802422"/>
            <a:ext cx="425398" cy="3899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4)</a:t>
            </a:r>
            <a:endParaRPr kumimoji="0" lang="en-GB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018261" y="1918396"/>
            <a:ext cx="0" cy="3077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94583" y="3273699"/>
            <a:ext cx="914709" cy="404982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0858" y="3243536"/>
            <a:ext cx="818433" cy="4351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Operation</a:t>
            </a:r>
            <a:br>
              <a:rPr kumimoji="0" lang="fi-FI" sz="7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i-FI" sz="7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point</a:t>
            </a:r>
            <a:endParaRPr kumimoji="0" lang="en-GB" sz="788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822210" y="3400973"/>
            <a:ext cx="142601" cy="14260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>
            <a:off x="2103002" y="1934928"/>
            <a:ext cx="142601" cy="14260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>
            <a:off x="2096334" y="2743293"/>
            <a:ext cx="142601" cy="14260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30729" y="2596582"/>
            <a:ext cx="425398" cy="3899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2)</a:t>
            </a:r>
            <a:endParaRPr kumimoji="0" lang="en-GB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>
            <a:off x="2359428" y="2742059"/>
            <a:ext cx="142601" cy="14260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964811" y="3554"/>
            <a:ext cx="9083650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Analysis of the LHC ADT induced instability </a:t>
            </a:r>
            <a:endParaRPr lang="en-GB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10/12/2018 ARIES APEC workshop</a:t>
            </a:r>
            <a:endParaRPr lang="en-GB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 Komppula</a:t>
            </a:r>
            <a:endParaRPr lang="en-GB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20AC-ABF5-46D3-9700-ACB653FF77C1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474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3" grpId="0"/>
      <p:bldP spid="47" grpId="0"/>
      <p:bldP spid="50" grpId="0"/>
      <p:bldP spid="56" grpId="0"/>
      <p:bldP spid="57" grpId="0"/>
      <p:bldP spid="23" grpId="0" animBg="1"/>
      <p:bldP spid="24" grpId="0" animBg="1"/>
      <p:bldP spid="17" grpId="0"/>
      <p:bldP spid="18" grpId="0"/>
      <p:bldP spid="40" grpId="0" animBg="1"/>
      <p:bldP spid="4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618"/>
            <a:ext cx="10515600" cy="1325563"/>
          </a:xfrm>
        </p:spPr>
        <p:txBody>
          <a:bodyPr/>
          <a:lstStyle/>
          <a:p>
            <a:r>
              <a:rPr lang="en-US" dirty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What is a transverse feedback system?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How to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</a:rPr>
              <a:t>PyHEADTAIL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 simulation tools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Recent studies</a:t>
            </a:r>
            <a:endParaRPr lang="en-US" dirty="0"/>
          </a:p>
          <a:p>
            <a:pPr lvl="1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FCC-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hh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feedback performance</a:t>
            </a:r>
          </a:p>
          <a:p>
            <a:pPr lvl="1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LHC ADT induced coupled bunch instability</a:t>
            </a:r>
          </a:p>
          <a:p>
            <a:pPr lvl="1"/>
            <a:r>
              <a:rPr lang="en-US" dirty="0"/>
              <a:t>SPS and LHC FIR filter </a:t>
            </a:r>
            <a:r>
              <a:rPr lang="en-US" dirty="0" smtClean="0"/>
              <a:t>tests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Discussion</a:t>
            </a:r>
            <a:endParaRPr lang="en-GB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10/12/2018 ARIES APEC workshop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 Komppula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C0CF-38D7-4398-A007-46914A0117C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83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618"/>
            <a:ext cx="10515600" cy="1325563"/>
          </a:xfrm>
        </p:spPr>
        <p:txBody>
          <a:bodyPr/>
          <a:lstStyle/>
          <a:p>
            <a:r>
              <a:rPr lang="en-US" dirty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transverse feedback systems?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How to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</a:rPr>
              <a:t>PyHEADTAIL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 simulation tools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Recent studies</a:t>
            </a:r>
            <a:endParaRPr lang="en-US" dirty="0"/>
          </a:p>
          <a:p>
            <a:pPr lvl="1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FCC-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hh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feedback performance</a:t>
            </a:r>
          </a:p>
          <a:p>
            <a:pPr lvl="1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LHC ADT induced coupled bunch instability</a:t>
            </a:r>
          </a:p>
          <a:p>
            <a:pPr lvl="1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SPS and LHC FIR filter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tests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Discussion</a:t>
            </a:r>
            <a:endParaRPr lang="en-GB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10/12/2018 ARIES APEC workshop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 Komppula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C0CF-38D7-4398-A007-46914A0117C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47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03852"/>
          </a:xfrm>
        </p:spPr>
        <p:txBody>
          <a:bodyPr/>
          <a:lstStyle/>
          <a:p>
            <a:r>
              <a:rPr lang="en-US" dirty="0" smtClean="0"/>
              <a:t>LHC and SPS FIR filter tests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550" y="884364"/>
            <a:ext cx="9585711" cy="2956371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38199" y="3890430"/>
            <a:ext cx="11670835" cy="24378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Turn by turn FIR filters </a:t>
            </a:r>
            <a:r>
              <a:rPr lang="en-US" dirty="0">
                <a:solidFill>
                  <a:prstClr val="black"/>
                </a:solidFill>
              </a:rPr>
              <a:t>of the transverse feedback system</a:t>
            </a:r>
            <a:endParaRPr lang="en-US" dirty="0" smtClean="0">
              <a:solidFill>
                <a:prstClr val="black"/>
              </a:solidFill>
              <a:latin typeface="Calibri" panose="020F0502020204030204"/>
            </a:endParaRPr>
          </a:p>
          <a:p>
            <a:pPr lvl="1">
              <a:spcBef>
                <a:spcPts val="1000"/>
              </a:spcBef>
              <a:defRPr/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Determines operational gain and tune acceptance margins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1">
              <a:spcBef>
                <a:spcPts val="1000"/>
              </a:spcBef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Currently used FIR filter scheme utilizes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Notch+Hilbert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filters (8-taps)</a:t>
            </a:r>
          </a:p>
          <a:p>
            <a:pPr lvl="1">
              <a:spcBef>
                <a:spcPts val="1000"/>
              </a:spcBef>
              <a:defRPr/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3-tap filter allows larger margins and </a:t>
            </a:r>
            <a:r>
              <a:rPr lang="en-US" noProof="0" dirty="0" smtClean="0">
                <a:solidFill>
                  <a:prstClr val="black"/>
                </a:solidFill>
                <a:latin typeface="Calibri" panose="020F0502020204030204"/>
              </a:rPr>
              <a:t>induces less tune shift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Filters tested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the LHC and SPS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Good agreement between the LHC measurements and the </a:t>
            </a:r>
            <a:r>
              <a:rPr lang="en-US" dirty="0" err="1" smtClean="0">
                <a:solidFill>
                  <a:prstClr val="black"/>
                </a:solidFill>
                <a:latin typeface="Calibri" panose="020F0502020204030204"/>
              </a:rPr>
              <a:t>PyHEADTAIL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 simulations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10/12/2018 ARIES APEC workshop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J. Komppula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42BEF7-3935-41E3-B5E1-714E8E8A113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480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618"/>
            <a:ext cx="10515600" cy="1325563"/>
          </a:xfrm>
        </p:spPr>
        <p:txBody>
          <a:bodyPr/>
          <a:lstStyle/>
          <a:p>
            <a:r>
              <a:rPr lang="en-US" dirty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What is a transverse feedback system?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How to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</a:rPr>
              <a:t>PyHEADTAIL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 simulation tools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Recent studies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FCC-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hh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feedback performance</a:t>
            </a:r>
          </a:p>
          <a:p>
            <a:pPr lvl="1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LHC ADT induced coupled bunch instability</a:t>
            </a:r>
          </a:p>
          <a:p>
            <a:pPr lvl="1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SPS and LHC FIR filter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tests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Discussion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10/12/2018 ARIES APEC workshop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 Komppula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C0CF-38D7-4398-A007-46914A0117C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52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Future possibilities and 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095746"/>
            <a:ext cx="10790583" cy="5056575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 smtClean="0"/>
              <a:t>Injection oscillations</a:t>
            </a:r>
          </a:p>
          <a:p>
            <a:pPr lvl="2"/>
            <a:r>
              <a:rPr lang="en-US" dirty="0" smtClean="0"/>
              <a:t>High energy accelerators (e.g. FCC-</a:t>
            </a:r>
            <a:r>
              <a:rPr lang="en-US" dirty="0" err="1" smtClean="0"/>
              <a:t>hh</a:t>
            </a:r>
            <a:r>
              <a:rPr lang="en-US" dirty="0" smtClean="0"/>
              <a:t>) require strong kicker systems</a:t>
            </a:r>
          </a:p>
          <a:p>
            <a:pPr lvl="3"/>
            <a:r>
              <a:rPr lang="en-US" dirty="0" smtClean="0"/>
              <a:t>Replacement technology for the tetrode amplifiers</a:t>
            </a:r>
          </a:p>
          <a:p>
            <a:pPr lvl="3"/>
            <a:r>
              <a:rPr lang="en-US" dirty="0" smtClean="0"/>
              <a:t>Smarter ways than the proportional damping?</a:t>
            </a:r>
          </a:p>
          <a:p>
            <a:pPr lvl="1"/>
            <a:r>
              <a:rPr lang="en-US" dirty="0" smtClean="0"/>
              <a:t>Instabilities</a:t>
            </a:r>
          </a:p>
          <a:p>
            <a:pPr lvl="2"/>
            <a:r>
              <a:rPr lang="en-US" dirty="0" smtClean="0"/>
              <a:t>Technology feasible for &lt;10 turns coupled bunch instability damping times</a:t>
            </a:r>
          </a:p>
          <a:p>
            <a:pPr lvl="2"/>
            <a:r>
              <a:rPr lang="en-US" dirty="0" smtClean="0"/>
              <a:t>Possibilities of the intra bunch feedback systems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How much margin can the FB systems give, where are the hard limits?</a:t>
            </a:r>
          </a:p>
          <a:p>
            <a:pPr lvl="3"/>
            <a:r>
              <a:rPr lang="en-US" dirty="0" smtClean="0"/>
              <a:t>Technology</a:t>
            </a:r>
            <a:r>
              <a:rPr lang="en-US" dirty="0"/>
              <a:t>, beam dynamics or </a:t>
            </a:r>
            <a:r>
              <a:rPr lang="en-US" dirty="0" smtClean="0"/>
              <a:t>interplay between them?</a:t>
            </a:r>
          </a:p>
          <a:p>
            <a:pPr lvl="1"/>
            <a:r>
              <a:rPr lang="en-US" dirty="0" smtClean="0"/>
              <a:t>Noise</a:t>
            </a:r>
          </a:p>
          <a:p>
            <a:pPr lvl="2"/>
            <a:r>
              <a:rPr lang="en-US" dirty="0" smtClean="0"/>
              <a:t>Induces </a:t>
            </a:r>
            <a:r>
              <a:rPr lang="en-US" dirty="0"/>
              <a:t>e</a:t>
            </a:r>
            <a:r>
              <a:rPr lang="en-US" dirty="0" smtClean="0"/>
              <a:t>mittance growth and instabilities</a:t>
            </a:r>
          </a:p>
          <a:p>
            <a:pPr lvl="2"/>
            <a:r>
              <a:rPr lang="en-US" dirty="0" smtClean="0"/>
              <a:t>Best ways to mitigate</a:t>
            </a:r>
            <a:endParaRPr lang="en-US" dirty="0"/>
          </a:p>
          <a:p>
            <a:pPr lvl="1"/>
            <a:r>
              <a:rPr lang="en-US" dirty="0" smtClean="0"/>
              <a:t> Machine protection</a:t>
            </a:r>
          </a:p>
          <a:p>
            <a:pPr lvl="2"/>
            <a:r>
              <a:rPr lang="en-US" dirty="0" smtClean="0"/>
              <a:t>Accelerators will be operated with fast growing instabilities</a:t>
            </a:r>
          </a:p>
          <a:p>
            <a:pPr lvl="2"/>
            <a:r>
              <a:rPr lang="en-US" dirty="0" smtClean="0"/>
              <a:t>Is the </a:t>
            </a:r>
            <a:r>
              <a:rPr lang="en-US" dirty="0"/>
              <a:t>feedback system </a:t>
            </a:r>
            <a:r>
              <a:rPr lang="en-US" dirty="0" smtClean="0"/>
              <a:t>a guardian angel or a </a:t>
            </a:r>
            <a:r>
              <a:rPr lang="en-US" dirty="0"/>
              <a:t>concern?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10/12/2018 ARIES APEC workshop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 Komppula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C0CF-38D7-4398-A007-46914A0117CB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24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60443"/>
            <a:ext cx="11237843" cy="3876261"/>
          </a:xfrm>
        </p:spPr>
        <p:txBody>
          <a:bodyPr>
            <a:normAutofit/>
          </a:bodyPr>
          <a:lstStyle/>
          <a:p>
            <a:r>
              <a:rPr lang="en-US" dirty="0" smtClean="0"/>
              <a:t>Transverse feedback systems are robust and reliable</a:t>
            </a:r>
          </a:p>
          <a:p>
            <a:pPr lvl="1"/>
            <a:r>
              <a:rPr lang="en-US" dirty="0" smtClean="0"/>
              <a:t>Allow performance increases in the existing and future accelerators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Technological and beam dynamics limits must be studied carefully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fi-FI" dirty="0" smtClean="0"/>
              <a:t>Feedback systems and beam dynamics can be simulated together</a:t>
            </a:r>
          </a:p>
          <a:p>
            <a:pPr lvl="1"/>
            <a:r>
              <a:rPr lang="fi-FI" dirty="0" smtClean="0"/>
              <a:t>Up to full beam simulations possible</a:t>
            </a:r>
            <a:endParaRPr lang="en-GB" dirty="0" smtClean="0"/>
          </a:p>
          <a:p>
            <a:pPr lvl="1"/>
            <a:r>
              <a:rPr lang="en-US" dirty="0"/>
              <a:t>Good agreement with experimental </a:t>
            </a:r>
            <a:r>
              <a:rPr lang="en-US" dirty="0" smtClean="0"/>
              <a:t>data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10/12/2018 ARIES APEC workshop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 Komppula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C0CF-38D7-4398-A007-46914A0117CB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22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079" y="2273438"/>
            <a:ext cx="7540487" cy="1325563"/>
          </a:xfrm>
        </p:spPr>
        <p:txBody>
          <a:bodyPr/>
          <a:lstStyle/>
          <a:p>
            <a:r>
              <a:rPr lang="fi-FI" dirty="0" smtClean="0"/>
              <a:t>Thank you!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10/12/2018 ARIES APEC workshop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 Komppula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C0CF-38D7-4398-A007-46914A0117CB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42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880558" cy="1325563"/>
          </a:xfrm>
        </p:spPr>
        <p:txBody>
          <a:bodyPr/>
          <a:lstStyle/>
          <a:p>
            <a:r>
              <a:rPr lang="en-US" dirty="0" smtClean="0"/>
              <a:t>Why transverse feedback systems?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506" y="1584157"/>
            <a:ext cx="5939589" cy="403145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Beam quality</a:t>
            </a:r>
          </a:p>
          <a:p>
            <a:pPr lvl="1"/>
            <a:r>
              <a:rPr lang="en-US" dirty="0" smtClean="0"/>
              <a:t>Injection dipole errors cause emittance growth without damping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Beam stability</a:t>
            </a:r>
          </a:p>
          <a:p>
            <a:pPr lvl="1"/>
            <a:r>
              <a:rPr lang="en-US" dirty="0" smtClean="0"/>
              <a:t>Stabilization against transverse coherent instabilities</a:t>
            </a:r>
          </a:p>
          <a:p>
            <a:pPr lvl="1"/>
            <a:endParaRPr lang="en-US" dirty="0"/>
          </a:p>
          <a:p>
            <a:r>
              <a:rPr lang="en-US" dirty="0" smtClean="0"/>
              <a:t>Multipurpose tool for machine development studies and operations </a:t>
            </a:r>
            <a:endParaRPr lang="en-US" dirty="0"/>
          </a:p>
          <a:p>
            <a:pPr lvl="1"/>
            <a:r>
              <a:rPr lang="en-US" dirty="0" smtClean="0"/>
              <a:t>Excitations, tune shift measurements, abort gap cleaning…</a:t>
            </a:r>
            <a:endParaRPr lang="en-US" dirty="0"/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73506" y="5835597"/>
            <a:ext cx="11145252" cy="457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Future accelerators rely increasingly on the transverse feedback systems!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303" y="3444347"/>
            <a:ext cx="4695359" cy="23662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305" y="3444347"/>
            <a:ext cx="4695357" cy="23662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504" y="1357508"/>
            <a:ext cx="4735968" cy="20417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504" y="1357509"/>
            <a:ext cx="4735968" cy="20417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506" y="1357509"/>
            <a:ext cx="4735965" cy="20417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506" y="1357509"/>
            <a:ext cx="4735965" cy="204174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10/12/2018 ARIES APEC workshop</a:t>
            </a:r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 Komppula</a:t>
            </a:r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C0CF-38D7-4398-A007-46914A0117C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05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What are transverse feedback systems?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525" y="1241981"/>
            <a:ext cx="6979729" cy="1922152"/>
          </a:xfrm>
          <a:prstGeom prst="rect">
            <a:avLst/>
          </a:prstGeom>
        </p:spPr>
      </p:pic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7379028"/>
              </p:ext>
            </p:extLst>
          </p:nvPr>
        </p:nvGraphicFramePr>
        <p:xfrm>
          <a:off x="5758618" y="3375049"/>
          <a:ext cx="6200770" cy="223065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20077">
                  <a:extLst>
                    <a:ext uri="{9D8B030D-6E8A-4147-A177-3AD203B41FA5}">
                      <a16:colId xmlns:a16="http://schemas.microsoft.com/office/drawing/2014/main" val="1889309198"/>
                    </a:ext>
                  </a:extLst>
                </a:gridCol>
                <a:gridCol w="620077">
                  <a:extLst>
                    <a:ext uri="{9D8B030D-6E8A-4147-A177-3AD203B41FA5}">
                      <a16:colId xmlns:a16="http://schemas.microsoft.com/office/drawing/2014/main" val="1077860570"/>
                    </a:ext>
                  </a:extLst>
                </a:gridCol>
                <a:gridCol w="620077">
                  <a:extLst>
                    <a:ext uri="{9D8B030D-6E8A-4147-A177-3AD203B41FA5}">
                      <a16:colId xmlns:a16="http://schemas.microsoft.com/office/drawing/2014/main" val="2295721845"/>
                    </a:ext>
                  </a:extLst>
                </a:gridCol>
                <a:gridCol w="620077">
                  <a:extLst>
                    <a:ext uri="{9D8B030D-6E8A-4147-A177-3AD203B41FA5}">
                      <a16:colId xmlns:a16="http://schemas.microsoft.com/office/drawing/2014/main" val="2897472590"/>
                    </a:ext>
                  </a:extLst>
                </a:gridCol>
                <a:gridCol w="620077">
                  <a:extLst>
                    <a:ext uri="{9D8B030D-6E8A-4147-A177-3AD203B41FA5}">
                      <a16:colId xmlns:a16="http://schemas.microsoft.com/office/drawing/2014/main" val="3144923885"/>
                    </a:ext>
                  </a:extLst>
                </a:gridCol>
                <a:gridCol w="620077">
                  <a:extLst>
                    <a:ext uri="{9D8B030D-6E8A-4147-A177-3AD203B41FA5}">
                      <a16:colId xmlns:a16="http://schemas.microsoft.com/office/drawing/2014/main" val="2014334461"/>
                    </a:ext>
                  </a:extLst>
                </a:gridCol>
                <a:gridCol w="620077">
                  <a:extLst>
                    <a:ext uri="{9D8B030D-6E8A-4147-A177-3AD203B41FA5}">
                      <a16:colId xmlns:a16="http://schemas.microsoft.com/office/drawing/2014/main" val="694424240"/>
                    </a:ext>
                  </a:extLst>
                </a:gridCol>
                <a:gridCol w="620077">
                  <a:extLst>
                    <a:ext uri="{9D8B030D-6E8A-4147-A177-3AD203B41FA5}">
                      <a16:colId xmlns:a16="http://schemas.microsoft.com/office/drawing/2014/main" val="3121809255"/>
                    </a:ext>
                  </a:extLst>
                </a:gridCol>
                <a:gridCol w="620077">
                  <a:extLst>
                    <a:ext uri="{9D8B030D-6E8A-4147-A177-3AD203B41FA5}">
                      <a16:colId xmlns:a16="http://schemas.microsoft.com/office/drawing/2014/main" val="2464884518"/>
                    </a:ext>
                  </a:extLst>
                </a:gridCol>
                <a:gridCol w="620077">
                  <a:extLst>
                    <a:ext uri="{9D8B030D-6E8A-4147-A177-3AD203B41FA5}">
                      <a16:colId xmlns:a16="http://schemas.microsoft.com/office/drawing/2014/main" val="424647699"/>
                    </a:ext>
                  </a:extLst>
                </a:gridCol>
              </a:tblGrid>
              <a:tr h="247851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855839"/>
                  </a:ext>
                </a:extLst>
              </a:tr>
              <a:tr h="247851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686174"/>
                  </a:ext>
                </a:extLst>
              </a:tr>
              <a:tr h="247851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37487"/>
                  </a:ext>
                </a:extLst>
              </a:tr>
              <a:tr h="247851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4232480"/>
                  </a:ext>
                </a:extLst>
              </a:tr>
              <a:tr h="247851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47946"/>
                  </a:ext>
                </a:extLst>
              </a:tr>
              <a:tr h="247851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853504"/>
                  </a:ext>
                </a:extLst>
              </a:tr>
              <a:tr h="247851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0836827"/>
                  </a:ext>
                </a:extLst>
              </a:tr>
              <a:tr h="247851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4205495"/>
                  </a:ext>
                </a:extLst>
              </a:tr>
              <a:tr h="247851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0404213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 rot="16200000">
            <a:off x="5006233" y="4228767"/>
            <a:ext cx="9815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Turns</a:t>
            </a:r>
            <a:endParaRPr lang="en-GB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8149514" y="5605708"/>
            <a:ext cx="1418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Bunches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557847" y="3683129"/>
                <a:ext cx="2165684" cy="173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GB" sz="4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847" y="3683129"/>
                <a:ext cx="2165684" cy="17318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ontent Placeholder 2"/>
          <p:cNvSpPr txBox="1">
            <a:spLocks/>
          </p:cNvSpPr>
          <p:nvPr/>
        </p:nvSpPr>
        <p:spPr>
          <a:xfrm>
            <a:off x="7048655" y="3428293"/>
            <a:ext cx="4910733" cy="21774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/>
              <a:t>Digital signal processing</a:t>
            </a:r>
          </a:p>
          <a:p>
            <a:pPr lvl="1"/>
            <a:r>
              <a:rPr lang="en-GB" sz="2000" dirty="0" smtClean="0"/>
              <a:t>FIR </a:t>
            </a:r>
            <a:r>
              <a:rPr lang="en-GB" sz="2000" dirty="0"/>
              <a:t>filters to calculated pickup to kicker phase advances (weighted sum over multiple </a:t>
            </a:r>
            <a:r>
              <a:rPr lang="en-GB" sz="2000" dirty="0" smtClean="0"/>
              <a:t>turns)</a:t>
            </a:r>
          </a:p>
          <a:p>
            <a:pPr lvl="1"/>
            <a:r>
              <a:rPr lang="en-GB" sz="2000" dirty="0" smtClean="0"/>
              <a:t>FIR </a:t>
            </a:r>
            <a:r>
              <a:rPr lang="en-GB" sz="2000" dirty="0"/>
              <a:t>filters for correcting </a:t>
            </a:r>
            <a:r>
              <a:rPr lang="en-GB" sz="2000" dirty="0" err="1" smtClean="0"/>
              <a:t>analog</a:t>
            </a:r>
            <a:r>
              <a:rPr lang="en-GB" sz="2000" dirty="0" smtClean="0"/>
              <a:t> signal distortions </a:t>
            </a:r>
            <a:r>
              <a:rPr lang="en-GB" sz="2000" dirty="0"/>
              <a:t>(</a:t>
            </a:r>
            <a:r>
              <a:rPr lang="en-GB" sz="2000" dirty="0" smtClean="0"/>
              <a:t>weighted </a:t>
            </a:r>
            <a:r>
              <a:rPr lang="en-GB" sz="2000" dirty="0"/>
              <a:t>sum over </a:t>
            </a:r>
            <a:r>
              <a:rPr lang="en-GB" sz="2000" dirty="0" smtClean="0"/>
              <a:t>consecutive </a:t>
            </a:r>
            <a:r>
              <a:rPr lang="en-GB" sz="2000" dirty="0"/>
              <a:t>bunches)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319590" y="3572491"/>
            <a:ext cx="4794010" cy="22097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/>
              <a:t>Analog signal processing</a:t>
            </a:r>
          </a:p>
          <a:p>
            <a:pPr lvl="1"/>
            <a:r>
              <a:rPr lang="en-US" sz="2000" dirty="0" smtClean="0"/>
              <a:t>Front end: Pickup signal processing for the ADCs</a:t>
            </a:r>
          </a:p>
          <a:p>
            <a:pPr lvl="1"/>
            <a:r>
              <a:rPr lang="en-US" sz="2000" dirty="0" smtClean="0"/>
              <a:t>Back end: Bandwidth limitations of power amplifiers and kickers</a:t>
            </a:r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10/12/2018 ARIES APEC workshop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 Komppula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C0CF-38D7-4398-A007-46914A0117C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98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History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91805762"/>
              </p:ext>
            </p:extLst>
          </p:nvPr>
        </p:nvSpPr>
        <p:spPr>
          <a:xfrm>
            <a:off x="695068" y="1460270"/>
            <a:ext cx="6589295" cy="47640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cs typeface="Calibri"/>
              </a:rPr>
              <a:t>Used in every synchrotron at CERN</a:t>
            </a:r>
          </a:p>
          <a:p>
            <a:pPr lvl="1"/>
            <a:r>
              <a:rPr lang="en-GB" dirty="0">
                <a:cs typeface="Calibri"/>
              </a:rPr>
              <a:t>First systems in the 1970s</a:t>
            </a:r>
          </a:p>
          <a:p>
            <a:r>
              <a:rPr lang="en-US" dirty="0">
                <a:cs typeface="Calibri"/>
              </a:rPr>
              <a:t>All </a:t>
            </a:r>
            <a:r>
              <a:rPr lang="en-US" dirty="0" smtClean="0">
                <a:cs typeface="Calibri"/>
              </a:rPr>
              <a:t>proton injectors </a:t>
            </a:r>
            <a:r>
              <a:rPr lang="en-US" dirty="0">
                <a:cs typeface="Calibri"/>
              </a:rPr>
              <a:t>upgraded to digital signal processing during the LIU program</a:t>
            </a:r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The SPS and LHC systems are closest to the FCC-</a:t>
            </a:r>
            <a:r>
              <a:rPr lang="en-GB" dirty="0" err="1">
                <a:cs typeface="Calibri"/>
              </a:rPr>
              <a:t>hh</a:t>
            </a:r>
            <a:r>
              <a:rPr lang="en-GB" dirty="0">
                <a:cs typeface="Calibri"/>
              </a:rPr>
              <a:t> requirements</a:t>
            </a:r>
          </a:p>
          <a:p>
            <a:pPr lvl="1"/>
            <a:r>
              <a:rPr lang="en-GB" dirty="0">
                <a:cs typeface="Calibri"/>
              </a:rPr>
              <a:t>Used during all operation phases </a:t>
            </a:r>
            <a:r>
              <a:rPr lang="en-GB" dirty="0" smtClean="0">
                <a:cs typeface="Calibri"/>
              </a:rPr>
              <a:t>from </a:t>
            </a:r>
            <a:r>
              <a:rPr lang="en-GB" dirty="0">
                <a:cs typeface="Calibri"/>
              </a:rPr>
              <a:t>injection to </a:t>
            </a:r>
            <a:r>
              <a:rPr lang="en-GB" dirty="0" smtClean="0">
                <a:cs typeface="Calibri"/>
              </a:rPr>
              <a:t>collision/extraction</a:t>
            </a:r>
            <a:endParaRPr lang="en-GB" dirty="0">
              <a:cs typeface="Calibri"/>
            </a:endParaRPr>
          </a:p>
          <a:p>
            <a:pPr lvl="1"/>
            <a:r>
              <a:rPr lang="en-US" dirty="0" smtClean="0">
                <a:cs typeface="Calibri"/>
              </a:rPr>
              <a:t>Single </a:t>
            </a:r>
            <a:r>
              <a:rPr lang="en-US" dirty="0">
                <a:cs typeface="Calibri"/>
              </a:rPr>
              <a:t>system for both injection oscillations and </a:t>
            </a:r>
            <a:r>
              <a:rPr lang="en-US" dirty="0" smtClean="0">
                <a:cs typeface="Calibri"/>
              </a:rPr>
              <a:t>instabilities</a:t>
            </a:r>
          </a:p>
          <a:p>
            <a:r>
              <a:rPr lang="en-GB" dirty="0">
                <a:cs typeface="Calibri"/>
              </a:rPr>
              <a:t>Reliable and robust </a:t>
            </a:r>
            <a:r>
              <a:rPr lang="en-GB" dirty="0" smtClean="0">
                <a:cs typeface="Calibri"/>
              </a:rPr>
              <a:t>systems</a:t>
            </a:r>
          </a:p>
        </p:txBody>
      </p:sp>
      <p:pic>
        <p:nvPicPr>
          <p:cNvPr id="5" name="Picture 4" descr="AD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7625" y="3293569"/>
            <a:ext cx="3735877" cy="2806554"/>
          </a:xfrm>
          <a:prstGeom prst="rect">
            <a:avLst/>
          </a:prstGeom>
        </p:spPr>
      </p:pic>
      <p:pic>
        <p:nvPicPr>
          <p:cNvPr id="6" name="Picture 6" descr="ADT_boar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0869" y="1135899"/>
            <a:ext cx="2742187" cy="2095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82200" y="3268786"/>
            <a:ext cx="13853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 smtClean="0">
                <a:solidFill>
                  <a:schemeClr val="bg2"/>
                </a:solidFill>
              </a:rPr>
              <a:t>Photo: D. Valuch</a:t>
            </a:r>
            <a:endParaRPr lang="en-GB" sz="1400" dirty="0">
              <a:solidFill>
                <a:schemeClr val="bg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10/12/2018 ARIES APEC workshop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 Komppula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C0CF-38D7-4398-A007-46914A0117C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0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618"/>
            <a:ext cx="10515600" cy="1325563"/>
          </a:xfrm>
        </p:spPr>
        <p:txBody>
          <a:bodyPr/>
          <a:lstStyle/>
          <a:p>
            <a:r>
              <a:rPr lang="en-US" dirty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What is a transverse feedback system?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to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</a:rPr>
              <a:t>PyHEADTAIL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 simulation tools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Recent studies</a:t>
            </a:r>
            <a:endParaRPr lang="en-US" dirty="0"/>
          </a:p>
          <a:p>
            <a:pPr lvl="1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FCC-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hh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feedback performance</a:t>
            </a:r>
          </a:p>
          <a:p>
            <a:pPr lvl="1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LHC ADT induced coupled bunch instability</a:t>
            </a:r>
          </a:p>
          <a:p>
            <a:pPr lvl="1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SPS and LHC FIR filter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tests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Discussion</a:t>
            </a:r>
            <a:endParaRPr lang="en-GB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10/12/2018 ARIES APEC workshop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 Komppula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C0CF-38D7-4398-A007-46914A0117C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25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326" y="3123268"/>
            <a:ext cx="5465335" cy="29753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Modelling - engineering point of 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325563"/>
            <a:ext cx="8246165" cy="1332764"/>
          </a:xfrm>
        </p:spPr>
        <p:txBody>
          <a:bodyPr>
            <a:normAutofit/>
          </a:bodyPr>
          <a:lstStyle/>
          <a:p>
            <a:r>
              <a:rPr lang="en-US" dirty="0" smtClean="0"/>
              <a:t>Transverse feedback system is a controller</a:t>
            </a:r>
          </a:p>
          <a:p>
            <a:pPr lvl="1"/>
            <a:r>
              <a:rPr lang="en-US" dirty="0" smtClean="0"/>
              <a:t>Control theory is a powerful tool for linear systems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3476735" y="4260372"/>
            <a:ext cx="341860" cy="3505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tailEnd type="stealth" w="lg" len="lg"/>
          </a:ln>
          <a:effectLst/>
        </p:spPr>
      </p:cxnSp>
      <p:cxnSp>
        <p:nvCxnSpPr>
          <p:cNvPr id="42" name="Straight Arrow Connector 41"/>
          <p:cNvCxnSpPr/>
          <p:nvPr/>
        </p:nvCxnSpPr>
        <p:spPr>
          <a:xfrm flipH="1">
            <a:off x="9405852" y="4186597"/>
            <a:ext cx="501650" cy="41850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tailEnd type="stealth" w="lg" len="lg"/>
          </a:ln>
          <a:effectLst/>
        </p:spPr>
      </p:cxnSp>
      <p:cxnSp>
        <p:nvCxnSpPr>
          <p:cNvPr id="43" name="Straight Arrow Connector 42"/>
          <p:cNvCxnSpPr/>
          <p:nvPr/>
        </p:nvCxnSpPr>
        <p:spPr>
          <a:xfrm flipH="1">
            <a:off x="6716488" y="2668383"/>
            <a:ext cx="149825" cy="388381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tailEnd type="stealth" w="lg" len="lg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1711858" y="3866101"/>
            <a:ext cx="2671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Pickups, </a:t>
            </a:r>
            <a:r>
              <a:rPr lang="en-GB" dirty="0"/>
              <a:t>transmission </a:t>
            </a:r>
            <a:r>
              <a:rPr lang="en-GB" dirty="0" smtClean="0"/>
              <a:t>lines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5581838" y="2327275"/>
            <a:ext cx="2419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Digital signal processing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51705" y="3813540"/>
            <a:ext cx="2502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Power amplifiers, </a:t>
            </a:r>
            <a:r>
              <a:rPr lang="en-GB" dirty="0" smtClean="0"/>
              <a:t>kickers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10/12/2018 ARIES APEC workshop</a:t>
            </a:r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 Komppula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C0CF-38D7-4398-A007-46914A0117C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18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Modelling - beam dynamics point of 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2493"/>
            <a:ext cx="6304005" cy="509995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Beam dynamics is complex… keep the models as simple as possible!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Most of the simulation codes include an ideal transverse feedback model</a:t>
            </a:r>
          </a:p>
          <a:p>
            <a:pPr lvl="2"/>
            <a:r>
              <a:rPr lang="en-US" dirty="0" smtClean="0"/>
              <a:t>Direct correction</a:t>
            </a:r>
          </a:p>
          <a:p>
            <a:pPr lvl="2"/>
            <a:r>
              <a:rPr lang="en-US" dirty="0" smtClean="0"/>
              <a:t>Resistive vs. reactive feedback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Coupled bunch instabilities from theory</a:t>
            </a:r>
          </a:p>
          <a:p>
            <a:pPr lvl="2"/>
            <a:r>
              <a:rPr lang="en-US" dirty="0" smtClean="0"/>
              <a:t>Modes where growth rate is lower than damping rate are stable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Recently more detailed models developed by several authors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604" y="2234165"/>
            <a:ext cx="1676617" cy="8383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099" y="3299950"/>
            <a:ext cx="5049802" cy="2524902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10/12/2018 ARIES APEC workshop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 Komppula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C0CF-38D7-4398-A007-46914A0117C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70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984"/>
            <a:ext cx="10515600" cy="1325563"/>
          </a:xfrm>
        </p:spPr>
        <p:txBody>
          <a:bodyPr/>
          <a:lstStyle/>
          <a:p>
            <a:r>
              <a:rPr lang="en-US" dirty="0"/>
              <a:t>Do we need </a:t>
            </a:r>
            <a:r>
              <a:rPr lang="en-US" dirty="0" smtClean="0"/>
              <a:t>better </a:t>
            </a:r>
            <a:r>
              <a:rPr lang="en-US" dirty="0"/>
              <a:t>feedback models?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2757"/>
            <a:ext cx="9707218" cy="5158408"/>
          </a:xfrm>
        </p:spPr>
        <p:txBody>
          <a:bodyPr>
            <a:normAutofit fontScale="77500" lnSpcReduction="20000"/>
          </a:bodyPr>
          <a:lstStyle/>
          <a:p>
            <a:r>
              <a:rPr lang="fi-FI" dirty="0" smtClean="0"/>
              <a:t>Accelerators will be operated and designed closer the </a:t>
            </a:r>
            <a:r>
              <a:rPr lang="fi-FI" dirty="0"/>
              <a:t>ultimate stability </a:t>
            </a:r>
            <a:r>
              <a:rPr lang="fi-FI" dirty="0" smtClean="0"/>
              <a:t>and performance limits</a:t>
            </a:r>
          </a:p>
          <a:p>
            <a:pPr lvl="1"/>
            <a:r>
              <a:rPr lang="fi-FI" dirty="0" smtClean="0"/>
              <a:t>Transverse feedback is one of the key systems</a:t>
            </a:r>
          </a:p>
          <a:p>
            <a:pPr lvl="1"/>
            <a:endParaRPr lang="fi-FI" dirty="0" smtClean="0"/>
          </a:p>
          <a:p>
            <a:r>
              <a:rPr lang="fi-FI" dirty="0" smtClean="0"/>
              <a:t>Modelling becomes more challenging</a:t>
            </a:r>
          </a:p>
          <a:p>
            <a:pPr lvl="1"/>
            <a:r>
              <a:rPr lang="fi-FI" dirty="0" smtClean="0"/>
              <a:t>Theories assume linear systems and/or weak kicks</a:t>
            </a:r>
          </a:p>
          <a:p>
            <a:pPr lvl="2"/>
            <a:r>
              <a:rPr lang="fi-FI" dirty="0" smtClean="0"/>
              <a:t>Strong kicks from the wake fields</a:t>
            </a:r>
          </a:p>
          <a:p>
            <a:pPr lvl="2"/>
            <a:r>
              <a:rPr lang="fi-FI" dirty="0" smtClean="0"/>
              <a:t>Strong kicks from the transverse feedback system</a:t>
            </a:r>
          </a:p>
          <a:p>
            <a:pPr lvl="1"/>
            <a:r>
              <a:rPr lang="fi-FI" dirty="0" smtClean="0"/>
              <a:t>Filling scheme</a:t>
            </a:r>
          </a:p>
          <a:p>
            <a:pPr lvl="1"/>
            <a:r>
              <a:rPr lang="fi-FI" dirty="0"/>
              <a:t>P</a:t>
            </a:r>
            <a:r>
              <a:rPr lang="fi-FI" dirty="0" smtClean="0"/>
              <a:t>ossible interplay between the beam </a:t>
            </a:r>
            <a:r>
              <a:rPr lang="fi-FI" dirty="0"/>
              <a:t>(chroma, wakes, </a:t>
            </a:r>
            <a:r>
              <a:rPr lang="fi-FI" dirty="0" smtClean="0"/>
              <a:t>etc) </a:t>
            </a:r>
            <a:r>
              <a:rPr lang="fi-FI" dirty="0"/>
              <a:t>and </a:t>
            </a:r>
            <a:r>
              <a:rPr lang="fi-FI" dirty="0" smtClean="0"/>
              <a:t>the feedback system</a:t>
            </a:r>
          </a:p>
          <a:p>
            <a:pPr lvl="1"/>
            <a:r>
              <a:rPr lang="fi-FI" dirty="0" smtClean="0"/>
              <a:t>Noise</a:t>
            </a:r>
            <a:r>
              <a:rPr lang="fi-FI" dirty="0"/>
              <a:t> </a:t>
            </a:r>
            <a:r>
              <a:rPr lang="fi-FI" dirty="0" smtClean="0"/>
              <a:t>propagation</a:t>
            </a:r>
          </a:p>
          <a:p>
            <a:pPr lvl="1"/>
            <a:endParaRPr lang="fi-FI" dirty="0" smtClean="0"/>
          </a:p>
          <a:p>
            <a:r>
              <a:rPr lang="fi-FI" dirty="0" smtClean="0"/>
              <a:t>Reliable feedback performance estimates are needed</a:t>
            </a:r>
          </a:p>
          <a:p>
            <a:pPr lvl="1"/>
            <a:r>
              <a:rPr lang="fi-FI" dirty="0" smtClean="0"/>
              <a:t>Where </a:t>
            </a:r>
            <a:r>
              <a:rPr lang="fi-FI" dirty="0"/>
              <a:t>are the limits of the </a:t>
            </a:r>
            <a:r>
              <a:rPr lang="fi-FI" dirty="0" smtClean="0"/>
              <a:t>used </a:t>
            </a:r>
            <a:r>
              <a:rPr lang="fi-FI" dirty="0"/>
              <a:t>models?</a:t>
            </a:r>
          </a:p>
          <a:p>
            <a:pPr lvl="1"/>
            <a:r>
              <a:rPr lang="fi-FI" dirty="0"/>
              <a:t>What happens when </a:t>
            </a:r>
            <a:r>
              <a:rPr lang="fi-FI" dirty="0" smtClean="0"/>
              <a:t>the models break?</a:t>
            </a:r>
            <a:endParaRPr lang="fi-FI" dirty="0"/>
          </a:p>
          <a:p>
            <a:pPr lvl="1"/>
            <a:endParaRPr lang="fi-FI" dirty="0" smtClean="0"/>
          </a:p>
          <a:p>
            <a:r>
              <a:rPr lang="fi-FI" dirty="0" smtClean="0"/>
              <a:t>Macroparticle simulations allow flexible studies for the performance limits and challenges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10/12/2018 ARIES APEC workshop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 Komppula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2BEF7-3935-41E3-B5E1-714E8E8A113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27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10006</TotalTime>
  <Words>1466</Words>
  <Application>Microsoft Office PowerPoint</Application>
  <PresentationFormat>Widescreen</PresentationFormat>
  <Paragraphs>329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Courier New</vt:lpstr>
      <vt:lpstr>Office Theme</vt:lpstr>
      <vt:lpstr>1_Office Theme</vt:lpstr>
      <vt:lpstr>2_Office Theme</vt:lpstr>
      <vt:lpstr>Beam dynamics studies for transverse feedback systems - modelling</vt:lpstr>
      <vt:lpstr>Outline</vt:lpstr>
      <vt:lpstr>Why transverse feedback systems?</vt:lpstr>
      <vt:lpstr>What are transverse feedback systems?</vt:lpstr>
      <vt:lpstr>History</vt:lpstr>
      <vt:lpstr>Outline</vt:lpstr>
      <vt:lpstr>Modelling - engineering point of view</vt:lpstr>
      <vt:lpstr>Modelling - beam dynamics point of view</vt:lpstr>
      <vt:lpstr>Do we need better feedback models?</vt:lpstr>
      <vt:lpstr>Outline</vt:lpstr>
      <vt:lpstr>PyHEADTAIL</vt:lpstr>
      <vt:lpstr>PyHEADTAIL feedback module</vt:lpstr>
      <vt:lpstr>Example: PyHEADTAIL LHC ADT model</vt:lpstr>
      <vt:lpstr>Outline</vt:lpstr>
      <vt:lpstr>FCC-hh feedback performance</vt:lpstr>
      <vt:lpstr>Outline</vt:lpstr>
      <vt:lpstr>Analysis of the LHC ADT induced instability </vt:lpstr>
      <vt:lpstr>Analysis of the LHC ADT induced instability </vt:lpstr>
      <vt:lpstr>Outline</vt:lpstr>
      <vt:lpstr>LHC and SPS FIR filter tests</vt:lpstr>
      <vt:lpstr>Outline</vt:lpstr>
      <vt:lpstr>Future possibilities and challenges</vt:lpstr>
      <vt:lpstr>Summary</vt:lpstr>
      <vt:lpstr>Thank you!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Jani Paavo Olavi Komppula</dc:creator>
  <cp:lastModifiedBy>Jani Paavo Olavi Komppula</cp:lastModifiedBy>
  <cp:revision>490</cp:revision>
  <dcterms:created xsi:type="dcterms:W3CDTF">2018-10-26T12:38:52Z</dcterms:created>
  <dcterms:modified xsi:type="dcterms:W3CDTF">2018-12-09T21:54:11Z</dcterms:modified>
</cp:coreProperties>
</file>