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77" r:id="rId1"/>
  </p:sldMasterIdLst>
  <p:notesMasterIdLst>
    <p:notesMasterId r:id="rId45"/>
  </p:notesMasterIdLst>
  <p:handoutMasterIdLst>
    <p:handoutMasterId r:id="rId46"/>
  </p:handoutMasterIdLst>
  <p:sldIdLst>
    <p:sldId id="533" r:id="rId2"/>
    <p:sldId id="568" r:id="rId3"/>
    <p:sldId id="569" r:id="rId4"/>
    <p:sldId id="263" r:id="rId5"/>
    <p:sldId id="390" r:id="rId6"/>
    <p:sldId id="264" r:id="rId7"/>
    <p:sldId id="396" r:id="rId8"/>
    <p:sldId id="570" r:id="rId9"/>
    <p:sldId id="571" r:id="rId10"/>
    <p:sldId id="572" r:id="rId11"/>
    <p:sldId id="581" r:id="rId12"/>
    <p:sldId id="583" r:id="rId13"/>
    <p:sldId id="577" r:id="rId14"/>
    <p:sldId id="578" r:id="rId15"/>
    <p:sldId id="579" r:id="rId16"/>
    <p:sldId id="587" r:id="rId17"/>
    <p:sldId id="580" r:id="rId18"/>
    <p:sldId id="584" r:id="rId19"/>
    <p:sldId id="588" r:id="rId20"/>
    <p:sldId id="589" r:id="rId21"/>
    <p:sldId id="590" r:id="rId22"/>
    <p:sldId id="591" r:id="rId23"/>
    <p:sldId id="592" r:id="rId24"/>
    <p:sldId id="594" r:id="rId25"/>
    <p:sldId id="593" r:id="rId26"/>
    <p:sldId id="596" r:id="rId27"/>
    <p:sldId id="595" r:id="rId28"/>
    <p:sldId id="598" r:id="rId29"/>
    <p:sldId id="597" r:id="rId30"/>
    <p:sldId id="600" r:id="rId31"/>
    <p:sldId id="601" r:id="rId32"/>
    <p:sldId id="535" r:id="rId33"/>
    <p:sldId id="599" r:id="rId34"/>
    <p:sldId id="539" r:id="rId35"/>
    <p:sldId id="602" r:id="rId36"/>
    <p:sldId id="557" r:id="rId37"/>
    <p:sldId id="603" r:id="rId38"/>
    <p:sldId id="546" r:id="rId39"/>
    <p:sldId id="604" r:id="rId40"/>
    <p:sldId id="606" r:id="rId41"/>
    <p:sldId id="547" r:id="rId42"/>
    <p:sldId id="564" r:id="rId43"/>
    <p:sldId id="542" r:id="rId4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32E5A9E3-C409-1444-AF85-C22E1F8B1DC3}">
          <p14:sldIdLst>
            <p14:sldId id="533"/>
            <p14:sldId id="568"/>
            <p14:sldId id="569"/>
            <p14:sldId id="263"/>
            <p14:sldId id="390"/>
            <p14:sldId id="264"/>
            <p14:sldId id="396"/>
            <p14:sldId id="570"/>
            <p14:sldId id="571"/>
            <p14:sldId id="572"/>
            <p14:sldId id="581"/>
            <p14:sldId id="583"/>
            <p14:sldId id="577"/>
            <p14:sldId id="578"/>
            <p14:sldId id="579"/>
            <p14:sldId id="587"/>
            <p14:sldId id="580"/>
            <p14:sldId id="584"/>
            <p14:sldId id="588"/>
            <p14:sldId id="589"/>
            <p14:sldId id="590"/>
            <p14:sldId id="591"/>
            <p14:sldId id="592"/>
            <p14:sldId id="594"/>
            <p14:sldId id="593"/>
            <p14:sldId id="596"/>
            <p14:sldId id="595"/>
            <p14:sldId id="598"/>
            <p14:sldId id="597"/>
            <p14:sldId id="600"/>
            <p14:sldId id="601"/>
            <p14:sldId id="535"/>
            <p14:sldId id="599"/>
            <p14:sldId id="539"/>
            <p14:sldId id="602"/>
            <p14:sldId id="557"/>
            <p14:sldId id="603"/>
            <p14:sldId id="546"/>
            <p14:sldId id="604"/>
            <p14:sldId id="606"/>
            <p14:sldId id="547"/>
            <p14:sldId id="564"/>
            <p14:sldId id="54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A600A8"/>
    <a:srgbClr val="00FA00"/>
    <a:srgbClr val="32FDFF"/>
    <a:srgbClr val="CC00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le chiaro 2 - Color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Stile chiaro 3 - Colore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Stile medio 1 - Color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ABFCF23-3B69-468F-B69F-88F6DE6A72F2}" styleName="Stile medio 1 - Colore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DCAF9ED-07DC-4A11-8D7F-57B35C25682E}" styleName="Stile medio 1 - Color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Stile medio 1 - Colore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Stile medio 1 - Color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Stile medio 2 - Color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341" autoAdjust="0"/>
    <p:restoredTop sz="50000" autoAdjust="0"/>
  </p:normalViewPr>
  <p:slideViewPr>
    <p:cSldViewPr snapToGrid="0" snapToObjects="1">
      <p:cViewPr varScale="1">
        <p:scale>
          <a:sx n="84" d="100"/>
          <a:sy n="84" d="100"/>
        </p:scale>
        <p:origin x="216" y="512"/>
      </p:cViewPr>
      <p:guideLst>
        <p:guide orient="horz" pos="2160"/>
        <p:guide pos="3840"/>
      </p:guideLst>
    </p:cSldViewPr>
  </p:slideViewPr>
  <p:outlineViewPr>
    <p:cViewPr>
      <p:scale>
        <a:sx n="33" d="100"/>
        <a:sy n="33" d="100"/>
      </p:scale>
      <p:origin x="0" y="-3344"/>
    </p:cViewPr>
  </p:outlineViewPr>
  <p:notesTextViewPr>
    <p:cViewPr>
      <p:scale>
        <a:sx n="1" d="1"/>
        <a:sy n="1" d="1"/>
      </p:scale>
      <p:origin x="0" y="0"/>
    </p:cViewPr>
  </p:notesTextViewPr>
  <p:sorterViewPr>
    <p:cViewPr varScale="1">
      <p:scale>
        <a:sx n="100" d="100"/>
        <a:sy n="100" d="100"/>
      </p:scale>
      <p:origin x="0" y="600"/>
    </p:cViewPr>
  </p:sorterViewPr>
  <p:notesViewPr>
    <p:cSldViewPr snapToGrid="0" snapToObjects="1">
      <p:cViewPr varScale="1">
        <p:scale>
          <a:sx n="95" d="100"/>
          <a:sy n="95" d="100"/>
        </p:scale>
        <p:origin x="3720"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image" Target="../media/image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1DDD1B4-1848-9848-BDB7-A03F5A3F7221}" type="datetimeFigureOut">
              <a:rPr lang="it-IT" smtClean="0"/>
              <a:t>10/12/18</a:t>
            </a:fld>
            <a:endParaRPr lang="en-GB"/>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5C55CD8-296C-F64D-8871-BD23FF255A96}" type="slidenum">
              <a:rPr lang="en-GB" smtClean="0"/>
              <a:t>‹#›</a:t>
            </a:fld>
            <a:endParaRPr lang="en-GB"/>
          </a:p>
        </p:txBody>
      </p:sp>
    </p:spTree>
    <p:extLst>
      <p:ext uri="{BB962C8B-B14F-4D97-AF65-F5344CB8AC3E}">
        <p14:creationId xmlns:p14="http://schemas.microsoft.com/office/powerpoint/2010/main" val="20752960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FEF6DF-527E-2544-B014-244A34BF5EBD}" type="datetimeFigureOut">
              <a:rPr lang="en-US" smtClean="0"/>
              <a:t>12/10/18</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8FE119-64D1-7A46-92EF-4D2E6E4C0D86}" type="slidenum">
              <a:rPr lang="en-US" smtClean="0"/>
              <a:t>‹#›</a:t>
            </a:fld>
            <a:endParaRPr lang="en-US"/>
          </a:p>
        </p:txBody>
      </p:sp>
    </p:spTree>
    <p:extLst>
      <p:ext uri="{BB962C8B-B14F-4D97-AF65-F5344CB8AC3E}">
        <p14:creationId xmlns:p14="http://schemas.microsoft.com/office/powerpoint/2010/main" val="12466632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jp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jp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jp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96474"/>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b="1" i="0">
                <a:latin typeface="Calibri" charset="0"/>
                <a:ea typeface="Calibri" charset="0"/>
                <a:cs typeface="Calibri" charset="0"/>
              </a:defRPr>
            </a:lvl1pPr>
          </a:lstStyle>
          <a:p>
            <a:r>
              <a:rPr lang="en-US" dirty="0"/>
              <a:t>Click to edit Master title style</a:t>
            </a:r>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b="1" i="0">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7909561" y="4314328"/>
            <a:ext cx="2910840" cy="374642"/>
          </a:xfrm>
          <a:prstGeom prst="rect">
            <a:avLst/>
          </a:prstGeom>
        </p:spPr>
        <p:txBody>
          <a:bodyPr/>
          <a:lstStyle>
            <a:lvl1pPr>
              <a:defRPr b="1" i="0">
                <a:latin typeface="Calibri" charset="0"/>
                <a:ea typeface="Calibri" charset="0"/>
                <a:cs typeface="Calibri" charset="0"/>
              </a:defRPr>
            </a:lvl1pPr>
          </a:lstStyle>
          <a:p>
            <a:r>
              <a:rPr lang="it-IT"/>
              <a:t>LNF 08/03/18</a:t>
            </a:r>
            <a:endParaRPr lang="en-US" dirty="0"/>
          </a:p>
        </p:txBody>
      </p:sp>
      <p:sp>
        <p:nvSpPr>
          <p:cNvPr id="5" name="Footer Placeholder 4"/>
          <p:cNvSpPr>
            <a:spLocks noGrp="1"/>
          </p:cNvSpPr>
          <p:nvPr>
            <p:ph type="ftr" sz="quarter" idx="11"/>
          </p:nvPr>
        </p:nvSpPr>
        <p:spPr>
          <a:xfrm>
            <a:off x="1371600" y="4323845"/>
            <a:ext cx="6400800" cy="365125"/>
          </a:xfrm>
          <a:prstGeom prst="rect">
            <a:avLst/>
          </a:prstGeom>
        </p:spPr>
        <p:txBody>
          <a:bodyPr/>
          <a:lstStyle>
            <a:lvl1pPr>
              <a:defRPr b="1" i="0">
                <a:latin typeface="Calibri" charset="0"/>
                <a:ea typeface="Calibri" charset="0"/>
                <a:cs typeface="Calibri" charset="0"/>
              </a:defRPr>
            </a:lvl1pPr>
          </a:lstStyle>
          <a:p>
            <a:r>
              <a:rPr lang="en-US"/>
              <a:t>Marco Angelucci</a:t>
            </a:r>
            <a:endParaRPr lang="en-US" dirty="0"/>
          </a:p>
        </p:txBody>
      </p:sp>
      <p:sp>
        <p:nvSpPr>
          <p:cNvPr id="6" name="Slide Number Placeholder 5"/>
          <p:cNvSpPr>
            <a:spLocks noGrp="1"/>
          </p:cNvSpPr>
          <p:nvPr>
            <p:ph type="sldNum" sz="quarter" idx="12"/>
          </p:nvPr>
        </p:nvSpPr>
        <p:spPr>
          <a:xfrm>
            <a:off x="8077200" y="1430866"/>
            <a:ext cx="2743200" cy="365125"/>
          </a:xfrm>
          <a:prstGeom prst="rect">
            <a:avLst/>
          </a:prstGeom>
        </p:spPr>
        <p:txBody>
          <a:bodyPr/>
          <a:lstStyle>
            <a:lvl1pPr>
              <a:defRPr b="1" i="0">
                <a:latin typeface="Calibri" charset="0"/>
                <a:ea typeface="Calibri" charset="0"/>
                <a:cs typeface="Calibri" charset="0"/>
              </a:defRPr>
            </a:lvl1pPr>
          </a:lstStyle>
          <a:p>
            <a:fld id="{5800B993-5E03-6B4C-8BB5-418C00FE689A}" type="slidenum">
              <a:rPr lang="en-US" smtClean="0"/>
              <a:pPr/>
              <a:t>‹#›</a:t>
            </a:fld>
            <a:endParaRPr lang="en-US" dirty="0"/>
          </a:p>
        </p:txBody>
      </p:sp>
      <p:pic>
        <p:nvPicPr>
          <p:cNvPr id="9" name="Picture 8" descr="logo-FCC-HE-04.png"/>
          <p:cNvPicPr>
            <a:picLocks noChangeAspect="1"/>
          </p:cNvPicPr>
          <p:nvPr userDrawn="1"/>
        </p:nvPicPr>
        <p:blipFill>
          <a:blip r:embed="rId3"/>
          <a:srcRect/>
          <a:stretch>
            <a:fillRect/>
          </a:stretch>
        </p:blipFill>
        <p:spPr bwMode="auto">
          <a:xfrm>
            <a:off x="127000" y="5949545"/>
            <a:ext cx="2032001" cy="846825"/>
          </a:xfrm>
          <a:prstGeom prst="rect">
            <a:avLst/>
          </a:prstGeom>
          <a:solidFill>
            <a:schemeClr val="tx1"/>
          </a:solidFill>
          <a:ln w="9525">
            <a:noFill/>
            <a:miter lim="800000"/>
            <a:headEnd/>
            <a:tailEnd/>
          </a:ln>
        </p:spPr>
      </p:pic>
      <p:pic>
        <p:nvPicPr>
          <p:cNvPr id="10" name="Picture 9"/>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185401" y="5905642"/>
            <a:ext cx="1917699" cy="846682"/>
          </a:xfrm>
          <a:prstGeom prst="rect">
            <a:avLst/>
          </a:prstGeom>
          <a:solidFill>
            <a:schemeClr val="tx1"/>
          </a:solidFill>
        </p:spPr>
      </p:pic>
      <p:pic>
        <p:nvPicPr>
          <p:cNvPr id="16" name="Immagine 9" descr="imgres.jpg"/>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00608" y="133268"/>
            <a:ext cx="2352627" cy="849151"/>
          </a:xfrm>
          <a:prstGeom prst="rect">
            <a:avLst/>
          </a:prstGeom>
        </p:spPr>
      </p:pic>
    </p:spTree>
  </p:cSld>
  <p:clrMapOvr>
    <a:overrideClrMapping bg1="dk1" tx1="lt1" bg2="dk2" tx2="lt2" accent1="accent1" accent2="accent2" accent3="accent3" accent4="accent4" accent5="accent5" accent6="accent6" hlink="hlink" folHlink="folHlink"/>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pic>
        <p:nvPicPr>
          <p:cNvPr id="5" name="Picture 6" descr="C0-HD-BTM.png"/>
          <p:cNvPicPr>
            <a:picLocks noChangeAspect="1"/>
          </p:cNvPicPr>
          <p:nvPr userDrawn="1"/>
        </p:nvPicPr>
        <p:blipFill>
          <a:blip r:embed="rId2">
            <a:alphaModFix amt="20000"/>
            <a:extLst>
              <a:ext uri="{28A0092B-C50C-407E-A947-70E740481C1C}">
                <a14:useLocalDpi xmlns:a14="http://schemas.microsoft.com/office/drawing/2010/main"/>
              </a:ext>
            </a:extLst>
          </a:blip>
          <a:stretch>
            <a:fillRect/>
          </a:stretch>
        </p:blipFill>
        <p:spPr>
          <a:xfrm>
            <a:off x="0" y="6217914"/>
            <a:ext cx="12192000" cy="639078"/>
          </a:xfrm>
          <a:prstGeom prst="rect">
            <a:avLst/>
          </a:prstGeom>
        </p:spPr>
      </p:pic>
      <p:sp>
        <p:nvSpPr>
          <p:cNvPr id="6" name="Date Placeholder 3"/>
          <p:cNvSpPr>
            <a:spLocks noGrp="1"/>
          </p:cNvSpPr>
          <p:nvPr>
            <p:ph type="dt" sz="half" idx="10"/>
          </p:nvPr>
        </p:nvSpPr>
        <p:spPr>
          <a:xfrm>
            <a:off x="1472119" y="6492875"/>
            <a:ext cx="4293088" cy="365125"/>
          </a:xfrm>
          <a:prstGeom prst="rect">
            <a:avLst/>
          </a:prstGeom>
        </p:spPr>
        <p:txBody>
          <a:bodyPr/>
          <a:lstStyle>
            <a:lvl1pPr>
              <a:defRPr>
                <a:latin typeface="Calibri" charset="0"/>
                <a:ea typeface="Calibri" charset="0"/>
                <a:cs typeface="Calibri" charset="0"/>
              </a:defRPr>
            </a:lvl1pPr>
          </a:lstStyle>
          <a:p>
            <a:r>
              <a:rPr lang="en-US" dirty="0"/>
              <a:t>ARIES -APEC workshop 10 Dec. Frankfurt.</a:t>
            </a:r>
          </a:p>
        </p:txBody>
      </p:sp>
      <p:sp>
        <p:nvSpPr>
          <p:cNvPr id="7" name="Footer Placeholder 4"/>
          <p:cNvSpPr>
            <a:spLocks noGrp="1"/>
          </p:cNvSpPr>
          <p:nvPr>
            <p:ph type="ftr" sz="quarter" idx="11"/>
          </p:nvPr>
        </p:nvSpPr>
        <p:spPr>
          <a:xfrm>
            <a:off x="5702788" y="6491867"/>
            <a:ext cx="2755899" cy="365125"/>
          </a:xfrm>
          <a:prstGeom prst="rect">
            <a:avLst/>
          </a:prstGeom>
        </p:spPr>
        <p:txBody>
          <a:bodyPr/>
          <a:lstStyle>
            <a:lvl1pPr>
              <a:defRPr>
                <a:latin typeface="Calibri" charset="0"/>
                <a:ea typeface="Calibri" charset="0"/>
                <a:cs typeface="Calibri" charset="0"/>
              </a:defRPr>
            </a:lvl1pPr>
          </a:lstStyle>
          <a:p>
            <a:r>
              <a:rPr lang="en-US" dirty="0"/>
              <a:t>Roberto Cimino</a:t>
            </a:r>
          </a:p>
        </p:txBody>
      </p:sp>
      <p:sp>
        <p:nvSpPr>
          <p:cNvPr id="8" name="Slide Number Placeholder 5"/>
          <p:cNvSpPr txBox="1">
            <a:spLocks/>
          </p:cNvSpPr>
          <p:nvPr userDrawn="1"/>
        </p:nvSpPr>
        <p:spPr>
          <a:xfrm>
            <a:off x="9630433" y="6462789"/>
            <a:ext cx="643868"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00B993-5E03-6B4C-8BB5-418C00FE689A}" type="slidenum">
              <a:rPr lang="en-US" smtClean="0">
                <a:latin typeface="Calibri" charset="0"/>
                <a:ea typeface="Calibri" charset="0"/>
                <a:cs typeface="Calibri" charset="0"/>
              </a:rPr>
              <a:pPr/>
              <a:t>‹#›</a:t>
            </a:fld>
            <a:endParaRPr lang="en-US" dirty="0">
              <a:latin typeface="Calibri" charset="0"/>
              <a:ea typeface="Calibri" charset="0"/>
              <a:cs typeface="Calibri" charset="0"/>
            </a:endParaRPr>
          </a:p>
        </p:txBody>
      </p:sp>
      <p:pic>
        <p:nvPicPr>
          <p:cNvPr id="9" name="Picture 1" descr="logo-FCC-HE-04.png"/>
          <p:cNvPicPr>
            <a:picLocks noChangeAspect="1"/>
          </p:cNvPicPr>
          <p:nvPr userDrawn="1"/>
        </p:nvPicPr>
        <p:blipFill>
          <a:blip r:embed="rId3"/>
          <a:srcRect/>
          <a:stretch>
            <a:fillRect/>
          </a:stretch>
        </p:blipFill>
        <p:spPr bwMode="auto">
          <a:xfrm>
            <a:off x="51913" y="6218923"/>
            <a:ext cx="1533504" cy="639079"/>
          </a:xfrm>
          <a:prstGeom prst="rect">
            <a:avLst/>
          </a:prstGeom>
          <a:noFill/>
          <a:ln w="9525">
            <a:noFill/>
            <a:miter lim="800000"/>
            <a:headEnd/>
            <a:tailEnd/>
          </a:ln>
        </p:spPr>
      </p:pic>
      <p:pic>
        <p:nvPicPr>
          <p:cNvPr id="10" name="Picture 9"/>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892925" y="6324771"/>
            <a:ext cx="1280230" cy="565233"/>
          </a:xfrm>
          <a:prstGeom prst="rect">
            <a:avLst/>
          </a:prstGeom>
          <a:solidFill>
            <a:schemeClr val="bg1">
              <a:alpha val="0"/>
            </a:schemeClr>
          </a:solidFill>
        </p:spPr>
      </p:pic>
      <p:pic>
        <p:nvPicPr>
          <p:cNvPr id="11" name="Immagine 9" descr="imgres.jpg"/>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27608" y="85344"/>
            <a:ext cx="2352627" cy="849151"/>
          </a:xfrm>
          <a:prstGeom prst="rect">
            <a:avLst/>
          </a:prstGeom>
        </p:spPr>
      </p:pic>
    </p:spTree>
  </p:cSld>
  <p:clrMapOvr>
    <a:overrideClrMapping bg1="lt1" tx1="dk1" bg2="lt2" tx2="dk2" accent1="accent1" accent2="accent2" accent3="accent3" accent4="accent4" accent5="accent5" accent6="accent6" hlink="hlink" folHlink="folHlink"/>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olo e contenuto">
    <p:bg>
      <p:bgRef idx="1001">
        <a:schemeClr val="bg1"/>
      </p:bgRef>
    </p:bg>
    <p:spTree>
      <p:nvGrpSpPr>
        <p:cNvPr id="1" name=""/>
        <p:cNvGrpSpPr/>
        <p:nvPr/>
      </p:nvGrpSpPr>
      <p:grpSpPr>
        <a:xfrm>
          <a:off x="0" y="0"/>
          <a:ext cx="0" cy="0"/>
          <a:chOff x="0" y="0"/>
          <a:chExt cx="0" cy="0"/>
        </a:xfrm>
      </p:grpSpPr>
      <p:pic>
        <p:nvPicPr>
          <p:cNvPr id="11" name="Picture 6" descr="C0-HD-BTM.png"/>
          <p:cNvPicPr>
            <a:picLocks noChangeAspect="1"/>
          </p:cNvPicPr>
          <p:nvPr userDrawn="1"/>
        </p:nvPicPr>
        <p:blipFill>
          <a:blip r:embed="rId2">
            <a:alphaModFix amt="20000"/>
            <a:extLst>
              <a:ext uri="{28A0092B-C50C-407E-A947-70E740481C1C}">
                <a14:useLocalDpi xmlns:a14="http://schemas.microsoft.com/office/drawing/2010/main"/>
              </a:ext>
            </a:extLst>
          </a:blip>
          <a:stretch>
            <a:fillRect/>
          </a:stretch>
        </p:blipFill>
        <p:spPr>
          <a:xfrm>
            <a:off x="0" y="6217914"/>
            <a:ext cx="12192000" cy="639078"/>
          </a:xfrm>
          <a:prstGeom prst="rect">
            <a:avLst/>
          </a:prstGeom>
        </p:spPr>
      </p:pic>
      <p:sp>
        <p:nvSpPr>
          <p:cNvPr id="2" name="Title 1"/>
          <p:cNvSpPr>
            <a:spLocks noGrp="1"/>
          </p:cNvSpPr>
          <p:nvPr>
            <p:ph type="title"/>
          </p:nvPr>
        </p:nvSpPr>
        <p:spPr>
          <a:xfrm>
            <a:off x="1695655" y="324935"/>
            <a:ext cx="10515600" cy="911014"/>
          </a:xfrm>
        </p:spPr>
        <p:txBody>
          <a:bodyPr>
            <a:normAutofit/>
          </a:bodyPr>
          <a:lstStyle>
            <a:lvl1pPr algn="r">
              <a:defRPr sz="4000">
                <a:latin typeface="Calibri" charset="0"/>
                <a:ea typeface="Calibri" charset="0"/>
                <a:cs typeface="Calibri" charset="0"/>
              </a:defRPr>
            </a:lvl1pPr>
          </a:lstStyle>
          <a:p>
            <a:r>
              <a:rPr lang="it-IT" dirty="0"/>
              <a:t>Fare clic per modificare stile</a:t>
            </a:r>
            <a:endParaRPr lang="en-US" dirty="0"/>
          </a:p>
        </p:txBody>
      </p:sp>
      <p:sp>
        <p:nvSpPr>
          <p:cNvPr id="6" name="Slide Number Placeholder 5"/>
          <p:cNvSpPr>
            <a:spLocks noGrp="1"/>
          </p:cNvSpPr>
          <p:nvPr>
            <p:ph type="sldNum" sz="quarter" idx="12"/>
          </p:nvPr>
        </p:nvSpPr>
        <p:spPr>
          <a:xfrm>
            <a:off x="9630433" y="6462789"/>
            <a:ext cx="643868" cy="365125"/>
          </a:xfrm>
          <a:prstGeom prst="rect">
            <a:avLst/>
          </a:prstGeom>
        </p:spPr>
        <p:txBody>
          <a:bodyPr/>
          <a:lstStyle>
            <a:lvl1pPr>
              <a:defRPr>
                <a:latin typeface="Calibri" charset="0"/>
                <a:ea typeface="Calibri" charset="0"/>
                <a:cs typeface="Calibri" charset="0"/>
              </a:defRPr>
            </a:lvl1pPr>
          </a:lstStyle>
          <a:p>
            <a:fld id="{5800B993-5E03-6B4C-8BB5-418C00FE689A}" type="slidenum">
              <a:rPr lang="en-US" smtClean="0"/>
              <a:pPr/>
              <a:t>‹#›</a:t>
            </a:fld>
            <a:endParaRPr lang="en-US" dirty="0"/>
          </a:p>
        </p:txBody>
      </p:sp>
      <p:pic>
        <p:nvPicPr>
          <p:cNvPr id="9" name="Picture 1" descr="logo-FCC-HE-04.png"/>
          <p:cNvPicPr>
            <a:picLocks noChangeAspect="1"/>
          </p:cNvPicPr>
          <p:nvPr userDrawn="1"/>
        </p:nvPicPr>
        <p:blipFill>
          <a:blip r:embed="rId3"/>
          <a:srcRect/>
          <a:stretch>
            <a:fillRect/>
          </a:stretch>
        </p:blipFill>
        <p:spPr bwMode="auto">
          <a:xfrm>
            <a:off x="51913" y="6218923"/>
            <a:ext cx="1533504" cy="639079"/>
          </a:xfrm>
          <a:prstGeom prst="rect">
            <a:avLst/>
          </a:prstGeom>
          <a:noFill/>
          <a:ln w="9525">
            <a:noFill/>
            <a:miter lim="800000"/>
            <a:headEnd/>
            <a:tailEnd/>
          </a:ln>
        </p:spPr>
      </p:pic>
      <p:pic>
        <p:nvPicPr>
          <p:cNvPr id="10" name="Picture 9"/>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892925" y="6324771"/>
            <a:ext cx="1280230" cy="565233"/>
          </a:xfrm>
          <a:prstGeom prst="rect">
            <a:avLst/>
          </a:prstGeom>
          <a:solidFill>
            <a:schemeClr val="bg1">
              <a:alpha val="0"/>
            </a:schemeClr>
          </a:solidFill>
        </p:spPr>
      </p:pic>
      <p:pic>
        <p:nvPicPr>
          <p:cNvPr id="12" name="Immagine 9" descr="imgres.jpg"/>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27608" y="85344"/>
            <a:ext cx="2352627" cy="849151"/>
          </a:xfrm>
          <a:prstGeom prst="rect">
            <a:avLst/>
          </a:prstGeom>
        </p:spPr>
      </p:pic>
      <p:sp>
        <p:nvSpPr>
          <p:cNvPr id="17" name="Date Placeholder 3">
            <a:extLst>
              <a:ext uri="{FF2B5EF4-FFF2-40B4-BE49-F238E27FC236}">
                <a16:creationId xmlns:a16="http://schemas.microsoft.com/office/drawing/2014/main" id="{F2E1E61C-ED93-1D48-8A1F-6CB782166676}"/>
              </a:ext>
            </a:extLst>
          </p:cNvPr>
          <p:cNvSpPr>
            <a:spLocks noGrp="1"/>
          </p:cNvSpPr>
          <p:nvPr>
            <p:ph type="dt" sz="half" idx="10"/>
          </p:nvPr>
        </p:nvSpPr>
        <p:spPr>
          <a:xfrm>
            <a:off x="1472119" y="6492875"/>
            <a:ext cx="4293088" cy="365125"/>
          </a:xfrm>
          <a:prstGeom prst="rect">
            <a:avLst/>
          </a:prstGeom>
        </p:spPr>
        <p:txBody>
          <a:bodyPr/>
          <a:lstStyle>
            <a:lvl1pPr>
              <a:defRPr>
                <a:latin typeface="Calibri" charset="0"/>
                <a:ea typeface="Calibri" charset="0"/>
                <a:cs typeface="Calibri" charset="0"/>
              </a:defRPr>
            </a:lvl1pPr>
          </a:lstStyle>
          <a:p>
            <a:r>
              <a:rPr lang="en-US" dirty="0"/>
              <a:t>ARIES -APEC workshop 10 Dec. Frankfurt.</a:t>
            </a:r>
          </a:p>
        </p:txBody>
      </p:sp>
      <p:sp>
        <p:nvSpPr>
          <p:cNvPr id="18" name="Footer Placeholder 4">
            <a:extLst>
              <a:ext uri="{FF2B5EF4-FFF2-40B4-BE49-F238E27FC236}">
                <a16:creationId xmlns:a16="http://schemas.microsoft.com/office/drawing/2014/main" id="{E132EBB0-8984-BE40-AB3D-CF0C8E98B531}"/>
              </a:ext>
            </a:extLst>
          </p:cNvPr>
          <p:cNvSpPr>
            <a:spLocks noGrp="1"/>
          </p:cNvSpPr>
          <p:nvPr>
            <p:ph type="ftr" sz="quarter" idx="11"/>
          </p:nvPr>
        </p:nvSpPr>
        <p:spPr>
          <a:xfrm>
            <a:off x="5702788" y="6491867"/>
            <a:ext cx="2755899" cy="365125"/>
          </a:xfrm>
          <a:prstGeom prst="rect">
            <a:avLst/>
          </a:prstGeom>
        </p:spPr>
        <p:txBody>
          <a:bodyPr/>
          <a:lstStyle>
            <a:lvl1pPr>
              <a:defRPr>
                <a:latin typeface="Calibri" charset="0"/>
                <a:ea typeface="Calibri" charset="0"/>
                <a:cs typeface="Calibri" charset="0"/>
              </a:defRPr>
            </a:lvl1pPr>
          </a:lstStyle>
          <a:p>
            <a:r>
              <a:rPr lang="en-US" dirty="0"/>
              <a:t>Roberto Cimino</a:t>
            </a:r>
          </a:p>
        </p:txBody>
      </p:sp>
    </p:spTree>
    <p:extLst>
      <p:ext uri="{BB962C8B-B14F-4D97-AF65-F5344CB8AC3E}">
        <p14:creationId xmlns:p14="http://schemas.microsoft.com/office/powerpoint/2010/main" val="33387263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C0-HD-TOP.png"/>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12192000" cy="1441450"/>
          </a:xfrm>
          <a:prstGeom prst="rect">
            <a:avLst/>
          </a:prstGeom>
        </p:spPr>
      </p:pic>
    </p:spTree>
    <p:extLst>
      <p:ext uri="{BB962C8B-B14F-4D97-AF65-F5344CB8AC3E}">
        <p14:creationId xmlns:p14="http://schemas.microsoft.com/office/powerpoint/2010/main" val="1556041514"/>
      </p:ext>
    </p:extLst>
  </p:cSld>
  <p:clrMap bg1="dk1" tx1="lt1" bg2="dk2" tx2="lt2" accent1="accent1" accent2="accent2" accent3="accent3" accent4="accent4" accent5="accent5" accent6="accent6" hlink="hlink" folHlink="folHlink"/>
  <p:sldLayoutIdLst>
    <p:sldLayoutId id="2147483678" r:id="rId1"/>
    <p:sldLayoutId id="2147483684" r:id="rId2"/>
    <p:sldLayoutId id="2147483695" r:id="rId3"/>
  </p:sldLayoutIdLst>
  <p:hf hdr="0"/>
  <p:txStyles>
    <p:titleStyle>
      <a:lvl1pPr algn="r" defTabSz="914400" rtl="0" eaLnBrk="1" latinLnBrk="0" hangingPunct="1">
        <a:lnSpc>
          <a:spcPct val="90000"/>
        </a:lnSpc>
        <a:spcBef>
          <a:spcPct val="0"/>
        </a:spcBef>
        <a:buNone/>
        <a:defRPr sz="4000" kern="1200" cap="all" baseline="0">
          <a:solidFill>
            <a:schemeClr val="tx1"/>
          </a:solidFill>
          <a:latin typeface="Calibri" charset="0"/>
          <a:ea typeface="Calibri" charset="0"/>
          <a:cs typeface="Calibri"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charset="0"/>
          <a:ea typeface="Calibri" charset="0"/>
          <a:cs typeface="Calibri"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charset="0"/>
          <a:ea typeface="Calibri" charset="0"/>
          <a:cs typeface="Calibri"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27.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oleObject" Target="../embeddings/oleObject2.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3.emf"/><Relationship Id="rId11" Type="http://schemas.openxmlformats.org/officeDocument/2006/relationships/image" Target="../media/image41.emf"/><Relationship Id="rId5" Type="http://schemas.openxmlformats.org/officeDocument/2006/relationships/image" Target="../media/image42.emf"/><Relationship Id="rId10" Type="http://schemas.openxmlformats.org/officeDocument/2006/relationships/oleObject" Target="../embeddings/oleObject4.bin"/><Relationship Id="rId4" Type="http://schemas.openxmlformats.org/officeDocument/2006/relationships/image" Target="../media/image39.emf"/><Relationship Id="rId9"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xml"/><Relationship Id="rId4" Type="http://schemas.openxmlformats.org/officeDocument/2006/relationships/image" Target="../media/image51.wmf"/></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g"/><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65.png"/><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63600"/>
            <a:ext cx="12192000" cy="2371201"/>
          </a:xfrm>
        </p:spPr>
        <p:txBody>
          <a:bodyPr>
            <a:normAutofit fontScale="90000"/>
          </a:bodyPr>
          <a:lstStyle/>
          <a:p>
            <a:pPr algn="ctr"/>
            <a:r>
              <a:rPr lang="en-US" dirty="0"/>
              <a:t>E-could mitigation techniques and relations with vacuum/impedance requirements.</a:t>
            </a:r>
            <a:endParaRPr lang="en-GB" dirty="0"/>
          </a:p>
        </p:txBody>
      </p:sp>
      <p:sp>
        <p:nvSpPr>
          <p:cNvPr id="3" name="Subtitle 2"/>
          <p:cNvSpPr>
            <a:spLocks noGrp="1"/>
          </p:cNvSpPr>
          <p:nvPr>
            <p:ph type="subTitle" idx="1"/>
          </p:nvPr>
        </p:nvSpPr>
        <p:spPr>
          <a:xfrm>
            <a:off x="406400" y="3340100"/>
            <a:ext cx="11087100" cy="3136899"/>
          </a:xfrm>
        </p:spPr>
        <p:txBody>
          <a:bodyPr>
            <a:normAutofit/>
          </a:bodyPr>
          <a:lstStyle/>
          <a:p>
            <a:pPr algn="ctr"/>
            <a:r>
              <a:rPr lang="it-IT" sz="2400" dirty="0" err="1"/>
              <a:t>R</a:t>
            </a:r>
            <a:r>
              <a:rPr lang="it-IT" sz="2400" dirty="0"/>
              <a:t>. Cimino</a:t>
            </a:r>
            <a:endParaRPr lang="en-US" sz="800" dirty="0"/>
          </a:p>
          <a:p>
            <a:pPr algn="ctr"/>
            <a:endParaRPr lang="en-US" sz="800" dirty="0"/>
          </a:p>
          <a:p>
            <a:pPr algn="ctr"/>
            <a:r>
              <a:rPr lang="it-IT" sz="2800" dirty="0"/>
              <a:t>LNF-INFN Frascati (Rome) , </a:t>
            </a:r>
            <a:r>
              <a:rPr lang="it-IT" sz="2800" dirty="0" err="1"/>
              <a:t>Italy</a:t>
            </a:r>
            <a:r>
              <a:rPr lang="it-IT" sz="2800" dirty="0"/>
              <a:t>.</a:t>
            </a:r>
            <a:endParaRPr lang="en-US" sz="2800" dirty="0"/>
          </a:p>
          <a:p>
            <a:pPr algn="ctr"/>
            <a:endParaRPr lang="en-US" sz="800" dirty="0"/>
          </a:p>
          <a:p>
            <a:pPr algn="ctr"/>
            <a:endParaRPr lang="en-GB"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71282" y="5844804"/>
            <a:ext cx="2449435" cy="1042693"/>
          </a:xfrm>
          <a:prstGeom prst="rect">
            <a:avLst/>
          </a:prstGeom>
        </p:spPr>
      </p:pic>
    </p:spTree>
    <p:extLst>
      <p:ext uri="{BB962C8B-B14F-4D97-AF65-F5344CB8AC3E}">
        <p14:creationId xmlns:p14="http://schemas.microsoft.com/office/powerpoint/2010/main" val="1740183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7">
            <a:extLst>
              <a:ext uri="{FF2B5EF4-FFF2-40B4-BE49-F238E27FC236}">
                <a16:creationId xmlns:a16="http://schemas.microsoft.com/office/drawing/2014/main" id="{B2E9D37D-4CB5-714C-96B4-E2A51C826E9A}"/>
              </a:ext>
            </a:extLst>
          </p:cNvPr>
          <p:cNvSpPr txBox="1"/>
          <p:nvPr/>
        </p:nvSpPr>
        <p:spPr>
          <a:xfrm>
            <a:off x="3812316" y="87603"/>
            <a:ext cx="7620000" cy="461665"/>
          </a:xfrm>
          <a:prstGeom prst="rect">
            <a:avLst/>
          </a:prstGeom>
          <a:noFill/>
        </p:spPr>
        <p:txBody>
          <a:bodyPr wrap="square" rtlCol="0">
            <a:spAutoFit/>
          </a:bodyPr>
          <a:lstStyle/>
          <a:p>
            <a:pPr algn="r"/>
            <a:r>
              <a:rPr lang="en-US" sz="2400" b="1" dirty="0">
                <a:solidFill>
                  <a:schemeClr val="tx2"/>
                </a:solidFill>
                <a:latin typeface="Calibri" pitchFamily="34" charset="0"/>
              </a:rPr>
              <a:t>ECE Main ingredients: </a:t>
            </a:r>
            <a:r>
              <a:rPr lang="en-US" sz="2400" b="1" dirty="0">
                <a:solidFill>
                  <a:srgbClr val="0432FF"/>
                </a:solidFill>
                <a:latin typeface="Calibri" pitchFamily="34" charset="0"/>
              </a:rPr>
              <a:t>surface properties </a:t>
            </a:r>
          </a:p>
        </p:txBody>
      </p:sp>
      <p:sp>
        <p:nvSpPr>
          <p:cNvPr id="21" name="Rettangolo 12">
            <a:extLst>
              <a:ext uri="{FF2B5EF4-FFF2-40B4-BE49-F238E27FC236}">
                <a16:creationId xmlns:a16="http://schemas.microsoft.com/office/drawing/2014/main" id="{FD040185-19C3-3D4E-AA0D-C752E579DA4F}"/>
              </a:ext>
            </a:extLst>
          </p:cNvPr>
          <p:cNvSpPr/>
          <p:nvPr/>
        </p:nvSpPr>
        <p:spPr>
          <a:xfrm>
            <a:off x="4049010" y="450926"/>
            <a:ext cx="8480730" cy="860364"/>
          </a:xfrm>
          <a:prstGeom prst="rect">
            <a:avLst/>
          </a:prstGeom>
        </p:spPr>
        <p:txBody>
          <a:bodyPr wrap="square">
            <a:spAutoFit/>
          </a:bodyPr>
          <a:lstStyle/>
          <a:p>
            <a:pPr marL="0" lvl="1">
              <a:lnSpc>
                <a:spcPct val="130000"/>
              </a:lnSpc>
              <a:spcAft>
                <a:spcPts val="600"/>
              </a:spcAft>
            </a:pPr>
            <a:r>
              <a:rPr lang="en-US" dirty="0">
                <a:solidFill>
                  <a:schemeClr val="tx2"/>
                </a:solidFill>
                <a:latin typeface="Calibri" pitchFamily="34" charset="0"/>
              </a:rPr>
              <a:t>The main quantity involved is the the </a:t>
            </a:r>
            <a:r>
              <a:rPr lang="en-US" b="1" dirty="0">
                <a:solidFill>
                  <a:srgbClr val="FF0000"/>
                </a:solidFill>
                <a:latin typeface="Calibri" pitchFamily="34" charset="0"/>
              </a:rPr>
              <a:t>Secondary Electron Yield (SEY)</a:t>
            </a:r>
            <a:r>
              <a:rPr lang="en-US" dirty="0">
                <a:solidFill>
                  <a:schemeClr val="tx2"/>
                </a:solidFill>
                <a:latin typeface="Calibri" pitchFamily="34" charset="0"/>
              </a:rPr>
              <a:t>, defined as as:</a:t>
            </a:r>
          </a:p>
          <a:p>
            <a:pPr marL="0" lvl="1">
              <a:lnSpc>
                <a:spcPct val="130000"/>
              </a:lnSpc>
              <a:spcAft>
                <a:spcPts val="600"/>
              </a:spcAft>
            </a:pPr>
            <a:endParaRPr lang="en-US" dirty="0">
              <a:solidFill>
                <a:schemeClr val="tx2"/>
              </a:solidFill>
              <a:latin typeface="Calibri" pitchFamily="34" charset="0"/>
            </a:endParaRPr>
          </a:p>
        </p:txBody>
      </p:sp>
      <p:pic>
        <p:nvPicPr>
          <p:cNvPr id="24" name="Picture 23">
            <a:extLst>
              <a:ext uri="{FF2B5EF4-FFF2-40B4-BE49-F238E27FC236}">
                <a16:creationId xmlns:a16="http://schemas.microsoft.com/office/drawing/2014/main" id="{2362B186-F311-534D-9068-C7B18AB2CEC4}"/>
              </a:ext>
            </a:extLst>
          </p:cNvPr>
          <p:cNvPicPr>
            <a:picLocks noChangeAspect="1"/>
          </p:cNvPicPr>
          <p:nvPr/>
        </p:nvPicPr>
        <p:blipFill>
          <a:blip r:embed="rId2"/>
          <a:stretch>
            <a:fillRect/>
          </a:stretch>
        </p:blipFill>
        <p:spPr>
          <a:xfrm>
            <a:off x="2313703" y="1065696"/>
            <a:ext cx="2070996" cy="812800"/>
          </a:xfrm>
          <a:prstGeom prst="rect">
            <a:avLst/>
          </a:prstGeom>
          <a:ln w="57150">
            <a:solidFill>
              <a:srgbClr val="FF0000"/>
            </a:solidFill>
          </a:ln>
        </p:spPr>
      </p:pic>
      <p:sp>
        <p:nvSpPr>
          <p:cNvPr id="25" name="Rectangle 24">
            <a:extLst>
              <a:ext uri="{FF2B5EF4-FFF2-40B4-BE49-F238E27FC236}">
                <a16:creationId xmlns:a16="http://schemas.microsoft.com/office/drawing/2014/main" id="{42621008-184D-014E-BD23-20102C00C886}"/>
              </a:ext>
            </a:extLst>
          </p:cNvPr>
          <p:cNvSpPr/>
          <p:nvPr/>
        </p:nvSpPr>
        <p:spPr>
          <a:xfrm>
            <a:off x="4717926" y="1061575"/>
            <a:ext cx="7321674" cy="732893"/>
          </a:xfrm>
          <a:prstGeom prst="rect">
            <a:avLst/>
          </a:prstGeom>
        </p:spPr>
        <p:txBody>
          <a:bodyPr wrap="square">
            <a:spAutoFit/>
          </a:bodyPr>
          <a:lstStyle/>
          <a:p>
            <a:pPr>
              <a:lnSpc>
                <a:spcPct val="120000"/>
              </a:lnSpc>
            </a:pPr>
            <a:r>
              <a:rPr lang="en-US" b="1" dirty="0">
                <a:solidFill>
                  <a:srgbClr val="FF0000"/>
                </a:solidFill>
                <a:latin typeface="Calibri" pitchFamily="34" charset="0"/>
              </a:rPr>
              <a:t>Ratio between emitted and impacting </a:t>
            </a:r>
            <a:r>
              <a:rPr lang="en-US" dirty="0">
                <a:solidFill>
                  <a:schemeClr val="tx2"/>
                </a:solidFill>
                <a:latin typeface="Calibri" pitchFamily="34" charset="0"/>
              </a:rPr>
              <a:t>electron current as a function of the energy of the impinging electrons</a:t>
            </a:r>
            <a:endParaRPr lang="en-US" dirty="0"/>
          </a:p>
        </p:txBody>
      </p:sp>
      <p:sp>
        <p:nvSpPr>
          <p:cNvPr id="26" name="Rectangle 25">
            <a:extLst>
              <a:ext uri="{FF2B5EF4-FFF2-40B4-BE49-F238E27FC236}">
                <a16:creationId xmlns:a16="http://schemas.microsoft.com/office/drawing/2014/main" id="{09095030-D36C-8743-B909-453496655B79}"/>
              </a:ext>
            </a:extLst>
          </p:cNvPr>
          <p:cNvSpPr/>
          <p:nvPr/>
        </p:nvSpPr>
        <p:spPr>
          <a:xfrm>
            <a:off x="739563" y="2027451"/>
            <a:ext cx="4579197" cy="734945"/>
          </a:xfrm>
          <a:prstGeom prst="rect">
            <a:avLst/>
          </a:prstGeom>
        </p:spPr>
        <p:txBody>
          <a:bodyPr wrap="square">
            <a:spAutoFit/>
          </a:bodyPr>
          <a:lstStyle/>
          <a:p>
            <a:pPr marL="285750" indent="-285750">
              <a:lnSpc>
                <a:spcPct val="120000"/>
              </a:lnSpc>
              <a:buFont typeface="Arial" panose="020B0604020202020204" pitchFamily="34" charset="0"/>
              <a:buChar char="•"/>
            </a:pPr>
            <a:r>
              <a:rPr lang="en-US" dirty="0">
                <a:solidFill>
                  <a:schemeClr val="tx2"/>
                </a:solidFill>
                <a:latin typeface="Calibri" pitchFamily="34" charset="0"/>
              </a:rPr>
              <a:t>It depends on </a:t>
            </a:r>
            <a:r>
              <a:rPr lang="en-US" b="1" dirty="0">
                <a:solidFill>
                  <a:srgbClr val="FF0000"/>
                </a:solidFill>
                <a:latin typeface="Calibri" pitchFamily="34" charset="0"/>
              </a:rPr>
              <a:t>surface chemical properties 	</a:t>
            </a:r>
            <a:endParaRPr lang="en-US" dirty="0">
              <a:solidFill>
                <a:schemeClr val="tx2"/>
              </a:solidFill>
              <a:latin typeface="Calibri" pitchFamily="34" charset="0"/>
            </a:endParaRPr>
          </a:p>
        </p:txBody>
      </p:sp>
      <p:pic>
        <p:nvPicPr>
          <p:cNvPr id="37" name="Picture 36">
            <a:extLst>
              <a:ext uri="{FF2B5EF4-FFF2-40B4-BE49-F238E27FC236}">
                <a16:creationId xmlns:a16="http://schemas.microsoft.com/office/drawing/2014/main" id="{3A447E37-9610-A046-BED5-A2E57A28A8AA}"/>
              </a:ext>
            </a:extLst>
          </p:cNvPr>
          <p:cNvPicPr>
            <a:picLocks noChangeAspect="1"/>
          </p:cNvPicPr>
          <p:nvPr/>
        </p:nvPicPr>
        <p:blipFill>
          <a:blip r:embed="rId3"/>
          <a:stretch>
            <a:fillRect/>
          </a:stretch>
        </p:blipFill>
        <p:spPr>
          <a:xfrm>
            <a:off x="6203206" y="2630746"/>
            <a:ext cx="5229110" cy="3568897"/>
          </a:xfrm>
          <a:prstGeom prst="rect">
            <a:avLst/>
          </a:prstGeom>
        </p:spPr>
      </p:pic>
      <p:sp>
        <p:nvSpPr>
          <p:cNvPr id="39" name="Rectangle 38">
            <a:extLst>
              <a:ext uri="{FF2B5EF4-FFF2-40B4-BE49-F238E27FC236}">
                <a16:creationId xmlns:a16="http://schemas.microsoft.com/office/drawing/2014/main" id="{E5675AD8-A09A-7941-AA2A-CDED09D9EB6A}"/>
              </a:ext>
            </a:extLst>
          </p:cNvPr>
          <p:cNvSpPr/>
          <p:nvPr/>
        </p:nvSpPr>
        <p:spPr>
          <a:xfrm>
            <a:off x="7952740" y="6061144"/>
            <a:ext cx="3886200" cy="276999"/>
          </a:xfrm>
          <a:prstGeom prst="rect">
            <a:avLst/>
          </a:prstGeom>
        </p:spPr>
        <p:txBody>
          <a:bodyPr wrap="square">
            <a:spAutoFit/>
          </a:bodyPr>
          <a:lstStyle/>
          <a:p>
            <a:r>
              <a:rPr lang="en-US" sz="1200" dirty="0">
                <a:solidFill>
                  <a:srgbClr val="555555"/>
                </a:solidFill>
                <a:latin typeface="Proxima Nova" charset="0"/>
              </a:rPr>
              <a:t>R. </a:t>
            </a:r>
            <a:r>
              <a:rPr lang="en-US" sz="1200" dirty="0" err="1">
                <a:solidFill>
                  <a:srgbClr val="555555"/>
                </a:solidFill>
                <a:latin typeface="Proxima Nova" charset="0"/>
              </a:rPr>
              <a:t>Cimino</a:t>
            </a:r>
            <a:r>
              <a:rPr lang="en-US" sz="1200" dirty="0">
                <a:solidFill>
                  <a:srgbClr val="555555"/>
                </a:solidFill>
                <a:latin typeface="Proxima Nova" charset="0"/>
              </a:rPr>
              <a:t> et al. Phys. Rev. Lett. </a:t>
            </a:r>
            <a:r>
              <a:rPr lang="en-US" sz="1200" b="1" dirty="0">
                <a:solidFill>
                  <a:srgbClr val="555555"/>
                </a:solidFill>
                <a:latin typeface="Proxima Nova" charset="0"/>
              </a:rPr>
              <a:t>109</a:t>
            </a:r>
            <a:r>
              <a:rPr lang="en-US" sz="1200" dirty="0">
                <a:solidFill>
                  <a:srgbClr val="555555"/>
                </a:solidFill>
                <a:latin typeface="Proxima Nova" charset="0"/>
              </a:rPr>
              <a:t>, 064801 – 2012</a:t>
            </a:r>
            <a:endParaRPr lang="en-US" sz="1200" b="0" i="0" dirty="0">
              <a:solidFill>
                <a:srgbClr val="555555"/>
              </a:solidFill>
              <a:effectLst/>
              <a:latin typeface="Proxima Nova" charset="0"/>
            </a:endParaRPr>
          </a:p>
        </p:txBody>
      </p:sp>
      <p:sp>
        <p:nvSpPr>
          <p:cNvPr id="4" name="TextBox 3">
            <a:extLst>
              <a:ext uri="{FF2B5EF4-FFF2-40B4-BE49-F238E27FC236}">
                <a16:creationId xmlns:a16="http://schemas.microsoft.com/office/drawing/2014/main" id="{89CE81F2-A391-224B-8E10-AFA1BBAD088D}"/>
              </a:ext>
            </a:extLst>
          </p:cNvPr>
          <p:cNvSpPr txBox="1"/>
          <p:nvPr/>
        </p:nvSpPr>
        <p:spPr>
          <a:xfrm>
            <a:off x="6031026" y="1917794"/>
            <a:ext cx="5811719" cy="1034129"/>
          </a:xfrm>
          <a:prstGeom prst="rect">
            <a:avLst/>
          </a:prstGeom>
          <a:noFill/>
        </p:spPr>
        <p:txBody>
          <a:bodyPr wrap="none" rtlCol="0">
            <a:spAutoFit/>
          </a:bodyPr>
          <a:lstStyle/>
          <a:p>
            <a:pPr marL="285750" indent="-285750">
              <a:lnSpc>
                <a:spcPct val="120000"/>
              </a:lnSpc>
              <a:buFont typeface="Arial" panose="020B0604020202020204" pitchFamily="34" charset="0"/>
              <a:buChar char="•"/>
            </a:pPr>
            <a:r>
              <a:rPr lang="en-US" dirty="0">
                <a:solidFill>
                  <a:schemeClr val="tx2"/>
                </a:solidFill>
                <a:latin typeface="Calibri" pitchFamily="34" charset="0"/>
              </a:rPr>
              <a:t>It depends on </a:t>
            </a:r>
            <a:r>
              <a:rPr lang="en-US" b="1" dirty="0">
                <a:solidFill>
                  <a:srgbClr val="FF0000"/>
                </a:solidFill>
                <a:latin typeface="Calibri" pitchFamily="34" charset="0"/>
              </a:rPr>
              <a:t>the history of the surface</a:t>
            </a:r>
            <a:r>
              <a:rPr lang="en-US" dirty="0">
                <a:solidFill>
                  <a:schemeClr val="tx2"/>
                </a:solidFill>
                <a:latin typeface="Calibri" pitchFamily="34" charset="0"/>
              </a:rPr>
              <a:t>, in particular on </a:t>
            </a:r>
          </a:p>
          <a:p>
            <a:pPr>
              <a:lnSpc>
                <a:spcPct val="120000"/>
              </a:lnSpc>
            </a:pPr>
            <a:r>
              <a:rPr lang="en-US" b="1" dirty="0">
                <a:solidFill>
                  <a:srgbClr val="FF0000"/>
                </a:solidFill>
                <a:latin typeface="Calibri" pitchFamily="34" charset="0"/>
              </a:rPr>
              <a:t>      accumulated electron dose </a:t>
            </a:r>
            <a:r>
              <a:rPr lang="en-US" dirty="0">
                <a:solidFill>
                  <a:schemeClr val="tx2"/>
                </a:solidFill>
                <a:latin typeface="Calibri" pitchFamily="34" charset="0"/>
                <a:sym typeface="Wingdings"/>
              </a:rPr>
              <a:t> </a:t>
            </a:r>
            <a:r>
              <a:rPr lang="en-US" b="1" dirty="0">
                <a:solidFill>
                  <a:srgbClr val="FF0000"/>
                </a:solidFill>
                <a:latin typeface="Calibri" pitchFamily="34" charset="0"/>
                <a:sym typeface="Wingdings"/>
              </a:rPr>
              <a:t>beam induced scrubbing </a:t>
            </a:r>
          </a:p>
          <a:p>
            <a:endParaRPr lang="en-US" dirty="0"/>
          </a:p>
        </p:txBody>
      </p:sp>
      <p:grpSp>
        <p:nvGrpSpPr>
          <p:cNvPr id="41" name="Group 19">
            <a:extLst>
              <a:ext uri="{FF2B5EF4-FFF2-40B4-BE49-F238E27FC236}">
                <a16:creationId xmlns:a16="http://schemas.microsoft.com/office/drawing/2014/main" id="{1F3E1623-475B-3440-8E20-64697A3F94A4}"/>
              </a:ext>
            </a:extLst>
          </p:cNvPr>
          <p:cNvGrpSpPr/>
          <p:nvPr/>
        </p:nvGrpSpPr>
        <p:grpSpPr>
          <a:xfrm>
            <a:off x="0" y="2458463"/>
            <a:ext cx="5962704" cy="3992784"/>
            <a:chOff x="2000232" y="1357298"/>
            <a:chExt cx="5270537" cy="3521660"/>
          </a:xfrm>
        </p:grpSpPr>
        <p:pic>
          <p:nvPicPr>
            <p:cNvPr id="42" name="Picture 3">
              <a:extLst>
                <a:ext uri="{FF2B5EF4-FFF2-40B4-BE49-F238E27FC236}">
                  <a16:creationId xmlns:a16="http://schemas.microsoft.com/office/drawing/2014/main" id="{4196351E-3574-D04D-8986-EFE7C5510C18}"/>
                </a:ext>
              </a:extLst>
            </p:cNvPr>
            <p:cNvPicPr>
              <a:picLocks noChangeAspect="1" noChangeArrowheads="1"/>
            </p:cNvPicPr>
            <p:nvPr/>
          </p:nvPicPr>
          <p:blipFill>
            <a:blip r:embed="rId4" cstate="print"/>
            <a:srcRect/>
            <a:stretch>
              <a:fillRect/>
            </a:stretch>
          </p:blipFill>
          <p:spPr bwMode="auto">
            <a:xfrm>
              <a:off x="2000232" y="1357298"/>
              <a:ext cx="5270537" cy="3319282"/>
            </a:xfrm>
            <a:prstGeom prst="rect">
              <a:avLst/>
            </a:prstGeom>
            <a:noFill/>
            <a:ln w="9525">
              <a:noFill/>
              <a:miter lim="800000"/>
              <a:headEnd/>
              <a:tailEnd/>
            </a:ln>
            <a:effectLst/>
          </p:spPr>
        </p:pic>
        <p:sp>
          <p:nvSpPr>
            <p:cNvPr id="43" name="Text Box 26">
              <a:extLst>
                <a:ext uri="{FF2B5EF4-FFF2-40B4-BE49-F238E27FC236}">
                  <a16:creationId xmlns:a16="http://schemas.microsoft.com/office/drawing/2014/main" id="{DCF6A98E-2EC1-2049-AB1F-4C69D65ABF0E}"/>
                </a:ext>
              </a:extLst>
            </p:cNvPr>
            <p:cNvSpPr txBox="1">
              <a:spLocks noChangeArrowheads="1"/>
            </p:cNvSpPr>
            <p:nvPr/>
          </p:nvSpPr>
          <p:spPr bwMode="auto">
            <a:xfrm>
              <a:off x="3656653" y="4650378"/>
              <a:ext cx="3614116" cy="228580"/>
            </a:xfrm>
            <a:prstGeom prst="rect">
              <a:avLst/>
            </a:prstGeom>
            <a:noFill/>
            <a:ln w="9525">
              <a:noFill/>
              <a:miter lim="800000"/>
              <a:headEnd/>
              <a:tailEnd/>
            </a:ln>
            <a:effectLst/>
          </p:spPr>
          <p:txBody>
            <a:bodyPr wrap="none">
              <a:spAutoFit/>
            </a:bodyPr>
            <a:lstStyle/>
            <a:p>
              <a:pPr defTabSz="914991"/>
              <a:r>
                <a:rPr lang="en-US" sz="1200" dirty="0"/>
                <a:t>N. Hilleret </a:t>
              </a:r>
              <a:r>
                <a:rPr lang="en-US" sz="1200" i="1" dirty="0"/>
                <a:t>et al., </a:t>
              </a:r>
              <a:r>
                <a:rPr lang="en-US" sz="1200" dirty="0"/>
                <a:t>LHC Project Report 433 2000, EPAC 00</a:t>
              </a:r>
            </a:p>
          </p:txBody>
        </p:sp>
      </p:grpSp>
      <p:sp>
        <p:nvSpPr>
          <p:cNvPr id="44" name="Date Placeholder 3">
            <a:extLst>
              <a:ext uri="{FF2B5EF4-FFF2-40B4-BE49-F238E27FC236}">
                <a16:creationId xmlns:a16="http://schemas.microsoft.com/office/drawing/2014/main" id="{B9042A84-C02A-5E44-A790-A262CE9149A1}"/>
              </a:ext>
            </a:extLst>
          </p:cNvPr>
          <p:cNvSpPr>
            <a:spLocks noGrp="1"/>
          </p:cNvSpPr>
          <p:nvPr>
            <p:ph type="dt" sz="half" idx="10"/>
          </p:nvPr>
        </p:nvSpPr>
        <p:spPr>
          <a:xfrm>
            <a:off x="1472119" y="6492875"/>
            <a:ext cx="4293088" cy="365125"/>
          </a:xfrm>
          <a:prstGeom prst="rect">
            <a:avLst/>
          </a:prstGeom>
        </p:spPr>
        <p:txBody>
          <a:bodyPr/>
          <a:lstStyle>
            <a:lvl1pPr>
              <a:defRPr>
                <a:latin typeface="Calibri" charset="0"/>
                <a:ea typeface="Calibri" charset="0"/>
                <a:cs typeface="Calibri" charset="0"/>
              </a:defRPr>
            </a:lvl1pPr>
          </a:lstStyle>
          <a:p>
            <a:r>
              <a:rPr lang="en-US" dirty="0"/>
              <a:t>ARIES -APEC workshop 10 Dec. Frankfurt.</a:t>
            </a:r>
          </a:p>
        </p:txBody>
      </p:sp>
      <p:sp>
        <p:nvSpPr>
          <p:cNvPr id="45" name="Footer Placeholder 4">
            <a:extLst>
              <a:ext uri="{FF2B5EF4-FFF2-40B4-BE49-F238E27FC236}">
                <a16:creationId xmlns:a16="http://schemas.microsoft.com/office/drawing/2014/main" id="{DFECEE44-820C-0D44-B1AE-0BDF74855611}"/>
              </a:ext>
            </a:extLst>
          </p:cNvPr>
          <p:cNvSpPr>
            <a:spLocks noGrp="1"/>
          </p:cNvSpPr>
          <p:nvPr>
            <p:ph type="ftr" sz="quarter" idx="11"/>
          </p:nvPr>
        </p:nvSpPr>
        <p:spPr>
          <a:xfrm>
            <a:off x="5702788" y="6491867"/>
            <a:ext cx="2755899" cy="365125"/>
          </a:xfrm>
          <a:prstGeom prst="rect">
            <a:avLst/>
          </a:prstGeom>
        </p:spPr>
        <p:txBody>
          <a:bodyPr/>
          <a:lstStyle>
            <a:lvl1pPr>
              <a:defRPr>
                <a:latin typeface="Calibri" charset="0"/>
                <a:ea typeface="Calibri" charset="0"/>
                <a:cs typeface="Calibri" charset="0"/>
              </a:defRPr>
            </a:lvl1pPr>
          </a:lstStyle>
          <a:p>
            <a:r>
              <a:rPr lang="en-US" dirty="0"/>
              <a:t>Roberto Cimino</a:t>
            </a:r>
          </a:p>
        </p:txBody>
      </p:sp>
    </p:spTree>
    <p:extLst>
      <p:ext uri="{BB962C8B-B14F-4D97-AF65-F5344CB8AC3E}">
        <p14:creationId xmlns:p14="http://schemas.microsoft.com/office/powerpoint/2010/main" val="3541667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7">
            <a:extLst>
              <a:ext uri="{FF2B5EF4-FFF2-40B4-BE49-F238E27FC236}">
                <a16:creationId xmlns:a16="http://schemas.microsoft.com/office/drawing/2014/main" id="{B2E9D37D-4CB5-714C-96B4-E2A51C826E9A}"/>
              </a:ext>
            </a:extLst>
          </p:cNvPr>
          <p:cNvSpPr txBox="1"/>
          <p:nvPr/>
        </p:nvSpPr>
        <p:spPr>
          <a:xfrm>
            <a:off x="3812316" y="87603"/>
            <a:ext cx="7620000" cy="461665"/>
          </a:xfrm>
          <a:prstGeom prst="rect">
            <a:avLst/>
          </a:prstGeom>
          <a:noFill/>
        </p:spPr>
        <p:txBody>
          <a:bodyPr wrap="square" rtlCol="0">
            <a:spAutoFit/>
          </a:bodyPr>
          <a:lstStyle/>
          <a:p>
            <a:pPr algn="r"/>
            <a:r>
              <a:rPr lang="en-US" sz="2400" b="1" dirty="0">
                <a:solidFill>
                  <a:schemeClr val="tx2"/>
                </a:solidFill>
                <a:latin typeface="Calibri" pitchFamily="34" charset="0"/>
              </a:rPr>
              <a:t>ECE Main ingredients: </a:t>
            </a:r>
            <a:r>
              <a:rPr lang="en-US" sz="2400" b="1" dirty="0">
                <a:solidFill>
                  <a:srgbClr val="0432FF"/>
                </a:solidFill>
                <a:latin typeface="Calibri" pitchFamily="34" charset="0"/>
              </a:rPr>
              <a:t>surface properties </a:t>
            </a:r>
          </a:p>
        </p:txBody>
      </p:sp>
      <p:sp>
        <p:nvSpPr>
          <p:cNvPr id="21" name="Rettangolo 12">
            <a:extLst>
              <a:ext uri="{FF2B5EF4-FFF2-40B4-BE49-F238E27FC236}">
                <a16:creationId xmlns:a16="http://schemas.microsoft.com/office/drawing/2014/main" id="{FD040185-19C3-3D4E-AA0D-C752E579DA4F}"/>
              </a:ext>
            </a:extLst>
          </p:cNvPr>
          <p:cNvSpPr/>
          <p:nvPr/>
        </p:nvSpPr>
        <p:spPr>
          <a:xfrm>
            <a:off x="3812316" y="554140"/>
            <a:ext cx="8379684" cy="1011046"/>
          </a:xfrm>
          <a:prstGeom prst="rect">
            <a:avLst/>
          </a:prstGeom>
        </p:spPr>
        <p:txBody>
          <a:bodyPr wrap="square">
            <a:spAutoFit/>
          </a:bodyPr>
          <a:lstStyle/>
          <a:p>
            <a:pPr marL="0" lvl="1">
              <a:lnSpc>
                <a:spcPct val="130000"/>
              </a:lnSpc>
              <a:spcAft>
                <a:spcPts val="600"/>
              </a:spcAft>
            </a:pPr>
            <a:r>
              <a:rPr lang="en-US" sz="2400" dirty="0">
                <a:solidFill>
                  <a:schemeClr val="tx2"/>
                </a:solidFill>
                <a:latin typeface="Calibri" pitchFamily="34" charset="0"/>
              </a:rPr>
              <a:t>Photoelectric Yield </a:t>
            </a:r>
            <a:r>
              <a:rPr lang="en-US" sz="2400" b="1" dirty="0">
                <a:solidFill>
                  <a:srgbClr val="FF0000"/>
                </a:solidFill>
                <a:latin typeface="Calibri" pitchFamily="34" charset="0"/>
              </a:rPr>
              <a:t>(PY)</a:t>
            </a:r>
            <a:r>
              <a:rPr lang="en-US" sz="2400" dirty="0">
                <a:solidFill>
                  <a:schemeClr val="tx2"/>
                </a:solidFill>
                <a:latin typeface="Calibri" pitchFamily="34" charset="0"/>
              </a:rPr>
              <a:t>, defined as as: </a:t>
            </a:r>
            <a:r>
              <a:rPr lang="en-US" sz="2400" b="1" dirty="0">
                <a:solidFill>
                  <a:srgbClr val="FF0000"/>
                </a:solidFill>
                <a:latin typeface="Calibri" pitchFamily="34" charset="0"/>
              </a:rPr>
              <a:t>Ratio between emitted el. and impacting Photons</a:t>
            </a:r>
            <a:r>
              <a:rPr lang="en-US" sz="2400" dirty="0">
                <a:solidFill>
                  <a:schemeClr val="tx2"/>
                </a:solidFill>
                <a:latin typeface="Calibri" pitchFamily="34" charset="0"/>
              </a:rPr>
              <a:t> as a function of impinging photon energy</a:t>
            </a:r>
            <a:endParaRPr lang="en-US" sz="2400" dirty="0"/>
          </a:p>
        </p:txBody>
      </p:sp>
      <p:sp>
        <p:nvSpPr>
          <p:cNvPr id="26" name="Rectangle 25">
            <a:extLst>
              <a:ext uri="{FF2B5EF4-FFF2-40B4-BE49-F238E27FC236}">
                <a16:creationId xmlns:a16="http://schemas.microsoft.com/office/drawing/2014/main" id="{09095030-D36C-8743-B909-453496655B79}"/>
              </a:ext>
            </a:extLst>
          </p:cNvPr>
          <p:cNvSpPr/>
          <p:nvPr/>
        </p:nvSpPr>
        <p:spPr>
          <a:xfrm>
            <a:off x="114300" y="1900283"/>
            <a:ext cx="5090159" cy="1175706"/>
          </a:xfrm>
          <a:prstGeom prst="rect">
            <a:avLst/>
          </a:prstGeom>
        </p:spPr>
        <p:txBody>
          <a:bodyPr wrap="square">
            <a:spAutoFit/>
          </a:bodyPr>
          <a:lstStyle/>
          <a:p>
            <a:pPr marL="285750" indent="-285750">
              <a:lnSpc>
                <a:spcPct val="120000"/>
              </a:lnSpc>
              <a:buFont typeface="Arial" panose="020B0604020202020204" pitchFamily="34" charset="0"/>
              <a:buChar char="•"/>
            </a:pPr>
            <a:r>
              <a:rPr lang="en-US" sz="2000" dirty="0">
                <a:solidFill>
                  <a:schemeClr val="tx2"/>
                </a:solidFill>
                <a:latin typeface="Calibri" pitchFamily="34" charset="0"/>
              </a:rPr>
              <a:t>It depends </a:t>
            </a:r>
            <a:r>
              <a:rPr lang="en-US" sz="2000" b="1" dirty="0">
                <a:solidFill>
                  <a:srgbClr val="FF0000"/>
                </a:solidFill>
                <a:latin typeface="Calibri" pitchFamily="34" charset="0"/>
              </a:rPr>
              <a:t>: impact geometry,  and surface different properties like: material, material finish, surface contaminants… 	</a:t>
            </a:r>
            <a:endParaRPr lang="en-US" sz="2000" dirty="0">
              <a:solidFill>
                <a:schemeClr val="tx2"/>
              </a:solidFill>
              <a:latin typeface="Calibri" pitchFamily="34" charset="0"/>
            </a:endParaRPr>
          </a:p>
        </p:txBody>
      </p:sp>
      <p:sp>
        <p:nvSpPr>
          <p:cNvPr id="4" name="TextBox 3">
            <a:extLst>
              <a:ext uri="{FF2B5EF4-FFF2-40B4-BE49-F238E27FC236}">
                <a16:creationId xmlns:a16="http://schemas.microsoft.com/office/drawing/2014/main" id="{89CE81F2-A391-224B-8E10-AFA1BBAD088D}"/>
              </a:ext>
            </a:extLst>
          </p:cNvPr>
          <p:cNvSpPr txBox="1"/>
          <p:nvPr/>
        </p:nvSpPr>
        <p:spPr>
          <a:xfrm>
            <a:off x="5557837" y="1900283"/>
            <a:ext cx="6774771" cy="1138773"/>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sz="2000" dirty="0">
                <a:solidFill>
                  <a:schemeClr val="tx2"/>
                </a:solidFill>
                <a:latin typeface="Calibri" pitchFamily="34" charset="0"/>
              </a:rPr>
              <a:t>It depends on </a:t>
            </a:r>
            <a:r>
              <a:rPr lang="en-US" sz="2000" b="1" dirty="0">
                <a:solidFill>
                  <a:srgbClr val="FF0000"/>
                </a:solidFill>
                <a:latin typeface="Calibri" pitchFamily="34" charset="0"/>
              </a:rPr>
              <a:t>the history of the surface</a:t>
            </a:r>
            <a:r>
              <a:rPr lang="en-US" sz="2000" dirty="0">
                <a:solidFill>
                  <a:schemeClr val="tx2"/>
                </a:solidFill>
                <a:latin typeface="Calibri" pitchFamily="34" charset="0"/>
              </a:rPr>
              <a:t>, in particular on </a:t>
            </a:r>
          </a:p>
          <a:p>
            <a:pPr>
              <a:lnSpc>
                <a:spcPct val="120000"/>
              </a:lnSpc>
            </a:pPr>
            <a:r>
              <a:rPr lang="en-US" sz="2000" b="1" dirty="0">
                <a:solidFill>
                  <a:srgbClr val="FF0000"/>
                </a:solidFill>
                <a:latin typeface="Calibri" pitchFamily="34" charset="0"/>
              </a:rPr>
              <a:t>      accumulated photon dose </a:t>
            </a:r>
            <a:r>
              <a:rPr lang="en-US" sz="2000" dirty="0">
                <a:solidFill>
                  <a:schemeClr val="tx2"/>
                </a:solidFill>
                <a:latin typeface="Calibri" pitchFamily="34" charset="0"/>
                <a:sym typeface="Wingdings"/>
              </a:rPr>
              <a:t> </a:t>
            </a:r>
            <a:r>
              <a:rPr lang="en-US" sz="2000" b="1" dirty="0">
                <a:solidFill>
                  <a:srgbClr val="FF0000"/>
                </a:solidFill>
                <a:latin typeface="Calibri" pitchFamily="34" charset="0"/>
                <a:sym typeface="Wingdings"/>
              </a:rPr>
              <a:t>SR induced scrubbing </a:t>
            </a:r>
          </a:p>
          <a:p>
            <a:endParaRPr lang="en-US" sz="2000" dirty="0"/>
          </a:p>
        </p:txBody>
      </p:sp>
      <p:pic>
        <p:nvPicPr>
          <p:cNvPr id="51" name="Picture 80">
            <a:extLst>
              <a:ext uri="{FF2B5EF4-FFF2-40B4-BE49-F238E27FC236}">
                <a16:creationId xmlns:a16="http://schemas.microsoft.com/office/drawing/2014/main" id="{987B0AFC-1618-F141-9BA1-B70A39899DD6}"/>
              </a:ext>
            </a:extLst>
          </p:cNvPr>
          <p:cNvPicPr>
            <a:picLocks noChangeAspect="1" noChangeArrowheads="1"/>
          </p:cNvPicPr>
          <p:nvPr/>
        </p:nvPicPr>
        <p:blipFill>
          <a:blip r:embed="rId2" cstate="print"/>
          <a:srcRect/>
          <a:stretch>
            <a:fillRect/>
          </a:stretch>
        </p:blipFill>
        <p:spPr bwMode="auto">
          <a:xfrm>
            <a:off x="6267365" y="2303469"/>
            <a:ext cx="4774341" cy="3858821"/>
          </a:xfrm>
          <a:prstGeom prst="rect">
            <a:avLst/>
          </a:prstGeom>
          <a:noFill/>
          <a:ln w="9525">
            <a:noFill/>
            <a:miter lim="800000"/>
            <a:headEnd/>
            <a:tailEnd/>
          </a:ln>
          <a:effectLst/>
        </p:spPr>
      </p:pic>
      <p:pic>
        <p:nvPicPr>
          <p:cNvPr id="52" name="Picture 51">
            <a:extLst>
              <a:ext uri="{FF2B5EF4-FFF2-40B4-BE49-F238E27FC236}">
                <a16:creationId xmlns:a16="http://schemas.microsoft.com/office/drawing/2014/main" id="{81039036-C369-9D49-BFD6-6E2883475AA0}"/>
              </a:ext>
            </a:extLst>
          </p:cNvPr>
          <p:cNvPicPr>
            <a:picLocks noChangeAspect="1"/>
          </p:cNvPicPr>
          <p:nvPr/>
        </p:nvPicPr>
        <p:blipFill>
          <a:blip r:embed="rId3"/>
          <a:stretch>
            <a:fillRect/>
          </a:stretch>
        </p:blipFill>
        <p:spPr>
          <a:xfrm>
            <a:off x="185959" y="3031005"/>
            <a:ext cx="4787621" cy="3826995"/>
          </a:xfrm>
          <a:prstGeom prst="rect">
            <a:avLst/>
          </a:prstGeom>
        </p:spPr>
      </p:pic>
      <p:sp>
        <p:nvSpPr>
          <p:cNvPr id="2" name="TextBox 1">
            <a:extLst>
              <a:ext uri="{FF2B5EF4-FFF2-40B4-BE49-F238E27FC236}">
                <a16:creationId xmlns:a16="http://schemas.microsoft.com/office/drawing/2014/main" id="{01CCB6DC-889A-8048-B15C-D7D98598E5F4}"/>
              </a:ext>
            </a:extLst>
          </p:cNvPr>
          <p:cNvSpPr txBox="1"/>
          <p:nvPr/>
        </p:nvSpPr>
        <p:spPr>
          <a:xfrm>
            <a:off x="2938359" y="3226420"/>
            <a:ext cx="1241750" cy="369332"/>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Cu </a:t>
            </a:r>
            <a:r>
              <a:rPr lang="en-US" b="1" baseline="-25000" dirty="0">
                <a:latin typeface="Calibri" panose="020F0502020204030204" pitchFamily="34" charset="0"/>
                <a:cs typeface="Calibri" panose="020F0502020204030204" pitchFamily="34" charset="0"/>
              </a:rPr>
              <a:t>L2,3 </a:t>
            </a:r>
            <a:r>
              <a:rPr lang="en-US" b="1" dirty="0">
                <a:latin typeface="Calibri" panose="020F0502020204030204" pitchFamily="34" charset="0"/>
                <a:cs typeface="Calibri" panose="020F0502020204030204" pitchFamily="34" charset="0"/>
              </a:rPr>
              <a:t>edge</a:t>
            </a:r>
          </a:p>
        </p:txBody>
      </p:sp>
      <p:sp>
        <p:nvSpPr>
          <p:cNvPr id="54" name="TextBox 53">
            <a:extLst>
              <a:ext uri="{FF2B5EF4-FFF2-40B4-BE49-F238E27FC236}">
                <a16:creationId xmlns:a16="http://schemas.microsoft.com/office/drawing/2014/main" id="{B8FE9EF1-6862-8640-BC88-39EB2A695C4A}"/>
              </a:ext>
            </a:extLst>
          </p:cNvPr>
          <p:cNvSpPr txBox="1"/>
          <p:nvPr/>
        </p:nvSpPr>
        <p:spPr>
          <a:xfrm>
            <a:off x="1248865" y="3748152"/>
            <a:ext cx="645433" cy="646331"/>
          </a:xfrm>
          <a:prstGeom prst="rect">
            <a:avLst/>
          </a:prstGeom>
          <a:noFill/>
        </p:spPr>
        <p:txBody>
          <a:bodyPr wrap="none" rtlCol="0">
            <a:spAutoFit/>
          </a:bodyPr>
          <a:lstStyle/>
          <a:p>
            <a:pPr algn="ctr"/>
            <a:r>
              <a:rPr lang="en-US" b="1" dirty="0">
                <a:latin typeface="Calibri" panose="020F0502020204030204" pitchFamily="34" charset="0"/>
                <a:cs typeface="Calibri" panose="020F0502020204030204" pitchFamily="34" charset="0"/>
              </a:rPr>
              <a:t>C K </a:t>
            </a:r>
          </a:p>
          <a:p>
            <a:pPr algn="ctr"/>
            <a:r>
              <a:rPr lang="en-US" b="1" dirty="0">
                <a:latin typeface="Calibri" panose="020F0502020204030204" pitchFamily="34" charset="0"/>
                <a:cs typeface="Calibri" panose="020F0502020204030204" pitchFamily="34" charset="0"/>
              </a:rPr>
              <a:t>edge</a:t>
            </a:r>
          </a:p>
        </p:txBody>
      </p:sp>
      <p:sp>
        <p:nvSpPr>
          <p:cNvPr id="55" name="TextBox 54">
            <a:extLst>
              <a:ext uri="{FF2B5EF4-FFF2-40B4-BE49-F238E27FC236}">
                <a16:creationId xmlns:a16="http://schemas.microsoft.com/office/drawing/2014/main" id="{4A234112-05FC-4B4B-8F3C-5C54F0498094}"/>
              </a:ext>
            </a:extLst>
          </p:cNvPr>
          <p:cNvSpPr txBox="1"/>
          <p:nvPr/>
        </p:nvSpPr>
        <p:spPr>
          <a:xfrm>
            <a:off x="2272699" y="3748151"/>
            <a:ext cx="645433" cy="646331"/>
          </a:xfrm>
          <a:prstGeom prst="rect">
            <a:avLst/>
          </a:prstGeom>
          <a:noFill/>
        </p:spPr>
        <p:txBody>
          <a:bodyPr wrap="none" rtlCol="0">
            <a:spAutoFit/>
          </a:bodyPr>
          <a:lstStyle/>
          <a:p>
            <a:pPr algn="ctr"/>
            <a:r>
              <a:rPr lang="en-US" b="1" dirty="0">
                <a:latin typeface="Calibri" panose="020F0502020204030204" pitchFamily="34" charset="0"/>
                <a:cs typeface="Calibri" panose="020F0502020204030204" pitchFamily="34" charset="0"/>
              </a:rPr>
              <a:t>O K </a:t>
            </a:r>
          </a:p>
          <a:p>
            <a:pPr algn="ctr"/>
            <a:r>
              <a:rPr lang="en-US" b="1" dirty="0">
                <a:latin typeface="Calibri" panose="020F0502020204030204" pitchFamily="34" charset="0"/>
                <a:cs typeface="Calibri" panose="020F0502020204030204" pitchFamily="34" charset="0"/>
              </a:rPr>
              <a:t>edge</a:t>
            </a:r>
          </a:p>
        </p:txBody>
      </p:sp>
      <p:sp>
        <p:nvSpPr>
          <p:cNvPr id="3" name="TextBox 2">
            <a:extLst>
              <a:ext uri="{FF2B5EF4-FFF2-40B4-BE49-F238E27FC236}">
                <a16:creationId xmlns:a16="http://schemas.microsoft.com/office/drawing/2014/main" id="{B29ECB64-D918-E44C-B721-97051333F3CA}"/>
              </a:ext>
            </a:extLst>
          </p:cNvPr>
          <p:cNvSpPr txBox="1"/>
          <p:nvPr/>
        </p:nvSpPr>
        <p:spPr>
          <a:xfrm>
            <a:off x="6456925" y="6027003"/>
            <a:ext cx="4665893" cy="830997"/>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400" b="1" dirty="0">
                <a:solidFill>
                  <a:srgbClr val="FF0000"/>
                </a:solidFill>
                <a:latin typeface="Calibri" panose="020F0502020204030204" pitchFamily="34" charset="0"/>
                <a:cs typeface="Calibri" panose="020F0502020204030204" pitchFamily="34" charset="0"/>
              </a:rPr>
              <a:t>Essential parameter as seed of ECE </a:t>
            </a:r>
          </a:p>
          <a:p>
            <a:r>
              <a:rPr lang="en-US" sz="2400" b="1" dirty="0">
                <a:solidFill>
                  <a:srgbClr val="FF0000"/>
                </a:solidFill>
                <a:latin typeface="Calibri" panose="020F0502020204030204" pitchFamily="34" charset="0"/>
                <a:cs typeface="Calibri" panose="020F0502020204030204" pitchFamily="34" charset="0"/>
              </a:rPr>
              <a:t>and for Single bunch instabilities</a:t>
            </a:r>
          </a:p>
        </p:txBody>
      </p:sp>
    </p:spTree>
    <p:extLst>
      <p:ext uri="{BB962C8B-B14F-4D97-AF65-F5344CB8AC3E}">
        <p14:creationId xmlns:p14="http://schemas.microsoft.com/office/powerpoint/2010/main" val="2260901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7">
            <a:extLst>
              <a:ext uri="{FF2B5EF4-FFF2-40B4-BE49-F238E27FC236}">
                <a16:creationId xmlns:a16="http://schemas.microsoft.com/office/drawing/2014/main" id="{B2E9D37D-4CB5-714C-96B4-E2A51C826E9A}"/>
              </a:ext>
            </a:extLst>
          </p:cNvPr>
          <p:cNvSpPr txBox="1"/>
          <p:nvPr/>
        </p:nvSpPr>
        <p:spPr>
          <a:xfrm>
            <a:off x="3812316" y="87603"/>
            <a:ext cx="7620000" cy="461665"/>
          </a:xfrm>
          <a:prstGeom prst="rect">
            <a:avLst/>
          </a:prstGeom>
          <a:noFill/>
        </p:spPr>
        <p:txBody>
          <a:bodyPr wrap="square" rtlCol="0">
            <a:spAutoFit/>
          </a:bodyPr>
          <a:lstStyle/>
          <a:p>
            <a:pPr algn="r"/>
            <a:r>
              <a:rPr lang="en-US" sz="2400" b="1" dirty="0">
                <a:solidFill>
                  <a:schemeClr val="tx2"/>
                </a:solidFill>
                <a:latin typeface="Calibri" pitchFamily="34" charset="0"/>
              </a:rPr>
              <a:t>ECE Main ingredients: </a:t>
            </a:r>
            <a:r>
              <a:rPr lang="en-US" sz="2400" b="1" dirty="0">
                <a:solidFill>
                  <a:srgbClr val="0432FF"/>
                </a:solidFill>
                <a:latin typeface="Calibri" pitchFamily="34" charset="0"/>
              </a:rPr>
              <a:t>surface properties </a:t>
            </a:r>
          </a:p>
        </p:txBody>
      </p:sp>
      <p:sp>
        <p:nvSpPr>
          <p:cNvPr id="21" name="Rettangolo 12">
            <a:extLst>
              <a:ext uri="{FF2B5EF4-FFF2-40B4-BE49-F238E27FC236}">
                <a16:creationId xmlns:a16="http://schemas.microsoft.com/office/drawing/2014/main" id="{FD040185-19C3-3D4E-AA0D-C752E579DA4F}"/>
              </a:ext>
            </a:extLst>
          </p:cNvPr>
          <p:cNvSpPr/>
          <p:nvPr/>
        </p:nvSpPr>
        <p:spPr>
          <a:xfrm>
            <a:off x="3598638" y="554140"/>
            <a:ext cx="8593362" cy="530915"/>
          </a:xfrm>
          <a:prstGeom prst="rect">
            <a:avLst/>
          </a:prstGeom>
        </p:spPr>
        <p:txBody>
          <a:bodyPr wrap="square">
            <a:spAutoFit/>
          </a:bodyPr>
          <a:lstStyle/>
          <a:p>
            <a:pPr marL="0" lvl="1">
              <a:lnSpc>
                <a:spcPct val="130000"/>
              </a:lnSpc>
              <a:spcAft>
                <a:spcPts val="600"/>
              </a:spcAft>
            </a:pPr>
            <a:r>
              <a:rPr lang="en-US" sz="2400" b="1" dirty="0">
                <a:solidFill>
                  <a:srgbClr val="FF0000"/>
                </a:solidFill>
                <a:latin typeface="Calibri" pitchFamily="34" charset="0"/>
              </a:rPr>
              <a:t>Photo Reflectivity (R)</a:t>
            </a:r>
            <a:r>
              <a:rPr lang="en-US" sz="2400" dirty="0">
                <a:solidFill>
                  <a:schemeClr val="tx2"/>
                </a:solidFill>
                <a:latin typeface="Calibri" pitchFamily="34" charset="0"/>
              </a:rPr>
              <a:t>: </a:t>
            </a:r>
            <a:r>
              <a:rPr lang="en-US" sz="2400" b="1" dirty="0">
                <a:latin typeface="Calibri" pitchFamily="34" charset="0"/>
              </a:rPr>
              <a:t>Ratio between Reflected and impacting Ph.</a:t>
            </a:r>
            <a:endParaRPr lang="en-US" sz="2400" dirty="0"/>
          </a:p>
        </p:txBody>
      </p:sp>
      <p:sp>
        <p:nvSpPr>
          <p:cNvPr id="43" name="Rectangle 42">
            <a:extLst>
              <a:ext uri="{FF2B5EF4-FFF2-40B4-BE49-F238E27FC236}">
                <a16:creationId xmlns:a16="http://schemas.microsoft.com/office/drawing/2014/main" id="{2E5C8B1B-32EE-E840-8FF0-14C215464D84}"/>
              </a:ext>
            </a:extLst>
          </p:cNvPr>
          <p:cNvSpPr/>
          <p:nvPr/>
        </p:nvSpPr>
        <p:spPr>
          <a:xfrm>
            <a:off x="7515981" y="3641667"/>
            <a:ext cx="4473965" cy="1545038"/>
          </a:xfrm>
          <a:prstGeom prst="rect">
            <a:avLst/>
          </a:prstGeom>
        </p:spPr>
        <p:txBody>
          <a:bodyPr wrap="square">
            <a:spAutoFit/>
          </a:bodyPr>
          <a:lstStyle/>
          <a:p>
            <a:pPr marL="285750" indent="-285750">
              <a:lnSpc>
                <a:spcPct val="120000"/>
              </a:lnSpc>
              <a:buFont typeface="Arial" panose="020B0604020202020204" pitchFamily="34" charset="0"/>
              <a:buChar char="•"/>
            </a:pPr>
            <a:r>
              <a:rPr lang="en-US" sz="2000" dirty="0">
                <a:solidFill>
                  <a:schemeClr val="tx2"/>
                </a:solidFill>
                <a:latin typeface="Calibri" pitchFamily="34" charset="0"/>
              </a:rPr>
              <a:t>It depends on </a:t>
            </a:r>
            <a:r>
              <a:rPr lang="en-US" sz="2000" b="1" dirty="0">
                <a:solidFill>
                  <a:srgbClr val="FF0000"/>
                </a:solidFill>
                <a:latin typeface="Calibri" pitchFamily="34" charset="0"/>
              </a:rPr>
              <a:t>: impact geometry,  and surface properties like: material, material finish, surface contaminants… 	</a:t>
            </a:r>
            <a:endParaRPr lang="en-US" sz="2000" dirty="0">
              <a:solidFill>
                <a:schemeClr val="tx2"/>
              </a:solidFill>
              <a:latin typeface="Calibri" pitchFamily="34" charset="0"/>
            </a:endParaRPr>
          </a:p>
        </p:txBody>
      </p:sp>
      <p:grpSp>
        <p:nvGrpSpPr>
          <p:cNvPr id="45" name="Group 44">
            <a:extLst>
              <a:ext uri="{FF2B5EF4-FFF2-40B4-BE49-F238E27FC236}">
                <a16:creationId xmlns:a16="http://schemas.microsoft.com/office/drawing/2014/main" id="{0E04F3DE-8D4F-784A-B34A-F77D2163ED3D}"/>
              </a:ext>
            </a:extLst>
          </p:cNvPr>
          <p:cNvGrpSpPr/>
          <p:nvPr/>
        </p:nvGrpSpPr>
        <p:grpSpPr>
          <a:xfrm>
            <a:off x="-696006" y="2007180"/>
            <a:ext cx="6368144" cy="4276116"/>
            <a:chOff x="1476530" y="1196409"/>
            <a:chExt cx="7569057" cy="5509307"/>
          </a:xfrm>
        </p:grpSpPr>
        <p:pic>
          <p:nvPicPr>
            <p:cNvPr id="46" name="Content Placeholder 6">
              <a:extLst>
                <a:ext uri="{FF2B5EF4-FFF2-40B4-BE49-F238E27FC236}">
                  <a16:creationId xmlns:a16="http://schemas.microsoft.com/office/drawing/2014/main" id="{A4DF44C3-C0D1-8843-8A74-850EE0139D00}"/>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76530" y="1196409"/>
              <a:ext cx="5879696" cy="4042291"/>
            </a:xfrm>
            <a:prstGeom prst="rect">
              <a:avLst/>
            </a:prstGeom>
          </p:spPr>
        </p:pic>
        <p:sp>
          <p:nvSpPr>
            <p:cNvPr id="47" name="TextBox 46">
              <a:extLst>
                <a:ext uri="{FF2B5EF4-FFF2-40B4-BE49-F238E27FC236}">
                  <a16:creationId xmlns:a16="http://schemas.microsoft.com/office/drawing/2014/main" id="{383D7032-C01F-3B48-80B3-A7A3CFDAB19B}"/>
                </a:ext>
              </a:extLst>
            </p:cNvPr>
            <p:cNvSpPr txBox="1"/>
            <p:nvPr/>
          </p:nvSpPr>
          <p:spPr>
            <a:xfrm>
              <a:off x="3418086" y="2870701"/>
              <a:ext cx="2130657" cy="646331"/>
            </a:xfrm>
            <a:prstGeom prst="rect">
              <a:avLst/>
            </a:prstGeom>
            <a:noFill/>
          </p:spPr>
          <p:txBody>
            <a:bodyPr wrap="square" rtlCol="0">
              <a:spAutoFit/>
            </a:bodyPr>
            <a:lstStyle/>
            <a:p>
              <a:r>
                <a:rPr lang="en-US" dirty="0">
                  <a:solidFill>
                    <a:srgbClr val="36A9E2"/>
                  </a:solidFill>
                  <a:latin typeface="Calibri"/>
                  <a:cs typeface="Calibri"/>
                </a:rPr>
                <a:t>Photoelectrons from scattered radiation</a:t>
              </a:r>
            </a:p>
          </p:txBody>
        </p:sp>
        <p:sp>
          <p:nvSpPr>
            <p:cNvPr id="48" name="TextBox 47">
              <a:extLst>
                <a:ext uri="{FF2B5EF4-FFF2-40B4-BE49-F238E27FC236}">
                  <a16:creationId xmlns:a16="http://schemas.microsoft.com/office/drawing/2014/main" id="{DFEE79BB-6D87-8C47-B086-EBB0ABE1D046}"/>
                </a:ext>
              </a:extLst>
            </p:cNvPr>
            <p:cNvSpPr txBox="1"/>
            <p:nvPr/>
          </p:nvSpPr>
          <p:spPr>
            <a:xfrm>
              <a:off x="6581064" y="2894388"/>
              <a:ext cx="2229563" cy="1173221"/>
            </a:xfrm>
            <a:prstGeom prst="rect">
              <a:avLst/>
            </a:prstGeom>
            <a:noFill/>
          </p:spPr>
          <p:txBody>
            <a:bodyPr wrap="square" rtlCol="0">
              <a:spAutoFit/>
            </a:bodyPr>
            <a:lstStyle/>
            <a:p>
              <a:r>
                <a:rPr lang="en-US" dirty="0">
                  <a:solidFill>
                    <a:srgbClr val="FF0000"/>
                  </a:solidFill>
                  <a:latin typeface="Calibri"/>
                  <a:cs typeface="Calibri"/>
                </a:rPr>
                <a:t>Photoelectrons from direct impacts</a:t>
              </a:r>
            </a:p>
          </p:txBody>
        </p:sp>
        <p:cxnSp>
          <p:nvCxnSpPr>
            <p:cNvPr id="49" name="Straight Arrow Connector 48">
              <a:extLst>
                <a:ext uri="{FF2B5EF4-FFF2-40B4-BE49-F238E27FC236}">
                  <a16:creationId xmlns:a16="http://schemas.microsoft.com/office/drawing/2014/main" id="{E9186B1F-6593-3F49-B9B1-A7CA2946EE72}"/>
                </a:ext>
              </a:extLst>
            </p:cNvPr>
            <p:cNvCxnSpPr/>
            <p:nvPr/>
          </p:nvCxnSpPr>
          <p:spPr>
            <a:xfrm flipV="1">
              <a:off x="5594468" y="2922512"/>
              <a:ext cx="796486" cy="295043"/>
            </a:xfrm>
            <a:prstGeom prst="straightConnector1">
              <a:avLst/>
            </a:prstGeom>
            <a:ln w="28575"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0AFE115F-ADFC-2447-8473-FCBDFCE441A1}"/>
                </a:ext>
              </a:extLst>
            </p:cNvPr>
            <p:cNvCxnSpPr/>
            <p:nvPr/>
          </p:nvCxnSpPr>
          <p:spPr>
            <a:xfrm>
              <a:off x="5594468" y="3217555"/>
              <a:ext cx="796486" cy="299477"/>
            </a:xfrm>
            <a:prstGeom prst="straightConnector1">
              <a:avLst/>
            </a:prstGeom>
            <a:ln w="28575"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51" name="Group 50">
              <a:extLst>
                <a:ext uri="{FF2B5EF4-FFF2-40B4-BE49-F238E27FC236}">
                  <a16:creationId xmlns:a16="http://schemas.microsoft.com/office/drawing/2014/main" id="{39E75012-3555-6C43-84E6-2C87CA1C59BC}"/>
                </a:ext>
              </a:extLst>
            </p:cNvPr>
            <p:cNvGrpSpPr/>
            <p:nvPr/>
          </p:nvGrpSpPr>
          <p:grpSpPr>
            <a:xfrm>
              <a:off x="3238516" y="1858598"/>
              <a:ext cx="2507695" cy="911870"/>
              <a:chOff x="3383695" y="2887579"/>
              <a:chExt cx="2507695" cy="911870"/>
            </a:xfrm>
          </p:grpSpPr>
          <p:cxnSp>
            <p:nvCxnSpPr>
              <p:cNvPr id="64" name="Straight Arrow Connector 63">
                <a:extLst>
                  <a:ext uri="{FF2B5EF4-FFF2-40B4-BE49-F238E27FC236}">
                    <a16:creationId xmlns:a16="http://schemas.microsoft.com/office/drawing/2014/main" id="{338022A0-4ECD-E549-A214-E6112E20FD8A}"/>
                  </a:ext>
                </a:extLst>
              </p:cNvPr>
              <p:cNvCxnSpPr/>
              <p:nvPr/>
            </p:nvCxnSpPr>
            <p:spPr>
              <a:xfrm flipV="1">
                <a:off x="4637543" y="2887579"/>
                <a:ext cx="0" cy="890158"/>
              </a:xfrm>
              <a:prstGeom prst="straightConnector1">
                <a:avLst/>
              </a:prstGeom>
              <a:ln w="28575" cmpd="sng">
                <a:solidFill>
                  <a:srgbClr val="36A9E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389EAB15-7DD1-9B46-B110-79729DC12855}"/>
                  </a:ext>
                </a:extLst>
              </p:cNvPr>
              <p:cNvCxnSpPr/>
              <p:nvPr/>
            </p:nvCxnSpPr>
            <p:spPr>
              <a:xfrm flipH="1" flipV="1">
                <a:off x="3383695" y="2963568"/>
                <a:ext cx="728466" cy="814167"/>
              </a:xfrm>
              <a:prstGeom prst="straightConnector1">
                <a:avLst/>
              </a:prstGeom>
              <a:ln w="28575" cmpd="sng">
                <a:solidFill>
                  <a:srgbClr val="36A9E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2402335A-5337-4048-AD73-0C6FEDB9BA41}"/>
                  </a:ext>
                </a:extLst>
              </p:cNvPr>
              <p:cNvCxnSpPr/>
              <p:nvPr/>
            </p:nvCxnSpPr>
            <p:spPr>
              <a:xfrm flipV="1">
                <a:off x="5162924" y="2985282"/>
                <a:ext cx="728466" cy="814167"/>
              </a:xfrm>
              <a:prstGeom prst="straightConnector1">
                <a:avLst/>
              </a:prstGeom>
              <a:ln w="28575" cmpd="sng">
                <a:solidFill>
                  <a:srgbClr val="36A9E2"/>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52" name="Group 51">
              <a:extLst>
                <a:ext uri="{FF2B5EF4-FFF2-40B4-BE49-F238E27FC236}">
                  <a16:creationId xmlns:a16="http://schemas.microsoft.com/office/drawing/2014/main" id="{6F52AD25-43A1-9D45-9B5A-BAB8BDEEF956}"/>
                </a:ext>
              </a:extLst>
            </p:cNvPr>
            <p:cNvGrpSpPr/>
            <p:nvPr/>
          </p:nvGrpSpPr>
          <p:grpSpPr>
            <a:xfrm flipV="1">
              <a:off x="3238516" y="3682754"/>
              <a:ext cx="2507695" cy="911870"/>
              <a:chOff x="3383695" y="2887579"/>
              <a:chExt cx="2507695" cy="911870"/>
            </a:xfrm>
          </p:grpSpPr>
          <p:cxnSp>
            <p:nvCxnSpPr>
              <p:cNvPr id="61" name="Straight Arrow Connector 60">
                <a:extLst>
                  <a:ext uri="{FF2B5EF4-FFF2-40B4-BE49-F238E27FC236}">
                    <a16:creationId xmlns:a16="http://schemas.microsoft.com/office/drawing/2014/main" id="{0BEB2539-853B-104D-9393-B8369B6A511A}"/>
                  </a:ext>
                </a:extLst>
              </p:cNvPr>
              <p:cNvCxnSpPr/>
              <p:nvPr/>
            </p:nvCxnSpPr>
            <p:spPr>
              <a:xfrm flipV="1">
                <a:off x="4637543" y="2887579"/>
                <a:ext cx="0" cy="890158"/>
              </a:xfrm>
              <a:prstGeom prst="straightConnector1">
                <a:avLst/>
              </a:prstGeom>
              <a:ln w="28575" cmpd="sng">
                <a:solidFill>
                  <a:srgbClr val="36A9E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CF69459C-3BF7-064C-98F4-EE225D9FB91C}"/>
                  </a:ext>
                </a:extLst>
              </p:cNvPr>
              <p:cNvCxnSpPr/>
              <p:nvPr/>
            </p:nvCxnSpPr>
            <p:spPr>
              <a:xfrm flipH="1" flipV="1">
                <a:off x="3383695" y="2963568"/>
                <a:ext cx="728466" cy="814167"/>
              </a:xfrm>
              <a:prstGeom prst="straightConnector1">
                <a:avLst/>
              </a:prstGeom>
              <a:ln w="28575" cmpd="sng">
                <a:solidFill>
                  <a:srgbClr val="36A9E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6F6F35FF-AA54-3A4A-9123-0912F201FAC6}"/>
                  </a:ext>
                </a:extLst>
              </p:cNvPr>
              <p:cNvCxnSpPr/>
              <p:nvPr/>
            </p:nvCxnSpPr>
            <p:spPr>
              <a:xfrm flipV="1">
                <a:off x="5162924" y="2985282"/>
                <a:ext cx="728466" cy="814167"/>
              </a:xfrm>
              <a:prstGeom prst="straightConnector1">
                <a:avLst/>
              </a:prstGeom>
              <a:ln w="28575" cmpd="sng">
                <a:solidFill>
                  <a:srgbClr val="36A9E2"/>
                </a:solidFill>
                <a:tailEnd type="arrow"/>
              </a:ln>
              <a:effectLst/>
            </p:spPr>
            <p:style>
              <a:lnRef idx="2">
                <a:schemeClr val="accent1"/>
              </a:lnRef>
              <a:fillRef idx="0">
                <a:schemeClr val="accent1"/>
              </a:fillRef>
              <a:effectRef idx="1">
                <a:schemeClr val="accent1"/>
              </a:effectRef>
              <a:fontRef idx="minor">
                <a:schemeClr val="tx1"/>
              </a:fontRef>
            </p:style>
          </p:cxnSp>
        </p:grpSp>
        <p:cxnSp>
          <p:nvCxnSpPr>
            <p:cNvPr id="53" name="Straight Arrow Connector 52">
              <a:extLst>
                <a:ext uri="{FF2B5EF4-FFF2-40B4-BE49-F238E27FC236}">
                  <a16:creationId xmlns:a16="http://schemas.microsoft.com/office/drawing/2014/main" id="{18465A66-EDE8-2240-94CA-566924C2101D}"/>
                </a:ext>
              </a:extLst>
            </p:cNvPr>
            <p:cNvCxnSpPr/>
            <p:nvPr/>
          </p:nvCxnSpPr>
          <p:spPr>
            <a:xfrm flipH="1">
              <a:off x="2636562" y="3217555"/>
              <a:ext cx="601954" cy="0"/>
            </a:xfrm>
            <a:prstGeom prst="straightConnector1">
              <a:avLst/>
            </a:prstGeom>
            <a:ln w="28575" cmpd="sng">
              <a:solidFill>
                <a:srgbClr val="36A9E2"/>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54" name="Group 53">
              <a:extLst>
                <a:ext uri="{FF2B5EF4-FFF2-40B4-BE49-F238E27FC236}">
                  <a16:creationId xmlns:a16="http://schemas.microsoft.com/office/drawing/2014/main" id="{E2DCBEDA-B64B-814B-9574-5B3C193ABE18}"/>
                </a:ext>
              </a:extLst>
            </p:cNvPr>
            <p:cNvGrpSpPr/>
            <p:nvPr/>
          </p:nvGrpSpPr>
          <p:grpSpPr>
            <a:xfrm>
              <a:off x="3365993" y="1759278"/>
              <a:ext cx="1201978" cy="2916554"/>
              <a:chOff x="3263483" y="2779024"/>
              <a:chExt cx="1314427" cy="2977553"/>
            </a:xfrm>
          </p:grpSpPr>
          <p:sp>
            <p:nvSpPr>
              <p:cNvPr id="59" name="Rectangle 58">
                <a:extLst>
                  <a:ext uri="{FF2B5EF4-FFF2-40B4-BE49-F238E27FC236}">
                    <a16:creationId xmlns:a16="http://schemas.microsoft.com/office/drawing/2014/main" id="{F7067985-4C84-4C4B-A263-EF6D4A7D7834}"/>
                  </a:ext>
                </a:extLst>
              </p:cNvPr>
              <p:cNvSpPr/>
              <p:nvPr/>
            </p:nvSpPr>
            <p:spPr>
              <a:xfrm>
                <a:off x="3881152" y="2779024"/>
                <a:ext cx="696758" cy="2977553"/>
              </a:xfrm>
              <a:prstGeom prst="rect">
                <a:avLst/>
              </a:prstGeom>
              <a:gradFill flip="none" rotWithShape="1">
                <a:gsLst>
                  <a:gs pos="0">
                    <a:srgbClr val="C0504D">
                      <a:alpha val="76000"/>
                    </a:srgbClr>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D2BE3829-4A53-3A4A-BD68-DE7A74B334B5}"/>
                  </a:ext>
                </a:extLst>
              </p:cNvPr>
              <p:cNvSpPr/>
              <p:nvPr/>
            </p:nvSpPr>
            <p:spPr>
              <a:xfrm flipH="1">
                <a:off x="3263483" y="2779024"/>
                <a:ext cx="696756" cy="2977553"/>
              </a:xfrm>
              <a:prstGeom prst="rect">
                <a:avLst/>
              </a:prstGeom>
              <a:gradFill flip="none" rotWithShape="1">
                <a:gsLst>
                  <a:gs pos="0">
                    <a:srgbClr val="C0504D">
                      <a:alpha val="76000"/>
                    </a:srgbClr>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891F8CEA-6A74-7748-B667-9327AADBC6E1}"/>
                </a:ext>
              </a:extLst>
            </p:cNvPr>
            <p:cNvGrpSpPr/>
            <p:nvPr/>
          </p:nvGrpSpPr>
          <p:grpSpPr>
            <a:xfrm>
              <a:off x="4515209" y="1761364"/>
              <a:ext cx="1076474" cy="2916554"/>
              <a:chOff x="4489080" y="2788259"/>
              <a:chExt cx="785699" cy="2916554"/>
            </a:xfrm>
          </p:grpSpPr>
          <p:sp>
            <p:nvSpPr>
              <p:cNvPr id="57" name="Rectangle 56">
                <a:extLst>
                  <a:ext uri="{FF2B5EF4-FFF2-40B4-BE49-F238E27FC236}">
                    <a16:creationId xmlns:a16="http://schemas.microsoft.com/office/drawing/2014/main" id="{7E2E7802-21B8-BF49-AA8E-F0777D5820BA}"/>
                  </a:ext>
                </a:extLst>
              </p:cNvPr>
              <p:cNvSpPr/>
              <p:nvPr/>
            </p:nvSpPr>
            <p:spPr>
              <a:xfrm>
                <a:off x="4856599" y="2788259"/>
                <a:ext cx="418180" cy="2916554"/>
              </a:xfrm>
              <a:prstGeom prst="rect">
                <a:avLst/>
              </a:prstGeom>
              <a:gradFill flip="none" rotWithShape="1">
                <a:gsLst>
                  <a:gs pos="0">
                    <a:srgbClr val="C0504D">
                      <a:alpha val="76000"/>
                    </a:srgbClr>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2242591A-F17F-7345-9A34-C42F448A8C88}"/>
                  </a:ext>
                </a:extLst>
              </p:cNvPr>
              <p:cNvSpPr/>
              <p:nvPr/>
            </p:nvSpPr>
            <p:spPr>
              <a:xfrm flipH="1">
                <a:off x="4489080" y="2788259"/>
                <a:ext cx="418178" cy="2916554"/>
              </a:xfrm>
              <a:prstGeom prst="rect">
                <a:avLst/>
              </a:prstGeom>
              <a:gradFill flip="none" rotWithShape="1">
                <a:gsLst>
                  <a:gs pos="0">
                    <a:srgbClr val="C0504D">
                      <a:alpha val="76000"/>
                    </a:srgbClr>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6" name="TextBox 55">
              <a:extLst>
                <a:ext uri="{FF2B5EF4-FFF2-40B4-BE49-F238E27FC236}">
                  <a16:creationId xmlns:a16="http://schemas.microsoft.com/office/drawing/2014/main" id="{CE54918F-75B2-2349-962A-1C66D9199CEA}"/>
                </a:ext>
              </a:extLst>
            </p:cNvPr>
            <p:cNvSpPr txBox="1"/>
            <p:nvPr/>
          </p:nvSpPr>
          <p:spPr>
            <a:xfrm>
              <a:off x="2421949" y="5872989"/>
              <a:ext cx="6623638" cy="832727"/>
            </a:xfrm>
            <a:prstGeom prst="rect">
              <a:avLst/>
            </a:prstGeom>
            <a:noFill/>
          </p:spPr>
          <p:txBody>
            <a:bodyPr wrap="square" rtlCol="0">
              <a:spAutoFit/>
            </a:bodyPr>
            <a:lstStyle/>
            <a:p>
              <a:r>
                <a:rPr lang="en-US" b="1" dirty="0">
                  <a:solidFill>
                    <a:srgbClr val="36A9E2"/>
                  </a:solidFill>
                  <a:cs typeface="Calibri"/>
                </a:rPr>
                <a:t>Photoelectrons contributing to </a:t>
              </a:r>
              <a:br>
                <a:rPr lang="en-US" b="1" dirty="0">
                  <a:solidFill>
                    <a:srgbClr val="36A9E2"/>
                  </a:solidFill>
                  <a:cs typeface="Calibri"/>
                </a:rPr>
              </a:br>
              <a:r>
                <a:rPr lang="en-US" b="1" dirty="0">
                  <a:solidFill>
                    <a:srgbClr val="36A9E2"/>
                  </a:solidFill>
                  <a:cs typeface="Calibri"/>
                </a:rPr>
                <a:t>e-cloud build-up mainly from scattered photons</a:t>
              </a:r>
            </a:p>
          </p:txBody>
        </p:sp>
      </p:grpSp>
      <p:sp>
        <p:nvSpPr>
          <p:cNvPr id="67" name="TextBox 66">
            <a:extLst>
              <a:ext uri="{FF2B5EF4-FFF2-40B4-BE49-F238E27FC236}">
                <a16:creationId xmlns:a16="http://schemas.microsoft.com/office/drawing/2014/main" id="{3DBDC5AE-9308-9A4C-B3E4-BA69873EC7D0}"/>
              </a:ext>
            </a:extLst>
          </p:cNvPr>
          <p:cNvSpPr txBox="1"/>
          <p:nvPr/>
        </p:nvSpPr>
        <p:spPr>
          <a:xfrm>
            <a:off x="-19789" y="1391332"/>
            <a:ext cx="4270601" cy="646331"/>
          </a:xfrm>
          <a:prstGeom prst="rect">
            <a:avLst/>
          </a:prstGeom>
          <a:noFill/>
        </p:spPr>
        <p:txBody>
          <a:bodyPr wrap="square" rtlCol="0">
            <a:spAutoFit/>
          </a:bodyPr>
          <a:lstStyle/>
          <a:p>
            <a:pPr algn="ctr"/>
            <a:r>
              <a:rPr lang="en-GB" dirty="0"/>
              <a:t>In the dipoles we are in presence of a strong Magnetic field</a:t>
            </a:r>
          </a:p>
        </p:txBody>
      </p:sp>
      <p:cxnSp>
        <p:nvCxnSpPr>
          <p:cNvPr id="68" name="Straight Arrow Connector 67">
            <a:extLst>
              <a:ext uri="{FF2B5EF4-FFF2-40B4-BE49-F238E27FC236}">
                <a16:creationId xmlns:a16="http://schemas.microsoft.com/office/drawing/2014/main" id="{8B1FCAB5-DA14-7045-B8D6-B854F3D0F454}"/>
              </a:ext>
            </a:extLst>
          </p:cNvPr>
          <p:cNvCxnSpPr>
            <a:cxnSpLocks/>
          </p:cNvCxnSpPr>
          <p:nvPr/>
        </p:nvCxnSpPr>
        <p:spPr>
          <a:xfrm flipV="1">
            <a:off x="1835421" y="2103412"/>
            <a:ext cx="0" cy="3614248"/>
          </a:xfrm>
          <a:prstGeom prst="straightConnector1">
            <a:avLst/>
          </a:prstGeom>
          <a:ln w="57150">
            <a:tailEnd type="triangle"/>
          </a:ln>
        </p:spPr>
        <p:style>
          <a:lnRef idx="3">
            <a:schemeClr val="accent3"/>
          </a:lnRef>
          <a:fillRef idx="0">
            <a:schemeClr val="accent3"/>
          </a:fillRef>
          <a:effectRef idx="2">
            <a:schemeClr val="accent3"/>
          </a:effectRef>
          <a:fontRef idx="minor">
            <a:schemeClr val="tx1"/>
          </a:fontRef>
        </p:style>
      </p:cxnSp>
      <p:sp>
        <p:nvSpPr>
          <p:cNvPr id="69" name="TextBox 68">
            <a:extLst>
              <a:ext uri="{FF2B5EF4-FFF2-40B4-BE49-F238E27FC236}">
                <a16:creationId xmlns:a16="http://schemas.microsoft.com/office/drawing/2014/main" id="{077C27EE-E45F-9948-8CC1-47F1AE7A48D1}"/>
              </a:ext>
            </a:extLst>
          </p:cNvPr>
          <p:cNvSpPr txBox="1"/>
          <p:nvPr/>
        </p:nvSpPr>
        <p:spPr>
          <a:xfrm>
            <a:off x="1898572" y="5067228"/>
            <a:ext cx="415498" cy="584775"/>
          </a:xfrm>
          <a:prstGeom prst="rect">
            <a:avLst/>
          </a:prstGeom>
          <a:noFill/>
        </p:spPr>
        <p:txBody>
          <a:bodyPr wrap="none" rtlCol="0">
            <a:spAutoFit/>
          </a:bodyPr>
          <a:lstStyle/>
          <a:p>
            <a:r>
              <a:rPr lang="en-GB" sz="3200" dirty="0"/>
              <a:t>B</a:t>
            </a:r>
          </a:p>
        </p:txBody>
      </p:sp>
      <p:cxnSp>
        <p:nvCxnSpPr>
          <p:cNvPr id="70" name="Straight Arrow Connector 69">
            <a:extLst>
              <a:ext uri="{FF2B5EF4-FFF2-40B4-BE49-F238E27FC236}">
                <a16:creationId xmlns:a16="http://schemas.microsoft.com/office/drawing/2014/main" id="{29462795-0D75-F546-BF9D-4C98BB1EB2DA}"/>
              </a:ext>
            </a:extLst>
          </p:cNvPr>
          <p:cNvCxnSpPr/>
          <p:nvPr/>
        </p:nvCxnSpPr>
        <p:spPr>
          <a:xfrm>
            <a:off x="1950081" y="5144654"/>
            <a:ext cx="363989"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71" name="Picture 70">
            <a:extLst>
              <a:ext uri="{FF2B5EF4-FFF2-40B4-BE49-F238E27FC236}">
                <a16:creationId xmlns:a16="http://schemas.microsoft.com/office/drawing/2014/main" id="{5066B8BC-D7E3-064E-A1D4-AE5110BCA9D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76006" y="1023778"/>
            <a:ext cx="2437306" cy="3935263"/>
          </a:xfrm>
          <a:prstGeom prst="rect">
            <a:avLst/>
          </a:prstGeom>
        </p:spPr>
      </p:pic>
      <p:sp>
        <p:nvSpPr>
          <p:cNvPr id="72" name="Rectangle 71">
            <a:extLst>
              <a:ext uri="{FF2B5EF4-FFF2-40B4-BE49-F238E27FC236}">
                <a16:creationId xmlns:a16="http://schemas.microsoft.com/office/drawing/2014/main" id="{4A2FF271-76C4-DC4E-A9CD-998912BD21AC}"/>
              </a:ext>
            </a:extLst>
          </p:cNvPr>
          <p:cNvSpPr/>
          <p:nvPr/>
        </p:nvSpPr>
        <p:spPr>
          <a:xfrm>
            <a:off x="7406254" y="2355589"/>
            <a:ext cx="4693421" cy="1200329"/>
          </a:xfrm>
          <a:prstGeom prst="rect">
            <a:avLst/>
          </a:prstGeom>
        </p:spPr>
        <p:txBody>
          <a:bodyPr wrap="square">
            <a:spAutoFit/>
          </a:bodyPr>
          <a:lstStyle/>
          <a:p>
            <a:r>
              <a:rPr lang="en-US" dirty="0"/>
              <a:t>Mainly electrons produced by photons absorbed on the top and bottom of beam screen can seed EC build-up in dipoles</a:t>
            </a:r>
          </a:p>
        </p:txBody>
      </p:sp>
      <p:sp>
        <p:nvSpPr>
          <p:cNvPr id="73" name="Rectangle 72">
            <a:extLst>
              <a:ext uri="{FF2B5EF4-FFF2-40B4-BE49-F238E27FC236}">
                <a16:creationId xmlns:a16="http://schemas.microsoft.com/office/drawing/2014/main" id="{33D1E4CF-4A53-EA4E-B611-E109EC3A55C2}"/>
              </a:ext>
            </a:extLst>
          </p:cNvPr>
          <p:cNvSpPr/>
          <p:nvPr/>
        </p:nvSpPr>
        <p:spPr>
          <a:xfrm>
            <a:off x="9234018" y="1404714"/>
            <a:ext cx="3211974" cy="584775"/>
          </a:xfrm>
          <a:prstGeom prst="rect">
            <a:avLst/>
          </a:prstGeom>
        </p:spPr>
        <p:txBody>
          <a:bodyPr wrap="square">
            <a:spAutoFit/>
          </a:bodyPr>
          <a:lstStyle/>
          <a:p>
            <a:r>
              <a:rPr lang="en-US" sz="1600" dirty="0"/>
              <a:t>See: L. </a:t>
            </a:r>
            <a:r>
              <a:rPr lang="en-US" sz="1600" dirty="0" err="1"/>
              <a:t>Mether</a:t>
            </a:r>
            <a:r>
              <a:rPr lang="en-US" sz="1600" dirty="0"/>
              <a:t>, et al. </a:t>
            </a:r>
          </a:p>
          <a:p>
            <a:r>
              <a:rPr lang="en-US" sz="1600" dirty="0"/>
              <a:t>In FCC-Berlin 2017</a:t>
            </a:r>
          </a:p>
        </p:txBody>
      </p:sp>
      <p:sp>
        <p:nvSpPr>
          <p:cNvPr id="74" name="Rectangle 73">
            <a:extLst>
              <a:ext uri="{FF2B5EF4-FFF2-40B4-BE49-F238E27FC236}">
                <a16:creationId xmlns:a16="http://schemas.microsoft.com/office/drawing/2014/main" id="{A0F99691-CD98-604E-95AA-A52CCE8F9A27}"/>
              </a:ext>
            </a:extLst>
          </p:cNvPr>
          <p:cNvSpPr/>
          <p:nvPr/>
        </p:nvSpPr>
        <p:spPr>
          <a:xfrm>
            <a:off x="5915025" y="5669746"/>
            <a:ext cx="6276975" cy="523220"/>
          </a:xfrm>
          <a:prstGeom prst="rect">
            <a:avLst/>
          </a:prstGeom>
        </p:spPr>
        <p:txBody>
          <a:bodyPr wrap="square">
            <a:spAutoFit/>
          </a:bodyPr>
          <a:lstStyle/>
          <a:p>
            <a:r>
              <a:rPr lang="en-GB" sz="1400" b="1" dirty="0">
                <a:solidFill>
                  <a:schemeClr val="accent4">
                    <a:lumMod val="50000"/>
                  </a:schemeClr>
                </a:solidFill>
              </a:rPr>
              <a:t>PS: Reflected photons do NOT produce photoelectrons.</a:t>
            </a:r>
          </a:p>
          <a:p>
            <a:r>
              <a:rPr lang="en-GB" sz="1400" b="1" dirty="0">
                <a:solidFill>
                  <a:schemeClr val="accent4">
                    <a:lumMod val="50000"/>
                  </a:schemeClr>
                </a:solidFill>
              </a:rPr>
              <a:t>See: R. </a:t>
            </a:r>
            <a:r>
              <a:rPr lang="en-GB" sz="1400" b="1" dirty="0" err="1">
                <a:solidFill>
                  <a:schemeClr val="accent4">
                    <a:lumMod val="50000"/>
                  </a:schemeClr>
                </a:solidFill>
              </a:rPr>
              <a:t>Cimino</a:t>
            </a:r>
            <a:r>
              <a:rPr lang="en-GB" sz="1400" b="1" dirty="0">
                <a:solidFill>
                  <a:schemeClr val="accent4">
                    <a:lumMod val="50000"/>
                  </a:schemeClr>
                </a:solidFill>
              </a:rPr>
              <a:t> V. </a:t>
            </a:r>
            <a:r>
              <a:rPr lang="en-GB" sz="1400" b="1" dirty="0" err="1">
                <a:solidFill>
                  <a:schemeClr val="accent4">
                    <a:lumMod val="50000"/>
                  </a:schemeClr>
                </a:solidFill>
              </a:rPr>
              <a:t>Baglin</a:t>
            </a:r>
            <a:r>
              <a:rPr lang="en-GB" sz="1400" b="1" dirty="0">
                <a:solidFill>
                  <a:schemeClr val="accent4">
                    <a:lumMod val="50000"/>
                  </a:schemeClr>
                </a:solidFill>
              </a:rPr>
              <a:t> and F. </a:t>
            </a:r>
            <a:r>
              <a:rPr lang="en-GB" sz="1400" b="1" dirty="0" err="1">
                <a:solidFill>
                  <a:schemeClr val="accent4">
                    <a:lumMod val="50000"/>
                  </a:schemeClr>
                </a:solidFill>
              </a:rPr>
              <a:t>Schäfers</a:t>
            </a:r>
            <a:r>
              <a:rPr lang="en-GB" sz="1400" b="1" dirty="0">
                <a:solidFill>
                  <a:schemeClr val="accent4">
                    <a:lumMod val="50000"/>
                  </a:schemeClr>
                </a:solidFill>
              </a:rPr>
              <a:t> PRL 2015</a:t>
            </a:r>
          </a:p>
        </p:txBody>
      </p:sp>
      <p:sp>
        <p:nvSpPr>
          <p:cNvPr id="75" name="Date Placeholder 3">
            <a:extLst>
              <a:ext uri="{FF2B5EF4-FFF2-40B4-BE49-F238E27FC236}">
                <a16:creationId xmlns:a16="http://schemas.microsoft.com/office/drawing/2014/main" id="{E68DFA7C-3FC8-B747-B6E2-C0297B095ACF}"/>
              </a:ext>
            </a:extLst>
          </p:cNvPr>
          <p:cNvSpPr>
            <a:spLocks noGrp="1"/>
          </p:cNvSpPr>
          <p:nvPr>
            <p:ph type="dt" sz="half" idx="10"/>
          </p:nvPr>
        </p:nvSpPr>
        <p:spPr>
          <a:xfrm>
            <a:off x="1472119" y="6492875"/>
            <a:ext cx="4293088" cy="365125"/>
          </a:xfrm>
          <a:prstGeom prst="rect">
            <a:avLst/>
          </a:prstGeom>
        </p:spPr>
        <p:txBody>
          <a:bodyPr/>
          <a:lstStyle>
            <a:lvl1pPr>
              <a:defRPr>
                <a:latin typeface="Calibri" charset="0"/>
                <a:ea typeface="Calibri" charset="0"/>
                <a:cs typeface="Calibri" charset="0"/>
              </a:defRPr>
            </a:lvl1pPr>
          </a:lstStyle>
          <a:p>
            <a:r>
              <a:rPr lang="en-US" dirty="0"/>
              <a:t>ARIES -APEC workshop 10 Dec. Frankfurt.</a:t>
            </a:r>
          </a:p>
        </p:txBody>
      </p:sp>
      <p:sp>
        <p:nvSpPr>
          <p:cNvPr id="76" name="Footer Placeholder 4">
            <a:extLst>
              <a:ext uri="{FF2B5EF4-FFF2-40B4-BE49-F238E27FC236}">
                <a16:creationId xmlns:a16="http://schemas.microsoft.com/office/drawing/2014/main" id="{B98B616D-5969-334E-B05D-BF8531323F8D}"/>
              </a:ext>
            </a:extLst>
          </p:cNvPr>
          <p:cNvSpPr>
            <a:spLocks noGrp="1"/>
          </p:cNvSpPr>
          <p:nvPr>
            <p:ph type="ftr" sz="quarter" idx="11"/>
          </p:nvPr>
        </p:nvSpPr>
        <p:spPr>
          <a:xfrm>
            <a:off x="5702788" y="6491867"/>
            <a:ext cx="2755899" cy="365125"/>
          </a:xfrm>
          <a:prstGeom prst="rect">
            <a:avLst/>
          </a:prstGeom>
        </p:spPr>
        <p:txBody>
          <a:bodyPr/>
          <a:lstStyle>
            <a:lvl1pPr>
              <a:defRPr>
                <a:latin typeface="Calibri" charset="0"/>
                <a:ea typeface="Calibri" charset="0"/>
                <a:cs typeface="Calibri" charset="0"/>
              </a:defRPr>
            </a:lvl1pPr>
          </a:lstStyle>
          <a:p>
            <a:r>
              <a:rPr lang="en-US" dirty="0"/>
              <a:t>Roberto Cimino</a:t>
            </a:r>
          </a:p>
        </p:txBody>
      </p:sp>
    </p:spTree>
    <p:extLst>
      <p:ext uri="{BB962C8B-B14F-4D97-AF65-F5344CB8AC3E}">
        <p14:creationId xmlns:p14="http://schemas.microsoft.com/office/powerpoint/2010/main" val="1349792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7">
            <a:extLst>
              <a:ext uri="{FF2B5EF4-FFF2-40B4-BE49-F238E27FC236}">
                <a16:creationId xmlns:a16="http://schemas.microsoft.com/office/drawing/2014/main" id="{B2E9D37D-4CB5-714C-96B4-E2A51C826E9A}"/>
              </a:ext>
            </a:extLst>
          </p:cNvPr>
          <p:cNvSpPr txBox="1"/>
          <p:nvPr/>
        </p:nvSpPr>
        <p:spPr>
          <a:xfrm>
            <a:off x="3812316" y="87603"/>
            <a:ext cx="7620000" cy="461665"/>
          </a:xfrm>
          <a:prstGeom prst="rect">
            <a:avLst/>
          </a:prstGeom>
          <a:noFill/>
        </p:spPr>
        <p:txBody>
          <a:bodyPr wrap="square" rtlCol="0">
            <a:spAutoFit/>
          </a:bodyPr>
          <a:lstStyle/>
          <a:p>
            <a:pPr algn="r"/>
            <a:r>
              <a:rPr lang="en-US" sz="2400" b="1" dirty="0">
                <a:solidFill>
                  <a:schemeClr val="tx2"/>
                </a:solidFill>
                <a:latin typeface="Calibri" pitchFamily="34" charset="0"/>
              </a:rPr>
              <a:t>ECE Main ingredients:</a:t>
            </a:r>
            <a:r>
              <a:rPr lang="en-US" sz="2400" b="1" dirty="0">
                <a:solidFill>
                  <a:srgbClr val="0432FF"/>
                </a:solidFill>
                <a:latin typeface="Calibri" pitchFamily="34" charset="0"/>
              </a:rPr>
              <a:t> bunch spacing</a:t>
            </a:r>
          </a:p>
        </p:txBody>
      </p:sp>
      <p:pic>
        <p:nvPicPr>
          <p:cNvPr id="20" name="Picture 19">
            <a:extLst>
              <a:ext uri="{FF2B5EF4-FFF2-40B4-BE49-F238E27FC236}">
                <a16:creationId xmlns:a16="http://schemas.microsoft.com/office/drawing/2014/main" id="{3711D45F-07BA-2543-9825-BF84F4345F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3190" y="576327"/>
            <a:ext cx="7834146" cy="2229469"/>
          </a:xfrm>
          <a:prstGeom prst="rect">
            <a:avLst/>
          </a:prstGeom>
        </p:spPr>
      </p:pic>
      <p:sp>
        <p:nvSpPr>
          <p:cNvPr id="30" name="Rectangle 29">
            <a:extLst>
              <a:ext uri="{FF2B5EF4-FFF2-40B4-BE49-F238E27FC236}">
                <a16:creationId xmlns:a16="http://schemas.microsoft.com/office/drawing/2014/main" id="{D08BB3EB-644C-6F4A-8AE8-0C402C3BBCC1}"/>
              </a:ext>
            </a:extLst>
          </p:cNvPr>
          <p:cNvSpPr/>
          <p:nvPr/>
        </p:nvSpPr>
        <p:spPr>
          <a:xfrm>
            <a:off x="5557290" y="2890634"/>
            <a:ext cx="6404297" cy="4141455"/>
          </a:xfrm>
          <a:prstGeom prst="rect">
            <a:avLst/>
          </a:prstGeom>
        </p:spPr>
        <p:txBody>
          <a:bodyPr wrap="square">
            <a:spAutoFit/>
          </a:bodyPr>
          <a:lstStyle/>
          <a:p>
            <a:pPr marL="285750" indent="-285750">
              <a:lnSpc>
                <a:spcPct val="120000"/>
              </a:lnSpc>
              <a:spcBef>
                <a:spcPts val="600"/>
              </a:spcBef>
              <a:buFont typeface="Arial" charset="0"/>
              <a:buChar char="•"/>
            </a:pPr>
            <a:r>
              <a:rPr lang="en-US" sz="2800" dirty="0">
                <a:solidFill>
                  <a:schemeClr val="tx2"/>
                </a:solidFill>
                <a:latin typeface="Calibri" pitchFamily="34" charset="0"/>
              </a:rPr>
              <a:t>The </a:t>
            </a:r>
            <a:r>
              <a:rPr lang="en-US" sz="2800" b="1" dirty="0">
                <a:solidFill>
                  <a:srgbClr val="FF0000"/>
                </a:solidFill>
                <a:latin typeface="Calibri" pitchFamily="34" charset="0"/>
              </a:rPr>
              <a:t>bunch spacing</a:t>
            </a:r>
            <a:r>
              <a:rPr lang="en-US" sz="2800" dirty="0">
                <a:solidFill>
                  <a:schemeClr val="tx2"/>
                </a:solidFill>
                <a:latin typeface="Calibri" pitchFamily="34" charset="0"/>
              </a:rPr>
              <a:t> determines how many electrons </a:t>
            </a:r>
            <a:r>
              <a:rPr lang="en-US" sz="2800" b="1" dirty="0">
                <a:solidFill>
                  <a:srgbClr val="FF0000"/>
                </a:solidFill>
                <a:latin typeface="Calibri" pitchFamily="34" charset="0"/>
              </a:rPr>
              <a:t>survive</a:t>
            </a:r>
            <a:r>
              <a:rPr lang="en-US" sz="2800" dirty="0">
                <a:solidFill>
                  <a:schemeClr val="tx2"/>
                </a:solidFill>
                <a:latin typeface="Calibri" pitchFamily="34" charset="0"/>
              </a:rPr>
              <a:t> between consecutive bunch passages</a:t>
            </a:r>
          </a:p>
          <a:p>
            <a:pPr marL="285750" indent="-285750">
              <a:lnSpc>
                <a:spcPct val="120000"/>
              </a:lnSpc>
              <a:spcBef>
                <a:spcPts val="600"/>
              </a:spcBef>
              <a:buFont typeface="Arial" charset="0"/>
              <a:buChar char="•"/>
            </a:pPr>
            <a:r>
              <a:rPr lang="en-US" sz="2800" dirty="0">
                <a:solidFill>
                  <a:schemeClr val="tx2"/>
                </a:solidFill>
                <a:latin typeface="Calibri" pitchFamily="34" charset="0"/>
              </a:rPr>
              <a:t>Significant impact on </a:t>
            </a:r>
            <a:r>
              <a:rPr lang="en-US" sz="2800" b="1" dirty="0">
                <a:solidFill>
                  <a:srgbClr val="FF0000"/>
                </a:solidFill>
                <a:latin typeface="Calibri" pitchFamily="34" charset="0"/>
              </a:rPr>
              <a:t>multipacting threshold</a:t>
            </a:r>
            <a:r>
              <a:rPr lang="en-US" sz="2800" dirty="0">
                <a:solidFill>
                  <a:schemeClr val="tx2"/>
                </a:solidFill>
                <a:latin typeface="Calibri" pitchFamily="34" charset="0"/>
              </a:rPr>
              <a:t>, i.e. SEY above which avalanche multiplication (multipacting) is triggered</a:t>
            </a:r>
          </a:p>
          <a:p>
            <a:pPr marL="285750" indent="-285750">
              <a:lnSpc>
                <a:spcPct val="120000"/>
              </a:lnSpc>
              <a:spcBef>
                <a:spcPts val="600"/>
              </a:spcBef>
              <a:buFont typeface="Arial" charset="0"/>
              <a:buChar char="•"/>
            </a:pPr>
            <a:endParaRPr lang="en-US" sz="1600" dirty="0">
              <a:solidFill>
                <a:schemeClr val="tx2"/>
              </a:solidFill>
              <a:latin typeface="Calibri" pitchFamily="34" charset="0"/>
            </a:endParaRPr>
          </a:p>
        </p:txBody>
      </p:sp>
      <p:grpSp>
        <p:nvGrpSpPr>
          <p:cNvPr id="2" name="Group 1">
            <a:extLst>
              <a:ext uri="{FF2B5EF4-FFF2-40B4-BE49-F238E27FC236}">
                <a16:creationId xmlns:a16="http://schemas.microsoft.com/office/drawing/2014/main" id="{B419C900-0525-7548-A374-DD4B101E39AA}"/>
              </a:ext>
            </a:extLst>
          </p:cNvPr>
          <p:cNvGrpSpPr/>
          <p:nvPr/>
        </p:nvGrpSpPr>
        <p:grpSpPr>
          <a:xfrm>
            <a:off x="-545784" y="2843431"/>
            <a:ext cx="6148958" cy="3967718"/>
            <a:chOff x="-545784" y="2843431"/>
            <a:chExt cx="6148958" cy="3967718"/>
          </a:xfrm>
        </p:grpSpPr>
        <p:grpSp>
          <p:nvGrpSpPr>
            <p:cNvPr id="15" name="Group 14">
              <a:extLst>
                <a:ext uri="{FF2B5EF4-FFF2-40B4-BE49-F238E27FC236}">
                  <a16:creationId xmlns:a16="http://schemas.microsoft.com/office/drawing/2014/main" id="{DDFB21CA-C065-2740-A998-9E7847CA6AA9}"/>
                </a:ext>
              </a:extLst>
            </p:cNvPr>
            <p:cNvGrpSpPr/>
            <p:nvPr/>
          </p:nvGrpSpPr>
          <p:grpSpPr>
            <a:xfrm>
              <a:off x="76367" y="2843431"/>
              <a:ext cx="5526807" cy="3864461"/>
              <a:chOff x="237385" y="2627452"/>
              <a:chExt cx="5526807" cy="3864461"/>
            </a:xfrm>
          </p:grpSpPr>
          <p:pic>
            <p:nvPicPr>
              <p:cNvPr id="17" name="Picture 16">
                <a:extLst>
                  <a:ext uri="{FF2B5EF4-FFF2-40B4-BE49-F238E27FC236}">
                    <a16:creationId xmlns:a16="http://schemas.microsoft.com/office/drawing/2014/main" id="{28E345DD-AC93-4C4B-9EF7-842010D659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770"/>
              <a:stretch/>
            </p:blipFill>
            <p:spPr>
              <a:xfrm>
                <a:off x="237385" y="2627452"/>
                <a:ext cx="5526807" cy="3864461"/>
              </a:xfrm>
              <a:prstGeom prst="rect">
                <a:avLst/>
              </a:prstGeom>
            </p:spPr>
          </p:pic>
          <p:sp>
            <p:nvSpPr>
              <p:cNvPr id="18" name="TextBox 17">
                <a:extLst>
                  <a:ext uri="{FF2B5EF4-FFF2-40B4-BE49-F238E27FC236}">
                    <a16:creationId xmlns:a16="http://schemas.microsoft.com/office/drawing/2014/main" id="{D642D378-AA64-6246-A9B4-772C8D4CB192}"/>
                  </a:ext>
                </a:extLst>
              </p:cNvPr>
              <p:cNvSpPr txBox="1"/>
              <p:nvPr/>
            </p:nvSpPr>
            <p:spPr>
              <a:xfrm>
                <a:off x="960699" y="2778951"/>
                <a:ext cx="3229336" cy="276999"/>
              </a:xfrm>
              <a:prstGeom prst="rect">
                <a:avLst/>
              </a:prstGeom>
              <a:noFill/>
              <a:ln>
                <a:noFill/>
              </a:ln>
            </p:spPr>
            <p:txBody>
              <a:bodyPr wrap="square" rtlCol="0">
                <a:spAutoFit/>
              </a:bodyPr>
              <a:lstStyle/>
              <a:p>
                <a:r>
                  <a:rPr lang="en-US" sz="1200" b="1" dirty="0" err="1">
                    <a:latin typeface="Arial" charset="0"/>
                    <a:ea typeface="Arial" charset="0"/>
                    <a:cs typeface="Arial" charset="0"/>
                  </a:rPr>
                  <a:t>PyECLOUD</a:t>
                </a:r>
                <a:r>
                  <a:rPr lang="en-US" sz="1200" b="1" dirty="0">
                    <a:latin typeface="Arial" charset="0"/>
                    <a:ea typeface="Arial" charset="0"/>
                    <a:cs typeface="Arial" charset="0"/>
                  </a:rPr>
                  <a:t> simulations </a:t>
                </a:r>
                <a:r>
                  <a:rPr lang="mr-IN" sz="1200" dirty="0">
                    <a:latin typeface="Arial" charset="0"/>
                    <a:ea typeface="Arial" charset="0"/>
                    <a:cs typeface="Arial" charset="0"/>
                  </a:rPr>
                  <a:t>–</a:t>
                </a:r>
                <a:r>
                  <a:rPr lang="en-US" sz="1200" dirty="0">
                    <a:latin typeface="Arial" charset="0"/>
                    <a:ea typeface="Arial" charset="0"/>
                    <a:cs typeface="Arial" charset="0"/>
                  </a:rPr>
                  <a:t> LHC arc dipole</a:t>
                </a:r>
              </a:p>
            </p:txBody>
          </p:sp>
        </p:grpSp>
        <p:sp>
          <p:nvSpPr>
            <p:cNvPr id="22" name="Rectangle 21">
              <a:extLst>
                <a:ext uri="{FF2B5EF4-FFF2-40B4-BE49-F238E27FC236}">
                  <a16:creationId xmlns:a16="http://schemas.microsoft.com/office/drawing/2014/main" id="{670F19E3-48D0-9D42-BF3E-8C2B7E8B43A4}"/>
                </a:ext>
              </a:extLst>
            </p:cNvPr>
            <p:cNvSpPr/>
            <p:nvPr/>
          </p:nvSpPr>
          <p:spPr>
            <a:xfrm>
              <a:off x="690249" y="6503372"/>
              <a:ext cx="4299044" cy="307777"/>
            </a:xfrm>
            <a:prstGeom prst="rect">
              <a:avLst/>
            </a:prstGeom>
            <a:solidFill>
              <a:schemeClr val="bg1"/>
            </a:solidFill>
          </p:spPr>
          <p:txBody>
            <a:bodyPr wrap="square">
              <a:spAutoFit/>
            </a:bodyPr>
            <a:lstStyle/>
            <a:p>
              <a:pPr algn="ctr"/>
              <a:r>
                <a:rPr lang="en-US" sz="1400" dirty="0">
                  <a:latin typeface="Arial" charset="0"/>
                  <a:ea typeface="Arial" charset="0"/>
                  <a:cs typeface="Arial" charset="0"/>
                </a:rPr>
                <a:t>Maximum Secondary Electron Yield</a:t>
              </a:r>
              <a:r>
                <a:rPr lang="en-US" sz="1400" dirty="0">
                  <a:latin typeface="Symbol" charset="2"/>
                  <a:ea typeface="Symbol" charset="2"/>
                  <a:cs typeface="Symbol" charset="2"/>
                </a:rPr>
                <a:t> (</a:t>
              </a:r>
              <a:r>
                <a:rPr lang="en-US" sz="1400" dirty="0" err="1">
                  <a:latin typeface="Symbol" charset="2"/>
                  <a:ea typeface="Symbol" charset="2"/>
                  <a:cs typeface="Symbol" charset="2"/>
                </a:rPr>
                <a:t>d</a:t>
              </a:r>
              <a:r>
                <a:rPr lang="en-US" sz="1400" baseline="-25000" dirty="0" err="1">
                  <a:latin typeface="Arial" charset="0"/>
                  <a:ea typeface="Arial" charset="0"/>
                  <a:cs typeface="Arial" charset="0"/>
                </a:rPr>
                <a:t>max</a:t>
              </a:r>
              <a:r>
                <a:rPr lang="en-US" sz="1400" dirty="0">
                  <a:latin typeface="Arial" charset="0"/>
                  <a:ea typeface="Arial" charset="0"/>
                  <a:cs typeface="Arial" charset="0"/>
                </a:rPr>
                <a:t>)</a:t>
              </a:r>
              <a:r>
                <a:rPr lang="en-US" sz="1400" baseline="-25000" dirty="0">
                  <a:latin typeface="Arial" charset="0"/>
                  <a:ea typeface="Arial" charset="0"/>
                  <a:cs typeface="Arial" charset="0"/>
                </a:rPr>
                <a:t> </a:t>
              </a:r>
              <a:endParaRPr lang="en-US" sz="1400" dirty="0">
                <a:latin typeface="Arial" charset="0"/>
                <a:ea typeface="Arial" charset="0"/>
                <a:cs typeface="Arial" charset="0"/>
              </a:endParaRPr>
            </a:p>
          </p:txBody>
        </p:sp>
        <p:sp>
          <p:nvSpPr>
            <p:cNvPr id="23" name="Rectangle 22">
              <a:extLst>
                <a:ext uri="{FF2B5EF4-FFF2-40B4-BE49-F238E27FC236}">
                  <a16:creationId xmlns:a16="http://schemas.microsoft.com/office/drawing/2014/main" id="{84D6DEC4-5408-FB41-8147-2FDC40F4AD01}"/>
                </a:ext>
              </a:extLst>
            </p:cNvPr>
            <p:cNvSpPr/>
            <p:nvPr/>
          </p:nvSpPr>
          <p:spPr>
            <a:xfrm rot="20834145">
              <a:off x="667402" y="5167460"/>
              <a:ext cx="1373978" cy="461665"/>
            </a:xfrm>
            <a:prstGeom prst="rect">
              <a:avLst/>
            </a:prstGeom>
          </p:spPr>
          <p:txBody>
            <a:bodyPr wrap="square">
              <a:spAutoFit/>
            </a:bodyPr>
            <a:lstStyle/>
            <a:p>
              <a:pPr algn="ctr"/>
              <a:r>
                <a:rPr lang="en-US" sz="1200" dirty="0">
                  <a:solidFill>
                    <a:srgbClr val="FF0000"/>
                  </a:solidFill>
                  <a:latin typeface="Arial" charset="0"/>
                  <a:ea typeface="Arial" charset="0"/>
                  <a:cs typeface="Arial" charset="0"/>
                </a:rPr>
                <a:t>Accumulation of primary e</a:t>
              </a:r>
              <a:r>
                <a:rPr lang="en-US" sz="1200" baseline="30000" dirty="0">
                  <a:solidFill>
                    <a:srgbClr val="FF0000"/>
                  </a:solidFill>
                  <a:latin typeface="Arial" charset="0"/>
                  <a:ea typeface="Arial" charset="0"/>
                  <a:cs typeface="Arial" charset="0"/>
                </a:rPr>
                <a:t>-</a:t>
              </a:r>
            </a:p>
          </p:txBody>
        </p:sp>
        <p:sp>
          <p:nvSpPr>
            <p:cNvPr id="27" name="Rectangle 26">
              <a:extLst>
                <a:ext uri="{FF2B5EF4-FFF2-40B4-BE49-F238E27FC236}">
                  <a16:creationId xmlns:a16="http://schemas.microsoft.com/office/drawing/2014/main" id="{111CF4BE-A596-8E40-9F73-A44AF1A1786D}"/>
                </a:ext>
              </a:extLst>
            </p:cNvPr>
            <p:cNvSpPr/>
            <p:nvPr/>
          </p:nvSpPr>
          <p:spPr>
            <a:xfrm rot="21166819">
              <a:off x="3044388" y="3446915"/>
              <a:ext cx="1373978" cy="276999"/>
            </a:xfrm>
            <a:prstGeom prst="rect">
              <a:avLst/>
            </a:prstGeom>
          </p:spPr>
          <p:txBody>
            <a:bodyPr wrap="square">
              <a:spAutoFit/>
            </a:bodyPr>
            <a:lstStyle/>
            <a:p>
              <a:pPr algn="ctr"/>
              <a:r>
                <a:rPr lang="en-US" sz="1200">
                  <a:solidFill>
                    <a:srgbClr val="FF0000"/>
                  </a:solidFill>
                  <a:latin typeface="Arial" charset="0"/>
                  <a:ea typeface="Arial" charset="0"/>
                  <a:cs typeface="Arial" charset="0"/>
                </a:rPr>
                <a:t>Multipacting</a:t>
              </a:r>
              <a:endParaRPr lang="en-US" sz="1200" baseline="30000" dirty="0">
                <a:solidFill>
                  <a:srgbClr val="FF0000"/>
                </a:solidFill>
                <a:latin typeface="Arial" charset="0"/>
                <a:ea typeface="Arial" charset="0"/>
                <a:cs typeface="Arial" charset="0"/>
              </a:endParaRPr>
            </a:p>
          </p:txBody>
        </p:sp>
        <p:sp>
          <p:nvSpPr>
            <p:cNvPr id="28" name="Rectangle 27">
              <a:extLst>
                <a:ext uri="{FF2B5EF4-FFF2-40B4-BE49-F238E27FC236}">
                  <a16:creationId xmlns:a16="http://schemas.microsoft.com/office/drawing/2014/main" id="{502C6BF6-1841-F64E-84BA-5233E19B76B5}"/>
                </a:ext>
              </a:extLst>
            </p:cNvPr>
            <p:cNvSpPr/>
            <p:nvPr/>
          </p:nvSpPr>
          <p:spPr>
            <a:xfrm rot="21213460">
              <a:off x="1952489" y="5398560"/>
              <a:ext cx="2134202" cy="276999"/>
            </a:xfrm>
            <a:prstGeom prst="rect">
              <a:avLst/>
            </a:prstGeom>
          </p:spPr>
          <p:txBody>
            <a:bodyPr wrap="square">
              <a:spAutoFit/>
            </a:bodyPr>
            <a:lstStyle/>
            <a:p>
              <a:pPr algn="ctr"/>
              <a:r>
                <a:rPr lang="en-US" sz="1200" dirty="0">
                  <a:solidFill>
                    <a:srgbClr val="0432FF"/>
                  </a:solidFill>
                  <a:latin typeface="Arial" charset="0"/>
                  <a:ea typeface="Arial" charset="0"/>
                  <a:cs typeface="Arial" charset="0"/>
                </a:rPr>
                <a:t>Accumulation of primary e</a:t>
              </a:r>
              <a:r>
                <a:rPr lang="en-US" sz="1200" baseline="30000" dirty="0">
                  <a:solidFill>
                    <a:srgbClr val="0432FF"/>
                  </a:solidFill>
                  <a:latin typeface="Arial" charset="0"/>
                  <a:ea typeface="Arial" charset="0"/>
                  <a:cs typeface="Arial" charset="0"/>
                </a:rPr>
                <a:t>-</a:t>
              </a:r>
            </a:p>
          </p:txBody>
        </p:sp>
        <p:sp>
          <p:nvSpPr>
            <p:cNvPr id="29" name="Rectangle 28">
              <a:extLst>
                <a:ext uri="{FF2B5EF4-FFF2-40B4-BE49-F238E27FC236}">
                  <a16:creationId xmlns:a16="http://schemas.microsoft.com/office/drawing/2014/main" id="{5CFBD0F1-8537-C842-BC44-875E93FCA5F1}"/>
                </a:ext>
              </a:extLst>
            </p:cNvPr>
            <p:cNvSpPr/>
            <p:nvPr/>
          </p:nvSpPr>
          <p:spPr>
            <a:xfrm rot="20334878">
              <a:off x="3892823" y="3626612"/>
              <a:ext cx="1373978" cy="276999"/>
            </a:xfrm>
            <a:prstGeom prst="rect">
              <a:avLst/>
            </a:prstGeom>
          </p:spPr>
          <p:txBody>
            <a:bodyPr wrap="square">
              <a:spAutoFit/>
            </a:bodyPr>
            <a:lstStyle/>
            <a:p>
              <a:pPr algn="ctr"/>
              <a:r>
                <a:rPr lang="en-US" sz="1200" dirty="0" err="1">
                  <a:solidFill>
                    <a:srgbClr val="0000FF"/>
                  </a:solidFill>
                  <a:latin typeface="Arial" charset="0"/>
                  <a:ea typeface="Arial" charset="0"/>
                  <a:cs typeface="Arial" charset="0"/>
                </a:rPr>
                <a:t>Multipact</a:t>
              </a:r>
              <a:r>
                <a:rPr lang="en-US" sz="1200" dirty="0">
                  <a:solidFill>
                    <a:srgbClr val="0000FF"/>
                  </a:solidFill>
                  <a:latin typeface="Arial" charset="0"/>
                  <a:ea typeface="Arial" charset="0"/>
                  <a:cs typeface="Arial" charset="0"/>
                </a:rPr>
                <a:t>.</a:t>
              </a:r>
              <a:endParaRPr lang="en-US" sz="1200" baseline="30000" dirty="0">
                <a:solidFill>
                  <a:srgbClr val="0000FF"/>
                </a:solidFill>
                <a:latin typeface="Arial" charset="0"/>
                <a:ea typeface="Arial" charset="0"/>
                <a:cs typeface="Arial" charset="0"/>
              </a:endParaRPr>
            </a:p>
          </p:txBody>
        </p:sp>
        <p:sp>
          <p:nvSpPr>
            <p:cNvPr id="31" name="TextBox 30">
              <a:extLst>
                <a:ext uri="{FF2B5EF4-FFF2-40B4-BE49-F238E27FC236}">
                  <a16:creationId xmlns:a16="http://schemas.microsoft.com/office/drawing/2014/main" id="{18E62494-58C5-DE41-BCD2-A9A95411A0D7}"/>
                </a:ext>
              </a:extLst>
            </p:cNvPr>
            <p:cNvSpPr txBox="1"/>
            <p:nvPr/>
          </p:nvSpPr>
          <p:spPr>
            <a:xfrm>
              <a:off x="-545784" y="3129650"/>
              <a:ext cx="184731" cy="369332"/>
            </a:xfrm>
            <a:prstGeom prst="rect">
              <a:avLst/>
            </a:prstGeom>
            <a:noFill/>
          </p:spPr>
          <p:txBody>
            <a:bodyPr wrap="none" rtlCol="0">
              <a:spAutoFit/>
            </a:bodyPr>
            <a:lstStyle/>
            <a:p>
              <a:endParaRPr lang="en-US" dirty="0"/>
            </a:p>
          </p:txBody>
        </p:sp>
      </p:grpSp>
    </p:spTree>
    <p:extLst>
      <p:ext uri="{BB962C8B-B14F-4D97-AF65-F5344CB8AC3E}">
        <p14:creationId xmlns:p14="http://schemas.microsoft.com/office/powerpoint/2010/main" val="1198451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AFB3DB-E4FF-B449-8852-0B99AFA43B91}"/>
              </a:ext>
            </a:extLst>
          </p:cNvPr>
          <p:cNvSpPr/>
          <p:nvPr/>
        </p:nvSpPr>
        <p:spPr>
          <a:xfrm>
            <a:off x="0" y="0"/>
            <a:ext cx="4388850" cy="6843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7">
            <a:extLst>
              <a:ext uri="{FF2B5EF4-FFF2-40B4-BE49-F238E27FC236}">
                <a16:creationId xmlns:a16="http://schemas.microsoft.com/office/drawing/2014/main" id="{B2E9D37D-4CB5-714C-96B4-E2A51C826E9A}"/>
              </a:ext>
            </a:extLst>
          </p:cNvPr>
          <p:cNvSpPr txBox="1"/>
          <p:nvPr/>
        </p:nvSpPr>
        <p:spPr>
          <a:xfrm>
            <a:off x="3812316" y="87603"/>
            <a:ext cx="7620000" cy="461665"/>
          </a:xfrm>
          <a:prstGeom prst="rect">
            <a:avLst/>
          </a:prstGeom>
          <a:noFill/>
        </p:spPr>
        <p:txBody>
          <a:bodyPr wrap="square" rtlCol="0">
            <a:spAutoFit/>
          </a:bodyPr>
          <a:lstStyle/>
          <a:p>
            <a:pPr algn="r"/>
            <a:r>
              <a:rPr lang="en-US" sz="2400" b="1" dirty="0">
                <a:solidFill>
                  <a:schemeClr val="tx2"/>
                </a:solidFill>
                <a:latin typeface="Calibri" pitchFamily="34" charset="0"/>
              </a:rPr>
              <a:t>ECE Main ingredients: </a:t>
            </a:r>
            <a:r>
              <a:rPr lang="en-US" sz="2400" b="1" dirty="0">
                <a:solidFill>
                  <a:srgbClr val="0432FF"/>
                </a:solidFill>
                <a:latin typeface="Calibri" pitchFamily="34" charset="0"/>
              </a:rPr>
              <a:t>magnetic fields</a:t>
            </a:r>
          </a:p>
        </p:txBody>
      </p:sp>
      <p:pic>
        <p:nvPicPr>
          <p:cNvPr id="19" name="Immagine 8" descr="EC_distribution_inj.png">
            <a:extLst>
              <a:ext uri="{FF2B5EF4-FFF2-40B4-BE49-F238E27FC236}">
                <a16:creationId xmlns:a16="http://schemas.microsoft.com/office/drawing/2014/main" id="{BC1A7429-3C41-FF48-91DC-FC4A85425506}"/>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6342" y="3731041"/>
            <a:ext cx="3916436" cy="2837078"/>
          </a:xfrm>
          <a:prstGeom prst="rect">
            <a:avLst/>
          </a:prstGeom>
          <a:solidFill>
            <a:schemeClr val="bg1"/>
          </a:solidFill>
        </p:spPr>
      </p:pic>
      <p:pic>
        <p:nvPicPr>
          <p:cNvPr id="21" name="Picture 20">
            <a:extLst>
              <a:ext uri="{FF2B5EF4-FFF2-40B4-BE49-F238E27FC236}">
                <a16:creationId xmlns:a16="http://schemas.microsoft.com/office/drawing/2014/main" id="{9ECD1168-7529-C340-B9A8-7CB3D007FDC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1681" y="791375"/>
            <a:ext cx="3916436" cy="2837078"/>
          </a:xfrm>
          <a:prstGeom prst="rect">
            <a:avLst/>
          </a:prstGeom>
          <a:solidFill>
            <a:schemeClr val="bg1"/>
          </a:solidFill>
        </p:spPr>
      </p:pic>
      <p:sp>
        <p:nvSpPr>
          <p:cNvPr id="25" name="Rectangle 24">
            <a:extLst>
              <a:ext uri="{FF2B5EF4-FFF2-40B4-BE49-F238E27FC236}">
                <a16:creationId xmlns:a16="http://schemas.microsoft.com/office/drawing/2014/main" id="{323ADFE5-CC47-A545-BF1F-9FB1C06BA3D1}"/>
              </a:ext>
            </a:extLst>
          </p:cNvPr>
          <p:cNvSpPr/>
          <p:nvPr/>
        </p:nvSpPr>
        <p:spPr>
          <a:xfrm>
            <a:off x="4208118" y="3931447"/>
            <a:ext cx="7983882" cy="2785314"/>
          </a:xfrm>
          <a:prstGeom prst="rect">
            <a:avLst/>
          </a:prstGeom>
        </p:spPr>
        <p:txBody>
          <a:bodyPr wrap="square">
            <a:spAutoFit/>
          </a:bodyPr>
          <a:lstStyle/>
          <a:p>
            <a:pPr>
              <a:lnSpc>
                <a:spcPct val="120000"/>
              </a:lnSpc>
            </a:pPr>
            <a:r>
              <a:rPr lang="en-US" sz="2400" b="1" dirty="0">
                <a:solidFill>
                  <a:srgbClr val="FF0000"/>
                </a:solidFill>
                <a:latin typeface="Calibri" pitchFamily="34" charset="0"/>
              </a:rPr>
              <a:t>Electron trajectories</a:t>
            </a:r>
            <a:r>
              <a:rPr lang="en-US" sz="2400" dirty="0">
                <a:solidFill>
                  <a:schemeClr val="tx2"/>
                </a:solidFill>
                <a:latin typeface="Calibri" pitchFamily="34" charset="0"/>
              </a:rPr>
              <a:t> are strongly influenced by externally applied magnetic fields : Electrons </a:t>
            </a:r>
            <a:r>
              <a:rPr lang="en-US" sz="2400" b="1" dirty="0">
                <a:solidFill>
                  <a:srgbClr val="FF0000"/>
                </a:solidFill>
                <a:latin typeface="Calibri" pitchFamily="34" charset="0"/>
              </a:rPr>
              <a:t>spin around the field lines</a:t>
            </a:r>
          </a:p>
          <a:p>
            <a:pPr marL="285750" indent="-285750">
              <a:lnSpc>
                <a:spcPct val="120000"/>
              </a:lnSpc>
              <a:buFont typeface="Arial" charset="0"/>
              <a:buChar char="•"/>
            </a:pPr>
            <a:r>
              <a:rPr lang="en-US" sz="2400" dirty="0">
                <a:solidFill>
                  <a:schemeClr val="tx2"/>
                </a:solidFill>
                <a:latin typeface="Calibri" pitchFamily="34" charset="0"/>
              </a:rPr>
              <a:t>In </a:t>
            </a:r>
            <a:r>
              <a:rPr lang="en-US" sz="2400" b="1" dirty="0">
                <a:solidFill>
                  <a:srgbClr val="FF0000"/>
                </a:solidFill>
                <a:latin typeface="Calibri" pitchFamily="34" charset="0"/>
              </a:rPr>
              <a:t>quadrupole</a:t>
            </a:r>
            <a:r>
              <a:rPr lang="en-US" sz="2400" dirty="0">
                <a:solidFill>
                  <a:schemeClr val="tx2"/>
                </a:solidFill>
                <a:latin typeface="Calibri" pitchFamily="34" charset="0"/>
              </a:rPr>
              <a:t> magnets magnetic </a:t>
            </a:r>
            <a:r>
              <a:rPr lang="en-US" sz="2400" b="1" dirty="0">
                <a:solidFill>
                  <a:srgbClr val="FF0000"/>
                </a:solidFill>
                <a:latin typeface="Calibri" pitchFamily="34" charset="0"/>
              </a:rPr>
              <a:t>trapping</a:t>
            </a:r>
            <a:r>
              <a:rPr lang="en-US" sz="2400" dirty="0">
                <a:solidFill>
                  <a:schemeClr val="tx2"/>
                </a:solidFill>
                <a:latin typeface="Calibri" pitchFamily="34" charset="0"/>
              </a:rPr>
              <a:t> can occur with electrons surviving several bunch passages being accelerated up to a few </a:t>
            </a:r>
            <a:r>
              <a:rPr lang="en-US" sz="2400" dirty="0" err="1">
                <a:solidFill>
                  <a:schemeClr val="tx2"/>
                </a:solidFill>
                <a:latin typeface="Calibri" pitchFamily="34" charset="0"/>
              </a:rPr>
              <a:t>keV</a:t>
            </a:r>
            <a:r>
              <a:rPr lang="en-US" sz="2400" dirty="0">
                <a:solidFill>
                  <a:schemeClr val="tx2"/>
                </a:solidFill>
                <a:latin typeface="Calibri" pitchFamily="34" charset="0"/>
              </a:rPr>
              <a:t> </a:t>
            </a:r>
            <a:r>
              <a:rPr lang="en-US" sz="2400" dirty="0">
                <a:solidFill>
                  <a:schemeClr val="tx2"/>
                </a:solidFill>
                <a:latin typeface="Calibri" pitchFamily="34" charset="0"/>
                <a:sym typeface="Wingdings" pitchFamily="2" charset="2"/>
              </a:rPr>
              <a:t> </a:t>
            </a:r>
            <a:r>
              <a:rPr lang="en-US" sz="2400" dirty="0">
                <a:solidFill>
                  <a:schemeClr val="tx2"/>
                </a:solidFill>
                <a:latin typeface="Calibri" pitchFamily="34" charset="0"/>
                <a:sym typeface="Wingdings"/>
              </a:rPr>
              <a:t>Much stronger heat loads compared to dipoles</a:t>
            </a:r>
          </a:p>
        </p:txBody>
      </p:sp>
      <p:sp>
        <p:nvSpPr>
          <p:cNvPr id="26" name="Rectangle 25">
            <a:extLst>
              <a:ext uri="{FF2B5EF4-FFF2-40B4-BE49-F238E27FC236}">
                <a16:creationId xmlns:a16="http://schemas.microsoft.com/office/drawing/2014/main" id="{5104FA71-29BF-174C-9F86-B8337EAAFB49}"/>
              </a:ext>
            </a:extLst>
          </p:cNvPr>
          <p:cNvSpPr/>
          <p:nvPr/>
        </p:nvSpPr>
        <p:spPr>
          <a:xfrm>
            <a:off x="935077" y="650316"/>
            <a:ext cx="2776696" cy="292388"/>
          </a:xfrm>
          <a:prstGeom prst="rect">
            <a:avLst/>
          </a:prstGeom>
          <a:solidFill>
            <a:schemeClr val="bg1"/>
          </a:solidFill>
        </p:spPr>
        <p:txBody>
          <a:bodyPr wrap="square">
            <a:spAutoFit/>
          </a:bodyPr>
          <a:lstStyle/>
          <a:p>
            <a:pPr algn="ctr"/>
            <a:r>
              <a:rPr lang="en-US" sz="1300" b="1" dirty="0">
                <a:latin typeface="Arial" charset="0"/>
                <a:ea typeface="Arial" charset="0"/>
                <a:cs typeface="Arial" charset="0"/>
              </a:rPr>
              <a:t>LHC Arc Dipole</a:t>
            </a:r>
          </a:p>
        </p:txBody>
      </p:sp>
      <p:sp>
        <p:nvSpPr>
          <p:cNvPr id="32" name="Rectangle 31">
            <a:extLst>
              <a:ext uri="{FF2B5EF4-FFF2-40B4-BE49-F238E27FC236}">
                <a16:creationId xmlns:a16="http://schemas.microsoft.com/office/drawing/2014/main" id="{F3B1A4BD-41D8-A840-A09C-ACD510CD894F}"/>
              </a:ext>
            </a:extLst>
          </p:cNvPr>
          <p:cNvSpPr/>
          <p:nvPr/>
        </p:nvSpPr>
        <p:spPr>
          <a:xfrm>
            <a:off x="935077" y="3605293"/>
            <a:ext cx="2776696" cy="292388"/>
          </a:xfrm>
          <a:prstGeom prst="rect">
            <a:avLst/>
          </a:prstGeom>
          <a:solidFill>
            <a:schemeClr val="bg1"/>
          </a:solidFill>
        </p:spPr>
        <p:txBody>
          <a:bodyPr wrap="square">
            <a:spAutoFit/>
          </a:bodyPr>
          <a:lstStyle/>
          <a:p>
            <a:pPr algn="ctr"/>
            <a:r>
              <a:rPr lang="en-US" sz="1300" b="1" dirty="0">
                <a:latin typeface="Arial" charset="0"/>
                <a:ea typeface="Arial" charset="0"/>
                <a:cs typeface="Arial" charset="0"/>
              </a:rPr>
              <a:t>LHC Arc Quadrupole</a:t>
            </a:r>
          </a:p>
        </p:txBody>
      </p:sp>
      <p:grpSp>
        <p:nvGrpSpPr>
          <p:cNvPr id="33" name="Group 32">
            <a:extLst>
              <a:ext uri="{FF2B5EF4-FFF2-40B4-BE49-F238E27FC236}">
                <a16:creationId xmlns:a16="http://schemas.microsoft.com/office/drawing/2014/main" id="{702D0A58-306B-1D44-9B2C-6F0CE0E1B8D8}"/>
              </a:ext>
            </a:extLst>
          </p:cNvPr>
          <p:cNvGrpSpPr/>
          <p:nvPr/>
        </p:nvGrpSpPr>
        <p:grpSpPr>
          <a:xfrm>
            <a:off x="5323927" y="548619"/>
            <a:ext cx="5801693" cy="3451882"/>
            <a:chOff x="4662837" y="3537059"/>
            <a:chExt cx="4389129" cy="3130225"/>
          </a:xfrm>
        </p:grpSpPr>
        <p:pic>
          <p:nvPicPr>
            <p:cNvPr id="34" name="Picture 33">
              <a:extLst>
                <a:ext uri="{FF2B5EF4-FFF2-40B4-BE49-F238E27FC236}">
                  <a16:creationId xmlns:a16="http://schemas.microsoft.com/office/drawing/2014/main" id="{FFF343CE-C833-CC46-A9BB-A0BC6C1926C7}"/>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6812"/>
            <a:stretch/>
          </p:blipFill>
          <p:spPr>
            <a:xfrm>
              <a:off x="4662837" y="3537059"/>
              <a:ext cx="4389129" cy="3067606"/>
            </a:xfrm>
            <a:prstGeom prst="rect">
              <a:avLst/>
            </a:prstGeom>
          </p:spPr>
        </p:pic>
        <p:sp>
          <p:nvSpPr>
            <p:cNvPr id="35" name="Rectangle 34">
              <a:extLst>
                <a:ext uri="{FF2B5EF4-FFF2-40B4-BE49-F238E27FC236}">
                  <a16:creationId xmlns:a16="http://schemas.microsoft.com/office/drawing/2014/main" id="{610FE6BE-8D76-1642-A097-11ECB99446CD}"/>
                </a:ext>
              </a:extLst>
            </p:cNvPr>
            <p:cNvSpPr/>
            <p:nvPr/>
          </p:nvSpPr>
          <p:spPr>
            <a:xfrm>
              <a:off x="5118653" y="6421063"/>
              <a:ext cx="3568148" cy="246221"/>
            </a:xfrm>
            <a:prstGeom prst="rect">
              <a:avLst/>
            </a:prstGeom>
            <a:solidFill>
              <a:schemeClr val="bg1"/>
            </a:solidFill>
          </p:spPr>
          <p:txBody>
            <a:bodyPr wrap="square">
              <a:spAutoFit/>
            </a:bodyPr>
            <a:lstStyle/>
            <a:p>
              <a:pPr algn="ctr"/>
              <a:r>
                <a:rPr lang="en-US" sz="1000" dirty="0">
                  <a:latin typeface="Arial" charset="0"/>
                  <a:ea typeface="Arial" charset="0"/>
                  <a:cs typeface="Arial" charset="0"/>
                </a:rPr>
                <a:t>Maximum Secondary Electron Yield</a:t>
              </a:r>
              <a:r>
                <a:rPr lang="en-US" sz="1000" dirty="0">
                  <a:latin typeface="Symbol" charset="2"/>
                  <a:ea typeface="Symbol" charset="2"/>
                  <a:cs typeface="Symbol" charset="2"/>
                </a:rPr>
                <a:t> (</a:t>
              </a:r>
              <a:r>
                <a:rPr lang="en-US" sz="1000" dirty="0" err="1">
                  <a:latin typeface="Symbol" charset="2"/>
                  <a:ea typeface="Symbol" charset="2"/>
                  <a:cs typeface="Symbol" charset="2"/>
                </a:rPr>
                <a:t>d</a:t>
              </a:r>
              <a:r>
                <a:rPr lang="en-US" sz="1000" baseline="-25000" dirty="0" err="1">
                  <a:latin typeface="Arial" charset="0"/>
                  <a:ea typeface="Arial" charset="0"/>
                  <a:cs typeface="Arial" charset="0"/>
                </a:rPr>
                <a:t>max</a:t>
              </a:r>
              <a:r>
                <a:rPr lang="en-US" sz="1000" dirty="0">
                  <a:latin typeface="Arial" charset="0"/>
                  <a:ea typeface="Arial" charset="0"/>
                  <a:cs typeface="Arial" charset="0"/>
                </a:rPr>
                <a:t>)</a:t>
              </a:r>
              <a:r>
                <a:rPr lang="en-US" sz="1000" baseline="-25000" dirty="0">
                  <a:latin typeface="Arial" charset="0"/>
                  <a:ea typeface="Arial" charset="0"/>
                  <a:cs typeface="Arial" charset="0"/>
                </a:rPr>
                <a:t> </a:t>
              </a:r>
              <a:endParaRPr lang="en-US" sz="1000" dirty="0">
                <a:latin typeface="Arial" charset="0"/>
                <a:ea typeface="Arial" charset="0"/>
                <a:cs typeface="Arial" charset="0"/>
              </a:endParaRPr>
            </a:p>
          </p:txBody>
        </p:sp>
      </p:grpSp>
      <p:sp>
        <p:nvSpPr>
          <p:cNvPr id="36" name="Date Placeholder 3">
            <a:extLst>
              <a:ext uri="{FF2B5EF4-FFF2-40B4-BE49-F238E27FC236}">
                <a16:creationId xmlns:a16="http://schemas.microsoft.com/office/drawing/2014/main" id="{BF3710EA-D99A-8943-8531-7F026188E56B}"/>
              </a:ext>
            </a:extLst>
          </p:cNvPr>
          <p:cNvSpPr>
            <a:spLocks noGrp="1"/>
          </p:cNvSpPr>
          <p:nvPr>
            <p:ph type="dt" sz="half" idx="10"/>
          </p:nvPr>
        </p:nvSpPr>
        <p:spPr>
          <a:xfrm>
            <a:off x="1472119" y="6492875"/>
            <a:ext cx="4293088" cy="365125"/>
          </a:xfrm>
          <a:prstGeom prst="rect">
            <a:avLst/>
          </a:prstGeom>
        </p:spPr>
        <p:txBody>
          <a:bodyPr/>
          <a:lstStyle>
            <a:lvl1pPr>
              <a:defRPr>
                <a:latin typeface="Calibri" charset="0"/>
                <a:ea typeface="Calibri" charset="0"/>
                <a:cs typeface="Calibri" charset="0"/>
              </a:defRPr>
            </a:lvl1pPr>
          </a:lstStyle>
          <a:p>
            <a:r>
              <a:rPr lang="en-US" dirty="0"/>
              <a:t>ARIES -APEC workshop 10 Dec. Frankfurt.</a:t>
            </a:r>
          </a:p>
        </p:txBody>
      </p:sp>
      <p:sp>
        <p:nvSpPr>
          <p:cNvPr id="37" name="Footer Placeholder 4">
            <a:extLst>
              <a:ext uri="{FF2B5EF4-FFF2-40B4-BE49-F238E27FC236}">
                <a16:creationId xmlns:a16="http://schemas.microsoft.com/office/drawing/2014/main" id="{5BB5A567-E955-8444-BB9F-7F5E9D3361ED}"/>
              </a:ext>
            </a:extLst>
          </p:cNvPr>
          <p:cNvSpPr>
            <a:spLocks noGrp="1"/>
          </p:cNvSpPr>
          <p:nvPr>
            <p:ph type="ftr" sz="quarter" idx="11"/>
          </p:nvPr>
        </p:nvSpPr>
        <p:spPr>
          <a:xfrm>
            <a:off x="5702788" y="6491867"/>
            <a:ext cx="2755899" cy="365125"/>
          </a:xfrm>
          <a:prstGeom prst="rect">
            <a:avLst/>
          </a:prstGeom>
        </p:spPr>
        <p:txBody>
          <a:bodyPr/>
          <a:lstStyle>
            <a:lvl1pPr>
              <a:defRPr>
                <a:latin typeface="Calibri" charset="0"/>
                <a:ea typeface="Calibri" charset="0"/>
                <a:cs typeface="Calibri" charset="0"/>
              </a:defRPr>
            </a:lvl1pPr>
          </a:lstStyle>
          <a:p>
            <a:r>
              <a:rPr lang="en-US" dirty="0"/>
              <a:t>Roberto Cimino</a:t>
            </a:r>
          </a:p>
        </p:txBody>
      </p:sp>
    </p:spTree>
    <p:extLst>
      <p:ext uri="{BB962C8B-B14F-4D97-AF65-F5344CB8AC3E}">
        <p14:creationId xmlns:p14="http://schemas.microsoft.com/office/powerpoint/2010/main" val="393610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7">
            <a:extLst>
              <a:ext uri="{FF2B5EF4-FFF2-40B4-BE49-F238E27FC236}">
                <a16:creationId xmlns:a16="http://schemas.microsoft.com/office/drawing/2014/main" id="{B2E9D37D-4CB5-714C-96B4-E2A51C826E9A}"/>
              </a:ext>
            </a:extLst>
          </p:cNvPr>
          <p:cNvSpPr txBox="1"/>
          <p:nvPr/>
        </p:nvSpPr>
        <p:spPr>
          <a:xfrm>
            <a:off x="3812316" y="87603"/>
            <a:ext cx="7620000" cy="461665"/>
          </a:xfrm>
          <a:prstGeom prst="rect">
            <a:avLst/>
          </a:prstGeom>
          <a:noFill/>
        </p:spPr>
        <p:txBody>
          <a:bodyPr wrap="square" rtlCol="0">
            <a:spAutoFit/>
          </a:bodyPr>
          <a:lstStyle/>
          <a:p>
            <a:pPr algn="r"/>
            <a:r>
              <a:rPr lang="en-US" sz="2400" b="1" dirty="0">
                <a:solidFill>
                  <a:schemeClr val="tx2"/>
                </a:solidFill>
                <a:latin typeface="Calibri" pitchFamily="34" charset="0"/>
              </a:rPr>
              <a:t>ECE Main ingredients: </a:t>
            </a:r>
            <a:r>
              <a:rPr lang="en-US" sz="2400" b="1" dirty="0">
                <a:solidFill>
                  <a:srgbClr val="0432FF"/>
                </a:solidFill>
                <a:latin typeface="Calibri" pitchFamily="34" charset="0"/>
              </a:rPr>
              <a:t>bunch population</a:t>
            </a:r>
          </a:p>
        </p:txBody>
      </p:sp>
      <p:pic>
        <p:nvPicPr>
          <p:cNvPr id="20" name="Picture 19">
            <a:extLst>
              <a:ext uri="{FF2B5EF4-FFF2-40B4-BE49-F238E27FC236}">
                <a16:creationId xmlns:a16="http://schemas.microsoft.com/office/drawing/2014/main" id="{3711D45F-07BA-2543-9825-BF84F4345F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2238" y="576327"/>
            <a:ext cx="5835098" cy="1660573"/>
          </a:xfrm>
          <a:prstGeom prst="rect">
            <a:avLst/>
          </a:prstGeom>
        </p:spPr>
      </p:pic>
      <p:sp>
        <p:nvSpPr>
          <p:cNvPr id="30" name="Rectangle 29">
            <a:extLst>
              <a:ext uri="{FF2B5EF4-FFF2-40B4-BE49-F238E27FC236}">
                <a16:creationId xmlns:a16="http://schemas.microsoft.com/office/drawing/2014/main" id="{D08BB3EB-644C-6F4A-8AE8-0C402C3BBCC1}"/>
              </a:ext>
            </a:extLst>
          </p:cNvPr>
          <p:cNvSpPr/>
          <p:nvPr/>
        </p:nvSpPr>
        <p:spPr>
          <a:xfrm>
            <a:off x="6472237" y="2332860"/>
            <a:ext cx="5719763" cy="1479187"/>
          </a:xfrm>
          <a:prstGeom prst="rect">
            <a:avLst/>
          </a:prstGeom>
        </p:spPr>
        <p:txBody>
          <a:bodyPr wrap="square">
            <a:spAutoFit/>
          </a:bodyPr>
          <a:lstStyle/>
          <a:p>
            <a:pPr marL="285750" indent="-285750">
              <a:lnSpc>
                <a:spcPct val="120000"/>
              </a:lnSpc>
              <a:spcBef>
                <a:spcPts val="600"/>
              </a:spcBef>
              <a:buFont typeface="Arial" charset="0"/>
              <a:buChar char="•"/>
            </a:pPr>
            <a:r>
              <a:rPr lang="en-US" sz="2800" dirty="0">
                <a:solidFill>
                  <a:schemeClr val="tx2"/>
                </a:solidFill>
                <a:latin typeface="Calibri" pitchFamily="34" charset="0"/>
              </a:rPr>
              <a:t>At a given SEY max, bunch population can be limited </a:t>
            </a:r>
            <a:r>
              <a:rPr lang="en-US" sz="2800" b="1" dirty="0">
                <a:solidFill>
                  <a:srgbClr val="FF0000"/>
                </a:solidFill>
                <a:latin typeface="Calibri" pitchFamily="34" charset="0"/>
              </a:rPr>
              <a:t>by ECE</a:t>
            </a:r>
          </a:p>
          <a:p>
            <a:pPr marL="285750" indent="-285750">
              <a:lnSpc>
                <a:spcPct val="120000"/>
              </a:lnSpc>
              <a:spcBef>
                <a:spcPts val="600"/>
              </a:spcBef>
              <a:buFont typeface="Arial" charset="0"/>
              <a:buChar char="•"/>
            </a:pPr>
            <a:endParaRPr lang="en-US" sz="1600" dirty="0">
              <a:solidFill>
                <a:schemeClr val="tx2"/>
              </a:solidFill>
              <a:latin typeface="Calibri" pitchFamily="34" charset="0"/>
            </a:endParaRPr>
          </a:p>
        </p:txBody>
      </p:sp>
      <p:pic>
        <p:nvPicPr>
          <p:cNvPr id="19" name="Picture 7">
            <a:extLst>
              <a:ext uri="{FF2B5EF4-FFF2-40B4-BE49-F238E27FC236}">
                <a16:creationId xmlns:a16="http://schemas.microsoft.com/office/drawing/2014/main" id="{EA39BA95-D909-AA4A-8D13-D5FC0F7417E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387" y="1800225"/>
            <a:ext cx="6258686" cy="5057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a16="http://schemas.microsoft.com/office/drawing/2014/main" id="{DC810BFE-CCE3-804A-8E1A-EC90F7EE8A79}"/>
              </a:ext>
            </a:extLst>
          </p:cNvPr>
          <p:cNvSpPr/>
          <p:nvPr/>
        </p:nvSpPr>
        <p:spPr>
          <a:xfrm>
            <a:off x="6472237" y="3643311"/>
            <a:ext cx="5100637" cy="2720104"/>
          </a:xfrm>
          <a:prstGeom prst="rect">
            <a:avLst/>
          </a:prstGeom>
        </p:spPr>
        <p:txBody>
          <a:bodyPr wrap="square">
            <a:spAutoFit/>
          </a:bodyPr>
          <a:lstStyle/>
          <a:p>
            <a:pPr marL="285750" indent="-285750">
              <a:lnSpc>
                <a:spcPct val="120000"/>
              </a:lnSpc>
              <a:spcBef>
                <a:spcPts val="600"/>
              </a:spcBef>
              <a:buFont typeface="Arial" charset="0"/>
              <a:buChar char="•"/>
            </a:pPr>
            <a:r>
              <a:rPr lang="en-US" sz="2800" dirty="0">
                <a:solidFill>
                  <a:schemeClr val="tx2"/>
                </a:solidFill>
                <a:latin typeface="Calibri" pitchFamily="34" charset="0"/>
              </a:rPr>
              <a:t>Other </a:t>
            </a:r>
            <a:r>
              <a:rPr lang="en-US" sz="2800" dirty="0">
                <a:solidFill>
                  <a:srgbClr val="FF0000"/>
                </a:solidFill>
                <a:latin typeface="Calibri" pitchFamily="34" charset="0"/>
              </a:rPr>
              <a:t>ingredients</a:t>
            </a:r>
            <a:r>
              <a:rPr lang="en-US" sz="2800" dirty="0">
                <a:solidFill>
                  <a:schemeClr val="tx2"/>
                </a:solidFill>
                <a:latin typeface="Calibri" pitchFamily="34" charset="0"/>
              </a:rPr>
              <a:t> as:</a:t>
            </a:r>
          </a:p>
          <a:p>
            <a:pPr marL="285750" indent="-285750">
              <a:lnSpc>
                <a:spcPct val="120000"/>
              </a:lnSpc>
              <a:spcBef>
                <a:spcPts val="600"/>
              </a:spcBef>
              <a:buFont typeface="Arial" charset="0"/>
              <a:buChar char="•"/>
            </a:pPr>
            <a:r>
              <a:rPr lang="en-US" sz="2800" dirty="0">
                <a:solidFill>
                  <a:schemeClr val="tx2"/>
                </a:solidFill>
                <a:latin typeface="Calibri" pitchFamily="34" charset="0"/>
              </a:rPr>
              <a:t>Beam size and length, vacuum chamber dimensions etc. are all set by design to minimize costs and optimize performances</a:t>
            </a:r>
            <a:endParaRPr lang="en-US" sz="1600" dirty="0">
              <a:solidFill>
                <a:schemeClr val="tx2"/>
              </a:solidFill>
              <a:latin typeface="Calibri" pitchFamily="34" charset="0"/>
            </a:endParaRPr>
          </a:p>
        </p:txBody>
      </p:sp>
    </p:spTree>
    <p:extLst>
      <p:ext uri="{BB962C8B-B14F-4D97-AF65-F5344CB8AC3E}">
        <p14:creationId xmlns:p14="http://schemas.microsoft.com/office/powerpoint/2010/main" val="1374708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7">
            <a:extLst>
              <a:ext uri="{FF2B5EF4-FFF2-40B4-BE49-F238E27FC236}">
                <a16:creationId xmlns:a16="http://schemas.microsoft.com/office/drawing/2014/main" id="{B2E9D37D-4CB5-714C-96B4-E2A51C826E9A}"/>
              </a:ext>
            </a:extLst>
          </p:cNvPr>
          <p:cNvSpPr txBox="1"/>
          <p:nvPr/>
        </p:nvSpPr>
        <p:spPr>
          <a:xfrm>
            <a:off x="4686300" y="189314"/>
            <a:ext cx="7762875" cy="1200329"/>
          </a:xfrm>
          <a:prstGeom prst="rect">
            <a:avLst/>
          </a:prstGeom>
          <a:noFill/>
        </p:spPr>
        <p:txBody>
          <a:bodyPr wrap="square" rtlCol="0">
            <a:spAutoFit/>
          </a:bodyPr>
          <a:lstStyle/>
          <a:p>
            <a:pPr algn="ctr"/>
            <a:r>
              <a:rPr lang="en-US" sz="3600" b="1" dirty="0">
                <a:solidFill>
                  <a:schemeClr val="tx2"/>
                </a:solidFill>
                <a:latin typeface="Calibri" pitchFamily="34" charset="0"/>
              </a:rPr>
              <a:t>Many consequences of ECE</a:t>
            </a:r>
          </a:p>
          <a:p>
            <a:pPr algn="ctr"/>
            <a:r>
              <a:rPr lang="en-US" sz="3600" b="1" dirty="0">
                <a:solidFill>
                  <a:schemeClr val="tx2"/>
                </a:solidFill>
                <a:latin typeface="Calibri" pitchFamily="34" charset="0"/>
              </a:rPr>
              <a:t>on machine performance:</a:t>
            </a:r>
          </a:p>
        </p:txBody>
      </p:sp>
      <p:sp>
        <p:nvSpPr>
          <p:cNvPr id="2" name="TextBox 1">
            <a:extLst>
              <a:ext uri="{FF2B5EF4-FFF2-40B4-BE49-F238E27FC236}">
                <a16:creationId xmlns:a16="http://schemas.microsoft.com/office/drawing/2014/main" id="{462A1AA6-99E6-5D4F-98FB-1D2C258A435D}"/>
              </a:ext>
            </a:extLst>
          </p:cNvPr>
          <p:cNvSpPr txBox="1"/>
          <p:nvPr/>
        </p:nvSpPr>
        <p:spPr>
          <a:xfrm>
            <a:off x="398463" y="1301653"/>
            <a:ext cx="2374240" cy="523220"/>
          </a:xfrm>
          <a:prstGeom prst="rect">
            <a:avLst/>
          </a:prstGeom>
          <a:noFill/>
        </p:spPr>
        <p:txBody>
          <a:bodyPr wrap="none" rtlCol="0">
            <a:spAutoFit/>
          </a:bodyPr>
          <a:lstStyle/>
          <a:p>
            <a:pPr marL="742950" lvl="1" indent="-285750">
              <a:spcBef>
                <a:spcPts val="600"/>
              </a:spcBef>
              <a:buFont typeface="Courier New" charset="0"/>
              <a:buChar char="o"/>
            </a:pPr>
            <a:r>
              <a:rPr lang="en-US" sz="2800" b="1" dirty="0">
                <a:solidFill>
                  <a:srgbClr val="0432FF"/>
                </a:solidFill>
                <a:latin typeface="Calibri" pitchFamily="34" charset="0"/>
              </a:rPr>
              <a:t>Heat load</a:t>
            </a:r>
          </a:p>
        </p:txBody>
      </p:sp>
      <p:sp>
        <p:nvSpPr>
          <p:cNvPr id="4" name="TextBox 3">
            <a:extLst>
              <a:ext uri="{FF2B5EF4-FFF2-40B4-BE49-F238E27FC236}">
                <a16:creationId xmlns:a16="http://schemas.microsoft.com/office/drawing/2014/main" id="{AE2524C7-6F37-9047-A4D7-4B5EF8F0E110}"/>
              </a:ext>
            </a:extLst>
          </p:cNvPr>
          <p:cNvSpPr txBox="1"/>
          <p:nvPr/>
        </p:nvSpPr>
        <p:spPr>
          <a:xfrm>
            <a:off x="3793654" y="1389643"/>
            <a:ext cx="3581878" cy="523220"/>
          </a:xfrm>
          <a:prstGeom prst="rect">
            <a:avLst/>
          </a:prstGeom>
          <a:noFill/>
        </p:spPr>
        <p:txBody>
          <a:bodyPr wrap="none" rtlCol="0">
            <a:spAutoFit/>
          </a:bodyPr>
          <a:lstStyle/>
          <a:p>
            <a:pPr marL="742950" lvl="1" indent="-285750">
              <a:spcBef>
                <a:spcPts val="600"/>
              </a:spcBef>
              <a:buFont typeface="Courier New" charset="0"/>
              <a:buChar char="o"/>
            </a:pPr>
            <a:r>
              <a:rPr lang="en-US" sz="2800" b="1" dirty="0">
                <a:solidFill>
                  <a:srgbClr val="0432FF"/>
                </a:solidFill>
                <a:latin typeface="Calibri" pitchFamily="34" charset="0"/>
              </a:rPr>
              <a:t>Beam instabilities</a:t>
            </a:r>
          </a:p>
        </p:txBody>
      </p:sp>
      <p:sp>
        <p:nvSpPr>
          <p:cNvPr id="5" name="TextBox 4">
            <a:extLst>
              <a:ext uri="{FF2B5EF4-FFF2-40B4-BE49-F238E27FC236}">
                <a16:creationId xmlns:a16="http://schemas.microsoft.com/office/drawing/2014/main" id="{55C3245D-FAC7-6249-9DA5-4F67986DD1AB}"/>
              </a:ext>
            </a:extLst>
          </p:cNvPr>
          <p:cNvSpPr txBox="1"/>
          <p:nvPr/>
        </p:nvSpPr>
        <p:spPr>
          <a:xfrm>
            <a:off x="7347702" y="1389643"/>
            <a:ext cx="4834016" cy="523220"/>
          </a:xfrm>
          <a:prstGeom prst="rect">
            <a:avLst/>
          </a:prstGeom>
          <a:noFill/>
        </p:spPr>
        <p:txBody>
          <a:bodyPr wrap="none" rtlCol="0">
            <a:spAutoFit/>
          </a:bodyPr>
          <a:lstStyle/>
          <a:p>
            <a:pPr marL="742950" lvl="1" indent="-285750">
              <a:spcBef>
                <a:spcPts val="600"/>
              </a:spcBef>
              <a:buFont typeface="Courier New" charset="0"/>
              <a:buChar char="o"/>
            </a:pPr>
            <a:r>
              <a:rPr lang="en-US" sz="2800" b="1" dirty="0">
                <a:solidFill>
                  <a:srgbClr val="0432FF"/>
                </a:solidFill>
                <a:latin typeface="Calibri" pitchFamily="34" charset="0"/>
              </a:rPr>
              <a:t>Local vacuum degradation</a:t>
            </a:r>
          </a:p>
        </p:txBody>
      </p:sp>
      <p:grpSp>
        <p:nvGrpSpPr>
          <p:cNvPr id="3" name="Group 2">
            <a:extLst>
              <a:ext uri="{FF2B5EF4-FFF2-40B4-BE49-F238E27FC236}">
                <a16:creationId xmlns:a16="http://schemas.microsoft.com/office/drawing/2014/main" id="{4498296A-7AA0-8845-A816-69FCDD2D5991}"/>
              </a:ext>
            </a:extLst>
          </p:cNvPr>
          <p:cNvGrpSpPr/>
          <p:nvPr/>
        </p:nvGrpSpPr>
        <p:grpSpPr>
          <a:xfrm>
            <a:off x="-88630" y="1914494"/>
            <a:ext cx="8832575" cy="4188757"/>
            <a:chOff x="54250" y="1914494"/>
            <a:chExt cx="8666915" cy="4188757"/>
          </a:xfrm>
        </p:grpSpPr>
        <p:grpSp>
          <p:nvGrpSpPr>
            <p:cNvPr id="7" name="Group 6">
              <a:extLst>
                <a:ext uri="{FF2B5EF4-FFF2-40B4-BE49-F238E27FC236}">
                  <a16:creationId xmlns:a16="http://schemas.microsoft.com/office/drawing/2014/main" id="{169FCAAC-A1AE-114B-96A7-ABF112BD6915}"/>
                </a:ext>
              </a:extLst>
            </p:cNvPr>
            <p:cNvGrpSpPr>
              <a:grpSpLocks noChangeAspect="1"/>
            </p:cNvGrpSpPr>
            <p:nvPr/>
          </p:nvGrpSpPr>
          <p:grpSpPr>
            <a:xfrm>
              <a:off x="300038" y="1914494"/>
              <a:ext cx="8421127" cy="4188757"/>
              <a:chOff x="-487362" y="2669242"/>
              <a:chExt cx="8421127" cy="4188757"/>
            </a:xfrm>
          </p:grpSpPr>
          <p:pic>
            <p:nvPicPr>
              <p:cNvPr id="19" name="Picture 18">
                <a:extLst>
                  <a:ext uri="{FF2B5EF4-FFF2-40B4-BE49-F238E27FC236}">
                    <a16:creationId xmlns:a16="http://schemas.microsoft.com/office/drawing/2014/main" id="{DB6B43A8-5268-8C43-9620-21B5677880D4}"/>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028" r="63198"/>
              <a:stretch/>
            </p:blipFill>
            <p:spPr>
              <a:xfrm>
                <a:off x="-487362" y="2669242"/>
                <a:ext cx="2948533" cy="4188757"/>
              </a:xfrm>
              <a:prstGeom prst="rect">
                <a:avLst/>
              </a:prstGeom>
            </p:spPr>
          </p:pic>
          <p:sp>
            <p:nvSpPr>
              <p:cNvPr id="20" name="Rectangle 19">
                <a:extLst>
                  <a:ext uri="{FF2B5EF4-FFF2-40B4-BE49-F238E27FC236}">
                    <a16:creationId xmlns:a16="http://schemas.microsoft.com/office/drawing/2014/main" id="{63B65C15-7058-F647-A4F4-9D6F16433A6C}"/>
                  </a:ext>
                </a:extLst>
              </p:cNvPr>
              <p:cNvSpPr/>
              <p:nvPr/>
            </p:nvSpPr>
            <p:spPr>
              <a:xfrm>
                <a:off x="201706" y="4034118"/>
                <a:ext cx="7732059" cy="14791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 name="Rectangle 20">
                <a:extLst>
                  <a:ext uri="{FF2B5EF4-FFF2-40B4-BE49-F238E27FC236}">
                    <a16:creationId xmlns:a16="http://schemas.microsoft.com/office/drawing/2014/main" id="{CDA78F65-3B8A-4C48-A7B3-4B13E55FA40F}"/>
                  </a:ext>
                </a:extLst>
              </p:cNvPr>
              <p:cNvSpPr/>
              <p:nvPr/>
            </p:nvSpPr>
            <p:spPr>
              <a:xfrm>
                <a:off x="2393576" y="2944907"/>
                <a:ext cx="336177" cy="353526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8" name="Rectangle 7">
              <a:extLst>
                <a:ext uri="{FF2B5EF4-FFF2-40B4-BE49-F238E27FC236}">
                  <a16:creationId xmlns:a16="http://schemas.microsoft.com/office/drawing/2014/main" id="{0CC6CCA7-A148-644C-8545-6AFEE34B645C}"/>
                </a:ext>
              </a:extLst>
            </p:cNvPr>
            <p:cNvSpPr/>
            <p:nvPr/>
          </p:nvSpPr>
          <p:spPr>
            <a:xfrm>
              <a:off x="3283528" y="3392390"/>
              <a:ext cx="221673" cy="2078182"/>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BAF3517F-DFA5-2341-813A-9255253F3DCE}"/>
                </a:ext>
              </a:extLst>
            </p:cNvPr>
            <p:cNvSpPr txBox="1"/>
            <p:nvPr/>
          </p:nvSpPr>
          <p:spPr>
            <a:xfrm>
              <a:off x="832104" y="2035149"/>
              <a:ext cx="2267712" cy="323165"/>
            </a:xfrm>
            <a:prstGeom prst="rect">
              <a:avLst/>
            </a:prstGeom>
            <a:noFill/>
          </p:spPr>
          <p:txBody>
            <a:bodyPr wrap="square" rtlCol="0">
              <a:spAutoFit/>
            </a:bodyPr>
            <a:lstStyle/>
            <a:p>
              <a:pPr algn="ctr"/>
              <a:r>
                <a:rPr lang="en-US" sz="1500" b="1" dirty="0">
                  <a:latin typeface="Arial" charset="0"/>
                  <a:ea typeface="Arial" charset="0"/>
                  <a:cs typeface="Arial" charset="0"/>
                </a:rPr>
                <a:t>2015</a:t>
              </a:r>
            </a:p>
          </p:txBody>
        </p:sp>
        <p:sp>
          <p:nvSpPr>
            <p:cNvPr id="12" name="Rectangle 11">
              <a:extLst>
                <a:ext uri="{FF2B5EF4-FFF2-40B4-BE49-F238E27FC236}">
                  <a16:creationId xmlns:a16="http://schemas.microsoft.com/office/drawing/2014/main" id="{ADB73AD4-B57B-9649-A5B1-259E08ACBC90}"/>
                </a:ext>
              </a:extLst>
            </p:cNvPr>
            <p:cNvSpPr/>
            <p:nvPr/>
          </p:nvSpPr>
          <p:spPr>
            <a:xfrm>
              <a:off x="1329069" y="3282514"/>
              <a:ext cx="606055" cy="230400"/>
            </a:xfrm>
            <a:prstGeom prst="rect">
              <a:avLst/>
            </a:prstGeom>
            <a:solidFill>
              <a:schemeClr val="accent2">
                <a:lumMod val="60000"/>
                <a:lumOff val="40000"/>
              </a:schemeClr>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chemeClr val="accent2">
                      <a:lumMod val="75000"/>
                    </a:schemeClr>
                  </a:solidFill>
                  <a:effectLst/>
                  <a:uLnTx/>
                  <a:uFillTx/>
                  <a:latin typeface="Arial"/>
                  <a:ea typeface=""/>
                  <a:cs typeface="Arial"/>
                </a:rPr>
                <a:t>2x72b</a:t>
              </a:r>
            </a:p>
          </p:txBody>
        </p:sp>
        <p:sp>
          <p:nvSpPr>
            <p:cNvPr id="13" name="Rectangle 12">
              <a:extLst>
                <a:ext uri="{FF2B5EF4-FFF2-40B4-BE49-F238E27FC236}">
                  <a16:creationId xmlns:a16="http://schemas.microsoft.com/office/drawing/2014/main" id="{16ED8420-4341-9E46-86AA-3A81EDBDD59D}"/>
                </a:ext>
              </a:extLst>
            </p:cNvPr>
            <p:cNvSpPr/>
            <p:nvPr/>
          </p:nvSpPr>
          <p:spPr>
            <a:xfrm>
              <a:off x="1935127" y="3282514"/>
              <a:ext cx="685800" cy="230400"/>
            </a:xfrm>
            <a:prstGeom prst="rect">
              <a:avLst/>
            </a:prstGeom>
            <a:solidFill>
              <a:schemeClr val="accent2">
                <a:lumMod val="40000"/>
                <a:lumOff val="60000"/>
              </a:schemeClr>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chemeClr val="accent2">
                      <a:lumMod val="75000"/>
                    </a:schemeClr>
                  </a:solidFill>
                  <a:effectLst/>
                  <a:uLnTx/>
                  <a:uFillTx/>
                  <a:latin typeface="Arial"/>
                  <a:ea typeface=""/>
                  <a:cs typeface="Arial"/>
                </a:rPr>
                <a:t>72b</a:t>
              </a:r>
            </a:p>
          </p:txBody>
        </p:sp>
        <p:sp>
          <p:nvSpPr>
            <p:cNvPr id="14" name="Rectangle 13">
              <a:extLst>
                <a:ext uri="{FF2B5EF4-FFF2-40B4-BE49-F238E27FC236}">
                  <a16:creationId xmlns:a16="http://schemas.microsoft.com/office/drawing/2014/main" id="{ABF4FBF7-35F0-3F46-956D-B9233216EF86}"/>
                </a:ext>
              </a:extLst>
            </p:cNvPr>
            <p:cNvSpPr/>
            <p:nvPr/>
          </p:nvSpPr>
          <p:spPr>
            <a:xfrm>
              <a:off x="54250" y="3263599"/>
              <a:ext cx="506869" cy="430887"/>
            </a:xfrm>
            <a:prstGeom prst="rect">
              <a:avLst/>
            </a:prstGeom>
          </p:spPr>
          <p:txBody>
            <a:bodyPr wrap="none">
              <a:spAutoFit/>
            </a:bodyPr>
            <a:lstStyle/>
            <a:p>
              <a:pPr lvl="0" algn="ctr">
                <a:defRPr/>
              </a:pPr>
              <a:r>
                <a:rPr lang="en-US" sz="1100" kern="0" dirty="0">
                  <a:solidFill>
                    <a:srgbClr val="953735"/>
                  </a:solidFill>
                  <a:latin typeface="Arial"/>
                  <a:cs typeface="Arial"/>
                </a:rPr>
                <a:t>Train</a:t>
              </a:r>
            </a:p>
            <a:p>
              <a:pPr lvl="0" algn="ctr">
                <a:defRPr/>
              </a:pPr>
              <a:r>
                <a:rPr lang="en-US" sz="1100" kern="0" dirty="0">
                  <a:solidFill>
                    <a:srgbClr val="953735"/>
                  </a:solidFill>
                  <a:latin typeface="Arial"/>
                  <a:cs typeface="Arial"/>
                </a:rPr>
                <a:t>type</a:t>
              </a:r>
            </a:p>
          </p:txBody>
        </p:sp>
        <p:pic>
          <p:nvPicPr>
            <p:cNvPr id="15" name="Picture 14" descr="overview_2015_stop_squeeze_hl_scaled2.png">
              <a:extLst>
                <a:ext uri="{FF2B5EF4-FFF2-40B4-BE49-F238E27FC236}">
                  <a16:creationId xmlns:a16="http://schemas.microsoft.com/office/drawing/2014/main" id="{D05D7AE3-1A74-CC4B-A5CA-71F21984CEEB}"/>
                </a:ext>
              </a:extLst>
            </p:cNvPr>
            <p:cNvPicPr>
              <a:picLocks noChangeAspect="1"/>
            </p:cNvPicPr>
            <p:nvPr/>
          </p:nvPicPr>
          <p:blipFill rotWithShape="1">
            <a:blip r:embed="rId3">
              <a:extLst>
                <a:ext uri="{28A0092B-C50C-407E-A947-70E740481C1C}">
                  <a14:useLocalDpi xmlns:a14="http://schemas.microsoft.com/office/drawing/2010/main" val="0"/>
                </a:ext>
              </a:extLst>
            </a:blip>
            <a:srcRect l="76449" t="53188" r="3631" b="11936"/>
            <a:stretch/>
          </p:blipFill>
          <p:spPr>
            <a:xfrm>
              <a:off x="2926789" y="3723190"/>
              <a:ext cx="844550" cy="1751086"/>
            </a:xfrm>
            <a:prstGeom prst="rect">
              <a:avLst/>
            </a:prstGeom>
          </p:spPr>
        </p:pic>
        <p:sp>
          <p:nvSpPr>
            <p:cNvPr id="17" name="Rectangle 16">
              <a:extLst>
                <a:ext uri="{FF2B5EF4-FFF2-40B4-BE49-F238E27FC236}">
                  <a16:creationId xmlns:a16="http://schemas.microsoft.com/office/drawing/2014/main" id="{0B17DF2B-1541-FE4B-B244-A64DDDE1A987}"/>
                </a:ext>
              </a:extLst>
            </p:cNvPr>
            <p:cNvSpPr/>
            <p:nvPr/>
          </p:nvSpPr>
          <p:spPr>
            <a:xfrm>
              <a:off x="2613840" y="3282514"/>
              <a:ext cx="496154" cy="230400"/>
            </a:xfrm>
            <a:prstGeom prst="rect">
              <a:avLst/>
            </a:prstGeom>
            <a:solidFill>
              <a:schemeClr val="accent2">
                <a:lumMod val="20000"/>
                <a:lumOff val="80000"/>
                <a:alpha val="62000"/>
              </a:schemeClr>
            </a:solidFill>
            <a:ln w="9525" cap="flat" cmpd="sng" algn="ctr">
              <a:noFill/>
              <a:prstDash val="solid"/>
            </a:ln>
            <a:effectLst/>
          </p:spPr>
          <p:txBody>
            <a:bodyPr lIns="0" rIns="0" rtlCol="0" anchor="ctr"/>
            <a:lstStyle/>
            <a:p>
              <a:pPr marL="46038" marR="0" lvl="0" algn="ctr" defTabSz="457200" eaLnBrk="1" fontAlgn="auto" latinLnBrk="0" hangingPunct="1">
                <a:lnSpc>
                  <a:spcPct val="100000"/>
                </a:lnSpc>
                <a:spcBef>
                  <a:spcPts val="0"/>
                </a:spcBef>
                <a:spcAft>
                  <a:spcPts val="0"/>
                </a:spcAft>
                <a:buClrTx/>
                <a:buSzTx/>
                <a:buFontTx/>
                <a:buNone/>
                <a:defRPr/>
              </a:pPr>
              <a:r>
                <a:rPr lang="en-US" sz="1100" kern="0" dirty="0">
                  <a:solidFill>
                    <a:schemeClr val="accent2">
                      <a:lumMod val="75000"/>
                    </a:schemeClr>
                  </a:solidFill>
                  <a:latin typeface="Arial"/>
                  <a:ea typeface=""/>
                  <a:cs typeface="Arial"/>
                </a:rPr>
                <a:t>4x36b</a:t>
              </a:r>
              <a:endParaRPr kumimoji="0" lang="en-US" sz="1100" b="0" i="0" u="none" strike="noStrike" kern="0" cap="none" spc="0" normalizeH="0" baseline="0" noProof="0" dirty="0">
                <a:ln>
                  <a:noFill/>
                </a:ln>
                <a:solidFill>
                  <a:schemeClr val="accent2">
                    <a:lumMod val="75000"/>
                  </a:schemeClr>
                </a:solidFill>
                <a:effectLst/>
                <a:uLnTx/>
                <a:uFillTx/>
                <a:latin typeface="Arial"/>
                <a:ea typeface=""/>
                <a:cs typeface="Arial"/>
              </a:endParaRPr>
            </a:p>
          </p:txBody>
        </p:sp>
      </p:grpSp>
      <p:grpSp>
        <p:nvGrpSpPr>
          <p:cNvPr id="22" name="Group 21">
            <a:extLst>
              <a:ext uri="{FF2B5EF4-FFF2-40B4-BE49-F238E27FC236}">
                <a16:creationId xmlns:a16="http://schemas.microsoft.com/office/drawing/2014/main" id="{EAA23A6B-C4C2-2F46-9780-7C945441A32B}"/>
              </a:ext>
            </a:extLst>
          </p:cNvPr>
          <p:cNvGrpSpPr/>
          <p:nvPr/>
        </p:nvGrpSpPr>
        <p:grpSpPr>
          <a:xfrm>
            <a:off x="3766182" y="2038308"/>
            <a:ext cx="3636822" cy="2560425"/>
            <a:chOff x="5190186" y="3615882"/>
            <a:chExt cx="3636822" cy="2560425"/>
          </a:xfrm>
        </p:grpSpPr>
        <p:pic>
          <p:nvPicPr>
            <p:cNvPr id="23" name="Picture 22">
              <a:extLst>
                <a:ext uri="{FF2B5EF4-FFF2-40B4-BE49-F238E27FC236}">
                  <a16:creationId xmlns:a16="http://schemas.microsoft.com/office/drawing/2014/main" id="{3FC83114-E408-E941-99DA-BD6EAFDC0042}"/>
                </a:ext>
              </a:extLst>
            </p:cNvPr>
            <p:cNvPicPr>
              <a:picLocks noChangeAspect="1"/>
            </p:cNvPicPr>
            <p:nvPr/>
          </p:nvPicPr>
          <p:blipFill rotWithShape="1">
            <a:blip r:embed="rId4"/>
            <a:srcRect l="5804" t="9245" r="48400" b="4208"/>
            <a:stretch/>
          </p:blipFill>
          <p:spPr>
            <a:xfrm>
              <a:off x="5190186" y="3719735"/>
              <a:ext cx="3636822" cy="2456572"/>
            </a:xfrm>
            <a:prstGeom prst="rect">
              <a:avLst/>
            </a:prstGeom>
            <a:ln>
              <a:noFill/>
            </a:ln>
          </p:spPr>
        </p:pic>
        <p:sp>
          <p:nvSpPr>
            <p:cNvPr id="24" name="TextBox 7">
              <a:extLst>
                <a:ext uri="{FF2B5EF4-FFF2-40B4-BE49-F238E27FC236}">
                  <a16:creationId xmlns:a16="http://schemas.microsoft.com/office/drawing/2014/main" id="{B5AD8A6A-CA65-8640-B8C8-5D07BD766A1A}"/>
                </a:ext>
              </a:extLst>
            </p:cNvPr>
            <p:cNvSpPr txBox="1"/>
            <p:nvPr/>
          </p:nvSpPr>
          <p:spPr>
            <a:xfrm>
              <a:off x="5771470" y="3615882"/>
              <a:ext cx="2908892" cy="338554"/>
            </a:xfrm>
            <a:prstGeom prst="rect">
              <a:avLst/>
            </a:prstGeom>
            <a:noFill/>
          </p:spPr>
          <p:txBody>
            <a:bodyPr wrap="square" rtlCol="0">
              <a:spAutoFit/>
            </a:bodyPr>
            <a:lstStyle/>
            <a:p>
              <a:pPr algn="ctr" defTabSz="457200"/>
              <a:r>
                <a:rPr lang="en-US" sz="1600" b="1" dirty="0">
                  <a:solidFill>
                    <a:srgbClr val="1F497D"/>
                  </a:solidFill>
                  <a:latin typeface="Calibri" pitchFamily="34" charset="0"/>
                </a:rPr>
                <a:t>e-cloud driven instability</a:t>
              </a:r>
            </a:p>
          </p:txBody>
        </p:sp>
      </p:grpSp>
      <p:pic>
        <p:nvPicPr>
          <p:cNvPr id="26" name="Picture 25">
            <a:extLst>
              <a:ext uri="{FF2B5EF4-FFF2-40B4-BE49-F238E27FC236}">
                <a16:creationId xmlns:a16="http://schemas.microsoft.com/office/drawing/2014/main" id="{3A24F0D0-DC19-4A43-9C02-D9070A888CC5}"/>
              </a:ext>
            </a:extLst>
          </p:cNvPr>
          <p:cNvPicPr>
            <a:picLocks noChangeAspect="1"/>
          </p:cNvPicPr>
          <p:nvPr/>
        </p:nvPicPr>
        <p:blipFill rotWithShape="1">
          <a:blip r:embed="rId5">
            <a:extLst>
              <a:ext uri="{28A0092B-C50C-407E-A947-70E740481C1C}">
                <a14:useLocalDpi xmlns:a14="http://schemas.microsoft.com/office/drawing/2010/main" val="0"/>
              </a:ext>
            </a:extLst>
          </a:blip>
          <a:srcRect l="33484" t="6321" r="3382" b="52305"/>
          <a:stretch/>
        </p:blipFill>
        <p:spPr>
          <a:xfrm>
            <a:off x="3381371" y="4499073"/>
            <a:ext cx="4267999" cy="1966622"/>
          </a:xfrm>
          <a:prstGeom prst="rect">
            <a:avLst/>
          </a:prstGeom>
        </p:spPr>
      </p:pic>
      <p:sp>
        <p:nvSpPr>
          <p:cNvPr id="27" name="Rectangle 26">
            <a:extLst>
              <a:ext uri="{FF2B5EF4-FFF2-40B4-BE49-F238E27FC236}">
                <a16:creationId xmlns:a16="http://schemas.microsoft.com/office/drawing/2014/main" id="{2EF43BFC-237D-DE47-AE1E-79812AC6E523}"/>
              </a:ext>
            </a:extLst>
          </p:cNvPr>
          <p:cNvSpPr/>
          <p:nvPr/>
        </p:nvSpPr>
        <p:spPr>
          <a:xfrm>
            <a:off x="6120934" y="3447651"/>
            <a:ext cx="1099981" cy="307777"/>
          </a:xfrm>
          <a:prstGeom prst="rect">
            <a:avLst/>
          </a:prstGeom>
        </p:spPr>
        <p:txBody>
          <a:bodyPr wrap="none">
            <a:spAutoFit/>
          </a:bodyPr>
          <a:lstStyle/>
          <a:p>
            <a:r>
              <a:rPr lang="en-US" sz="1400" b="1" dirty="0">
                <a:latin typeface="Arial" charset="0"/>
                <a:ea typeface="Arial" charset="0"/>
                <a:cs typeface="Arial" charset="0"/>
                <a:sym typeface="Wingdings"/>
              </a:rPr>
              <a:t>Simulation</a:t>
            </a:r>
            <a:endParaRPr lang="en-US" sz="1400" b="1" dirty="0">
              <a:latin typeface="Arial" charset="0"/>
              <a:ea typeface="Arial" charset="0"/>
              <a:cs typeface="Arial" charset="0"/>
            </a:endParaRPr>
          </a:p>
        </p:txBody>
      </p:sp>
      <p:sp>
        <p:nvSpPr>
          <p:cNvPr id="28" name="Rectangle 27">
            <a:extLst>
              <a:ext uri="{FF2B5EF4-FFF2-40B4-BE49-F238E27FC236}">
                <a16:creationId xmlns:a16="http://schemas.microsoft.com/office/drawing/2014/main" id="{368142DC-B7AD-E84E-9341-1D223EEFFF65}"/>
              </a:ext>
            </a:extLst>
          </p:cNvPr>
          <p:cNvSpPr/>
          <p:nvPr/>
        </p:nvSpPr>
        <p:spPr>
          <a:xfrm>
            <a:off x="3840596" y="4822054"/>
            <a:ext cx="2004075" cy="307777"/>
          </a:xfrm>
          <a:prstGeom prst="rect">
            <a:avLst/>
          </a:prstGeom>
        </p:spPr>
        <p:txBody>
          <a:bodyPr wrap="none">
            <a:spAutoFit/>
          </a:bodyPr>
          <a:lstStyle/>
          <a:p>
            <a:r>
              <a:rPr lang="en-US" sz="1400" b="1" dirty="0">
                <a:latin typeface="Arial" charset="0"/>
                <a:ea typeface="Arial" charset="0"/>
                <a:cs typeface="Arial" charset="0"/>
              </a:rPr>
              <a:t>Measurements (2016)</a:t>
            </a:r>
          </a:p>
        </p:txBody>
      </p:sp>
      <p:grpSp>
        <p:nvGrpSpPr>
          <p:cNvPr id="39" name="Group 38">
            <a:extLst>
              <a:ext uri="{FF2B5EF4-FFF2-40B4-BE49-F238E27FC236}">
                <a16:creationId xmlns:a16="http://schemas.microsoft.com/office/drawing/2014/main" id="{4F18745A-122F-924B-AD80-24437184FA93}"/>
              </a:ext>
            </a:extLst>
          </p:cNvPr>
          <p:cNvGrpSpPr/>
          <p:nvPr/>
        </p:nvGrpSpPr>
        <p:grpSpPr>
          <a:xfrm>
            <a:off x="8252930" y="2035149"/>
            <a:ext cx="3735585" cy="4359105"/>
            <a:chOff x="7413602" y="1780330"/>
            <a:chExt cx="2783337" cy="3140253"/>
          </a:xfrm>
        </p:grpSpPr>
        <p:grpSp>
          <p:nvGrpSpPr>
            <p:cNvPr id="29" name="Group 28">
              <a:extLst>
                <a:ext uri="{FF2B5EF4-FFF2-40B4-BE49-F238E27FC236}">
                  <a16:creationId xmlns:a16="http://schemas.microsoft.com/office/drawing/2014/main" id="{6E00A6D7-6831-554B-BBAC-4A961C4AD7FD}"/>
                </a:ext>
              </a:extLst>
            </p:cNvPr>
            <p:cNvGrpSpPr>
              <a:grpSpLocks noChangeAspect="1"/>
            </p:cNvGrpSpPr>
            <p:nvPr/>
          </p:nvGrpSpPr>
          <p:grpSpPr>
            <a:xfrm>
              <a:off x="7413602" y="1780330"/>
              <a:ext cx="2050393" cy="3140253"/>
              <a:chOff x="2845995" y="424341"/>
              <a:chExt cx="2271170" cy="3478374"/>
            </a:xfrm>
          </p:grpSpPr>
          <p:pic>
            <p:nvPicPr>
              <p:cNvPr id="30" name="Picture 29">
                <a:extLst>
                  <a:ext uri="{FF2B5EF4-FFF2-40B4-BE49-F238E27FC236}">
                    <a16:creationId xmlns:a16="http://schemas.microsoft.com/office/drawing/2014/main" id="{097BFBAF-7E7E-7D46-BB62-87A30DC1B77E}"/>
                  </a:ext>
                </a:extLst>
              </p:cNvPr>
              <p:cNvPicPr>
                <a:picLocks noChangeAspect="1"/>
              </p:cNvPicPr>
              <p:nvPr/>
            </p:nvPicPr>
            <p:blipFill rotWithShape="1">
              <a:blip r:embed="rId6"/>
              <a:srcRect r="67587"/>
              <a:stretch/>
            </p:blipFill>
            <p:spPr>
              <a:xfrm>
                <a:off x="2845995" y="651344"/>
                <a:ext cx="2271170" cy="3251371"/>
              </a:xfrm>
              <a:prstGeom prst="rect">
                <a:avLst/>
              </a:prstGeom>
            </p:spPr>
          </p:pic>
          <p:sp>
            <p:nvSpPr>
              <p:cNvPr id="33" name="Rectangle 32">
                <a:extLst>
                  <a:ext uri="{FF2B5EF4-FFF2-40B4-BE49-F238E27FC236}">
                    <a16:creationId xmlns:a16="http://schemas.microsoft.com/office/drawing/2014/main" id="{709433D1-FCB0-BA41-A2F1-8BC571B1FEE2}"/>
                  </a:ext>
                </a:extLst>
              </p:cNvPr>
              <p:cNvSpPr/>
              <p:nvPr/>
            </p:nvSpPr>
            <p:spPr>
              <a:xfrm>
                <a:off x="3266960" y="424341"/>
                <a:ext cx="1611147" cy="307777"/>
              </a:xfrm>
              <a:prstGeom prst="rect">
                <a:avLst/>
              </a:prstGeom>
            </p:spPr>
            <p:txBody>
              <a:bodyPr wrap="none">
                <a:spAutoFit/>
              </a:bodyPr>
              <a:lstStyle/>
              <a:p>
                <a:r>
                  <a:rPr lang="en-US" sz="1400" i="1" dirty="0">
                    <a:solidFill>
                      <a:schemeClr val="tx2"/>
                    </a:solidFill>
                    <a:sym typeface="Wingdings"/>
                  </a:rPr>
                  <a:t>Courtesy M. Barnes</a:t>
                </a:r>
                <a:endParaRPr lang="en-US" sz="1400" i="1" dirty="0"/>
              </a:p>
            </p:txBody>
          </p:sp>
        </p:grpSp>
        <p:pic>
          <p:nvPicPr>
            <p:cNvPr id="35" name="Picture 34">
              <a:extLst>
                <a:ext uri="{FF2B5EF4-FFF2-40B4-BE49-F238E27FC236}">
                  <a16:creationId xmlns:a16="http://schemas.microsoft.com/office/drawing/2014/main" id="{AF2719CA-1E49-7040-80E8-A0CDDB684E2B}"/>
                </a:ext>
              </a:extLst>
            </p:cNvPr>
            <p:cNvPicPr>
              <a:picLocks noChangeAspect="1"/>
            </p:cNvPicPr>
            <p:nvPr/>
          </p:nvPicPr>
          <p:blipFill rotWithShape="1">
            <a:blip r:embed="rId6"/>
            <a:srcRect l="86329" b="22320"/>
            <a:stretch/>
          </p:blipFill>
          <p:spPr>
            <a:xfrm>
              <a:off x="9332140" y="1975031"/>
              <a:ext cx="864799" cy="2280142"/>
            </a:xfrm>
            <a:prstGeom prst="rect">
              <a:avLst/>
            </a:prstGeom>
          </p:spPr>
        </p:pic>
      </p:grpSp>
      <p:sp>
        <p:nvSpPr>
          <p:cNvPr id="40" name="TextBox 39">
            <a:extLst>
              <a:ext uri="{FF2B5EF4-FFF2-40B4-BE49-F238E27FC236}">
                <a16:creationId xmlns:a16="http://schemas.microsoft.com/office/drawing/2014/main" id="{7E4CD624-1B25-EC4C-81A6-8364C079B250}"/>
              </a:ext>
            </a:extLst>
          </p:cNvPr>
          <p:cNvSpPr txBox="1"/>
          <p:nvPr/>
        </p:nvSpPr>
        <p:spPr>
          <a:xfrm>
            <a:off x="8593061" y="5923421"/>
            <a:ext cx="3394712" cy="461665"/>
          </a:xfrm>
          <a:prstGeom prst="rect">
            <a:avLst/>
          </a:prstGeom>
          <a:solidFill>
            <a:schemeClr val="accent4">
              <a:lumMod val="20000"/>
              <a:lumOff val="80000"/>
            </a:schemeClr>
          </a:solidFill>
        </p:spPr>
        <p:txBody>
          <a:bodyPr wrap="none" rtlCol="0">
            <a:spAutoFit/>
          </a:bodyPr>
          <a:lstStyle/>
          <a:p>
            <a:r>
              <a:rPr lang="en-US" sz="2400" b="1" dirty="0">
                <a:solidFill>
                  <a:srgbClr val="FF0000"/>
                </a:solidFill>
                <a:latin typeface="Calibri" panose="020F0502020204030204" pitchFamily="34" charset="0"/>
                <a:cs typeface="Calibri" panose="020F0502020204030204" pitchFamily="34" charset="0"/>
                <a:sym typeface="Wingdings" pitchFamily="2" charset="2"/>
              </a:rPr>
              <a:t> </a:t>
            </a:r>
            <a:r>
              <a:rPr lang="en-US" sz="2400" b="1" dirty="0">
                <a:solidFill>
                  <a:srgbClr val="FF0000"/>
                </a:solidFill>
                <a:latin typeface="Calibri" panose="020F0502020204030204" pitchFamily="34" charset="0"/>
                <a:cs typeface="Calibri" panose="020F0502020204030204" pitchFamily="34" charset="0"/>
              </a:rPr>
              <a:t>ECE must be avoided!</a:t>
            </a:r>
            <a:r>
              <a:rPr lang="en-US" b="1" dirty="0">
                <a:solidFill>
                  <a:srgbClr val="FF0000"/>
                </a:solidFill>
              </a:rPr>
              <a:t> </a:t>
            </a:r>
          </a:p>
        </p:txBody>
      </p:sp>
      <p:sp>
        <p:nvSpPr>
          <p:cNvPr id="41" name="Date Placeholder 3">
            <a:extLst>
              <a:ext uri="{FF2B5EF4-FFF2-40B4-BE49-F238E27FC236}">
                <a16:creationId xmlns:a16="http://schemas.microsoft.com/office/drawing/2014/main" id="{1B99040D-DE2D-154A-A2C8-FAC4CBEBC1B1}"/>
              </a:ext>
            </a:extLst>
          </p:cNvPr>
          <p:cNvSpPr>
            <a:spLocks noGrp="1"/>
          </p:cNvSpPr>
          <p:nvPr>
            <p:ph type="dt" sz="half" idx="10"/>
          </p:nvPr>
        </p:nvSpPr>
        <p:spPr>
          <a:xfrm>
            <a:off x="1472119" y="6492875"/>
            <a:ext cx="4293088" cy="365125"/>
          </a:xfrm>
          <a:prstGeom prst="rect">
            <a:avLst/>
          </a:prstGeom>
        </p:spPr>
        <p:txBody>
          <a:bodyPr/>
          <a:lstStyle>
            <a:lvl1pPr>
              <a:defRPr>
                <a:latin typeface="Calibri" charset="0"/>
                <a:ea typeface="Calibri" charset="0"/>
                <a:cs typeface="Calibri" charset="0"/>
              </a:defRPr>
            </a:lvl1pPr>
          </a:lstStyle>
          <a:p>
            <a:r>
              <a:rPr lang="en-US" dirty="0"/>
              <a:t>ARIES -APEC workshop 10 Dec. Frankfurt.</a:t>
            </a:r>
          </a:p>
        </p:txBody>
      </p:sp>
      <p:sp>
        <p:nvSpPr>
          <p:cNvPr id="42" name="Footer Placeholder 4">
            <a:extLst>
              <a:ext uri="{FF2B5EF4-FFF2-40B4-BE49-F238E27FC236}">
                <a16:creationId xmlns:a16="http://schemas.microsoft.com/office/drawing/2014/main" id="{C597FE9F-0D82-984D-8A7C-5C62A38C22FE}"/>
              </a:ext>
            </a:extLst>
          </p:cNvPr>
          <p:cNvSpPr>
            <a:spLocks noGrp="1"/>
          </p:cNvSpPr>
          <p:nvPr>
            <p:ph type="ftr" sz="quarter" idx="11"/>
          </p:nvPr>
        </p:nvSpPr>
        <p:spPr>
          <a:xfrm>
            <a:off x="5702788" y="6491867"/>
            <a:ext cx="2755899" cy="365125"/>
          </a:xfrm>
          <a:prstGeom prst="rect">
            <a:avLst/>
          </a:prstGeom>
        </p:spPr>
        <p:txBody>
          <a:bodyPr/>
          <a:lstStyle>
            <a:lvl1pPr>
              <a:defRPr>
                <a:latin typeface="Calibri" charset="0"/>
                <a:ea typeface="Calibri" charset="0"/>
                <a:cs typeface="Calibri" charset="0"/>
              </a:defRPr>
            </a:lvl1pPr>
          </a:lstStyle>
          <a:p>
            <a:r>
              <a:rPr lang="en-US" dirty="0"/>
              <a:t>Roberto Cimino</a:t>
            </a:r>
          </a:p>
        </p:txBody>
      </p:sp>
    </p:spTree>
    <p:extLst>
      <p:ext uri="{BB962C8B-B14F-4D97-AF65-F5344CB8AC3E}">
        <p14:creationId xmlns:p14="http://schemas.microsoft.com/office/powerpoint/2010/main" val="4173953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7">
            <a:extLst>
              <a:ext uri="{FF2B5EF4-FFF2-40B4-BE49-F238E27FC236}">
                <a16:creationId xmlns:a16="http://schemas.microsoft.com/office/drawing/2014/main" id="{B2E9D37D-4CB5-714C-96B4-E2A51C826E9A}"/>
              </a:ext>
            </a:extLst>
          </p:cNvPr>
          <p:cNvSpPr txBox="1"/>
          <p:nvPr/>
        </p:nvSpPr>
        <p:spPr>
          <a:xfrm>
            <a:off x="4586288" y="303614"/>
            <a:ext cx="7762875" cy="1200329"/>
          </a:xfrm>
          <a:prstGeom prst="rect">
            <a:avLst/>
          </a:prstGeom>
          <a:noFill/>
        </p:spPr>
        <p:txBody>
          <a:bodyPr wrap="square" rtlCol="0">
            <a:spAutoFit/>
          </a:bodyPr>
          <a:lstStyle/>
          <a:p>
            <a:pPr algn="ctr"/>
            <a:r>
              <a:rPr lang="en-US" sz="3600" b="1" dirty="0">
                <a:solidFill>
                  <a:schemeClr val="tx2"/>
                </a:solidFill>
                <a:latin typeface="Calibri" pitchFamily="34" charset="0"/>
              </a:rPr>
              <a:t>Most of the properties governing ECE</a:t>
            </a:r>
          </a:p>
          <a:p>
            <a:pPr algn="ctr"/>
            <a:r>
              <a:rPr lang="en-US" sz="3600" b="1" dirty="0">
                <a:solidFill>
                  <a:schemeClr val="tx2"/>
                </a:solidFill>
                <a:latin typeface="Calibri" pitchFamily="34" charset="0"/>
              </a:rPr>
              <a:t>  are fixed by design:</a:t>
            </a:r>
          </a:p>
        </p:txBody>
      </p:sp>
      <p:sp>
        <p:nvSpPr>
          <p:cNvPr id="2" name="TextBox 1">
            <a:extLst>
              <a:ext uri="{FF2B5EF4-FFF2-40B4-BE49-F238E27FC236}">
                <a16:creationId xmlns:a16="http://schemas.microsoft.com/office/drawing/2014/main" id="{462A1AA6-99E6-5D4F-98FB-1D2C258A435D}"/>
              </a:ext>
            </a:extLst>
          </p:cNvPr>
          <p:cNvSpPr txBox="1"/>
          <p:nvPr/>
        </p:nvSpPr>
        <p:spPr>
          <a:xfrm>
            <a:off x="728663" y="1093271"/>
            <a:ext cx="10616048" cy="4401205"/>
          </a:xfrm>
          <a:prstGeom prst="rect">
            <a:avLst/>
          </a:prstGeom>
          <a:noFill/>
        </p:spPr>
        <p:txBody>
          <a:bodyPr wrap="none" rtlCol="0">
            <a:spAutoFit/>
          </a:bodyPr>
          <a:lstStyle/>
          <a:p>
            <a:pPr marL="285750" indent="-285750">
              <a:lnSpc>
                <a:spcPct val="200000"/>
              </a:lnSpc>
              <a:buFont typeface="Wingdings" pitchFamily="2" charset="2"/>
              <a:buChar char="Ø"/>
            </a:pPr>
            <a:r>
              <a:rPr lang="en-US" sz="2800" dirty="0">
                <a:latin typeface="Calibri" panose="020F0502020204030204" pitchFamily="34" charset="0"/>
                <a:cs typeface="Calibri" panose="020F0502020204030204" pitchFamily="34" charset="0"/>
              </a:rPr>
              <a:t>Magnetic fields are fixed by machine design</a:t>
            </a:r>
          </a:p>
          <a:p>
            <a:pPr marL="285750" indent="-285750">
              <a:lnSpc>
                <a:spcPct val="200000"/>
              </a:lnSpc>
              <a:buFont typeface="Wingdings" pitchFamily="2" charset="2"/>
              <a:buChar char="Ø"/>
            </a:pPr>
            <a:r>
              <a:rPr lang="en-US" sz="2800" dirty="0">
                <a:latin typeface="Calibri" panose="020F0502020204030204" pitchFamily="34" charset="0"/>
                <a:cs typeface="Calibri" panose="020F0502020204030204" pitchFamily="34" charset="0"/>
              </a:rPr>
              <a:t>Beam Spacing is fixed by design (to optimize Luminosity)</a:t>
            </a:r>
          </a:p>
          <a:p>
            <a:pPr marL="285750" indent="-285750">
              <a:lnSpc>
                <a:spcPct val="200000"/>
              </a:lnSpc>
              <a:buFont typeface="Wingdings" pitchFamily="2" charset="2"/>
              <a:buChar char="Ø"/>
            </a:pPr>
            <a:r>
              <a:rPr lang="en-US" sz="2800" dirty="0">
                <a:latin typeface="Calibri" panose="020F0502020204030204" pitchFamily="34" charset="0"/>
                <a:cs typeface="Calibri" panose="020F0502020204030204" pitchFamily="34" charset="0"/>
              </a:rPr>
              <a:t>Beam Population should be as high as possible  </a:t>
            </a:r>
          </a:p>
          <a:p>
            <a:pPr marL="285750" indent="-285750">
              <a:lnSpc>
                <a:spcPct val="200000"/>
              </a:lnSpc>
              <a:buFont typeface="Wingdings" pitchFamily="2" charset="2"/>
              <a:buChar char="Ø"/>
            </a:pPr>
            <a:r>
              <a:rPr lang="en-US" sz="2800" dirty="0">
                <a:latin typeface="Calibri" panose="020F0502020204030204" pitchFamily="34" charset="0"/>
                <a:cs typeface="Calibri" panose="020F0502020204030204" pitchFamily="34" charset="0"/>
              </a:rPr>
              <a:t>………</a:t>
            </a:r>
          </a:p>
          <a:p>
            <a:pPr marL="285750" indent="-285750">
              <a:buFont typeface="Wingdings" pitchFamily="2" charset="2"/>
              <a:buChar char="Ø"/>
            </a:pPr>
            <a:r>
              <a:rPr lang="en-US" sz="2800" dirty="0">
                <a:latin typeface="Calibri" panose="020F0502020204030204" pitchFamily="34" charset="0"/>
                <a:cs typeface="Calibri" panose="020F0502020204030204" pitchFamily="34" charset="0"/>
              </a:rPr>
              <a:t>… can we </a:t>
            </a:r>
            <a:r>
              <a:rPr lang="en-US" sz="2800" b="1" dirty="0">
                <a:solidFill>
                  <a:srgbClr val="FF0000"/>
                </a:solidFill>
                <a:latin typeface="Calibri" panose="020F0502020204030204" pitchFamily="34" charset="0"/>
                <a:cs typeface="Calibri" panose="020F0502020204030204" pitchFamily="34" charset="0"/>
              </a:rPr>
              <a:t>reduce SEY  (R, PY) </a:t>
            </a:r>
            <a:r>
              <a:rPr lang="en-US" sz="2800" dirty="0">
                <a:latin typeface="Calibri" panose="020F0502020204030204" pitchFamily="34" charset="0"/>
                <a:cs typeface="Calibri" panose="020F0502020204030204" pitchFamily="34" charset="0"/>
              </a:rPr>
              <a:t> acting on the inner surface material??? </a:t>
            </a:r>
          </a:p>
          <a:p>
            <a:r>
              <a:rPr lang="en-US" sz="2800" b="1" dirty="0">
                <a:solidFill>
                  <a:srgbClr val="0432FF"/>
                </a:solidFill>
                <a:latin typeface="Calibri" panose="020F0502020204030204" pitchFamily="34" charset="0"/>
                <a:cs typeface="Calibri" panose="020F0502020204030204" pitchFamily="34" charset="0"/>
              </a:rPr>
              <a:t>        Possibly below 1 </a:t>
            </a:r>
            <a:r>
              <a:rPr lang="en-US" sz="2800" dirty="0">
                <a:latin typeface="Calibri" panose="020F0502020204030204" pitchFamily="34" charset="0"/>
                <a:cs typeface="Calibri" panose="020F0502020204030204" pitchFamily="34" charset="0"/>
              </a:rPr>
              <a:t>(so we solve all problems at once!) </a:t>
            </a:r>
          </a:p>
        </p:txBody>
      </p:sp>
      <p:sp>
        <p:nvSpPr>
          <p:cNvPr id="8" name="Date Placeholder 3">
            <a:extLst>
              <a:ext uri="{FF2B5EF4-FFF2-40B4-BE49-F238E27FC236}">
                <a16:creationId xmlns:a16="http://schemas.microsoft.com/office/drawing/2014/main" id="{CF0D5888-0E9A-6245-A53E-1F51B4F5F27D}"/>
              </a:ext>
            </a:extLst>
          </p:cNvPr>
          <p:cNvSpPr>
            <a:spLocks noGrp="1"/>
          </p:cNvSpPr>
          <p:nvPr>
            <p:ph type="dt" sz="half" idx="10"/>
          </p:nvPr>
        </p:nvSpPr>
        <p:spPr>
          <a:xfrm>
            <a:off x="1472119" y="6508917"/>
            <a:ext cx="4293088" cy="365125"/>
          </a:xfrm>
          <a:prstGeom prst="rect">
            <a:avLst/>
          </a:prstGeom>
        </p:spPr>
        <p:txBody>
          <a:bodyPr/>
          <a:lstStyle>
            <a:lvl1pPr>
              <a:defRPr>
                <a:latin typeface="Calibri" charset="0"/>
                <a:ea typeface="Calibri" charset="0"/>
                <a:cs typeface="Calibri" charset="0"/>
              </a:defRPr>
            </a:lvl1pPr>
          </a:lstStyle>
          <a:p>
            <a:r>
              <a:rPr lang="en-US" dirty="0"/>
              <a:t>ARIES -APEC workshop 10 Dec. Frankfurt.</a:t>
            </a:r>
          </a:p>
        </p:txBody>
      </p:sp>
      <p:sp>
        <p:nvSpPr>
          <p:cNvPr id="9" name="Footer Placeholder 4">
            <a:extLst>
              <a:ext uri="{FF2B5EF4-FFF2-40B4-BE49-F238E27FC236}">
                <a16:creationId xmlns:a16="http://schemas.microsoft.com/office/drawing/2014/main" id="{AC67569C-D1DC-6744-84E2-4409611B81FC}"/>
              </a:ext>
            </a:extLst>
          </p:cNvPr>
          <p:cNvSpPr>
            <a:spLocks noGrp="1"/>
          </p:cNvSpPr>
          <p:nvPr>
            <p:ph type="ftr" sz="quarter" idx="11"/>
          </p:nvPr>
        </p:nvSpPr>
        <p:spPr>
          <a:xfrm>
            <a:off x="5702788" y="6507909"/>
            <a:ext cx="2755899" cy="365125"/>
          </a:xfrm>
          <a:prstGeom prst="rect">
            <a:avLst/>
          </a:prstGeom>
        </p:spPr>
        <p:txBody>
          <a:bodyPr/>
          <a:lstStyle>
            <a:lvl1pPr>
              <a:defRPr>
                <a:latin typeface="Calibri" charset="0"/>
                <a:ea typeface="Calibri" charset="0"/>
                <a:cs typeface="Calibri" charset="0"/>
              </a:defRPr>
            </a:lvl1pPr>
          </a:lstStyle>
          <a:p>
            <a:r>
              <a:rPr lang="en-US" dirty="0"/>
              <a:t>Roberto Cimino</a:t>
            </a:r>
          </a:p>
        </p:txBody>
      </p:sp>
    </p:spTree>
    <p:extLst>
      <p:ext uri="{BB962C8B-B14F-4D97-AF65-F5344CB8AC3E}">
        <p14:creationId xmlns:p14="http://schemas.microsoft.com/office/powerpoint/2010/main" val="3057931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E92DCA-F35A-A54C-888B-3E93654A2023}"/>
              </a:ext>
            </a:extLst>
          </p:cNvPr>
          <p:cNvSpPr>
            <a:spLocks noGrp="1"/>
          </p:cNvSpPr>
          <p:nvPr>
            <p:ph type="dt" sz="half" idx="10"/>
          </p:nvPr>
        </p:nvSpPr>
        <p:spPr/>
        <p:txBody>
          <a:bodyPr/>
          <a:lstStyle/>
          <a:p>
            <a:r>
              <a:rPr lang="en-US"/>
              <a:t>ARIES -APEC workshop 10 Dec. Frankfurt.</a:t>
            </a:r>
            <a:endParaRPr lang="en-US" dirty="0"/>
          </a:p>
        </p:txBody>
      </p:sp>
      <p:sp>
        <p:nvSpPr>
          <p:cNvPr id="3" name="Footer Placeholder 2">
            <a:extLst>
              <a:ext uri="{FF2B5EF4-FFF2-40B4-BE49-F238E27FC236}">
                <a16:creationId xmlns:a16="http://schemas.microsoft.com/office/drawing/2014/main" id="{33721CDC-34E5-CE40-BFAC-615F96862C42}"/>
              </a:ext>
            </a:extLst>
          </p:cNvPr>
          <p:cNvSpPr>
            <a:spLocks noGrp="1"/>
          </p:cNvSpPr>
          <p:nvPr>
            <p:ph type="ftr" sz="quarter" idx="11"/>
          </p:nvPr>
        </p:nvSpPr>
        <p:spPr/>
        <p:txBody>
          <a:bodyPr/>
          <a:lstStyle/>
          <a:p>
            <a:r>
              <a:rPr lang="en-US"/>
              <a:t>Roberto Cimino</a:t>
            </a:r>
            <a:endParaRPr lang="en-US" dirty="0"/>
          </a:p>
        </p:txBody>
      </p:sp>
      <p:sp>
        <p:nvSpPr>
          <p:cNvPr id="4" name="Rectangle 4">
            <a:extLst>
              <a:ext uri="{FF2B5EF4-FFF2-40B4-BE49-F238E27FC236}">
                <a16:creationId xmlns:a16="http://schemas.microsoft.com/office/drawing/2014/main" id="{B8C403CC-EE0F-E24E-BF9B-C8D67381A835}"/>
              </a:ext>
            </a:extLst>
          </p:cNvPr>
          <p:cNvSpPr>
            <a:spLocks noChangeArrowheads="1"/>
          </p:cNvSpPr>
          <p:nvPr/>
        </p:nvSpPr>
        <p:spPr bwMode="auto">
          <a:xfrm>
            <a:off x="1855376" y="5840413"/>
            <a:ext cx="16688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eaLnBrk="0" hangingPunct="0"/>
            <a:endParaRPr lang="en-US" sz="2400">
              <a:latin typeface="Calibri" panose="020F0502020204030204" pitchFamily="34" charset="0"/>
              <a:cs typeface="Calibri" panose="020F0502020204030204" pitchFamily="34" charset="0"/>
            </a:endParaRPr>
          </a:p>
        </p:txBody>
      </p:sp>
      <p:sp>
        <p:nvSpPr>
          <p:cNvPr id="5" name="Rectangle 5">
            <a:extLst>
              <a:ext uri="{FF2B5EF4-FFF2-40B4-BE49-F238E27FC236}">
                <a16:creationId xmlns:a16="http://schemas.microsoft.com/office/drawing/2014/main" id="{F8E1E26C-63EF-BB4B-8024-5D48D720F9B8}"/>
              </a:ext>
            </a:extLst>
          </p:cNvPr>
          <p:cNvSpPr>
            <a:spLocks noChangeArrowheads="1"/>
          </p:cNvSpPr>
          <p:nvPr/>
        </p:nvSpPr>
        <p:spPr bwMode="auto">
          <a:xfrm>
            <a:off x="1784871" y="2413645"/>
            <a:ext cx="3069995" cy="1066800"/>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anchor="ctr"/>
          <a:lstStyle/>
          <a:p>
            <a:pPr algn="ctr"/>
            <a:r>
              <a:rPr lang="en-US" sz="2400" dirty="0">
                <a:solidFill>
                  <a:schemeClr val="bg1"/>
                </a:solidFill>
                <a:latin typeface="Calibri" panose="020F0502020204030204" pitchFamily="34" charset="0"/>
                <a:cs typeface="Calibri" panose="020F0502020204030204" pitchFamily="34" charset="0"/>
              </a:rPr>
              <a:t>External solenoid field</a:t>
            </a:r>
          </a:p>
        </p:txBody>
      </p:sp>
      <p:sp>
        <p:nvSpPr>
          <p:cNvPr id="6" name="Rectangle 8">
            <a:extLst>
              <a:ext uri="{FF2B5EF4-FFF2-40B4-BE49-F238E27FC236}">
                <a16:creationId xmlns:a16="http://schemas.microsoft.com/office/drawing/2014/main" id="{8D687F1E-1785-CD4F-97C1-8DC53380C103}"/>
              </a:ext>
            </a:extLst>
          </p:cNvPr>
          <p:cNvSpPr>
            <a:spLocks noChangeArrowheads="1"/>
          </p:cNvSpPr>
          <p:nvPr/>
        </p:nvSpPr>
        <p:spPr bwMode="auto">
          <a:xfrm>
            <a:off x="6857560" y="215972"/>
            <a:ext cx="4385984" cy="995155"/>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dirty="0">
                <a:solidFill>
                  <a:schemeClr val="tx1"/>
                </a:solidFill>
                <a:latin typeface="Calibri" panose="020F0502020204030204" pitchFamily="34" charset="0"/>
                <a:ea typeface="Monotype Corsiva" pitchFamily="-109" charset="0"/>
                <a:cs typeface="Calibri" panose="020F0502020204030204" pitchFamily="34" charset="0"/>
              </a:rPr>
              <a:t>R&amp;D intense program to mitigate</a:t>
            </a:r>
          </a:p>
          <a:p>
            <a:pPr algn="just">
              <a:defRPr/>
            </a:pPr>
            <a:r>
              <a:rPr lang="en-US" sz="2400" dirty="0">
                <a:solidFill>
                  <a:schemeClr val="tx1"/>
                </a:solidFill>
                <a:latin typeface="Calibri" panose="020F0502020204030204" pitchFamily="34" charset="0"/>
                <a:ea typeface="Monotype Corsiva" pitchFamily="-109" charset="0"/>
                <a:cs typeface="Calibri" panose="020F0502020204030204" pitchFamily="34" charset="0"/>
              </a:rPr>
              <a:t> ECE by reducing </a:t>
            </a:r>
            <a:r>
              <a:rPr lang="en-US" sz="2400" dirty="0" err="1">
                <a:solidFill>
                  <a:schemeClr val="tx1"/>
                </a:solidFill>
                <a:latin typeface="Calibri" panose="020F0502020204030204" pitchFamily="34" charset="0"/>
                <a:ea typeface="Monotype Corsiva" pitchFamily="-109" charset="0"/>
                <a:cs typeface="Calibri" panose="020F0502020204030204" pitchFamily="34" charset="0"/>
              </a:rPr>
              <a:t>SEY</a:t>
            </a:r>
            <a:r>
              <a:rPr lang="en-US" sz="2400" baseline="-25000" dirty="0" err="1">
                <a:solidFill>
                  <a:schemeClr val="tx1"/>
                </a:solidFill>
                <a:latin typeface="Calibri" panose="020F0502020204030204" pitchFamily="34" charset="0"/>
                <a:ea typeface="Monotype Corsiva" pitchFamily="-109" charset="0"/>
                <a:cs typeface="Calibri" panose="020F0502020204030204" pitchFamily="34" charset="0"/>
              </a:rPr>
              <a:t>Max</a:t>
            </a:r>
            <a:r>
              <a:rPr lang="en-US" sz="2400" baseline="-25000" dirty="0">
                <a:solidFill>
                  <a:schemeClr val="tx1"/>
                </a:solidFill>
                <a:latin typeface="Calibri" panose="020F0502020204030204" pitchFamily="34" charset="0"/>
                <a:ea typeface="Monotype Corsiva" pitchFamily="-109" charset="0"/>
                <a:cs typeface="Calibri" panose="020F0502020204030204" pitchFamily="34" charset="0"/>
              </a:rPr>
              <a:t> </a:t>
            </a:r>
            <a:r>
              <a:rPr lang="en-US" sz="2400" dirty="0">
                <a:solidFill>
                  <a:schemeClr val="tx1"/>
                </a:solidFill>
                <a:latin typeface="Calibri" panose="020F0502020204030204" pitchFamily="34" charset="0"/>
                <a:ea typeface="Monotype Corsiva" pitchFamily="-109" charset="0"/>
                <a:cs typeface="Calibri" panose="020F0502020204030204" pitchFamily="34" charset="0"/>
              </a:rPr>
              <a:t>below 1.</a:t>
            </a:r>
            <a:endParaRPr lang="en-US" sz="2400" baseline="-25000" dirty="0">
              <a:solidFill>
                <a:schemeClr val="tx1"/>
              </a:solidFill>
              <a:latin typeface="Calibri" panose="020F0502020204030204" pitchFamily="34" charset="0"/>
              <a:ea typeface="Monotype Corsiva" pitchFamily="-109" charset="0"/>
              <a:cs typeface="Calibri" panose="020F0502020204030204" pitchFamily="34" charset="0"/>
            </a:endParaRPr>
          </a:p>
        </p:txBody>
      </p:sp>
      <p:sp>
        <p:nvSpPr>
          <p:cNvPr id="7" name="Rectangle 5">
            <a:extLst>
              <a:ext uri="{FF2B5EF4-FFF2-40B4-BE49-F238E27FC236}">
                <a16:creationId xmlns:a16="http://schemas.microsoft.com/office/drawing/2014/main" id="{FFA6872F-1AA3-1042-B30D-BB18192D4FDD}"/>
              </a:ext>
            </a:extLst>
          </p:cNvPr>
          <p:cNvSpPr>
            <a:spLocks noChangeArrowheads="1"/>
          </p:cNvSpPr>
          <p:nvPr/>
        </p:nvSpPr>
        <p:spPr bwMode="auto">
          <a:xfrm>
            <a:off x="7706251" y="2334271"/>
            <a:ext cx="3123855" cy="1066800"/>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anchor="ctr"/>
          <a:lstStyle/>
          <a:p>
            <a:pPr algn="ctr"/>
            <a:r>
              <a:rPr lang="en-US" sz="2400" dirty="0">
                <a:solidFill>
                  <a:schemeClr val="bg1"/>
                </a:solidFill>
                <a:latin typeface="Calibri" panose="020F0502020204030204" pitchFamily="34" charset="0"/>
                <a:cs typeface="Calibri" panose="020F0502020204030204" pitchFamily="34" charset="0"/>
              </a:rPr>
              <a:t>Electrodes in the lattice</a:t>
            </a:r>
          </a:p>
        </p:txBody>
      </p:sp>
      <p:sp>
        <p:nvSpPr>
          <p:cNvPr id="8" name="Rectangle 5">
            <a:extLst>
              <a:ext uri="{FF2B5EF4-FFF2-40B4-BE49-F238E27FC236}">
                <a16:creationId xmlns:a16="http://schemas.microsoft.com/office/drawing/2014/main" id="{1776C4C9-4835-614D-A3EE-1597B85EF2F0}"/>
              </a:ext>
            </a:extLst>
          </p:cNvPr>
          <p:cNvSpPr>
            <a:spLocks noChangeArrowheads="1"/>
          </p:cNvSpPr>
          <p:nvPr/>
        </p:nvSpPr>
        <p:spPr bwMode="auto">
          <a:xfrm>
            <a:off x="1784871" y="3901282"/>
            <a:ext cx="3069995" cy="1066800"/>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anchor="ctr"/>
          <a:lstStyle/>
          <a:p>
            <a:pPr algn="ctr"/>
            <a:r>
              <a:rPr lang="en-US" sz="2400" dirty="0">
                <a:solidFill>
                  <a:schemeClr val="bg1"/>
                </a:solidFill>
                <a:latin typeface="Calibri" panose="020F0502020204030204" pitchFamily="34" charset="0"/>
                <a:cs typeface="Calibri" panose="020F0502020204030204" pitchFamily="34" charset="0"/>
              </a:rPr>
              <a:t>Surface Scrubbing</a:t>
            </a:r>
          </a:p>
          <a:p>
            <a:pPr algn="ctr"/>
            <a:r>
              <a:rPr lang="en-US" sz="2400" dirty="0">
                <a:solidFill>
                  <a:schemeClr val="bg1"/>
                </a:solidFill>
                <a:latin typeface="Calibri" panose="020F0502020204030204" pitchFamily="34" charset="0"/>
                <a:cs typeface="Calibri" panose="020F0502020204030204" pitchFamily="34" charset="0"/>
              </a:rPr>
              <a:t> (or conditioning)</a:t>
            </a:r>
          </a:p>
        </p:txBody>
      </p:sp>
      <p:sp>
        <p:nvSpPr>
          <p:cNvPr id="9" name="Rectangle 5">
            <a:extLst>
              <a:ext uri="{FF2B5EF4-FFF2-40B4-BE49-F238E27FC236}">
                <a16:creationId xmlns:a16="http://schemas.microsoft.com/office/drawing/2014/main" id="{8E825EA1-B4C6-B546-BFCF-709D46DA77CA}"/>
              </a:ext>
            </a:extLst>
          </p:cNvPr>
          <p:cNvSpPr>
            <a:spLocks noChangeArrowheads="1"/>
          </p:cNvSpPr>
          <p:nvPr/>
        </p:nvSpPr>
        <p:spPr bwMode="auto">
          <a:xfrm>
            <a:off x="7706251" y="3901282"/>
            <a:ext cx="3069995" cy="1066800"/>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anchor="ctr"/>
          <a:lstStyle/>
          <a:p>
            <a:pPr algn="ctr"/>
            <a:r>
              <a:rPr lang="en-US" sz="2400" dirty="0">
                <a:solidFill>
                  <a:schemeClr val="bg1"/>
                </a:solidFill>
                <a:latin typeface="Calibri" panose="020F0502020204030204" pitchFamily="34" charset="0"/>
                <a:cs typeface="Calibri" panose="020F0502020204030204" pitchFamily="34" charset="0"/>
              </a:rPr>
              <a:t>Intrinsically low </a:t>
            </a:r>
          </a:p>
          <a:p>
            <a:pPr algn="ctr"/>
            <a:r>
              <a:rPr lang="en-US" sz="2400" dirty="0">
                <a:solidFill>
                  <a:schemeClr val="bg1"/>
                </a:solidFill>
                <a:latin typeface="Calibri" panose="020F0502020204030204" pitchFamily="34" charset="0"/>
                <a:cs typeface="Calibri" panose="020F0502020204030204" pitchFamily="34" charset="0"/>
              </a:rPr>
              <a:t>SEY material </a:t>
            </a:r>
          </a:p>
        </p:txBody>
      </p:sp>
      <p:sp>
        <p:nvSpPr>
          <p:cNvPr id="10" name="Rectangle 5">
            <a:extLst>
              <a:ext uri="{FF2B5EF4-FFF2-40B4-BE49-F238E27FC236}">
                <a16:creationId xmlns:a16="http://schemas.microsoft.com/office/drawing/2014/main" id="{F7D21842-43CA-D14D-8EE9-33053DDC3E1E}"/>
              </a:ext>
            </a:extLst>
          </p:cNvPr>
          <p:cNvSpPr>
            <a:spLocks noChangeArrowheads="1"/>
          </p:cNvSpPr>
          <p:nvPr/>
        </p:nvSpPr>
        <p:spPr bwMode="auto">
          <a:xfrm>
            <a:off x="4449333" y="5367769"/>
            <a:ext cx="3662450" cy="685800"/>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anchor="ctr"/>
          <a:lstStyle/>
          <a:p>
            <a:pPr algn="ctr"/>
            <a:r>
              <a:rPr lang="en-US" sz="2400" dirty="0">
                <a:solidFill>
                  <a:schemeClr val="bg1"/>
                </a:solidFill>
                <a:latin typeface="Calibri" panose="020F0502020204030204" pitchFamily="34" charset="0"/>
                <a:cs typeface="Calibri" panose="020F0502020204030204" pitchFamily="34" charset="0"/>
              </a:rPr>
              <a:t>Geometrical modifications</a:t>
            </a:r>
          </a:p>
        </p:txBody>
      </p:sp>
      <p:sp>
        <p:nvSpPr>
          <p:cNvPr id="11" name="TextBox 10">
            <a:extLst>
              <a:ext uri="{FF2B5EF4-FFF2-40B4-BE49-F238E27FC236}">
                <a16:creationId xmlns:a16="http://schemas.microsoft.com/office/drawing/2014/main" id="{A18CA90A-7CC3-7D49-AFCA-6014927210FF}"/>
              </a:ext>
            </a:extLst>
          </p:cNvPr>
          <p:cNvSpPr txBox="1"/>
          <p:nvPr/>
        </p:nvSpPr>
        <p:spPr>
          <a:xfrm>
            <a:off x="4854866" y="1451918"/>
            <a:ext cx="2851385" cy="461665"/>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400" dirty="0">
                <a:latin typeface="Calibri" panose="020F0502020204030204" pitchFamily="34" charset="0"/>
                <a:cs typeface="Calibri" panose="020F0502020204030204" pitchFamily="34" charset="0"/>
              </a:rPr>
              <a:t>Mitigation Strategies</a:t>
            </a:r>
          </a:p>
        </p:txBody>
      </p:sp>
    </p:spTree>
    <p:extLst>
      <p:ext uri="{BB962C8B-B14F-4D97-AF65-F5344CB8AC3E}">
        <p14:creationId xmlns:p14="http://schemas.microsoft.com/office/powerpoint/2010/main" val="936524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E92DCA-F35A-A54C-888B-3E93654A2023}"/>
              </a:ext>
            </a:extLst>
          </p:cNvPr>
          <p:cNvSpPr>
            <a:spLocks noGrp="1"/>
          </p:cNvSpPr>
          <p:nvPr>
            <p:ph type="dt" sz="half" idx="10"/>
          </p:nvPr>
        </p:nvSpPr>
        <p:spPr/>
        <p:txBody>
          <a:bodyPr/>
          <a:lstStyle/>
          <a:p>
            <a:r>
              <a:rPr lang="en-US"/>
              <a:t>ARIES -APEC workshop 10 Dec. Frankfurt.</a:t>
            </a:r>
            <a:endParaRPr lang="en-US" dirty="0"/>
          </a:p>
        </p:txBody>
      </p:sp>
      <p:sp>
        <p:nvSpPr>
          <p:cNvPr id="3" name="Footer Placeholder 2">
            <a:extLst>
              <a:ext uri="{FF2B5EF4-FFF2-40B4-BE49-F238E27FC236}">
                <a16:creationId xmlns:a16="http://schemas.microsoft.com/office/drawing/2014/main" id="{33721CDC-34E5-CE40-BFAC-615F96862C42}"/>
              </a:ext>
            </a:extLst>
          </p:cNvPr>
          <p:cNvSpPr>
            <a:spLocks noGrp="1"/>
          </p:cNvSpPr>
          <p:nvPr>
            <p:ph type="ftr" sz="quarter" idx="11"/>
          </p:nvPr>
        </p:nvSpPr>
        <p:spPr/>
        <p:txBody>
          <a:bodyPr/>
          <a:lstStyle/>
          <a:p>
            <a:r>
              <a:rPr lang="en-US"/>
              <a:t>Roberto Cimino</a:t>
            </a:r>
            <a:endParaRPr lang="en-US" dirty="0"/>
          </a:p>
        </p:txBody>
      </p:sp>
      <p:sp>
        <p:nvSpPr>
          <p:cNvPr id="4" name="Rectangle 4">
            <a:extLst>
              <a:ext uri="{FF2B5EF4-FFF2-40B4-BE49-F238E27FC236}">
                <a16:creationId xmlns:a16="http://schemas.microsoft.com/office/drawing/2014/main" id="{B8C403CC-EE0F-E24E-BF9B-C8D67381A835}"/>
              </a:ext>
            </a:extLst>
          </p:cNvPr>
          <p:cNvSpPr>
            <a:spLocks noChangeArrowheads="1"/>
          </p:cNvSpPr>
          <p:nvPr/>
        </p:nvSpPr>
        <p:spPr bwMode="auto">
          <a:xfrm>
            <a:off x="1855376" y="5840413"/>
            <a:ext cx="16688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eaLnBrk="0" hangingPunct="0"/>
            <a:endParaRPr lang="en-US" sz="2400">
              <a:latin typeface="Calibri" panose="020F0502020204030204" pitchFamily="34" charset="0"/>
              <a:cs typeface="Calibri" panose="020F0502020204030204" pitchFamily="34" charset="0"/>
            </a:endParaRPr>
          </a:p>
        </p:txBody>
      </p:sp>
      <p:sp>
        <p:nvSpPr>
          <p:cNvPr id="5" name="Rectangle 5">
            <a:extLst>
              <a:ext uri="{FF2B5EF4-FFF2-40B4-BE49-F238E27FC236}">
                <a16:creationId xmlns:a16="http://schemas.microsoft.com/office/drawing/2014/main" id="{F8E1E26C-63EF-BB4B-8024-5D48D720F9B8}"/>
              </a:ext>
            </a:extLst>
          </p:cNvPr>
          <p:cNvSpPr>
            <a:spLocks noChangeArrowheads="1"/>
          </p:cNvSpPr>
          <p:nvPr/>
        </p:nvSpPr>
        <p:spPr bwMode="auto">
          <a:xfrm>
            <a:off x="1784871" y="2413645"/>
            <a:ext cx="3069995" cy="1066800"/>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anchor="ctr"/>
          <a:lstStyle/>
          <a:p>
            <a:pPr algn="ctr"/>
            <a:r>
              <a:rPr lang="en-US" sz="2400" dirty="0">
                <a:solidFill>
                  <a:schemeClr val="bg1"/>
                </a:solidFill>
                <a:latin typeface="Calibri" panose="020F0502020204030204" pitchFamily="34" charset="0"/>
                <a:cs typeface="Calibri" panose="020F0502020204030204" pitchFamily="34" charset="0"/>
              </a:rPr>
              <a:t>External solenoid field</a:t>
            </a:r>
          </a:p>
        </p:txBody>
      </p:sp>
      <p:sp>
        <p:nvSpPr>
          <p:cNvPr id="6" name="Rectangle 8">
            <a:extLst>
              <a:ext uri="{FF2B5EF4-FFF2-40B4-BE49-F238E27FC236}">
                <a16:creationId xmlns:a16="http://schemas.microsoft.com/office/drawing/2014/main" id="{8D687F1E-1785-CD4F-97C1-8DC53380C103}"/>
              </a:ext>
            </a:extLst>
          </p:cNvPr>
          <p:cNvSpPr>
            <a:spLocks noChangeArrowheads="1"/>
          </p:cNvSpPr>
          <p:nvPr/>
        </p:nvSpPr>
        <p:spPr bwMode="auto">
          <a:xfrm>
            <a:off x="6857560" y="215972"/>
            <a:ext cx="4385984" cy="995155"/>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dirty="0">
                <a:solidFill>
                  <a:schemeClr val="tx1"/>
                </a:solidFill>
                <a:latin typeface="Calibri" panose="020F0502020204030204" pitchFamily="34" charset="0"/>
                <a:ea typeface="Monotype Corsiva" pitchFamily="-109" charset="0"/>
                <a:cs typeface="Calibri" panose="020F0502020204030204" pitchFamily="34" charset="0"/>
              </a:rPr>
              <a:t>R&amp;D intense program to mitigate</a:t>
            </a:r>
          </a:p>
          <a:p>
            <a:pPr algn="just">
              <a:defRPr/>
            </a:pPr>
            <a:r>
              <a:rPr lang="en-US" sz="2400" dirty="0">
                <a:solidFill>
                  <a:schemeClr val="tx1"/>
                </a:solidFill>
                <a:latin typeface="Calibri" panose="020F0502020204030204" pitchFamily="34" charset="0"/>
                <a:ea typeface="Monotype Corsiva" pitchFamily="-109" charset="0"/>
                <a:cs typeface="Calibri" panose="020F0502020204030204" pitchFamily="34" charset="0"/>
              </a:rPr>
              <a:t> ECE by reducing </a:t>
            </a:r>
            <a:r>
              <a:rPr lang="en-US" sz="2400" dirty="0" err="1">
                <a:solidFill>
                  <a:schemeClr val="tx1"/>
                </a:solidFill>
                <a:latin typeface="Calibri" panose="020F0502020204030204" pitchFamily="34" charset="0"/>
                <a:ea typeface="Monotype Corsiva" pitchFamily="-109" charset="0"/>
                <a:cs typeface="Calibri" panose="020F0502020204030204" pitchFamily="34" charset="0"/>
              </a:rPr>
              <a:t>SEY</a:t>
            </a:r>
            <a:r>
              <a:rPr lang="en-US" sz="2400" baseline="-25000" dirty="0" err="1">
                <a:solidFill>
                  <a:schemeClr val="tx1"/>
                </a:solidFill>
                <a:latin typeface="Calibri" panose="020F0502020204030204" pitchFamily="34" charset="0"/>
                <a:ea typeface="Monotype Corsiva" pitchFamily="-109" charset="0"/>
                <a:cs typeface="Calibri" panose="020F0502020204030204" pitchFamily="34" charset="0"/>
              </a:rPr>
              <a:t>Max</a:t>
            </a:r>
            <a:r>
              <a:rPr lang="en-US" sz="2400" baseline="-25000" dirty="0">
                <a:solidFill>
                  <a:schemeClr val="tx1"/>
                </a:solidFill>
                <a:latin typeface="Calibri" panose="020F0502020204030204" pitchFamily="34" charset="0"/>
                <a:ea typeface="Monotype Corsiva" pitchFamily="-109" charset="0"/>
                <a:cs typeface="Calibri" panose="020F0502020204030204" pitchFamily="34" charset="0"/>
              </a:rPr>
              <a:t> </a:t>
            </a:r>
            <a:r>
              <a:rPr lang="en-US" sz="2400" dirty="0">
                <a:solidFill>
                  <a:schemeClr val="tx1"/>
                </a:solidFill>
                <a:latin typeface="Calibri" panose="020F0502020204030204" pitchFamily="34" charset="0"/>
                <a:ea typeface="Monotype Corsiva" pitchFamily="-109" charset="0"/>
                <a:cs typeface="Calibri" panose="020F0502020204030204" pitchFamily="34" charset="0"/>
              </a:rPr>
              <a:t>below 1.</a:t>
            </a:r>
            <a:endParaRPr lang="en-US" sz="2400" baseline="-25000" dirty="0">
              <a:solidFill>
                <a:schemeClr val="tx1"/>
              </a:solidFill>
              <a:latin typeface="Calibri" panose="020F0502020204030204" pitchFamily="34" charset="0"/>
              <a:ea typeface="Monotype Corsiva" pitchFamily="-109" charset="0"/>
              <a:cs typeface="Calibri" panose="020F0502020204030204" pitchFamily="34" charset="0"/>
            </a:endParaRPr>
          </a:p>
        </p:txBody>
      </p:sp>
      <p:sp>
        <p:nvSpPr>
          <p:cNvPr id="7" name="Rectangle 5">
            <a:extLst>
              <a:ext uri="{FF2B5EF4-FFF2-40B4-BE49-F238E27FC236}">
                <a16:creationId xmlns:a16="http://schemas.microsoft.com/office/drawing/2014/main" id="{FFA6872F-1AA3-1042-B30D-BB18192D4FDD}"/>
              </a:ext>
            </a:extLst>
          </p:cNvPr>
          <p:cNvSpPr>
            <a:spLocks noChangeArrowheads="1"/>
          </p:cNvSpPr>
          <p:nvPr/>
        </p:nvSpPr>
        <p:spPr bwMode="auto">
          <a:xfrm>
            <a:off x="7706251" y="2334271"/>
            <a:ext cx="3123855" cy="1066800"/>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anchor="ctr"/>
          <a:lstStyle/>
          <a:p>
            <a:pPr algn="ctr"/>
            <a:r>
              <a:rPr lang="en-US" sz="2400" dirty="0">
                <a:solidFill>
                  <a:schemeClr val="bg1"/>
                </a:solidFill>
                <a:latin typeface="Calibri" panose="020F0502020204030204" pitchFamily="34" charset="0"/>
                <a:cs typeface="Calibri" panose="020F0502020204030204" pitchFamily="34" charset="0"/>
              </a:rPr>
              <a:t>Electrodes in the lattice</a:t>
            </a:r>
          </a:p>
        </p:txBody>
      </p:sp>
      <p:sp>
        <p:nvSpPr>
          <p:cNvPr id="8" name="Rectangle 5">
            <a:extLst>
              <a:ext uri="{FF2B5EF4-FFF2-40B4-BE49-F238E27FC236}">
                <a16:creationId xmlns:a16="http://schemas.microsoft.com/office/drawing/2014/main" id="{1776C4C9-4835-614D-A3EE-1597B85EF2F0}"/>
              </a:ext>
            </a:extLst>
          </p:cNvPr>
          <p:cNvSpPr>
            <a:spLocks noChangeArrowheads="1"/>
          </p:cNvSpPr>
          <p:nvPr/>
        </p:nvSpPr>
        <p:spPr bwMode="auto">
          <a:xfrm>
            <a:off x="1784871" y="3901282"/>
            <a:ext cx="3069995" cy="1066800"/>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anchor="ctr"/>
          <a:lstStyle/>
          <a:p>
            <a:pPr algn="ctr"/>
            <a:r>
              <a:rPr lang="en-US" sz="2400" dirty="0">
                <a:solidFill>
                  <a:schemeClr val="bg1"/>
                </a:solidFill>
                <a:latin typeface="Calibri" panose="020F0502020204030204" pitchFamily="34" charset="0"/>
                <a:cs typeface="Calibri" panose="020F0502020204030204" pitchFamily="34" charset="0"/>
              </a:rPr>
              <a:t>Surface Scrubbing</a:t>
            </a:r>
          </a:p>
          <a:p>
            <a:pPr algn="ctr"/>
            <a:r>
              <a:rPr lang="en-US" sz="2400" dirty="0">
                <a:solidFill>
                  <a:schemeClr val="bg1"/>
                </a:solidFill>
                <a:latin typeface="Calibri" panose="020F0502020204030204" pitchFamily="34" charset="0"/>
                <a:cs typeface="Calibri" panose="020F0502020204030204" pitchFamily="34" charset="0"/>
              </a:rPr>
              <a:t> (or conditioning)</a:t>
            </a:r>
          </a:p>
        </p:txBody>
      </p:sp>
      <p:sp>
        <p:nvSpPr>
          <p:cNvPr id="9" name="Rectangle 5">
            <a:extLst>
              <a:ext uri="{FF2B5EF4-FFF2-40B4-BE49-F238E27FC236}">
                <a16:creationId xmlns:a16="http://schemas.microsoft.com/office/drawing/2014/main" id="{8E825EA1-B4C6-B546-BFCF-709D46DA77CA}"/>
              </a:ext>
            </a:extLst>
          </p:cNvPr>
          <p:cNvSpPr>
            <a:spLocks noChangeArrowheads="1"/>
          </p:cNvSpPr>
          <p:nvPr/>
        </p:nvSpPr>
        <p:spPr bwMode="auto">
          <a:xfrm>
            <a:off x="7706251" y="3901282"/>
            <a:ext cx="3069995" cy="106680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nchor="ctr"/>
          <a:lstStyle/>
          <a:p>
            <a:pPr algn="ctr"/>
            <a:r>
              <a:rPr lang="en-US" sz="2400" dirty="0">
                <a:solidFill>
                  <a:schemeClr val="bg1"/>
                </a:solidFill>
                <a:latin typeface="Calibri" panose="020F0502020204030204" pitchFamily="34" charset="0"/>
                <a:cs typeface="Calibri" panose="020F0502020204030204" pitchFamily="34" charset="0"/>
              </a:rPr>
              <a:t>Intrinsically low </a:t>
            </a:r>
          </a:p>
          <a:p>
            <a:pPr algn="ctr"/>
            <a:r>
              <a:rPr lang="en-US" sz="2400" dirty="0">
                <a:solidFill>
                  <a:schemeClr val="bg1"/>
                </a:solidFill>
                <a:latin typeface="Calibri" panose="020F0502020204030204" pitchFamily="34" charset="0"/>
                <a:cs typeface="Calibri" panose="020F0502020204030204" pitchFamily="34" charset="0"/>
              </a:rPr>
              <a:t>SEY material </a:t>
            </a:r>
          </a:p>
        </p:txBody>
      </p:sp>
      <p:sp>
        <p:nvSpPr>
          <p:cNvPr id="10" name="Rectangle 5">
            <a:extLst>
              <a:ext uri="{FF2B5EF4-FFF2-40B4-BE49-F238E27FC236}">
                <a16:creationId xmlns:a16="http://schemas.microsoft.com/office/drawing/2014/main" id="{F7D21842-43CA-D14D-8EE9-33053DDC3E1E}"/>
              </a:ext>
            </a:extLst>
          </p:cNvPr>
          <p:cNvSpPr>
            <a:spLocks noChangeArrowheads="1"/>
          </p:cNvSpPr>
          <p:nvPr/>
        </p:nvSpPr>
        <p:spPr bwMode="auto">
          <a:xfrm>
            <a:off x="4449333" y="5367769"/>
            <a:ext cx="3662450" cy="685800"/>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anchor="ctr"/>
          <a:lstStyle/>
          <a:p>
            <a:pPr algn="ctr"/>
            <a:r>
              <a:rPr lang="en-US" sz="2400" dirty="0">
                <a:solidFill>
                  <a:schemeClr val="bg1"/>
                </a:solidFill>
                <a:latin typeface="Calibri" panose="020F0502020204030204" pitchFamily="34" charset="0"/>
                <a:cs typeface="Calibri" panose="020F0502020204030204" pitchFamily="34" charset="0"/>
              </a:rPr>
              <a:t>Geometrical modifications</a:t>
            </a:r>
          </a:p>
        </p:txBody>
      </p:sp>
      <p:sp>
        <p:nvSpPr>
          <p:cNvPr id="11" name="TextBox 10">
            <a:extLst>
              <a:ext uri="{FF2B5EF4-FFF2-40B4-BE49-F238E27FC236}">
                <a16:creationId xmlns:a16="http://schemas.microsoft.com/office/drawing/2014/main" id="{A18CA90A-7CC3-7D49-AFCA-6014927210FF}"/>
              </a:ext>
            </a:extLst>
          </p:cNvPr>
          <p:cNvSpPr txBox="1"/>
          <p:nvPr/>
        </p:nvSpPr>
        <p:spPr>
          <a:xfrm>
            <a:off x="4854866" y="1451918"/>
            <a:ext cx="2851385" cy="461665"/>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400" dirty="0">
                <a:latin typeface="Calibri" panose="020F0502020204030204" pitchFamily="34" charset="0"/>
                <a:cs typeface="Calibri" panose="020F0502020204030204" pitchFamily="34" charset="0"/>
              </a:rPr>
              <a:t>Mitigation Strategies</a:t>
            </a:r>
          </a:p>
        </p:txBody>
      </p:sp>
    </p:spTree>
    <p:extLst>
      <p:ext uri="{BB962C8B-B14F-4D97-AF65-F5344CB8AC3E}">
        <p14:creationId xmlns:p14="http://schemas.microsoft.com/office/powerpoint/2010/main" val="2467415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44CB1A9-A4C6-5941-90C8-E154D7739AEC}"/>
              </a:ext>
            </a:extLst>
          </p:cNvPr>
          <p:cNvSpPr txBox="1"/>
          <p:nvPr/>
        </p:nvSpPr>
        <p:spPr>
          <a:xfrm>
            <a:off x="-1" y="1275008"/>
            <a:ext cx="12015989" cy="5170646"/>
          </a:xfrm>
          <a:prstGeom prst="rect">
            <a:avLst/>
          </a:prstGeom>
          <a:noFill/>
        </p:spPr>
        <p:txBody>
          <a:bodyPr wrap="square" rtlCol="0">
            <a:spAutoFit/>
          </a:bodyPr>
          <a:lstStyle/>
          <a:p>
            <a:pPr algn="just"/>
            <a:r>
              <a:rPr lang="en-US" dirty="0">
                <a:latin typeface="Calibri" panose="020F0502020204030204" pitchFamily="34" charset="0"/>
                <a:cs typeface="Calibri" panose="020F0502020204030204" pitchFamily="34" charset="0"/>
              </a:rPr>
              <a:t>……</a:t>
            </a:r>
            <a:br>
              <a:rPr lang="en-US"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Normally, </a:t>
            </a:r>
            <a:r>
              <a:rPr lang="en-US" sz="2400" b="1" dirty="0">
                <a:solidFill>
                  <a:srgbClr val="FF0000"/>
                </a:solidFill>
                <a:latin typeface="Calibri" panose="020F0502020204030204" pitchFamily="34" charset="0"/>
                <a:cs typeface="Calibri" panose="020F0502020204030204" pitchFamily="34" charset="0"/>
              </a:rPr>
              <a:t>in accelerator science and technology, tasks and roles are assigned to well defined groups</a:t>
            </a:r>
            <a:r>
              <a:rPr lang="en-US" sz="2400" dirty="0">
                <a:latin typeface="Calibri" panose="020F0502020204030204" pitchFamily="34" charset="0"/>
                <a:cs typeface="Calibri" panose="020F0502020204030204" pitchFamily="34" charset="0"/>
              </a:rPr>
              <a:t>…  Traditionally each of these groups develops its activities independently and stand alone. This happened due to the rich complexity of each of these sectors, which have expanded tremendously over the years. Such an approach was useful because each community created its natural forum for the development of their field. However, at the same time it seems that each of these sectors acquired its own right of existence almost independently of the final goal. </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We are now entering a new era in accelerator science and technology, where the demands of high-quality beams are increasing enormously along with the complexity of accelerator systems. At this point, the traditional separations and habits are challenged by new demands, which </a:t>
            </a:r>
            <a:r>
              <a:rPr lang="en-US" sz="2400" b="1" dirty="0">
                <a:solidFill>
                  <a:srgbClr val="FF0000"/>
                </a:solidFill>
                <a:latin typeface="Calibri" panose="020F0502020204030204" pitchFamily="34" charset="0"/>
                <a:cs typeface="Calibri" panose="020F0502020204030204" pitchFamily="34" charset="0"/>
              </a:rPr>
              <a:t>may require a better synergy and improved interaction between all the traditionally separated activities</a:t>
            </a:r>
            <a:r>
              <a:rPr lang="en-US" sz="2400" dirty="0">
                <a:latin typeface="Calibri" panose="020F0502020204030204" pitchFamily="34" charset="0"/>
                <a:cs typeface="Calibri" panose="020F0502020204030204" pitchFamily="34" charset="0"/>
              </a:rPr>
              <a:t>.     </a:t>
            </a:r>
          </a:p>
          <a:p>
            <a:pPr algn="just"/>
            <a:r>
              <a:rPr lang="en-US" sz="2400" dirty="0">
                <a:latin typeface="Calibri" panose="020F0502020204030204" pitchFamily="34" charset="0"/>
                <a:cs typeface="Calibri" panose="020F0502020204030204" pitchFamily="34" charset="0"/>
              </a:rPr>
              <a:t>………</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			Specially true in EU project organized in WP’s….. </a:t>
            </a:r>
          </a:p>
        </p:txBody>
      </p:sp>
      <p:sp>
        <p:nvSpPr>
          <p:cNvPr id="5" name="TextBox 4">
            <a:extLst>
              <a:ext uri="{FF2B5EF4-FFF2-40B4-BE49-F238E27FC236}">
                <a16:creationId xmlns:a16="http://schemas.microsoft.com/office/drawing/2014/main" id="{E93B3FC9-82D4-9C4C-9A16-BB6940EB393B}"/>
              </a:ext>
            </a:extLst>
          </p:cNvPr>
          <p:cNvSpPr txBox="1"/>
          <p:nvPr/>
        </p:nvSpPr>
        <p:spPr>
          <a:xfrm>
            <a:off x="7791718" y="0"/>
            <a:ext cx="3412902" cy="1384995"/>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Thanks to Giuliano and Frank… for the first slide of my talk!</a:t>
            </a:r>
          </a:p>
        </p:txBody>
      </p:sp>
      <p:pic>
        <p:nvPicPr>
          <p:cNvPr id="7" name="Picture 6">
            <a:extLst>
              <a:ext uri="{FF2B5EF4-FFF2-40B4-BE49-F238E27FC236}">
                <a16:creationId xmlns:a16="http://schemas.microsoft.com/office/drawing/2014/main" id="{221AA531-2984-8E44-9729-B2764AAD0CB3}"/>
              </a:ext>
            </a:extLst>
          </p:cNvPr>
          <p:cNvPicPr>
            <a:picLocks noChangeAspect="1"/>
          </p:cNvPicPr>
          <p:nvPr/>
        </p:nvPicPr>
        <p:blipFill>
          <a:blip r:embed="rId2"/>
          <a:stretch>
            <a:fillRect/>
          </a:stretch>
        </p:blipFill>
        <p:spPr>
          <a:xfrm>
            <a:off x="5537" y="-19855"/>
            <a:ext cx="5697252" cy="1517801"/>
          </a:xfrm>
          <a:prstGeom prst="rect">
            <a:avLst/>
          </a:prstGeom>
        </p:spPr>
      </p:pic>
      <p:sp>
        <p:nvSpPr>
          <p:cNvPr id="10" name="Date Placeholder 3">
            <a:extLst>
              <a:ext uri="{FF2B5EF4-FFF2-40B4-BE49-F238E27FC236}">
                <a16:creationId xmlns:a16="http://schemas.microsoft.com/office/drawing/2014/main" id="{A296EC3A-1261-274A-A5EE-FFA6DA0C3217}"/>
              </a:ext>
            </a:extLst>
          </p:cNvPr>
          <p:cNvSpPr>
            <a:spLocks noGrp="1"/>
          </p:cNvSpPr>
          <p:nvPr>
            <p:ph type="dt" sz="half" idx="10"/>
          </p:nvPr>
        </p:nvSpPr>
        <p:spPr>
          <a:xfrm>
            <a:off x="1472119" y="6492875"/>
            <a:ext cx="4293088" cy="365125"/>
          </a:xfrm>
          <a:prstGeom prst="rect">
            <a:avLst/>
          </a:prstGeom>
        </p:spPr>
        <p:txBody>
          <a:bodyPr/>
          <a:lstStyle>
            <a:lvl1pPr>
              <a:defRPr>
                <a:latin typeface="Calibri" charset="0"/>
                <a:ea typeface="Calibri" charset="0"/>
                <a:cs typeface="Calibri" charset="0"/>
              </a:defRPr>
            </a:lvl1pPr>
          </a:lstStyle>
          <a:p>
            <a:r>
              <a:rPr lang="en-US" dirty="0"/>
              <a:t>ARIES -APEC workshop 10 Dec. Frankfurt.</a:t>
            </a:r>
          </a:p>
        </p:txBody>
      </p:sp>
      <p:sp>
        <p:nvSpPr>
          <p:cNvPr id="11" name="Footer Placeholder 4">
            <a:extLst>
              <a:ext uri="{FF2B5EF4-FFF2-40B4-BE49-F238E27FC236}">
                <a16:creationId xmlns:a16="http://schemas.microsoft.com/office/drawing/2014/main" id="{14029FDA-8F65-FB49-BC24-971B4DA39B5B}"/>
              </a:ext>
            </a:extLst>
          </p:cNvPr>
          <p:cNvSpPr>
            <a:spLocks noGrp="1"/>
          </p:cNvSpPr>
          <p:nvPr>
            <p:ph type="ftr" sz="quarter" idx="11"/>
          </p:nvPr>
        </p:nvSpPr>
        <p:spPr>
          <a:xfrm>
            <a:off x="5702788" y="6491867"/>
            <a:ext cx="2755899" cy="365125"/>
          </a:xfrm>
          <a:prstGeom prst="rect">
            <a:avLst/>
          </a:prstGeom>
        </p:spPr>
        <p:txBody>
          <a:bodyPr/>
          <a:lstStyle>
            <a:lvl1pPr>
              <a:defRPr>
                <a:latin typeface="Calibri" charset="0"/>
                <a:ea typeface="Calibri" charset="0"/>
                <a:cs typeface="Calibri" charset="0"/>
              </a:defRPr>
            </a:lvl1pPr>
          </a:lstStyle>
          <a:p>
            <a:r>
              <a:rPr lang="en-US" dirty="0"/>
              <a:t>Roberto Cimino</a:t>
            </a:r>
          </a:p>
        </p:txBody>
      </p:sp>
    </p:spTree>
    <p:extLst>
      <p:ext uri="{BB962C8B-B14F-4D97-AF65-F5344CB8AC3E}">
        <p14:creationId xmlns:p14="http://schemas.microsoft.com/office/powerpoint/2010/main" val="2844122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E92DCA-F35A-A54C-888B-3E93654A2023}"/>
              </a:ext>
            </a:extLst>
          </p:cNvPr>
          <p:cNvSpPr>
            <a:spLocks noGrp="1"/>
          </p:cNvSpPr>
          <p:nvPr>
            <p:ph type="dt" sz="half" idx="10"/>
          </p:nvPr>
        </p:nvSpPr>
        <p:spPr/>
        <p:txBody>
          <a:bodyPr/>
          <a:lstStyle/>
          <a:p>
            <a:r>
              <a:rPr lang="en-US"/>
              <a:t>ARIES -APEC workshop 10 Dec. Frankfurt.</a:t>
            </a:r>
            <a:endParaRPr lang="en-US" dirty="0"/>
          </a:p>
        </p:txBody>
      </p:sp>
      <p:sp>
        <p:nvSpPr>
          <p:cNvPr id="3" name="Footer Placeholder 2">
            <a:extLst>
              <a:ext uri="{FF2B5EF4-FFF2-40B4-BE49-F238E27FC236}">
                <a16:creationId xmlns:a16="http://schemas.microsoft.com/office/drawing/2014/main" id="{33721CDC-34E5-CE40-BFAC-615F96862C42}"/>
              </a:ext>
            </a:extLst>
          </p:cNvPr>
          <p:cNvSpPr>
            <a:spLocks noGrp="1"/>
          </p:cNvSpPr>
          <p:nvPr>
            <p:ph type="ftr" sz="quarter" idx="11"/>
          </p:nvPr>
        </p:nvSpPr>
        <p:spPr/>
        <p:txBody>
          <a:bodyPr/>
          <a:lstStyle/>
          <a:p>
            <a:r>
              <a:rPr lang="en-US"/>
              <a:t>Roberto Cimino</a:t>
            </a:r>
            <a:endParaRPr lang="en-US" dirty="0"/>
          </a:p>
        </p:txBody>
      </p:sp>
      <p:sp>
        <p:nvSpPr>
          <p:cNvPr id="4" name="Rectangle 4">
            <a:extLst>
              <a:ext uri="{FF2B5EF4-FFF2-40B4-BE49-F238E27FC236}">
                <a16:creationId xmlns:a16="http://schemas.microsoft.com/office/drawing/2014/main" id="{B8C403CC-EE0F-E24E-BF9B-C8D67381A835}"/>
              </a:ext>
            </a:extLst>
          </p:cNvPr>
          <p:cNvSpPr>
            <a:spLocks noChangeArrowheads="1"/>
          </p:cNvSpPr>
          <p:nvPr/>
        </p:nvSpPr>
        <p:spPr bwMode="auto">
          <a:xfrm>
            <a:off x="1855376" y="5840413"/>
            <a:ext cx="16688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eaLnBrk="0" hangingPunct="0"/>
            <a:endParaRPr lang="en-US" sz="2400">
              <a:latin typeface="Calibri" panose="020F0502020204030204" pitchFamily="34" charset="0"/>
              <a:cs typeface="Calibri" panose="020F0502020204030204" pitchFamily="34" charset="0"/>
            </a:endParaRPr>
          </a:p>
        </p:txBody>
      </p:sp>
      <p:sp>
        <p:nvSpPr>
          <p:cNvPr id="6" name="Rectangle 8">
            <a:extLst>
              <a:ext uri="{FF2B5EF4-FFF2-40B4-BE49-F238E27FC236}">
                <a16:creationId xmlns:a16="http://schemas.microsoft.com/office/drawing/2014/main" id="{8D687F1E-1785-CD4F-97C1-8DC53380C103}"/>
              </a:ext>
            </a:extLst>
          </p:cNvPr>
          <p:cNvSpPr>
            <a:spLocks noChangeArrowheads="1"/>
          </p:cNvSpPr>
          <p:nvPr/>
        </p:nvSpPr>
        <p:spPr bwMode="auto">
          <a:xfrm>
            <a:off x="6857560" y="215972"/>
            <a:ext cx="4385984" cy="995155"/>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dirty="0">
                <a:solidFill>
                  <a:schemeClr val="tx1"/>
                </a:solidFill>
                <a:latin typeface="Calibri" panose="020F0502020204030204" pitchFamily="34" charset="0"/>
                <a:ea typeface="Monotype Corsiva" pitchFamily="-109" charset="0"/>
                <a:cs typeface="Calibri" panose="020F0502020204030204" pitchFamily="34" charset="0"/>
              </a:rPr>
              <a:t>R&amp;D intense program to mitigate</a:t>
            </a:r>
          </a:p>
          <a:p>
            <a:pPr algn="just">
              <a:defRPr/>
            </a:pPr>
            <a:r>
              <a:rPr lang="en-US" sz="2400" dirty="0">
                <a:solidFill>
                  <a:schemeClr val="tx1"/>
                </a:solidFill>
                <a:latin typeface="Calibri" panose="020F0502020204030204" pitchFamily="34" charset="0"/>
                <a:ea typeface="Monotype Corsiva" pitchFamily="-109" charset="0"/>
                <a:cs typeface="Calibri" panose="020F0502020204030204" pitchFamily="34" charset="0"/>
              </a:rPr>
              <a:t> ECE by reducing </a:t>
            </a:r>
            <a:r>
              <a:rPr lang="en-US" sz="2400" dirty="0" err="1">
                <a:solidFill>
                  <a:schemeClr val="tx1"/>
                </a:solidFill>
                <a:latin typeface="Calibri" panose="020F0502020204030204" pitchFamily="34" charset="0"/>
                <a:ea typeface="Monotype Corsiva" pitchFamily="-109" charset="0"/>
                <a:cs typeface="Calibri" panose="020F0502020204030204" pitchFamily="34" charset="0"/>
              </a:rPr>
              <a:t>SEY</a:t>
            </a:r>
            <a:r>
              <a:rPr lang="en-US" sz="2400" baseline="-25000" dirty="0" err="1">
                <a:solidFill>
                  <a:schemeClr val="tx1"/>
                </a:solidFill>
                <a:latin typeface="Calibri" panose="020F0502020204030204" pitchFamily="34" charset="0"/>
                <a:ea typeface="Monotype Corsiva" pitchFamily="-109" charset="0"/>
                <a:cs typeface="Calibri" panose="020F0502020204030204" pitchFamily="34" charset="0"/>
              </a:rPr>
              <a:t>Max</a:t>
            </a:r>
            <a:r>
              <a:rPr lang="en-US" sz="2400" baseline="-25000" dirty="0">
                <a:solidFill>
                  <a:schemeClr val="tx1"/>
                </a:solidFill>
                <a:latin typeface="Calibri" panose="020F0502020204030204" pitchFamily="34" charset="0"/>
                <a:ea typeface="Monotype Corsiva" pitchFamily="-109" charset="0"/>
                <a:cs typeface="Calibri" panose="020F0502020204030204" pitchFamily="34" charset="0"/>
              </a:rPr>
              <a:t> </a:t>
            </a:r>
            <a:r>
              <a:rPr lang="en-US" sz="2400" dirty="0">
                <a:solidFill>
                  <a:schemeClr val="tx1"/>
                </a:solidFill>
                <a:latin typeface="Calibri" panose="020F0502020204030204" pitchFamily="34" charset="0"/>
                <a:ea typeface="Monotype Corsiva" pitchFamily="-109" charset="0"/>
                <a:cs typeface="Calibri" panose="020F0502020204030204" pitchFamily="34" charset="0"/>
              </a:rPr>
              <a:t>below 1.</a:t>
            </a:r>
            <a:endParaRPr lang="en-US" sz="2400" baseline="-25000" dirty="0">
              <a:solidFill>
                <a:schemeClr val="tx1"/>
              </a:solidFill>
              <a:latin typeface="Calibri" panose="020F0502020204030204" pitchFamily="34" charset="0"/>
              <a:ea typeface="Monotype Corsiva" pitchFamily="-109" charset="0"/>
              <a:cs typeface="Calibri" panose="020F0502020204030204" pitchFamily="34" charset="0"/>
            </a:endParaRPr>
          </a:p>
        </p:txBody>
      </p:sp>
      <p:sp>
        <p:nvSpPr>
          <p:cNvPr id="12" name="Rectangle 4">
            <a:extLst>
              <a:ext uri="{FF2B5EF4-FFF2-40B4-BE49-F238E27FC236}">
                <a16:creationId xmlns:a16="http://schemas.microsoft.com/office/drawing/2014/main" id="{C0BC1BF0-C129-0D4D-987F-93E157147CED}"/>
              </a:ext>
            </a:extLst>
          </p:cNvPr>
          <p:cNvSpPr>
            <a:spLocks noChangeArrowheads="1"/>
          </p:cNvSpPr>
          <p:nvPr/>
        </p:nvSpPr>
        <p:spPr bwMode="auto">
          <a:xfrm>
            <a:off x="1855376" y="4654509"/>
            <a:ext cx="16688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eaLnBrk="0" hangingPunct="0"/>
            <a:endParaRPr lang="en-US" sz="2400">
              <a:latin typeface="Calibri" panose="020F0502020204030204" pitchFamily="34" charset="0"/>
              <a:cs typeface="Calibri" panose="020F0502020204030204" pitchFamily="34" charset="0"/>
            </a:endParaRPr>
          </a:p>
        </p:txBody>
      </p:sp>
      <p:sp>
        <p:nvSpPr>
          <p:cNvPr id="13" name="Rectangle 4">
            <a:extLst>
              <a:ext uri="{FF2B5EF4-FFF2-40B4-BE49-F238E27FC236}">
                <a16:creationId xmlns:a16="http://schemas.microsoft.com/office/drawing/2014/main" id="{3E6F3670-CAA4-D44B-A30F-3EBBD73133B1}"/>
              </a:ext>
            </a:extLst>
          </p:cNvPr>
          <p:cNvSpPr>
            <a:spLocks noChangeArrowheads="1"/>
          </p:cNvSpPr>
          <p:nvPr/>
        </p:nvSpPr>
        <p:spPr bwMode="auto">
          <a:xfrm>
            <a:off x="4237243" y="1377273"/>
            <a:ext cx="4532934" cy="513391"/>
          </a:xfrm>
          <a:prstGeom prst="rect">
            <a:avLst/>
          </a:prstGeom>
          <a:noFill/>
          <a:ln w="9525">
            <a:noFill/>
            <a:miter lim="800000"/>
            <a:headEnd/>
            <a:tailEnd/>
          </a:ln>
        </p:spPr>
        <p:txBody>
          <a:bodyPr wrap="none" lIns="81706" tIns="40853" rIns="81706" bIns="40853">
            <a:spAutoFit/>
          </a:bodyPr>
          <a:lstStyle/>
          <a:p>
            <a:pPr algn="ctr">
              <a:buClr>
                <a:schemeClr val="accent1"/>
              </a:buClr>
            </a:pPr>
            <a:r>
              <a:rPr lang="en-US" sz="2800" b="1" dirty="0">
                <a:solidFill>
                  <a:srgbClr val="3366FF"/>
                </a:solidFill>
                <a:latin typeface="Calibri" panose="020F0502020204030204" pitchFamily="34" charset="0"/>
                <a:cs typeface="Calibri" panose="020F0502020204030204" pitchFamily="34" charset="0"/>
              </a:rPr>
              <a:t>Non-Evaporable Getter (NEG)</a:t>
            </a:r>
          </a:p>
        </p:txBody>
      </p:sp>
      <p:sp>
        <p:nvSpPr>
          <p:cNvPr id="14" name="Rectangle 2">
            <a:extLst>
              <a:ext uri="{FF2B5EF4-FFF2-40B4-BE49-F238E27FC236}">
                <a16:creationId xmlns:a16="http://schemas.microsoft.com/office/drawing/2014/main" id="{3C1F65DF-5477-6E48-AD0B-5D31AE378563}"/>
              </a:ext>
            </a:extLst>
          </p:cNvPr>
          <p:cNvSpPr>
            <a:spLocks noChangeArrowheads="1"/>
          </p:cNvSpPr>
          <p:nvPr/>
        </p:nvSpPr>
        <p:spPr bwMode="auto">
          <a:xfrm>
            <a:off x="2019499" y="4051084"/>
            <a:ext cx="2640623" cy="68580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15" name="Text Box 3">
            <a:extLst>
              <a:ext uri="{FF2B5EF4-FFF2-40B4-BE49-F238E27FC236}">
                <a16:creationId xmlns:a16="http://schemas.microsoft.com/office/drawing/2014/main" id="{B65AAC69-B7C6-6B49-930C-AA9B5CC08807}"/>
              </a:ext>
            </a:extLst>
          </p:cNvPr>
          <p:cNvSpPr txBox="1">
            <a:spLocks noChangeArrowheads="1"/>
          </p:cNvSpPr>
          <p:nvPr/>
        </p:nvSpPr>
        <p:spPr bwMode="auto">
          <a:xfrm>
            <a:off x="4371440" y="4705134"/>
            <a:ext cx="4044462" cy="617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110000"/>
              </a:lnSpc>
              <a:spcBef>
                <a:spcPct val="50000"/>
              </a:spcBef>
            </a:pPr>
            <a:r>
              <a:rPr lang="en-GB" altLang="en-US" sz="1800" dirty="0">
                <a:latin typeface="Calibri" panose="020F0502020204030204" pitchFamily="34" charset="0"/>
                <a:cs typeface="Calibri" panose="020F0502020204030204" pitchFamily="34" charset="0"/>
              </a:rPr>
              <a:t>Heating in vacuum </a:t>
            </a:r>
          </a:p>
          <a:p>
            <a:pPr algn="ctr" eaLnBrk="0" hangingPunct="0">
              <a:lnSpc>
                <a:spcPct val="10000"/>
              </a:lnSpc>
              <a:spcBef>
                <a:spcPct val="50000"/>
              </a:spcBef>
            </a:pPr>
            <a:r>
              <a:rPr lang="en-GB" altLang="en-US" sz="1800" dirty="0">
                <a:latin typeface="Calibri" panose="020F0502020204030204" pitchFamily="34" charset="0"/>
                <a:cs typeface="Calibri" panose="020F0502020204030204" pitchFamily="34" charset="0"/>
              </a:rPr>
              <a:t>Oxide dissolution -&gt; </a:t>
            </a:r>
            <a:r>
              <a:rPr lang="en-GB" altLang="en-US" sz="1800" dirty="0">
                <a:solidFill>
                  <a:srgbClr val="FF0066"/>
                </a:solidFill>
                <a:latin typeface="Calibri" panose="020F0502020204030204" pitchFamily="34" charset="0"/>
                <a:cs typeface="Calibri" panose="020F0502020204030204" pitchFamily="34" charset="0"/>
              </a:rPr>
              <a:t>activation</a:t>
            </a:r>
            <a:endParaRPr lang="en-GB" altLang="en-US" dirty="0">
              <a:solidFill>
                <a:srgbClr val="FF0066"/>
              </a:solidFill>
              <a:latin typeface="Calibri" panose="020F0502020204030204" pitchFamily="34" charset="0"/>
              <a:cs typeface="Calibri" panose="020F0502020204030204" pitchFamily="34" charset="0"/>
            </a:endParaRPr>
          </a:p>
        </p:txBody>
      </p:sp>
      <p:sp>
        <p:nvSpPr>
          <p:cNvPr id="16" name="Oval 4">
            <a:extLst>
              <a:ext uri="{FF2B5EF4-FFF2-40B4-BE49-F238E27FC236}">
                <a16:creationId xmlns:a16="http://schemas.microsoft.com/office/drawing/2014/main" id="{9E4A41F1-1488-7341-A4F9-7BC46D6A0CCF}"/>
              </a:ext>
            </a:extLst>
          </p:cNvPr>
          <p:cNvSpPr>
            <a:spLocks noChangeArrowheads="1"/>
          </p:cNvSpPr>
          <p:nvPr/>
        </p:nvSpPr>
        <p:spPr bwMode="auto">
          <a:xfrm>
            <a:off x="2019499" y="3898684"/>
            <a:ext cx="165588"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17" name="Oval 5">
            <a:extLst>
              <a:ext uri="{FF2B5EF4-FFF2-40B4-BE49-F238E27FC236}">
                <a16:creationId xmlns:a16="http://schemas.microsoft.com/office/drawing/2014/main" id="{7A630F8D-3244-1144-9A3D-17341D4354B1}"/>
              </a:ext>
            </a:extLst>
          </p:cNvPr>
          <p:cNvSpPr>
            <a:spLocks noChangeArrowheads="1"/>
          </p:cNvSpPr>
          <p:nvPr/>
        </p:nvSpPr>
        <p:spPr bwMode="auto">
          <a:xfrm>
            <a:off x="2185087" y="3898684"/>
            <a:ext cx="165589"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18" name="Oval 6">
            <a:extLst>
              <a:ext uri="{FF2B5EF4-FFF2-40B4-BE49-F238E27FC236}">
                <a16:creationId xmlns:a16="http://schemas.microsoft.com/office/drawing/2014/main" id="{39A29F48-C5D1-B649-AC1D-83356DD23FA1}"/>
              </a:ext>
            </a:extLst>
          </p:cNvPr>
          <p:cNvSpPr>
            <a:spLocks noChangeArrowheads="1"/>
          </p:cNvSpPr>
          <p:nvPr/>
        </p:nvSpPr>
        <p:spPr bwMode="auto">
          <a:xfrm>
            <a:off x="2514799" y="3898684"/>
            <a:ext cx="165588"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19" name="Oval 7">
            <a:extLst>
              <a:ext uri="{FF2B5EF4-FFF2-40B4-BE49-F238E27FC236}">
                <a16:creationId xmlns:a16="http://schemas.microsoft.com/office/drawing/2014/main" id="{96064EF3-8F5F-0D4E-85D0-984E46BA35C8}"/>
              </a:ext>
            </a:extLst>
          </p:cNvPr>
          <p:cNvSpPr>
            <a:spLocks noChangeArrowheads="1"/>
          </p:cNvSpPr>
          <p:nvPr/>
        </p:nvSpPr>
        <p:spPr bwMode="auto">
          <a:xfrm>
            <a:off x="2350676" y="3898684"/>
            <a:ext cx="164123"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20" name="Oval 8">
            <a:extLst>
              <a:ext uri="{FF2B5EF4-FFF2-40B4-BE49-F238E27FC236}">
                <a16:creationId xmlns:a16="http://schemas.microsoft.com/office/drawing/2014/main" id="{0E14E054-EF73-2246-AD71-15D08642B74C}"/>
              </a:ext>
            </a:extLst>
          </p:cNvPr>
          <p:cNvSpPr>
            <a:spLocks noChangeArrowheads="1"/>
          </p:cNvSpPr>
          <p:nvPr/>
        </p:nvSpPr>
        <p:spPr bwMode="auto">
          <a:xfrm>
            <a:off x="2680387" y="3898684"/>
            <a:ext cx="165589"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21" name="Oval 9">
            <a:extLst>
              <a:ext uri="{FF2B5EF4-FFF2-40B4-BE49-F238E27FC236}">
                <a16:creationId xmlns:a16="http://schemas.microsoft.com/office/drawing/2014/main" id="{632DB5C1-1762-B348-8CCD-FD674CE9BBC5}"/>
              </a:ext>
            </a:extLst>
          </p:cNvPr>
          <p:cNvSpPr>
            <a:spLocks noChangeArrowheads="1"/>
          </p:cNvSpPr>
          <p:nvPr/>
        </p:nvSpPr>
        <p:spPr bwMode="auto">
          <a:xfrm>
            <a:off x="2845976" y="3898684"/>
            <a:ext cx="164123"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22" name="Oval 10">
            <a:extLst>
              <a:ext uri="{FF2B5EF4-FFF2-40B4-BE49-F238E27FC236}">
                <a16:creationId xmlns:a16="http://schemas.microsoft.com/office/drawing/2014/main" id="{EE0CB129-F36D-FB4F-8FF7-9D25FD445159}"/>
              </a:ext>
            </a:extLst>
          </p:cNvPr>
          <p:cNvSpPr>
            <a:spLocks noChangeArrowheads="1"/>
          </p:cNvSpPr>
          <p:nvPr/>
        </p:nvSpPr>
        <p:spPr bwMode="auto">
          <a:xfrm>
            <a:off x="3175687" y="3898684"/>
            <a:ext cx="165589"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23" name="Oval 11">
            <a:extLst>
              <a:ext uri="{FF2B5EF4-FFF2-40B4-BE49-F238E27FC236}">
                <a16:creationId xmlns:a16="http://schemas.microsoft.com/office/drawing/2014/main" id="{B115581B-4341-984B-AFFA-99D71F707279}"/>
              </a:ext>
            </a:extLst>
          </p:cNvPr>
          <p:cNvSpPr>
            <a:spLocks noChangeArrowheads="1"/>
          </p:cNvSpPr>
          <p:nvPr/>
        </p:nvSpPr>
        <p:spPr bwMode="auto">
          <a:xfrm>
            <a:off x="3010099" y="3898684"/>
            <a:ext cx="165588"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24" name="Oval 12">
            <a:extLst>
              <a:ext uri="{FF2B5EF4-FFF2-40B4-BE49-F238E27FC236}">
                <a16:creationId xmlns:a16="http://schemas.microsoft.com/office/drawing/2014/main" id="{F615F819-9041-CF44-84F9-4796E332A205}"/>
              </a:ext>
            </a:extLst>
          </p:cNvPr>
          <p:cNvSpPr>
            <a:spLocks noChangeArrowheads="1"/>
          </p:cNvSpPr>
          <p:nvPr/>
        </p:nvSpPr>
        <p:spPr bwMode="auto">
          <a:xfrm>
            <a:off x="3341276" y="3898684"/>
            <a:ext cx="164123"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25" name="Oval 13">
            <a:extLst>
              <a:ext uri="{FF2B5EF4-FFF2-40B4-BE49-F238E27FC236}">
                <a16:creationId xmlns:a16="http://schemas.microsoft.com/office/drawing/2014/main" id="{49772CF4-AA29-8745-B3EF-3D0BE858A6EC}"/>
              </a:ext>
            </a:extLst>
          </p:cNvPr>
          <p:cNvSpPr>
            <a:spLocks noChangeArrowheads="1"/>
          </p:cNvSpPr>
          <p:nvPr/>
        </p:nvSpPr>
        <p:spPr bwMode="auto">
          <a:xfrm>
            <a:off x="3505399" y="3898684"/>
            <a:ext cx="165588"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26" name="Oval 14">
            <a:extLst>
              <a:ext uri="{FF2B5EF4-FFF2-40B4-BE49-F238E27FC236}">
                <a16:creationId xmlns:a16="http://schemas.microsoft.com/office/drawing/2014/main" id="{F9F277AA-4F62-5F4C-B4D9-CAC9638BC4E0}"/>
              </a:ext>
            </a:extLst>
          </p:cNvPr>
          <p:cNvSpPr>
            <a:spLocks noChangeArrowheads="1"/>
          </p:cNvSpPr>
          <p:nvPr/>
        </p:nvSpPr>
        <p:spPr bwMode="auto">
          <a:xfrm>
            <a:off x="3836576" y="3898684"/>
            <a:ext cx="162657"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27" name="Oval 15">
            <a:extLst>
              <a:ext uri="{FF2B5EF4-FFF2-40B4-BE49-F238E27FC236}">
                <a16:creationId xmlns:a16="http://schemas.microsoft.com/office/drawing/2014/main" id="{CE6E43CD-56E0-7047-98C1-09A009BF58BC}"/>
              </a:ext>
            </a:extLst>
          </p:cNvPr>
          <p:cNvSpPr>
            <a:spLocks noChangeArrowheads="1"/>
          </p:cNvSpPr>
          <p:nvPr/>
        </p:nvSpPr>
        <p:spPr bwMode="auto">
          <a:xfrm>
            <a:off x="3670987" y="3898684"/>
            <a:ext cx="165589"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28" name="Oval 16">
            <a:extLst>
              <a:ext uri="{FF2B5EF4-FFF2-40B4-BE49-F238E27FC236}">
                <a16:creationId xmlns:a16="http://schemas.microsoft.com/office/drawing/2014/main" id="{3C1E1579-AC3E-D542-B148-774DB5C9C6FB}"/>
              </a:ext>
            </a:extLst>
          </p:cNvPr>
          <p:cNvSpPr>
            <a:spLocks noChangeArrowheads="1"/>
          </p:cNvSpPr>
          <p:nvPr/>
        </p:nvSpPr>
        <p:spPr bwMode="auto">
          <a:xfrm>
            <a:off x="3999233" y="3898684"/>
            <a:ext cx="165589"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29" name="Oval 17">
            <a:extLst>
              <a:ext uri="{FF2B5EF4-FFF2-40B4-BE49-F238E27FC236}">
                <a16:creationId xmlns:a16="http://schemas.microsoft.com/office/drawing/2014/main" id="{796C36B5-2A15-BB4F-904A-C2CD41EA33FF}"/>
              </a:ext>
            </a:extLst>
          </p:cNvPr>
          <p:cNvSpPr>
            <a:spLocks noChangeArrowheads="1"/>
          </p:cNvSpPr>
          <p:nvPr/>
        </p:nvSpPr>
        <p:spPr bwMode="auto">
          <a:xfrm>
            <a:off x="4164822" y="3898684"/>
            <a:ext cx="165588"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30" name="Oval 18">
            <a:extLst>
              <a:ext uri="{FF2B5EF4-FFF2-40B4-BE49-F238E27FC236}">
                <a16:creationId xmlns:a16="http://schemas.microsoft.com/office/drawing/2014/main" id="{BA799536-BD17-EE4B-8798-CDCC84E14EA0}"/>
              </a:ext>
            </a:extLst>
          </p:cNvPr>
          <p:cNvSpPr>
            <a:spLocks noChangeArrowheads="1"/>
          </p:cNvSpPr>
          <p:nvPr/>
        </p:nvSpPr>
        <p:spPr bwMode="auto">
          <a:xfrm>
            <a:off x="4494533" y="3898684"/>
            <a:ext cx="165589"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31" name="Oval 19">
            <a:extLst>
              <a:ext uri="{FF2B5EF4-FFF2-40B4-BE49-F238E27FC236}">
                <a16:creationId xmlns:a16="http://schemas.microsoft.com/office/drawing/2014/main" id="{7D23C7B5-8C47-094E-8A13-A1A378F03A80}"/>
              </a:ext>
            </a:extLst>
          </p:cNvPr>
          <p:cNvSpPr>
            <a:spLocks noChangeArrowheads="1"/>
          </p:cNvSpPr>
          <p:nvPr/>
        </p:nvSpPr>
        <p:spPr bwMode="auto">
          <a:xfrm>
            <a:off x="4330410" y="3898684"/>
            <a:ext cx="164123"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32" name="Oval 20">
            <a:extLst>
              <a:ext uri="{FF2B5EF4-FFF2-40B4-BE49-F238E27FC236}">
                <a16:creationId xmlns:a16="http://schemas.microsoft.com/office/drawing/2014/main" id="{BD3CF8E9-5D30-1E40-A59C-0A3E81CB5B87}"/>
              </a:ext>
            </a:extLst>
          </p:cNvPr>
          <p:cNvSpPr>
            <a:spLocks noChangeArrowheads="1"/>
          </p:cNvSpPr>
          <p:nvPr/>
        </p:nvSpPr>
        <p:spPr bwMode="auto">
          <a:xfrm>
            <a:off x="2019499" y="3746284"/>
            <a:ext cx="165588"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33" name="Oval 21">
            <a:extLst>
              <a:ext uri="{FF2B5EF4-FFF2-40B4-BE49-F238E27FC236}">
                <a16:creationId xmlns:a16="http://schemas.microsoft.com/office/drawing/2014/main" id="{2B0A5547-FBA6-084E-8D23-8C58E2CF9EF8}"/>
              </a:ext>
            </a:extLst>
          </p:cNvPr>
          <p:cNvSpPr>
            <a:spLocks noChangeArrowheads="1"/>
          </p:cNvSpPr>
          <p:nvPr/>
        </p:nvSpPr>
        <p:spPr bwMode="auto">
          <a:xfrm>
            <a:off x="2185087" y="3746284"/>
            <a:ext cx="165589"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34" name="Oval 22">
            <a:extLst>
              <a:ext uri="{FF2B5EF4-FFF2-40B4-BE49-F238E27FC236}">
                <a16:creationId xmlns:a16="http://schemas.microsoft.com/office/drawing/2014/main" id="{8236FADF-BC48-CA41-883E-D775B3DC4FE5}"/>
              </a:ext>
            </a:extLst>
          </p:cNvPr>
          <p:cNvSpPr>
            <a:spLocks noChangeArrowheads="1"/>
          </p:cNvSpPr>
          <p:nvPr/>
        </p:nvSpPr>
        <p:spPr bwMode="auto">
          <a:xfrm>
            <a:off x="2514799" y="3746284"/>
            <a:ext cx="165588"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35" name="Oval 23">
            <a:extLst>
              <a:ext uri="{FF2B5EF4-FFF2-40B4-BE49-F238E27FC236}">
                <a16:creationId xmlns:a16="http://schemas.microsoft.com/office/drawing/2014/main" id="{02AAC29D-AA6F-A445-BDAC-B378D65FFADF}"/>
              </a:ext>
            </a:extLst>
          </p:cNvPr>
          <p:cNvSpPr>
            <a:spLocks noChangeArrowheads="1"/>
          </p:cNvSpPr>
          <p:nvPr/>
        </p:nvSpPr>
        <p:spPr bwMode="auto">
          <a:xfrm>
            <a:off x="2350676" y="3746284"/>
            <a:ext cx="164123"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36" name="Oval 24">
            <a:extLst>
              <a:ext uri="{FF2B5EF4-FFF2-40B4-BE49-F238E27FC236}">
                <a16:creationId xmlns:a16="http://schemas.microsoft.com/office/drawing/2014/main" id="{B62BF26A-C46D-374D-AF89-4FBC808F204C}"/>
              </a:ext>
            </a:extLst>
          </p:cNvPr>
          <p:cNvSpPr>
            <a:spLocks noChangeArrowheads="1"/>
          </p:cNvSpPr>
          <p:nvPr/>
        </p:nvSpPr>
        <p:spPr bwMode="auto">
          <a:xfrm>
            <a:off x="2680387" y="3746284"/>
            <a:ext cx="165589"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37" name="Oval 25">
            <a:extLst>
              <a:ext uri="{FF2B5EF4-FFF2-40B4-BE49-F238E27FC236}">
                <a16:creationId xmlns:a16="http://schemas.microsoft.com/office/drawing/2014/main" id="{72DE362E-7132-6E40-B227-9FCB53109787}"/>
              </a:ext>
            </a:extLst>
          </p:cNvPr>
          <p:cNvSpPr>
            <a:spLocks noChangeArrowheads="1"/>
          </p:cNvSpPr>
          <p:nvPr/>
        </p:nvSpPr>
        <p:spPr bwMode="auto">
          <a:xfrm>
            <a:off x="2845976" y="3746284"/>
            <a:ext cx="164123"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38" name="Oval 26">
            <a:extLst>
              <a:ext uri="{FF2B5EF4-FFF2-40B4-BE49-F238E27FC236}">
                <a16:creationId xmlns:a16="http://schemas.microsoft.com/office/drawing/2014/main" id="{1915AFCD-2409-1441-B509-5320AD0A18F8}"/>
              </a:ext>
            </a:extLst>
          </p:cNvPr>
          <p:cNvSpPr>
            <a:spLocks noChangeArrowheads="1"/>
          </p:cNvSpPr>
          <p:nvPr/>
        </p:nvSpPr>
        <p:spPr bwMode="auto">
          <a:xfrm>
            <a:off x="3175687" y="3746284"/>
            <a:ext cx="165589"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39" name="Oval 27">
            <a:extLst>
              <a:ext uri="{FF2B5EF4-FFF2-40B4-BE49-F238E27FC236}">
                <a16:creationId xmlns:a16="http://schemas.microsoft.com/office/drawing/2014/main" id="{9963FD13-9983-094F-AAF9-103AF6A5D09A}"/>
              </a:ext>
            </a:extLst>
          </p:cNvPr>
          <p:cNvSpPr>
            <a:spLocks noChangeArrowheads="1"/>
          </p:cNvSpPr>
          <p:nvPr/>
        </p:nvSpPr>
        <p:spPr bwMode="auto">
          <a:xfrm>
            <a:off x="3010099" y="3746284"/>
            <a:ext cx="165588"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40" name="Oval 28">
            <a:extLst>
              <a:ext uri="{FF2B5EF4-FFF2-40B4-BE49-F238E27FC236}">
                <a16:creationId xmlns:a16="http://schemas.microsoft.com/office/drawing/2014/main" id="{3DE90E76-2758-B448-9813-101277E868A5}"/>
              </a:ext>
            </a:extLst>
          </p:cNvPr>
          <p:cNvSpPr>
            <a:spLocks noChangeArrowheads="1"/>
          </p:cNvSpPr>
          <p:nvPr/>
        </p:nvSpPr>
        <p:spPr bwMode="auto">
          <a:xfrm>
            <a:off x="3341276" y="3746284"/>
            <a:ext cx="164123"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41" name="Oval 29">
            <a:extLst>
              <a:ext uri="{FF2B5EF4-FFF2-40B4-BE49-F238E27FC236}">
                <a16:creationId xmlns:a16="http://schemas.microsoft.com/office/drawing/2014/main" id="{58A40A74-0E21-6342-B90B-23406DAC8F4E}"/>
              </a:ext>
            </a:extLst>
          </p:cNvPr>
          <p:cNvSpPr>
            <a:spLocks noChangeArrowheads="1"/>
          </p:cNvSpPr>
          <p:nvPr/>
        </p:nvSpPr>
        <p:spPr bwMode="auto">
          <a:xfrm>
            <a:off x="3505399" y="3746284"/>
            <a:ext cx="165588"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42" name="Oval 30">
            <a:extLst>
              <a:ext uri="{FF2B5EF4-FFF2-40B4-BE49-F238E27FC236}">
                <a16:creationId xmlns:a16="http://schemas.microsoft.com/office/drawing/2014/main" id="{80C095DF-F97A-CC4E-9331-4D1D46861E42}"/>
              </a:ext>
            </a:extLst>
          </p:cNvPr>
          <p:cNvSpPr>
            <a:spLocks noChangeArrowheads="1"/>
          </p:cNvSpPr>
          <p:nvPr/>
        </p:nvSpPr>
        <p:spPr bwMode="auto">
          <a:xfrm>
            <a:off x="3836576" y="3746284"/>
            <a:ext cx="162657"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43" name="Oval 31">
            <a:extLst>
              <a:ext uri="{FF2B5EF4-FFF2-40B4-BE49-F238E27FC236}">
                <a16:creationId xmlns:a16="http://schemas.microsoft.com/office/drawing/2014/main" id="{AA6145B0-0502-6E48-BF06-6CCA78A36E4A}"/>
              </a:ext>
            </a:extLst>
          </p:cNvPr>
          <p:cNvSpPr>
            <a:spLocks noChangeArrowheads="1"/>
          </p:cNvSpPr>
          <p:nvPr/>
        </p:nvSpPr>
        <p:spPr bwMode="auto">
          <a:xfrm>
            <a:off x="3670987" y="3746284"/>
            <a:ext cx="165589"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44" name="Oval 32">
            <a:extLst>
              <a:ext uri="{FF2B5EF4-FFF2-40B4-BE49-F238E27FC236}">
                <a16:creationId xmlns:a16="http://schemas.microsoft.com/office/drawing/2014/main" id="{D2B7AE11-D204-6B4B-845B-6C73B4C13E48}"/>
              </a:ext>
            </a:extLst>
          </p:cNvPr>
          <p:cNvSpPr>
            <a:spLocks noChangeArrowheads="1"/>
          </p:cNvSpPr>
          <p:nvPr/>
        </p:nvSpPr>
        <p:spPr bwMode="auto">
          <a:xfrm>
            <a:off x="3999233" y="3746284"/>
            <a:ext cx="165589"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45" name="Oval 33">
            <a:extLst>
              <a:ext uri="{FF2B5EF4-FFF2-40B4-BE49-F238E27FC236}">
                <a16:creationId xmlns:a16="http://schemas.microsoft.com/office/drawing/2014/main" id="{BF82425B-4A2A-4E41-88F0-1DFEBAC5353F}"/>
              </a:ext>
            </a:extLst>
          </p:cNvPr>
          <p:cNvSpPr>
            <a:spLocks noChangeArrowheads="1"/>
          </p:cNvSpPr>
          <p:nvPr/>
        </p:nvSpPr>
        <p:spPr bwMode="auto">
          <a:xfrm>
            <a:off x="4164822" y="3746284"/>
            <a:ext cx="165588"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46" name="Oval 34">
            <a:extLst>
              <a:ext uri="{FF2B5EF4-FFF2-40B4-BE49-F238E27FC236}">
                <a16:creationId xmlns:a16="http://schemas.microsoft.com/office/drawing/2014/main" id="{AB4AB836-FE79-E54C-BEDC-53F5720AFE39}"/>
              </a:ext>
            </a:extLst>
          </p:cNvPr>
          <p:cNvSpPr>
            <a:spLocks noChangeArrowheads="1"/>
          </p:cNvSpPr>
          <p:nvPr/>
        </p:nvSpPr>
        <p:spPr bwMode="auto">
          <a:xfrm>
            <a:off x="4494533" y="3746284"/>
            <a:ext cx="165589"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47" name="Oval 35">
            <a:extLst>
              <a:ext uri="{FF2B5EF4-FFF2-40B4-BE49-F238E27FC236}">
                <a16:creationId xmlns:a16="http://schemas.microsoft.com/office/drawing/2014/main" id="{EF79E6CC-2775-FC43-B0EB-B3FE73F257B4}"/>
              </a:ext>
            </a:extLst>
          </p:cNvPr>
          <p:cNvSpPr>
            <a:spLocks noChangeArrowheads="1"/>
          </p:cNvSpPr>
          <p:nvPr/>
        </p:nvSpPr>
        <p:spPr bwMode="auto">
          <a:xfrm>
            <a:off x="4330410" y="3746284"/>
            <a:ext cx="164123"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48" name="Rectangle 37">
            <a:extLst>
              <a:ext uri="{FF2B5EF4-FFF2-40B4-BE49-F238E27FC236}">
                <a16:creationId xmlns:a16="http://schemas.microsoft.com/office/drawing/2014/main" id="{66D73871-B8D7-154F-B068-5113B0F323A5}"/>
              </a:ext>
            </a:extLst>
          </p:cNvPr>
          <p:cNvSpPr>
            <a:spLocks noChangeArrowheads="1"/>
          </p:cNvSpPr>
          <p:nvPr/>
        </p:nvSpPr>
        <p:spPr bwMode="auto">
          <a:xfrm>
            <a:off x="7936722" y="3898684"/>
            <a:ext cx="2639157" cy="83820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49" name="Oval 38">
            <a:extLst>
              <a:ext uri="{FF2B5EF4-FFF2-40B4-BE49-F238E27FC236}">
                <a16:creationId xmlns:a16="http://schemas.microsoft.com/office/drawing/2014/main" id="{3B11C689-586E-E14B-87BF-4F6FFADB692D}"/>
              </a:ext>
            </a:extLst>
          </p:cNvPr>
          <p:cNvSpPr>
            <a:spLocks noChangeArrowheads="1"/>
          </p:cNvSpPr>
          <p:nvPr/>
        </p:nvSpPr>
        <p:spPr bwMode="auto">
          <a:xfrm>
            <a:off x="8621056" y="4051084"/>
            <a:ext cx="161192"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50" name="Oval 39">
            <a:extLst>
              <a:ext uri="{FF2B5EF4-FFF2-40B4-BE49-F238E27FC236}">
                <a16:creationId xmlns:a16="http://schemas.microsoft.com/office/drawing/2014/main" id="{AF2D450A-BEE5-124D-9FA7-DCD35FCC07A1}"/>
              </a:ext>
            </a:extLst>
          </p:cNvPr>
          <p:cNvSpPr>
            <a:spLocks noChangeArrowheads="1"/>
          </p:cNvSpPr>
          <p:nvPr/>
        </p:nvSpPr>
        <p:spPr bwMode="auto">
          <a:xfrm>
            <a:off x="9610191" y="4203484"/>
            <a:ext cx="162657"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51" name="Oval 40">
            <a:extLst>
              <a:ext uri="{FF2B5EF4-FFF2-40B4-BE49-F238E27FC236}">
                <a16:creationId xmlns:a16="http://schemas.microsoft.com/office/drawing/2014/main" id="{4A5BA5A1-30A6-7C47-9E64-320CE88FE4BC}"/>
              </a:ext>
            </a:extLst>
          </p:cNvPr>
          <p:cNvSpPr>
            <a:spLocks noChangeArrowheads="1"/>
          </p:cNvSpPr>
          <p:nvPr/>
        </p:nvSpPr>
        <p:spPr bwMode="auto">
          <a:xfrm>
            <a:off x="9610191" y="3898684"/>
            <a:ext cx="162657"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52" name="Oval 41">
            <a:extLst>
              <a:ext uri="{FF2B5EF4-FFF2-40B4-BE49-F238E27FC236}">
                <a16:creationId xmlns:a16="http://schemas.microsoft.com/office/drawing/2014/main" id="{0D2F1A58-A7B8-174D-8D5A-C10E43AA6EF2}"/>
              </a:ext>
            </a:extLst>
          </p:cNvPr>
          <p:cNvSpPr>
            <a:spLocks noChangeArrowheads="1"/>
          </p:cNvSpPr>
          <p:nvPr/>
        </p:nvSpPr>
        <p:spPr bwMode="auto">
          <a:xfrm>
            <a:off x="9444602" y="4355884"/>
            <a:ext cx="165589"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53" name="Oval 42">
            <a:extLst>
              <a:ext uri="{FF2B5EF4-FFF2-40B4-BE49-F238E27FC236}">
                <a16:creationId xmlns:a16="http://schemas.microsoft.com/office/drawing/2014/main" id="{DD2A292C-7840-3846-A39D-486A4750511F}"/>
              </a:ext>
            </a:extLst>
          </p:cNvPr>
          <p:cNvSpPr>
            <a:spLocks noChangeArrowheads="1"/>
          </p:cNvSpPr>
          <p:nvPr/>
        </p:nvSpPr>
        <p:spPr bwMode="auto">
          <a:xfrm>
            <a:off x="8289879" y="4279684"/>
            <a:ext cx="164123"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54" name="Oval 43">
            <a:extLst>
              <a:ext uri="{FF2B5EF4-FFF2-40B4-BE49-F238E27FC236}">
                <a16:creationId xmlns:a16="http://schemas.microsoft.com/office/drawing/2014/main" id="{11FA3826-20C9-3F41-BF8F-54FA24A2075F}"/>
              </a:ext>
            </a:extLst>
          </p:cNvPr>
          <p:cNvSpPr>
            <a:spLocks noChangeArrowheads="1"/>
          </p:cNvSpPr>
          <p:nvPr/>
        </p:nvSpPr>
        <p:spPr bwMode="auto">
          <a:xfrm>
            <a:off x="8949302" y="4127284"/>
            <a:ext cx="165589"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55" name="Oval 44">
            <a:extLst>
              <a:ext uri="{FF2B5EF4-FFF2-40B4-BE49-F238E27FC236}">
                <a16:creationId xmlns:a16="http://schemas.microsoft.com/office/drawing/2014/main" id="{24AD0EC7-E501-1C46-8DD9-2279869FF31D}"/>
              </a:ext>
            </a:extLst>
          </p:cNvPr>
          <p:cNvSpPr>
            <a:spLocks noChangeArrowheads="1"/>
          </p:cNvSpPr>
          <p:nvPr/>
        </p:nvSpPr>
        <p:spPr bwMode="auto">
          <a:xfrm>
            <a:off x="10021964" y="4279684"/>
            <a:ext cx="165589"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56" name="Oval 45">
            <a:extLst>
              <a:ext uri="{FF2B5EF4-FFF2-40B4-BE49-F238E27FC236}">
                <a16:creationId xmlns:a16="http://schemas.microsoft.com/office/drawing/2014/main" id="{F60B8A7D-C69E-4C4D-9D47-572C678BCCD0}"/>
              </a:ext>
            </a:extLst>
          </p:cNvPr>
          <p:cNvSpPr>
            <a:spLocks noChangeArrowheads="1"/>
          </p:cNvSpPr>
          <p:nvPr/>
        </p:nvSpPr>
        <p:spPr bwMode="auto">
          <a:xfrm>
            <a:off x="9114891" y="4355884"/>
            <a:ext cx="162657"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57" name="Oval 46">
            <a:extLst>
              <a:ext uri="{FF2B5EF4-FFF2-40B4-BE49-F238E27FC236}">
                <a16:creationId xmlns:a16="http://schemas.microsoft.com/office/drawing/2014/main" id="{9E3B91EB-11B0-0345-97C4-908860E75F37}"/>
              </a:ext>
            </a:extLst>
          </p:cNvPr>
          <p:cNvSpPr>
            <a:spLocks noChangeArrowheads="1"/>
          </p:cNvSpPr>
          <p:nvPr/>
        </p:nvSpPr>
        <p:spPr bwMode="auto">
          <a:xfrm>
            <a:off x="8125756" y="3974884"/>
            <a:ext cx="164123"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58" name="Oval 47">
            <a:extLst>
              <a:ext uri="{FF2B5EF4-FFF2-40B4-BE49-F238E27FC236}">
                <a16:creationId xmlns:a16="http://schemas.microsoft.com/office/drawing/2014/main" id="{5C800B25-4A11-C84C-AF0B-D1FE070BBC41}"/>
              </a:ext>
            </a:extLst>
          </p:cNvPr>
          <p:cNvSpPr>
            <a:spLocks noChangeArrowheads="1"/>
          </p:cNvSpPr>
          <p:nvPr/>
        </p:nvSpPr>
        <p:spPr bwMode="auto">
          <a:xfrm>
            <a:off x="8042229" y="4508284"/>
            <a:ext cx="164123"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59" name="Oval 48">
            <a:extLst>
              <a:ext uri="{FF2B5EF4-FFF2-40B4-BE49-F238E27FC236}">
                <a16:creationId xmlns:a16="http://schemas.microsoft.com/office/drawing/2014/main" id="{EE2E3E54-8EC7-A140-B23F-4543F8300FE2}"/>
              </a:ext>
            </a:extLst>
          </p:cNvPr>
          <p:cNvSpPr>
            <a:spLocks noChangeArrowheads="1"/>
          </p:cNvSpPr>
          <p:nvPr/>
        </p:nvSpPr>
        <p:spPr bwMode="auto">
          <a:xfrm>
            <a:off x="9114891" y="3974884"/>
            <a:ext cx="162657"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60" name="Oval 49">
            <a:extLst>
              <a:ext uri="{FF2B5EF4-FFF2-40B4-BE49-F238E27FC236}">
                <a16:creationId xmlns:a16="http://schemas.microsoft.com/office/drawing/2014/main" id="{6F0BC7A2-D80A-3B4C-A6BD-786ED8FF4C0F}"/>
              </a:ext>
            </a:extLst>
          </p:cNvPr>
          <p:cNvSpPr>
            <a:spLocks noChangeArrowheads="1"/>
          </p:cNvSpPr>
          <p:nvPr/>
        </p:nvSpPr>
        <p:spPr bwMode="auto">
          <a:xfrm>
            <a:off x="9857841" y="4051084"/>
            <a:ext cx="164123"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61" name="Oval 50">
            <a:extLst>
              <a:ext uri="{FF2B5EF4-FFF2-40B4-BE49-F238E27FC236}">
                <a16:creationId xmlns:a16="http://schemas.microsoft.com/office/drawing/2014/main" id="{DF415024-CB04-324F-B6DF-E7933E7B5F35}"/>
              </a:ext>
            </a:extLst>
          </p:cNvPr>
          <p:cNvSpPr>
            <a:spLocks noChangeArrowheads="1"/>
          </p:cNvSpPr>
          <p:nvPr/>
        </p:nvSpPr>
        <p:spPr bwMode="auto">
          <a:xfrm>
            <a:off x="9362541" y="3974884"/>
            <a:ext cx="162658"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62" name="Oval 51">
            <a:extLst>
              <a:ext uri="{FF2B5EF4-FFF2-40B4-BE49-F238E27FC236}">
                <a16:creationId xmlns:a16="http://schemas.microsoft.com/office/drawing/2014/main" id="{B7731EF8-BD11-5D4C-9901-5D078630803B}"/>
              </a:ext>
            </a:extLst>
          </p:cNvPr>
          <p:cNvSpPr>
            <a:spLocks noChangeArrowheads="1"/>
          </p:cNvSpPr>
          <p:nvPr/>
        </p:nvSpPr>
        <p:spPr bwMode="auto">
          <a:xfrm>
            <a:off x="10269614" y="4355884"/>
            <a:ext cx="165588"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63" name="Oval 52">
            <a:extLst>
              <a:ext uri="{FF2B5EF4-FFF2-40B4-BE49-F238E27FC236}">
                <a16:creationId xmlns:a16="http://schemas.microsoft.com/office/drawing/2014/main" id="{E386DC3B-342D-B140-AA78-FC17019FDC47}"/>
              </a:ext>
            </a:extLst>
          </p:cNvPr>
          <p:cNvSpPr>
            <a:spLocks noChangeArrowheads="1"/>
          </p:cNvSpPr>
          <p:nvPr/>
        </p:nvSpPr>
        <p:spPr bwMode="auto">
          <a:xfrm>
            <a:off x="10269614" y="3974884"/>
            <a:ext cx="165588"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64" name="Oval 53">
            <a:extLst>
              <a:ext uri="{FF2B5EF4-FFF2-40B4-BE49-F238E27FC236}">
                <a16:creationId xmlns:a16="http://schemas.microsoft.com/office/drawing/2014/main" id="{17282334-4CA1-BC44-A621-C71FEA816F91}"/>
              </a:ext>
            </a:extLst>
          </p:cNvPr>
          <p:cNvSpPr>
            <a:spLocks noChangeArrowheads="1"/>
          </p:cNvSpPr>
          <p:nvPr/>
        </p:nvSpPr>
        <p:spPr bwMode="auto">
          <a:xfrm>
            <a:off x="8701653" y="4355884"/>
            <a:ext cx="165588"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65" name="Oval 54">
            <a:extLst>
              <a:ext uri="{FF2B5EF4-FFF2-40B4-BE49-F238E27FC236}">
                <a16:creationId xmlns:a16="http://schemas.microsoft.com/office/drawing/2014/main" id="{236DFAC8-3E7E-4C48-AD1A-AD27038D5582}"/>
              </a:ext>
            </a:extLst>
          </p:cNvPr>
          <p:cNvSpPr>
            <a:spLocks noChangeArrowheads="1"/>
          </p:cNvSpPr>
          <p:nvPr/>
        </p:nvSpPr>
        <p:spPr bwMode="auto">
          <a:xfrm>
            <a:off x="8373406" y="4051084"/>
            <a:ext cx="164123"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66" name="Text Box 56">
            <a:extLst>
              <a:ext uri="{FF2B5EF4-FFF2-40B4-BE49-F238E27FC236}">
                <a16:creationId xmlns:a16="http://schemas.microsoft.com/office/drawing/2014/main" id="{24E58BC1-69EE-A745-B2EA-5D7A00007244}"/>
              </a:ext>
            </a:extLst>
          </p:cNvPr>
          <p:cNvSpPr txBox="1">
            <a:spLocks noChangeArrowheads="1"/>
          </p:cNvSpPr>
          <p:nvPr/>
        </p:nvSpPr>
        <p:spPr bwMode="auto">
          <a:xfrm>
            <a:off x="2835434" y="2964585"/>
            <a:ext cx="140090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GB" altLang="en-US" sz="1800">
                <a:latin typeface="Calibri" panose="020F0502020204030204" pitchFamily="34" charset="0"/>
                <a:cs typeface="Calibri" panose="020F0502020204030204" pitchFamily="34" charset="0"/>
              </a:rPr>
              <a:t>T = RT</a:t>
            </a:r>
            <a:endParaRPr lang="en-GB" altLang="en-US">
              <a:latin typeface="Calibri" panose="020F0502020204030204" pitchFamily="34" charset="0"/>
              <a:cs typeface="Calibri" panose="020F0502020204030204" pitchFamily="34" charset="0"/>
            </a:endParaRPr>
          </a:p>
        </p:txBody>
      </p:sp>
      <p:sp>
        <p:nvSpPr>
          <p:cNvPr id="67" name="Text Box 57">
            <a:extLst>
              <a:ext uri="{FF2B5EF4-FFF2-40B4-BE49-F238E27FC236}">
                <a16:creationId xmlns:a16="http://schemas.microsoft.com/office/drawing/2014/main" id="{6C7A30E2-B66D-5548-A30B-03E22897F859}"/>
              </a:ext>
            </a:extLst>
          </p:cNvPr>
          <p:cNvSpPr txBox="1">
            <a:spLocks noChangeArrowheads="1"/>
          </p:cNvSpPr>
          <p:nvPr/>
        </p:nvSpPr>
        <p:spPr bwMode="auto">
          <a:xfrm>
            <a:off x="6435434" y="2801321"/>
            <a:ext cx="1402374" cy="319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80000"/>
              </a:lnSpc>
              <a:spcBef>
                <a:spcPct val="50000"/>
              </a:spcBef>
            </a:pPr>
            <a:r>
              <a:rPr lang="en-GB" altLang="en-US" sz="1800">
                <a:latin typeface="Calibri" panose="020F0502020204030204" pitchFamily="34" charset="0"/>
                <a:cs typeface="Calibri" panose="020F0502020204030204" pitchFamily="34" charset="0"/>
              </a:rPr>
              <a:t>T = T</a:t>
            </a:r>
            <a:r>
              <a:rPr lang="en-GB" altLang="en-US" sz="1800" baseline="-25000">
                <a:latin typeface="Calibri" panose="020F0502020204030204" pitchFamily="34" charset="0"/>
                <a:cs typeface="Calibri" panose="020F0502020204030204" pitchFamily="34" charset="0"/>
              </a:rPr>
              <a:t>a</a:t>
            </a:r>
            <a:endParaRPr lang="en-GB" altLang="en-US">
              <a:latin typeface="Calibri" panose="020F0502020204030204" pitchFamily="34" charset="0"/>
              <a:cs typeface="Calibri" panose="020F0502020204030204" pitchFamily="34" charset="0"/>
            </a:endParaRPr>
          </a:p>
        </p:txBody>
      </p:sp>
      <p:sp>
        <p:nvSpPr>
          <p:cNvPr id="68" name="Text Box 58">
            <a:extLst>
              <a:ext uri="{FF2B5EF4-FFF2-40B4-BE49-F238E27FC236}">
                <a16:creationId xmlns:a16="http://schemas.microsoft.com/office/drawing/2014/main" id="{AE944E35-2941-E940-9655-51D5355E53BF}"/>
              </a:ext>
            </a:extLst>
          </p:cNvPr>
          <p:cNvSpPr txBox="1">
            <a:spLocks noChangeArrowheads="1"/>
          </p:cNvSpPr>
          <p:nvPr/>
        </p:nvSpPr>
        <p:spPr bwMode="auto">
          <a:xfrm>
            <a:off x="9032830" y="3055741"/>
            <a:ext cx="14038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GB" altLang="en-US" sz="1800">
                <a:latin typeface="Calibri" panose="020F0502020204030204" pitchFamily="34" charset="0"/>
                <a:cs typeface="Calibri" panose="020F0502020204030204" pitchFamily="34" charset="0"/>
              </a:rPr>
              <a:t>T = RT</a:t>
            </a:r>
            <a:endParaRPr lang="en-GB" altLang="en-US">
              <a:latin typeface="Calibri" panose="020F0502020204030204" pitchFamily="34" charset="0"/>
              <a:cs typeface="Calibri" panose="020F0502020204030204" pitchFamily="34" charset="0"/>
            </a:endParaRPr>
          </a:p>
        </p:txBody>
      </p:sp>
      <p:sp>
        <p:nvSpPr>
          <p:cNvPr id="69" name="Line 59">
            <a:extLst>
              <a:ext uri="{FF2B5EF4-FFF2-40B4-BE49-F238E27FC236}">
                <a16:creationId xmlns:a16="http://schemas.microsoft.com/office/drawing/2014/main" id="{4130DBA0-B013-B148-B86D-70BA6718F128}"/>
              </a:ext>
            </a:extLst>
          </p:cNvPr>
          <p:cNvSpPr>
            <a:spLocks noChangeShapeType="1"/>
          </p:cNvSpPr>
          <p:nvPr/>
        </p:nvSpPr>
        <p:spPr bwMode="auto">
          <a:xfrm>
            <a:off x="2267148" y="3265284"/>
            <a:ext cx="2392974" cy="0"/>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70" name="Line 60">
            <a:extLst>
              <a:ext uri="{FF2B5EF4-FFF2-40B4-BE49-F238E27FC236}">
                <a16:creationId xmlns:a16="http://schemas.microsoft.com/office/drawing/2014/main" id="{11DDAEFD-DA53-7645-8943-AD89D17AECB4}"/>
              </a:ext>
            </a:extLst>
          </p:cNvPr>
          <p:cNvSpPr>
            <a:spLocks noChangeShapeType="1"/>
          </p:cNvSpPr>
          <p:nvPr/>
        </p:nvSpPr>
        <p:spPr bwMode="auto">
          <a:xfrm flipV="1">
            <a:off x="4660122" y="2669322"/>
            <a:ext cx="1238250" cy="609600"/>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71" name="Line 61">
            <a:extLst>
              <a:ext uri="{FF2B5EF4-FFF2-40B4-BE49-F238E27FC236}">
                <a16:creationId xmlns:a16="http://schemas.microsoft.com/office/drawing/2014/main" id="{563A408C-EAB3-DE4D-8920-2C1D13FB147B}"/>
              </a:ext>
            </a:extLst>
          </p:cNvPr>
          <p:cNvSpPr>
            <a:spLocks noChangeShapeType="1"/>
          </p:cNvSpPr>
          <p:nvPr/>
        </p:nvSpPr>
        <p:spPr bwMode="auto">
          <a:xfrm>
            <a:off x="5898371" y="2679452"/>
            <a:ext cx="2063262" cy="0"/>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72" name="Line 62">
            <a:extLst>
              <a:ext uri="{FF2B5EF4-FFF2-40B4-BE49-F238E27FC236}">
                <a16:creationId xmlns:a16="http://schemas.microsoft.com/office/drawing/2014/main" id="{9D010798-A135-1647-82C9-DC4E4042382E}"/>
              </a:ext>
            </a:extLst>
          </p:cNvPr>
          <p:cNvSpPr>
            <a:spLocks noChangeShapeType="1"/>
          </p:cNvSpPr>
          <p:nvPr/>
        </p:nvSpPr>
        <p:spPr bwMode="auto">
          <a:xfrm>
            <a:off x="7948444" y="2695359"/>
            <a:ext cx="150935" cy="685800"/>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73" name="Line 63">
            <a:extLst>
              <a:ext uri="{FF2B5EF4-FFF2-40B4-BE49-F238E27FC236}">
                <a16:creationId xmlns:a16="http://schemas.microsoft.com/office/drawing/2014/main" id="{86F8F714-3615-8F4F-B23C-7AB75691B5C3}"/>
              </a:ext>
            </a:extLst>
          </p:cNvPr>
          <p:cNvSpPr>
            <a:spLocks noChangeShapeType="1"/>
          </p:cNvSpPr>
          <p:nvPr/>
        </p:nvSpPr>
        <p:spPr bwMode="auto">
          <a:xfrm>
            <a:off x="8112568" y="3341484"/>
            <a:ext cx="2310911" cy="0"/>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74" name="Text Box 64">
            <a:extLst>
              <a:ext uri="{FF2B5EF4-FFF2-40B4-BE49-F238E27FC236}">
                <a16:creationId xmlns:a16="http://schemas.microsoft.com/office/drawing/2014/main" id="{10F80448-67CB-874F-8590-D59F25DE2FD5}"/>
              </a:ext>
            </a:extLst>
          </p:cNvPr>
          <p:cNvSpPr txBox="1">
            <a:spLocks noChangeArrowheads="1"/>
          </p:cNvSpPr>
          <p:nvPr/>
        </p:nvSpPr>
        <p:spPr bwMode="auto">
          <a:xfrm>
            <a:off x="1855376" y="5491616"/>
            <a:ext cx="89124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spcBef>
                <a:spcPct val="50000"/>
              </a:spcBef>
              <a:buClr>
                <a:srgbClr val="00CC99"/>
              </a:buClr>
              <a:buFont typeface="Arial" pitchFamily="34" charset="0"/>
              <a:buChar char="•"/>
            </a:pPr>
            <a:r>
              <a:rPr lang="en-GB" altLang="en-US" sz="1800" dirty="0">
                <a:latin typeface="Calibri" panose="020F0502020204030204" pitchFamily="34" charset="0"/>
                <a:cs typeface="Calibri" panose="020F0502020204030204" pitchFamily="34" charset="0"/>
              </a:rPr>
              <a:t>NEGs pump most of the gas except rare gases and methane at room temperature </a:t>
            </a:r>
            <a:endParaRPr lang="en-GB" altLang="en-US" dirty="0">
              <a:latin typeface="Calibri" panose="020F0502020204030204" pitchFamily="34" charset="0"/>
              <a:cs typeface="Calibri" panose="020F0502020204030204" pitchFamily="34" charset="0"/>
            </a:endParaRPr>
          </a:p>
        </p:txBody>
      </p:sp>
      <p:sp>
        <p:nvSpPr>
          <p:cNvPr id="75" name="Text Box 65">
            <a:extLst>
              <a:ext uri="{FF2B5EF4-FFF2-40B4-BE49-F238E27FC236}">
                <a16:creationId xmlns:a16="http://schemas.microsoft.com/office/drawing/2014/main" id="{96A78BF9-DA08-B54B-8025-8C44ADBA5D2F}"/>
              </a:ext>
            </a:extLst>
          </p:cNvPr>
          <p:cNvSpPr txBox="1">
            <a:spLocks noChangeArrowheads="1"/>
          </p:cNvSpPr>
          <p:nvPr/>
        </p:nvSpPr>
        <p:spPr bwMode="auto">
          <a:xfrm>
            <a:off x="2202671" y="4705134"/>
            <a:ext cx="2252297" cy="610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GB" altLang="en-US" sz="1800">
                <a:latin typeface="Calibri" panose="020F0502020204030204" pitchFamily="34" charset="0"/>
                <a:cs typeface="Calibri" panose="020F0502020204030204" pitchFamily="34" charset="0"/>
              </a:rPr>
              <a:t>Native oxide layer</a:t>
            </a:r>
          </a:p>
          <a:p>
            <a:pPr algn="ctr" eaLnBrk="0" hangingPunct="0">
              <a:lnSpc>
                <a:spcPct val="20000"/>
              </a:lnSpc>
              <a:spcBef>
                <a:spcPct val="50000"/>
              </a:spcBef>
            </a:pPr>
            <a:r>
              <a:rPr lang="en-GB" altLang="en-US" sz="1800">
                <a:latin typeface="Calibri" panose="020F0502020204030204" pitchFamily="34" charset="0"/>
                <a:cs typeface="Calibri" panose="020F0502020204030204" pitchFamily="34" charset="0"/>
              </a:rPr>
              <a:t>-&gt; no pumping</a:t>
            </a:r>
            <a:endParaRPr lang="en-GB" altLang="en-US">
              <a:latin typeface="Calibri" panose="020F0502020204030204" pitchFamily="34" charset="0"/>
              <a:cs typeface="Calibri" panose="020F0502020204030204" pitchFamily="34" charset="0"/>
            </a:endParaRPr>
          </a:p>
        </p:txBody>
      </p:sp>
      <p:sp>
        <p:nvSpPr>
          <p:cNvPr id="76" name="Text Box 66">
            <a:extLst>
              <a:ext uri="{FF2B5EF4-FFF2-40B4-BE49-F238E27FC236}">
                <a16:creationId xmlns:a16="http://schemas.microsoft.com/office/drawing/2014/main" id="{ABF7DE74-18F8-694A-B1F0-6A1C7DFB0C3E}"/>
              </a:ext>
            </a:extLst>
          </p:cNvPr>
          <p:cNvSpPr txBox="1">
            <a:spLocks noChangeArrowheads="1"/>
          </p:cNvSpPr>
          <p:nvPr/>
        </p:nvSpPr>
        <p:spPr bwMode="auto">
          <a:xfrm>
            <a:off x="8745614" y="4787685"/>
            <a:ext cx="1359144"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GB" altLang="en-US" sz="1800" dirty="0">
                <a:solidFill>
                  <a:srgbClr val="FF0066"/>
                </a:solidFill>
                <a:latin typeface="Calibri" panose="020F0502020204030204" pitchFamily="34" charset="0"/>
                <a:cs typeface="Calibri" panose="020F0502020204030204" pitchFamily="34" charset="0"/>
              </a:rPr>
              <a:t>Pumping</a:t>
            </a:r>
            <a:endParaRPr lang="en-GB" altLang="en-US" sz="2400" dirty="0">
              <a:solidFill>
                <a:srgbClr val="FF0066"/>
              </a:solidFill>
              <a:latin typeface="Calibri" panose="020F0502020204030204" pitchFamily="34" charset="0"/>
              <a:cs typeface="Calibri" panose="020F0502020204030204" pitchFamily="34" charset="0"/>
            </a:endParaRPr>
          </a:p>
        </p:txBody>
      </p:sp>
      <p:sp>
        <p:nvSpPr>
          <p:cNvPr id="77" name="Rectangle 68">
            <a:extLst>
              <a:ext uri="{FF2B5EF4-FFF2-40B4-BE49-F238E27FC236}">
                <a16:creationId xmlns:a16="http://schemas.microsoft.com/office/drawing/2014/main" id="{E51B93C9-9848-BE44-B699-926C855BBDF5}"/>
              </a:ext>
            </a:extLst>
          </p:cNvPr>
          <p:cNvSpPr>
            <a:spLocks noChangeArrowheads="1"/>
          </p:cNvSpPr>
          <p:nvPr/>
        </p:nvSpPr>
        <p:spPr bwMode="auto">
          <a:xfrm>
            <a:off x="4989833" y="3898684"/>
            <a:ext cx="2642089" cy="83820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78" name="Oval 69">
            <a:extLst>
              <a:ext uri="{FF2B5EF4-FFF2-40B4-BE49-F238E27FC236}">
                <a16:creationId xmlns:a16="http://schemas.microsoft.com/office/drawing/2014/main" id="{B9BE4F3A-9F16-3240-A548-64AEC90338AB}"/>
              </a:ext>
            </a:extLst>
          </p:cNvPr>
          <p:cNvSpPr>
            <a:spLocks noChangeArrowheads="1"/>
          </p:cNvSpPr>
          <p:nvPr/>
        </p:nvSpPr>
        <p:spPr bwMode="auto">
          <a:xfrm>
            <a:off x="5650722" y="4051084"/>
            <a:ext cx="165588"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79" name="Oval 70">
            <a:extLst>
              <a:ext uri="{FF2B5EF4-FFF2-40B4-BE49-F238E27FC236}">
                <a16:creationId xmlns:a16="http://schemas.microsoft.com/office/drawing/2014/main" id="{F1EECFD2-5D69-D246-B481-DDB40E0D3425}"/>
              </a:ext>
            </a:extLst>
          </p:cNvPr>
          <p:cNvSpPr>
            <a:spLocks noChangeArrowheads="1"/>
          </p:cNvSpPr>
          <p:nvPr/>
        </p:nvSpPr>
        <p:spPr bwMode="auto">
          <a:xfrm>
            <a:off x="6641322" y="4203484"/>
            <a:ext cx="165588"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80" name="Oval 71">
            <a:extLst>
              <a:ext uri="{FF2B5EF4-FFF2-40B4-BE49-F238E27FC236}">
                <a16:creationId xmlns:a16="http://schemas.microsoft.com/office/drawing/2014/main" id="{41018773-A694-2C48-9B44-C687BBEF5C30}"/>
              </a:ext>
            </a:extLst>
          </p:cNvPr>
          <p:cNvSpPr>
            <a:spLocks noChangeArrowheads="1"/>
          </p:cNvSpPr>
          <p:nvPr/>
        </p:nvSpPr>
        <p:spPr bwMode="auto">
          <a:xfrm>
            <a:off x="6641322" y="3898684"/>
            <a:ext cx="165588"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81" name="Oval 72">
            <a:extLst>
              <a:ext uri="{FF2B5EF4-FFF2-40B4-BE49-F238E27FC236}">
                <a16:creationId xmlns:a16="http://schemas.microsoft.com/office/drawing/2014/main" id="{92A5FC46-D32D-624B-A14B-F7176AFB4003}"/>
              </a:ext>
            </a:extLst>
          </p:cNvPr>
          <p:cNvSpPr>
            <a:spLocks noChangeArrowheads="1"/>
          </p:cNvSpPr>
          <p:nvPr/>
        </p:nvSpPr>
        <p:spPr bwMode="auto">
          <a:xfrm>
            <a:off x="6311610" y="4203484"/>
            <a:ext cx="164123"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82" name="Oval 73">
            <a:extLst>
              <a:ext uri="{FF2B5EF4-FFF2-40B4-BE49-F238E27FC236}">
                <a16:creationId xmlns:a16="http://schemas.microsoft.com/office/drawing/2014/main" id="{6D052C96-2608-FD4D-AD66-A882D3D57CF1}"/>
              </a:ext>
            </a:extLst>
          </p:cNvPr>
          <p:cNvSpPr>
            <a:spLocks noChangeArrowheads="1"/>
          </p:cNvSpPr>
          <p:nvPr/>
        </p:nvSpPr>
        <p:spPr bwMode="auto">
          <a:xfrm>
            <a:off x="5321010" y="4279684"/>
            <a:ext cx="164123"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83" name="Oval 74">
            <a:extLst>
              <a:ext uri="{FF2B5EF4-FFF2-40B4-BE49-F238E27FC236}">
                <a16:creationId xmlns:a16="http://schemas.microsoft.com/office/drawing/2014/main" id="{92C2145B-E430-A84F-8BF1-17438776FA50}"/>
              </a:ext>
            </a:extLst>
          </p:cNvPr>
          <p:cNvSpPr>
            <a:spLocks noChangeArrowheads="1"/>
          </p:cNvSpPr>
          <p:nvPr/>
        </p:nvSpPr>
        <p:spPr bwMode="auto">
          <a:xfrm>
            <a:off x="5980433" y="4127284"/>
            <a:ext cx="165589"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84" name="Oval 75">
            <a:extLst>
              <a:ext uri="{FF2B5EF4-FFF2-40B4-BE49-F238E27FC236}">
                <a16:creationId xmlns:a16="http://schemas.microsoft.com/office/drawing/2014/main" id="{96FC8B1D-ABF2-CF4C-AE0E-B9EF9ABB0346}"/>
              </a:ext>
            </a:extLst>
          </p:cNvPr>
          <p:cNvSpPr>
            <a:spLocks noChangeArrowheads="1"/>
          </p:cNvSpPr>
          <p:nvPr/>
        </p:nvSpPr>
        <p:spPr bwMode="auto">
          <a:xfrm>
            <a:off x="7054560" y="4203484"/>
            <a:ext cx="164123"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85" name="Oval 76">
            <a:extLst>
              <a:ext uri="{FF2B5EF4-FFF2-40B4-BE49-F238E27FC236}">
                <a16:creationId xmlns:a16="http://schemas.microsoft.com/office/drawing/2014/main" id="{D4D0E6B7-5139-B242-A4A7-F4FDB0982888}"/>
              </a:ext>
            </a:extLst>
          </p:cNvPr>
          <p:cNvSpPr>
            <a:spLocks noChangeArrowheads="1"/>
          </p:cNvSpPr>
          <p:nvPr/>
        </p:nvSpPr>
        <p:spPr bwMode="auto">
          <a:xfrm>
            <a:off x="6146022" y="4355884"/>
            <a:ext cx="165588"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86" name="Oval 77">
            <a:extLst>
              <a:ext uri="{FF2B5EF4-FFF2-40B4-BE49-F238E27FC236}">
                <a16:creationId xmlns:a16="http://schemas.microsoft.com/office/drawing/2014/main" id="{DF5410BA-CD71-B240-A2FE-166529934D94}"/>
              </a:ext>
            </a:extLst>
          </p:cNvPr>
          <p:cNvSpPr>
            <a:spLocks noChangeArrowheads="1"/>
          </p:cNvSpPr>
          <p:nvPr/>
        </p:nvSpPr>
        <p:spPr bwMode="auto">
          <a:xfrm>
            <a:off x="5321010" y="3746284"/>
            <a:ext cx="164123"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87" name="Oval 78">
            <a:extLst>
              <a:ext uri="{FF2B5EF4-FFF2-40B4-BE49-F238E27FC236}">
                <a16:creationId xmlns:a16="http://schemas.microsoft.com/office/drawing/2014/main" id="{96C10D03-07CF-BA44-80CC-5A865EF78689}"/>
              </a:ext>
            </a:extLst>
          </p:cNvPr>
          <p:cNvSpPr>
            <a:spLocks noChangeArrowheads="1"/>
          </p:cNvSpPr>
          <p:nvPr/>
        </p:nvSpPr>
        <p:spPr bwMode="auto">
          <a:xfrm>
            <a:off x="5155422" y="3746284"/>
            <a:ext cx="165588"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88" name="Oval 79">
            <a:extLst>
              <a:ext uri="{FF2B5EF4-FFF2-40B4-BE49-F238E27FC236}">
                <a16:creationId xmlns:a16="http://schemas.microsoft.com/office/drawing/2014/main" id="{8D1E331B-C22C-1745-8ADB-266BEE496C6E}"/>
              </a:ext>
            </a:extLst>
          </p:cNvPr>
          <p:cNvSpPr>
            <a:spLocks noChangeArrowheads="1"/>
          </p:cNvSpPr>
          <p:nvPr/>
        </p:nvSpPr>
        <p:spPr bwMode="auto">
          <a:xfrm>
            <a:off x="5485133" y="3746284"/>
            <a:ext cx="165589"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89" name="Oval 80">
            <a:extLst>
              <a:ext uri="{FF2B5EF4-FFF2-40B4-BE49-F238E27FC236}">
                <a16:creationId xmlns:a16="http://schemas.microsoft.com/office/drawing/2014/main" id="{F00B98D1-DEA7-7445-B153-1047B0AE97D1}"/>
              </a:ext>
            </a:extLst>
          </p:cNvPr>
          <p:cNvSpPr>
            <a:spLocks noChangeArrowheads="1"/>
          </p:cNvSpPr>
          <p:nvPr/>
        </p:nvSpPr>
        <p:spPr bwMode="auto">
          <a:xfrm>
            <a:off x="7218684" y="3746284"/>
            <a:ext cx="165588"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90" name="Oval 81">
            <a:extLst>
              <a:ext uri="{FF2B5EF4-FFF2-40B4-BE49-F238E27FC236}">
                <a16:creationId xmlns:a16="http://schemas.microsoft.com/office/drawing/2014/main" id="{3A155119-E719-FD41-954B-B9D471450F89}"/>
              </a:ext>
            </a:extLst>
          </p:cNvPr>
          <p:cNvSpPr>
            <a:spLocks noChangeArrowheads="1"/>
          </p:cNvSpPr>
          <p:nvPr/>
        </p:nvSpPr>
        <p:spPr bwMode="auto">
          <a:xfrm>
            <a:off x="6228084" y="3746284"/>
            <a:ext cx="165588"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91" name="Oval 82">
            <a:extLst>
              <a:ext uri="{FF2B5EF4-FFF2-40B4-BE49-F238E27FC236}">
                <a16:creationId xmlns:a16="http://schemas.microsoft.com/office/drawing/2014/main" id="{041C7183-8A51-7D43-B0A6-07D3881E2927}"/>
              </a:ext>
            </a:extLst>
          </p:cNvPr>
          <p:cNvSpPr>
            <a:spLocks noChangeArrowheads="1"/>
          </p:cNvSpPr>
          <p:nvPr/>
        </p:nvSpPr>
        <p:spPr bwMode="auto">
          <a:xfrm>
            <a:off x="7302210" y="4355884"/>
            <a:ext cx="164123"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92" name="Oval 83">
            <a:extLst>
              <a:ext uri="{FF2B5EF4-FFF2-40B4-BE49-F238E27FC236}">
                <a16:creationId xmlns:a16="http://schemas.microsoft.com/office/drawing/2014/main" id="{1814991C-09C9-D94E-A2A2-050BB8CAE6D4}"/>
              </a:ext>
            </a:extLst>
          </p:cNvPr>
          <p:cNvSpPr>
            <a:spLocks noChangeArrowheads="1"/>
          </p:cNvSpPr>
          <p:nvPr/>
        </p:nvSpPr>
        <p:spPr bwMode="auto">
          <a:xfrm>
            <a:off x="6806910" y="3746284"/>
            <a:ext cx="164123"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93" name="Oval 84">
            <a:extLst>
              <a:ext uri="{FF2B5EF4-FFF2-40B4-BE49-F238E27FC236}">
                <a16:creationId xmlns:a16="http://schemas.microsoft.com/office/drawing/2014/main" id="{C151BE4E-98D5-A14B-9A37-23A2F97D9237}"/>
              </a:ext>
            </a:extLst>
          </p:cNvPr>
          <p:cNvSpPr>
            <a:spLocks noChangeArrowheads="1"/>
          </p:cNvSpPr>
          <p:nvPr/>
        </p:nvSpPr>
        <p:spPr bwMode="auto">
          <a:xfrm>
            <a:off x="7302210" y="3974884"/>
            <a:ext cx="164123"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94" name="Oval 85">
            <a:extLst>
              <a:ext uri="{FF2B5EF4-FFF2-40B4-BE49-F238E27FC236}">
                <a16:creationId xmlns:a16="http://schemas.microsoft.com/office/drawing/2014/main" id="{A296271C-8BF1-844A-A10F-2A16C78799BD}"/>
              </a:ext>
            </a:extLst>
          </p:cNvPr>
          <p:cNvSpPr>
            <a:spLocks noChangeArrowheads="1"/>
          </p:cNvSpPr>
          <p:nvPr/>
        </p:nvSpPr>
        <p:spPr bwMode="auto">
          <a:xfrm>
            <a:off x="5732784" y="4355884"/>
            <a:ext cx="165588"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95" name="Oval 86">
            <a:extLst>
              <a:ext uri="{FF2B5EF4-FFF2-40B4-BE49-F238E27FC236}">
                <a16:creationId xmlns:a16="http://schemas.microsoft.com/office/drawing/2014/main" id="{5838D2B7-EC97-2644-B30D-51B4965CFB4A}"/>
              </a:ext>
            </a:extLst>
          </p:cNvPr>
          <p:cNvSpPr>
            <a:spLocks noChangeArrowheads="1"/>
          </p:cNvSpPr>
          <p:nvPr/>
        </p:nvSpPr>
        <p:spPr bwMode="auto">
          <a:xfrm>
            <a:off x="5403071" y="4051084"/>
            <a:ext cx="165589"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Calibri" panose="020F0502020204030204" pitchFamily="34" charset="0"/>
              <a:cs typeface="Calibri" panose="020F0502020204030204" pitchFamily="34" charset="0"/>
            </a:endParaRPr>
          </a:p>
        </p:txBody>
      </p:sp>
      <p:sp>
        <p:nvSpPr>
          <p:cNvPr id="96" name="Text Box 64">
            <a:extLst>
              <a:ext uri="{FF2B5EF4-FFF2-40B4-BE49-F238E27FC236}">
                <a16:creationId xmlns:a16="http://schemas.microsoft.com/office/drawing/2014/main" id="{B5AB6601-83E9-BD4D-8B39-F24FB9E635C4}"/>
              </a:ext>
            </a:extLst>
          </p:cNvPr>
          <p:cNvSpPr txBox="1">
            <a:spLocks noChangeArrowheads="1"/>
          </p:cNvSpPr>
          <p:nvPr/>
        </p:nvSpPr>
        <p:spPr bwMode="auto">
          <a:xfrm>
            <a:off x="6146022" y="5863464"/>
            <a:ext cx="462182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eaLnBrk="0" hangingPunct="0">
              <a:spcBef>
                <a:spcPct val="50000"/>
              </a:spcBef>
            </a:pPr>
            <a:r>
              <a:rPr lang="en-GB" altLang="en-US" sz="1100" i="1" dirty="0">
                <a:latin typeface="Calibri" panose="020F0502020204030204" pitchFamily="34" charset="0"/>
                <a:cs typeface="Calibri" panose="020F0502020204030204" pitchFamily="34" charset="0"/>
              </a:rPr>
              <a:t>P. Chiggiato and P. Costa Pinto, Thin Solid Films, 515 (2006) 382-388</a:t>
            </a:r>
          </a:p>
        </p:txBody>
      </p:sp>
      <p:sp>
        <p:nvSpPr>
          <p:cNvPr id="97" name="Text Box 67">
            <a:extLst>
              <a:ext uri="{FF2B5EF4-FFF2-40B4-BE49-F238E27FC236}">
                <a16:creationId xmlns:a16="http://schemas.microsoft.com/office/drawing/2014/main" id="{3121D515-8CFA-B248-9653-54F9C6FD203F}"/>
              </a:ext>
            </a:extLst>
          </p:cNvPr>
          <p:cNvSpPr txBox="1">
            <a:spLocks noChangeArrowheads="1"/>
          </p:cNvSpPr>
          <p:nvPr/>
        </p:nvSpPr>
        <p:spPr bwMode="auto">
          <a:xfrm>
            <a:off x="123802" y="1842257"/>
            <a:ext cx="1194299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hangingPunct="0">
              <a:spcBef>
                <a:spcPct val="50000"/>
              </a:spcBef>
              <a:buClr>
                <a:srgbClr val="00CC99"/>
              </a:buClr>
              <a:buFont typeface="Arial" pitchFamily="34" charset="0"/>
              <a:buChar char="•"/>
            </a:pPr>
            <a:r>
              <a:rPr lang="en-GB" altLang="en-US" sz="1800" dirty="0">
                <a:latin typeface="Calibri" panose="020F0502020204030204" pitchFamily="34" charset="0"/>
                <a:cs typeface="Calibri" panose="020F0502020204030204" pitchFamily="34" charset="0"/>
              </a:rPr>
              <a:t>Getters are materials capable of chemically adsorbing gas molecules. To do so their surface must be clean. For </a:t>
            </a:r>
            <a:r>
              <a:rPr lang="en-GB" altLang="en-US" sz="1800" u="sng" dirty="0">
                <a:latin typeface="Calibri" panose="020F0502020204030204" pitchFamily="34" charset="0"/>
                <a:cs typeface="Calibri" panose="020F0502020204030204" pitchFamily="34" charset="0"/>
              </a:rPr>
              <a:t>N</a:t>
            </a:r>
            <a:r>
              <a:rPr lang="en-GB" altLang="en-US" sz="1800" dirty="0">
                <a:latin typeface="Calibri" panose="020F0502020204030204" pitchFamily="34" charset="0"/>
                <a:cs typeface="Calibri" panose="020F0502020204030204" pitchFamily="34" charset="0"/>
              </a:rPr>
              <a:t>on-</a:t>
            </a:r>
            <a:r>
              <a:rPr lang="en-GB" altLang="en-US" sz="1800" u="sng" dirty="0">
                <a:latin typeface="Calibri" panose="020F0502020204030204" pitchFamily="34" charset="0"/>
                <a:cs typeface="Calibri" panose="020F0502020204030204" pitchFamily="34" charset="0"/>
              </a:rPr>
              <a:t>E</a:t>
            </a:r>
            <a:r>
              <a:rPr lang="en-GB" altLang="en-US" sz="1800" dirty="0">
                <a:latin typeface="Calibri" panose="020F0502020204030204" pitchFamily="34" charset="0"/>
                <a:cs typeface="Calibri" panose="020F0502020204030204" pitchFamily="34" charset="0"/>
              </a:rPr>
              <a:t>vaporable </a:t>
            </a:r>
            <a:r>
              <a:rPr lang="en-GB" altLang="en-US" sz="1800" u="sng" dirty="0">
                <a:latin typeface="Calibri" panose="020F0502020204030204" pitchFamily="34" charset="0"/>
                <a:cs typeface="Calibri" panose="020F0502020204030204" pitchFamily="34" charset="0"/>
              </a:rPr>
              <a:t>G</a:t>
            </a:r>
            <a:r>
              <a:rPr lang="en-GB" altLang="en-US" sz="1800" dirty="0">
                <a:latin typeface="Calibri" panose="020F0502020204030204" pitchFamily="34" charset="0"/>
                <a:cs typeface="Calibri" panose="020F0502020204030204" pitchFamily="34" charset="0"/>
              </a:rPr>
              <a:t>etters a clean surface is obtained by </a:t>
            </a:r>
            <a:r>
              <a:rPr lang="en-GB" altLang="en-US" sz="1800" dirty="0">
                <a:solidFill>
                  <a:srgbClr val="FF0066"/>
                </a:solidFill>
                <a:latin typeface="Calibri" panose="020F0502020204030204" pitchFamily="34" charset="0"/>
                <a:cs typeface="Calibri" panose="020F0502020204030204" pitchFamily="34" charset="0"/>
              </a:rPr>
              <a:t>heating to a temperature high enough </a:t>
            </a:r>
            <a:r>
              <a:rPr lang="en-GB" altLang="en-US" sz="1800" dirty="0">
                <a:latin typeface="Calibri" panose="020F0502020204030204" pitchFamily="34" charset="0"/>
                <a:cs typeface="Calibri" panose="020F0502020204030204" pitchFamily="34" charset="0"/>
              </a:rPr>
              <a:t>to dissolve the native oxide layer into the bulk. </a:t>
            </a:r>
            <a:endParaRPr lang="en-GB"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990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8D687F1E-1785-CD4F-97C1-8DC53380C103}"/>
              </a:ext>
            </a:extLst>
          </p:cNvPr>
          <p:cNvSpPr>
            <a:spLocks noChangeArrowheads="1"/>
          </p:cNvSpPr>
          <p:nvPr/>
        </p:nvSpPr>
        <p:spPr bwMode="auto">
          <a:xfrm>
            <a:off x="6857560" y="215972"/>
            <a:ext cx="4385984" cy="619517"/>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latin typeface="Calibri" panose="020F0502020204030204" pitchFamily="34" charset="0"/>
                <a:ea typeface="Monotype Corsiva" pitchFamily="-109" charset="0"/>
                <a:cs typeface="Calibri" panose="020F0502020204030204" pitchFamily="34" charset="0"/>
              </a:rPr>
              <a:t>NEG developed at CERN.</a:t>
            </a:r>
            <a:endParaRPr lang="en-US" sz="2800" baseline="-25000" dirty="0">
              <a:solidFill>
                <a:schemeClr val="tx1"/>
              </a:solidFill>
              <a:latin typeface="Calibri" panose="020F0502020204030204" pitchFamily="34" charset="0"/>
              <a:ea typeface="Monotype Corsiva" pitchFamily="-109" charset="0"/>
              <a:cs typeface="Calibri" panose="020F0502020204030204" pitchFamily="34" charset="0"/>
            </a:endParaRPr>
          </a:p>
        </p:txBody>
      </p:sp>
      <p:sp>
        <p:nvSpPr>
          <p:cNvPr id="113" name="Text Box 2">
            <a:extLst>
              <a:ext uri="{FF2B5EF4-FFF2-40B4-BE49-F238E27FC236}">
                <a16:creationId xmlns:a16="http://schemas.microsoft.com/office/drawing/2014/main" id="{A8637AD2-3AF1-AD4D-A3D7-2B52E29F2CC6}"/>
              </a:ext>
            </a:extLst>
          </p:cNvPr>
          <p:cNvSpPr txBox="1">
            <a:spLocks noChangeArrowheads="1"/>
          </p:cNvSpPr>
          <p:nvPr/>
        </p:nvSpPr>
        <p:spPr bwMode="auto">
          <a:xfrm>
            <a:off x="1446500" y="859063"/>
            <a:ext cx="9143999" cy="523875"/>
          </a:xfrm>
          <a:prstGeom prst="rect">
            <a:avLst/>
          </a:prstGeom>
          <a:noFill/>
          <a:ln w="9525">
            <a:noFill/>
            <a:miter lim="800000"/>
            <a:headEnd/>
            <a:tailEnd/>
          </a:ln>
        </p:spPr>
        <p:txBody>
          <a:bodyPr wrap="square" lIns="91434" tIns="45717" rIns="91434" bIns="45717">
            <a:spAutoFit/>
          </a:bodyPr>
          <a:lstStyle/>
          <a:p>
            <a:pPr algn="ctr" eaLnBrk="0" hangingPunct="0">
              <a:spcBef>
                <a:spcPct val="50000"/>
              </a:spcBef>
              <a:defRPr/>
            </a:pPr>
            <a:r>
              <a:rPr lang="en-US" sz="2800" b="1" dirty="0" err="1">
                <a:solidFill>
                  <a:srgbClr val="3366FF"/>
                </a:solidFill>
                <a:latin typeface="Arial" pitchFamily="34" charset="0"/>
                <a:ea typeface="+mj-ea"/>
                <a:cs typeface="Arial" pitchFamily="34" charset="0"/>
              </a:rPr>
              <a:t>TiZrV</a:t>
            </a:r>
            <a:r>
              <a:rPr lang="en-US" sz="2800" b="1" dirty="0">
                <a:solidFill>
                  <a:srgbClr val="3366FF"/>
                </a:solidFill>
                <a:latin typeface="Arial" pitchFamily="34" charset="0"/>
                <a:ea typeface="+mj-ea"/>
                <a:cs typeface="Arial" pitchFamily="34" charset="0"/>
              </a:rPr>
              <a:t> Performances</a:t>
            </a:r>
          </a:p>
        </p:txBody>
      </p:sp>
      <p:sp>
        <p:nvSpPr>
          <p:cNvPr id="114" name="Rectangle 17">
            <a:extLst>
              <a:ext uri="{FF2B5EF4-FFF2-40B4-BE49-F238E27FC236}">
                <a16:creationId xmlns:a16="http://schemas.microsoft.com/office/drawing/2014/main" id="{051AE415-BC50-524C-BFC6-1017DC321C81}"/>
              </a:ext>
            </a:extLst>
          </p:cNvPr>
          <p:cNvSpPr>
            <a:spLocks noChangeArrowheads="1"/>
          </p:cNvSpPr>
          <p:nvPr/>
        </p:nvSpPr>
        <p:spPr bwMode="auto">
          <a:xfrm>
            <a:off x="10214909" y="1383543"/>
            <a:ext cx="1379538" cy="40005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000">
                <a:solidFill>
                  <a:srgbClr val="00CC99"/>
                </a:solidFill>
                <a:latin typeface="Times New Roman" pitchFamily="18" charset="0"/>
              </a:rPr>
              <a:t>ESD Yields</a:t>
            </a:r>
            <a:endParaRPr lang="fr-FR" sz="2000">
              <a:solidFill>
                <a:srgbClr val="00CC99"/>
              </a:solidFill>
              <a:latin typeface="Times New Roman" pitchFamily="18" charset="0"/>
            </a:endParaRPr>
          </a:p>
        </p:txBody>
      </p:sp>
      <p:grpSp>
        <p:nvGrpSpPr>
          <p:cNvPr id="115" name="Groupe 21">
            <a:extLst>
              <a:ext uri="{FF2B5EF4-FFF2-40B4-BE49-F238E27FC236}">
                <a16:creationId xmlns:a16="http://schemas.microsoft.com/office/drawing/2014/main" id="{15BF6F97-B6E1-154C-B197-5EA4EEAE28F3}"/>
              </a:ext>
            </a:extLst>
          </p:cNvPr>
          <p:cNvGrpSpPr>
            <a:grpSpLocks/>
          </p:cNvGrpSpPr>
          <p:nvPr/>
        </p:nvGrpSpPr>
        <p:grpSpPr bwMode="auto">
          <a:xfrm>
            <a:off x="8357795" y="1739146"/>
            <a:ext cx="3604778" cy="3521187"/>
            <a:chOff x="6072194" y="1023918"/>
            <a:chExt cx="3057533" cy="2930082"/>
          </a:xfrm>
        </p:grpSpPr>
        <p:pic>
          <p:nvPicPr>
            <p:cNvPr id="116" name="Picture 11">
              <a:extLst>
                <a:ext uri="{FF2B5EF4-FFF2-40B4-BE49-F238E27FC236}">
                  <a16:creationId xmlns:a16="http://schemas.microsoft.com/office/drawing/2014/main" id="{777CC0A5-86E3-574F-B1DE-18661E48C21C}"/>
                </a:ext>
              </a:extLst>
            </p:cNvPr>
            <p:cNvPicPr>
              <a:picLocks noChangeAspect="1" noChangeArrowheads="1"/>
            </p:cNvPicPr>
            <p:nvPr/>
          </p:nvPicPr>
          <p:blipFill>
            <a:blip r:embed="rId2" cstate="print"/>
            <a:srcRect/>
            <a:stretch>
              <a:fillRect/>
            </a:stretch>
          </p:blipFill>
          <p:spPr bwMode="auto">
            <a:xfrm>
              <a:off x="6072194" y="1023918"/>
              <a:ext cx="3057533" cy="2760907"/>
            </a:xfrm>
            <a:prstGeom prst="rect">
              <a:avLst/>
            </a:prstGeom>
            <a:noFill/>
            <a:ln w="9525">
              <a:noFill/>
              <a:miter lim="800000"/>
              <a:headEnd/>
              <a:tailEnd/>
            </a:ln>
          </p:spPr>
        </p:pic>
        <p:sp>
          <p:nvSpPr>
            <p:cNvPr id="117" name="Text Box 15">
              <a:extLst>
                <a:ext uri="{FF2B5EF4-FFF2-40B4-BE49-F238E27FC236}">
                  <a16:creationId xmlns:a16="http://schemas.microsoft.com/office/drawing/2014/main" id="{FC1CB3C7-48C3-BF44-AE96-175A48FDCBA2}"/>
                </a:ext>
              </a:extLst>
            </p:cNvPr>
            <p:cNvSpPr txBox="1">
              <a:spLocks noChangeArrowheads="1"/>
            </p:cNvSpPr>
            <p:nvPr/>
          </p:nvSpPr>
          <p:spPr bwMode="auto">
            <a:xfrm>
              <a:off x="6715136" y="3738562"/>
              <a:ext cx="2307032" cy="215438"/>
            </a:xfrm>
            <a:prstGeom prst="rect">
              <a:avLst/>
            </a:prstGeom>
            <a:noFill/>
            <a:ln w="9525">
              <a:noFill/>
              <a:miter lim="800000"/>
              <a:headEnd/>
              <a:tailEnd/>
            </a:ln>
          </p:spPr>
          <p:txBody>
            <a:bodyPr wrap="none" lIns="91435" tIns="45717" rIns="91435" bIns="45717">
              <a:spAutoFit/>
            </a:bodyPr>
            <a:lstStyle/>
            <a:p>
              <a:pPr eaLnBrk="0" fontAlgn="base" hangingPunct="0">
                <a:spcBef>
                  <a:spcPct val="0"/>
                </a:spcBef>
                <a:spcAft>
                  <a:spcPct val="0"/>
                </a:spcAft>
              </a:pPr>
              <a:r>
                <a:rPr lang="en-GB" sz="800">
                  <a:solidFill>
                    <a:srgbClr val="000000"/>
                  </a:solidFill>
                  <a:latin typeface="Times New Roman" pitchFamily="18" charset="0"/>
                  <a:cs typeface="Times New Roman" pitchFamily="18" charset="0"/>
                </a:rPr>
                <a:t>C. Benvenuti </a:t>
              </a:r>
              <a:r>
                <a:rPr lang="en-GB" sz="800" i="1">
                  <a:solidFill>
                    <a:srgbClr val="000000"/>
                  </a:solidFill>
                  <a:latin typeface="Times New Roman" pitchFamily="18" charset="0"/>
                  <a:cs typeface="Times New Roman" pitchFamily="18" charset="0"/>
                </a:rPr>
                <a:t>et al.</a:t>
              </a:r>
              <a:r>
                <a:rPr lang="en-GB" sz="800">
                  <a:solidFill>
                    <a:srgbClr val="000000"/>
                  </a:solidFill>
                  <a:latin typeface="Times New Roman" pitchFamily="18" charset="0"/>
                  <a:cs typeface="Times New Roman" pitchFamily="18" charset="0"/>
                </a:rPr>
                <a:t> J.Vac.Sci.Technol A 16(1) 1998</a:t>
              </a:r>
              <a:endParaRPr lang="en-US" sz="800">
                <a:solidFill>
                  <a:srgbClr val="000000"/>
                </a:solidFill>
                <a:latin typeface="Times New Roman" pitchFamily="18" charset="0"/>
              </a:endParaRPr>
            </a:p>
          </p:txBody>
        </p:sp>
      </p:grpSp>
      <p:pic>
        <p:nvPicPr>
          <p:cNvPr id="119" name="Picture 8">
            <a:extLst>
              <a:ext uri="{FF2B5EF4-FFF2-40B4-BE49-F238E27FC236}">
                <a16:creationId xmlns:a16="http://schemas.microsoft.com/office/drawing/2014/main" id="{89BD7530-78AA-184C-958C-B1EA500C1463}"/>
              </a:ext>
            </a:extLst>
          </p:cNvPr>
          <p:cNvPicPr>
            <a:picLocks noChangeAspect="1" noChangeArrowheads="1"/>
          </p:cNvPicPr>
          <p:nvPr/>
        </p:nvPicPr>
        <p:blipFill>
          <a:blip r:embed="rId3" cstate="print"/>
          <a:srcRect/>
          <a:stretch>
            <a:fillRect/>
          </a:stretch>
        </p:blipFill>
        <p:spPr bwMode="auto">
          <a:xfrm>
            <a:off x="27174" y="1892687"/>
            <a:ext cx="3574298" cy="2156261"/>
          </a:xfrm>
          <a:prstGeom prst="rect">
            <a:avLst/>
          </a:prstGeom>
          <a:noFill/>
          <a:ln w="9525">
            <a:noFill/>
            <a:miter lim="800000"/>
            <a:headEnd/>
            <a:tailEnd/>
          </a:ln>
        </p:spPr>
      </p:pic>
      <p:sp>
        <p:nvSpPr>
          <p:cNvPr id="120" name="Rectangle 17">
            <a:extLst>
              <a:ext uri="{FF2B5EF4-FFF2-40B4-BE49-F238E27FC236}">
                <a16:creationId xmlns:a16="http://schemas.microsoft.com/office/drawing/2014/main" id="{8E06D0AA-F7D0-9946-AA03-E149F822FA42}"/>
              </a:ext>
            </a:extLst>
          </p:cNvPr>
          <p:cNvSpPr>
            <a:spLocks noChangeArrowheads="1"/>
          </p:cNvSpPr>
          <p:nvPr/>
        </p:nvSpPr>
        <p:spPr bwMode="auto">
          <a:xfrm>
            <a:off x="398809" y="1432733"/>
            <a:ext cx="1365250" cy="40005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000" dirty="0">
                <a:solidFill>
                  <a:srgbClr val="00CC99"/>
                </a:solidFill>
                <a:latin typeface="Times New Roman" pitchFamily="18" charset="0"/>
              </a:rPr>
              <a:t>PSD Yields</a:t>
            </a:r>
            <a:endParaRPr lang="fr-FR" sz="2000" dirty="0">
              <a:solidFill>
                <a:srgbClr val="00CC99"/>
              </a:solidFill>
              <a:latin typeface="Times New Roman" pitchFamily="18" charset="0"/>
            </a:endParaRPr>
          </a:p>
        </p:txBody>
      </p:sp>
      <p:sp>
        <p:nvSpPr>
          <p:cNvPr id="121" name="Text Box 15">
            <a:extLst>
              <a:ext uri="{FF2B5EF4-FFF2-40B4-BE49-F238E27FC236}">
                <a16:creationId xmlns:a16="http://schemas.microsoft.com/office/drawing/2014/main" id="{0DC898CA-C58B-9147-B899-D61C0FF2970D}"/>
              </a:ext>
            </a:extLst>
          </p:cNvPr>
          <p:cNvSpPr txBox="1">
            <a:spLocks noChangeArrowheads="1"/>
          </p:cNvSpPr>
          <p:nvPr/>
        </p:nvSpPr>
        <p:spPr bwMode="auto">
          <a:xfrm>
            <a:off x="738727" y="4033104"/>
            <a:ext cx="1487488" cy="246062"/>
          </a:xfrm>
          <a:prstGeom prst="rect">
            <a:avLst/>
          </a:prstGeom>
          <a:noFill/>
          <a:ln w="9525">
            <a:noFill/>
            <a:miter lim="800000"/>
            <a:headEnd/>
            <a:tailEnd/>
          </a:ln>
        </p:spPr>
        <p:txBody>
          <a:bodyPr wrap="none" lIns="91435" tIns="45717" rIns="91435" bIns="45717">
            <a:spAutoFit/>
          </a:bodyPr>
          <a:lstStyle/>
          <a:p>
            <a:pPr eaLnBrk="0" fontAlgn="base" hangingPunct="0">
              <a:spcBef>
                <a:spcPct val="0"/>
              </a:spcBef>
              <a:spcAft>
                <a:spcPct val="0"/>
              </a:spcAft>
            </a:pPr>
            <a:r>
              <a:rPr lang="en-GB" sz="800" dirty="0">
                <a:solidFill>
                  <a:srgbClr val="000000"/>
                </a:solidFill>
                <a:latin typeface="Times New Roman" pitchFamily="18" charset="0"/>
                <a:cs typeface="Times New Roman" pitchFamily="18" charset="0"/>
              </a:rPr>
              <a:t>V. </a:t>
            </a:r>
            <a:r>
              <a:rPr lang="en-GB" sz="1000" dirty="0" err="1">
                <a:solidFill>
                  <a:srgbClr val="000000"/>
                </a:solidFill>
                <a:latin typeface="Times New Roman" pitchFamily="18" charset="0"/>
                <a:cs typeface="Times New Roman" pitchFamily="18" charset="0"/>
              </a:rPr>
              <a:t>Anashin</a:t>
            </a:r>
            <a:r>
              <a:rPr lang="en-GB" sz="800" dirty="0">
                <a:solidFill>
                  <a:srgbClr val="000000"/>
                </a:solidFill>
                <a:latin typeface="Times New Roman" pitchFamily="18" charset="0"/>
                <a:cs typeface="Times New Roman" pitchFamily="18" charset="0"/>
              </a:rPr>
              <a:t> </a:t>
            </a:r>
            <a:r>
              <a:rPr lang="en-GB" sz="800" i="1" dirty="0">
                <a:solidFill>
                  <a:srgbClr val="000000"/>
                </a:solidFill>
                <a:latin typeface="Times New Roman" pitchFamily="18" charset="0"/>
                <a:cs typeface="Times New Roman" pitchFamily="18" charset="0"/>
              </a:rPr>
              <a:t>et al.</a:t>
            </a:r>
            <a:r>
              <a:rPr lang="en-GB" sz="800" dirty="0">
                <a:solidFill>
                  <a:srgbClr val="000000"/>
                </a:solidFill>
                <a:latin typeface="Times New Roman" pitchFamily="18" charset="0"/>
                <a:cs typeface="Times New Roman" pitchFamily="18" charset="0"/>
              </a:rPr>
              <a:t> EPAC 2002</a:t>
            </a:r>
            <a:endParaRPr lang="en-US" sz="800" dirty="0">
              <a:solidFill>
                <a:srgbClr val="000000"/>
              </a:solidFill>
              <a:latin typeface="Times New Roman" pitchFamily="18" charset="0"/>
            </a:endParaRPr>
          </a:p>
        </p:txBody>
      </p:sp>
      <p:grpSp>
        <p:nvGrpSpPr>
          <p:cNvPr id="122" name="Group 39">
            <a:extLst>
              <a:ext uri="{FF2B5EF4-FFF2-40B4-BE49-F238E27FC236}">
                <a16:creationId xmlns:a16="http://schemas.microsoft.com/office/drawing/2014/main" id="{29CCE075-E95F-2D41-8D96-3211BF0F1410}"/>
              </a:ext>
            </a:extLst>
          </p:cNvPr>
          <p:cNvGrpSpPr/>
          <p:nvPr/>
        </p:nvGrpSpPr>
        <p:grpSpPr>
          <a:xfrm>
            <a:off x="3894760" y="1326391"/>
            <a:ext cx="4111966" cy="3696788"/>
            <a:chOff x="6175334" y="4167190"/>
            <a:chExt cx="3754512" cy="2679937"/>
          </a:xfrm>
        </p:grpSpPr>
        <p:pic>
          <p:nvPicPr>
            <p:cNvPr id="123" name="Picture 9">
              <a:extLst>
                <a:ext uri="{FF2B5EF4-FFF2-40B4-BE49-F238E27FC236}">
                  <a16:creationId xmlns:a16="http://schemas.microsoft.com/office/drawing/2014/main" id="{C3779739-2E46-484D-828D-6612ABB820B2}"/>
                </a:ext>
              </a:extLst>
            </p:cNvPr>
            <p:cNvPicPr>
              <a:picLocks noChangeAspect="1" noChangeArrowheads="1"/>
            </p:cNvPicPr>
            <p:nvPr/>
          </p:nvPicPr>
          <p:blipFill>
            <a:blip r:embed="rId4" cstate="print"/>
            <a:srcRect/>
            <a:stretch>
              <a:fillRect/>
            </a:stretch>
          </p:blipFill>
          <p:spPr bwMode="auto">
            <a:xfrm>
              <a:off x="6242414" y="4522811"/>
              <a:ext cx="3687432" cy="2228848"/>
            </a:xfrm>
            <a:prstGeom prst="rect">
              <a:avLst/>
            </a:prstGeom>
            <a:noFill/>
            <a:ln w="9525">
              <a:noFill/>
              <a:miter lim="800000"/>
              <a:headEnd/>
              <a:tailEnd/>
            </a:ln>
          </p:spPr>
        </p:pic>
        <p:sp>
          <p:nvSpPr>
            <p:cNvPr id="124" name="Rectangle 17">
              <a:extLst>
                <a:ext uri="{FF2B5EF4-FFF2-40B4-BE49-F238E27FC236}">
                  <a16:creationId xmlns:a16="http://schemas.microsoft.com/office/drawing/2014/main" id="{416BD480-CA82-CC49-8258-947FDE948725}"/>
                </a:ext>
              </a:extLst>
            </p:cNvPr>
            <p:cNvSpPr>
              <a:spLocks noChangeArrowheads="1"/>
            </p:cNvSpPr>
            <p:nvPr/>
          </p:nvSpPr>
          <p:spPr bwMode="auto">
            <a:xfrm>
              <a:off x="6715136" y="4167190"/>
              <a:ext cx="2807563" cy="40011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000" dirty="0">
                  <a:solidFill>
                    <a:srgbClr val="00CC99"/>
                  </a:solidFill>
                  <a:latin typeface="Times New Roman" pitchFamily="18" charset="0"/>
                </a:rPr>
                <a:t>Secondary Electron Yield</a:t>
              </a:r>
              <a:endParaRPr lang="fr-FR" sz="2000" dirty="0">
                <a:solidFill>
                  <a:srgbClr val="00CC99"/>
                </a:solidFill>
                <a:latin typeface="Times New Roman" pitchFamily="18" charset="0"/>
              </a:endParaRPr>
            </a:p>
          </p:txBody>
        </p:sp>
        <p:sp>
          <p:nvSpPr>
            <p:cNvPr id="125" name="Text Box 15">
              <a:extLst>
                <a:ext uri="{FF2B5EF4-FFF2-40B4-BE49-F238E27FC236}">
                  <a16:creationId xmlns:a16="http://schemas.microsoft.com/office/drawing/2014/main" id="{221425B8-5F41-C44F-B22E-B7F3493FA5E2}"/>
                </a:ext>
              </a:extLst>
            </p:cNvPr>
            <p:cNvSpPr txBox="1">
              <a:spLocks noChangeArrowheads="1"/>
            </p:cNvSpPr>
            <p:nvPr/>
          </p:nvSpPr>
          <p:spPr bwMode="auto">
            <a:xfrm>
              <a:off x="6175334" y="6601701"/>
              <a:ext cx="3543274" cy="245426"/>
            </a:xfrm>
            <a:prstGeom prst="rect">
              <a:avLst/>
            </a:prstGeom>
            <a:noFill/>
            <a:ln w="9525">
              <a:noFill/>
              <a:miter lim="800000"/>
              <a:headEnd/>
              <a:tailEnd/>
            </a:ln>
          </p:spPr>
          <p:txBody>
            <a:bodyPr wrap="square" lIns="91435" tIns="45717" rIns="91435" bIns="45717">
              <a:spAutoFit/>
            </a:bodyPr>
            <a:lstStyle/>
            <a:p>
              <a:pPr eaLnBrk="0" fontAlgn="base" hangingPunct="0">
                <a:spcBef>
                  <a:spcPct val="0"/>
                </a:spcBef>
                <a:spcAft>
                  <a:spcPct val="0"/>
                </a:spcAft>
              </a:pPr>
              <a:r>
                <a:rPr lang="en-GB" sz="1600" dirty="0">
                  <a:solidFill>
                    <a:srgbClr val="000000"/>
                  </a:solidFill>
                  <a:latin typeface="Calibri" panose="020F0502020204030204" pitchFamily="34" charset="0"/>
                  <a:cs typeface="Calibri" panose="020F0502020204030204" pitchFamily="34" charset="0"/>
                </a:rPr>
                <a:t>C. </a:t>
              </a:r>
              <a:r>
                <a:rPr lang="en-GB" sz="1600" dirty="0" err="1">
                  <a:solidFill>
                    <a:srgbClr val="000000"/>
                  </a:solidFill>
                  <a:latin typeface="Calibri" panose="020F0502020204030204" pitchFamily="34" charset="0"/>
                  <a:cs typeface="Calibri" panose="020F0502020204030204" pitchFamily="34" charset="0"/>
                </a:rPr>
                <a:t>Scheuerlein</a:t>
              </a:r>
              <a:r>
                <a:rPr lang="en-GB" sz="1600" dirty="0">
                  <a:solidFill>
                    <a:srgbClr val="000000"/>
                  </a:solidFill>
                  <a:latin typeface="Calibri" panose="020F0502020204030204" pitchFamily="34" charset="0"/>
                  <a:cs typeface="Calibri" panose="020F0502020204030204" pitchFamily="34" charset="0"/>
                </a:rPr>
                <a:t> </a:t>
              </a:r>
              <a:r>
                <a:rPr lang="en-GB" sz="1600" i="1" dirty="0">
                  <a:solidFill>
                    <a:srgbClr val="000000"/>
                  </a:solidFill>
                  <a:latin typeface="Calibri" panose="020F0502020204030204" pitchFamily="34" charset="0"/>
                  <a:cs typeface="Calibri" panose="020F0502020204030204" pitchFamily="34" charset="0"/>
                </a:rPr>
                <a:t>et al.</a:t>
              </a:r>
              <a:r>
                <a:rPr lang="en-GB" sz="1600" dirty="0">
                  <a:solidFill>
                    <a:srgbClr val="000000"/>
                  </a:solidFill>
                  <a:latin typeface="Calibri" panose="020F0502020204030204" pitchFamily="34" charset="0"/>
                  <a:cs typeface="Calibri" panose="020F0502020204030204" pitchFamily="34" charset="0"/>
                </a:rPr>
                <a:t> </a:t>
              </a:r>
              <a:r>
                <a:rPr lang="en-GB" sz="1600" dirty="0" err="1">
                  <a:solidFill>
                    <a:srgbClr val="000000"/>
                  </a:solidFill>
                  <a:latin typeface="Calibri" panose="020F0502020204030204" pitchFamily="34" charset="0"/>
                  <a:cs typeface="Calibri" panose="020F0502020204030204" pitchFamily="34" charset="0"/>
                </a:rPr>
                <a:t>Appl.Surf.Sci</a:t>
              </a:r>
              <a:r>
                <a:rPr lang="en-GB" sz="1600" dirty="0">
                  <a:solidFill>
                    <a:srgbClr val="000000"/>
                  </a:solidFill>
                  <a:latin typeface="Calibri" panose="020F0502020204030204" pitchFamily="34" charset="0"/>
                  <a:cs typeface="Calibri" panose="020F0502020204030204" pitchFamily="34" charset="0"/>
                </a:rPr>
                <a:t> 172(2001</a:t>
              </a:r>
              <a:r>
                <a:rPr lang="en-GB" sz="800" dirty="0">
                  <a:solidFill>
                    <a:srgbClr val="000000"/>
                  </a:solidFill>
                  <a:latin typeface="Times New Roman" pitchFamily="18" charset="0"/>
                  <a:cs typeface="Times New Roman" pitchFamily="18" charset="0"/>
                </a:rPr>
                <a:t>)</a:t>
              </a:r>
              <a:endParaRPr lang="en-US" sz="800" dirty="0">
                <a:solidFill>
                  <a:srgbClr val="000000"/>
                </a:solidFill>
                <a:latin typeface="Times New Roman" pitchFamily="18" charset="0"/>
              </a:endParaRPr>
            </a:p>
          </p:txBody>
        </p:sp>
      </p:grpSp>
      <p:sp>
        <p:nvSpPr>
          <p:cNvPr id="126" name="Rectangle 125">
            <a:extLst>
              <a:ext uri="{FF2B5EF4-FFF2-40B4-BE49-F238E27FC236}">
                <a16:creationId xmlns:a16="http://schemas.microsoft.com/office/drawing/2014/main" id="{1F87DD9D-9A91-E545-B410-1425A79B7F8A}"/>
              </a:ext>
            </a:extLst>
          </p:cNvPr>
          <p:cNvSpPr/>
          <p:nvPr/>
        </p:nvSpPr>
        <p:spPr>
          <a:xfrm>
            <a:off x="4095039" y="5000434"/>
            <a:ext cx="4062478" cy="461665"/>
          </a:xfrm>
          <a:prstGeom prst="rect">
            <a:avLst/>
          </a:prstGeom>
        </p:spPr>
        <p:txBody>
          <a:bodyPr wrap="square">
            <a:spAutoFit/>
          </a:bodyPr>
          <a:lstStyle/>
          <a:p>
            <a:pPr marL="0" marR="0" lvl="0" indent="0" defTabSz="914400" eaLnBrk="0" fontAlgn="base" latinLnBrk="0" hangingPunct="0">
              <a:lnSpc>
                <a:spcPct val="100000"/>
              </a:lnSpc>
              <a:spcBef>
                <a:spcPct val="0"/>
              </a:spcBef>
              <a:spcAft>
                <a:spcPct val="0"/>
              </a:spcAft>
              <a:buClr>
                <a:srgbClr val="00CC99"/>
              </a:buClr>
              <a:buSzTx/>
              <a:tabLst/>
              <a:defRPr/>
            </a:pPr>
            <a:r>
              <a:rPr kumimoji="0" lang="en-US" sz="2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SEY ~ 1.1  =&gt; very low </a:t>
            </a:r>
            <a:r>
              <a:rPr lang="en-US" sz="2400" b="1" kern="0" dirty="0">
                <a:solidFill>
                  <a:srgbClr val="FF0000"/>
                </a:solidFill>
                <a:latin typeface="Calibri" panose="020F0502020204030204" pitchFamily="34" charset="0"/>
                <a:cs typeface="Calibri" panose="020F0502020204030204" pitchFamily="34" charset="0"/>
              </a:rPr>
              <a:t>ECE</a:t>
            </a:r>
            <a:endParaRPr kumimoji="0" lang="en-US" sz="2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28" name="Rectangle 127">
            <a:extLst>
              <a:ext uri="{FF2B5EF4-FFF2-40B4-BE49-F238E27FC236}">
                <a16:creationId xmlns:a16="http://schemas.microsoft.com/office/drawing/2014/main" id="{86D0643D-32F4-6044-AA22-BB5D61505841}"/>
              </a:ext>
            </a:extLst>
          </p:cNvPr>
          <p:cNvSpPr/>
          <p:nvPr/>
        </p:nvSpPr>
        <p:spPr>
          <a:xfrm>
            <a:off x="-40903" y="4485337"/>
            <a:ext cx="4009130" cy="1200329"/>
          </a:xfrm>
          <a:prstGeom prst="rect">
            <a:avLst/>
          </a:prstGeom>
        </p:spPr>
        <p:txBody>
          <a:bodyPr wrap="square">
            <a:spAutoFit/>
          </a:bodyPr>
          <a:lstStyle/>
          <a:p>
            <a:pPr marL="0" marR="0" lvl="0" indent="0" defTabSz="914400" eaLnBrk="0" fontAlgn="base" latinLnBrk="0" hangingPunct="0">
              <a:lnSpc>
                <a:spcPct val="100000"/>
              </a:lnSpc>
              <a:spcBef>
                <a:spcPct val="0"/>
              </a:spcBef>
              <a:spcAft>
                <a:spcPct val="0"/>
              </a:spcAft>
              <a:buClr>
                <a:srgbClr val="00CC99"/>
              </a:buClr>
              <a:buSzTx/>
              <a:buFontTx/>
              <a:buChar char="•"/>
              <a:tabLst/>
              <a:defRPr/>
            </a:pPr>
            <a:r>
              <a:rPr kumimoji="0" 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400" b="0" i="0" u="none" strike="noStrike" kern="0" cap="none" spc="0" normalizeH="0" baseline="0" noProof="0" dirty="0">
                <a:ln>
                  <a:noFill/>
                </a:ln>
                <a:effectLst/>
                <a:uLnTx/>
                <a:uFillTx/>
                <a:latin typeface="Calibri" panose="020F0502020204030204" pitchFamily="34" charset="0"/>
                <a:cs typeface="Calibri" panose="020F0502020204030204" pitchFamily="34" charset="0"/>
              </a:rPr>
              <a:t>Very low Photon stimulated </a:t>
            </a:r>
          </a:p>
          <a:p>
            <a:pPr marL="0" marR="0" lvl="0" indent="0" defTabSz="914400" eaLnBrk="0" fontAlgn="base" latinLnBrk="0" hangingPunct="0">
              <a:lnSpc>
                <a:spcPct val="100000"/>
              </a:lnSpc>
              <a:spcBef>
                <a:spcPct val="0"/>
              </a:spcBef>
              <a:spcAft>
                <a:spcPct val="0"/>
              </a:spcAft>
              <a:buClr>
                <a:srgbClr val="00CC99"/>
              </a:buClr>
              <a:buSzTx/>
              <a:tabLst/>
              <a:defRPr/>
            </a:pPr>
            <a:r>
              <a:rPr lang="en-US" sz="2400" kern="0" dirty="0">
                <a:latin typeface="Calibri" panose="020F0502020204030204" pitchFamily="34" charset="0"/>
                <a:cs typeface="Calibri" panose="020F0502020204030204" pitchFamily="34" charset="0"/>
              </a:rPr>
              <a:t>   </a:t>
            </a:r>
            <a:r>
              <a:rPr kumimoji="0" lang="en-US" sz="2400" b="0" i="0" u="none" strike="noStrike" kern="0" cap="none" spc="0" normalizeH="0" baseline="0" noProof="0" dirty="0">
                <a:ln>
                  <a:noFill/>
                </a:ln>
                <a:effectLst/>
                <a:uLnTx/>
                <a:uFillTx/>
                <a:latin typeface="Calibri" panose="020F0502020204030204" pitchFamily="34" charset="0"/>
                <a:cs typeface="Calibri" panose="020F0502020204030204" pitchFamily="34" charset="0"/>
              </a:rPr>
              <a:t>desorption</a:t>
            </a:r>
            <a:r>
              <a:rPr kumimoji="0" lang="en-US" sz="2400" b="0" i="0" u="none" strike="noStrike" kern="0" cap="none" spc="0" normalizeH="0" noProof="0" dirty="0">
                <a:ln>
                  <a:noFill/>
                </a:ln>
                <a:effectLst/>
                <a:uLnTx/>
                <a:uFillTx/>
                <a:latin typeface="Calibri" panose="020F0502020204030204" pitchFamily="34" charset="0"/>
                <a:cs typeface="Calibri" panose="020F0502020204030204" pitchFamily="34" charset="0"/>
              </a:rPr>
              <a:t> yield</a:t>
            </a:r>
          </a:p>
          <a:p>
            <a:pPr marL="0" marR="0" lvl="0" indent="0" defTabSz="914400" eaLnBrk="0" fontAlgn="base" latinLnBrk="0" hangingPunct="0">
              <a:lnSpc>
                <a:spcPct val="100000"/>
              </a:lnSpc>
              <a:spcBef>
                <a:spcPct val="0"/>
              </a:spcBef>
              <a:spcAft>
                <a:spcPct val="0"/>
              </a:spcAft>
              <a:buClr>
                <a:srgbClr val="00CC99"/>
              </a:buClr>
              <a:buSzTx/>
              <a:tabLst/>
              <a:defRPr/>
            </a:pPr>
            <a:endParaRPr kumimoji="0" lang="en-US" sz="2400" b="0" i="0" u="none" strike="noStrike" kern="0" cap="none" spc="0" normalizeH="0" baseline="0" noProof="0" dirty="0">
              <a:ln>
                <a:noFill/>
              </a:ln>
              <a:effectLst/>
              <a:uLnTx/>
              <a:uFillTx/>
              <a:latin typeface="Calibri" panose="020F0502020204030204" pitchFamily="34" charset="0"/>
              <a:cs typeface="Calibri" panose="020F0502020204030204" pitchFamily="34" charset="0"/>
            </a:endParaRPr>
          </a:p>
        </p:txBody>
      </p:sp>
      <p:sp>
        <p:nvSpPr>
          <p:cNvPr id="129" name="Rectangle 128">
            <a:extLst>
              <a:ext uri="{FF2B5EF4-FFF2-40B4-BE49-F238E27FC236}">
                <a16:creationId xmlns:a16="http://schemas.microsoft.com/office/drawing/2014/main" id="{332B403F-1F1B-4843-AF06-4D15C70E88D8}"/>
              </a:ext>
            </a:extLst>
          </p:cNvPr>
          <p:cNvSpPr/>
          <p:nvPr/>
        </p:nvSpPr>
        <p:spPr>
          <a:xfrm>
            <a:off x="193519" y="5327877"/>
            <a:ext cx="11998480" cy="1384995"/>
          </a:xfrm>
          <a:prstGeom prst="rect">
            <a:avLst/>
          </a:prstGeom>
        </p:spPr>
        <p:txBody>
          <a:bodyPr wrap="square">
            <a:spAutoFit/>
          </a:bodyPr>
          <a:lstStyle/>
          <a:p>
            <a:pPr marL="0" marR="0" lvl="0" indent="0" defTabSz="914400" eaLnBrk="0" fontAlgn="base" latinLnBrk="0" hangingPunct="0">
              <a:lnSpc>
                <a:spcPct val="100000"/>
              </a:lnSpc>
              <a:spcBef>
                <a:spcPct val="0"/>
              </a:spcBef>
              <a:spcAft>
                <a:spcPct val="0"/>
              </a:spcAft>
              <a:buClr>
                <a:srgbClr val="00CC99"/>
              </a:buClr>
              <a:buSzTx/>
              <a:buFontTx/>
              <a:buChar char="•"/>
              <a:tabLst/>
              <a:defRPr/>
            </a:pPr>
            <a:endParaRPr kumimoji="0" lang="en-US" sz="1800" b="0" i="0" u="none" strike="noStrike" kern="0" cap="none" spc="0" normalizeH="0" baseline="0" noProof="0" dirty="0">
              <a:ln>
                <a:noFill/>
              </a:ln>
              <a:effectLst/>
              <a:uLnTx/>
              <a:uFillTx/>
            </a:endParaRPr>
          </a:p>
          <a:p>
            <a:pPr lvl="0" eaLnBrk="0" fontAlgn="base" hangingPunct="0">
              <a:spcBef>
                <a:spcPct val="0"/>
              </a:spcBef>
              <a:spcAft>
                <a:spcPct val="0"/>
              </a:spcAft>
              <a:buClr>
                <a:srgbClr val="00CC99"/>
              </a:buClr>
              <a:defRPr/>
            </a:pPr>
            <a:r>
              <a:rPr lang="en-US" sz="2400" b="1" kern="0" dirty="0">
                <a:solidFill>
                  <a:srgbClr val="FF0000"/>
                </a:solidFill>
                <a:latin typeface="Calibri" panose="020F0502020204030204" pitchFamily="34" charset="0"/>
                <a:cs typeface="Calibri" panose="020F0502020204030204" pitchFamily="34" charset="0"/>
              </a:rPr>
              <a:t>But</a:t>
            </a:r>
            <a:r>
              <a:rPr lang="en-US" sz="2400" kern="0" dirty="0">
                <a:latin typeface="Calibri" panose="020F0502020204030204" pitchFamily="34" charset="0"/>
                <a:cs typeface="Calibri" panose="020F0502020204030204" pitchFamily="34" charset="0"/>
              </a:rPr>
              <a:t> : Limited pumping capacity, fragile coating sensitive to pollutant (hydrocarbons, Fluor..) 				and……. Impedance! </a:t>
            </a:r>
            <a:endParaRPr kumimoji="0" lang="en-US" sz="2400" b="0" i="0" u="none" strike="noStrike" kern="0" cap="none" spc="0" normalizeH="0" baseline="0" noProof="0" dirty="0">
              <a:ln>
                <a:noFill/>
              </a:ln>
              <a:effectLst/>
              <a:uLnTx/>
              <a:uFillTx/>
              <a:latin typeface="Calibri" panose="020F0502020204030204" pitchFamily="34" charset="0"/>
              <a:cs typeface="Calibri" panose="020F0502020204030204" pitchFamily="34" charset="0"/>
            </a:endParaRPr>
          </a:p>
          <a:p>
            <a:pPr marL="0" marR="0" lvl="0" indent="0" defTabSz="914400" eaLnBrk="0" fontAlgn="base" latinLnBrk="0" hangingPunct="0">
              <a:lnSpc>
                <a:spcPct val="100000"/>
              </a:lnSpc>
              <a:spcBef>
                <a:spcPct val="0"/>
              </a:spcBef>
              <a:spcAft>
                <a:spcPct val="0"/>
              </a:spcAft>
              <a:buClr>
                <a:srgbClr val="00CC99"/>
              </a:buClr>
              <a:buSzTx/>
              <a:buFontTx/>
              <a:buChar char="•"/>
              <a:tabLst/>
              <a:defRPr/>
            </a:pPr>
            <a:endParaRPr kumimoji="0" lang="en-US" sz="1800" b="0" i="0" u="none" strike="noStrike" kern="0" cap="none" spc="0" normalizeH="0" baseline="0" noProof="0" dirty="0">
              <a:ln>
                <a:noFill/>
              </a:ln>
              <a:effectLst/>
              <a:uLnTx/>
              <a:uFillTx/>
            </a:endParaRPr>
          </a:p>
        </p:txBody>
      </p:sp>
      <p:sp>
        <p:nvSpPr>
          <p:cNvPr id="130" name="Rectangle 129">
            <a:extLst>
              <a:ext uri="{FF2B5EF4-FFF2-40B4-BE49-F238E27FC236}">
                <a16:creationId xmlns:a16="http://schemas.microsoft.com/office/drawing/2014/main" id="{970665F2-D304-2C4A-B05A-17DE24A86DA4}"/>
              </a:ext>
            </a:extLst>
          </p:cNvPr>
          <p:cNvSpPr/>
          <p:nvPr/>
        </p:nvSpPr>
        <p:spPr>
          <a:xfrm>
            <a:off x="8989000" y="5130883"/>
            <a:ext cx="3202999" cy="646331"/>
          </a:xfrm>
          <a:prstGeom prst="rect">
            <a:avLst/>
          </a:prstGeom>
        </p:spPr>
        <p:txBody>
          <a:bodyPr wrap="square">
            <a:spAutoFit/>
          </a:bodyPr>
          <a:lstStyle/>
          <a:p>
            <a:pPr marL="0" marR="0" lvl="0" indent="0" defTabSz="914400" eaLnBrk="0" fontAlgn="base" latinLnBrk="0" hangingPunct="0">
              <a:lnSpc>
                <a:spcPct val="100000"/>
              </a:lnSpc>
              <a:spcBef>
                <a:spcPct val="0"/>
              </a:spcBef>
              <a:spcAft>
                <a:spcPct val="0"/>
              </a:spcAft>
              <a:buClr>
                <a:srgbClr val="00CC99"/>
              </a:buClr>
              <a:buSzTx/>
              <a:buFontTx/>
              <a:buChar char="•"/>
              <a:tabLst/>
              <a:defRPr/>
            </a:pPr>
            <a:r>
              <a:rPr kumimoji="0" lang="en-US"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b="0" i="0" u="none" strike="noStrike" kern="0" cap="none" spc="0" normalizeH="0" baseline="0" noProof="0" dirty="0">
                <a:ln>
                  <a:noFill/>
                </a:ln>
                <a:effectLst/>
                <a:uLnTx/>
                <a:uFillTx/>
                <a:latin typeface="Calibri" panose="020F0502020204030204" pitchFamily="34" charset="0"/>
                <a:cs typeface="Calibri" panose="020F0502020204030204" pitchFamily="34" charset="0"/>
              </a:rPr>
              <a:t>Very low Electron Stimulated  </a:t>
            </a:r>
          </a:p>
          <a:p>
            <a:pPr marL="0" marR="0" lvl="0" indent="0" defTabSz="914400" eaLnBrk="0" fontAlgn="base" latinLnBrk="0" hangingPunct="0">
              <a:lnSpc>
                <a:spcPct val="100000"/>
              </a:lnSpc>
              <a:spcBef>
                <a:spcPct val="0"/>
              </a:spcBef>
              <a:spcAft>
                <a:spcPct val="0"/>
              </a:spcAft>
              <a:buClr>
                <a:srgbClr val="00CC99"/>
              </a:buClr>
              <a:buSzTx/>
              <a:tabLst/>
              <a:defRPr/>
            </a:pPr>
            <a:r>
              <a:rPr kumimoji="0" lang="en-US" b="0" i="0" u="none" strike="noStrike" kern="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b="0" i="0" u="none" strike="noStrike" kern="0" cap="none" spc="0" normalizeH="0" baseline="0" noProof="0" dirty="0" err="1">
                <a:ln>
                  <a:noFill/>
                </a:ln>
                <a:effectLst/>
                <a:uLnTx/>
                <a:uFillTx/>
                <a:latin typeface="Calibri" panose="020F0502020204030204" pitchFamily="34" charset="0"/>
                <a:cs typeface="Calibri" panose="020F0502020204030204" pitchFamily="34" charset="0"/>
              </a:rPr>
              <a:t>Desorbtion</a:t>
            </a:r>
            <a:endParaRPr kumimoji="0" lang="en-US" sz="1600" b="0" i="0" u="none" strike="noStrike" kern="0" cap="none" spc="0" normalizeH="0" baseline="0" noProof="0" dirty="0">
              <a:ln>
                <a:noFill/>
              </a:ln>
              <a:effectLst/>
              <a:uLnTx/>
              <a:uFillTx/>
            </a:endParaRPr>
          </a:p>
        </p:txBody>
      </p:sp>
      <p:sp>
        <p:nvSpPr>
          <p:cNvPr id="131" name="Date Placeholder 1">
            <a:extLst>
              <a:ext uri="{FF2B5EF4-FFF2-40B4-BE49-F238E27FC236}">
                <a16:creationId xmlns:a16="http://schemas.microsoft.com/office/drawing/2014/main" id="{1E62F538-2D92-6145-A990-48CBF81CD540}"/>
              </a:ext>
            </a:extLst>
          </p:cNvPr>
          <p:cNvSpPr>
            <a:spLocks noGrp="1"/>
          </p:cNvSpPr>
          <p:nvPr>
            <p:ph type="dt" sz="half" idx="10"/>
          </p:nvPr>
        </p:nvSpPr>
        <p:spPr>
          <a:xfrm>
            <a:off x="1472119" y="6492875"/>
            <a:ext cx="4293088" cy="365125"/>
          </a:xfrm>
        </p:spPr>
        <p:txBody>
          <a:bodyPr/>
          <a:lstStyle/>
          <a:p>
            <a:r>
              <a:rPr lang="en-US"/>
              <a:t>ARIES -APEC workshop 10 Dec. Frankfurt.</a:t>
            </a:r>
            <a:endParaRPr lang="en-US" dirty="0"/>
          </a:p>
        </p:txBody>
      </p:sp>
      <p:sp>
        <p:nvSpPr>
          <p:cNvPr id="132" name="Footer Placeholder 2">
            <a:extLst>
              <a:ext uri="{FF2B5EF4-FFF2-40B4-BE49-F238E27FC236}">
                <a16:creationId xmlns:a16="http://schemas.microsoft.com/office/drawing/2014/main" id="{4415C886-6721-7146-8EE3-A4114D2CD9C1}"/>
              </a:ext>
            </a:extLst>
          </p:cNvPr>
          <p:cNvSpPr>
            <a:spLocks noGrp="1"/>
          </p:cNvSpPr>
          <p:nvPr>
            <p:ph type="ftr" sz="quarter" idx="11"/>
          </p:nvPr>
        </p:nvSpPr>
        <p:spPr>
          <a:xfrm>
            <a:off x="5702788" y="6491867"/>
            <a:ext cx="2755899" cy="365125"/>
          </a:xfrm>
        </p:spPr>
        <p:txBody>
          <a:bodyPr/>
          <a:lstStyle/>
          <a:p>
            <a:r>
              <a:rPr lang="en-US"/>
              <a:t>Roberto Cimino</a:t>
            </a:r>
            <a:endParaRPr lang="en-US" dirty="0"/>
          </a:p>
        </p:txBody>
      </p:sp>
    </p:spTree>
    <p:extLst>
      <p:ext uri="{BB962C8B-B14F-4D97-AF65-F5344CB8AC3E}">
        <p14:creationId xmlns:p14="http://schemas.microsoft.com/office/powerpoint/2010/main" val="802081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8D687F1E-1785-CD4F-97C1-8DC53380C103}"/>
              </a:ext>
            </a:extLst>
          </p:cNvPr>
          <p:cNvSpPr>
            <a:spLocks noChangeArrowheads="1"/>
          </p:cNvSpPr>
          <p:nvPr/>
        </p:nvSpPr>
        <p:spPr bwMode="auto">
          <a:xfrm>
            <a:off x="6857560" y="215972"/>
            <a:ext cx="4385984" cy="619517"/>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latin typeface="Calibri" panose="020F0502020204030204" pitchFamily="34" charset="0"/>
                <a:ea typeface="Monotype Corsiva" pitchFamily="-109" charset="0"/>
                <a:cs typeface="Calibri" panose="020F0502020204030204" pitchFamily="34" charset="0"/>
              </a:rPr>
              <a:t>NEG developed at CERN.</a:t>
            </a:r>
            <a:endParaRPr lang="en-US" sz="2800" baseline="-25000" dirty="0">
              <a:solidFill>
                <a:schemeClr val="tx1"/>
              </a:solidFill>
              <a:latin typeface="Calibri" panose="020F0502020204030204" pitchFamily="34" charset="0"/>
              <a:ea typeface="Monotype Corsiva" pitchFamily="-109" charset="0"/>
              <a:cs typeface="Calibri" panose="020F0502020204030204" pitchFamily="34" charset="0"/>
            </a:endParaRPr>
          </a:p>
        </p:txBody>
      </p:sp>
      <p:sp>
        <p:nvSpPr>
          <p:cNvPr id="113" name="Text Box 2">
            <a:extLst>
              <a:ext uri="{FF2B5EF4-FFF2-40B4-BE49-F238E27FC236}">
                <a16:creationId xmlns:a16="http://schemas.microsoft.com/office/drawing/2014/main" id="{A8637AD2-3AF1-AD4D-A3D7-2B52E29F2CC6}"/>
              </a:ext>
            </a:extLst>
          </p:cNvPr>
          <p:cNvSpPr txBox="1">
            <a:spLocks noChangeArrowheads="1"/>
          </p:cNvSpPr>
          <p:nvPr/>
        </p:nvSpPr>
        <p:spPr bwMode="auto">
          <a:xfrm>
            <a:off x="1850503" y="860410"/>
            <a:ext cx="10913666" cy="1169545"/>
          </a:xfrm>
          <a:prstGeom prst="rect">
            <a:avLst/>
          </a:prstGeom>
          <a:noFill/>
          <a:ln w="9525">
            <a:noFill/>
            <a:miter lim="800000"/>
            <a:headEnd/>
            <a:tailEnd/>
          </a:ln>
        </p:spPr>
        <p:txBody>
          <a:bodyPr wrap="square" lIns="91434" tIns="45717" rIns="91434" bIns="45717">
            <a:spAutoFit/>
          </a:bodyPr>
          <a:lstStyle/>
          <a:p>
            <a:pPr algn="ctr" eaLnBrk="0" hangingPunct="0">
              <a:spcBef>
                <a:spcPct val="50000"/>
              </a:spcBef>
              <a:defRPr/>
            </a:pPr>
            <a:r>
              <a:rPr lang="en-US" sz="2800" b="1" dirty="0" err="1">
                <a:solidFill>
                  <a:srgbClr val="3366FF"/>
                </a:solidFill>
                <a:latin typeface="Calibri" panose="020F0502020204030204" pitchFamily="34" charset="0"/>
                <a:ea typeface="+mj-ea"/>
                <a:cs typeface="Calibri" panose="020F0502020204030204" pitchFamily="34" charset="0"/>
              </a:rPr>
              <a:t>TiZrV</a:t>
            </a:r>
            <a:r>
              <a:rPr lang="en-US" sz="2800" b="1" dirty="0">
                <a:solidFill>
                  <a:srgbClr val="3366FF"/>
                </a:solidFill>
                <a:latin typeface="Calibri" panose="020F0502020204030204" pitchFamily="34" charset="0"/>
                <a:ea typeface="+mj-ea"/>
                <a:cs typeface="Calibri" panose="020F0502020204030204" pitchFamily="34" charset="0"/>
              </a:rPr>
              <a:t> Performances: RESISTIVE WALL IMPEDANCE</a:t>
            </a:r>
          </a:p>
          <a:p>
            <a:pPr algn="ctr" eaLnBrk="0" hangingPunct="0">
              <a:spcBef>
                <a:spcPct val="50000"/>
              </a:spcBef>
              <a:defRPr/>
            </a:pPr>
            <a:endParaRPr lang="en-US" sz="2800" b="1" dirty="0">
              <a:solidFill>
                <a:srgbClr val="3366FF"/>
              </a:solidFill>
              <a:latin typeface="Arial" pitchFamily="34" charset="0"/>
              <a:ea typeface="+mj-ea"/>
              <a:cs typeface="Arial" pitchFamily="34" charset="0"/>
            </a:endParaRPr>
          </a:p>
        </p:txBody>
      </p:sp>
      <p:sp>
        <p:nvSpPr>
          <p:cNvPr id="131" name="Date Placeholder 1">
            <a:extLst>
              <a:ext uri="{FF2B5EF4-FFF2-40B4-BE49-F238E27FC236}">
                <a16:creationId xmlns:a16="http://schemas.microsoft.com/office/drawing/2014/main" id="{1E62F538-2D92-6145-A990-48CBF81CD540}"/>
              </a:ext>
            </a:extLst>
          </p:cNvPr>
          <p:cNvSpPr>
            <a:spLocks noGrp="1"/>
          </p:cNvSpPr>
          <p:nvPr>
            <p:ph type="dt" sz="half" idx="10"/>
          </p:nvPr>
        </p:nvSpPr>
        <p:spPr>
          <a:xfrm>
            <a:off x="1472119" y="6492875"/>
            <a:ext cx="4293088" cy="365125"/>
          </a:xfrm>
        </p:spPr>
        <p:txBody>
          <a:bodyPr/>
          <a:lstStyle/>
          <a:p>
            <a:r>
              <a:rPr lang="en-US"/>
              <a:t>ARIES -APEC workshop 10 Dec. Frankfurt.</a:t>
            </a:r>
            <a:endParaRPr lang="en-US" dirty="0"/>
          </a:p>
        </p:txBody>
      </p:sp>
      <p:sp>
        <p:nvSpPr>
          <p:cNvPr id="132" name="Footer Placeholder 2">
            <a:extLst>
              <a:ext uri="{FF2B5EF4-FFF2-40B4-BE49-F238E27FC236}">
                <a16:creationId xmlns:a16="http://schemas.microsoft.com/office/drawing/2014/main" id="{4415C886-6721-7146-8EE3-A4114D2CD9C1}"/>
              </a:ext>
            </a:extLst>
          </p:cNvPr>
          <p:cNvSpPr>
            <a:spLocks noGrp="1"/>
          </p:cNvSpPr>
          <p:nvPr>
            <p:ph type="ftr" sz="quarter" idx="11"/>
          </p:nvPr>
        </p:nvSpPr>
        <p:spPr>
          <a:xfrm>
            <a:off x="5702788" y="6491867"/>
            <a:ext cx="2755899" cy="365125"/>
          </a:xfrm>
        </p:spPr>
        <p:txBody>
          <a:bodyPr/>
          <a:lstStyle/>
          <a:p>
            <a:r>
              <a:rPr lang="en-US"/>
              <a:t>Roberto Cimino</a:t>
            </a:r>
            <a:endParaRPr lang="en-US" dirty="0"/>
          </a:p>
        </p:txBody>
      </p:sp>
      <p:sp>
        <p:nvSpPr>
          <p:cNvPr id="2" name="Rectangle 1">
            <a:extLst>
              <a:ext uri="{FF2B5EF4-FFF2-40B4-BE49-F238E27FC236}">
                <a16:creationId xmlns:a16="http://schemas.microsoft.com/office/drawing/2014/main" id="{D7FCDF6B-F965-334F-93F1-741F2BE8B05E}"/>
              </a:ext>
            </a:extLst>
          </p:cNvPr>
          <p:cNvSpPr/>
          <p:nvPr/>
        </p:nvSpPr>
        <p:spPr>
          <a:xfrm>
            <a:off x="1496254" y="5780895"/>
            <a:ext cx="10058400" cy="584775"/>
          </a:xfrm>
          <a:prstGeom prst="rect">
            <a:avLst/>
          </a:prstGeom>
        </p:spPr>
        <p:txBody>
          <a:bodyPr wrap="square">
            <a:spAutoFit/>
          </a:bodyPr>
          <a:lstStyle/>
          <a:p>
            <a:r>
              <a:rPr lang="en-US" sz="1600" dirty="0">
                <a:latin typeface="Calibri" panose="020F0502020204030204" pitchFamily="34" charset="0"/>
                <a:cs typeface="Calibri" panose="020F0502020204030204" pitchFamily="34" charset="0"/>
              </a:rPr>
              <a:t>E. Belli, et al.: Electron cloud buildup and impedance effects on beam dynamics in the Future Circular e + e − Collider and experimental characterization of thin </a:t>
            </a:r>
            <a:r>
              <a:rPr lang="en-US" sz="1600" dirty="0" err="1">
                <a:latin typeface="Calibri" panose="020F0502020204030204" pitchFamily="34" charset="0"/>
                <a:cs typeface="Calibri" panose="020F0502020204030204" pitchFamily="34" charset="0"/>
              </a:rPr>
              <a:t>TiZrV</a:t>
            </a:r>
            <a:r>
              <a:rPr lang="en-US" sz="1600" dirty="0">
                <a:latin typeface="Calibri" panose="020F0502020204030204" pitchFamily="34" charset="0"/>
                <a:cs typeface="Calibri" panose="020F0502020204030204" pitchFamily="34" charset="0"/>
              </a:rPr>
              <a:t> vacuum chamber coatings”  </a:t>
            </a:r>
            <a:r>
              <a:rPr lang="en-US" sz="1600" dirty="0">
                <a:solidFill>
                  <a:srgbClr val="231F20"/>
                </a:solidFill>
                <a:latin typeface="Calibri" panose="020F0502020204030204" pitchFamily="34" charset="0"/>
                <a:cs typeface="Calibri" panose="020F0502020204030204" pitchFamily="34" charset="0"/>
              </a:rPr>
              <a:t>PHYS. REV. AB  21, 111002 (</a:t>
            </a:r>
            <a:r>
              <a:rPr lang="en-US" sz="1600" b="1" dirty="0">
                <a:solidFill>
                  <a:srgbClr val="231F20"/>
                </a:solidFill>
                <a:latin typeface="Calibri" panose="020F0502020204030204" pitchFamily="34" charset="0"/>
                <a:cs typeface="Calibri" panose="020F0502020204030204" pitchFamily="34" charset="0"/>
              </a:rPr>
              <a:t>2018</a:t>
            </a:r>
            <a:r>
              <a:rPr lang="en-US" sz="1600" dirty="0">
                <a:solidFill>
                  <a:srgbClr val="231F20"/>
                </a:solidFill>
                <a:latin typeface="Calibri" panose="020F0502020204030204" pitchFamily="34" charset="0"/>
                <a:cs typeface="Calibri" panose="020F0502020204030204" pitchFamily="34" charset="0"/>
              </a:rPr>
              <a:t>)</a:t>
            </a:r>
            <a:endParaRPr lang="en-US" sz="1600" dirty="0">
              <a:solidFill>
                <a:srgbClr val="231F20"/>
              </a:solidFill>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177A2253-3738-204C-8B56-D30E53F8B8A1}"/>
              </a:ext>
            </a:extLst>
          </p:cNvPr>
          <p:cNvPicPr>
            <a:picLocks noChangeAspect="1"/>
          </p:cNvPicPr>
          <p:nvPr/>
        </p:nvPicPr>
        <p:blipFill>
          <a:blip r:embed="rId2"/>
          <a:stretch>
            <a:fillRect/>
          </a:stretch>
        </p:blipFill>
        <p:spPr>
          <a:xfrm>
            <a:off x="0" y="1414224"/>
            <a:ext cx="12192000" cy="3398912"/>
          </a:xfrm>
          <a:prstGeom prst="rect">
            <a:avLst/>
          </a:prstGeom>
        </p:spPr>
      </p:pic>
      <p:sp>
        <p:nvSpPr>
          <p:cNvPr id="4" name="Rectangle 3">
            <a:extLst>
              <a:ext uri="{FF2B5EF4-FFF2-40B4-BE49-F238E27FC236}">
                <a16:creationId xmlns:a16="http://schemas.microsoft.com/office/drawing/2014/main" id="{5EB564EC-D112-C740-B086-9AB78B4720AC}"/>
              </a:ext>
            </a:extLst>
          </p:cNvPr>
          <p:cNvSpPr/>
          <p:nvPr/>
        </p:nvSpPr>
        <p:spPr>
          <a:xfrm>
            <a:off x="835132" y="1513543"/>
            <a:ext cx="12044855" cy="461665"/>
          </a:xfrm>
          <a:prstGeom prst="rect">
            <a:avLst/>
          </a:prstGeom>
        </p:spPr>
        <p:txBody>
          <a:bodyPr wrap="square">
            <a:spAutoFit/>
          </a:bodyPr>
          <a:lstStyle/>
          <a:p>
            <a:r>
              <a:rPr lang="en-US" sz="2400" dirty="0">
                <a:solidFill>
                  <a:srgbClr val="231F20"/>
                </a:solidFill>
                <a:latin typeface="Times" pitchFamily="2" charset="0"/>
              </a:rPr>
              <a:t>RMS bunch length</a:t>
            </a:r>
            <a:endParaRPr lang="en-US" sz="2400" dirty="0">
              <a:solidFill>
                <a:srgbClr val="231F20"/>
              </a:solidFill>
              <a:effectLst/>
              <a:latin typeface="Times" pitchFamily="2" charset="0"/>
            </a:endParaRPr>
          </a:p>
        </p:txBody>
      </p:sp>
      <p:sp>
        <p:nvSpPr>
          <p:cNvPr id="24" name="Rectangle 23">
            <a:extLst>
              <a:ext uri="{FF2B5EF4-FFF2-40B4-BE49-F238E27FC236}">
                <a16:creationId xmlns:a16="http://schemas.microsoft.com/office/drawing/2014/main" id="{52B65AC6-DF50-E44E-8E7C-CF12CBFB2253}"/>
              </a:ext>
            </a:extLst>
          </p:cNvPr>
          <p:cNvSpPr/>
          <p:nvPr/>
        </p:nvSpPr>
        <p:spPr>
          <a:xfrm>
            <a:off x="147145" y="4838057"/>
            <a:ext cx="12044855" cy="646331"/>
          </a:xfrm>
          <a:prstGeom prst="rect">
            <a:avLst/>
          </a:prstGeom>
        </p:spPr>
        <p:txBody>
          <a:bodyPr wrap="square">
            <a:spAutoFit/>
          </a:bodyPr>
          <a:lstStyle/>
          <a:p>
            <a:r>
              <a:rPr lang="en-US" dirty="0">
                <a:solidFill>
                  <a:srgbClr val="231F20"/>
                </a:solidFill>
                <a:latin typeface="Times" pitchFamily="2" charset="0"/>
              </a:rPr>
              <a:t>as a function of the bunch population given by numerical simulations considering only the RW impedance produced by NEG films with different thicknesses. The dashed black line corresponds to the nominal bunch population.</a:t>
            </a:r>
            <a:endParaRPr lang="en-US" dirty="0">
              <a:solidFill>
                <a:srgbClr val="231F20"/>
              </a:solidFill>
              <a:effectLst/>
              <a:latin typeface="Times" pitchFamily="2" charset="0"/>
            </a:endParaRPr>
          </a:p>
        </p:txBody>
      </p:sp>
      <p:sp>
        <p:nvSpPr>
          <p:cNvPr id="5" name="Rectangle 4">
            <a:extLst>
              <a:ext uri="{FF2B5EF4-FFF2-40B4-BE49-F238E27FC236}">
                <a16:creationId xmlns:a16="http://schemas.microsoft.com/office/drawing/2014/main" id="{274D8811-D8F8-5A4A-821C-FD3DC0C53486}"/>
              </a:ext>
            </a:extLst>
          </p:cNvPr>
          <p:cNvSpPr/>
          <p:nvPr/>
        </p:nvSpPr>
        <p:spPr>
          <a:xfrm>
            <a:off x="8378389" y="1559709"/>
            <a:ext cx="3221779" cy="461665"/>
          </a:xfrm>
          <a:prstGeom prst="rect">
            <a:avLst/>
          </a:prstGeom>
        </p:spPr>
        <p:txBody>
          <a:bodyPr wrap="none">
            <a:spAutoFit/>
          </a:bodyPr>
          <a:lstStyle/>
          <a:p>
            <a:r>
              <a:rPr lang="en-US" sz="2400" dirty="0">
                <a:solidFill>
                  <a:srgbClr val="231F20"/>
                </a:solidFill>
                <a:latin typeface="Times" pitchFamily="2" charset="0"/>
              </a:rPr>
              <a:t>and RMS energy spread </a:t>
            </a:r>
            <a:endParaRPr lang="en-US" sz="2400" dirty="0"/>
          </a:p>
        </p:txBody>
      </p:sp>
    </p:spTree>
    <p:extLst>
      <p:ext uri="{BB962C8B-B14F-4D97-AF65-F5344CB8AC3E}">
        <p14:creationId xmlns:p14="http://schemas.microsoft.com/office/powerpoint/2010/main" val="2189271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8D687F1E-1785-CD4F-97C1-8DC53380C103}"/>
              </a:ext>
            </a:extLst>
          </p:cNvPr>
          <p:cNvSpPr>
            <a:spLocks noChangeArrowheads="1"/>
          </p:cNvSpPr>
          <p:nvPr/>
        </p:nvSpPr>
        <p:spPr bwMode="auto">
          <a:xfrm>
            <a:off x="6857560" y="215972"/>
            <a:ext cx="4385984" cy="619517"/>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latin typeface="Calibri" panose="020F0502020204030204" pitchFamily="34" charset="0"/>
                <a:ea typeface="Monotype Corsiva" pitchFamily="-109" charset="0"/>
                <a:cs typeface="Calibri" panose="020F0502020204030204" pitchFamily="34" charset="0"/>
              </a:rPr>
              <a:t>NEG developed at CERN.</a:t>
            </a:r>
            <a:endParaRPr lang="en-US" sz="2800" baseline="-25000" dirty="0">
              <a:solidFill>
                <a:schemeClr val="tx1"/>
              </a:solidFill>
              <a:latin typeface="Calibri" panose="020F0502020204030204" pitchFamily="34" charset="0"/>
              <a:ea typeface="Monotype Corsiva" pitchFamily="-109" charset="0"/>
              <a:cs typeface="Calibri" panose="020F0502020204030204" pitchFamily="34" charset="0"/>
            </a:endParaRPr>
          </a:p>
        </p:txBody>
      </p:sp>
      <p:sp>
        <p:nvSpPr>
          <p:cNvPr id="131" name="Date Placeholder 1">
            <a:extLst>
              <a:ext uri="{FF2B5EF4-FFF2-40B4-BE49-F238E27FC236}">
                <a16:creationId xmlns:a16="http://schemas.microsoft.com/office/drawing/2014/main" id="{1E62F538-2D92-6145-A990-48CBF81CD540}"/>
              </a:ext>
            </a:extLst>
          </p:cNvPr>
          <p:cNvSpPr>
            <a:spLocks noGrp="1"/>
          </p:cNvSpPr>
          <p:nvPr>
            <p:ph type="dt" sz="half" idx="10"/>
          </p:nvPr>
        </p:nvSpPr>
        <p:spPr>
          <a:xfrm>
            <a:off x="1472119" y="6492875"/>
            <a:ext cx="4293088" cy="365125"/>
          </a:xfrm>
        </p:spPr>
        <p:txBody>
          <a:bodyPr/>
          <a:lstStyle/>
          <a:p>
            <a:r>
              <a:rPr lang="en-US"/>
              <a:t>ARIES -APEC workshop 10 Dec. Frankfurt.</a:t>
            </a:r>
            <a:endParaRPr lang="en-US" dirty="0"/>
          </a:p>
        </p:txBody>
      </p:sp>
      <p:sp>
        <p:nvSpPr>
          <p:cNvPr id="132" name="Footer Placeholder 2">
            <a:extLst>
              <a:ext uri="{FF2B5EF4-FFF2-40B4-BE49-F238E27FC236}">
                <a16:creationId xmlns:a16="http://schemas.microsoft.com/office/drawing/2014/main" id="{4415C886-6721-7146-8EE3-A4114D2CD9C1}"/>
              </a:ext>
            </a:extLst>
          </p:cNvPr>
          <p:cNvSpPr>
            <a:spLocks noGrp="1"/>
          </p:cNvSpPr>
          <p:nvPr>
            <p:ph type="ftr" sz="quarter" idx="11"/>
          </p:nvPr>
        </p:nvSpPr>
        <p:spPr>
          <a:xfrm>
            <a:off x="5702788" y="6491867"/>
            <a:ext cx="2755899" cy="365125"/>
          </a:xfrm>
        </p:spPr>
        <p:txBody>
          <a:bodyPr/>
          <a:lstStyle/>
          <a:p>
            <a:r>
              <a:rPr lang="en-US"/>
              <a:t>Roberto Cimino</a:t>
            </a:r>
            <a:endParaRPr lang="en-US" dirty="0"/>
          </a:p>
        </p:txBody>
      </p:sp>
      <p:sp>
        <p:nvSpPr>
          <p:cNvPr id="12" name="TextBox 11">
            <a:extLst>
              <a:ext uri="{FF2B5EF4-FFF2-40B4-BE49-F238E27FC236}">
                <a16:creationId xmlns:a16="http://schemas.microsoft.com/office/drawing/2014/main" id="{BB48BC1D-7387-D840-BED0-CB836610BBD5}"/>
              </a:ext>
            </a:extLst>
          </p:cNvPr>
          <p:cNvSpPr txBox="1"/>
          <p:nvPr/>
        </p:nvSpPr>
        <p:spPr>
          <a:xfrm>
            <a:off x="1604211" y="1061740"/>
            <a:ext cx="10140519" cy="4280531"/>
          </a:xfrm>
          <a:prstGeom prst="rect">
            <a:avLst/>
          </a:prstGeom>
          <a:noFill/>
        </p:spPr>
        <p:txBody>
          <a:bodyPr wrap="square" rtlCol="0">
            <a:spAutoFit/>
          </a:bodyPr>
          <a:lstStyle/>
          <a:p>
            <a:pPr marL="285750" indent="-285750">
              <a:lnSpc>
                <a:spcPct val="200000"/>
              </a:lnSpc>
              <a:buFont typeface="Wingdings" pitchFamily="2" charset="2"/>
              <a:buChar char="Ø"/>
            </a:pPr>
            <a:r>
              <a:rPr lang="en-US" sz="2800" dirty="0">
                <a:latin typeface="Calibri" panose="020F0502020204030204" pitchFamily="34" charset="0"/>
                <a:cs typeface="Calibri" panose="020F0502020204030204" pitchFamily="34" charset="0"/>
              </a:rPr>
              <a:t>NEG is a great  pump (at least at RT) (very appealing for FCC-</a:t>
            </a:r>
            <a:r>
              <a:rPr lang="en-US" sz="2800" dirty="0" err="1">
                <a:latin typeface="Calibri" panose="020F0502020204030204" pitchFamily="34" charset="0"/>
                <a:cs typeface="Calibri" panose="020F0502020204030204" pitchFamily="34" charset="0"/>
              </a:rPr>
              <a:t>ee</a:t>
            </a:r>
            <a:r>
              <a:rPr lang="en-US" sz="2800" dirty="0">
                <a:latin typeface="Calibri" panose="020F0502020204030204" pitchFamily="34" charset="0"/>
                <a:cs typeface="Calibri" panose="020F0502020204030204" pitchFamily="34" charset="0"/>
              </a:rPr>
              <a:t>)</a:t>
            </a:r>
          </a:p>
          <a:p>
            <a:pPr marL="285750" indent="-285750">
              <a:lnSpc>
                <a:spcPct val="200000"/>
              </a:lnSpc>
              <a:buFont typeface="Wingdings" pitchFamily="2" charset="2"/>
              <a:buChar char="Ø"/>
            </a:pPr>
            <a:r>
              <a:rPr lang="en-US" sz="2800" dirty="0">
                <a:latin typeface="Calibri" panose="020F0502020204030204" pitchFamily="34" charset="0"/>
                <a:cs typeface="Calibri" panose="020F0502020204030204" pitchFamily="34" charset="0"/>
              </a:rPr>
              <a:t>Low SEY (1.1)  (BUT not &lt; 1)</a:t>
            </a:r>
          </a:p>
          <a:p>
            <a:pPr marL="285750" indent="-285750">
              <a:lnSpc>
                <a:spcPct val="200000"/>
              </a:lnSpc>
              <a:buFont typeface="Wingdings" pitchFamily="2" charset="2"/>
              <a:buChar char="Ø"/>
            </a:pPr>
            <a:r>
              <a:rPr lang="en-US" sz="2800" dirty="0">
                <a:latin typeface="Calibri" panose="020F0502020204030204" pitchFamily="34" charset="0"/>
                <a:cs typeface="Calibri" panose="020F0502020204030204" pitchFamily="34" charset="0"/>
              </a:rPr>
              <a:t>Need Activation (hard to use in cryogenic environment) </a:t>
            </a:r>
          </a:p>
          <a:p>
            <a:pPr marL="285750" indent="-285750">
              <a:lnSpc>
                <a:spcPct val="200000"/>
              </a:lnSpc>
              <a:buFont typeface="Wingdings" pitchFamily="2" charset="2"/>
              <a:buChar char="Ø"/>
            </a:pPr>
            <a:r>
              <a:rPr lang="en-US" sz="2800" dirty="0">
                <a:latin typeface="Calibri" panose="020F0502020204030204" pitchFamily="34" charset="0"/>
                <a:cs typeface="Calibri" panose="020F0502020204030204" pitchFamily="34" charset="0"/>
              </a:rPr>
              <a:t>Influence Impedance (depending on its thickness)  </a:t>
            </a:r>
          </a:p>
          <a:p>
            <a:pPr marL="285750" indent="-285750">
              <a:lnSpc>
                <a:spcPct val="200000"/>
              </a:lnSpc>
              <a:buFont typeface="Wingdings" pitchFamily="2" charset="2"/>
              <a:buChar char="Ø"/>
            </a:pPr>
            <a:r>
              <a:rPr lang="en-US" sz="2800" b="1" dirty="0">
                <a:solidFill>
                  <a:srgbClr val="FF0000"/>
                </a:solidFill>
                <a:latin typeface="Calibri" panose="020F0502020204030204" pitchFamily="34" charset="0"/>
                <a:cs typeface="Calibri" panose="020F0502020204030204" pitchFamily="34" charset="0"/>
              </a:rPr>
              <a:t>R&amp;D still ongoing (optimizing Pumping capacity &amp;thickness)</a:t>
            </a:r>
          </a:p>
        </p:txBody>
      </p:sp>
    </p:spTree>
    <p:extLst>
      <p:ext uri="{BB962C8B-B14F-4D97-AF65-F5344CB8AC3E}">
        <p14:creationId xmlns:p14="http://schemas.microsoft.com/office/powerpoint/2010/main" val="700307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8D687F1E-1785-CD4F-97C1-8DC53380C103}"/>
              </a:ext>
            </a:extLst>
          </p:cNvPr>
          <p:cNvSpPr>
            <a:spLocks noChangeArrowheads="1"/>
          </p:cNvSpPr>
          <p:nvPr/>
        </p:nvSpPr>
        <p:spPr bwMode="auto">
          <a:xfrm>
            <a:off x="6857560" y="215972"/>
            <a:ext cx="4385984" cy="619517"/>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latin typeface="Calibri" panose="020F0502020204030204" pitchFamily="34" charset="0"/>
                <a:ea typeface="Monotype Corsiva" pitchFamily="-109" charset="0"/>
                <a:cs typeface="Calibri" panose="020F0502020204030204" pitchFamily="34" charset="0"/>
              </a:rPr>
              <a:t>a-C developed at CERN.</a:t>
            </a:r>
            <a:endParaRPr lang="en-US" sz="2800" baseline="-25000" dirty="0">
              <a:solidFill>
                <a:schemeClr val="tx1"/>
              </a:solidFill>
              <a:latin typeface="Calibri" panose="020F0502020204030204" pitchFamily="34" charset="0"/>
              <a:ea typeface="Monotype Corsiva" pitchFamily="-109" charset="0"/>
              <a:cs typeface="Calibri" panose="020F0502020204030204" pitchFamily="34" charset="0"/>
            </a:endParaRPr>
          </a:p>
        </p:txBody>
      </p:sp>
      <p:sp>
        <p:nvSpPr>
          <p:cNvPr id="131" name="Date Placeholder 1">
            <a:extLst>
              <a:ext uri="{FF2B5EF4-FFF2-40B4-BE49-F238E27FC236}">
                <a16:creationId xmlns:a16="http://schemas.microsoft.com/office/drawing/2014/main" id="{1E62F538-2D92-6145-A990-48CBF81CD540}"/>
              </a:ext>
            </a:extLst>
          </p:cNvPr>
          <p:cNvSpPr>
            <a:spLocks noGrp="1"/>
          </p:cNvSpPr>
          <p:nvPr>
            <p:ph type="dt" sz="half" idx="10"/>
          </p:nvPr>
        </p:nvSpPr>
        <p:spPr>
          <a:xfrm>
            <a:off x="1472119" y="6492875"/>
            <a:ext cx="4293088" cy="365125"/>
          </a:xfrm>
        </p:spPr>
        <p:txBody>
          <a:bodyPr/>
          <a:lstStyle/>
          <a:p>
            <a:r>
              <a:rPr lang="en-US"/>
              <a:t>ARIES -APEC workshop 10 Dec. Frankfurt.</a:t>
            </a:r>
            <a:endParaRPr lang="en-US" dirty="0"/>
          </a:p>
        </p:txBody>
      </p:sp>
      <p:sp>
        <p:nvSpPr>
          <p:cNvPr id="132" name="Footer Placeholder 2">
            <a:extLst>
              <a:ext uri="{FF2B5EF4-FFF2-40B4-BE49-F238E27FC236}">
                <a16:creationId xmlns:a16="http://schemas.microsoft.com/office/drawing/2014/main" id="{4415C886-6721-7146-8EE3-A4114D2CD9C1}"/>
              </a:ext>
            </a:extLst>
          </p:cNvPr>
          <p:cNvSpPr>
            <a:spLocks noGrp="1"/>
          </p:cNvSpPr>
          <p:nvPr>
            <p:ph type="ftr" sz="quarter" idx="11"/>
          </p:nvPr>
        </p:nvSpPr>
        <p:spPr>
          <a:xfrm>
            <a:off x="5702788" y="6491867"/>
            <a:ext cx="2755899" cy="365125"/>
          </a:xfrm>
        </p:spPr>
        <p:txBody>
          <a:bodyPr/>
          <a:lstStyle/>
          <a:p>
            <a:r>
              <a:rPr lang="en-US"/>
              <a:t>Roberto Cimino</a:t>
            </a:r>
            <a:endParaRPr lang="en-US" dirty="0"/>
          </a:p>
        </p:txBody>
      </p:sp>
      <p:sp>
        <p:nvSpPr>
          <p:cNvPr id="7" name="Rectangle 5">
            <a:extLst>
              <a:ext uri="{FF2B5EF4-FFF2-40B4-BE49-F238E27FC236}">
                <a16:creationId xmlns:a16="http://schemas.microsoft.com/office/drawing/2014/main" id="{F4D895C6-5E3F-6146-896C-EBB885F67722}"/>
              </a:ext>
            </a:extLst>
          </p:cNvPr>
          <p:cNvSpPr>
            <a:spLocks noChangeArrowheads="1"/>
          </p:cNvSpPr>
          <p:nvPr/>
        </p:nvSpPr>
        <p:spPr bwMode="auto">
          <a:xfrm>
            <a:off x="2654868" y="4427548"/>
            <a:ext cx="2374332" cy="242540"/>
          </a:xfrm>
          <a:prstGeom prst="rect">
            <a:avLst/>
          </a:prstGeom>
          <a:solidFill>
            <a:schemeClr val="bg1"/>
          </a:solidFill>
          <a:ln w="9525">
            <a:noFill/>
            <a:miter lim="800000"/>
            <a:headEnd/>
            <a:tailEnd/>
          </a:ln>
          <a:effectLst/>
        </p:spPr>
        <p:txBody>
          <a:bodyPr wrap="square" lIns="103032" tIns="51517" rIns="103032" bIns="51517">
            <a:spAutoFit/>
          </a:bodyPr>
          <a:lstStyle/>
          <a:p>
            <a:pPr defTabSz="914991"/>
            <a:r>
              <a:rPr lang="en-US" sz="900" dirty="0"/>
              <a:t>M. Taborelli </a:t>
            </a:r>
            <a:r>
              <a:rPr lang="en-US" sz="900" i="1" dirty="0"/>
              <a:t>et al., </a:t>
            </a:r>
            <a:r>
              <a:rPr lang="en-US" sz="900" dirty="0"/>
              <a:t>ECM workshop, 2008</a:t>
            </a:r>
          </a:p>
        </p:txBody>
      </p:sp>
      <p:graphicFrame>
        <p:nvGraphicFramePr>
          <p:cNvPr id="8" name="Object 2">
            <a:extLst>
              <a:ext uri="{FF2B5EF4-FFF2-40B4-BE49-F238E27FC236}">
                <a16:creationId xmlns:a16="http://schemas.microsoft.com/office/drawing/2014/main" id="{045C45D2-7D5C-414F-9ACA-C48842865F23}"/>
              </a:ext>
            </a:extLst>
          </p:cNvPr>
          <p:cNvGraphicFramePr>
            <a:graphicFrameLocks noGrp="1" noChangeAspect="1"/>
          </p:cNvGraphicFramePr>
          <p:nvPr>
            <p:extLst>
              <p:ext uri="{D42A27DB-BD31-4B8C-83A1-F6EECF244321}">
                <p14:modId xmlns:p14="http://schemas.microsoft.com/office/powerpoint/2010/main" val="3753676303"/>
              </p:ext>
            </p:extLst>
          </p:nvPr>
        </p:nvGraphicFramePr>
        <p:xfrm>
          <a:off x="-14732" y="818149"/>
          <a:ext cx="6021747" cy="4900965"/>
        </p:xfrm>
        <a:graphic>
          <a:graphicData uri="http://schemas.openxmlformats.org/presentationml/2006/ole">
            <mc:AlternateContent xmlns:mc="http://schemas.openxmlformats.org/markup-compatibility/2006">
              <mc:Choice xmlns:v="urn:schemas-microsoft-com:vml" Requires="v">
                <p:oleObj spid="_x0000_s4128" name="Chart" r:id="rId3" imgW="8420180" imgH="6962851" progId="Excel.Sheet.8">
                  <p:embed/>
                </p:oleObj>
              </mc:Choice>
              <mc:Fallback>
                <p:oleObj name="Chart" r:id="rId3" imgW="8420180" imgH="6962851" progId="Excel.Sheet.8">
                  <p:embed/>
                  <p:pic>
                    <p:nvPicPr>
                      <p:cNvPr id="151554"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32" y="818149"/>
                        <a:ext cx="6021747" cy="4900965"/>
                      </a:xfrm>
                      <a:prstGeom prst="rect">
                        <a:avLst/>
                      </a:prstGeom>
                      <a:noFill/>
                      <a:ln>
                        <a:noFill/>
                      </a:ln>
                      <a:effectLst/>
                      <a:extLst/>
                    </p:spPr>
                  </p:pic>
                </p:oleObj>
              </mc:Fallback>
            </mc:AlternateContent>
          </a:graphicData>
        </a:graphic>
      </p:graphicFrame>
      <p:sp>
        <p:nvSpPr>
          <p:cNvPr id="9" name="Rectangle 8">
            <a:extLst>
              <a:ext uri="{FF2B5EF4-FFF2-40B4-BE49-F238E27FC236}">
                <a16:creationId xmlns:a16="http://schemas.microsoft.com/office/drawing/2014/main" id="{461839C7-60AB-2F46-94CF-B83E3505F693}"/>
              </a:ext>
            </a:extLst>
          </p:cNvPr>
          <p:cNvSpPr/>
          <p:nvPr/>
        </p:nvSpPr>
        <p:spPr>
          <a:xfrm>
            <a:off x="2885701" y="1384635"/>
            <a:ext cx="3791791" cy="677108"/>
          </a:xfrm>
          <a:prstGeom prst="rect">
            <a:avLst/>
          </a:prstGeom>
        </p:spPr>
        <p:txBody>
          <a:bodyPr wrap="square">
            <a:spAutoFit/>
          </a:bodyPr>
          <a:lstStyle/>
          <a:p>
            <a:pPr>
              <a:buClr>
                <a:srgbClr val="00CC99"/>
              </a:buClr>
              <a:buFontTx/>
              <a:buChar char="•"/>
            </a:pPr>
            <a:r>
              <a:rPr lang="fr-FR" sz="2000" b="1" dirty="0">
                <a:latin typeface="Calibri" panose="020F0502020204030204" pitchFamily="34" charset="0"/>
                <a:cs typeface="Calibri" panose="020F0502020204030204" pitchFamily="34" charset="0"/>
              </a:rPr>
              <a:t> </a:t>
            </a:r>
            <a:r>
              <a:rPr lang="fr-FR" sz="2000" b="1" dirty="0" err="1">
                <a:latin typeface="Calibri" panose="020F0502020204030204" pitchFamily="34" charset="0"/>
                <a:cs typeface="Calibri" panose="020F0502020204030204" pitchFamily="34" charset="0"/>
              </a:rPr>
              <a:t>Amorphous</a:t>
            </a:r>
            <a:r>
              <a:rPr lang="fr-FR" sz="2000" b="1" dirty="0">
                <a:latin typeface="Calibri" panose="020F0502020204030204" pitchFamily="34" charset="0"/>
                <a:cs typeface="Calibri" panose="020F0502020204030204" pitchFamily="34" charset="0"/>
              </a:rPr>
              <a:t> </a:t>
            </a:r>
            <a:r>
              <a:rPr lang="fr-FR" sz="2000" b="1" dirty="0" err="1">
                <a:latin typeface="Calibri" panose="020F0502020204030204" pitchFamily="34" charset="0"/>
                <a:cs typeface="Calibri" panose="020F0502020204030204" pitchFamily="34" charset="0"/>
              </a:rPr>
              <a:t>carbon</a:t>
            </a:r>
            <a:endParaRPr lang="fr-FR" sz="2000" b="1" dirty="0">
              <a:latin typeface="Calibri" panose="020F0502020204030204" pitchFamily="34" charset="0"/>
              <a:cs typeface="Calibri" panose="020F0502020204030204" pitchFamily="34" charset="0"/>
            </a:endParaRPr>
          </a:p>
          <a:p>
            <a:pPr>
              <a:buClr>
                <a:srgbClr val="00CC99"/>
              </a:buClr>
              <a:buFontTx/>
              <a:buChar char="•"/>
            </a:pPr>
            <a:endParaRPr lang="fr-FR" dirty="0"/>
          </a:p>
        </p:txBody>
      </p:sp>
      <p:sp>
        <p:nvSpPr>
          <p:cNvPr id="11" name="Rectangle 5">
            <a:extLst>
              <a:ext uri="{FF2B5EF4-FFF2-40B4-BE49-F238E27FC236}">
                <a16:creationId xmlns:a16="http://schemas.microsoft.com/office/drawing/2014/main" id="{3E53122F-6D30-774F-A2B4-A1D0B6F8A604}"/>
              </a:ext>
            </a:extLst>
          </p:cNvPr>
          <p:cNvSpPr>
            <a:spLocks noChangeArrowheads="1"/>
          </p:cNvSpPr>
          <p:nvPr/>
        </p:nvSpPr>
        <p:spPr bwMode="auto">
          <a:xfrm>
            <a:off x="1302860" y="5719114"/>
            <a:ext cx="3587143" cy="350261"/>
          </a:xfrm>
          <a:prstGeom prst="rect">
            <a:avLst/>
          </a:prstGeom>
          <a:solidFill>
            <a:schemeClr val="bg1"/>
          </a:solidFill>
          <a:ln w="9525">
            <a:noFill/>
            <a:miter lim="800000"/>
            <a:headEnd/>
            <a:tailEnd/>
          </a:ln>
          <a:effectLst/>
        </p:spPr>
        <p:txBody>
          <a:bodyPr wrap="none" lIns="103032" tIns="51517" rIns="103032" bIns="51517">
            <a:spAutoFit/>
          </a:bodyPr>
          <a:lstStyle/>
          <a:p>
            <a:pPr defTabSz="914991"/>
            <a:r>
              <a:rPr lang="en-US" sz="1600" b="1" dirty="0">
                <a:latin typeface="Calibri" panose="020F0502020204030204" pitchFamily="34" charset="0"/>
                <a:cs typeface="Calibri" panose="020F0502020204030204" pitchFamily="34" charset="0"/>
              </a:rPr>
              <a:t>M. Taborelli </a:t>
            </a:r>
            <a:r>
              <a:rPr lang="en-US" sz="1600" b="1" i="1" dirty="0">
                <a:latin typeface="Calibri" panose="020F0502020204030204" pitchFamily="34" charset="0"/>
                <a:cs typeface="Calibri" panose="020F0502020204030204" pitchFamily="34" charset="0"/>
              </a:rPr>
              <a:t>et al., </a:t>
            </a:r>
            <a:r>
              <a:rPr lang="en-US" sz="1600" b="1" dirty="0">
                <a:latin typeface="Calibri" panose="020F0502020204030204" pitchFamily="34" charset="0"/>
                <a:cs typeface="Calibri" panose="020F0502020204030204" pitchFamily="34" charset="0"/>
              </a:rPr>
              <a:t>ECM workshop, 2008</a:t>
            </a:r>
          </a:p>
        </p:txBody>
      </p:sp>
      <p:grpSp>
        <p:nvGrpSpPr>
          <p:cNvPr id="2" name="Group 1">
            <a:extLst>
              <a:ext uri="{FF2B5EF4-FFF2-40B4-BE49-F238E27FC236}">
                <a16:creationId xmlns:a16="http://schemas.microsoft.com/office/drawing/2014/main" id="{281614D5-B395-8D41-AA12-FE3C4D2BB3DE}"/>
              </a:ext>
            </a:extLst>
          </p:cNvPr>
          <p:cNvGrpSpPr/>
          <p:nvPr/>
        </p:nvGrpSpPr>
        <p:grpSpPr>
          <a:xfrm>
            <a:off x="6446659" y="1126982"/>
            <a:ext cx="5430963" cy="4527964"/>
            <a:chOff x="8090583" y="1704559"/>
            <a:chExt cx="3152961" cy="2893522"/>
          </a:xfrm>
        </p:grpSpPr>
        <p:pic>
          <p:nvPicPr>
            <p:cNvPr id="13" name="Picture 11">
              <a:extLst>
                <a:ext uri="{FF2B5EF4-FFF2-40B4-BE49-F238E27FC236}">
                  <a16:creationId xmlns:a16="http://schemas.microsoft.com/office/drawing/2014/main" id="{1BF8A8B3-8C83-234B-BD05-FBC458890247}"/>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l="19651" t="62048" r="53164" b="16410"/>
            <a:stretch/>
          </p:blipFill>
          <p:spPr bwMode="auto">
            <a:xfrm>
              <a:off x="8905503" y="3352017"/>
              <a:ext cx="761560" cy="6233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 name="Picture 14">
              <a:extLst>
                <a:ext uri="{FF2B5EF4-FFF2-40B4-BE49-F238E27FC236}">
                  <a16:creationId xmlns:a16="http://schemas.microsoft.com/office/drawing/2014/main" id="{7D5EF7CB-3C1A-0547-B02C-4422567D4A4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090583" y="1704559"/>
              <a:ext cx="3152961" cy="28935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sp>
        <p:nvSpPr>
          <p:cNvPr id="3" name="TextBox 2">
            <a:extLst>
              <a:ext uri="{FF2B5EF4-FFF2-40B4-BE49-F238E27FC236}">
                <a16:creationId xmlns:a16="http://schemas.microsoft.com/office/drawing/2014/main" id="{DCF569B1-FBA4-9946-9442-938B1429A7CE}"/>
              </a:ext>
            </a:extLst>
          </p:cNvPr>
          <p:cNvSpPr txBox="1"/>
          <p:nvPr/>
        </p:nvSpPr>
        <p:spPr>
          <a:xfrm rot="16200000">
            <a:off x="6255573" y="3301856"/>
            <a:ext cx="843838"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SEY</a:t>
            </a:r>
          </a:p>
        </p:txBody>
      </p:sp>
      <p:sp>
        <p:nvSpPr>
          <p:cNvPr id="4" name="Rectangle 3">
            <a:extLst>
              <a:ext uri="{FF2B5EF4-FFF2-40B4-BE49-F238E27FC236}">
                <a16:creationId xmlns:a16="http://schemas.microsoft.com/office/drawing/2014/main" id="{28163E10-3285-EF48-BF07-923D05DC6D67}"/>
              </a:ext>
            </a:extLst>
          </p:cNvPr>
          <p:cNvSpPr/>
          <p:nvPr/>
        </p:nvSpPr>
        <p:spPr>
          <a:xfrm>
            <a:off x="7200840" y="5668707"/>
            <a:ext cx="4225965" cy="369332"/>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R. </a:t>
            </a:r>
            <a:r>
              <a:rPr lang="en-US" dirty="0" err="1">
                <a:latin typeface="Calibri" panose="020F0502020204030204" pitchFamily="34" charset="0"/>
                <a:cs typeface="Calibri" panose="020F0502020204030204" pitchFamily="34" charset="0"/>
              </a:rPr>
              <a:t>Larciprete</a:t>
            </a:r>
            <a:r>
              <a:rPr lang="en-US"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et al,  App. Surf. Science 2015</a:t>
            </a:r>
            <a:endParaRPr lang="en-US"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58D984F-3725-9A45-A63B-A5CFB0A782AA}"/>
              </a:ext>
            </a:extLst>
          </p:cNvPr>
          <p:cNvSpPr txBox="1"/>
          <p:nvPr/>
        </p:nvSpPr>
        <p:spPr>
          <a:xfrm>
            <a:off x="4382806" y="6044862"/>
            <a:ext cx="4292137" cy="523220"/>
          </a:xfrm>
          <a:prstGeom prst="rect">
            <a:avLst/>
          </a:prstGeom>
          <a:noFill/>
        </p:spPr>
        <p:txBody>
          <a:bodyPr wrap="none" rtlCol="0">
            <a:spAutoFit/>
          </a:bodyPr>
          <a:lstStyle/>
          <a:p>
            <a:r>
              <a:rPr lang="en-US" sz="2800" dirty="0">
                <a:solidFill>
                  <a:srgbClr val="FF0000"/>
                </a:solidFill>
                <a:latin typeface="Calibri" panose="020F0502020204030204" pitchFamily="34" charset="0"/>
                <a:cs typeface="Calibri" panose="020F0502020204030204" pitchFamily="34" charset="0"/>
              </a:rPr>
              <a:t>Promising R&amp;D still going on</a:t>
            </a:r>
          </a:p>
        </p:txBody>
      </p:sp>
    </p:spTree>
    <p:extLst>
      <p:ext uri="{BB962C8B-B14F-4D97-AF65-F5344CB8AC3E}">
        <p14:creationId xmlns:p14="http://schemas.microsoft.com/office/powerpoint/2010/main" val="27168729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E92DCA-F35A-A54C-888B-3E93654A2023}"/>
              </a:ext>
            </a:extLst>
          </p:cNvPr>
          <p:cNvSpPr>
            <a:spLocks noGrp="1"/>
          </p:cNvSpPr>
          <p:nvPr>
            <p:ph type="dt" sz="half" idx="10"/>
          </p:nvPr>
        </p:nvSpPr>
        <p:spPr/>
        <p:txBody>
          <a:bodyPr/>
          <a:lstStyle/>
          <a:p>
            <a:r>
              <a:rPr lang="en-US"/>
              <a:t>ARIES -APEC workshop 10 Dec. Frankfurt.</a:t>
            </a:r>
            <a:endParaRPr lang="en-US" dirty="0"/>
          </a:p>
        </p:txBody>
      </p:sp>
      <p:sp>
        <p:nvSpPr>
          <p:cNvPr id="3" name="Footer Placeholder 2">
            <a:extLst>
              <a:ext uri="{FF2B5EF4-FFF2-40B4-BE49-F238E27FC236}">
                <a16:creationId xmlns:a16="http://schemas.microsoft.com/office/drawing/2014/main" id="{33721CDC-34E5-CE40-BFAC-615F96862C42}"/>
              </a:ext>
            </a:extLst>
          </p:cNvPr>
          <p:cNvSpPr>
            <a:spLocks noGrp="1"/>
          </p:cNvSpPr>
          <p:nvPr>
            <p:ph type="ftr" sz="quarter" idx="11"/>
          </p:nvPr>
        </p:nvSpPr>
        <p:spPr/>
        <p:txBody>
          <a:bodyPr/>
          <a:lstStyle/>
          <a:p>
            <a:r>
              <a:rPr lang="en-US"/>
              <a:t>Roberto Cimino</a:t>
            </a:r>
            <a:endParaRPr lang="en-US" dirty="0"/>
          </a:p>
        </p:txBody>
      </p:sp>
      <p:sp>
        <p:nvSpPr>
          <p:cNvPr id="4" name="Rectangle 4">
            <a:extLst>
              <a:ext uri="{FF2B5EF4-FFF2-40B4-BE49-F238E27FC236}">
                <a16:creationId xmlns:a16="http://schemas.microsoft.com/office/drawing/2014/main" id="{B8C403CC-EE0F-E24E-BF9B-C8D67381A835}"/>
              </a:ext>
            </a:extLst>
          </p:cNvPr>
          <p:cNvSpPr>
            <a:spLocks noChangeArrowheads="1"/>
          </p:cNvSpPr>
          <p:nvPr/>
        </p:nvSpPr>
        <p:spPr bwMode="auto">
          <a:xfrm>
            <a:off x="1855376" y="5840413"/>
            <a:ext cx="16688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eaLnBrk="0" hangingPunct="0"/>
            <a:endParaRPr lang="en-US" sz="2400">
              <a:latin typeface="Calibri" panose="020F0502020204030204" pitchFamily="34" charset="0"/>
              <a:cs typeface="Calibri" panose="020F0502020204030204" pitchFamily="34" charset="0"/>
            </a:endParaRPr>
          </a:p>
        </p:txBody>
      </p:sp>
      <p:sp>
        <p:nvSpPr>
          <p:cNvPr id="5" name="Rectangle 5">
            <a:extLst>
              <a:ext uri="{FF2B5EF4-FFF2-40B4-BE49-F238E27FC236}">
                <a16:creationId xmlns:a16="http://schemas.microsoft.com/office/drawing/2014/main" id="{F8E1E26C-63EF-BB4B-8024-5D48D720F9B8}"/>
              </a:ext>
            </a:extLst>
          </p:cNvPr>
          <p:cNvSpPr>
            <a:spLocks noChangeArrowheads="1"/>
          </p:cNvSpPr>
          <p:nvPr/>
        </p:nvSpPr>
        <p:spPr bwMode="auto">
          <a:xfrm>
            <a:off x="1784871" y="2413645"/>
            <a:ext cx="3069995" cy="1066800"/>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anchor="ctr"/>
          <a:lstStyle/>
          <a:p>
            <a:pPr algn="ctr"/>
            <a:r>
              <a:rPr lang="en-US" sz="2400" dirty="0">
                <a:solidFill>
                  <a:schemeClr val="bg1"/>
                </a:solidFill>
                <a:latin typeface="Calibri" panose="020F0502020204030204" pitchFamily="34" charset="0"/>
                <a:cs typeface="Calibri" panose="020F0502020204030204" pitchFamily="34" charset="0"/>
              </a:rPr>
              <a:t>External solenoid field</a:t>
            </a:r>
          </a:p>
        </p:txBody>
      </p:sp>
      <p:sp>
        <p:nvSpPr>
          <p:cNvPr id="6" name="Rectangle 8">
            <a:extLst>
              <a:ext uri="{FF2B5EF4-FFF2-40B4-BE49-F238E27FC236}">
                <a16:creationId xmlns:a16="http://schemas.microsoft.com/office/drawing/2014/main" id="{8D687F1E-1785-CD4F-97C1-8DC53380C103}"/>
              </a:ext>
            </a:extLst>
          </p:cNvPr>
          <p:cNvSpPr>
            <a:spLocks noChangeArrowheads="1"/>
          </p:cNvSpPr>
          <p:nvPr/>
        </p:nvSpPr>
        <p:spPr bwMode="auto">
          <a:xfrm>
            <a:off x="6857560" y="215972"/>
            <a:ext cx="4385984" cy="995155"/>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dirty="0">
                <a:solidFill>
                  <a:schemeClr val="tx1"/>
                </a:solidFill>
                <a:latin typeface="Calibri" panose="020F0502020204030204" pitchFamily="34" charset="0"/>
                <a:ea typeface="Monotype Corsiva" pitchFamily="-109" charset="0"/>
                <a:cs typeface="Calibri" panose="020F0502020204030204" pitchFamily="34" charset="0"/>
              </a:rPr>
              <a:t>R&amp;D intense program to mitigate</a:t>
            </a:r>
          </a:p>
          <a:p>
            <a:pPr algn="just">
              <a:defRPr/>
            </a:pPr>
            <a:r>
              <a:rPr lang="en-US" sz="2400" dirty="0">
                <a:solidFill>
                  <a:schemeClr val="tx1"/>
                </a:solidFill>
                <a:latin typeface="Calibri" panose="020F0502020204030204" pitchFamily="34" charset="0"/>
                <a:ea typeface="Monotype Corsiva" pitchFamily="-109" charset="0"/>
                <a:cs typeface="Calibri" panose="020F0502020204030204" pitchFamily="34" charset="0"/>
              </a:rPr>
              <a:t> ECE by reducing </a:t>
            </a:r>
            <a:r>
              <a:rPr lang="en-US" sz="2400" dirty="0" err="1">
                <a:solidFill>
                  <a:schemeClr val="tx1"/>
                </a:solidFill>
                <a:latin typeface="Calibri" panose="020F0502020204030204" pitchFamily="34" charset="0"/>
                <a:ea typeface="Monotype Corsiva" pitchFamily="-109" charset="0"/>
                <a:cs typeface="Calibri" panose="020F0502020204030204" pitchFamily="34" charset="0"/>
              </a:rPr>
              <a:t>SEY</a:t>
            </a:r>
            <a:r>
              <a:rPr lang="en-US" sz="2400" baseline="-25000" dirty="0" err="1">
                <a:solidFill>
                  <a:schemeClr val="tx1"/>
                </a:solidFill>
                <a:latin typeface="Calibri" panose="020F0502020204030204" pitchFamily="34" charset="0"/>
                <a:ea typeface="Monotype Corsiva" pitchFamily="-109" charset="0"/>
                <a:cs typeface="Calibri" panose="020F0502020204030204" pitchFamily="34" charset="0"/>
              </a:rPr>
              <a:t>Max</a:t>
            </a:r>
            <a:r>
              <a:rPr lang="en-US" sz="2400" baseline="-25000" dirty="0">
                <a:solidFill>
                  <a:schemeClr val="tx1"/>
                </a:solidFill>
                <a:latin typeface="Calibri" panose="020F0502020204030204" pitchFamily="34" charset="0"/>
                <a:ea typeface="Monotype Corsiva" pitchFamily="-109" charset="0"/>
                <a:cs typeface="Calibri" panose="020F0502020204030204" pitchFamily="34" charset="0"/>
              </a:rPr>
              <a:t> </a:t>
            </a:r>
            <a:r>
              <a:rPr lang="en-US" sz="2400" dirty="0">
                <a:solidFill>
                  <a:schemeClr val="tx1"/>
                </a:solidFill>
                <a:latin typeface="Calibri" panose="020F0502020204030204" pitchFamily="34" charset="0"/>
                <a:ea typeface="Monotype Corsiva" pitchFamily="-109" charset="0"/>
                <a:cs typeface="Calibri" panose="020F0502020204030204" pitchFamily="34" charset="0"/>
              </a:rPr>
              <a:t>below 1.</a:t>
            </a:r>
            <a:endParaRPr lang="en-US" sz="2400" baseline="-25000" dirty="0">
              <a:solidFill>
                <a:schemeClr val="tx1"/>
              </a:solidFill>
              <a:latin typeface="Calibri" panose="020F0502020204030204" pitchFamily="34" charset="0"/>
              <a:ea typeface="Monotype Corsiva" pitchFamily="-109" charset="0"/>
              <a:cs typeface="Calibri" panose="020F0502020204030204" pitchFamily="34" charset="0"/>
            </a:endParaRPr>
          </a:p>
        </p:txBody>
      </p:sp>
      <p:sp>
        <p:nvSpPr>
          <p:cNvPr id="7" name="Rectangle 5">
            <a:extLst>
              <a:ext uri="{FF2B5EF4-FFF2-40B4-BE49-F238E27FC236}">
                <a16:creationId xmlns:a16="http://schemas.microsoft.com/office/drawing/2014/main" id="{FFA6872F-1AA3-1042-B30D-BB18192D4FDD}"/>
              </a:ext>
            </a:extLst>
          </p:cNvPr>
          <p:cNvSpPr>
            <a:spLocks noChangeArrowheads="1"/>
          </p:cNvSpPr>
          <p:nvPr/>
        </p:nvSpPr>
        <p:spPr bwMode="auto">
          <a:xfrm>
            <a:off x="7706251" y="2334271"/>
            <a:ext cx="3123855" cy="1066800"/>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anchor="ctr"/>
          <a:lstStyle/>
          <a:p>
            <a:pPr algn="ctr"/>
            <a:r>
              <a:rPr lang="en-US" sz="2400" dirty="0">
                <a:solidFill>
                  <a:schemeClr val="bg1"/>
                </a:solidFill>
                <a:latin typeface="Calibri" panose="020F0502020204030204" pitchFamily="34" charset="0"/>
                <a:cs typeface="Calibri" panose="020F0502020204030204" pitchFamily="34" charset="0"/>
              </a:rPr>
              <a:t>Electrodes in the lattice</a:t>
            </a:r>
          </a:p>
        </p:txBody>
      </p:sp>
      <p:sp>
        <p:nvSpPr>
          <p:cNvPr id="8" name="Rectangle 5">
            <a:extLst>
              <a:ext uri="{FF2B5EF4-FFF2-40B4-BE49-F238E27FC236}">
                <a16:creationId xmlns:a16="http://schemas.microsoft.com/office/drawing/2014/main" id="{1776C4C9-4835-614D-A3EE-1597B85EF2F0}"/>
              </a:ext>
            </a:extLst>
          </p:cNvPr>
          <p:cNvSpPr>
            <a:spLocks noChangeArrowheads="1"/>
          </p:cNvSpPr>
          <p:nvPr/>
        </p:nvSpPr>
        <p:spPr bwMode="auto">
          <a:xfrm>
            <a:off x="1784871" y="3901282"/>
            <a:ext cx="3069995" cy="1066800"/>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anchor="ctr"/>
          <a:lstStyle/>
          <a:p>
            <a:pPr algn="ctr"/>
            <a:r>
              <a:rPr lang="en-US" sz="2400" dirty="0">
                <a:solidFill>
                  <a:schemeClr val="bg1"/>
                </a:solidFill>
                <a:latin typeface="Calibri" panose="020F0502020204030204" pitchFamily="34" charset="0"/>
                <a:cs typeface="Calibri" panose="020F0502020204030204" pitchFamily="34" charset="0"/>
              </a:rPr>
              <a:t>Surface Scrubbing</a:t>
            </a:r>
          </a:p>
          <a:p>
            <a:pPr algn="ctr"/>
            <a:r>
              <a:rPr lang="en-US" sz="2400" dirty="0">
                <a:solidFill>
                  <a:schemeClr val="bg1"/>
                </a:solidFill>
                <a:latin typeface="Calibri" panose="020F0502020204030204" pitchFamily="34" charset="0"/>
                <a:cs typeface="Calibri" panose="020F0502020204030204" pitchFamily="34" charset="0"/>
              </a:rPr>
              <a:t> (or conditioning)</a:t>
            </a:r>
          </a:p>
        </p:txBody>
      </p:sp>
      <p:sp>
        <p:nvSpPr>
          <p:cNvPr id="9" name="Rectangle 5">
            <a:extLst>
              <a:ext uri="{FF2B5EF4-FFF2-40B4-BE49-F238E27FC236}">
                <a16:creationId xmlns:a16="http://schemas.microsoft.com/office/drawing/2014/main" id="{8E825EA1-B4C6-B546-BFCF-709D46DA77CA}"/>
              </a:ext>
            </a:extLst>
          </p:cNvPr>
          <p:cNvSpPr>
            <a:spLocks noChangeArrowheads="1"/>
          </p:cNvSpPr>
          <p:nvPr/>
        </p:nvSpPr>
        <p:spPr bwMode="auto">
          <a:xfrm>
            <a:off x="7706251" y="3901282"/>
            <a:ext cx="3069995" cy="1066800"/>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anchor="ctr"/>
          <a:lstStyle/>
          <a:p>
            <a:pPr algn="ctr"/>
            <a:r>
              <a:rPr lang="en-US" sz="2400" dirty="0">
                <a:solidFill>
                  <a:schemeClr val="bg1"/>
                </a:solidFill>
                <a:latin typeface="Calibri" panose="020F0502020204030204" pitchFamily="34" charset="0"/>
                <a:cs typeface="Calibri" panose="020F0502020204030204" pitchFamily="34" charset="0"/>
              </a:rPr>
              <a:t>Intrinsically low </a:t>
            </a:r>
          </a:p>
          <a:p>
            <a:pPr algn="ctr"/>
            <a:r>
              <a:rPr lang="en-US" sz="2400" dirty="0">
                <a:solidFill>
                  <a:schemeClr val="bg1"/>
                </a:solidFill>
                <a:latin typeface="Calibri" panose="020F0502020204030204" pitchFamily="34" charset="0"/>
                <a:cs typeface="Calibri" panose="020F0502020204030204" pitchFamily="34" charset="0"/>
              </a:rPr>
              <a:t>SEY material </a:t>
            </a:r>
          </a:p>
        </p:txBody>
      </p:sp>
      <p:sp>
        <p:nvSpPr>
          <p:cNvPr id="10" name="Rectangle 5">
            <a:extLst>
              <a:ext uri="{FF2B5EF4-FFF2-40B4-BE49-F238E27FC236}">
                <a16:creationId xmlns:a16="http://schemas.microsoft.com/office/drawing/2014/main" id="{F7D21842-43CA-D14D-8EE9-33053DDC3E1E}"/>
              </a:ext>
            </a:extLst>
          </p:cNvPr>
          <p:cNvSpPr>
            <a:spLocks noChangeArrowheads="1"/>
          </p:cNvSpPr>
          <p:nvPr/>
        </p:nvSpPr>
        <p:spPr bwMode="auto">
          <a:xfrm>
            <a:off x="4449333" y="5367769"/>
            <a:ext cx="3662450" cy="68580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nchor="ctr"/>
          <a:lstStyle/>
          <a:p>
            <a:pPr algn="ctr"/>
            <a:r>
              <a:rPr lang="en-US" sz="2400" dirty="0">
                <a:solidFill>
                  <a:schemeClr val="bg1"/>
                </a:solidFill>
                <a:latin typeface="Calibri" panose="020F0502020204030204" pitchFamily="34" charset="0"/>
                <a:cs typeface="Calibri" panose="020F0502020204030204" pitchFamily="34" charset="0"/>
              </a:rPr>
              <a:t>Geometrical modifications</a:t>
            </a:r>
          </a:p>
        </p:txBody>
      </p:sp>
      <p:sp>
        <p:nvSpPr>
          <p:cNvPr id="11" name="TextBox 10">
            <a:extLst>
              <a:ext uri="{FF2B5EF4-FFF2-40B4-BE49-F238E27FC236}">
                <a16:creationId xmlns:a16="http://schemas.microsoft.com/office/drawing/2014/main" id="{A18CA90A-7CC3-7D49-AFCA-6014927210FF}"/>
              </a:ext>
            </a:extLst>
          </p:cNvPr>
          <p:cNvSpPr txBox="1"/>
          <p:nvPr/>
        </p:nvSpPr>
        <p:spPr>
          <a:xfrm>
            <a:off x="4854866" y="1451918"/>
            <a:ext cx="2851385" cy="461665"/>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400" dirty="0">
                <a:latin typeface="Calibri" panose="020F0502020204030204" pitchFamily="34" charset="0"/>
                <a:cs typeface="Calibri" panose="020F0502020204030204" pitchFamily="34" charset="0"/>
              </a:rPr>
              <a:t>Mitigation Strategies</a:t>
            </a:r>
          </a:p>
        </p:txBody>
      </p:sp>
    </p:spTree>
    <p:extLst>
      <p:ext uri="{BB962C8B-B14F-4D97-AF65-F5344CB8AC3E}">
        <p14:creationId xmlns:p14="http://schemas.microsoft.com/office/powerpoint/2010/main" val="1489282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D91ABB-7229-7740-BB12-724343546D56}"/>
              </a:ext>
            </a:extLst>
          </p:cNvPr>
          <p:cNvSpPr>
            <a:spLocks noGrp="1"/>
          </p:cNvSpPr>
          <p:nvPr>
            <p:ph type="dt" sz="half" idx="10"/>
          </p:nvPr>
        </p:nvSpPr>
        <p:spPr/>
        <p:txBody>
          <a:bodyPr/>
          <a:lstStyle/>
          <a:p>
            <a:r>
              <a:rPr lang="en-US"/>
              <a:t>ARIES -APEC workshop 10 Dec. Frankfurt.</a:t>
            </a:r>
            <a:endParaRPr lang="en-US" dirty="0"/>
          </a:p>
        </p:txBody>
      </p:sp>
      <p:sp>
        <p:nvSpPr>
          <p:cNvPr id="3" name="Footer Placeholder 2">
            <a:extLst>
              <a:ext uri="{FF2B5EF4-FFF2-40B4-BE49-F238E27FC236}">
                <a16:creationId xmlns:a16="http://schemas.microsoft.com/office/drawing/2014/main" id="{F4D3609E-6598-6446-B490-8AF534C1C4C8}"/>
              </a:ext>
            </a:extLst>
          </p:cNvPr>
          <p:cNvSpPr>
            <a:spLocks noGrp="1"/>
          </p:cNvSpPr>
          <p:nvPr>
            <p:ph type="ftr" sz="quarter" idx="11"/>
          </p:nvPr>
        </p:nvSpPr>
        <p:spPr/>
        <p:txBody>
          <a:bodyPr/>
          <a:lstStyle/>
          <a:p>
            <a:r>
              <a:rPr lang="en-US"/>
              <a:t>Roberto Cimino</a:t>
            </a:r>
            <a:endParaRPr lang="en-US" dirty="0"/>
          </a:p>
        </p:txBody>
      </p:sp>
      <p:pic>
        <p:nvPicPr>
          <p:cNvPr id="4" name="Picture 3">
            <a:extLst>
              <a:ext uri="{FF2B5EF4-FFF2-40B4-BE49-F238E27FC236}">
                <a16:creationId xmlns:a16="http://schemas.microsoft.com/office/drawing/2014/main" id="{3EC8B9C6-1528-8849-8C0A-3C246C9DCD45}"/>
              </a:ext>
            </a:extLst>
          </p:cNvPr>
          <p:cNvPicPr/>
          <p:nvPr/>
        </p:nvPicPr>
        <p:blipFill>
          <a:blip r:embed="rId2" cstate="screen">
            <a:extLst>
              <a:ext uri="{28A0092B-C50C-407E-A947-70E740481C1C}">
                <a14:useLocalDpi xmlns:a14="http://schemas.microsoft.com/office/drawing/2010/main"/>
              </a:ext>
            </a:extLst>
          </a:blip>
          <a:stretch>
            <a:fillRect/>
          </a:stretch>
        </p:blipFill>
        <p:spPr>
          <a:xfrm>
            <a:off x="728023" y="1011248"/>
            <a:ext cx="3589976" cy="4853331"/>
          </a:xfrm>
          <a:prstGeom prst="rect">
            <a:avLst/>
          </a:prstGeom>
        </p:spPr>
      </p:pic>
      <p:pic>
        <p:nvPicPr>
          <p:cNvPr id="5" name="Picture 4" descr="Screen Clipping">
            <a:extLst>
              <a:ext uri="{FF2B5EF4-FFF2-40B4-BE49-F238E27FC236}">
                <a16:creationId xmlns:a16="http://schemas.microsoft.com/office/drawing/2014/main" id="{F4E9E2DD-B786-EA4F-9CFD-5E949B9A93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r="-20987"/>
          <a:stretch/>
        </p:blipFill>
        <p:spPr>
          <a:xfrm>
            <a:off x="7340601" y="-13336"/>
            <a:ext cx="5838859" cy="3717438"/>
          </a:xfrm>
          <a:prstGeom prst="rect">
            <a:avLst/>
          </a:prstGeom>
        </p:spPr>
      </p:pic>
      <p:cxnSp>
        <p:nvCxnSpPr>
          <p:cNvPr id="6" name="Straight Arrow Connector 5">
            <a:extLst>
              <a:ext uri="{FF2B5EF4-FFF2-40B4-BE49-F238E27FC236}">
                <a16:creationId xmlns:a16="http://schemas.microsoft.com/office/drawing/2014/main" id="{F55077BD-B5A6-1541-8679-491D18C9C6E3}"/>
              </a:ext>
            </a:extLst>
          </p:cNvPr>
          <p:cNvCxnSpPr>
            <a:cxnSpLocks/>
          </p:cNvCxnSpPr>
          <p:nvPr/>
        </p:nvCxnSpPr>
        <p:spPr>
          <a:xfrm flipV="1">
            <a:off x="2472267" y="1393842"/>
            <a:ext cx="6161588" cy="3008825"/>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6F9719E1-A77D-D74B-AD33-79E1C48C789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23406" y="2567279"/>
            <a:ext cx="5093094" cy="3827355"/>
          </a:xfrm>
          <a:prstGeom prst="rect">
            <a:avLst/>
          </a:prstGeom>
          <a:noFill/>
          <a:ln w="9525">
            <a:noFill/>
            <a:miter lim="800000"/>
            <a:headEnd/>
            <a:tailEnd/>
          </a:ln>
          <a:effectLst/>
        </p:spPr>
      </p:pic>
      <p:sp>
        <p:nvSpPr>
          <p:cNvPr id="8" name="Title 1">
            <a:extLst>
              <a:ext uri="{FF2B5EF4-FFF2-40B4-BE49-F238E27FC236}">
                <a16:creationId xmlns:a16="http://schemas.microsoft.com/office/drawing/2014/main" id="{045240C5-BD0E-834A-93C6-C1130CB37502}"/>
              </a:ext>
            </a:extLst>
          </p:cNvPr>
          <p:cNvSpPr txBox="1">
            <a:spLocks/>
          </p:cNvSpPr>
          <p:nvPr/>
        </p:nvSpPr>
        <p:spPr>
          <a:xfrm>
            <a:off x="4167381" y="160278"/>
            <a:ext cx="4140688" cy="470828"/>
          </a:xfrm>
          <a:prstGeom prst="rect">
            <a:avLst/>
          </a:prstGeom>
        </p:spPr>
        <p:style>
          <a:lnRef idx="1">
            <a:schemeClr val="accent6"/>
          </a:lnRef>
          <a:fillRef idx="2">
            <a:schemeClr val="accent6"/>
          </a:fillRef>
          <a:effectRef idx="1">
            <a:schemeClr val="accent6"/>
          </a:effectRef>
          <a:fontRef idx="minor">
            <a:schemeClr val="dk1"/>
          </a:fontRef>
        </p:style>
        <p:txBody>
          <a:bodyPr>
            <a:normAutofit fontScale="97500"/>
          </a:bodyPr>
          <a:lstStyle>
            <a:lvl1pPr algn="r" defTabSz="914400" rtl="0" eaLnBrk="1" latinLnBrk="0" hangingPunct="1">
              <a:lnSpc>
                <a:spcPct val="90000"/>
              </a:lnSpc>
              <a:spcBef>
                <a:spcPct val="0"/>
              </a:spcBef>
              <a:buNone/>
              <a:defRPr sz="4000" kern="1200" cap="all"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800" dirty="0">
                <a:latin typeface="Calibri" panose="020F0502020204030204" pitchFamily="34" charset="0"/>
                <a:cs typeface="Calibri" panose="020F0502020204030204" pitchFamily="34" charset="0"/>
              </a:rPr>
              <a:t>Geometrical Mitigation:</a:t>
            </a:r>
          </a:p>
        </p:txBody>
      </p:sp>
      <p:sp>
        <p:nvSpPr>
          <p:cNvPr id="9" name="Title 1">
            <a:extLst>
              <a:ext uri="{FF2B5EF4-FFF2-40B4-BE49-F238E27FC236}">
                <a16:creationId xmlns:a16="http://schemas.microsoft.com/office/drawing/2014/main" id="{5C91A05F-9642-4145-AD57-8D200CB97CD1}"/>
              </a:ext>
            </a:extLst>
          </p:cNvPr>
          <p:cNvSpPr txBox="1">
            <a:spLocks/>
          </p:cNvSpPr>
          <p:nvPr/>
        </p:nvSpPr>
        <p:spPr>
          <a:xfrm>
            <a:off x="8642579" y="4799700"/>
            <a:ext cx="3382129" cy="1064879"/>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200" dirty="0">
                <a:latin typeface="+mj-lt"/>
                <a:cs typeface="Monotype Corsiva"/>
              </a:rPr>
              <a:t>…</a:t>
            </a:r>
          </a:p>
          <a:p>
            <a:r>
              <a:rPr lang="en-US" sz="3200" dirty="0" err="1">
                <a:latin typeface="Calibri" panose="020F0502020204030204" pitchFamily="34" charset="0"/>
                <a:cs typeface="Calibri" panose="020F0502020204030204" pitchFamily="34" charset="0"/>
              </a:rPr>
              <a:t>Impedence</a:t>
            </a:r>
            <a:r>
              <a:rPr lang="en-US" sz="3200" dirty="0">
                <a:latin typeface="Calibri" panose="020F0502020204030204" pitchFamily="34" charset="0"/>
                <a:cs typeface="Calibri" panose="020F0502020204030204" pitchFamily="34" charset="0"/>
              </a:rPr>
              <a:t>?</a:t>
            </a:r>
          </a:p>
        </p:txBody>
      </p:sp>
      <p:sp>
        <p:nvSpPr>
          <p:cNvPr id="10" name="TextBox 9">
            <a:extLst>
              <a:ext uri="{FF2B5EF4-FFF2-40B4-BE49-F238E27FC236}">
                <a16:creationId xmlns:a16="http://schemas.microsoft.com/office/drawing/2014/main" id="{74BDDF69-1951-9F41-9EF6-0CB162F336B1}"/>
              </a:ext>
            </a:extLst>
          </p:cNvPr>
          <p:cNvSpPr txBox="1"/>
          <p:nvPr/>
        </p:nvSpPr>
        <p:spPr>
          <a:xfrm>
            <a:off x="4586208" y="815307"/>
            <a:ext cx="4047647" cy="923330"/>
          </a:xfrm>
          <a:prstGeom prst="rect">
            <a:avLst/>
          </a:prstGeom>
          <a:noFill/>
        </p:spPr>
        <p:txBody>
          <a:bodyPr wrap="none" rtlCol="0">
            <a:spAutoFit/>
          </a:bodyPr>
          <a:lstStyle/>
          <a:p>
            <a:r>
              <a:rPr lang="en-GB" dirty="0">
                <a:latin typeface="Calibri" panose="020F0502020204030204" pitchFamily="34" charset="0"/>
                <a:cs typeface="Calibri" panose="020F0502020204030204" pitchFamily="34" charset="0"/>
              </a:rPr>
              <a:t>See: </a:t>
            </a:r>
            <a:r>
              <a:rPr lang="de-DE" dirty="0">
                <a:latin typeface="Calibri" panose="020F0502020204030204" pitchFamily="34" charset="0"/>
                <a:cs typeface="Calibri" panose="020F0502020204030204" pitchFamily="34" charset="0"/>
              </a:rPr>
              <a:t>. A. </a:t>
            </a:r>
            <a:r>
              <a:rPr lang="de-DE" dirty="0" err="1">
                <a:latin typeface="Calibri" panose="020F0502020204030204" pitchFamily="34" charset="0"/>
                <a:cs typeface="Calibri" panose="020F0502020204030204" pitchFamily="34" charset="0"/>
              </a:rPr>
              <a:t>Krasnov</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Vacuum</a:t>
            </a:r>
            <a:r>
              <a:rPr lang="de-DE" dirty="0">
                <a:latin typeface="Calibri" panose="020F0502020204030204" pitchFamily="34" charset="0"/>
                <a:cs typeface="Calibri" panose="020F0502020204030204" pitchFamily="34" charset="0"/>
              </a:rPr>
              <a:t> 73, 195 (2004).</a:t>
            </a:r>
          </a:p>
          <a:p>
            <a:r>
              <a:rPr lang="de-DE" dirty="0" err="1">
                <a:latin typeface="Calibri" panose="020F0502020204030204" pitchFamily="34" charset="0"/>
                <a:cs typeface="Calibri" panose="020F0502020204030204" pitchFamily="34" charset="0"/>
              </a:rPr>
              <a:t>And</a:t>
            </a:r>
            <a:r>
              <a:rPr lang="de-DE" dirty="0">
                <a:latin typeface="Calibri" panose="020F0502020204030204" pitchFamily="34" charset="0"/>
                <a:cs typeface="Calibri" panose="020F0502020204030204" pitchFamily="34" charset="0"/>
              </a:rPr>
              <a:t> M. T. F. </a:t>
            </a:r>
            <a:r>
              <a:rPr lang="de-DE" dirty="0" err="1">
                <a:latin typeface="Calibri" panose="020F0502020204030204" pitchFamily="34" charset="0"/>
                <a:cs typeface="Calibri" panose="020F0502020204030204" pitchFamily="34" charset="0"/>
              </a:rPr>
              <a:t>Pivi</a:t>
            </a:r>
            <a:r>
              <a:rPr lang="de-DE" dirty="0">
                <a:latin typeface="Calibri" panose="020F0502020204030204" pitchFamily="34" charset="0"/>
                <a:cs typeface="Calibri" panose="020F0502020204030204" pitchFamily="34" charset="0"/>
              </a:rPr>
              <a:t> et al., </a:t>
            </a:r>
          </a:p>
          <a:p>
            <a:r>
              <a:rPr lang="de-DE" dirty="0">
                <a:latin typeface="Calibri" panose="020F0502020204030204" pitchFamily="34" charset="0"/>
                <a:cs typeface="Calibri" panose="020F0502020204030204" pitchFamily="34" charset="0"/>
              </a:rPr>
              <a:t>J. </a:t>
            </a:r>
            <a:r>
              <a:rPr lang="de-DE" dirty="0" err="1">
                <a:latin typeface="Calibri" panose="020F0502020204030204" pitchFamily="34" charset="0"/>
                <a:cs typeface="Calibri" panose="020F0502020204030204" pitchFamily="34" charset="0"/>
              </a:rPr>
              <a:t>Appl</a:t>
            </a:r>
            <a:r>
              <a:rPr lang="de-DE" dirty="0">
                <a:latin typeface="Calibri" panose="020F0502020204030204" pitchFamily="34" charset="0"/>
                <a:cs typeface="Calibri" panose="020F0502020204030204" pitchFamily="34" charset="0"/>
              </a:rPr>
              <a:t>. Phys. 104, 104904 (2008). </a:t>
            </a:r>
          </a:p>
        </p:txBody>
      </p:sp>
      <p:sp>
        <p:nvSpPr>
          <p:cNvPr id="11" name="Rectangle 10">
            <a:extLst>
              <a:ext uri="{FF2B5EF4-FFF2-40B4-BE49-F238E27FC236}">
                <a16:creationId xmlns:a16="http://schemas.microsoft.com/office/drawing/2014/main" id="{9D6A7CE9-9E7C-0944-9933-41CAAA666908}"/>
              </a:ext>
            </a:extLst>
          </p:cNvPr>
          <p:cNvSpPr/>
          <p:nvPr/>
        </p:nvSpPr>
        <p:spPr>
          <a:xfrm>
            <a:off x="9243008" y="3437913"/>
            <a:ext cx="2371162" cy="646331"/>
          </a:xfrm>
          <a:prstGeom prst="rect">
            <a:avLst/>
          </a:prstGeom>
        </p:spPr>
        <p:txBody>
          <a:bodyPr wrap="none">
            <a:spAutoFit/>
          </a:bodyPr>
          <a:lstStyle/>
          <a:p>
            <a:r>
              <a:rPr lang="en-US" sz="3600" dirty="0" err="1">
                <a:latin typeface="Calibri" panose="020F0502020204030204" pitchFamily="34" charset="0"/>
                <a:cs typeface="Calibri" panose="020F0502020204030204" pitchFamily="34" charset="0"/>
              </a:rPr>
              <a:t>SEY</a:t>
            </a:r>
            <a:r>
              <a:rPr lang="en-US" sz="3600" baseline="-25000" dirty="0" err="1">
                <a:latin typeface="Calibri" panose="020F0502020204030204" pitchFamily="34" charset="0"/>
                <a:cs typeface="Calibri" panose="020F0502020204030204" pitchFamily="34" charset="0"/>
              </a:rPr>
              <a:t>max</a:t>
            </a:r>
            <a:r>
              <a:rPr lang="en-US" sz="3600" dirty="0">
                <a:latin typeface="Calibri" panose="020F0502020204030204" pitchFamily="34" charset="0"/>
                <a:cs typeface="Calibri" panose="020F0502020204030204" pitchFamily="34" charset="0"/>
              </a:rPr>
              <a:t>&lt; 0.8 </a:t>
            </a:r>
            <a:endParaRPr lang="en-US" sz="3600" dirty="0"/>
          </a:p>
        </p:txBody>
      </p:sp>
    </p:spTree>
    <p:extLst>
      <p:ext uri="{BB962C8B-B14F-4D97-AF65-F5344CB8AC3E}">
        <p14:creationId xmlns:p14="http://schemas.microsoft.com/office/powerpoint/2010/main" val="3016077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D91ABB-7229-7740-BB12-724343546D56}"/>
              </a:ext>
            </a:extLst>
          </p:cNvPr>
          <p:cNvSpPr>
            <a:spLocks noGrp="1"/>
          </p:cNvSpPr>
          <p:nvPr>
            <p:ph type="dt" sz="half" idx="10"/>
          </p:nvPr>
        </p:nvSpPr>
        <p:spPr/>
        <p:txBody>
          <a:bodyPr/>
          <a:lstStyle/>
          <a:p>
            <a:r>
              <a:rPr lang="en-US"/>
              <a:t>ARIES -APEC workshop 10 Dec. Frankfurt.</a:t>
            </a:r>
            <a:endParaRPr lang="en-US" dirty="0"/>
          </a:p>
        </p:txBody>
      </p:sp>
      <p:sp>
        <p:nvSpPr>
          <p:cNvPr id="3" name="Footer Placeholder 2">
            <a:extLst>
              <a:ext uri="{FF2B5EF4-FFF2-40B4-BE49-F238E27FC236}">
                <a16:creationId xmlns:a16="http://schemas.microsoft.com/office/drawing/2014/main" id="{F4D3609E-6598-6446-B490-8AF534C1C4C8}"/>
              </a:ext>
            </a:extLst>
          </p:cNvPr>
          <p:cNvSpPr>
            <a:spLocks noGrp="1"/>
          </p:cNvSpPr>
          <p:nvPr>
            <p:ph type="ftr" sz="quarter" idx="11"/>
          </p:nvPr>
        </p:nvSpPr>
        <p:spPr/>
        <p:txBody>
          <a:bodyPr/>
          <a:lstStyle/>
          <a:p>
            <a:r>
              <a:rPr lang="en-US"/>
              <a:t>Roberto Cimino</a:t>
            </a:r>
            <a:endParaRPr lang="en-US" dirty="0"/>
          </a:p>
        </p:txBody>
      </p:sp>
      <p:sp>
        <p:nvSpPr>
          <p:cNvPr id="14" name="Title 1">
            <a:extLst>
              <a:ext uri="{FF2B5EF4-FFF2-40B4-BE49-F238E27FC236}">
                <a16:creationId xmlns:a16="http://schemas.microsoft.com/office/drawing/2014/main" id="{6BDE86C3-CA90-3D48-9DB3-C4A733696B8E}"/>
              </a:ext>
            </a:extLst>
          </p:cNvPr>
          <p:cNvSpPr txBox="1">
            <a:spLocks/>
          </p:cNvSpPr>
          <p:nvPr/>
        </p:nvSpPr>
        <p:spPr>
          <a:xfrm>
            <a:off x="4149724" y="428418"/>
            <a:ext cx="8042276" cy="806824"/>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Calibri" charset="0"/>
                <a:ea typeface="Calibri" charset="0"/>
                <a:cs typeface="Calibri" charset="0"/>
              </a:defRPr>
            </a:lvl1pPr>
          </a:lstStyle>
          <a:p>
            <a:r>
              <a:rPr lang="en-US"/>
              <a:t>Impedance enhancement factor</a:t>
            </a:r>
            <a:endParaRPr lang="en-US" dirty="0"/>
          </a:p>
        </p:txBody>
      </p:sp>
      <p:sp>
        <p:nvSpPr>
          <p:cNvPr id="15" name="TextBox 14">
            <a:extLst>
              <a:ext uri="{FF2B5EF4-FFF2-40B4-BE49-F238E27FC236}">
                <a16:creationId xmlns:a16="http://schemas.microsoft.com/office/drawing/2014/main" id="{0F7ACE8E-9918-404B-B449-1D5E8A5C1AED}"/>
              </a:ext>
            </a:extLst>
          </p:cNvPr>
          <p:cNvSpPr txBox="1">
            <a:spLocks noChangeArrowheads="1"/>
          </p:cNvSpPr>
          <p:nvPr/>
        </p:nvSpPr>
        <p:spPr bwMode="auto">
          <a:xfrm>
            <a:off x="2719918" y="1065190"/>
            <a:ext cx="6858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dirty="0"/>
              <a:t>(Code : Finite Element Method, PAC07 THPAS067, L Wang)</a:t>
            </a:r>
          </a:p>
        </p:txBody>
      </p:sp>
      <p:graphicFrame>
        <p:nvGraphicFramePr>
          <p:cNvPr id="16" name="Object 1">
            <a:extLst>
              <a:ext uri="{FF2B5EF4-FFF2-40B4-BE49-F238E27FC236}">
                <a16:creationId xmlns:a16="http://schemas.microsoft.com/office/drawing/2014/main" id="{3F781915-68CD-064B-AD90-3D19393E1FC9}"/>
              </a:ext>
            </a:extLst>
          </p:cNvPr>
          <p:cNvGraphicFramePr>
            <a:graphicFrameLocks noChangeAspect="1"/>
          </p:cNvGraphicFramePr>
          <p:nvPr>
            <p:extLst>
              <p:ext uri="{D42A27DB-BD31-4B8C-83A1-F6EECF244321}">
                <p14:modId xmlns:p14="http://schemas.microsoft.com/office/powerpoint/2010/main" val="915159891"/>
              </p:ext>
            </p:extLst>
          </p:nvPr>
        </p:nvGraphicFramePr>
        <p:xfrm>
          <a:off x="990155" y="1852780"/>
          <a:ext cx="2794000" cy="914400"/>
        </p:xfrm>
        <a:graphic>
          <a:graphicData uri="http://schemas.openxmlformats.org/presentationml/2006/ole">
            <mc:AlternateContent xmlns:mc="http://schemas.openxmlformats.org/markup-compatibility/2006">
              <mc:Choice xmlns:v="urn:schemas-microsoft-com:vml" Requires="v">
                <p:oleObj spid="_x0000_s5202" name="Equation" r:id="rId3" imgW="1587896" imgH="521097" progId="Equation.3">
                  <p:embed/>
                </p:oleObj>
              </mc:Choice>
              <mc:Fallback>
                <p:oleObj name="Equation" r:id="rId3" imgW="1587896" imgH="521097" progId="Equation.3">
                  <p:embed/>
                  <p:pic>
                    <p:nvPicPr>
                      <p:cNvPr id="5"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155" y="1852780"/>
                        <a:ext cx="2794000" cy="9144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17" name="Picture 4">
            <a:extLst>
              <a:ext uri="{FF2B5EF4-FFF2-40B4-BE49-F238E27FC236}">
                <a16:creationId xmlns:a16="http://schemas.microsoft.com/office/drawing/2014/main" id="{0FDB5C96-9E02-FB4B-A8FB-D89E0CED060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l="7961" r="3185" b="8533"/>
          <a:stretch>
            <a:fillRect/>
          </a:stretch>
        </p:blipFill>
        <p:spPr bwMode="auto">
          <a:xfrm>
            <a:off x="4334935" y="1768138"/>
            <a:ext cx="29845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5">
            <a:extLst>
              <a:ext uri="{FF2B5EF4-FFF2-40B4-BE49-F238E27FC236}">
                <a16:creationId xmlns:a16="http://schemas.microsoft.com/office/drawing/2014/main" id="{A1105092-978C-3540-94D9-865A5463F17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l="7643" t="16551" r="3058" b="19861"/>
          <a:stretch>
            <a:fillRect/>
          </a:stretch>
        </p:blipFill>
        <p:spPr bwMode="auto">
          <a:xfrm>
            <a:off x="8057903" y="2011719"/>
            <a:ext cx="2108200" cy="693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2C899BF3-D912-034A-B4E8-4B7E645C90D9}"/>
              </a:ext>
            </a:extLst>
          </p:cNvPr>
          <p:cNvSpPr txBox="1">
            <a:spLocks noChangeArrowheads="1"/>
          </p:cNvSpPr>
          <p:nvPr/>
        </p:nvSpPr>
        <p:spPr bwMode="auto">
          <a:xfrm>
            <a:off x="4108451" y="2987842"/>
            <a:ext cx="80772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400" dirty="0">
                <a:solidFill>
                  <a:srgbClr val="FF0000"/>
                </a:solidFill>
                <a:latin typeface="Monotype Corsiva"/>
                <a:cs typeface="Monotype Corsiva"/>
              </a:rPr>
              <a:t>The total impedance enhancement</a:t>
            </a:r>
            <a:r>
              <a:rPr lang="en-US" sz="2400" dirty="0">
                <a:latin typeface="Monotype Corsiva"/>
                <a:cs typeface="Monotype Corsiva"/>
              </a:rPr>
              <a:t>=  </a:t>
            </a:r>
            <a:r>
              <a:rPr lang="en-US" b="1" dirty="0">
                <a:solidFill>
                  <a:srgbClr val="00B0F0"/>
                </a:solidFill>
                <a:sym typeface="Symbol" charset="0"/>
              </a:rPr>
              <a:t></a:t>
            </a:r>
            <a:r>
              <a:rPr lang="en-US" dirty="0">
                <a:sym typeface="Symbol" charset="0"/>
              </a:rPr>
              <a:t> </a:t>
            </a:r>
            <a:r>
              <a:rPr lang="en-US" sz="2400" dirty="0">
                <a:latin typeface="Monotype Corsiva"/>
                <a:cs typeface="Monotype Corsiva"/>
                <a:sym typeface="Symbol" charset="0"/>
              </a:rPr>
              <a:t>*  </a:t>
            </a:r>
            <a:r>
              <a:rPr lang="en-US" sz="2400" dirty="0">
                <a:solidFill>
                  <a:srgbClr val="7030A0"/>
                </a:solidFill>
                <a:latin typeface="Monotype Corsiva"/>
                <a:cs typeface="Monotype Corsiva"/>
                <a:sym typeface="Symbol" charset="0"/>
              </a:rPr>
              <a:t>percentage of grooved surface</a:t>
            </a:r>
          </a:p>
        </p:txBody>
      </p:sp>
      <p:sp>
        <p:nvSpPr>
          <p:cNvPr id="20" name="Text Box 22">
            <a:extLst>
              <a:ext uri="{FF2B5EF4-FFF2-40B4-BE49-F238E27FC236}">
                <a16:creationId xmlns:a16="http://schemas.microsoft.com/office/drawing/2014/main" id="{BBFD93DE-9C3B-B441-930D-024C0D1682ED}"/>
              </a:ext>
            </a:extLst>
          </p:cNvPr>
          <p:cNvSpPr txBox="1">
            <a:spLocks noChangeArrowheads="1"/>
          </p:cNvSpPr>
          <p:nvPr/>
        </p:nvSpPr>
        <p:spPr bwMode="auto">
          <a:xfrm>
            <a:off x="266700" y="3449507"/>
            <a:ext cx="3416300" cy="1201738"/>
          </a:xfrm>
          <a:prstGeom prst="rect">
            <a:avLst/>
          </a:prstGeom>
          <a:noFill/>
          <a:ln w="952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p>
            <a:pPr eaLnBrk="1" hangingPunct="1">
              <a:spcBef>
                <a:spcPct val="50000"/>
              </a:spcBef>
            </a:pPr>
            <a:r>
              <a:rPr lang="en-US" kern="1200" dirty="0"/>
              <a:t>p=1.25mm (period)</a:t>
            </a:r>
          </a:p>
          <a:p>
            <a:pPr eaLnBrk="1" hangingPunct="1">
              <a:spcBef>
                <a:spcPct val="50000"/>
              </a:spcBef>
            </a:pPr>
            <a:r>
              <a:rPr lang="en-US" kern="1200" dirty="0"/>
              <a:t>d=2.5mm     (depth)</a:t>
            </a:r>
          </a:p>
          <a:p>
            <a:pPr eaLnBrk="1" hangingPunct="1">
              <a:spcBef>
                <a:spcPct val="50000"/>
              </a:spcBef>
            </a:pPr>
            <a:r>
              <a:rPr lang="en-US" kern="1200" dirty="0"/>
              <a:t>t=0.125mm   (thickness)</a:t>
            </a:r>
          </a:p>
        </p:txBody>
      </p:sp>
      <p:graphicFrame>
        <p:nvGraphicFramePr>
          <p:cNvPr id="21" name="Object 6">
            <a:extLst>
              <a:ext uri="{FF2B5EF4-FFF2-40B4-BE49-F238E27FC236}">
                <a16:creationId xmlns:a16="http://schemas.microsoft.com/office/drawing/2014/main" id="{88C1591A-CFC9-EA45-9321-895B144F292A}"/>
              </a:ext>
            </a:extLst>
          </p:cNvPr>
          <p:cNvGraphicFramePr>
            <a:graphicFrameLocks noChangeAspect="1"/>
          </p:cNvGraphicFramePr>
          <p:nvPr>
            <p:extLst>
              <p:ext uri="{D42A27DB-BD31-4B8C-83A1-F6EECF244321}">
                <p14:modId xmlns:p14="http://schemas.microsoft.com/office/powerpoint/2010/main" val="547083047"/>
              </p:ext>
            </p:extLst>
          </p:nvPr>
        </p:nvGraphicFramePr>
        <p:xfrm>
          <a:off x="3892549" y="3619518"/>
          <a:ext cx="2133600" cy="812800"/>
        </p:xfrm>
        <a:graphic>
          <a:graphicData uri="http://schemas.openxmlformats.org/presentationml/2006/ole">
            <mc:AlternateContent xmlns:mc="http://schemas.openxmlformats.org/markup-compatibility/2006">
              <mc:Choice xmlns:v="urn:schemas-microsoft-com:vml" Requires="v">
                <p:oleObj spid="_x0000_s5203" name="Equation" r:id="rId7" imgW="533565" imgH="203508" progId="Equation.3">
                  <p:embed/>
                </p:oleObj>
              </mc:Choice>
              <mc:Fallback>
                <p:oleObj name="Equation" r:id="rId7" imgW="533565" imgH="203508" progId="Equation.3">
                  <p:embed/>
                  <p:pic>
                    <p:nvPicPr>
                      <p:cNvPr id="26"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92549" y="3619518"/>
                        <a:ext cx="2133600" cy="812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pic>
        <p:nvPicPr>
          <p:cNvPr id="22" name="Picture 25">
            <a:extLst>
              <a:ext uri="{FF2B5EF4-FFF2-40B4-BE49-F238E27FC236}">
                <a16:creationId xmlns:a16="http://schemas.microsoft.com/office/drawing/2014/main" id="{8E3C02E0-DB98-5B44-9B5E-7845E2E69CA3}"/>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523748" y="3681278"/>
            <a:ext cx="3575700" cy="2598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Text Box 21">
            <a:extLst>
              <a:ext uri="{FF2B5EF4-FFF2-40B4-BE49-F238E27FC236}">
                <a16:creationId xmlns:a16="http://schemas.microsoft.com/office/drawing/2014/main" id="{4449EF37-45BD-B648-8D84-0A6BC77D3609}"/>
              </a:ext>
            </a:extLst>
          </p:cNvPr>
          <p:cNvSpPr txBox="1">
            <a:spLocks noChangeArrowheads="1"/>
          </p:cNvSpPr>
          <p:nvPr/>
        </p:nvSpPr>
        <p:spPr bwMode="auto">
          <a:xfrm>
            <a:off x="1472119" y="5057956"/>
            <a:ext cx="1752600" cy="1201738"/>
          </a:xfrm>
          <a:prstGeom prst="rect">
            <a:avLst/>
          </a:prstGeom>
          <a:noFill/>
          <a:ln w="9525">
            <a:solidFill>
              <a:schemeClr val="hlink"/>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p>
            <a:pPr eaLnBrk="1" hangingPunct="1">
              <a:spcBef>
                <a:spcPct val="50000"/>
              </a:spcBef>
            </a:pPr>
            <a:r>
              <a:rPr lang="en-US" kern="1200"/>
              <a:t>p=1.25mm</a:t>
            </a:r>
          </a:p>
          <a:p>
            <a:pPr eaLnBrk="1" hangingPunct="1">
              <a:spcBef>
                <a:spcPct val="50000"/>
              </a:spcBef>
            </a:pPr>
            <a:r>
              <a:rPr lang="en-US" kern="1200"/>
              <a:t>d=2.5mm</a:t>
            </a:r>
          </a:p>
          <a:p>
            <a:pPr eaLnBrk="1" hangingPunct="1">
              <a:spcBef>
                <a:spcPct val="50000"/>
              </a:spcBef>
            </a:pPr>
            <a:r>
              <a:rPr lang="en-US" kern="1200">
                <a:solidFill>
                  <a:schemeClr val="hlink"/>
                </a:solidFill>
              </a:rPr>
              <a:t>t=0.25mm</a:t>
            </a:r>
          </a:p>
        </p:txBody>
      </p:sp>
      <p:graphicFrame>
        <p:nvGraphicFramePr>
          <p:cNvPr id="24" name="Object 16">
            <a:extLst>
              <a:ext uri="{FF2B5EF4-FFF2-40B4-BE49-F238E27FC236}">
                <a16:creationId xmlns:a16="http://schemas.microsoft.com/office/drawing/2014/main" id="{EB8127B1-944B-4E4B-84B5-3DF83D34FEE8}"/>
              </a:ext>
            </a:extLst>
          </p:cNvPr>
          <p:cNvGraphicFramePr>
            <a:graphicFrameLocks noChangeAspect="1"/>
          </p:cNvGraphicFramePr>
          <p:nvPr>
            <p:extLst>
              <p:ext uri="{D42A27DB-BD31-4B8C-83A1-F6EECF244321}">
                <p14:modId xmlns:p14="http://schemas.microsoft.com/office/powerpoint/2010/main" val="1094343361"/>
              </p:ext>
            </p:extLst>
          </p:nvPr>
        </p:nvGraphicFramePr>
        <p:xfrm>
          <a:off x="3479207" y="5225959"/>
          <a:ext cx="2286000" cy="815975"/>
        </p:xfrm>
        <a:graphic>
          <a:graphicData uri="http://schemas.openxmlformats.org/presentationml/2006/ole">
            <mc:AlternateContent xmlns:mc="http://schemas.openxmlformats.org/markup-compatibility/2006">
              <mc:Choice xmlns:v="urn:schemas-microsoft-com:vml" Requires="v">
                <p:oleObj spid="_x0000_s5204" name="Equation" r:id="rId10" imgW="533400" imgH="190500" progId="Equation.3">
                  <p:embed/>
                </p:oleObj>
              </mc:Choice>
              <mc:Fallback>
                <p:oleObj name="Equation" r:id="rId10" imgW="533400" imgH="190500" progId="Equation.3">
                  <p:embed/>
                  <p:pic>
                    <p:nvPicPr>
                      <p:cNvPr id="29" name="Object 16"/>
                      <p:cNvPicPr>
                        <a:picLocks noChangeAspect="1" noChangeArrowheads="1"/>
                      </p:cNvPicPr>
                      <p:nvPr/>
                    </p:nvPicPr>
                    <p:blipFill>
                      <a:blip r:embed="rId11"/>
                      <a:srcRect/>
                      <a:stretch>
                        <a:fillRect/>
                      </a:stretch>
                    </p:blipFill>
                    <p:spPr bwMode="auto">
                      <a:xfrm>
                        <a:off x="3479207" y="5225959"/>
                        <a:ext cx="2286000" cy="8159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10301249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D91ABB-7229-7740-BB12-724343546D56}"/>
              </a:ext>
            </a:extLst>
          </p:cNvPr>
          <p:cNvSpPr>
            <a:spLocks noGrp="1"/>
          </p:cNvSpPr>
          <p:nvPr>
            <p:ph type="dt" sz="half" idx="10"/>
          </p:nvPr>
        </p:nvSpPr>
        <p:spPr/>
        <p:txBody>
          <a:bodyPr/>
          <a:lstStyle/>
          <a:p>
            <a:r>
              <a:rPr lang="en-US"/>
              <a:t>ARIES -APEC workshop 10 Dec. Frankfurt.</a:t>
            </a:r>
            <a:endParaRPr lang="en-US" dirty="0"/>
          </a:p>
        </p:txBody>
      </p:sp>
      <p:sp>
        <p:nvSpPr>
          <p:cNvPr id="3" name="Footer Placeholder 2">
            <a:extLst>
              <a:ext uri="{FF2B5EF4-FFF2-40B4-BE49-F238E27FC236}">
                <a16:creationId xmlns:a16="http://schemas.microsoft.com/office/drawing/2014/main" id="{F4D3609E-6598-6446-B490-8AF534C1C4C8}"/>
              </a:ext>
            </a:extLst>
          </p:cNvPr>
          <p:cNvSpPr>
            <a:spLocks noGrp="1"/>
          </p:cNvSpPr>
          <p:nvPr>
            <p:ph type="ftr" sz="quarter" idx="11"/>
          </p:nvPr>
        </p:nvSpPr>
        <p:spPr/>
        <p:txBody>
          <a:bodyPr/>
          <a:lstStyle/>
          <a:p>
            <a:r>
              <a:rPr lang="en-US"/>
              <a:t>Roberto Cimino</a:t>
            </a:r>
            <a:endParaRPr lang="en-US" dirty="0"/>
          </a:p>
        </p:txBody>
      </p:sp>
      <p:sp>
        <p:nvSpPr>
          <p:cNvPr id="8" name="Title 1">
            <a:extLst>
              <a:ext uri="{FF2B5EF4-FFF2-40B4-BE49-F238E27FC236}">
                <a16:creationId xmlns:a16="http://schemas.microsoft.com/office/drawing/2014/main" id="{045240C5-BD0E-834A-93C6-C1130CB37502}"/>
              </a:ext>
            </a:extLst>
          </p:cNvPr>
          <p:cNvSpPr txBox="1">
            <a:spLocks/>
          </p:cNvSpPr>
          <p:nvPr/>
        </p:nvSpPr>
        <p:spPr>
          <a:xfrm>
            <a:off x="5765207" y="310226"/>
            <a:ext cx="5624687" cy="561618"/>
          </a:xfrm>
          <a:prstGeom prst="rect">
            <a:avLst/>
          </a:prstGeom>
        </p:spPr>
        <p:style>
          <a:lnRef idx="1">
            <a:schemeClr val="accent6"/>
          </a:lnRef>
          <a:fillRef idx="2">
            <a:schemeClr val="accent6"/>
          </a:fillRef>
          <a:effectRef idx="1">
            <a:schemeClr val="accent6"/>
          </a:effectRef>
          <a:fontRef idx="minor">
            <a:schemeClr val="dk1"/>
          </a:fontRef>
        </p:style>
        <p:txBody>
          <a:bodyPr>
            <a:normAutofit fontScale="97500"/>
          </a:bodyPr>
          <a:lstStyle>
            <a:lvl1pPr algn="r" defTabSz="914400" rtl="0" eaLnBrk="1" latinLnBrk="0" hangingPunct="1">
              <a:lnSpc>
                <a:spcPct val="90000"/>
              </a:lnSpc>
              <a:spcBef>
                <a:spcPct val="0"/>
              </a:spcBef>
              <a:buNone/>
              <a:defRPr sz="4000" kern="1200" cap="all"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800" dirty="0">
                <a:latin typeface="Calibri" panose="020F0502020204030204" pitchFamily="34" charset="0"/>
                <a:cs typeface="Calibri" panose="020F0502020204030204" pitchFamily="34" charset="0"/>
              </a:rPr>
              <a:t>micro/</a:t>
            </a:r>
            <a:r>
              <a:rPr lang="en-US" sz="2800" dirty="0" err="1">
                <a:latin typeface="Calibri" panose="020F0502020204030204" pitchFamily="34" charset="0"/>
                <a:cs typeface="Calibri" panose="020F0502020204030204" pitchFamily="34" charset="0"/>
              </a:rPr>
              <a:t>nano</a:t>
            </a:r>
            <a:r>
              <a:rPr lang="en-US" sz="2800" dirty="0">
                <a:latin typeface="Calibri" panose="020F0502020204030204" pitchFamily="34" charset="0"/>
                <a:cs typeface="Calibri" panose="020F0502020204030204" pitchFamily="34" charset="0"/>
              </a:rPr>
              <a:t> geometrical effects</a:t>
            </a:r>
          </a:p>
        </p:txBody>
      </p:sp>
      <p:sp>
        <p:nvSpPr>
          <p:cNvPr id="12" name="Title 1">
            <a:extLst>
              <a:ext uri="{FF2B5EF4-FFF2-40B4-BE49-F238E27FC236}">
                <a16:creationId xmlns:a16="http://schemas.microsoft.com/office/drawing/2014/main" id="{8334872E-3637-0041-BCCB-D975C322F994}"/>
              </a:ext>
            </a:extLst>
          </p:cNvPr>
          <p:cNvSpPr txBox="1">
            <a:spLocks/>
          </p:cNvSpPr>
          <p:nvPr/>
        </p:nvSpPr>
        <p:spPr>
          <a:xfrm>
            <a:off x="1744069" y="1374902"/>
            <a:ext cx="8042276" cy="806824"/>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Calibri" charset="0"/>
                <a:ea typeface="Calibri" charset="0"/>
                <a:cs typeface="Calibri" charset="0"/>
              </a:defRPr>
            </a:lvl1pPr>
          </a:lstStyle>
          <a:p>
            <a:endParaRPr lang="en-US" dirty="0"/>
          </a:p>
        </p:txBody>
      </p:sp>
      <p:sp>
        <p:nvSpPr>
          <p:cNvPr id="13" name="TextBox 12">
            <a:extLst>
              <a:ext uri="{FF2B5EF4-FFF2-40B4-BE49-F238E27FC236}">
                <a16:creationId xmlns:a16="http://schemas.microsoft.com/office/drawing/2014/main" id="{F03D1CC8-384F-5B48-81CC-76F022803870}"/>
              </a:ext>
            </a:extLst>
          </p:cNvPr>
          <p:cNvSpPr txBox="1"/>
          <p:nvPr/>
        </p:nvSpPr>
        <p:spPr>
          <a:xfrm>
            <a:off x="277320" y="1374902"/>
            <a:ext cx="4726550" cy="400110"/>
          </a:xfrm>
          <a:prstGeom prst="rect">
            <a:avLst/>
          </a:prstGeom>
          <a:noFill/>
        </p:spPr>
        <p:txBody>
          <a:bodyPr wrap="none" rtlCol="0">
            <a:spAutoFit/>
          </a:bodyPr>
          <a:lstStyle/>
          <a:p>
            <a:r>
              <a:rPr lang="en-GB" sz="2000" b="1" dirty="0"/>
              <a:t>laser treatment for e</a:t>
            </a:r>
            <a:r>
              <a:rPr lang="en-GB" sz="2000" b="1" baseline="30000" dirty="0"/>
              <a:t>-</a:t>
            </a:r>
            <a:r>
              <a:rPr lang="en-GB" sz="2000" b="1" dirty="0"/>
              <a:t>cloud mitigation</a:t>
            </a:r>
          </a:p>
        </p:txBody>
      </p:sp>
      <p:sp>
        <p:nvSpPr>
          <p:cNvPr id="14" name="TextBox 13">
            <a:extLst>
              <a:ext uri="{FF2B5EF4-FFF2-40B4-BE49-F238E27FC236}">
                <a16:creationId xmlns:a16="http://schemas.microsoft.com/office/drawing/2014/main" id="{B963988A-E0F5-4840-8C34-D65E108C1E56}"/>
              </a:ext>
            </a:extLst>
          </p:cNvPr>
          <p:cNvSpPr txBox="1"/>
          <p:nvPr/>
        </p:nvSpPr>
        <p:spPr>
          <a:xfrm>
            <a:off x="6954236" y="968204"/>
            <a:ext cx="3008901" cy="923330"/>
          </a:xfrm>
          <a:prstGeom prst="rect">
            <a:avLst/>
          </a:prstGeom>
          <a:noFill/>
        </p:spPr>
        <p:txBody>
          <a:bodyPr wrap="none" rtlCol="0">
            <a:spAutoFit/>
          </a:bodyPr>
          <a:lstStyle/>
          <a:p>
            <a:r>
              <a:rPr lang="fr-CH" dirty="0"/>
              <a:t>Investigation at </a:t>
            </a:r>
            <a:r>
              <a:rPr lang="fr-CH" b="1" dirty="0"/>
              <a:t>STFC</a:t>
            </a:r>
            <a:r>
              <a:rPr lang="fr-CH" dirty="0"/>
              <a:t> </a:t>
            </a:r>
            <a:r>
              <a:rPr lang="fr-CH" dirty="0" err="1"/>
              <a:t>includes</a:t>
            </a:r>
            <a:r>
              <a:rPr lang="fr-CH" dirty="0"/>
              <a:t>:</a:t>
            </a:r>
          </a:p>
          <a:p>
            <a:pPr marL="285750" indent="-285750">
              <a:buFont typeface="Arial" panose="020B0604020202020204" pitchFamily="34" charset="0"/>
              <a:buChar char="•"/>
            </a:pPr>
            <a:r>
              <a:rPr lang="fr-CH" dirty="0"/>
              <a:t>Laser scan speed</a:t>
            </a:r>
          </a:p>
          <a:p>
            <a:pPr marL="285750" indent="-285750">
              <a:buFont typeface="Arial" panose="020B0604020202020204" pitchFamily="34" charset="0"/>
              <a:buChar char="•"/>
            </a:pPr>
            <a:r>
              <a:rPr lang="fr-CH" dirty="0"/>
              <a:t>Laser </a:t>
            </a:r>
            <a:r>
              <a:rPr lang="fr-CH" dirty="0" err="1"/>
              <a:t>wavelenght</a:t>
            </a:r>
            <a:endParaRPr lang="en-GB" dirty="0"/>
          </a:p>
        </p:txBody>
      </p:sp>
      <p:pic>
        <p:nvPicPr>
          <p:cNvPr id="15" name="Picture 14" descr="Fig 5">
            <a:extLst>
              <a:ext uri="{FF2B5EF4-FFF2-40B4-BE49-F238E27FC236}">
                <a16:creationId xmlns:a16="http://schemas.microsoft.com/office/drawing/2014/main" id="{F8E927E8-AE12-CF48-A2AE-46AD2746A0A2}"/>
              </a:ext>
            </a:extLst>
          </p:cNvPr>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77590" y="2077213"/>
            <a:ext cx="5412304" cy="3186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D5422604-91A0-2B45-ADA3-C6E96D9CF3BA}"/>
              </a:ext>
            </a:extLst>
          </p:cNvPr>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9110" y="1861660"/>
            <a:ext cx="4233521" cy="423442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7" name="Rectangle 16">
            <a:extLst>
              <a:ext uri="{FF2B5EF4-FFF2-40B4-BE49-F238E27FC236}">
                <a16:creationId xmlns:a16="http://schemas.microsoft.com/office/drawing/2014/main" id="{D4DCFFC8-31BD-2542-9C63-9F8BC8E4D35B}"/>
              </a:ext>
            </a:extLst>
          </p:cNvPr>
          <p:cNvSpPr/>
          <p:nvPr/>
        </p:nvSpPr>
        <p:spPr>
          <a:xfrm>
            <a:off x="5003870" y="5265085"/>
            <a:ext cx="7059793" cy="830997"/>
          </a:xfrm>
          <a:prstGeom prst="rect">
            <a:avLst/>
          </a:prstGeom>
        </p:spPr>
        <p:txBody>
          <a:bodyPr wrap="square">
            <a:spAutoFit/>
          </a:bodyPr>
          <a:lstStyle/>
          <a:p>
            <a:r>
              <a:rPr lang="en-US" sz="1200" dirty="0"/>
              <a:t>See: R. </a:t>
            </a:r>
            <a:r>
              <a:rPr lang="en-US" sz="1200" dirty="0" err="1"/>
              <a:t>Valizadeh</a:t>
            </a:r>
            <a:r>
              <a:rPr lang="en-US" sz="1200" dirty="0"/>
              <a:t>, O.B. </a:t>
            </a:r>
            <a:r>
              <a:rPr lang="en-US" sz="1200" dirty="0" err="1"/>
              <a:t>Malyshev</a:t>
            </a:r>
            <a:r>
              <a:rPr lang="en-US" sz="1200" dirty="0"/>
              <a:t>, S. Wang, T. Sian, M. D.  Cropper and N. Sykes. Reduction of Secondary Electron Yield for E-cloud Mitigation by Laser Ablation Surface Engineering. Appl. Surf. Sci. 404 (2017) 370–379</a:t>
            </a:r>
          </a:p>
          <a:p>
            <a:r>
              <a:rPr lang="en-US" sz="1200" dirty="0"/>
              <a:t>See also: </a:t>
            </a:r>
            <a:r>
              <a:rPr lang="de-DE" sz="1200" dirty="0"/>
              <a:t>185. I. </a:t>
            </a:r>
            <a:r>
              <a:rPr lang="de-DE" sz="1200" dirty="0" err="1"/>
              <a:t>Montero</a:t>
            </a:r>
            <a:r>
              <a:rPr lang="de-DE" sz="1200" dirty="0"/>
              <a:t> et al., in </a:t>
            </a:r>
            <a:r>
              <a:rPr lang="de-DE" sz="1200" dirty="0" err="1"/>
              <a:t>Proc</a:t>
            </a:r>
            <a:r>
              <a:rPr lang="de-DE" sz="1200" dirty="0"/>
              <a:t>. ECLOUD’12, CERN-2013-002</a:t>
            </a:r>
          </a:p>
        </p:txBody>
      </p:sp>
    </p:spTree>
    <p:extLst>
      <p:ext uri="{BB962C8B-B14F-4D97-AF65-F5344CB8AC3E}">
        <p14:creationId xmlns:p14="http://schemas.microsoft.com/office/powerpoint/2010/main" val="22097811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D91ABB-7229-7740-BB12-724343546D56}"/>
              </a:ext>
            </a:extLst>
          </p:cNvPr>
          <p:cNvSpPr>
            <a:spLocks noGrp="1"/>
          </p:cNvSpPr>
          <p:nvPr>
            <p:ph type="dt" sz="half" idx="10"/>
          </p:nvPr>
        </p:nvSpPr>
        <p:spPr/>
        <p:txBody>
          <a:bodyPr/>
          <a:lstStyle/>
          <a:p>
            <a:r>
              <a:rPr lang="en-US" dirty="0"/>
              <a:t>ARIES -APEC workshop 10 Dec. Frankfurt.</a:t>
            </a:r>
          </a:p>
        </p:txBody>
      </p:sp>
      <p:sp>
        <p:nvSpPr>
          <p:cNvPr id="3" name="Footer Placeholder 2">
            <a:extLst>
              <a:ext uri="{FF2B5EF4-FFF2-40B4-BE49-F238E27FC236}">
                <a16:creationId xmlns:a16="http://schemas.microsoft.com/office/drawing/2014/main" id="{F4D3609E-6598-6446-B490-8AF534C1C4C8}"/>
              </a:ext>
            </a:extLst>
          </p:cNvPr>
          <p:cNvSpPr>
            <a:spLocks noGrp="1"/>
          </p:cNvSpPr>
          <p:nvPr>
            <p:ph type="ftr" sz="quarter" idx="11"/>
          </p:nvPr>
        </p:nvSpPr>
        <p:spPr/>
        <p:txBody>
          <a:bodyPr/>
          <a:lstStyle/>
          <a:p>
            <a:r>
              <a:rPr lang="en-US"/>
              <a:t>Roberto Cimino</a:t>
            </a:r>
            <a:endParaRPr lang="en-US" dirty="0"/>
          </a:p>
        </p:txBody>
      </p:sp>
      <p:sp>
        <p:nvSpPr>
          <p:cNvPr id="27" name="Content Placeholder 1">
            <a:extLst>
              <a:ext uri="{FF2B5EF4-FFF2-40B4-BE49-F238E27FC236}">
                <a16:creationId xmlns:a16="http://schemas.microsoft.com/office/drawing/2014/main" id="{CF0C720D-1725-7340-A52B-29AB98415AB9}"/>
              </a:ext>
            </a:extLst>
          </p:cNvPr>
          <p:cNvSpPr txBox="1">
            <a:spLocks/>
          </p:cNvSpPr>
          <p:nvPr/>
        </p:nvSpPr>
        <p:spPr>
          <a:xfrm>
            <a:off x="28330" y="4266507"/>
            <a:ext cx="12163670" cy="25427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charset="0"/>
                <a:ea typeface="Calibri" charset="0"/>
                <a:cs typeface="Calibri"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charset="0"/>
                <a:ea typeface="Calibri" charset="0"/>
                <a:cs typeface="Calibri"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GB" sz="2000" dirty="0"/>
              <a:t>Treatment of copper using a </a:t>
            </a:r>
            <a:r>
              <a:rPr lang="en-GB" sz="2000" dirty="0" err="1"/>
              <a:t>λ</a:t>
            </a:r>
            <a:r>
              <a:rPr lang="en-GB" sz="2000" dirty="0"/>
              <a:t> = 355 nm laser resulted in creation of three different scales structures as presented:     </a:t>
            </a:r>
          </a:p>
          <a:p>
            <a:pPr marL="0" indent="0">
              <a:buFont typeface="Arial" panose="020B0604020202020204" pitchFamily="34" charset="0"/>
              <a:buNone/>
            </a:pPr>
            <a:r>
              <a:rPr lang="en-GB" sz="2000" dirty="0">
                <a:sym typeface="Wingdings" pitchFamily="2" charset="2"/>
              </a:rPr>
              <a:t>                </a:t>
            </a:r>
            <a:r>
              <a:rPr lang="en-GB" sz="2400" dirty="0">
                <a:solidFill>
                  <a:srgbClr val="006600"/>
                </a:solidFill>
              </a:rPr>
              <a:t>microstructure grooves </a:t>
            </a:r>
            <a:r>
              <a:rPr lang="en-GB" sz="2400" dirty="0">
                <a:solidFill>
                  <a:srgbClr val="006600"/>
                </a:solidFill>
                <a:sym typeface="Wingdings" pitchFamily="2" charset="2"/>
              </a:rPr>
              <a:t></a:t>
            </a:r>
            <a:r>
              <a:rPr lang="en-GB" sz="2400" dirty="0">
                <a:solidFill>
                  <a:srgbClr val="006600"/>
                </a:solidFill>
              </a:rPr>
              <a:t> coral-like submicron particles </a:t>
            </a:r>
            <a:r>
              <a:rPr lang="en-GB" sz="2400" dirty="0">
                <a:solidFill>
                  <a:srgbClr val="006600"/>
                </a:solidFill>
                <a:sym typeface="Wingdings" pitchFamily="2" charset="2"/>
              </a:rPr>
              <a:t></a:t>
            </a:r>
            <a:r>
              <a:rPr lang="en-GB" sz="2400" dirty="0">
                <a:solidFill>
                  <a:srgbClr val="006600"/>
                </a:solidFill>
              </a:rPr>
              <a:t> </a:t>
            </a:r>
            <a:r>
              <a:rPr lang="en-GB" sz="2400" dirty="0" err="1">
                <a:solidFill>
                  <a:srgbClr val="006600"/>
                </a:solidFill>
              </a:rPr>
              <a:t>nano</a:t>
            </a:r>
            <a:r>
              <a:rPr lang="en-GB" sz="2400" dirty="0">
                <a:solidFill>
                  <a:srgbClr val="006600"/>
                </a:solidFill>
              </a:rPr>
              <a:t>-spheres</a:t>
            </a:r>
          </a:p>
          <a:p>
            <a:r>
              <a:rPr lang="en-GB" sz="2400" dirty="0">
                <a:solidFill>
                  <a:srgbClr val="FF0000"/>
                </a:solidFill>
              </a:rPr>
              <a:t>Laser speed, power,  </a:t>
            </a:r>
            <a:r>
              <a:rPr lang="en-GB" sz="2400" dirty="0" err="1">
                <a:solidFill>
                  <a:srgbClr val="FF0000"/>
                </a:solidFill>
              </a:rPr>
              <a:t>λ</a:t>
            </a:r>
            <a:r>
              <a:rPr lang="en-GB" sz="2400" dirty="0">
                <a:solidFill>
                  <a:srgbClr val="FF0000"/>
                </a:solidFill>
              </a:rPr>
              <a:t>  etc.  influence SEY and </a:t>
            </a:r>
            <a:r>
              <a:rPr lang="en-GB" sz="2400" dirty="0" err="1">
                <a:solidFill>
                  <a:srgbClr val="FF0000"/>
                </a:solidFill>
              </a:rPr>
              <a:t>Rs</a:t>
            </a:r>
            <a:r>
              <a:rPr lang="en-GB" sz="2400" dirty="0">
                <a:solidFill>
                  <a:srgbClr val="FF0000"/>
                </a:solidFill>
              </a:rPr>
              <a:t> and R&amp;D is ongoing to optimize this technology which has been proposed as potential method to mitigate ECE in FCC-</a:t>
            </a:r>
            <a:r>
              <a:rPr lang="en-GB" sz="2400" dirty="0" err="1">
                <a:solidFill>
                  <a:srgbClr val="FF0000"/>
                </a:solidFill>
              </a:rPr>
              <a:t>hh</a:t>
            </a:r>
            <a:r>
              <a:rPr lang="en-GB" sz="2400" dirty="0">
                <a:solidFill>
                  <a:srgbClr val="FF0000"/>
                </a:solidFill>
              </a:rPr>
              <a:t> etc.</a:t>
            </a:r>
          </a:p>
        </p:txBody>
      </p:sp>
      <p:graphicFrame>
        <p:nvGraphicFramePr>
          <p:cNvPr id="29" name="Table 28">
            <a:extLst>
              <a:ext uri="{FF2B5EF4-FFF2-40B4-BE49-F238E27FC236}">
                <a16:creationId xmlns:a16="http://schemas.microsoft.com/office/drawing/2014/main" id="{6247ABB3-CC96-8B48-8F2E-D8A7781492BA}"/>
              </a:ext>
            </a:extLst>
          </p:cNvPr>
          <p:cNvGraphicFramePr>
            <a:graphicFrameLocks noGrp="1"/>
          </p:cNvGraphicFramePr>
          <p:nvPr>
            <p:extLst>
              <p:ext uri="{D42A27DB-BD31-4B8C-83A1-F6EECF244321}">
                <p14:modId xmlns:p14="http://schemas.microsoft.com/office/powerpoint/2010/main" val="2889873181"/>
              </p:ext>
            </p:extLst>
          </p:nvPr>
        </p:nvGraphicFramePr>
        <p:xfrm>
          <a:off x="4770621" y="32085"/>
          <a:ext cx="7421379" cy="3994484"/>
        </p:xfrm>
        <a:graphic>
          <a:graphicData uri="http://schemas.openxmlformats.org/drawingml/2006/table">
            <a:tbl>
              <a:tblPr firstRow="1" bandRow="1">
                <a:tableStyleId>{21E4AEA4-8DFA-4A89-87EB-49C32662AFE0}</a:tableStyleId>
              </a:tblPr>
              <a:tblGrid>
                <a:gridCol w="888029">
                  <a:extLst>
                    <a:ext uri="{9D8B030D-6E8A-4147-A177-3AD203B41FA5}">
                      <a16:colId xmlns:a16="http://schemas.microsoft.com/office/drawing/2014/main" val="20000"/>
                    </a:ext>
                  </a:extLst>
                </a:gridCol>
                <a:gridCol w="1458903">
                  <a:extLst>
                    <a:ext uri="{9D8B030D-6E8A-4147-A177-3AD203B41FA5}">
                      <a16:colId xmlns:a16="http://schemas.microsoft.com/office/drawing/2014/main" val="20002"/>
                    </a:ext>
                  </a:extLst>
                </a:gridCol>
                <a:gridCol w="3108099">
                  <a:extLst>
                    <a:ext uri="{9D8B030D-6E8A-4147-A177-3AD203B41FA5}">
                      <a16:colId xmlns:a16="http://schemas.microsoft.com/office/drawing/2014/main" val="20003"/>
                    </a:ext>
                  </a:extLst>
                </a:gridCol>
                <a:gridCol w="1966348">
                  <a:extLst>
                    <a:ext uri="{9D8B030D-6E8A-4147-A177-3AD203B41FA5}">
                      <a16:colId xmlns:a16="http://schemas.microsoft.com/office/drawing/2014/main" val="20004"/>
                    </a:ext>
                  </a:extLst>
                </a:gridCol>
              </a:tblGrid>
              <a:tr h="1402970">
                <a:tc>
                  <a:txBody>
                    <a:bodyPr/>
                    <a:lstStyle/>
                    <a:p>
                      <a:pPr algn="ctr"/>
                      <a:r>
                        <a:rPr lang="en-GB" sz="1600" b="1" dirty="0">
                          <a:latin typeface="+mn-lt"/>
                        </a:rPr>
                        <a:t>Sample</a:t>
                      </a:r>
                    </a:p>
                  </a:txBody>
                  <a:tcPr anchor="ctr"/>
                </a:tc>
                <a:tc>
                  <a:txBody>
                    <a:bodyPr/>
                    <a:lstStyle/>
                    <a:p>
                      <a:pPr algn="ctr"/>
                      <a:r>
                        <a:rPr lang="en-GB" sz="1800" b="1" dirty="0">
                          <a:latin typeface="+mn-lt"/>
                        </a:rPr>
                        <a:t>Scan speed [mm/s]</a:t>
                      </a:r>
                    </a:p>
                  </a:txBody>
                  <a:tcPr anchor="ctr"/>
                </a:tc>
                <a:tc>
                  <a:txBody>
                    <a:bodyPr/>
                    <a:lstStyle/>
                    <a:p>
                      <a:pPr algn="ctr"/>
                      <a:r>
                        <a:rPr lang="en-GB" sz="1800" b="1" dirty="0">
                          <a:latin typeface="+mn-lt"/>
                        </a:rPr>
                        <a:t>Groove depth for LASE</a:t>
                      </a:r>
                    </a:p>
                    <a:p>
                      <a:pPr algn="ctr"/>
                      <a:r>
                        <a:rPr lang="en-GB" sz="1800" b="1" dirty="0">
                          <a:solidFill>
                            <a:schemeClr val="accent1">
                              <a:lumMod val="90000"/>
                            </a:schemeClr>
                          </a:solidFill>
                          <a:effectLst>
                            <a:outerShdw blurRad="38100" dist="38100" dir="2700000" algn="tl">
                              <a:srgbClr val="000000">
                                <a:alpha val="43137"/>
                              </a:srgbClr>
                            </a:outerShdw>
                          </a:effectLst>
                          <a:latin typeface="+mn-lt"/>
                        </a:rPr>
                        <a:t>(Roughness for untreated</a:t>
                      </a:r>
                      <a:r>
                        <a:rPr lang="en-GB" sz="1800" b="1" baseline="0" dirty="0">
                          <a:solidFill>
                            <a:schemeClr val="accent1">
                              <a:lumMod val="90000"/>
                            </a:schemeClr>
                          </a:solidFill>
                          <a:effectLst>
                            <a:outerShdw blurRad="38100" dist="38100" dir="2700000" algn="tl">
                              <a:srgbClr val="000000">
                                <a:alpha val="43137"/>
                              </a:srgbClr>
                            </a:outerShdw>
                          </a:effectLst>
                          <a:latin typeface="+mn-lt"/>
                        </a:rPr>
                        <a:t> </a:t>
                      </a:r>
                      <a:r>
                        <a:rPr lang="en-GB" sz="1800" b="1" dirty="0">
                          <a:solidFill>
                            <a:schemeClr val="accent1">
                              <a:lumMod val="90000"/>
                            </a:schemeClr>
                          </a:solidFill>
                          <a:effectLst>
                            <a:outerShdw blurRad="38100" dist="38100" dir="2700000" algn="tl">
                              <a:srgbClr val="000000">
                                <a:alpha val="43137"/>
                              </a:srgbClr>
                            </a:outerShdw>
                          </a:effectLst>
                          <a:latin typeface="+mn-lt"/>
                        </a:rPr>
                        <a:t>metals) </a:t>
                      </a:r>
                      <a:r>
                        <a:rPr lang="en-GB" sz="1800" b="1" dirty="0">
                          <a:latin typeface="+mn-lt"/>
                        </a:rPr>
                        <a:t>[</a:t>
                      </a:r>
                      <a:r>
                        <a:rPr lang="en-GB" sz="1800" b="1" dirty="0">
                          <a:latin typeface="+mn-lt"/>
                          <a:sym typeface="Symbol"/>
                        </a:rPr>
                        <a:t>m</a:t>
                      </a:r>
                      <a:r>
                        <a:rPr lang="en-GB" sz="1800" b="1" dirty="0">
                          <a:latin typeface="+mn-lt"/>
                        </a:rPr>
                        <a:t>]</a:t>
                      </a:r>
                    </a:p>
                  </a:txBody>
                  <a:tcPr anchor="ctr"/>
                </a:tc>
                <a:tc>
                  <a:txBody>
                    <a:bodyPr/>
                    <a:lstStyle/>
                    <a:p>
                      <a:pPr algn="ctr"/>
                      <a:r>
                        <a:rPr lang="en-GB" sz="1800" b="1" dirty="0" err="1">
                          <a:latin typeface="+mn-lt"/>
                        </a:rPr>
                        <a:t>Rs</a:t>
                      </a:r>
                      <a:r>
                        <a:rPr lang="en-GB" sz="1800" b="1" dirty="0">
                          <a:latin typeface="+mn-lt"/>
                        </a:rPr>
                        <a:t> [</a:t>
                      </a:r>
                      <a:r>
                        <a:rPr lang="en-GB" sz="1800" b="1" dirty="0">
                          <a:latin typeface="+mn-lt"/>
                          <a:sym typeface="Symbol"/>
                        </a:rPr>
                        <a:t></a:t>
                      </a:r>
                      <a:r>
                        <a:rPr lang="en-GB" sz="1800" b="1" dirty="0">
                          <a:latin typeface="+mn-lt"/>
                        </a:rPr>
                        <a:t>] measured</a:t>
                      </a:r>
                      <a:r>
                        <a:rPr lang="en-GB" sz="1800" b="1" baseline="0" dirty="0">
                          <a:latin typeface="+mn-lt"/>
                        </a:rPr>
                        <a:t> with a 7.8-GHz cavity</a:t>
                      </a:r>
                      <a:endParaRPr lang="en-GB" sz="1800" b="1" dirty="0">
                        <a:latin typeface="+mn-lt"/>
                      </a:endParaRPr>
                    </a:p>
                  </a:txBody>
                  <a:tcPr anchor="ctr"/>
                </a:tc>
                <a:extLst>
                  <a:ext uri="{0D108BD9-81ED-4DB2-BD59-A6C34878D82A}">
                    <a16:rowId xmlns:a16="http://schemas.microsoft.com/office/drawing/2014/main" val="10000"/>
                  </a:ext>
                </a:extLst>
              </a:tr>
              <a:tr h="626649">
                <a:tc>
                  <a:txBody>
                    <a:bodyPr/>
                    <a:lstStyle/>
                    <a:p>
                      <a:pPr algn="ctr"/>
                      <a:r>
                        <a:rPr lang="en-GB" sz="1800" b="1" dirty="0">
                          <a:solidFill>
                            <a:srgbClr val="006600"/>
                          </a:solidFill>
                          <a:latin typeface="+mn-lt"/>
                        </a:rPr>
                        <a:t>Cu</a:t>
                      </a:r>
                    </a:p>
                  </a:txBody>
                  <a:tcPr anchor="ctr"/>
                </a:tc>
                <a:tc>
                  <a:txBody>
                    <a:bodyPr/>
                    <a:lstStyle/>
                    <a:p>
                      <a:pPr algn="ctr"/>
                      <a:r>
                        <a:rPr lang="en-GB" sz="1800" b="1" dirty="0">
                          <a:solidFill>
                            <a:srgbClr val="006600"/>
                          </a:solidFill>
                          <a:latin typeface="+mn-lt"/>
                        </a:rPr>
                        <a:t>untreated</a:t>
                      </a:r>
                    </a:p>
                  </a:txBody>
                  <a:tcPr anchor="ctr"/>
                </a:tc>
                <a:tc>
                  <a:txBody>
                    <a:bodyPr/>
                    <a:lstStyle/>
                    <a:p>
                      <a:pPr algn="ctr"/>
                      <a:r>
                        <a:rPr lang="en-GB" sz="1800" b="1" dirty="0">
                          <a:solidFill>
                            <a:srgbClr val="006600"/>
                          </a:solidFill>
                          <a:latin typeface="+mn-lt"/>
                        </a:rPr>
                        <a:t>0.4</a:t>
                      </a:r>
                    </a:p>
                  </a:txBody>
                  <a:tcPr anchor="ctr"/>
                </a:tc>
                <a:tc>
                  <a:txBody>
                    <a:bodyPr/>
                    <a:lstStyle/>
                    <a:p>
                      <a:pPr algn="ctr"/>
                      <a:r>
                        <a:rPr lang="en-GB" sz="1800" b="1" dirty="0">
                          <a:solidFill>
                            <a:srgbClr val="006600"/>
                          </a:solidFill>
                          <a:latin typeface="+mn-lt"/>
                        </a:rPr>
                        <a:t>0.028</a:t>
                      </a:r>
                    </a:p>
                  </a:txBody>
                  <a:tcPr anchor="ctr"/>
                </a:tc>
                <a:extLst>
                  <a:ext uri="{0D108BD9-81ED-4DB2-BD59-A6C34878D82A}">
                    <a16:rowId xmlns:a16="http://schemas.microsoft.com/office/drawing/2014/main" val="10001"/>
                  </a:ext>
                </a:extLst>
              </a:tr>
              <a:tr h="392973">
                <a:tc>
                  <a:txBody>
                    <a:bodyPr/>
                    <a:lstStyle/>
                    <a:p>
                      <a:pPr algn="ctr">
                        <a:lnSpc>
                          <a:spcPct val="150000"/>
                        </a:lnSpc>
                        <a:spcAft>
                          <a:spcPts val="0"/>
                        </a:spcAft>
                      </a:pPr>
                      <a:r>
                        <a:rPr lang="en-GB" sz="1800" b="1" dirty="0">
                          <a:effectLst/>
                          <a:latin typeface="+mn-lt"/>
                          <a:ea typeface="Times New Roman"/>
                          <a:cs typeface="Times New Roman"/>
                        </a:rPr>
                        <a:t>(a)</a:t>
                      </a:r>
                    </a:p>
                  </a:txBody>
                  <a:tcPr marL="68580" marR="68580" marT="0" marB="0" anchor="ctr"/>
                </a:tc>
                <a:tc>
                  <a:txBody>
                    <a:bodyPr/>
                    <a:lstStyle/>
                    <a:p>
                      <a:pPr algn="ctr">
                        <a:lnSpc>
                          <a:spcPct val="150000"/>
                        </a:lnSpc>
                        <a:spcAft>
                          <a:spcPts val="0"/>
                        </a:spcAft>
                      </a:pPr>
                      <a:r>
                        <a:rPr lang="en-GB" sz="1800" b="1" dirty="0">
                          <a:effectLst/>
                          <a:latin typeface="+mn-lt"/>
                          <a:ea typeface="Times New Roman"/>
                          <a:cs typeface="Times New Roman"/>
                        </a:rPr>
                        <a:t>180</a:t>
                      </a:r>
                    </a:p>
                  </a:txBody>
                  <a:tcPr marL="68580" marR="68580" marT="0" marB="0" anchor="ctr"/>
                </a:tc>
                <a:tc>
                  <a:txBody>
                    <a:bodyPr/>
                    <a:lstStyle/>
                    <a:p>
                      <a:pPr algn="ctr">
                        <a:lnSpc>
                          <a:spcPct val="150000"/>
                        </a:lnSpc>
                        <a:spcAft>
                          <a:spcPts val="0"/>
                        </a:spcAft>
                      </a:pPr>
                      <a:r>
                        <a:rPr lang="en-GB" sz="1800" b="1" dirty="0">
                          <a:effectLst/>
                          <a:latin typeface="+mn-lt"/>
                          <a:ea typeface="Times New Roman"/>
                          <a:cs typeface="Times New Roman"/>
                        </a:rPr>
                        <a:t>8</a:t>
                      </a:r>
                    </a:p>
                  </a:txBody>
                  <a:tcPr marL="68580" marR="68580" marT="0" marB="0" anchor="ct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GB" sz="1800" b="1" dirty="0">
                          <a:latin typeface="+mn-lt"/>
                        </a:rPr>
                        <a:t>0.078</a:t>
                      </a:r>
                    </a:p>
                  </a:txBody>
                  <a:tcPr marL="68580" marR="68580" marT="0" marB="0" anchor="ctr"/>
                </a:tc>
                <a:extLst>
                  <a:ext uri="{0D108BD9-81ED-4DB2-BD59-A6C34878D82A}">
                    <a16:rowId xmlns:a16="http://schemas.microsoft.com/office/drawing/2014/main" val="10002"/>
                  </a:ext>
                </a:extLst>
              </a:tr>
              <a:tr h="392973">
                <a:tc>
                  <a:txBody>
                    <a:bodyPr/>
                    <a:lstStyle/>
                    <a:p>
                      <a:pPr algn="ctr">
                        <a:lnSpc>
                          <a:spcPct val="150000"/>
                        </a:lnSpc>
                        <a:spcAft>
                          <a:spcPts val="0"/>
                        </a:spcAft>
                      </a:pPr>
                      <a:r>
                        <a:rPr lang="en-GB" sz="1800" b="1" dirty="0">
                          <a:effectLst/>
                          <a:latin typeface="+mn-lt"/>
                          <a:ea typeface="Times New Roman"/>
                          <a:cs typeface="Times New Roman"/>
                        </a:rPr>
                        <a:t>(b)</a:t>
                      </a:r>
                    </a:p>
                  </a:txBody>
                  <a:tcPr marL="68580" marR="68580" marT="0" marB="0" anchor="ctr"/>
                </a:tc>
                <a:tc>
                  <a:txBody>
                    <a:bodyPr/>
                    <a:lstStyle/>
                    <a:p>
                      <a:pPr algn="ctr">
                        <a:lnSpc>
                          <a:spcPct val="150000"/>
                        </a:lnSpc>
                        <a:spcAft>
                          <a:spcPts val="0"/>
                        </a:spcAft>
                      </a:pPr>
                      <a:r>
                        <a:rPr lang="en-GB" sz="1800" b="1" dirty="0">
                          <a:effectLst/>
                          <a:latin typeface="+mn-lt"/>
                          <a:ea typeface="Times New Roman"/>
                          <a:cs typeface="Times New Roman"/>
                        </a:rPr>
                        <a:t>120</a:t>
                      </a:r>
                    </a:p>
                  </a:txBody>
                  <a:tcPr marL="68580" marR="68580" marT="0" marB="0" anchor="ctr"/>
                </a:tc>
                <a:tc>
                  <a:txBody>
                    <a:bodyPr/>
                    <a:lstStyle/>
                    <a:p>
                      <a:pPr algn="ctr">
                        <a:lnSpc>
                          <a:spcPct val="150000"/>
                        </a:lnSpc>
                        <a:spcAft>
                          <a:spcPts val="0"/>
                        </a:spcAft>
                      </a:pPr>
                      <a:r>
                        <a:rPr lang="en-GB" sz="1800" b="1" dirty="0">
                          <a:effectLst/>
                          <a:latin typeface="+mn-lt"/>
                          <a:ea typeface="Times New Roman"/>
                          <a:cs typeface="Times New Roman"/>
                        </a:rPr>
                        <a:t>20</a:t>
                      </a:r>
                    </a:p>
                  </a:txBody>
                  <a:tcPr marL="68580" marR="68580" marT="0" marB="0" anchor="ctr"/>
                </a:tc>
                <a:tc>
                  <a:txBody>
                    <a:bodyPr/>
                    <a:lstStyle/>
                    <a:p>
                      <a:pPr algn="ctr">
                        <a:lnSpc>
                          <a:spcPct val="150000"/>
                        </a:lnSpc>
                        <a:spcAft>
                          <a:spcPts val="0"/>
                        </a:spcAft>
                      </a:pPr>
                      <a:r>
                        <a:rPr lang="en-GB" sz="1800" b="1" dirty="0">
                          <a:effectLst/>
                          <a:latin typeface="+mn-lt"/>
                          <a:ea typeface="Times New Roman"/>
                          <a:cs typeface="Times New Roman"/>
                        </a:rPr>
                        <a:t>0.13</a:t>
                      </a:r>
                    </a:p>
                  </a:txBody>
                  <a:tcPr marL="68580" marR="68580" marT="0" marB="0" anchor="ctr"/>
                </a:tc>
                <a:extLst>
                  <a:ext uri="{0D108BD9-81ED-4DB2-BD59-A6C34878D82A}">
                    <a16:rowId xmlns:a16="http://schemas.microsoft.com/office/drawing/2014/main" val="10003"/>
                  </a:ext>
                </a:extLst>
              </a:tr>
              <a:tr h="392973">
                <a:tc>
                  <a:txBody>
                    <a:bodyPr/>
                    <a:lstStyle/>
                    <a:p>
                      <a:pPr algn="ctr">
                        <a:lnSpc>
                          <a:spcPct val="150000"/>
                        </a:lnSpc>
                        <a:spcAft>
                          <a:spcPts val="0"/>
                        </a:spcAft>
                      </a:pPr>
                      <a:r>
                        <a:rPr lang="en-GB" sz="1800" b="1" dirty="0">
                          <a:effectLst/>
                          <a:latin typeface="+mn-lt"/>
                          <a:ea typeface="Times New Roman"/>
                          <a:cs typeface="Times New Roman"/>
                        </a:rPr>
                        <a:t>(c)</a:t>
                      </a:r>
                    </a:p>
                  </a:txBody>
                  <a:tcPr marL="68580" marR="68580" marT="0" marB="0" anchor="ctr"/>
                </a:tc>
                <a:tc>
                  <a:txBody>
                    <a:bodyPr/>
                    <a:lstStyle/>
                    <a:p>
                      <a:pPr algn="ctr">
                        <a:lnSpc>
                          <a:spcPct val="150000"/>
                        </a:lnSpc>
                        <a:spcAft>
                          <a:spcPts val="0"/>
                        </a:spcAft>
                      </a:pPr>
                      <a:r>
                        <a:rPr lang="en-GB" sz="1800" b="1" dirty="0">
                          <a:effectLst/>
                          <a:latin typeface="+mn-lt"/>
                          <a:ea typeface="Times New Roman"/>
                          <a:cs typeface="Times New Roman"/>
                        </a:rPr>
                        <a:t>90</a:t>
                      </a:r>
                    </a:p>
                  </a:txBody>
                  <a:tcPr marL="68580" marR="68580" marT="0" marB="0" anchor="ctr"/>
                </a:tc>
                <a:tc>
                  <a:txBody>
                    <a:bodyPr/>
                    <a:lstStyle/>
                    <a:p>
                      <a:pPr algn="ctr">
                        <a:lnSpc>
                          <a:spcPct val="150000"/>
                        </a:lnSpc>
                        <a:spcAft>
                          <a:spcPts val="0"/>
                        </a:spcAft>
                      </a:pPr>
                      <a:r>
                        <a:rPr lang="en-GB" sz="1800" b="1" dirty="0">
                          <a:effectLst/>
                          <a:latin typeface="+mn-lt"/>
                          <a:ea typeface="Times New Roman"/>
                          <a:cs typeface="Times New Roman"/>
                        </a:rPr>
                        <a:t>35</a:t>
                      </a:r>
                    </a:p>
                  </a:txBody>
                  <a:tcPr marL="68580" marR="68580" marT="0" marB="0" anchor="ctr"/>
                </a:tc>
                <a:tc>
                  <a:txBody>
                    <a:bodyPr/>
                    <a:lstStyle/>
                    <a:p>
                      <a:pPr algn="ctr">
                        <a:lnSpc>
                          <a:spcPct val="150000"/>
                        </a:lnSpc>
                        <a:spcAft>
                          <a:spcPts val="0"/>
                        </a:spcAft>
                      </a:pPr>
                      <a:r>
                        <a:rPr lang="en-GB" sz="1800" b="1" dirty="0">
                          <a:effectLst/>
                          <a:latin typeface="+mn-lt"/>
                          <a:ea typeface="Times New Roman"/>
                          <a:cs typeface="Times New Roman"/>
                        </a:rPr>
                        <a:t>0.14</a:t>
                      </a:r>
                    </a:p>
                  </a:txBody>
                  <a:tcPr marL="68580" marR="68580" marT="0" marB="0" anchor="ctr"/>
                </a:tc>
                <a:extLst>
                  <a:ext uri="{0D108BD9-81ED-4DB2-BD59-A6C34878D82A}">
                    <a16:rowId xmlns:a16="http://schemas.microsoft.com/office/drawing/2014/main" val="10004"/>
                  </a:ext>
                </a:extLst>
              </a:tr>
              <a:tr h="392973">
                <a:tc>
                  <a:txBody>
                    <a:bodyPr/>
                    <a:lstStyle/>
                    <a:p>
                      <a:pPr algn="ctr">
                        <a:lnSpc>
                          <a:spcPct val="150000"/>
                        </a:lnSpc>
                        <a:spcAft>
                          <a:spcPts val="0"/>
                        </a:spcAft>
                      </a:pPr>
                      <a:r>
                        <a:rPr lang="en-GB" sz="1800" b="1" dirty="0">
                          <a:effectLst/>
                          <a:latin typeface="+mn-lt"/>
                          <a:ea typeface="Times New Roman"/>
                          <a:cs typeface="Times New Roman"/>
                        </a:rPr>
                        <a:t>(d)</a:t>
                      </a:r>
                    </a:p>
                  </a:txBody>
                  <a:tcPr marL="68580" marR="68580" marT="0" marB="0" anchor="ctr"/>
                </a:tc>
                <a:tc>
                  <a:txBody>
                    <a:bodyPr/>
                    <a:lstStyle/>
                    <a:p>
                      <a:pPr algn="ctr">
                        <a:lnSpc>
                          <a:spcPct val="150000"/>
                        </a:lnSpc>
                        <a:spcAft>
                          <a:spcPts val="0"/>
                        </a:spcAft>
                      </a:pPr>
                      <a:r>
                        <a:rPr lang="en-GB" sz="1800" b="1" dirty="0">
                          <a:effectLst/>
                          <a:latin typeface="+mn-lt"/>
                          <a:ea typeface="Times New Roman"/>
                          <a:cs typeface="Times New Roman"/>
                        </a:rPr>
                        <a:t>60</a:t>
                      </a:r>
                    </a:p>
                  </a:txBody>
                  <a:tcPr marL="68580" marR="68580" marT="0" marB="0" anchor="ctr"/>
                </a:tc>
                <a:tc>
                  <a:txBody>
                    <a:bodyPr/>
                    <a:lstStyle/>
                    <a:p>
                      <a:pPr algn="ctr">
                        <a:lnSpc>
                          <a:spcPct val="150000"/>
                        </a:lnSpc>
                        <a:spcAft>
                          <a:spcPts val="0"/>
                        </a:spcAft>
                      </a:pPr>
                      <a:r>
                        <a:rPr lang="en-GB" sz="1800" b="1" dirty="0">
                          <a:effectLst/>
                          <a:latin typeface="+mn-lt"/>
                          <a:ea typeface="Times New Roman"/>
                          <a:cs typeface="Times New Roman"/>
                        </a:rPr>
                        <a:t>60</a:t>
                      </a:r>
                    </a:p>
                  </a:txBody>
                  <a:tcPr marL="68580" marR="68580" marT="0" marB="0" anchor="ctr"/>
                </a:tc>
                <a:tc>
                  <a:txBody>
                    <a:bodyPr/>
                    <a:lstStyle/>
                    <a:p>
                      <a:pPr algn="ctr">
                        <a:lnSpc>
                          <a:spcPct val="150000"/>
                        </a:lnSpc>
                        <a:spcAft>
                          <a:spcPts val="0"/>
                        </a:spcAft>
                      </a:pPr>
                      <a:r>
                        <a:rPr lang="en-GB" sz="1800" b="1" dirty="0">
                          <a:effectLst/>
                          <a:latin typeface="+mn-lt"/>
                          <a:ea typeface="Times New Roman"/>
                          <a:cs typeface="Times New Roman"/>
                          <a:sym typeface="Symbol"/>
                        </a:rPr>
                        <a:t></a:t>
                      </a:r>
                      <a:endParaRPr lang="en-GB" sz="1800" b="1" dirty="0">
                        <a:effectLst/>
                        <a:latin typeface="+mn-lt"/>
                        <a:ea typeface="Times New Roman"/>
                        <a:cs typeface="Times New Roman"/>
                      </a:endParaRPr>
                    </a:p>
                  </a:txBody>
                  <a:tcPr marL="68580" marR="68580" marT="0" marB="0" anchor="ctr"/>
                </a:tc>
                <a:extLst>
                  <a:ext uri="{0D108BD9-81ED-4DB2-BD59-A6C34878D82A}">
                    <a16:rowId xmlns:a16="http://schemas.microsoft.com/office/drawing/2014/main" val="10005"/>
                  </a:ext>
                </a:extLst>
              </a:tr>
              <a:tr h="392973">
                <a:tc>
                  <a:txBody>
                    <a:bodyPr/>
                    <a:lstStyle/>
                    <a:p>
                      <a:pPr algn="ctr">
                        <a:lnSpc>
                          <a:spcPct val="150000"/>
                        </a:lnSpc>
                        <a:spcAft>
                          <a:spcPts val="0"/>
                        </a:spcAft>
                      </a:pPr>
                      <a:r>
                        <a:rPr lang="en-GB" sz="1800" b="1" dirty="0">
                          <a:effectLst/>
                          <a:latin typeface="+mn-lt"/>
                          <a:ea typeface="Times New Roman"/>
                          <a:cs typeface="Times New Roman"/>
                        </a:rPr>
                        <a:t>(e)</a:t>
                      </a:r>
                    </a:p>
                  </a:txBody>
                  <a:tcPr marL="68580" marR="68580" marT="0" marB="0" anchor="ctr"/>
                </a:tc>
                <a:tc>
                  <a:txBody>
                    <a:bodyPr/>
                    <a:lstStyle/>
                    <a:p>
                      <a:pPr algn="ctr">
                        <a:lnSpc>
                          <a:spcPct val="150000"/>
                        </a:lnSpc>
                        <a:spcAft>
                          <a:spcPts val="0"/>
                        </a:spcAft>
                      </a:pPr>
                      <a:r>
                        <a:rPr lang="en-GB" sz="1800" b="1" dirty="0">
                          <a:effectLst/>
                          <a:latin typeface="+mn-lt"/>
                          <a:ea typeface="Times New Roman"/>
                          <a:cs typeface="Times New Roman"/>
                        </a:rPr>
                        <a:t>30</a:t>
                      </a:r>
                    </a:p>
                  </a:txBody>
                  <a:tcPr marL="68580" marR="68580" marT="0" marB="0" anchor="ctr"/>
                </a:tc>
                <a:tc>
                  <a:txBody>
                    <a:bodyPr/>
                    <a:lstStyle/>
                    <a:p>
                      <a:pPr algn="ctr">
                        <a:lnSpc>
                          <a:spcPct val="150000"/>
                        </a:lnSpc>
                        <a:spcAft>
                          <a:spcPts val="0"/>
                        </a:spcAft>
                      </a:pPr>
                      <a:r>
                        <a:rPr lang="en-GB" sz="1800" b="1" dirty="0">
                          <a:effectLst/>
                          <a:latin typeface="+mn-lt"/>
                          <a:ea typeface="Times New Roman"/>
                          <a:cs typeface="Times New Roman"/>
                        </a:rPr>
                        <a:t>100</a:t>
                      </a:r>
                    </a:p>
                  </a:txBody>
                  <a:tcPr marL="68580" marR="68580" marT="0" marB="0" anchor="ctr"/>
                </a:tc>
                <a:tc>
                  <a:txBody>
                    <a:bodyPr/>
                    <a:lstStyle/>
                    <a:p>
                      <a:pPr algn="ctr">
                        <a:lnSpc>
                          <a:spcPct val="150000"/>
                        </a:lnSpc>
                        <a:spcAft>
                          <a:spcPts val="0"/>
                        </a:spcAft>
                      </a:pPr>
                      <a:r>
                        <a:rPr lang="en-GB" sz="1800" b="1" dirty="0">
                          <a:effectLst/>
                          <a:latin typeface="+mn-lt"/>
                          <a:ea typeface="Times New Roman"/>
                          <a:cs typeface="Times New Roman"/>
                          <a:sym typeface="Symbol"/>
                        </a:rPr>
                        <a:t></a:t>
                      </a:r>
                      <a:endParaRPr lang="en-GB" sz="1800" b="1" dirty="0">
                        <a:effectLst/>
                        <a:latin typeface="+mn-lt"/>
                        <a:ea typeface="Times New Roman"/>
                        <a:cs typeface="Times New Roman"/>
                      </a:endParaRPr>
                    </a:p>
                  </a:txBody>
                  <a:tcPr marL="68580" marR="68580" marT="0" marB="0" anchor="ctr"/>
                </a:tc>
                <a:extLst>
                  <a:ext uri="{0D108BD9-81ED-4DB2-BD59-A6C34878D82A}">
                    <a16:rowId xmlns:a16="http://schemas.microsoft.com/office/drawing/2014/main" val="10006"/>
                  </a:ext>
                </a:extLst>
              </a:tr>
            </a:tbl>
          </a:graphicData>
        </a:graphic>
      </p:graphicFrame>
      <p:pic>
        <p:nvPicPr>
          <p:cNvPr id="30" name="Picture 29">
            <a:extLst>
              <a:ext uri="{FF2B5EF4-FFF2-40B4-BE49-F238E27FC236}">
                <a16:creationId xmlns:a16="http://schemas.microsoft.com/office/drawing/2014/main" id="{2FF7BA18-2F0C-9048-9540-82C9A5818574}"/>
              </a:ext>
            </a:extLst>
          </p:cNvPr>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330" y="0"/>
            <a:ext cx="4742291" cy="423442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a:extLst>
              <a:ext uri="{FF2B5EF4-FFF2-40B4-BE49-F238E27FC236}">
                <a16:creationId xmlns:a16="http://schemas.microsoft.com/office/drawing/2014/main" id="{59E1FAEB-240B-9F45-8422-2957EA2B4F30}"/>
              </a:ext>
            </a:extLst>
          </p:cNvPr>
          <p:cNvSpPr txBox="1"/>
          <p:nvPr/>
        </p:nvSpPr>
        <p:spPr>
          <a:xfrm>
            <a:off x="204542" y="208547"/>
            <a:ext cx="433132" cy="461665"/>
          </a:xfrm>
          <a:prstGeom prst="rect">
            <a:avLst/>
          </a:prstGeom>
          <a:noFill/>
        </p:spPr>
        <p:txBody>
          <a:bodyPr wrap="none" rtlCol="0">
            <a:spAutoFit/>
          </a:bodyPr>
          <a:lstStyle/>
          <a:p>
            <a:r>
              <a:rPr lang="en-US" sz="2400" b="1" dirty="0">
                <a:solidFill>
                  <a:srgbClr val="FFFF00"/>
                </a:solidFill>
                <a:latin typeface="Calibri" panose="020F0502020204030204" pitchFamily="34" charset="0"/>
                <a:cs typeface="Calibri" panose="020F0502020204030204" pitchFamily="34" charset="0"/>
              </a:rPr>
              <a:t>a)</a:t>
            </a:r>
          </a:p>
        </p:txBody>
      </p:sp>
      <p:sp>
        <p:nvSpPr>
          <p:cNvPr id="32" name="TextBox 31">
            <a:extLst>
              <a:ext uri="{FF2B5EF4-FFF2-40B4-BE49-F238E27FC236}">
                <a16:creationId xmlns:a16="http://schemas.microsoft.com/office/drawing/2014/main" id="{04611B5B-4689-154D-9387-BC9DB528DEFE}"/>
              </a:ext>
            </a:extLst>
          </p:cNvPr>
          <p:cNvSpPr txBox="1"/>
          <p:nvPr/>
        </p:nvSpPr>
        <p:spPr>
          <a:xfrm>
            <a:off x="204542" y="1792704"/>
            <a:ext cx="409086" cy="461665"/>
          </a:xfrm>
          <a:prstGeom prst="rect">
            <a:avLst/>
          </a:prstGeom>
          <a:noFill/>
        </p:spPr>
        <p:txBody>
          <a:bodyPr wrap="none" rtlCol="0">
            <a:spAutoFit/>
          </a:bodyPr>
          <a:lstStyle/>
          <a:p>
            <a:r>
              <a:rPr lang="en-US" sz="2400" b="1" dirty="0">
                <a:solidFill>
                  <a:srgbClr val="FFFF00"/>
                </a:solidFill>
                <a:latin typeface="Calibri" panose="020F0502020204030204" pitchFamily="34" charset="0"/>
                <a:cs typeface="Calibri" panose="020F0502020204030204" pitchFamily="34" charset="0"/>
              </a:rPr>
              <a:t>c)</a:t>
            </a:r>
          </a:p>
        </p:txBody>
      </p:sp>
      <p:sp>
        <p:nvSpPr>
          <p:cNvPr id="33" name="TextBox 32">
            <a:extLst>
              <a:ext uri="{FF2B5EF4-FFF2-40B4-BE49-F238E27FC236}">
                <a16:creationId xmlns:a16="http://schemas.microsoft.com/office/drawing/2014/main" id="{B9D71EBF-BD5A-7742-BD73-72D4A5B68AF8}"/>
              </a:ext>
            </a:extLst>
          </p:cNvPr>
          <p:cNvSpPr txBox="1"/>
          <p:nvPr/>
        </p:nvSpPr>
        <p:spPr>
          <a:xfrm flipH="1">
            <a:off x="204542" y="822612"/>
            <a:ext cx="457200" cy="461665"/>
          </a:xfrm>
          <a:prstGeom prst="rect">
            <a:avLst/>
          </a:prstGeom>
          <a:noFill/>
        </p:spPr>
        <p:txBody>
          <a:bodyPr wrap="square" rtlCol="0">
            <a:spAutoFit/>
          </a:bodyPr>
          <a:lstStyle/>
          <a:p>
            <a:r>
              <a:rPr lang="en-US" sz="2400" b="1" dirty="0">
                <a:solidFill>
                  <a:srgbClr val="FFFF00"/>
                </a:solidFill>
                <a:latin typeface="Calibri" panose="020F0502020204030204" pitchFamily="34" charset="0"/>
                <a:cs typeface="Calibri" panose="020F0502020204030204" pitchFamily="34" charset="0"/>
              </a:rPr>
              <a:t>b)</a:t>
            </a:r>
          </a:p>
        </p:txBody>
      </p:sp>
      <p:sp>
        <p:nvSpPr>
          <p:cNvPr id="34" name="TextBox 33">
            <a:extLst>
              <a:ext uri="{FF2B5EF4-FFF2-40B4-BE49-F238E27FC236}">
                <a16:creationId xmlns:a16="http://schemas.microsoft.com/office/drawing/2014/main" id="{1959EF9B-3F9D-EF4C-A556-80FB8D3339F8}"/>
              </a:ext>
            </a:extLst>
          </p:cNvPr>
          <p:cNvSpPr txBox="1"/>
          <p:nvPr/>
        </p:nvSpPr>
        <p:spPr>
          <a:xfrm>
            <a:off x="204542" y="3224463"/>
            <a:ext cx="436338" cy="461665"/>
          </a:xfrm>
          <a:prstGeom prst="rect">
            <a:avLst/>
          </a:prstGeom>
          <a:noFill/>
        </p:spPr>
        <p:txBody>
          <a:bodyPr wrap="none" rtlCol="0">
            <a:spAutoFit/>
          </a:bodyPr>
          <a:lstStyle/>
          <a:p>
            <a:r>
              <a:rPr lang="en-US" sz="2400" b="1" dirty="0">
                <a:solidFill>
                  <a:srgbClr val="FFFF00"/>
                </a:solidFill>
                <a:latin typeface="Calibri" panose="020F0502020204030204" pitchFamily="34" charset="0"/>
                <a:cs typeface="Calibri" panose="020F0502020204030204" pitchFamily="34" charset="0"/>
              </a:rPr>
              <a:t>e)</a:t>
            </a:r>
          </a:p>
        </p:txBody>
      </p:sp>
      <p:sp>
        <p:nvSpPr>
          <p:cNvPr id="35" name="TextBox 34">
            <a:extLst>
              <a:ext uri="{FF2B5EF4-FFF2-40B4-BE49-F238E27FC236}">
                <a16:creationId xmlns:a16="http://schemas.microsoft.com/office/drawing/2014/main" id="{1EEEFC2F-DB59-084F-AA96-C8392ACC9A37}"/>
              </a:ext>
            </a:extLst>
          </p:cNvPr>
          <p:cNvSpPr txBox="1"/>
          <p:nvPr/>
        </p:nvSpPr>
        <p:spPr>
          <a:xfrm>
            <a:off x="204542" y="2584662"/>
            <a:ext cx="445956" cy="461665"/>
          </a:xfrm>
          <a:prstGeom prst="rect">
            <a:avLst/>
          </a:prstGeom>
          <a:noFill/>
        </p:spPr>
        <p:txBody>
          <a:bodyPr wrap="none" rtlCol="0">
            <a:spAutoFit/>
          </a:bodyPr>
          <a:lstStyle/>
          <a:p>
            <a:r>
              <a:rPr lang="en-US" sz="2400" b="1" dirty="0">
                <a:solidFill>
                  <a:srgbClr val="FFFF00"/>
                </a:solidFill>
                <a:latin typeface="Calibri" panose="020F0502020204030204" pitchFamily="34" charset="0"/>
                <a:cs typeface="Calibri" panose="020F0502020204030204" pitchFamily="34" charset="0"/>
              </a:rPr>
              <a:t>d)</a:t>
            </a:r>
          </a:p>
        </p:txBody>
      </p:sp>
      <p:sp>
        <p:nvSpPr>
          <p:cNvPr id="5" name="TextBox 4">
            <a:extLst>
              <a:ext uri="{FF2B5EF4-FFF2-40B4-BE49-F238E27FC236}">
                <a16:creationId xmlns:a16="http://schemas.microsoft.com/office/drawing/2014/main" id="{06C31CD8-FF0B-B545-899A-8DD607197956}"/>
              </a:ext>
            </a:extLst>
          </p:cNvPr>
          <p:cNvSpPr txBox="1"/>
          <p:nvPr/>
        </p:nvSpPr>
        <p:spPr>
          <a:xfrm>
            <a:off x="2399475" y="5858397"/>
            <a:ext cx="7568097" cy="584775"/>
          </a:xfrm>
          <a:prstGeom prst="rect">
            <a:avLst/>
          </a:prstGeom>
          <a:noFill/>
        </p:spPr>
        <p:txBody>
          <a:bodyPr wrap="none" rtlCol="0">
            <a:spAutoFit/>
          </a:bodyPr>
          <a:lstStyle/>
          <a:p>
            <a:r>
              <a:rPr lang="en-US" sz="3200" b="1" dirty="0">
                <a:solidFill>
                  <a:srgbClr val="0432FF"/>
                </a:solidFill>
                <a:latin typeface="Calibri" panose="020F0502020204030204" pitchFamily="34" charset="0"/>
                <a:cs typeface="Calibri" panose="020F0502020204030204" pitchFamily="34" charset="0"/>
              </a:rPr>
              <a:t>Could be inserted in the FCC-</a:t>
            </a:r>
            <a:r>
              <a:rPr lang="en-US" sz="3200" b="1" dirty="0" err="1">
                <a:solidFill>
                  <a:srgbClr val="0432FF"/>
                </a:solidFill>
                <a:latin typeface="Calibri" panose="020F0502020204030204" pitchFamily="34" charset="0"/>
                <a:cs typeface="Calibri" panose="020F0502020204030204" pitchFamily="34" charset="0"/>
              </a:rPr>
              <a:t>hh</a:t>
            </a:r>
            <a:r>
              <a:rPr lang="en-US" sz="3200" b="1" dirty="0">
                <a:solidFill>
                  <a:srgbClr val="0432FF"/>
                </a:solidFill>
                <a:latin typeface="Calibri" panose="020F0502020204030204" pitchFamily="34" charset="0"/>
                <a:cs typeface="Calibri" panose="020F0502020204030204" pitchFamily="34" charset="0"/>
              </a:rPr>
              <a:t> and HL-LHC</a:t>
            </a:r>
          </a:p>
        </p:txBody>
      </p:sp>
    </p:spTree>
    <p:extLst>
      <p:ext uri="{BB962C8B-B14F-4D97-AF65-F5344CB8AC3E}">
        <p14:creationId xmlns:p14="http://schemas.microsoft.com/office/powerpoint/2010/main" val="1791758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44CB1A9-A4C6-5941-90C8-E154D7739AEC}"/>
              </a:ext>
            </a:extLst>
          </p:cNvPr>
          <p:cNvSpPr txBox="1"/>
          <p:nvPr/>
        </p:nvSpPr>
        <p:spPr>
          <a:xfrm>
            <a:off x="4958366" y="296213"/>
            <a:ext cx="6117465" cy="1077218"/>
          </a:xfrm>
          <a:prstGeom prst="rect">
            <a:avLst/>
          </a:prstGeom>
          <a:noFill/>
        </p:spPr>
        <p:txBody>
          <a:bodyPr wrap="square" rtlCol="0">
            <a:spAutoFit/>
          </a:bodyPr>
          <a:lstStyle/>
          <a:p>
            <a:pPr algn="ctr"/>
            <a:r>
              <a:rPr lang="en-US" sz="3200" dirty="0">
                <a:latin typeface="Calibri" panose="020F0502020204030204" pitchFamily="34" charset="0"/>
                <a:cs typeface="Calibri" panose="020F0502020204030204" pitchFamily="34" charset="0"/>
              </a:rPr>
              <a:t>The Beam screen in LT accelerators is a very good example!</a:t>
            </a:r>
          </a:p>
        </p:txBody>
      </p:sp>
      <p:sp>
        <p:nvSpPr>
          <p:cNvPr id="6" name="TextBox 5">
            <a:extLst>
              <a:ext uri="{FF2B5EF4-FFF2-40B4-BE49-F238E27FC236}">
                <a16:creationId xmlns:a16="http://schemas.microsoft.com/office/drawing/2014/main" id="{D601C4F4-FB4F-3F4A-BF96-7C4F662C0F5C}"/>
              </a:ext>
            </a:extLst>
          </p:cNvPr>
          <p:cNvSpPr txBox="1"/>
          <p:nvPr/>
        </p:nvSpPr>
        <p:spPr>
          <a:xfrm>
            <a:off x="1081825" y="1534560"/>
            <a:ext cx="8040468" cy="4708981"/>
          </a:xfrm>
          <a:prstGeom prst="rect">
            <a:avLst/>
          </a:prstGeom>
          <a:noFill/>
        </p:spPr>
        <p:txBody>
          <a:bodyPr wrap="square" rtlCol="0">
            <a:spAutoFit/>
          </a:bodyPr>
          <a:lstStyle/>
          <a:p>
            <a:pPr marL="342900" indent="-342900">
              <a:buFontTx/>
              <a:buChar char="-"/>
            </a:pPr>
            <a:r>
              <a:rPr lang="en-US" sz="2800" b="1" dirty="0">
                <a:latin typeface="Calibri" panose="020F0502020204030204" pitchFamily="34" charset="0"/>
                <a:cs typeface="Calibri" panose="020F0502020204030204" pitchFamily="34" charset="0"/>
              </a:rPr>
              <a:t>Introduction </a:t>
            </a:r>
          </a:p>
          <a:p>
            <a:pPr marL="342900" indent="-342900">
              <a:buFontTx/>
              <a:buChar char="-"/>
            </a:pPr>
            <a:endParaRPr lang="en-US" sz="2800" b="1" dirty="0">
              <a:latin typeface="Calibri" panose="020F0502020204030204" pitchFamily="34" charset="0"/>
              <a:cs typeface="Calibri" panose="020F0502020204030204" pitchFamily="34" charset="0"/>
            </a:endParaRPr>
          </a:p>
          <a:p>
            <a:pPr marL="342900" indent="-342900">
              <a:buFontTx/>
              <a:buChar char="-"/>
            </a:pPr>
            <a:r>
              <a:rPr lang="en-US" sz="2800" b="1" dirty="0">
                <a:latin typeface="Calibri" panose="020F0502020204030204" pitchFamily="34" charset="0"/>
                <a:cs typeface="Calibri" panose="020F0502020204030204" pitchFamily="34" charset="0"/>
              </a:rPr>
              <a:t>Electron Cloud related Effects</a:t>
            </a:r>
          </a:p>
          <a:p>
            <a:pPr marL="342900" indent="-342900">
              <a:buFontTx/>
              <a:buChar char="-"/>
            </a:pPr>
            <a:endParaRPr lang="en-US" sz="2800" b="1" dirty="0">
              <a:latin typeface="Calibri" panose="020F0502020204030204" pitchFamily="34" charset="0"/>
              <a:cs typeface="Calibri" panose="020F0502020204030204" pitchFamily="34" charset="0"/>
            </a:endParaRPr>
          </a:p>
          <a:p>
            <a:pPr marL="342900" indent="-342900">
              <a:buFontTx/>
              <a:buChar char="-"/>
            </a:pPr>
            <a:r>
              <a:rPr lang="en-US" sz="2800" b="1" dirty="0">
                <a:latin typeface="Calibri" panose="020F0502020204030204" pitchFamily="34" charset="0"/>
                <a:cs typeface="Calibri" panose="020F0502020204030204" pitchFamily="34" charset="0"/>
              </a:rPr>
              <a:t>Mitigation methods. </a:t>
            </a:r>
          </a:p>
          <a:p>
            <a:pPr marL="342900" indent="-342900">
              <a:buFontTx/>
              <a:buChar char="-"/>
            </a:pPr>
            <a:endParaRPr lang="en-US" sz="2800" b="1" dirty="0">
              <a:latin typeface="Calibri" panose="020F0502020204030204" pitchFamily="34" charset="0"/>
              <a:cs typeface="Calibri" panose="020F0502020204030204" pitchFamily="34" charset="0"/>
            </a:endParaRPr>
          </a:p>
          <a:p>
            <a:pPr marL="342900" indent="-342900">
              <a:buFontTx/>
              <a:buChar char="-"/>
            </a:pPr>
            <a:r>
              <a:rPr lang="en-US" sz="2800" b="1" dirty="0">
                <a:latin typeface="Calibri" panose="020F0502020204030204" pitchFamily="34" charset="0"/>
                <a:cs typeface="Calibri" panose="020F0502020204030204" pitchFamily="34" charset="0"/>
              </a:rPr>
              <a:t>Impedance, Cryogenics  and Vacuum issues.</a:t>
            </a:r>
          </a:p>
          <a:p>
            <a:pPr marL="342900" indent="-342900">
              <a:buFontTx/>
              <a:buChar char="-"/>
            </a:pPr>
            <a:endParaRPr lang="en-US" sz="2800" b="1" dirty="0">
              <a:latin typeface="Calibri" panose="020F0502020204030204" pitchFamily="34" charset="0"/>
              <a:cs typeface="Calibri" panose="020F0502020204030204" pitchFamily="34" charset="0"/>
            </a:endParaRPr>
          </a:p>
          <a:p>
            <a:pPr marL="342900" indent="-342900">
              <a:buFontTx/>
              <a:buChar char="-"/>
            </a:pPr>
            <a:r>
              <a:rPr lang="en-US" sz="2800" b="1" dirty="0">
                <a:latin typeface="Calibri" panose="020F0502020204030204" pitchFamily="34" charset="0"/>
                <a:cs typeface="Calibri" panose="020F0502020204030204" pitchFamily="34" charset="0"/>
              </a:rPr>
              <a:t>-Conclusion</a:t>
            </a:r>
          </a:p>
          <a:p>
            <a:endParaRPr lang="en-US" sz="2400" dirty="0">
              <a:latin typeface="Calibri" panose="020F0502020204030204" pitchFamily="34" charset="0"/>
              <a:cs typeface="Calibri" panose="020F0502020204030204" pitchFamily="34" charset="0"/>
            </a:endParaRPr>
          </a:p>
          <a:p>
            <a:pPr marL="342900" indent="-342900">
              <a:buFontTx/>
              <a:buChar char="-"/>
            </a:pPr>
            <a:endParaRPr lang="en-US" sz="2400" dirty="0">
              <a:latin typeface="Calibri" panose="020F0502020204030204" pitchFamily="34" charset="0"/>
              <a:cs typeface="Calibri" panose="020F0502020204030204" pitchFamily="34" charset="0"/>
            </a:endParaRPr>
          </a:p>
        </p:txBody>
      </p:sp>
      <p:sp>
        <p:nvSpPr>
          <p:cNvPr id="8" name="Date Placeholder 3">
            <a:extLst>
              <a:ext uri="{FF2B5EF4-FFF2-40B4-BE49-F238E27FC236}">
                <a16:creationId xmlns:a16="http://schemas.microsoft.com/office/drawing/2014/main" id="{FCBCDFD2-0D39-4945-9505-3C5B8523B494}"/>
              </a:ext>
            </a:extLst>
          </p:cNvPr>
          <p:cNvSpPr>
            <a:spLocks noGrp="1"/>
          </p:cNvSpPr>
          <p:nvPr>
            <p:ph type="dt" sz="half" idx="10"/>
          </p:nvPr>
        </p:nvSpPr>
        <p:spPr>
          <a:xfrm>
            <a:off x="1472119" y="6492875"/>
            <a:ext cx="4293088" cy="365125"/>
          </a:xfrm>
          <a:prstGeom prst="rect">
            <a:avLst/>
          </a:prstGeom>
        </p:spPr>
        <p:txBody>
          <a:bodyPr/>
          <a:lstStyle>
            <a:lvl1pPr>
              <a:defRPr>
                <a:latin typeface="Calibri" charset="0"/>
                <a:ea typeface="Calibri" charset="0"/>
                <a:cs typeface="Calibri" charset="0"/>
              </a:defRPr>
            </a:lvl1pPr>
          </a:lstStyle>
          <a:p>
            <a:r>
              <a:rPr lang="en-US" dirty="0"/>
              <a:t>ARIES -APEC workshop 10 Dec. Frankfurt.</a:t>
            </a:r>
          </a:p>
        </p:txBody>
      </p:sp>
      <p:sp>
        <p:nvSpPr>
          <p:cNvPr id="9" name="Footer Placeholder 4">
            <a:extLst>
              <a:ext uri="{FF2B5EF4-FFF2-40B4-BE49-F238E27FC236}">
                <a16:creationId xmlns:a16="http://schemas.microsoft.com/office/drawing/2014/main" id="{2660505F-490B-284F-89EC-94343C537805}"/>
              </a:ext>
            </a:extLst>
          </p:cNvPr>
          <p:cNvSpPr>
            <a:spLocks noGrp="1"/>
          </p:cNvSpPr>
          <p:nvPr>
            <p:ph type="ftr" sz="quarter" idx="11"/>
          </p:nvPr>
        </p:nvSpPr>
        <p:spPr>
          <a:xfrm>
            <a:off x="5702788" y="6491867"/>
            <a:ext cx="2755899" cy="365125"/>
          </a:xfrm>
          <a:prstGeom prst="rect">
            <a:avLst/>
          </a:prstGeom>
        </p:spPr>
        <p:txBody>
          <a:bodyPr/>
          <a:lstStyle>
            <a:lvl1pPr>
              <a:defRPr>
                <a:latin typeface="Calibri" charset="0"/>
                <a:ea typeface="Calibri" charset="0"/>
                <a:cs typeface="Calibri" charset="0"/>
              </a:defRPr>
            </a:lvl1pPr>
          </a:lstStyle>
          <a:p>
            <a:r>
              <a:rPr lang="en-US" dirty="0"/>
              <a:t>Roberto Cimino</a:t>
            </a:r>
          </a:p>
        </p:txBody>
      </p:sp>
    </p:spTree>
    <p:extLst>
      <p:ext uri="{BB962C8B-B14F-4D97-AF65-F5344CB8AC3E}">
        <p14:creationId xmlns:p14="http://schemas.microsoft.com/office/powerpoint/2010/main" val="39587734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ED4DBB-3ED0-AF47-B9F3-34540858C117}"/>
              </a:ext>
            </a:extLst>
          </p:cNvPr>
          <p:cNvSpPr>
            <a:spLocks noGrp="1"/>
          </p:cNvSpPr>
          <p:nvPr>
            <p:ph type="dt" sz="half" idx="10"/>
          </p:nvPr>
        </p:nvSpPr>
        <p:spPr>
          <a:xfrm>
            <a:off x="1467503" y="7191541"/>
            <a:ext cx="4293088" cy="365125"/>
          </a:xfrm>
        </p:spPr>
        <p:txBody>
          <a:bodyPr/>
          <a:lstStyle/>
          <a:p>
            <a:r>
              <a:rPr lang="en-US"/>
              <a:t>ARIES -APEC workshop 10 Dec. Frankfurt.</a:t>
            </a:r>
            <a:endParaRPr lang="en-US" dirty="0"/>
          </a:p>
        </p:txBody>
      </p:sp>
      <p:sp>
        <p:nvSpPr>
          <p:cNvPr id="3" name="Footer Placeholder 2">
            <a:extLst>
              <a:ext uri="{FF2B5EF4-FFF2-40B4-BE49-F238E27FC236}">
                <a16:creationId xmlns:a16="http://schemas.microsoft.com/office/drawing/2014/main" id="{17362A18-B4B9-104D-8465-AE39FF35DE5E}"/>
              </a:ext>
            </a:extLst>
          </p:cNvPr>
          <p:cNvSpPr>
            <a:spLocks noGrp="1"/>
          </p:cNvSpPr>
          <p:nvPr>
            <p:ph type="ftr" sz="quarter" idx="11"/>
          </p:nvPr>
        </p:nvSpPr>
        <p:spPr>
          <a:xfrm>
            <a:off x="5684703" y="7187055"/>
            <a:ext cx="2755899" cy="365125"/>
          </a:xfrm>
        </p:spPr>
        <p:txBody>
          <a:bodyPr/>
          <a:lstStyle/>
          <a:p>
            <a:r>
              <a:rPr lang="en-US" dirty="0"/>
              <a:t>Roberto Cimino</a:t>
            </a:r>
          </a:p>
        </p:txBody>
      </p:sp>
      <p:sp>
        <p:nvSpPr>
          <p:cNvPr id="4" name="TextBox 3">
            <a:extLst>
              <a:ext uri="{FF2B5EF4-FFF2-40B4-BE49-F238E27FC236}">
                <a16:creationId xmlns:a16="http://schemas.microsoft.com/office/drawing/2014/main" id="{A194D669-196F-2949-9352-F2AE5B431434}"/>
              </a:ext>
            </a:extLst>
          </p:cNvPr>
          <p:cNvSpPr txBox="1"/>
          <p:nvPr/>
        </p:nvSpPr>
        <p:spPr>
          <a:xfrm>
            <a:off x="6866021" y="405918"/>
            <a:ext cx="5321363" cy="954107"/>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In LHC, its HL upgrade  and FCC-</a:t>
            </a:r>
            <a:r>
              <a:rPr lang="en-US" sz="2800" dirty="0" err="1">
                <a:latin typeface="Calibri" panose="020F0502020204030204" pitchFamily="34" charset="0"/>
                <a:cs typeface="Calibri" panose="020F0502020204030204" pitchFamily="34" charset="0"/>
              </a:rPr>
              <a:t>hh</a:t>
            </a:r>
            <a:r>
              <a:rPr lang="en-US" sz="2800" dirty="0">
                <a:latin typeface="Calibri" panose="020F0502020204030204" pitchFamily="34" charset="0"/>
                <a:cs typeface="Calibri" panose="020F0502020204030204" pitchFamily="34" charset="0"/>
              </a:rPr>
              <a:t> SR  induced Heat-load is significant:</a:t>
            </a:r>
          </a:p>
        </p:txBody>
      </p:sp>
      <p:pic>
        <p:nvPicPr>
          <p:cNvPr id="7" name="Picture 6">
            <a:extLst>
              <a:ext uri="{FF2B5EF4-FFF2-40B4-BE49-F238E27FC236}">
                <a16:creationId xmlns:a16="http://schemas.microsoft.com/office/drawing/2014/main" id="{03470C72-2EF6-314A-852F-4AA0164A25AA}"/>
              </a:ext>
            </a:extLst>
          </p:cNvPr>
          <p:cNvPicPr/>
          <p:nvPr/>
        </p:nvPicPr>
        <p:blipFill>
          <a:blip r:embed="rId2">
            <a:extLst>
              <a:ext uri="{28A0092B-C50C-407E-A947-70E740481C1C}">
                <a14:useLocalDpi xmlns:a14="http://schemas.microsoft.com/office/drawing/2010/main"/>
              </a:ext>
            </a:extLst>
          </a:blip>
          <a:stretch>
            <a:fillRect/>
          </a:stretch>
        </p:blipFill>
        <p:spPr>
          <a:xfrm>
            <a:off x="3049453" y="2039225"/>
            <a:ext cx="9137931" cy="4349647"/>
          </a:xfrm>
          <a:prstGeom prst="rect">
            <a:avLst/>
          </a:prstGeom>
        </p:spPr>
      </p:pic>
      <p:sp>
        <p:nvSpPr>
          <p:cNvPr id="8" name="Frame 7">
            <a:extLst>
              <a:ext uri="{FF2B5EF4-FFF2-40B4-BE49-F238E27FC236}">
                <a16:creationId xmlns:a16="http://schemas.microsoft.com/office/drawing/2014/main" id="{5C1EAC6C-2B02-C44A-93B6-63D6D80FFA02}"/>
              </a:ext>
            </a:extLst>
          </p:cNvPr>
          <p:cNvSpPr/>
          <p:nvPr/>
        </p:nvSpPr>
        <p:spPr>
          <a:xfrm>
            <a:off x="3049453" y="5073639"/>
            <a:ext cx="9137931" cy="131523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Frame 8">
            <a:extLst>
              <a:ext uri="{FF2B5EF4-FFF2-40B4-BE49-F238E27FC236}">
                <a16:creationId xmlns:a16="http://schemas.microsoft.com/office/drawing/2014/main" id="{5C71EB01-072C-ED45-8E64-6232B30B7DB9}"/>
              </a:ext>
            </a:extLst>
          </p:cNvPr>
          <p:cNvSpPr/>
          <p:nvPr/>
        </p:nvSpPr>
        <p:spPr>
          <a:xfrm>
            <a:off x="5928120" y="5073639"/>
            <a:ext cx="677333" cy="41349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Frame 9">
            <a:extLst>
              <a:ext uri="{FF2B5EF4-FFF2-40B4-BE49-F238E27FC236}">
                <a16:creationId xmlns:a16="http://schemas.microsoft.com/office/drawing/2014/main" id="{745F4891-1DD8-394E-BDC4-BC736FB72382}"/>
              </a:ext>
            </a:extLst>
          </p:cNvPr>
          <p:cNvSpPr/>
          <p:nvPr/>
        </p:nvSpPr>
        <p:spPr>
          <a:xfrm>
            <a:off x="10218321" y="5075030"/>
            <a:ext cx="1348598" cy="49995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Frame 10">
            <a:extLst>
              <a:ext uri="{FF2B5EF4-FFF2-40B4-BE49-F238E27FC236}">
                <a16:creationId xmlns:a16="http://schemas.microsoft.com/office/drawing/2014/main" id="{27527FE7-13EE-C34F-9692-594CB0F04A1D}"/>
              </a:ext>
            </a:extLst>
          </p:cNvPr>
          <p:cNvSpPr/>
          <p:nvPr/>
        </p:nvSpPr>
        <p:spPr>
          <a:xfrm>
            <a:off x="10252187" y="5476852"/>
            <a:ext cx="1314732" cy="41349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 </a:t>
            </a:r>
          </a:p>
        </p:txBody>
      </p:sp>
      <p:sp>
        <p:nvSpPr>
          <p:cNvPr id="12" name="Frame 11">
            <a:extLst>
              <a:ext uri="{FF2B5EF4-FFF2-40B4-BE49-F238E27FC236}">
                <a16:creationId xmlns:a16="http://schemas.microsoft.com/office/drawing/2014/main" id="{FDB2D8CF-59BF-0044-A175-6144ECD5B584}"/>
              </a:ext>
            </a:extLst>
          </p:cNvPr>
          <p:cNvSpPr/>
          <p:nvPr/>
        </p:nvSpPr>
        <p:spPr>
          <a:xfrm>
            <a:off x="5386254" y="5507031"/>
            <a:ext cx="1676399" cy="41349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5" name="Picture 4">
            <a:extLst>
              <a:ext uri="{FF2B5EF4-FFF2-40B4-BE49-F238E27FC236}">
                <a16:creationId xmlns:a16="http://schemas.microsoft.com/office/drawing/2014/main" id="{40499117-2166-164F-B359-4666214D4035}"/>
              </a:ext>
            </a:extLst>
          </p:cNvPr>
          <p:cNvPicPr/>
          <p:nvPr/>
        </p:nvPicPr>
        <p:blipFill rotWithShape="1">
          <a:blip r:embed="rId3" cstate="screen">
            <a:extLst>
              <a:ext uri="{28A0092B-C50C-407E-A947-70E740481C1C}">
                <a14:useLocalDpi xmlns:a14="http://schemas.microsoft.com/office/drawing/2010/main"/>
              </a:ext>
            </a:extLst>
          </a:blip>
          <a:srcRect t="7792"/>
          <a:stretch/>
        </p:blipFill>
        <p:spPr bwMode="auto">
          <a:xfrm>
            <a:off x="0" y="922128"/>
            <a:ext cx="6866021" cy="4002797"/>
          </a:xfrm>
          <a:prstGeom prst="rect">
            <a:avLst/>
          </a:prstGeom>
          <a:solidFill>
            <a:schemeClr val="bg1"/>
          </a:solidFill>
          <a:ln>
            <a:noFill/>
          </a:ln>
          <a:extLst>
            <a:ext uri="{53640926-AAD7-44d8-BBD7-CCE9431645EC}">
              <a14:shadowObscured xmlns:lc="http://schemas.openxmlformats.org/drawingml/2006/lockedCanvas"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Lst>
        </p:spPr>
      </p:pic>
      <p:sp>
        <p:nvSpPr>
          <p:cNvPr id="19" name="Frame 18">
            <a:extLst>
              <a:ext uri="{FF2B5EF4-FFF2-40B4-BE49-F238E27FC236}">
                <a16:creationId xmlns:a16="http://schemas.microsoft.com/office/drawing/2014/main" id="{98DC0961-C831-FA46-A42E-6D00683E3403}"/>
              </a:ext>
            </a:extLst>
          </p:cNvPr>
          <p:cNvSpPr/>
          <p:nvPr/>
        </p:nvSpPr>
        <p:spPr>
          <a:xfrm>
            <a:off x="8229290" y="5477932"/>
            <a:ext cx="1314732" cy="41349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 </a:t>
            </a:r>
          </a:p>
        </p:txBody>
      </p:sp>
      <p:sp>
        <p:nvSpPr>
          <p:cNvPr id="20" name="Frame 19">
            <a:extLst>
              <a:ext uri="{FF2B5EF4-FFF2-40B4-BE49-F238E27FC236}">
                <a16:creationId xmlns:a16="http://schemas.microsoft.com/office/drawing/2014/main" id="{D527636A-A57A-A640-8B8B-4B655D3518BC}"/>
              </a:ext>
            </a:extLst>
          </p:cNvPr>
          <p:cNvSpPr/>
          <p:nvPr/>
        </p:nvSpPr>
        <p:spPr>
          <a:xfrm>
            <a:off x="7113452" y="5493786"/>
            <a:ext cx="1115838" cy="41349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 </a:t>
            </a:r>
          </a:p>
        </p:txBody>
      </p:sp>
    </p:spTree>
    <p:extLst>
      <p:ext uri="{BB962C8B-B14F-4D97-AF65-F5344CB8AC3E}">
        <p14:creationId xmlns:p14="http://schemas.microsoft.com/office/powerpoint/2010/main" val="10945034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ED4DBB-3ED0-AF47-B9F3-34540858C117}"/>
              </a:ext>
            </a:extLst>
          </p:cNvPr>
          <p:cNvSpPr>
            <a:spLocks noGrp="1"/>
          </p:cNvSpPr>
          <p:nvPr>
            <p:ph type="dt" sz="half" idx="10"/>
          </p:nvPr>
        </p:nvSpPr>
        <p:spPr>
          <a:xfrm>
            <a:off x="1472119" y="6524959"/>
            <a:ext cx="4293088" cy="365125"/>
          </a:xfrm>
        </p:spPr>
        <p:txBody>
          <a:bodyPr/>
          <a:lstStyle/>
          <a:p>
            <a:r>
              <a:rPr lang="en-US"/>
              <a:t>ARIES -APEC workshop 10 Dec. Frankfurt.</a:t>
            </a:r>
            <a:endParaRPr lang="en-US" dirty="0"/>
          </a:p>
        </p:txBody>
      </p:sp>
      <p:sp>
        <p:nvSpPr>
          <p:cNvPr id="3" name="Footer Placeholder 2">
            <a:extLst>
              <a:ext uri="{FF2B5EF4-FFF2-40B4-BE49-F238E27FC236}">
                <a16:creationId xmlns:a16="http://schemas.microsoft.com/office/drawing/2014/main" id="{17362A18-B4B9-104D-8465-AE39FF35DE5E}"/>
              </a:ext>
            </a:extLst>
          </p:cNvPr>
          <p:cNvSpPr>
            <a:spLocks noGrp="1"/>
          </p:cNvSpPr>
          <p:nvPr>
            <p:ph type="ftr" sz="quarter" idx="11"/>
          </p:nvPr>
        </p:nvSpPr>
        <p:spPr>
          <a:xfrm>
            <a:off x="5689319" y="6520473"/>
            <a:ext cx="2755899" cy="365125"/>
          </a:xfrm>
        </p:spPr>
        <p:txBody>
          <a:bodyPr/>
          <a:lstStyle/>
          <a:p>
            <a:r>
              <a:rPr lang="en-US" dirty="0"/>
              <a:t>Roberto Cimino</a:t>
            </a:r>
          </a:p>
        </p:txBody>
      </p:sp>
      <p:sp>
        <p:nvSpPr>
          <p:cNvPr id="21" name="Rectangle 20">
            <a:extLst>
              <a:ext uri="{FF2B5EF4-FFF2-40B4-BE49-F238E27FC236}">
                <a16:creationId xmlns:a16="http://schemas.microsoft.com/office/drawing/2014/main" id="{33618C55-B036-2C4F-A63E-34F34DDB50C5}"/>
              </a:ext>
            </a:extLst>
          </p:cNvPr>
          <p:cNvSpPr/>
          <p:nvPr/>
        </p:nvSpPr>
        <p:spPr>
          <a:xfrm>
            <a:off x="0" y="69514"/>
            <a:ext cx="12047621" cy="138499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b="1" dirty="0">
                <a:solidFill>
                  <a:srgbClr val="FF0000"/>
                </a:solidFill>
                <a:latin typeface="Calibri" panose="020F0502020204030204" pitchFamily="34" charset="0"/>
                <a:cs typeface="Calibri" panose="020F0502020204030204" pitchFamily="34" charset="0"/>
              </a:rPr>
              <a:t>Such SR can not be deposited on the cold bore (at 1.9 K): need to be intercepted by a </a:t>
            </a:r>
            <a:r>
              <a:rPr lang="en-US" sz="2800" b="1" dirty="0">
                <a:solidFill>
                  <a:srgbClr val="0432FF"/>
                </a:solidFill>
                <a:latin typeface="Calibri" panose="020F0502020204030204" pitchFamily="34" charset="0"/>
                <a:cs typeface="Calibri" panose="020F0502020204030204" pitchFamily="34" charset="0"/>
              </a:rPr>
              <a:t>beam screen </a:t>
            </a:r>
            <a:r>
              <a:rPr lang="en-US" sz="2800" b="1" dirty="0">
                <a:solidFill>
                  <a:srgbClr val="FF0000"/>
                </a:solidFill>
                <a:latin typeface="Calibri" panose="020F0502020204030204" pitchFamily="34" charset="0"/>
                <a:cs typeface="Calibri" panose="020F0502020204030204" pitchFamily="34" charset="0"/>
              </a:rPr>
              <a:t>at higher temperature (in LHC at 20K) and for HL-LHC and FCC-</a:t>
            </a:r>
            <a:r>
              <a:rPr lang="en-US" sz="2800" b="1" dirty="0" err="1">
                <a:solidFill>
                  <a:srgbClr val="FF0000"/>
                </a:solidFill>
                <a:latin typeface="Calibri" panose="020F0502020204030204" pitchFamily="34" charset="0"/>
                <a:cs typeface="Calibri" panose="020F0502020204030204" pitchFamily="34" charset="0"/>
              </a:rPr>
              <a:t>hh</a:t>
            </a:r>
            <a:r>
              <a:rPr lang="en-US" sz="2800" b="1" dirty="0">
                <a:solidFill>
                  <a:srgbClr val="FF0000"/>
                </a:solidFill>
                <a:latin typeface="Calibri" panose="020F0502020204030204" pitchFamily="34" charset="0"/>
                <a:cs typeface="Calibri" panose="020F0502020204030204" pitchFamily="34" charset="0"/>
              </a:rPr>
              <a:t> maybe higher (between 40-60K ?). </a:t>
            </a:r>
          </a:p>
        </p:txBody>
      </p:sp>
      <p:sp>
        <p:nvSpPr>
          <p:cNvPr id="15" name="TextBox 14">
            <a:extLst>
              <a:ext uri="{FF2B5EF4-FFF2-40B4-BE49-F238E27FC236}">
                <a16:creationId xmlns:a16="http://schemas.microsoft.com/office/drawing/2014/main" id="{9D057B3C-76C6-DC40-9AC8-35F5A418298E}"/>
              </a:ext>
            </a:extLst>
          </p:cNvPr>
          <p:cNvSpPr txBox="1"/>
          <p:nvPr/>
        </p:nvSpPr>
        <p:spPr>
          <a:xfrm>
            <a:off x="1941096" y="1513067"/>
            <a:ext cx="8807116"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sz="3200" dirty="0">
                <a:latin typeface="Calibri" panose="020F0502020204030204" pitchFamily="34" charset="0"/>
                <a:cs typeface="Calibri" panose="020F0502020204030204" pitchFamily="34" charset="0"/>
              </a:rPr>
              <a:t>To dissipate ~ 5 MW in the FCC-</a:t>
            </a:r>
            <a:r>
              <a:rPr lang="en-GB" sz="3200" dirty="0" err="1">
                <a:latin typeface="Calibri" panose="020F0502020204030204" pitchFamily="34" charset="0"/>
                <a:cs typeface="Calibri" panose="020F0502020204030204" pitchFamily="34" charset="0"/>
              </a:rPr>
              <a:t>hh</a:t>
            </a:r>
            <a:r>
              <a:rPr lang="en-GB" sz="3200" dirty="0">
                <a:latin typeface="Calibri" panose="020F0502020204030204" pitchFamily="34" charset="0"/>
                <a:cs typeface="Calibri" panose="020F0502020204030204" pitchFamily="34" charset="0"/>
              </a:rPr>
              <a:t> :</a:t>
            </a:r>
          </a:p>
        </p:txBody>
      </p:sp>
      <p:graphicFrame>
        <p:nvGraphicFramePr>
          <p:cNvPr id="16" name="Table 15">
            <a:extLst>
              <a:ext uri="{FF2B5EF4-FFF2-40B4-BE49-F238E27FC236}">
                <a16:creationId xmlns:a16="http://schemas.microsoft.com/office/drawing/2014/main" id="{41C7B0C5-F3BE-E344-B072-C6FDD02E8C5D}"/>
              </a:ext>
            </a:extLst>
          </p:cNvPr>
          <p:cNvGraphicFramePr>
            <a:graphicFrameLocks noGrp="1"/>
          </p:cNvGraphicFramePr>
          <p:nvPr>
            <p:extLst>
              <p:ext uri="{D42A27DB-BD31-4B8C-83A1-F6EECF244321}">
                <p14:modId xmlns:p14="http://schemas.microsoft.com/office/powerpoint/2010/main" val="2623332352"/>
              </p:ext>
            </p:extLst>
          </p:nvPr>
        </p:nvGraphicFramePr>
        <p:xfrm>
          <a:off x="1941093" y="2159396"/>
          <a:ext cx="8807118" cy="2103120"/>
        </p:xfrm>
        <a:graphic>
          <a:graphicData uri="http://schemas.openxmlformats.org/drawingml/2006/table">
            <a:tbl>
              <a:tblPr firstRow="1" bandRow="1">
                <a:tableStyleId>{E8B1032C-EA38-4F05-BA0D-38AFFFC7BED3}</a:tableStyleId>
              </a:tblPr>
              <a:tblGrid>
                <a:gridCol w="4403559">
                  <a:extLst>
                    <a:ext uri="{9D8B030D-6E8A-4147-A177-3AD203B41FA5}">
                      <a16:colId xmlns:a16="http://schemas.microsoft.com/office/drawing/2014/main" val="20000"/>
                    </a:ext>
                  </a:extLst>
                </a:gridCol>
                <a:gridCol w="4403559">
                  <a:extLst>
                    <a:ext uri="{9D8B030D-6E8A-4147-A177-3AD203B41FA5}">
                      <a16:colId xmlns:a16="http://schemas.microsoft.com/office/drawing/2014/main" val="20001"/>
                    </a:ext>
                  </a:extLst>
                </a:gridCol>
              </a:tblGrid>
              <a:tr h="380930">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GB" sz="2000" b="1" kern="1200" dirty="0">
                          <a:solidFill>
                            <a:schemeClr val="tx1"/>
                          </a:solidFill>
                          <a:latin typeface="+mn-lt"/>
                          <a:ea typeface="+mn-ea"/>
                          <a:cs typeface="+mn-cs"/>
                        </a:rPr>
                        <a:t>@ 1.9 K  </a:t>
                      </a:r>
                    </a:p>
                    <a:p>
                      <a:pPr marL="0" marR="0" indent="0" algn="ctr" defTabSz="685800" rtl="0" eaLnBrk="1" fontAlgn="auto" latinLnBrk="0" hangingPunct="1">
                        <a:lnSpc>
                          <a:spcPct val="100000"/>
                        </a:lnSpc>
                        <a:spcBef>
                          <a:spcPts val="0"/>
                        </a:spcBef>
                        <a:spcAft>
                          <a:spcPts val="0"/>
                        </a:spcAft>
                        <a:buClrTx/>
                        <a:buSzTx/>
                        <a:buFontTx/>
                        <a:buNone/>
                        <a:tabLst/>
                        <a:defRPr/>
                      </a:pPr>
                      <a:r>
                        <a:rPr lang="en-GB" sz="2000" b="1" kern="1200" dirty="0">
                          <a:solidFill>
                            <a:schemeClr val="tx1"/>
                          </a:solidFill>
                          <a:latin typeface="+mn-lt"/>
                          <a:ea typeface="+mn-ea"/>
                          <a:cs typeface="+mn-cs"/>
                        </a:rPr>
                        <a:t>(cold bore temperature) </a:t>
                      </a:r>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GB" sz="2000" b="1" kern="1200" dirty="0">
                          <a:solidFill>
                            <a:schemeClr val="tx1"/>
                          </a:solidFill>
                          <a:latin typeface="+mn-lt"/>
                          <a:ea typeface="+mn-ea"/>
                          <a:cs typeface="+mn-cs"/>
                        </a:rPr>
                        <a:t>&gt; 7 GW</a:t>
                      </a:r>
                    </a:p>
                  </a:txBody>
                  <a:tcPr/>
                </a:tc>
                <a:extLst>
                  <a:ext uri="{0D108BD9-81ED-4DB2-BD59-A6C34878D82A}">
                    <a16:rowId xmlns:a16="http://schemas.microsoft.com/office/drawing/2014/main" val="10000"/>
                  </a:ext>
                </a:extLst>
              </a:tr>
              <a:tr h="380930">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GB" sz="2000" b="1" kern="1200" dirty="0">
                          <a:solidFill>
                            <a:schemeClr val="tx1"/>
                          </a:solidFill>
                          <a:latin typeface="+mn-lt"/>
                          <a:ea typeface="+mn-ea"/>
                          <a:cs typeface="+mn-cs"/>
                        </a:rPr>
                        <a:t>@ 4.2 K  </a:t>
                      </a:r>
                    </a:p>
                    <a:p>
                      <a:pPr marL="0" marR="0" indent="0" algn="ctr" defTabSz="685800" rtl="0" eaLnBrk="1" fontAlgn="auto" latinLnBrk="0" hangingPunct="1">
                        <a:lnSpc>
                          <a:spcPct val="100000"/>
                        </a:lnSpc>
                        <a:spcBef>
                          <a:spcPts val="0"/>
                        </a:spcBef>
                        <a:spcAft>
                          <a:spcPts val="0"/>
                        </a:spcAft>
                        <a:buClrTx/>
                        <a:buSzTx/>
                        <a:buFontTx/>
                        <a:buNone/>
                        <a:tabLst/>
                        <a:defRPr/>
                      </a:pPr>
                      <a:r>
                        <a:rPr lang="en-GB" sz="2000" b="1" kern="1200" dirty="0">
                          <a:solidFill>
                            <a:schemeClr val="tx1"/>
                          </a:solidFill>
                          <a:latin typeface="+mn-lt"/>
                          <a:ea typeface="+mn-ea"/>
                          <a:cs typeface="+mn-cs"/>
                        </a:rPr>
                        <a:t>(Liquid He temperature) </a:t>
                      </a:r>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GB" sz="2000" b="1" kern="1200" dirty="0">
                          <a:solidFill>
                            <a:schemeClr val="tx1"/>
                          </a:solidFill>
                          <a:latin typeface="+mn-lt"/>
                          <a:ea typeface="+mn-ea"/>
                          <a:cs typeface="+mn-cs"/>
                        </a:rPr>
                        <a:t>&gt; 3 GW</a:t>
                      </a:r>
                    </a:p>
                  </a:txBody>
                  <a:tcPr/>
                </a:tc>
                <a:extLst>
                  <a:ext uri="{0D108BD9-81ED-4DB2-BD59-A6C34878D82A}">
                    <a16:rowId xmlns:a16="http://schemas.microsoft.com/office/drawing/2014/main" val="10001"/>
                  </a:ext>
                </a:extLst>
              </a:tr>
              <a:tr h="380930">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GB" sz="2000" b="1" kern="1200" dirty="0">
                          <a:solidFill>
                            <a:schemeClr val="tx1"/>
                          </a:solidFill>
                          <a:latin typeface="+mn-lt"/>
                          <a:ea typeface="+mn-ea"/>
                          <a:cs typeface="+mn-cs"/>
                        </a:rPr>
                        <a:t>5 K &lt; T &lt; 20 K  </a:t>
                      </a:r>
                    </a:p>
                    <a:p>
                      <a:pPr marL="0" marR="0" indent="0" algn="ctr" defTabSz="685800" rtl="0" eaLnBrk="1" fontAlgn="auto" latinLnBrk="0" hangingPunct="1">
                        <a:lnSpc>
                          <a:spcPct val="100000"/>
                        </a:lnSpc>
                        <a:spcBef>
                          <a:spcPts val="0"/>
                        </a:spcBef>
                        <a:spcAft>
                          <a:spcPts val="0"/>
                        </a:spcAft>
                        <a:buClrTx/>
                        <a:buSzTx/>
                        <a:buFontTx/>
                        <a:buNone/>
                        <a:tabLst/>
                        <a:defRPr/>
                      </a:pPr>
                      <a:r>
                        <a:rPr lang="en-GB" sz="2000" b="1" kern="1200" dirty="0">
                          <a:solidFill>
                            <a:schemeClr val="tx1"/>
                          </a:solidFill>
                          <a:latin typeface="+mn-lt"/>
                          <a:ea typeface="+mn-ea"/>
                          <a:cs typeface="+mn-cs"/>
                        </a:rPr>
                        <a:t>(LHC BS temperature) </a:t>
                      </a:r>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GB" sz="2000" b="1" kern="1200" dirty="0">
                          <a:solidFill>
                            <a:schemeClr val="tx1"/>
                          </a:solidFill>
                          <a:latin typeface="+mn-lt"/>
                          <a:ea typeface="+mn-ea"/>
                          <a:cs typeface="+mn-cs"/>
                        </a:rPr>
                        <a:t>&gt; 1</a:t>
                      </a:r>
                      <a:r>
                        <a:rPr lang="en-GB" sz="2000" b="1" kern="1200" baseline="0" dirty="0">
                          <a:solidFill>
                            <a:schemeClr val="tx1"/>
                          </a:solidFill>
                          <a:latin typeface="+mn-lt"/>
                          <a:ea typeface="+mn-ea"/>
                          <a:cs typeface="+mn-cs"/>
                        </a:rPr>
                        <a:t> GW</a:t>
                      </a:r>
                    </a:p>
                    <a:p>
                      <a:pPr marL="0" marR="0" indent="0" algn="ctr" defTabSz="685800" rtl="0" eaLnBrk="1" fontAlgn="auto" latinLnBrk="0" hangingPunct="1">
                        <a:lnSpc>
                          <a:spcPct val="100000"/>
                        </a:lnSpc>
                        <a:spcBef>
                          <a:spcPts val="0"/>
                        </a:spcBef>
                        <a:spcAft>
                          <a:spcPts val="0"/>
                        </a:spcAft>
                        <a:buClrTx/>
                        <a:buSzTx/>
                        <a:buFontTx/>
                        <a:buNone/>
                        <a:tabLst/>
                        <a:defRPr/>
                      </a:pPr>
                      <a:endParaRPr lang="en-GB" sz="2000" b="1" kern="1200" dirty="0">
                        <a:solidFill>
                          <a:schemeClr val="tx1"/>
                        </a:solidFill>
                        <a:latin typeface="+mn-lt"/>
                        <a:ea typeface="+mn-ea"/>
                        <a:cs typeface="+mn-cs"/>
                      </a:endParaRPr>
                    </a:p>
                  </a:txBody>
                  <a:tcPr/>
                </a:tc>
                <a:extLst>
                  <a:ext uri="{0D108BD9-81ED-4DB2-BD59-A6C34878D82A}">
                    <a16:rowId xmlns:a16="http://schemas.microsoft.com/office/drawing/2014/main" val="10002"/>
                  </a:ext>
                </a:extLst>
              </a:tr>
            </a:tbl>
          </a:graphicData>
        </a:graphic>
      </p:graphicFrame>
      <p:graphicFrame>
        <p:nvGraphicFramePr>
          <p:cNvPr id="17" name="Table 16">
            <a:extLst>
              <a:ext uri="{FF2B5EF4-FFF2-40B4-BE49-F238E27FC236}">
                <a16:creationId xmlns:a16="http://schemas.microsoft.com/office/drawing/2014/main" id="{B8FD9905-4F1B-244F-92C2-00E3CE9563CC}"/>
              </a:ext>
            </a:extLst>
          </p:cNvPr>
          <p:cNvGraphicFramePr>
            <a:graphicFrameLocks noGrp="1"/>
          </p:cNvGraphicFramePr>
          <p:nvPr>
            <p:extLst>
              <p:ext uri="{D42A27DB-BD31-4B8C-83A1-F6EECF244321}">
                <p14:modId xmlns:p14="http://schemas.microsoft.com/office/powerpoint/2010/main" val="1546040133"/>
              </p:ext>
            </p:extLst>
          </p:nvPr>
        </p:nvGraphicFramePr>
        <p:xfrm>
          <a:off x="1941093" y="4244228"/>
          <a:ext cx="8807118" cy="701040"/>
        </p:xfrm>
        <a:graphic>
          <a:graphicData uri="http://schemas.openxmlformats.org/drawingml/2006/table">
            <a:tbl>
              <a:tblPr firstRow="1" bandRow="1">
                <a:tableStyleId>{E8B1032C-EA38-4F05-BA0D-38AFFFC7BED3}</a:tableStyleId>
              </a:tblPr>
              <a:tblGrid>
                <a:gridCol w="4403559">
                  <a:extLst>
                    <a:ext uri="{9D8B030D-6E8A-4147-A177-3AD203B41FA5}">
                      <a16:colId xmlns:a16="http://schemas.microsoft.com/office/drawing/2014/main" val="20000"/>
                    </a:ext>
                  </a:extLst>
                </a:gridCol>
                <a:gridCol w="4403559">
                  <a:extLst>
                    <a:ext uri="{9D8B030D-6E8A-4147-A177-3AD203B41FA5}">
                      <a16:colId xmlns:a16="http://schemas.microsoft.com/office/drawing/2014/main" val="20001"/>
                    </a:ext>
                  </a:extLst>
                </a:gridCol>
              </a:tblGrid>
              <a:tr h="380930">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GB" sz="2000" b="1" kern="1200" dirty="0">
                          <a:solidFill>
                            <a:schemeClr val="tx1"/>
                          </a:solidFill>
                          <a:latin typeface="+mn-lt"/>
                          <a:ea typeface="+mn-ea"/>
                          <a:cs typeface="+mn-cs"/>
                        </a:rPr>
                        <a:t>40 K &lt; T &lt; 60 K  </a:t>
                      </a:r>
                    </a:p>
                    <a:p>
                      <a:pPr marL="0" marR="0" indent="0" algn="ctr" defTabSz="685800" rtl="0" eaLnBrk="1" fontAlgn="auto" latinLnBrk="0" hangingPunct="1">
                        <a:lnSpc>
                          <a:spcPct val="100000"/>
                        </a:lnSpc>
                        <a:spcBef>
                          <a:spcPts val="0"/>
                        </a:spcBef>
                        <a:spcAft>
                          <a:spcPts val="0"/>
                        </a:spcAft>
                        <a:buClrTx/>
                        <a:buSzTx/>
                        <a:buFontTx/>
                        <a:buNone/>
                        <a:tabLst/>
                        <a:defRPr/>
                      </a:pPr>
                      <a:r>
                        <a:rPr lang="en-GB" sz="2000" b="1" kern="1200" dirty="0">
                          <a:solidFill>
                            <a:schemeClr val="tx1"/>
                          </a:solidFill>
                          <a:latin typeface="+mn-lt"/>
                          <a:ea typeface="+mn-ea"/>
                          <a:cs typeface="+mn-cs"/>
                        </a:rPr>
                        <a:t>(FCC-</a:t>
                      </a:r>
                      <a:r>
                        <a:rPr lang="en-GB" sz="2000" b="1" kern="1200" dirty="0" err="1">
                          <a:solidFill>
                            <a:schemeClr val="tx1"/>
                          </a:solidFill>
                          <a:latin typeface="+mn-lt"/>
                          <a:ea typeface="+mn-ea"/>
                          <a:cs typeface="+mn-cs"/>
                        </a:rPr>
                        <a:t>hh</a:t>
                      </a:r>
                      <a:r>
                        <a:rPr lang="en-GB" sz="2000" b="1" kern="1200" dirty="0">
                          <a:solidFill>
                            <a:schemeClr val="tx1"/>
                          </a:solidFill>
                          <a:latin typeface="+mn-lt"/>
                          <a:ea typeface="+mn-ea"/>
                          <a:cs typeface="+mn-cs"/>
                        </a:rPr>
                        <a:t> BS temperature) </a:t>
                      </a:r>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GB" sz="2000" b="1" kern="1200" dirty="0">
                          <a:solidFill>
                            <a:srgbClr val="FF0000"/>
                          </a:solidFill>
                          <a:latin typeface="+mn-lt"/>
                          <a:ea typeface="+mn-ea"/>
                          <a:cs typeface="+mn-cs"/>
                        </a:rPr>
                        <a:t>Hopefully 100</a:t>
                      </a:r>
                      <a:r>
                        <a:rPr lang="en-GB" sz="2000" b="1" kern="1200" baseline="0" dirty="0">
                          <a:solidFill>
                            <a:srgbClr val="FF0000"/>
                          </a:solidFill>
                          <a:latin typeface="+mn-lt"/>
                          <a:ea typeface="+mn-ea"/>
                          <a:cs typeface="+mn-cs"/>
                        </a:rPr>
                        <a:t> M</a:t>
                      </a:r>
                      <a:r>
                        <a:rPr lang="en-GB" sz="2000" b="1" kern="1200" dirty="0">
                          <a:solidFill>
                            <a:srgbClr val="FF0000"/>
                          </a:solidFill>
                          <a:latin typeface="+mn-lt"/>
                          <a:ea typeface="+mn-ea"/>
                          <a:cs typeface="+mn-cs"/>
                        </a:rPr>
                        <a:t> W</a:t>
                      </a:r>
                    </a:p>
                    <a:p>
                      <a:pPr marL="0" marR="0" indent="0" algn="ctr" defTabSz="685800" rtl="0" eaLnBrk="1" fontAlgn="auto" latinLnBrk="0" hangingPunct="1">
                        <a:lnSpc>
                          <a:spcPct val="100000"/>
                        </a:lnSpc>
                        <a:spcBef>
                          <a:spcPts val="0"/>
                        </a:spcBef>
                        <a:spcAft>
                          <a:spcPts val="0"/>
                        </a:spcAft>
                        <a:buClrTx/>
                        <a:buSzTx/>
                        <a:buFontTx/>
                        <a:buNone/>
                        <a:tabLst/>
                        <a:defRPr/>
                      </a:pPr>
                      <a:r>
                        <a:rPr lang="en-GB" sz="2000" b="1" kern="1200" dirty="0">
                          <a:solidFill>
                            <a:schemeClr val="tx1"/>
                          </a:solidFill>
                          <a:latin typeface="+mn-lt"/>
                          <a:ea typeface="+mn-ea"/>
                          <a:cs typeface="+mn-cs"/>
                        </a:rPr>
                        <a:t>(max. available power!)</a:t>
                      </a:r>
                    </a:p>
                  </a:txBody>
                  <a:tcPr/>
                </a:tc>
                <a:extLst>
                  <a:ext uri="{0D108BD9-81ED-4DB2-BD59-A6C34878D82A}">
                    <a16:rowId xmlns:a16="http://schemas.microsoft.com/office/drawing/2014/main" val="10000"/>
                  </a:ext>
                </a:extLst>
              </a:tr>
            </a:tbl>
          </a:graphicData>
        </a:graphic>
      </p:graphicFrame>
      <p:graphicFrame>
        <p:nvGraphicFramePr>
          <p:cNvPr id="18" name="Table 17">
            <a:extLst>
              <a:ext uri="{FF2B5EF4-FFF2-40B4-BE49-F238E27FC236}">
                <a16:creationId xmlns:a16="http://schemas.microsoft.com/office/drawing/2014/main" id="{DF883FED-F03A-5142-9001-6374F1C68C3E}"/>
              </a:ext>
            </a:extLst>
          </p:cNvPr>
          <p:cNvGraphicFramePr>
            <a:graphicFrameLocks noGrp="1"/>
          </p:cNvGraphicFramePr>
          <p:nvPr>
            <p:extLst>
              <p:ext uri="{D42A27DB-BD31-4B8C-83A1-F6EECF244321}">
                <p14:modId xmlns:p14="http://schemas.microsoft.com/office/powerpoint/2010/main" val="3894544798"/>
              </p:ext>
            </p:extLst>
          </p:nvPr>
        </p:nvGraphicFramePr>
        <p:xfrm>
          <a:off x="1941093" y="4942926"/>
          <a:ext cx="8807118" cy="396240"/>
        </p:xfrm>
        <a:graphic>
          <a:graphicData uri="http://schemas.openxmlformats.org/drawingml/2006/table">
            <a:tbl>
              <a:tblPr firstRow="1" bandRow="1">
                <a:tableStyleId>{E8B1032C-EA38-4F05-BA0D-38AFFFC7BED3}</a:tableStyleId>
              </a:tblPr>
              <a:tblGrid>
                <a:gridCol w="4403559">
                  <a:extLst>
                    <a:ext uri="{9D8B030D-6E8A-4147-A177-3AD203B41FA5}">
                      <a16:colId xmlns:a16="http://schemas.microsoft.com/office/drawing/2014/main" val="20000"/>
                    </a:ext>
                  </a:extLst>
                </a:gridCol>
                <a:gridCol w="4403559">
                  <a:extLst>
                    <a:ext uri="{9D8B030D-6E8A-4147-A177-3AD203B41FA5}">
                      <a16:colId xmlns:a16="http://schemas.microsoft.com/office/drawing/2014/main" val="20001"/>
                    </a:ext>
                  </a:extLst>
                </a:gridCol>
              </a:tblGrid>
              <a:tr h="211628">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GB" sz="2000" b="1" kern="1200" dirty="0">
                          <a:solidFill>
                            <a:schemeClr val="tx1"/>
                          </a:solidFill>
                          <a:latin typeface="+mn-lt"/>
                          <a:ea typeface="+mn-ea"/>
                          <a:cs typeface="+mn-cs"/>
                        </a:rPr>
                        <a:t>At Room temperature </a:t>
                      </a:r>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GB" sz="2000" b="1" kern="1200" dirty="0">
                          <a:solidFill>
                            <a:srgbClr val="FF0000"/>
                          </a:solidFill>
                          <a:latin typeface="+mn-lt"/>
                          <a:ea typeface="+mn-ea"/>
                          <a:cs typeface="+mn-cs"/>
                        </a:rPr>
                        <a:t>~ 6 -</a:t>
                      </a:r>
                      <a:r>
                        <a:rPr lang="en-GB" sz="2000" b="1" kern="1200" baseline="0" dirty="0">
                          <a:solidFill>
                            <a:srgbClr val="FF0000"/>
                          </a:solidFill>
                          <a:latin typeface="+mn-lt"/>
                          <a:ea typeface="+mn-ea"/>
                          <a:cs typeface="+mn-cs"/>
                        </a:rPr>
                        <a:t> 10 M</a:t>
                      </a:r>
                      <a:r>
                        <a:rPr lang="en-GB" sz="2000" b="1" kern="1200" dirty="0">
                          <a:solidFill>
                            <a:srgbClr val="FF0000"/>
                          </a:solidFill>
                          <a:latin typeface="+mn-lt"/>
                          <a:ea typeface="+mn-ea"/>
                          <a:cs typeface="+mn-cs"/>
                        </a:rPr>
                        <a:t> W</a:t>
                      </a:r>
                    </a:p>
                  </a:txBody>
                  <a:tcPr/>
                </a:tc>
                <a:extLst>
                  <a:ext uri="{0D108BD9-81ED-4DB2-BD59-A6C34878D82A}">
                    <a16:rowId xmlns:a16="http://schemas.microsoft.com/office/drawing/2014/main" val="10000"/>
                  </a:ext>
                </a:extLst>
              </a:tr>
            </a:tbl>
          </a:graphicData>
        </a:graphic>
      </p:graphicFrame>
      <p:sp>
        <p:nvSpPr>
          <p:cNvPr id="6" name="TextBox 5">
            <a:extLst>
              <a:ext uri="{FF2B5EF4-FFF2-40B4-BE49-F238E27FC236}">
                <a16:creationId xmlns:a16="http://schemas.microsoft.com/office/drawing/2014/main" id="{6C7E3BD1-2FC7-A14C-B19E-0A372CFA3C24}"/>
              </a:ext>
            </a:extLst>
          </p:cNvPr>
          <p:cNvSpPr txBox="1"/>
          <p:nvPr/>
        </p:nvSpPr>
        <p:spPr>
          <a:xfrm>
            <a:off x="1185675" y="5580597"/>
            <a:ext cx="10500695" cy="523220"/>
          </a:xfrm>
          <a:prstGeom prst="rect">
            <a:avLst/>
          </a:prstGeom>
          <a:noFill/>
        </p:spPr>
        <p:txBody>
          <a:bodyPr wrap="none" rtlCol="0">
            <a:spAutoFit/>
          </a:bodyPr>
          <a:lstStyle/>
          <a:p>
            <a:r>
              <a:rPr lang="en-US" sz="2800" b="1" dirty="0">
                <a:solidFill>
                  <a:srgbClr val="FF0000"/>
                </a:solidFill>
                <a:latin typeface="Calibri" panose="020F0502020204030204" pitchFamily="34" charset="0"/>
                <a:cs typeface="Calibri" panose="020F0502020204030204" pitchFamily="34" charset="0"/>
              </a:rPr>
              <a:t>Running costs and cryogenics hope for highest possible temperature!</a:t>
            </a:r>
          </a:p>
        </p:txBody>
      </p:sp>
    </p:spTree>
    <p:extLst>
      <p:ext uri="{BB962C8B-B14F-4D97-AF65-F5344CB8AC3E}">
        <p14:creationId xmlns:p14="http://schemas.microsoft.com/office/powerpoint/2010/main" val="18450639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6754" y="77734"/>
            <a:ext cx="3200400" cy="911014"/>
          </a:xfrm>
        </p:spPr>
        <p:style>
          <a:lnRef idx="2">
            <a:schemeClr val="accent2"/>
          </a:lnRef>
          <a:fillRef idx="1">
            <a:schemeClr val="lt1"/>
          </a:fillRef>
          <a:effectRef idx="0">
            <a:schemeClr val="accent2"/>
          </a:effectRef>
          <a:fontRef idx="minor">
            <a:schemeClr val="dk1"/>
          </a:fontRef>
        </p:style>
        <p:txBody>
          <a:bodyPr/>
          <a:lstStyle/>
          <a:p>
            <a:r>
              <a:rPr lang="en-GB" dirty="0"/>
              <a:t>Beam Screen</a:t>
            </a:r>
          </a:p>
        </p:txBody>
      </p:sp>
      <p:sp>
        <p:nvSpPr>
          <p:cNvPr id="5" name="Slide Number Placeholder 4"/>
          <p:cNvSpPr>
            <a:spLocks noGrp="1"/>
          </p:cNvSpPr>
          <p:nvPr>
            <p:ph type="sldNum" sz="quarter" idx="12"/>
          </p:nvPr>
        </p:nvSpPr>
        <p:spPr/>
        <p:txBody>
          <a:bodyPr/>
          <a:lstStyle/>
          <a:p>
            <a:fld id="{5800B993-5E03-6B4C-8BB5-418C00FE689A}" type="slidenum">
              <a:rPr lang="en-US" smtClean="0"/>
              <a:pPr/>
              <a:t>31</a:t>
            </a:fld>
            <a:endParaRPr lang="en-US" dirty="0"/>
          </a:p>
        </p:txBody>
      </p:sp>
      <p:pic>
        <p:nvPicPr>
          <p:cNvPr id="6" name="Picture 15" descr="Page_13.jpg                                                    00003BBAMacintosh HD                   B8906C1D:"/>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6888" y="1440851"/>
            <a:ext cx="2426213" cy="3834743"/>
          </a:xfrm>
          <a:prstGeom prst="rect">
            <a:avLst/>
          </a:prstGeom>
          <a:extLst>
            <a:ext uri="{909E8E84-426E-40dd-AFC4-6F175D3DCCD1}">
              <a14:hiddenFill xmlns="" xmlns:a14="http://schemas.microsoft.com/office/drawing/2010/main">
                <a:solidFill>
                  <a:srgbClr val="FFFFFF"/>
                </a:solidFill>
              </a14:hiddenFill>
            </a:ext>
          </a:extLst>
        </p:spPr>
        <p:style>
          <a:lnRef idx="2">
            <a:schemeClr val="dk1"/>
          </a:lnRef>
          <a:fillRef idx="1">
            <a:schemeClr val="lt1"/>
          </a:fillRef>
          <a:effectRef idx="0">
            <a:schemeClr val="dk1"/>
          </a:effectRef>
          <a:fontRef idx="minor">
            <a:schemeClr val="dk1"/>
          </a:fontRef>
        </p:style>
      </p:pic>
      <p:pic>
        <p:nvPicPr>
          <p:cNvPr id="7" name="Picture 2" descr="C:\Users\ibellafont\Downloads\PDFtoJPG.me-1 (5).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265708" y="2514078"/>
            <a:ext cx="2905928" cy="2539913"/>
          </a:xfrm>
          <a:prstGeom prst="rect">
            <a:avLst/>
          </a:prstGeom>
          <a:noFill/>
          <a:extLst/>
        </p:spPr>
      </p:pic>
      <p:sp>
        <p:nvSpPr>
          <p:cNvPr id="8" name="TextBox 7"/>
          <p:cNvSpPr txBox="1"/>
          <p:nvPr/>
        </p:nvSpPr>
        <p:spPr>
          <a:xfrm>
            <a:off x="837429" y="5312417"/>
            <a:ext cx="1488191" cy="923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GB" dirty="0">
                <a:latin typeface="Calibri" charset="0"/>
                <a:ea typeface="Calibri" charset="0"/>
                <a:cs typeface="Calibri" charset="0"/>
              </a:rPr>
              <a:t>sawtooth</a:t>
            </a:r>
          </a:p>
          <a:p>
            <a:pPr algn="ctr"/>
            <a:r>
              <a:rPr lang="en-GB" dirty="0">
                <a:latin typeface="Calibri" charset="0"/>
                <a:ea typeface="Calibri" charset="0"/>
                <a:cs typeface="Calibri" charset="0"/>
              </a:rPr>
              <a:t>surface finishing</a:t>
            </a:r>
          </a:p>
        </p:txBody>
      </p:sp>
      <p:cxnSp>
        <p:nvCxnSpPr>
          <p:cNvPr id="9" name="Straight Connector 8"/>
          <p:cNvCxnSpPr>
            <a:cxnSpLocks/>
          </p:cNvCxnSpPr>
          <p:nvPr/>
        </p:nvCxnSpPr>
        <p:spPr>
          <a:xfrm flipH="1">
            <a:off x="4122549" y="3269526"/>
            <a:ext cx="1303036" cy="2203659"/>
          </a:xfrm>
          <a:prstGeom prst="line">
            <a:avLst/>
          </a:prstGeom>
          <a:ln w="38100">
            <a:solidFill>
              <a:schemeClr val="accent1"/>
            </a:solidFill>
            <a:headEnd type="arrow"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763898" y="5035414"/>
            <a:ext cx="149640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GB" dirty="0">
                <a:latin typeface="Calibri" charset="0"/>
                <a:ea typeface="Calibri" charset="0"/>
                <a:cs typeface="Calibri" charset="0"/>
              </a:rPr>
              <a:t>LASE</a:t>
            </a:r>
          </a:p>
        </p:txBody>
      </p:sp>
      <p:cxnSp>
        <p:nvCxnSpPr>
          <p:cNvPr id="11" name="Straight Connector 10"/>
          <p:cNvCxnSpPr>
            <a:cxnSpLocks/>
            <a:endCxn id="8" idx="0"/>
          </p:cNvCxnSpPr>
          <p:nvPr/>
        </p:nvCxnSpPr>
        <p:spPr>
          <a:xfrm flipH="1">
            <a:off x="1581525" y="3725472"/>
            <a:ext cx="2298066" cy="1586945"/>
          </a:xfrm>
          <a:prstGeom prst="line">
            <a:avLst/>
          </a:prstGeom>
          <a:ln w="38100">
            <a:solidFill>
              <a:srgbClr val="FF0000"/>
            </a:solidFill>
            <a:headEnd type="arrow"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096771" y="1373412"/>
            <a:ext cx="1121591"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GB" dirty="0">
                <a:latin typeface="Calibri" charset="0"/>
                <a:ea typeface="Calibri" charset="0"/>
                <a:cs typeface="Calibri" charset="0"/>
              </a:rPr>
              <a:t>cooling channels</a:t>
            </a:r>
          </a:p>
        </p:txBody>
      </p:sp>
      <p:cxnSp>
        <p:nvCxnSpPr>
          <p:cNvPr id="13" name="Straight Connector 12"/>
          <p:cNvCxnSpPr/>
          <p:nvPr/>
        </p:nvCxnSpPr>
        <p:spPr>
          <a:xfrm flipH="1" flipV="1">
            <a:off x="3347506" y="2107488"/>
            <a:ext cx="1064171" cy="853617"/>
          </a:xfrm>
          <a:prstGeom prst="line">
            <a:avLst/>
          </a:prstGeom>
          <a:ln w="38100">
            <a:solidFill>
              <a:srgbClr val="FF0000"/>
            </a:solidFill>
            <a:headEnd type="arrow"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173294" y="5466876"/>
            <a:ext cx="1629680"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GB" dirty="0">
                <a:latin typeface="Calibri" charset="0"/>
                <a:ea typeface="Calibri" charset="0"/>
                <a:cs typeface="Calibri" charset="0"/>
              </a:rPr>
              <a:t>perforated baffles</a:t>
            </a:r>
          </a:p>
        </p:txBody>
      </p:sp>
      <p:cxnSp>
        <p:nvCxnSpPr>
          <p:cNvPr id="15" name="Straight Connector 14"/>
          <p:cNvCxnSpPr>
            <a:cxnSpLocks/>
          </p:cNvCxnSpPr>
          <p:nvPr/>
        </p:nvCxnSpPr>
        <p:spPr>
          <a:xfrm>
            <a:off x="1496420" y="4514424"/>
            <a:ext cx="2698150" cy="946157"/>
          </a:xfrm>
          <a:prstGeom prst="line">
            <a:avLst/>
          </a:prstGeom>
          <a:ln w="38100">
            <a:solidFill>
              <a:srgbClr val="FF0000"/>
            </a:solidFill>
            <a:headEnd type="arrow" w="med" len="med"/>
            <a:tailEnd type="none" w="med" len="med"/>
          </a:ln>
        </p:spPr>
        <p:style>
          <a:lnRef idx="1">
            <a:schemeClr val="accent4"/>
          </a:lnRef>
          <a:fillRef idx="2">
            <a:schemeClr val="accent4"/>
          </a:fillRef>
          <a:effectRef idx="1">
            <a:schemeClr val="accent4"/>
          </a:effectRef>
          <a:fontRef idx="minor">
            <a:schemeClr val="dk1"/>
          </a:fontRef>
        </p:style>
      </p:cxnSp>
      <p:sp>
        <p:nvSpPr>
          <p:cNvPr id="20" name="Title 1"/>
          <p:cNvSpPr txBox="1">
            <a:spLocks/>
          </p:cNvSpPr>
          <p:nvPr/>
        </p:nvSpPr>
        <p:spPr>
          <a:xfrm>
            <a:off x="-235612" y="1834518"/>
            <a:ext cx="3104803" cy="802825"/>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Calibri" charset="0"/>
                <a:ea typeface="Calibri" charset="0"/>
                <a:cs typeface="Calibri" charset="0"/>
              </a:defRPr>
            </a:lvl1pPr>
          </a:lstStyle>
          <a:p>
            <a:pPr algn="ctr"/>
            <a:r>
              <a:rPr lang="en-GB" dirty="0">
                <a:solidFill>
                  <a:schemeClr val="bg1"/>
                </a:solidFill>
              </a:rPr>
              <a:t>LHC BS</a:t>
            </a:r>
          </a:p>
        </p:txBody>
      </p:sp>
      <p:cxnSp>
        <p:nvCxnSpPr>
          <p:cNvPr id="21" name="Straight Connector 20"/>
          <p:cNvCxnSpPr>
            <a:endCxn id="12" idx="2"/>
          </p:cNvCxnSpPr>
          <p:nvPr/>
        </p:nvCxnSpPr>
        <p:spPr>
          <a:xfrm flipV="1">
            <a:off x="1496420" y="2019743"/>
            <a:ext cx="1161147" cy="1609928"/>
          </a:xfrm>
          <a:prstGeom prst="line">
            <a:avLst/>
          </a:prstGeom>
          <a:ln w="38100">
            <a:solidFill>
              <a:srgbClr val="FF0000"/>
            </a:solidFill>
            <a:headEnd type="arrow"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8" idx="0"/>
          </p:cNvCxnSpPr>
          <p:nvPr/>
        </p:nvCxnSpPr>
        <p:spPr>
          <a:xfrm>
            <a:off x="711200" y="4154820"/>
            <a:ext cx="870325" cy="1157597"/>
          </a:xfrm>
          <a:prstGeom prst="line">
            <a:avLst/>
          </a:prstGeom>
          <a:ln w="38100">
            <a:solidFill>
              <a:schemeClr val="accent1"/>
            </a:solidFill>
            <a:headEnd type="arrow"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5" name="Straight Connector 34"/>
          <p:cNvCxnSpPr>
            <a:endCxn id="10" idx="0"/>
          </p:cNvCxnSpPr>
          <p:nvPr/>
        </p:nvCxnSpPr>
        <p:spPr>
          <a:xfrm>
            <a:off x="4732763" y="4228793"/>
            <a:ext cx="779335" cy="806621"/>
          </a:xfrm>
          <a:prstGeom prst="line">
            <a:avLst/>
          </a:prstGeom>
          <a:ln w="38100">
            <a:solidFill>
              <a:srgbClr val="FF0000"/>
            </a:solidFill>
            <a:headEnd type="arrow" w="med" len="med"/>
            <a:tailEnd type="none" w="med" len="med"/>
          </a:ln>
        </p:spPr>
        <p:style>
          <a:lnRef idx="1">
            <a:schemeClr val="accent4"/>
          </a:lnRef>
          <a:fillRef idx="2">
            <a:schemeClr val="accent4"/>
          </a:fillRef>
          <a:effectRef idx="1">
            <a:schemeClr val="accent4"/>
          </a:effectRef>
          <a:fontRef idx="minor">
            <a:schemeClr val="dk1"/>
          </a:fontRef>
        </p:style>
      </p:cxnSp>
      <p:sp>
        <p:nvSpPr>
          <p:cNvPr id="39" name="Title 1"/>
          <p:cNvSpPr txBox="1">
            <a:spLocks/>
          </p:cNvSpPr>
          <p:nvPr/>
        </p:nvSpPr>
        <p:spPr>
          <a:xfrm>
            <a:off x="3771022" y="1772913"/>
            <a:ext cx="2126734" cy="451261"/>
          </a:xfrm>
          <a:prstGeom prst="rect">
            <a:avLst/>
          </a:prstGeom>
          <a:ln w="28575">
            <a:solidFill>
              <a:schemeClr val="accent1"/>
            </a:solidFill>
            <a:roun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77500" lnSpcReduction="20000"/>
          </a:bodyPr>
          <a:lstStyle>
            <a:lvl1pPr algn="r" defTabSz="914400" rtl="0" eaLnBrk="1" latinLnBrk="0" hangingPunct="1">
              <a:lnSpc>
                <a:spcPct val="90000"/>
              </a:lnSpc>
              <a:spcBef>
                <a:spcPct val="0"/>
              </a:spcBef>
              <a:buNone/>
              <a:defRPr sz="4000" kern="1200" cap="all" baseline="0">
                <a:solidFill>
                  <a:schemeClr val="tx1"/>
                </a:solidFill>
                <a:latin typeface="Calibri" charset="0"/>
                <a:ea typeface="Calibri" charset="0"/>
                <a:cs typeface="Calibri" charset="0"/>
              </a:defRPr>
            </a:lvl1pPr>
          </a:lstStyle>
          <a:p>
            <a:pPr algn="ctr"/>
            <a:r>
              <a:rPr lang="en-GB" cap="none" dirty="0" err="1"/>
              <a:t>fCC-hh</a:t>
            </a:r>
            <a:r>
              <a:rPr lang="en-GB" cap="none" dirty="0"/>
              <a:t> </a:t>
            </a:r>
            <a:r>
              <a:rPr lang="en-GB" dirty="0"/>
              <a:t>BS*</a:t>
            </a:r>
          </a:p>
        </p:txBody>
      </p:sp>
      <p:sp>
        <p:nvSpPr>
          <p:cNvPr id="40" name="TextBox 39"/>
          <p:cNvSpPr txBox="1"/>
          <p:nvPr/>
        </p:nvSpPr>
        <p:spPr>
          <a:xfrm>
            <a:off x="4122549" y="1134950"/>
            <a:ext cx="2146113" cy="369332"/>
          </a:xfrm>
          <a:prstGeom prst="rect">
            <a:avLst/>
          </a:prstGeom>
          <a:noFill/>
        </p:spPr>
        <p:txBody>
          <a:bodyPr wrap="square" rtlCol="0">
            <a:spAutoFit/>
          </a:bodyPr>
          <a:lstStyle/>
          <a:p>
            <a:r>
              <a:rPr lang="en-GB" dirty="0"/>
              <a:t>*See FCC-HH DR</a:t>
            </a:r>
          </a:p>
        </p:txBody>
      </p:sp>
      <p:sp>
        <p:nvSpPr>
          <p:cNvPr id="26" name="Date Placeholder 1">
            <a:extLst>
              <a:ext uri="{FF2B5EF4-FFF2-40B4-BE49-F238E27FC236}">
                <a16:creationId xmlns:a16="http://schemas.microsoft.com/office/drawing/2014/main" id="{8096FFF2-59C2-9641-B2C2-2F396CDB9D42}"/>
              </a:ext>
            </a:extLst>
          </p:cNvPr>
          <p:cNvSpPr>
            <a:spLocks noGrp="1"/>
          </p:cNvSpPr>
          <p:nvPr>
            <p:ph type="dt" sz="half" idx="10"/>
          </p:nvPr>
        </p:nvSpPr>
        <p:spPr>
          <a:xfrm>
            <a:off x="1472119" y="6492875"/>
            <a:ext cx="4293088" cy="365125"/>
          </a:xfrm>
        </p:spPr>
        <p:txBody>
          <a:bodyPr/>
          <a:lstStyle/>
          <a:p>
            <a:r>
              <a:rPr lang="en-US" dirty="0"/>
              <a:t>ARIES -APEC workshop 10 Dec. Frankfurt.</a:t>
            </a:r>
          </a:p>
        </p:txBody>
      </p:sp>
      <p:sp>
        <p:nvSpPr>
          <p:cNvPr id="27" name="Footer Placeholder 2">
            <a:extLst>
              <a:ext uri="{FF2B5EF4-FFF2-40B4-BE49-F238E27FC236}">
                <a16:creationId xmlns:a16="http://schemas.microsoft.com/office/drawing/2014/main" id="{7A668046-E4FC-EB4F-81EB-4528FBBE407E}"/>
              </a:ext>
            </a:extLst>
          </p:cNvPr>
          <p:cNvSpPr>
            <a:spLocks noGrp="1"/>
          </p:cNvSpPr>
          <p:nvPr>
            <p:ph type="ftr" sz="quarter" idx="11"/>
          </p:nvPr>
        </p:nvSpPr>
        <p:spPr>
          <a:xfrm>
            <a:off x="5702788" y="6491867"/>
            <a:ext cx="2755899" cy="365125"/>
          </a:xfrm>
        </p:spPr>
        <p:txBody>
          <a:bodyPr/>
          <a:lstStyle/>
          <a:p>
            <a:r>
              <a:rPr lang="en-US"/>
              <a:t>Roberto Cimino</a:t>
            </a:r>
            <a:endParaRPr lang="en-US" dirty="0"/>
          </a:p>
        </p:txBody>
      </p:sp>
      <p:sp>
        <p:nvSpPr>
          <p:cNvPr id="28" name="Title 1">
            <a:extLst>
              <a:ext uri="{FF2B5EF4-FFF2-40B4-BE49-F238E27FC236}">
                <a16:creationId xmlns:a16="http://schemas.microsoft.com/office/drawing/2014/main" id="{BB1A85C4-6274-5540-98EA-E691B1C9F5F4}"/>
              </a:ext>
            </a:extLst>
          </p:cNvPr>
          <p:cNvSpPr txBox="1">
            <a:spLocks/>
          </p:cNvSpPr>
          <p:nvPr/>
        </p:nvSpPr>
        <p:spPr>
          <a:xfrm>
            <a:off x="6092694" y="4979285"/>
            <a:ext cx="3642112" cy="911014"/>
          </a:xfrm>
          <a:prstGeom prst="rect">
            <a:avLst/>
          </a:prstGeom>
        </p:spPr>
        <p:txBody>
          <a:bodyPr vert="horz" lIns="91440" tIns="45720" rIns="91440" bIns="45720" rtlCol="0" anchor="ctr">
            <a:normAutofit fontScale="92500" lnSpcReduction="20000"/>
          </a:bodyPr>
          <a:lstStyle>
            <a:lvl1pPr algn="r" defTabSz="914400" rtl="0" eaLnBrk="1" latinLnBrk="0" hangingPunct="1">
              <a:lnSpc>
                <a:spcPct val="90000"/>
              </a:lnSpc>
              <a:spcBef>
                <a:spcPct val="0"/>
              </a:spcBef>
              <a:buNone/>
              <a:defRPr sz="4000" kern="1200" cap="all" baseline="0">
                <a:solidFill>
                  <a:schemeClr val="tx1"/>
                </a:solidFill>
                <a:latin typeface="Calibri" charset="0"/>
                <a:ea typeface="Calibri" charset="0"/>
                <a:cs typeface="Calibri" charset="0"/>
              </a:defRPr>
            </a:lvl1pPr>
          </a:lstStyle>
          <a:p>
            <a:pPr algn="ctr"/>
            <a:r>
              <a:rPr lang="en-GB" dirty="0"/>
              <a:t>INTERACT </a:t>
            </a:r>
          </a:p>
          <a:p>
            <a:pPr algn="ctr"/>
            <a:r>
              <a:rPr lang="en-GB" dirty="0"/>
              <a:t>with:</a:t>
            </a:r>
          </a:p>
        </p:txBody>
      </p:sp>
      <p:pic>
        <p:nvPicPr>
          <p:cNvPr id="29" name="Picture 3">
            <a:extLst>
              <a:ext uri="{FF2B5EF4-FFF2-40B4-BE49-F238E27FC236}">
                <a16:creationId xmlns:a16="http://schemas.microsoft.com/office/drawing/2014/main" id="{8351F269-98A6-BD4C-A883-3F5A9705AE4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63916" y="171554"/>
            <a:ext cx="4617380" cy="4204789"/>
          </a:xfrm>
          <a:prstGeom prst="rect">
            <a:avLst/>
          </a:prstGeom>
          <a:solidFill>
            <a:schemeClr val="bg1"/>
          </a:solidFill>
          <a:ln>
            <a:noFill/>
          </a:ln>
          <a:effectLst/>
          <a:extLst/>
        </p:spPr>
      </p:pic>
      <p:sp>
        <p:nvSpPr>
          <p:cNvPr id="30" name="TextBox 29">
            <a:extLst>
              <a:ext uri="{FF2B5EF4-FFF2-40B4-BE49-F238E27FC236}">
                <a16:creationId xmlns:a16="http://schemas.microsoft.com/office/drawing/2014/main" id="{EFACB3DF-F57E-8E45-9860-9425F598C2D9}"/>
              </a:ext>
            </a:extLst>
          </p:cNvPr>
          <p:cNvSpPr txBox="1"/>
          <p:nvPr/>
        </p:nvSpPr>
        <p:spPr>
          <a:xfrm>
            <a:off x="9455955" y="4376343"/>
            <a:ext cx="5397500" cy="2062103"/>
          </a:xfrm>
          <a:prstGeom prst="rect">
            <a:avLst/>
          </a:prstGeom>
          <a:noFill/>
        </p:spPr>
        <p:txBody>
          <a:bodyPr wrap="square" rtlCol="0">
            <a:spAutoFit/>
          </a:bodyPr>
          <a:lstStyle/>
          <a:p>
            <a:pPr marL="457200" indent="-457200">
              <a:buFont typeface="Wingdings" charset="2"/>
              <a:buChar char="Ø"/>
            </a:pPr>
            <a:r>
              <a:rPr lang="en-GB" sz="3200" dirty="0">
                <a:latin typeface="Calibri" charset="0"/>
                <a:ea typeface="Calibri" charset="0"/>
                <a:cs typeface="Calibri" charset="0"/>
              </a:rPr>
              <a:t>Residual Gas</a:t>
            </a:r>
          </a:p>
          <a:p>
            <a:pPr marL="457200" indent="-457200">
              <a:buFont typeface="Wingdings" charset="2"/>
              <a:buChar char="Ø"/>
            </a:pPr>
            <a:r>
              <a:rPr lang="en-GB" sz="3200" dirty="0">
                <a:solidFill>
                  <a:srgbClr val="FF0000"/>
                </a:solidFill>
                <a:latin typeface="Calibri" charset="0"/>
                <a:ea typeface="Calibri" charset="0"/>
                <a:cs typeface="Calibri" charset="0"/>
              </a:rPr>
              <a:t>Photons</a:t>
            </a:r>
            <a:endParaRPr lang="en-GB" sz="3200" dirty="0">
              <a:latin typeface="Calibri" charset="0"/>
              <a:ea typeface="Calibri" charset="0"/>
              <a:cs typeface="Calibri" charset="0"/>
            </a:endParaRPr>
          </a:p>
          <a:p>
            <a:pPr marL="457200" indent="-457200">
              <a:buFont typeface="Wingdings" charset="2"/>
              <a:buChar char="Ø"/>
            </a:pPr>
            <a:r>
              <a:rPr lang="en-GB" sz="3200" dirty="0">
                <a:solidFill>
                  <a:srgbClr val="00FA00"/>
                </a:solidFill>
                <a:latin typeface="Calibri" charset="0"/>
                <a:ea typeface="Calibri" charset="0"/>
                <a:cs typeface="Calibri" charset="0"/>
              </a:rPr>
              <a:t>Electrons</a:t>
            </a:r>
            <a:endParaRPr lang="en-GB" sz="3200" dirty="0">
              <a:latin typeface="Calibri" charset="0"/>
              <a:ea typeface="Calibri" charset="0"/>
              <a:cs typeface="Calibri" charset="0"/>
            </a:endParaRPr>
          </a:p>
          <a:p>
            <a:pPr marL="457200" indent="-457200">
              <a:buFont typeface="Wingdings" charset="2"/>
              <a:buChar char="Ø"/>
            </a:pPr>
            <a:r>
              <a:rPr lang="en-GB" sz="3200" dirty="0">
                <a:solidFill>
                  <a:schemeClr val="accent3">
                    <a:lumMod val="75000"/>
                  </a:schemeClr>
                </a:solidFill>
                <a:latin typeface="Calibri" charset="0"/>
                <a:ea typeface="Calibri" charset="0"/>
                <a:cs typeface="Calibri" charset="0"/>
              </a:rPr>
              <a:t>Ions</a:t>
            </a:r>
          </a:p>
        </p:txBody>
      </p:sp>
      <p:sp>
        <p:nvSpPr>
          <p:cNvPr id="18" name="TextBox 17">
            <a:extLst>
              <a:ext uri="{FF2B5EF4-FFF2-40B4-BE49-F238E27FC236}">
                <a16:creationId xmlns:a16="http://schemas.microsoft.com/office/drawing/2014/main" id="{46627DFE-D531-2443-91A4-4FF1D528521E}"/>
              </a:ext>
            </a:extLst>
          </p:cNvPr>
          <p:cNvSpPr txBox="1"/>
          <p:nvPr/>
        </p:nvSpPr>
        <p:spPr>
          <a:xfrm>
            <a:off x="11279654" y="2425711"/>
            <a:ext cx="671979" cy="461665"/>
          </a:xfrm>
          <a:prstGeom prst="rect">
            <a:avLst/>
          </a:prstGeom>
          <a:noFill/>
        </p:spPr>
        <p:txBody>
          <a:bodyPr wrap="none" rtlCol="0">
            <a:spAutoFit/>
          </a:bodyPr>
          <a:lstStyle/>
          <a:p>
            <a:r>
              <a:rPr lang="en-US" sz="2400" b="1" dirty="0">
                <a:latin typeface="Calibri" panose="020F0502020204030204" pitchFamily="34" charset="0"/>
                <a:cs typeface="Calibri" panose="020F0502020204030204" pitchFamily="34" charset="0"/>
              </a:rPr>
              <a:t>LHC</a:t>
            </a:r>
          </a:p>
        </p:txBody>
      </p:sp>
      <p:sp>
        <p:nvSpPr>
          <p:cNvPr id="19" name="Left Brace 18">
            <a:extLst>
              <a:ext uri="{FF2B5EF4-FFF2-40B4-BE49-F238E27FC236}">
                <a16:creationId xmlns:a16="http://schemas.microsoft.com/office/drawing/2014/main" id="{84F9050D-1DAE-6146-98A0-16DEB2DFD2F7}"/>
              </a:ext>
            </a:extLst>
          </p:cNvPr>
          <p:cNvSpPr/>
          <p:nvPr/>
        </p:nvSpPr>
        <p:spPr>
          <a:xfrm>
            <a:off x="8681466" y="4400686"/>
            <a:ext cx="1136302" cy="203776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24377BAF-5C96-8A48-B841-9143A1876082}"/>
              </a:ext>
            </a:extLst>
          </p:cNvPr>
          <p:cNvCxnSpPr>
            <a:cxnSpLocks/>
            <a:endCxn id="10" idx="0"/>
          </p:cNvCxnSpPr>
          <p:nvPr/>
        </p:nvCxnSpPr>
        <p:spPr>
          <a:xfrm>
            <a:off x="4546700" y="3218997"/>
            <a:ext cx="965398" cy="1816417"/>
          </a:xfrm>
          <a:prstGeom prst="line">
            <a:avLst/>
          </a:prstGeom>
          <a:ln w="38100">
            <a:solidFill>
              <a:srgbClr val="FF0000"/>
            </a:solidFill>
            <a:headEnd type="arrow" w="med" len="med"/>
            <a:tailEnd type="none" w="med" len="med"/>
          </a:ln>
        </p:spPr>
        <p:style>
          <a:lnRef idx="1">
            <a:schemeClr val="accent4"/>
          </a:lnRef>
          <a:fillRef idx="2">
            <a:schemeClr val="accent4"/>
          </a:fillRef>
          <a:effectRef idx="1">
            <a:schemeClr val="accent4"/>
          </a:effectRef>
          <a:fontRef idx="minor">
            <a:schemeClr val="dk1"/>
          </a:fontRef>
        </p:style>
      </p:cxnSp>
    </p:spTree>
    <p:extLst>
      <p:ext uri="{BB962C8B-B14F-4D97-AF65-F5344CB8AC3E}">
        <p14:creationId xmlns:p14="http://schemas.microsoft.com/office/powerpoint/2010/main" val="5359503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6345" y="78742"/>
            <a:ext cx="3200400" cy="911014"/>
          </a:xfrm>
        </p:spPr>
        <p:txBody>
          <a:bodyPr/>
          <a:lstStyle/>
          <a:p>
            <a:r>
              <a:rPr lang="en-GB" dirty="0"/>
              <a:t>Beam Screen</a:t>
            </a:r>
          </a:p>
        </p:txBody>
      </p:sp>
      <p:sp>
        <p:nvSpPr>
          <p:cNvPr id="5" name="Slide Number Placeholder 4"/>
          <p:cNvSpPr>
            <a:spLocks noGrp="1"/>
          </p:cNvSpPr>
          <p:nvPr>
            <p:ph type="sldNum" sz="quarter" idx="12"/>
          </p:nvPr>
        </p:nvSpPr>
        <p:spPr/>
        <p:txBody>
          <a:bodyPr/>
          <a:lstStyle/>
          <a:p>
            <a:fld id="{5800B993-5E03-6B4C-8BB5-418C00FE689A}" type="slidenum">
              <a:rPr lang="en-US" smtClean="0"/>
              <a:pPr/>
              <a:t>32</a:t>
            </a:fld>
            <a:endParaRPr lang="en-US" dirty="0"/>
          </a:p>
        </p:txBody>
      </p:sp>
      <p:pic>
        <p:nvPicPr>
          <p:cNvPr id="70" name="Picture 69" descr="Beam Screeen.pdf"/>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3137" y="66845"/>
            <a:ext cx="11439126" cy="5894222"/>
          </a:xfrm>
          <a:prstGeom prst="rect">
            <a:avLst/>
          </a:prstGeom>
        </p:spPr>
      </p:pic>
      <p:sp>
        <p:nvSpPr>
          <p:cNvPr id="25" name="Rectangle 24"/>
          <p:cNvSpPr/>
          <p:nvPr/>
        </p:nvSpPr>
        <p:spPr>
          <a:xfrm>
            <a:off x="1728794" y="6072075"/>
            <a:ext cx="9941538" cy="307777"/>
          </a:xfrm>
          <a:prstGeom prst="rect">
            <a:avLst/>
          </a:prstGeom>
        </p:spPr>
        <p:txBody>
          <a:bodyPr wrap="square">
            <a:spAutoFit/>
          </a:bodyPr>
          <a:lstStyle/>
          <a:p>
            <a:r>
              <a:rPr lang="en-US" sz="1400" b="1" dirty="0">
                <a:latin typeface="Calibri" charset="0"/>
                <a:ea typeface="Calibri" charset="0"/>
                <a:cs typeface="Calibri" charset="0"/>
              </a:rPr>
              <a:t>From: “Cryogenic Beam Screens for High-Energy Particle Accelerators”  </a:t>
            </a:r>
            <a:r>
              <a:rPr lang="en-US" sz="1400" dirty="0">
                <a:latin typeface="Calibri" charset="0"/>
                <a:ea typeface="Calibri" charset="0"/>
                <a:cs typeface="Calibri" charset="0"/>
              </a:rPr>
              <a:t>By: V. </a:t>
            </a:r>
            <a:r>
              <a:rPr lang="en-US" sz="1400" dirty="0" err="1">
                <a:latin typeface="Calibri" charset="0"/>
                <a:ea typeface="Calibri" charset="0"/>
                <a:cs typeface="Calibri" charset="0"/>
              </a:rPr>
              <a:t>Baglin</a:t>
            </a:r>
            <a:r>
              <a:rPr lang="en-US" sz="1400" dirty="0">
                <a:latin typeface="Calibri" charset="0"/>
                <a:ea typeface="Calibri" charset="0"/>
                <a:cs typeface="Calibri" charset="0"/>
              </a:rPr>
              <a:t> et al  CERN-ATS-2013-006 -</a:t>
            </a:r>
          </a:p>
        </p:txBody>
      </p:sp>
      <p:sp>
        <p:nvSpPr>
          <p:cNvPr id="26" name="Date Placeholder 1">
            <a:extLst>
              <a:ext uri="{FF2B5EF4-FFF2-40B4-BE49-F238E27FC236}">
                <a16:creationId xmlns:a16="http://schemas.microsoft.com/office/drawing/2014/main" id="{8096FFF2-59C2-9641-B2C2-2F396CDB9D42}"/>
              </a:ext>
            </a:extLst>
          </p:cNvPr>
          <p:cNvSpPr>
            <a:spLocks noGrp="1"/>
          </p:cNvSpPr>
          <p:nvPr>
            <p:ph type="dt" sz="half" idx="10"/>
          </p:nvPr>
        </p:nvSpPr>
        <p:spPr>
          <a:xfrm>
            <a:off x="1472119" y="6508917"/>
            <a:ext cx="4293088" cy="365125"/>
          </a:xfrm>
        </p:spPr>
        <p:txBody>
          <a:bodyPr/>
          <a:lstStyle/>
          <a:p>
            <a:r>
              <a:rPr lang="en-US" dirty="0"/>
              <a:t>ARIES -APEC workshop 10 Dec. Frankfurt.</a:t>
            </a:r>
          </a:p>
        </p:txBody>
      </p:sp>
      <p:sp>
        <p:nvSpPr>
          <p:cNvPr id="27" name="Footer Placeholder 2">
            <a:extLst>
              <a:ext uri="{FF2B5EF4-FFF2-40B4-BE49-F238E27FC236}">
                <a16:creationId xmlns:a16="http://schemas.microsoft.com/office/drawing/2014/main" id="{7A668046-E4FC-EB4F-81EB-4528FBBE407E}"/>
              </a:ext>
            </a:extLst>
          </p:cNvPr>
          <p:cNvSpPr>
            <a:spLocks noGrp="1"/>
          </p:cNvSpPr>
          <p:nvPr>
            <p:ph type="ftr" sz="quarter" idx="11"/>
          </p:nvPr>
        </p:nvSpPr>
        <p:spPr>
          <a:xfrm>
            <a:off x="5702788" y="6507909"/>
            <a:ext cx="2755899" cy="365125"/>
          </a:xfrm>
        </p:spPr>
        <p:txBody>
          <a:bodyPr/>
          <a:lstStyle/>
          <a:p>
            <a:r>
              <a:rPr lang="en-US" dirty="0"/>
              <a:t>Roberto Cimino</a:t>
            </a:r>
          </a:p>
        </p:txBody>
      </p:sp>
    </p:spTree>
    <p:extLst>
      <p:ext uri="{BB962C8B-B14F-4D97-AF65-F5344CB8AC3E}">
        <p14:creationId xmlns:p14="http://schemas.microsoft.com/office/powerpoint/2010/main" val="31734801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800B993-5E03-6B4C-8BB5-418C00FE689A}" type="slidenum">
              <a:rPr lang="en-US" smtClean="0"/>
              <a:pPr/>
              <a:t>33</a:t>
            </a:fld>
            <a:endParaRPr lang="en-US" dirty="0"/>
          </a:p>
        </p:txBody>
      </p:sp>
      <p:sp>
        <p:nvSpPr>
          <p:cNvPr id="7" name="Title 1"/>
          <p:cNvSpPr>
            <a:spLocks noGrp="1"/>
          </p:cNvSpPr>
          <p:nvPr>
            <p:ph type="title"/>
          </p:nvPr>
        </p:nvSpPr>
        <p:spPr>
          <a:xfrm>
            <a:off x="7865560" y="178716"/>
            <a:ext cx="3437440" cy="911014"/>
          </a:xfrm>
        </p:spPr>
        <p:txBody>
          <a:bodyPr>
            <a:normAutofit/>
          </a:bodyPr>
          <a:lstStyle/>
          <a:p>
            <a:pPr algn="l"/>
            <a:r>
              <a:rPr lang="en-GB" dirty="0"/>
              <a:t>/Residual gas</a:t>
            </a:r>
          </a:p>
        </p:txBody>
      </p:sp>
      <p:sp>
        <p:nvSpPr>
          <p:cNvPr id="8" name="Title 1"/>
          <p:cNvSpPr txBox="1">
            <a:spLocks/>
          </p:cNvSpPr>
          <p:nvPr/>
        </p:nvSpPr>
        <p:spPr>
          <a:xfrm>
            <a:off x="4723366" y="200346"/>
            <a:ext cx="3200400" cy="911014"/>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Calibri" charset="0"/>
                <a:ea typeface="Calibri" charset="0"/>
                <a:cs typeface="Calibri" charset="0"/>
              </a:defRPr>
            </a:lvl1pPr>
          </a:lstStyle>
          <a:p>
            <a:r>
              <a:rPr lang="en-GB" dirty="0"/>
              <a:t>Beam Screen</a:t>
            </a:r>
          </a:p>
        </p:txBody>
      </p:sp>
      <p:sp>
        <p:nvSpPr>
          <p:cNvPr id="18" name="CasellaDiTesto 17"/>
          <p:cNvSpPr txBox="1"/>
          <p:nvPr/>
        </p:nvSpPr>
        <p:spPr>
          <a:xfrm>
            <a:off x="1839417" y="1081012"/>
            <a:ext cx="4419600" cy="584775"/>
          </a:xfrm>
          <a:prstGeom prst="rect">
            <a:avLst/>
          </a:prstGeom>
          <a:noFill/>
        </p:spPr>
        <p:txBody>
          <a:bodyPr wrap="square" rtlCol="0" anchor="ctr">
            <a:spAutoFit/>
          </a:bodyPr>
          <a:lstStyle/>
          <a:p>
            <a:pPr algn="ctr"/>
            <a:r>
              <a:rPr lang="en-US" sz="3200" dirty="0">
                <a:latin typeface="Calibri" charset="0"/>
                <a:ea typeface="Calibri" charset="0"/>
                <a:cs typeface="Calibri" charset="0"/>
              </a:rPr>
              <a:t>Working Pressure (&lt;10</a:t>
            </a:r>
            <a:r>
              <a:rPr lang="en-US" sz="3200" baseline="30000" dirty="0">
                <a:latin typeface="Calibri" charset="0"/>
                <a:ea typeface="Calibri" charset="0"/>
                <a:cs typeface="Calibri" charset="0"/>
              </a:rPr>
              <a:t>-11</a:t>
            </a:r>
            <a:r>
              <a:rPr lang="en-US" sz="3200" dirty="0">
                <a:latin typeface="Calibri" charset="0"/>
                <a:ea typeface="Calibri" charset="0"/>
                <a:cs typeface="Calibri" charset="0"/>
              </a:rPr>
              <a:t>)</a:t>
            </a:r>
          </a:p>
        </p:txBody>
      </p:sp>
      <p:sp>
        <p:nvSpPr>
          <p:cNvPr id="19" name="CasellaDiTesto 18"/>
          <p:cNvSpPr txBox="1"/>
          <p:nvPr/>
        </p:nvSpPr>
        <p:spPr>
          <a:xfrm>
            <a:off x="6873457" y="1062980"/>
            <a:ext cx="5774411" cy="584776"/>
          </a:xfrm>
          <a:prstGeom prst="rect">
            <a:avLst/>
          </a:prstGeom>
          <a:noFill/>
        </p:spPr>
        <p:txBody>
          <a:bodyPr wrap="square" rtlCol="0" anchor="ctr">
            <a:spAutoFit/>
          </a:bodyPr>
          <a:lstStyle/>
          <a:p>
            <a:pPr algn="ctr"/>
            <a:r>
              <a:rPr lang="en-US" sz="3200" dirty="0">
                <a:latin typeface="Calibri" charset="0"/>
                <a:ea typeface="Calibri" charset="0"/>
                <a:cs typeface="Calibri" charset="0"/>
              </a:rPr>
              <a:t>BS Temperature Range</a:t>
            </a:r>
          </a:p>
        </p:txBody>
      </p:sp>
      <p:sp>
        <p:nvSpPr>
          <p:cNvPr id="20" name="Freccia bidirezionale orizzontale 19"/>
          <p:cNvSpPr/>
          <p:nvPr/>
        </p:nvSpPr>
        <p:spPr>
          <a:xfrm>
            <a:off x="6507231" y="1237178"/>
            <a:ext cx="718781" cy="264160"/>
          </a:xfrm>
          <a:prstGeom prst="lef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pic>
        <p:nvPicPr>
          <p:cNvPr id="30"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45484" y="1695185"/>
            <a:ext cx="7766958" cy="50626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4" name="Oval 33"/>
          <p:cNvSpPr/>
          <p:nvPr/>
        </p:nvSpPr>
        <p:spPr>
          <a:xfrm>
            <a:off x="4970092" y="1047860"/>
            <a:ext cx="1138608" cy="70474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p:nvSpPr>
        <p:spPr>
          <a:xfrm>
            <a:off x="4901451" y="5142845"/>
            <a:ext cx="1138608" cy="704740"/>
          </a:xfrm>
          <a:prstGeom prst="ellipse">
            <a:avLst/>
          </a:prstGeom>
          <a:noFill/>
          <a:ln w="381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21AC52BB-992B-9042-AF6F-47615983B2E6}"/>
              </a:ext>
            </a:extLst>
          </p:cNvPr>
          <p:cNvSpPr txBox="1"/>
          <p:nvPr/>
        </p:nvSpPr>
        <p:spPr>
          <a:xfrm>
            <a:off x="137565" y="1695185"/>
            <a:ext cx="4832527" cy="2246769"/>
          </a:xfrm>
          <a:prstGeom prst="rect">
            <a:avLst/>
          </a:prstGeom>
          <a:noFill/>
        </p:spPr>
        <p:txBody>
          <a:bodyPr wrap="square" rtlCol="0">
            <a:spAutoFit/>
          </a:bodyPr>
          <a:lstStyle/>
          <a:p>
            <a:pPr algn="just"/>
            <a:r>
              <a:rPr lang="en-US" sz="2800" b="1" dirty="0">
                <a:latin typeface="Calibri" panose="020F0502020204030204" pitchFamily="34" charset="0"/>
                <a:cs typeface="Calibri" panose="020F0502020204030204" pitchFamily="34" charset="0"/>
              </a:rPr>
              <a:t>Thermal stability must be granted: the chosen T </a:t>
            </a:r>
            <a:r>
              <a:rPr lang="en-US" sz="2800" b="1" u="sng" dirty="0">
                <a:latin typeface="Calibri" panose="020F0502020204030204" pitchFamily="34" charset="0"/>
                <a:cs typeface="Calibri" panose="020F0502020204030204" pitchFamily="34" charset="0"/>
              </a:rPr>
              <a:t>+</a:t>
            </a:r>
            <a:r>
              <a:rPr lang="en-US" sz="2800" b="1" dirty="0">
                <a:latin typeface="Calibri" panose="020F0502020204030204" pitchFamily="34" charset="0"/>
                <a:cs typeface="Calibri" panose="020F0502020204030204" pitchFamily="34" charset="0"/>
              </a:rPr>
              <a:t> </a:t>
            </a:r>
            <a:r>
              <a:rPr lang="en-US" sz="2800" b="1" dirty="0">
                <a:latin typeface="Symbol" pitchFamily="2" charset="2"/>
                <a:cs typeface="Calibri" panose="020F0502020204030204" pitchFamily="34" charset="0"/>
              </a:rPr>
              <a:t>D</a:t>
            </a:r>
            <a:r>
              <a:rPr lang="en-US" sz="2800" b="1" dirty="0">
                <a:latin typeface="Calibri" panose="020F0502020204030204" pitchFamily="34" charset="0"/>
                <a:cs typeface="Calibri" panose="020F0502020204030204" pitchFamily="34" charset="0"/>
              </a:rPr>
              <a:t>T should be such that gasses are either always adsorbed or never (within </a:t>
            </a:r>
            <a:r>
              <a:rPr lang="en-US" sz="2800" b="1" dirty="0">
                <a:latin typeface="Symbol" pitchFamily="2" charset="2"/>
                <a:cs typeface="Calibri" panose="020F0502020204030204" pitchFamily="34" charset="0"/>
              </a:rPr>
              <a:t>D</a:t>
            </a:r>
            <a:r>
              <a:rPr lang="en-US" sz="2800" b="1" dirty="0">
                <a:latin typeface="Calibri" panose="020F0502020204030204" pitchFamily="34" charset="0"/>
                <a:cs typeface="Calibri" panose="020F0502020204030204" pitchFamily="34" charset="0"/>
              </a:rPr>
              <a:t>T)</a:t>
            </a:r>
          </a:p>
        </p:txBody>
      </p:sp>
      <p:sp>
        <p:nvSpPr>
          <p:cNvPr id="27" name="Rettangolo 13">
            <a:extLst>
              <a:ext uri="{FF2B5EF4-FFF2-40B4-BE49-F238E27FC236}">
                <a16:creationId xmlns:a16="http://schemas.microsoft.com/office/drawing/2014/main" id="{837230BA-2FC5-E143-ADE7-29C8D9402936}"/>
              </a:ext>
            </a:extLst>
          </p:cNvPr>
          <p:cNvSpPr/>
          <p:nvPr/>
        </p:nvSpPr>
        <p:spPr>
          <a:xfrm>
            <a:off x="95437" y="4094030"/>
            <a:ext cx="4916781" cy="2246769"/>
          </a:xfrm>
          <a:prstGeom prst="rect">
            <a:avLst/>
          </a:prstGeom>
        </p:spPr>
        <p:txBody>
          <a:bodyPr wrap="square">
            <a:spAutoFit/>
          </a:bodyPr>
          <a:lstStyle/>
          <a:p>
            <a:pPr algn="ctr"/>
            <a:r>
              <a:rPr lang="en-GB" sz="2800" b="1" u="sng" dirty="0">
                <a:solidFill>
                  <a:srgbClr val="FF0000"/>
                </a:solidFill>
                <a:latin typeface="Calibri" charset="0"/>
                <a:ea typeface="Calibri" charset="0"/>
                <a:cs typeface="Calibri" charset="0"/>
              </a:rPr>
              <a:t>Independently on the substrate treatment</a:t>
            </a:r>
            <a:r>
              <a:rPr lang="en-GB" sz="2800" b="1" dirty="0">
                <a:latin typeface="Calibri" charset="0"/>
                <a:ea typeface="Calibri" charset="0"/>
                <a:cs typeface="Calibri" charset="0"/>
              </a:rPr>
              <a:t>, the vacuum stability due to the desorption of residual contaminant gases has to be guaranteed </a:t>
            </a:r>
          </a:p>
        </p:txBody>
      </p:sp>
      <p:sp>
        <p:nvSpPr>
          <p:cNvPr id="32" name="Date Placeholder 1">
            <a:extLst>
              <a:ext uri="{FF2B5EF4-FFF2-40B4-BE49-F238E27FC236}">
                <a16:creationId xmlns:a16="http://schemas.microsoft.com/office/drawing/2014/main" id="{6441591C-CAC6-3045-A078-87B94F8E8060}"/>
              </a:ext>
            </a:extLst>
          </p:cNvPr>
          <p:cNvSpPr>
            <a:spLocks noGrp="1"/>
          </p:cNvSpPr>
          <p:nvPr>
            <p:ph type="dt" sz="half" idx="10"/>
          </p:nvPr>
        </p:nvSpPr>
        <p:spPr>
          <a:xfrm>
            <a:off x="1472119" y="6492875"/>
            <a:ext cx="4293088" cy="365125"/>
          </a:xfrm>
        </p:spPr>
        <p:txBody>
          <a:bodyPr/>
          <a:lstStyle/>
          <a:p>
            <a:r>
              <a:rPr lang="en-US" dirty="0"/>
              <a:t>ARIES -APEC workshop 10 Dec. Frankfurt.</a:t>
            </a:r>
          </a:p>
        </p:txBody>
      </p:sp>
      <p:sp>
        <p:nvSpPr>
          <p:cNvPr id="33" name="Footer Placeholder 2">
            <a:extLst>
              <a:ext uri="{FF2B5EF4-FFF2-40B4-BE49-F238E27FC236}">
                <a16:creationId xmlns:a16="http://schemas.microsoft.com/office/drawing/2014/main" id="{2FCBA13D-8C1E-1E4F-9435-FA43A5573D00}"/>
              </a:ext>
            </a:extLst>
          </p:cNvPr>
          <p:cNvSpPr>
            <a:spLocks noGrp="1"/>
          </p:cNvSpPr>
          <p:nvPr>
            <p:ph type="ftr" sz="quarter" idx="11"/>
          </p:nvPr>
        </p:nvSpPr>
        <p:spPr>
          <a:xfrm>
            <a:off x="5702788" y="6491867"/>
            <a:ext cx="2755899" cy="365125"/>
          </a:xfrm>
        </p:spPr>
        <p:txBody>
          <a:bodyPr/>
          <a:lstStyle/>
          <a:p>
            <a:r>
              <a:rPr lang="en-US" dirty="0"/>
              <a:t>Roberto Cimino</a:t>
            </a:r>
          </a:p>
        </p:txBody>
      </p:sp>
    </p:spTree>
    <p:extLst>
      <p:ext uri="{BB962C8B-B14F-4D97-AF65-F5344CB8AC3E}">
        <p14:creationId xmlns:p14="http://schemas.microsoft.com/office/powerpoint/2010/main" val="17204642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800B993-5E03-6B4C-8BB5-418C00FE689A}" type="slidenum">
              <a:rPr lang="en-US" smtClean="0"/>
              <a:pPr/>
              <a:t>34</a:t>
            </a:fld>
            <a:endParaRPr lang="en-US" dirty="0"/>
          </a:p>
        </p:txBody>
      </p:sp>
      <p:sp>
        <p:nvSpPr>
          <p:cNvPr id="7" name="Title 1"/>
          <p:cNvSpPr>
            <a:spLocks noGrp="1"/>
          </p:cNvSpPr>
          <p:nvPr>
            <p:ph type="title"/>
          </p:nvPr>
        </p:nvSpPr>
        <p:spPr>
          <a:xfrm>
            <a:off x="7865560" y="178716"/>
            <a:ext cx="3437440" cy="911014"/>
          </a:xfrm>
        </p:spPr>
        <p:txBody>
          <a:bodyPr>
            <a:normAutofit/>
          </a:bodyPr>
          <a:lstStyle/>
          <a:p>
            <a:pPr algn="l"/>
            <a:r>
              <a:rPr lang="en-GB" dirty="0"/>
              <a:t>/Residual gas</a:t>
            </a:r>
          </a:p>
        </p:txBody>
      </p:sp>
      <p:sp>
        <p:nvSpPr>
          <p:cNvPr id="8" name="Title 1"/>
          <p:cNvSpPr txBox="1">
            <a:spLocks/>
          </p:cNvSpPr>
          <p:nvPr/>
        </p:nvSpPr>
        <p:spPr>
          <a:xfrm>
            <a:off x="4723366" y="200346"/>
            <a:ext cx="3200400" cy="911014"/>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Calibri" charset="0"/>
                <a:ea typeface="Calibri" charset="0"/>
                <a:cs typeface="Calibri" charset="0"/>
              </a:defRPr>
            </a:lvl1pPr>
          </a:lstStyle>
          <a:p>
            <a:r>
              <a:rPr lang="en-GB" dirty="0"/>
              <a:t>Beam Screen</a:t>
            </a:r>
          </a:p>
        </p:txBody>
      </p:sp>
      <p:sp>
        <p:nvSpPr>
          <p:cNvPr id="6" name="TextBox 5">
            <a:extLst>
              <a:ext uri="{FF2B5EF4-FFF2-40B4-BE49-F238E27FC236}">
                <a16:creationId xmlns:a16="http://schemas.microsoft.com/office/drawing/2014/main" id="{B4CF9A8A-31F7-C84D-8144-C5AD2265B573}"/>
              </a:ext>
            </a:extLst>
          </p:cNvPr>
          <p:cNvSpPr txBox="1"/>
          <p:nvPr/>
        </p:nvSpPr>
        <p:spPr>
          <a:xfrm>
            <a:off x="6073654" y="1620252"/>
            <a:ext cx="7757426" cy="1815882"/>
          </a:xfrm>
          <a:prstGeom prst="rect">
            <a:avLst/>
          </a:prstGeom>
          <a:noFill/>
        </p:spPr>
        <p:txBody>
          <a:bodyPr wrap="square" rtlCol="0">
            <a:spAutoFit/>
          </a:bodyPr>
          <a:lstStyle/>
          <a:p>
            <a:r>
              <a:rPr lang="en-US" sz="2800" dirty="0">
                <a:solidFill>
                  <a:srgbClr val="0432FF"/>
                </a:solidFill>
                <a:latin typeface="Calibri" panose="020F0502020204030204" pitchFamily="34" charset="0"/>
                <a:cs typeface="Calibri" panose="020F0502020204030204" pitchFamily="34" charset="0"/>
              </a:rPr>
              <a:t>LASE modified Cu must therefore grant:</a:t>
            </a:r>
          </a:p>
          <a:p>
            <a:pPr marL="457200" indent="-457200">
              <a:buFont typeface="Wingdings" pitchFamily="2" charset="2"/>
              <a:buChar char="v"/>
            </a:pPr>
            <a:r>
              <a:rPr lang="en-US" sz="2800" dirty="0">
                <a:solidFill>
                  <a:srgbClr val="0432FF"/>
                </a:solidFill>
                <a:latin typeface="Calibri" panose="020F0502020204030204" pitchFamily="34" charset="0"/>
                <a:cs typeface="Calibri" panose="020F0502020204030204" pitchFamily="34" charset="0"/>
              </a:rPr>
              <a:t>Low SEY</a:t>
            </a:r>
          </a:p>
          <a:p>
            <a:pPr marL="457200" indent="-457200">
              <a:buFont typeface="Wingdings" pitchFamily="2" charset="2"/>
              <a:buChar char="v"/>
            </a:pPr>
            <a:r>
              <a:rPr lang="en-US" sz="2800" dirty="0">
                <a:solidFill>
                  <a:srgbClr val="0432FF"/>
                </a:solidFill>
                <a:latin typeface="Calibri" panose="020F0502020204030204" pitchFamily="34" charset="0"/>
                <a:cs typeface="Calibri" panose="020F0502020204030204" pitchFamily="34" charset="0"/>
              </a:rPr>
              <a:t>Acceptable impedance</a:t>
            </a:r>
          </a:p>
          <a:p>
            <a:pPr marL="457200" indent="-457200">
              <a:buFont typeface="Wingdings" pitchFamily="2" charset="2"/>
              <a:buChar char="v"/>
            </a:pPr>
            <a:r>
              <a:rPr lang="en-US" sz="2800" dirty="0">
                <a:solidFill>
                  <a:srgbClr val="0432FF"/>
                </a:solidFill>
                <a:latin typeface="Calibri" panose="020F0502020204030204" pitchFamily="34" charset="0"/>
                <a:cs typeface="Calibri" panose="020F0502020204030204" pitchFamily="34" charset="0"/>
              </a:rPr>
              <a:t>Vacuum stability</a:t>
            </a:r>
          </a:p>
        </p:txBody>
      </p:sp>
      <p:pic>
        <p:nvPicPr>
          <p:cNvPr id="16" name="Picture 15">
            <a:extLst>
              <a:ext uri="{FF2B5EF4-FFF2-40B4-BE49-F238E27FC236}">
                <a16:creationId xmlns:a16="http://schemas.microsoft.com/office/drawing/2014/main" id="{F1F1C1B6-BC47-C340-86D0-C1728A5006B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9571" y="1620252"/>
            <a:ext cx="4899570" cy="3941431"/>
          </a:xfrm>
          <a:prstGeom prst="rect">
            <a:avLst/>
          </a:prstGeom>
        </p:spPr>
      </p:pic>
      <p:sp>
        <p:nvSpPr>
          <p:cNvPr id="21" name="TextBox 20">
            <a:extLst>
              <a:ext uri="{FF2B5EF4-FFF2-40B4-BE49-F238E27FC236}">
                <a16:creationId xmlns:a16="http://schemas.microsoft.com/office/drawing/2014/main" id="{98B4F52D-CB6B-4646-A90B-656B725B499A}"/>
              </a:ext>
            </a:extLst>
          </p:cNvPr>
          <p:cNvSpPr txBox="1"/>
          <p:nvPr/>
        </p:nvSpPr>
        <p:spPr>
          <a:xfrm>
            <a:off x="5550568" y="3590967"/>
            <a:ext cx="6641432" cy="2677656"/>
          </a:xfrm>
          <a:prstGeom prst="rect">
            <a:avLst/>
          </a:prstGeom>
          <a:noFill/>
        </p:spPr>
        <p:txBody>
          <a:bodyPr wrap="square" rtlCol="0">
            <a:spAutoFit/>
          </a:bodyPr>
          <a:lstStyle/>
          <a:p>
            <a:pPr algn="just"/>
            <a:r>
              <a:rPr lang="en-US" sz="2800" b="1" dirty="0">
                <a:solidFill>
                  <a:srgbClr val="FF0000"/>
                </a:solidFill>
                <a:latin typeface="Calibri" panose="020F0502020204030204" pitchFamily="34" charset="0"/>
                <a:cs typeface="Calibri" panose="020F0502020204030204" pitchFamily="34" charset="0"/>
              </a:rPr>
              <a:t>Its micro-</a:t>
            </a:r>
            <a:r>
              <a:rPr lang="en-US" sz="2800" b="1" dirty="0" err="1">
                <a:solidFill>
                  <a:srgbClr val="FF0000"/>
                </a:solidFill>
                <a:latin typeface="Calibri" panose="020F0502020204030204" pitchFamily="34" charset="0"/>
                <a:cs typeface="Calibri" panose="020F0502020204030204" pitchFamily="34" charset="0"/>
              </a:rPr>
              <a:t>nano</a:t>
            </a:r>
            <a:r>
              <a:rPr lang="en-US" sz="2800" b="1" dirty="0">
                <a:solidFill>
                  <a:srgbClr val="FF0000"/>
                </a:solidFill>
                <a:latin typeface="Calibri" panose="020F0502020204030204" pitchFamily="34" charset="0"/>
                <a:cs typeface="Calibri" panose="020F0502020204030204" pitchFamily="34" charset="0"/>
              </a:rPr>
              <a:t> structured surface need validation also in terms of vacuum stability, since porous and under-coordinated defected adsorption sites are known to influence thermal desorption Temperature,</a:t>
            </a:r>
          </a:p>
          <a:p>
            <a:pPr algn="just"/>
            <a:r>
              <a:rPr lang="en-US" sz="2800" b="1" dirty="0">
                <a:solidFill>
                  <a:srgbClr val="FF0000"/>
                </a:solidFill>
                <a:latin typeface="Calibri" panose="020F0502020204030204" pitchFamily="34" charset="0"/>
                <a:cs typeface="Calibri" panose="020F0502020204030204" pitchFamily="34" charset="0"/>
              </a:rPr>
              <a:t>and, possibly, ESD and PSD….</a:t>
            </a:r>
          </a:p>
        </p:txBody>
      </p:sp>
      <p:sp>
        <p:nvSpPr>
          <p:cNvPr id="22" name="Date Placeholder 1">
            <a:extLst>
              <a:ext uri="{FF2B5EF4-FFF2-40B4-BE49-F238E27FC236}">
                <a16:creationId xmlns:a16="http://schemas.microsoft.com/office/drawing/2014/main" id="{9E2DA6E4-B52D-E345-86A7-D835016516F8}"/>
              </a:ext>
            </a:extLst>
          </p:cNvPr>
          <p:cNvSpPr>
            <a:spLocks noGrp="1"/>
          </p:cNvSpPr>
          <p:nvPr>
            <p:ph type="dt" sz="half" idx="10"/>
          </p:nvPr>
        </p:nvSpPr>
        <p:spPr>
          <a:xfrm>
            <a:off x="1472119" y="6492875"/>
            <a:ext cx="4293088" cy="365125"/>
          </a:xfrm>
        </p:spPr>
        <p:txBody>
          <a:bodyPr/>
          <a:lstStyle/>
          <a:p>
            <a:r>
              <a:rPr lang="en-US" dirty="0"/>
              <a:t>ARIES -APEC workshop 10 Dec. Frankfurt.</a:t>
            </a:r>
          </a:p>
        </p:txBody>
      </p:sp>
      <p:sp>
        <p:nvSpPr>
          <p:cNvPr id="23" name="Footer Placeholder 2">
            <a:extLst>
              <a:ext uri="{FF2B5EF4-FFF2-40B4-BE49-F238E27FC236}">
                <a16:creationId xmlns:a16="http://schemas.microsoft.com/office/drawing/2014/main" id="{17BA4EDB-1FFE-A54F-82A0-A374CC834B2A}"/>
              </a:ext>
            </a:extLst>
          </p:cNvPr>
          <p:cNvSpPr>
            <a:spLocks noGrp="1"/>
          </p:cNvSpPr>
          <p:nvPr>
            <p:ph type="ftr" sz="quarter" idx="11"/>
          </p:nvPr>
        </p:nvSpPr>
        <p:spPr>
          <a:xfrm>
            <a:off x="5702788" y="6491867"/>
            <a:ext cx="2755899" cy="365125"/>
          </a:xfrm>
        </p:spPr>
        <p:txBody>
          <a:bodyPr/>
          <a:lstStyle/>
          <a:p>
            <a:r>
              <a:rPr lang="en-US" dirty="0"/>
              <a:t>Roberto Cimino</a:t>
            </a:r>
          </a:p>
        </p:txBody>
      </p:sp>
    </p:spTree>
    <p:extLst>
      <p:ext uri="{BB962C8B-B14F-4D97-AF65-F5344CB8AC3E}">
        <p14:creationId xmlns:p14="http://schemas.microsoft.com/office/powerpoint/2010/main" val="13562109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Date Placeholder 1">
            <a:extLst>
              <a:ext uri="{FF2B5EF4-FFF2-40B4-BE49-F238E27FC236}">
                <a16:creationId xmlns:a16="http://schemas.microsoft.com/office/drawing/2014/main" id="{62C0EC0E-D05E-724D-BDAE-AD5B07B8A9C7}"/>
              </a:ext>
            </a:extLst>
          </p:cNvPr>
          <p:cNvSpPr>
            <a:spLocks noGrp="1"/>
          </p:cNvSpPr>
          <p:nvPr>
            <p:ph type="dt" sz="half" idx="10"/>
          </p:nvPr>
        </p:nvSpPr>
        <p:spPr>
          <a:xfrm>
            <a:off x="1472119" y="6492875"/>
            <a:ext cx="4293088" cy="365125"/>
          </a:xfrm>
        </p:spPr>
        <p:txBody>
          <a:bodyPr/>
          <a:lstStyle/>
          <a:p>
            <a:r>
              <a:rPr lang="en-US" dirty="0"/>
              <a:t>ARIES -APEC workshop 10 Dec. Frankfurt.</a:t>
            </a:r>
          </a:p>
        </p:txBody>
      </p:sp>
      <p:sp>
        <p:nvSpPr>
          <p:cNvPr id="9" name="Rounded Rectangle 8"/>
          <p:cNvSpPr/>
          <p:nvPr/>
        </p:nvSpPr>
        <p:spPr>
          <a:xfrm>
            <a:off x="189571" y="64008"/>
            <a:ext cx="2370749" cy="877824"/>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8" name="Titolo 1">
            <a:extLst>
              <a:ext uri="{FF2B5EF4-FFF2-40B4-BE49-F238E27FC236}">
                <a16:creationId xmlns:a16="http://schemas.microsoft.com/office/drawing/2014/main" id="{AB744614-077A-D24A-8659-446889923838}"/>
              </a:ext>
            </a:extLst>
          </p:cNvPr>
          <p:cNvSpPr txBox="1">
            <a:spLocks/>
          </p:cNvSpPr>
          <p:nvPr/>
        </p:nvSpPr>
        <p:spPr>
          <a:xfrm>
            <a:off x="205087" y="1104222"/>
            <a:ext cx="3009238" cy="911014"/>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Calibri" charset="0"/>
                <a:ea typeface="Calibri" charset="0"/>
                <a:cs typeface="Calibri" charset="0"/>
              </a:defRPr>
            </a:lvl1pPr>
          </a:lstStyle>
          <a:p>
            <a:r>
              <a:rPr lang="en-US" sz="3200" b="1" cap="none" dirty="0">
                <a:solidFill>
                  <a:srgbClr val="FF0000"/>
                </a:solidFill>
              </a:rPr>
              <a:t> </a:t>
            </a:r>
            <a:r>
              <a:rPr lang="en-US" sz="3200" b="1" cap="none" dirty="0" err="1">
                <a:solidFill>
                  <a:srgbClr val="FF0000"/>
                </a:solidFill>
              </a:rPr>
              <a:t>Ar</a:t>
            </a:r>
            <a:r>
              <a:rPr lang="en-US" sz="3200" b="1" cap="none" dirty="0">
                <a:solidFill>
                  <a:srgbClr val="FF0000"/>
                </a:solidFill>
              </a:rPr>
              <a:t> TPD results</a:t>
            </a:r>
            <a:endParaRPr lang="en-US" sz="3200" cap="none" dirty="0"/>
          </a:p>
        </p:txBody>
      </p:sp>
      <p:grpSp>
        <p:nvGrpSpPr>
          <p:cNvPr id="330" name="Gruppo 10">
            <a:extLst>
              <a:ext uri="{FF2B5EF4-FFF2-40B4-BE49-F238E27FC236}">
                <a16:creationId xmlns:a16="http://schemas.microsoft.com/office/drawing/2014/main" id="{2251D2C0-E27C-404E-9FF0-268999D5854A}"/>
              </a:ext>
            </a:extLst>
          </p:cNvPr>
          <p:cNvGrpSpPr/>
          <p:nvPr/>
        </p:nvGrpSpPr>
        <p:grpSpPr>
          <a:xfrm>
            <a:off x="71697" y="1738839"/>
            <a:ext cx="3276018" cy="5119161"/>
            <a:chOff x="1166762" y="1235949"/>
            <a:chExt cx="3276018" cy="5119161"/>
          </a:xfrm>
        </p:grpSpPr>
        <p:pic>
          <p:nvPicPr>
            <p:cNvPr id="331" name="Picture 2">
              <a:extLst>
                <a:ext uri="{FF2B5EF4-FFF2-40B4-BE49-F238E27FC236}">
                  <a16:creationId xmlns:a16="http://schemas.microsoft.com/office/drawing/2014/main" id="{7C05A2D5-C9F8-7D40-B67A-F4759C641B93}"/>
                </a:ext>
              </a:extLst>
            </p:cNvPr>
            <p:cNvPicPr>
              <a:picLocks noChangeAspect="1" noChangeArrowheads="1"/>
            </p:cNvPicPr>
            <p:nvPr/>
          </p:nvPicPr>
          <p:blipFill>
            <a:blip r:embed="rId2"/>
            <a:srcRect/>
            <a:stretch>
              <a:fillRect/>
            </a:stretch>
          </p:blipFill>
          <p:spPr bwMode="auto">
            <a:xfrm>
              <a:off x="1166762" y="1235949"/>
              <a:ext cx="3276018" cy="5119161"/>
            </a:xfrm>
            <a:prstGeom prst="rect">
              <a:avLst/>
            </a:prstGeom>
            <a:noFill/>
            <a:ln w="9525">
              <a:noFill/>
              <a:miter lim="800000"/>
              <a:headEnd/>
              <a:tailEnd/>
            </a:ln>
            <a:effectLst/>
          </p:spPr>
        </p:pic>
        <p:sp>
          <p:nvSpPr>
            <p:cNvPr id="332" name="CasellaDiTesto 7">
              <a:extLst>
                <a:ext uri="{FF2B5EF4-FFF2-40B4-BE49-F238E27FC236}">
                  <a16:creationId xmlns:a16="http://schemas.microsoft.com/office/drawing/2014/main" id="{DB1A5CD8-2554-9846-ACA5-F38C90E05B02}"/>
                </a:ext>
              </a:extLst>
            </p:cNvPr>
            <p:cNvSpPr txBox="1"/>
            <p:nvPr/>
          </p:nvSpPr>
          <p:spPr>
            <a:xfrm>
              <a:off x="1796074" y="4607123"/>
              <a:ext cx="442750" cy="307777"/>
            </a:xfrm>
            <a:prstGeom prst="rect">
              <a:avLst/>
            </a:prstGeom>
            <a:solidFill>
              <a:schemeClr val="bg1"/>
            </a:solidFill>
          </p:spPr>
          <p:txBody>
            <a:bodyPr wrap="none" rtlCol="0">
              <a:spAutoFit/>
            </a:bodyPr>
            <a:lstStyle/>
            <a:p>
              <a:r>
                <a:rPr lang="en-US" sz="1400" b="1" dirty="0"/>
                <a:t>10L</a:t>
              </a:r>
            </a:p>
          </p:txBody>
        </p:sp>
        <p:sp>
          <p:nvSpPr>
            <p:cNvPr id="333" name="CasellaDiTesto 8">
              <a:extLst>
                <a:ext uri="{FF2B5EF4-FFF2-40B4-BE49-F238E27FC236}">
                  <a16:creationId xmlns:a16="http://schemas.microsoft.com/office/drawing/2014/main" id="{31E17A16-29D4-AD45-B74E-0EF1C34562BE}"/>
                </a:ext>
              </a:extLst>
            </p:cNvPr>
            <p:cNvSpPr txBox="1"/>
            <p:nvPr/>
          </p:nvSpPr>
          <p:spPr>
            <a:xfrm>
              <a:off x="1777024" y="3087588"/>
              <a:ext cx="442750" cy="307777"/>
            </a:xfrm>
            <a:prstGeom prst="rect">
              <a:avLst/>
            </a:prstGeom>
            <a:solidFill>
              <a:schemeClr val="bg1"/>
            </a:solidFill>
          </p:spPr>
          <p:txBody>
            <a:bodyPr wrap="none" rtlCol="0">
              <a:spAutoFit/>
            </a:bodyPr>
            <a:lstStyle/>
            <a:p>
              <a:r>
                <a:rPr lang="en-US" sz="1400" b="1" dirty="0"/>
                <a:t>25L</a:t>
              </a:r>
            </a:p>
          </p:txBody>
        </p:sp>
        <p:sp>
          <p:nvSpPr>
            <p:cNvPr id="334" name="CasellaDiTesto 9">
              <a:extLst>
                <a:ext uri="{FF2B5EF4-FFF2-40B4-BE49-F238E27FC236}">
                  <a16:creationId xmlns:a16="http://schemas.microsoft.com/office/drawing/2014/main" id="{14B26D03-67A4-EA47-9312-F678D19598C1}"/>
                </a:ext>
              </a:extLst>
            </p:cNvPr>
            <p:cNvSpPr txBox="1"/>
            <p:nvPr/>
          </p:nvSpPr>
          <p:spPr>
            <a:xfrm>
              <a:off x="1798013" y="1662718"/>
              <a:ext cx="534121" cy="307777"/>
            </a:xfrm>
            <a:prstGeom prst="rect">
              <a:avLst/>
            </a:prstGeom>
            <a:solidFill>
              <a:schemeClr val="bg1"/>
            </a:solidFill>
          </p:spPr>
          <p:txBody>
            <a:bodyPr wrap="none" rtlCol="0">
              <a:spAutoFit/>
            </a:bodyPr>
            <a:lstStyle/>
            <a:p>
              <a:r>
                <a:rPr lang="en-US" sz="1400" b="1" dirty="0"/>
                <a:t>100L</a:t>
              </a:r>
            </a:p>
          </p:txBody>
        </p:sp>
      </p:grpSp>
      <p:pic>
        <p:nvPicPr>
          <p:cNvPr id="335" name="Picture 3" descr="C:\Users\emilia cortesi\Downloads\Screen Shot 2017-10-28 at 11.22.31 AM.png">
            <a:extLst>
              <a:ext uri="{FF2B5EF4-FFF2-40B4-BE49-F238E27FC236}">
                <a16:creationId xmlns:a16="http://schemas.microsoft.com/office/drawing/2014/main" id="{2AE3990D-D3AE-9746-9968-8567E37484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9434"/>
          <a:stretch>
            <a:fillRect/>
          </a:stretch>
        </p:blipFill>
        <p:spPr bwMode="auto">
          <a:xfrm rot="5400000">
            <a:off x="2706270" y="3014961"/>
            <a:ext cx="3729444" cy="203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a:extLst>
              <a:ext uri="{FF2B5EF4-FFF2-40B4-BE49-F238E27FC236}">
                <a16:creationId xmlns:a16="http://schemas.microsoft.com/office/drawing/2014/main" id="{5DC21C70-63CD-424A-951E-48DE96B53E70}"/>
              </a:ext>
            </a:extLst>
          </p:cNvPr>
          <p:cNvCxnSpPr>
            <a:cxnSpLocks/>
          </p:cNvCxnSpPr>
          <p:nvPr/>
        </p:nvCxnSpPr>
        <p:spPr>
          <a:xfrm flipH="1">
            <a:off x="2526883" y="3120189"/>
            <a:ext cx="1546458" cy="1619712"/>
          </a:xfrm>
          <a:prstGeom prst="straightConnector1">
            <a:avLst/>
          </a:prstGeom>
          <a:ln w="57150">
            <a:solidFill>
              <a:srgbClr val="FF0000"/>
            </a:solidFill>
            <a:tailEnd type="triangle"/>
          </a:ln>
          <a:effectLst>
            <a:outerShdw blurRad="50800" dist="50800" dir="5400000" sx="1000" sy="1000" algn="ctr" rotWithShape="0">
              <a:srgbClr val="FF0000"/>
            </a:outerShdw>
          </a:effectLst>
        </p:spPr>
        <p:style>
          <a:lnRef idx="1">
            <a:schemeClr val="accent1"/>
          </a:lnRef>
          <a:fillRef idx="0">
            <a:schemeClr val="accent1"/>
          </a:fillRef>
          <a:effectRef idx="0">
            <a:schemeClr val="accent1"/>
          </a:effectRef>
          <a:fontRef idx="minor">
            <a:schemeClr val="tx1"/>
          </a:fontRef>
        </p:style>
      </p:cxnSp>
      <p:cxnSp>
        <p:nvCxnSpPr>
          <p:cNvPr id="336" name="Straight Arrow Connector 335">
            <a:extLst>
              <a:ext uri="{FF2B5EF4-FFF2-40B4-BE49-F238E27FC236}">
                <a16:creationId xmlns:a16="http://schemas.microsoft.com/office/drawing/2014/main" id="{8F22086C-CA1F-D940-B675-6B0B22467F3C}"/>
              </a:ext>
            </a:extLst>
          </p:cNvPr>
          <p:cNvCxnSpPr>
            <a:cxnSpLocks/>
          </p:cNvCxnSpPr>
          <p:nvPr/>
        </p:nvCxnSpPr>
        <p:spPr>
          <a:xfrm flipH="1">
            <a:off x="2560320" y="3120189"/>
            <a:ext cx="1538440" cy="118046"/>
          </a:xfrm>
          <a:prstGeom prst="straightConnector1">
            <a:avLst/>
          </a:prstGeom>
          <a:ln w="57150">
            <a:solidFill>
              <a:srgbClr val="FF0000"/>
            </a:solidFill>
            <a:tailEnd type="triangle"/>
          </a:ln>
          <a:effectLst>
            <a:outerShdw blurRad="50800" dist="50800" dir="5400000" sx="1000" sy="1000" algn="ctr" rotWithShape="0">
              <a:srgbClr val="FF0000"/>
            </a:outerShdw>
          </a:effectLst>
        </p:spPr>
        <p:style>
          <a:lnRef idx="1">
            <a:schemeClr val="accent1"/>
          </a:lnRef>
          <a:fillRef idx="0">
            <a:schemeClr val="accent1"/>
          </a:fillRef>
          <a:effectRef idx="0">
            <a:schemeClr val="accent1"/>
          </a:effectRef>
          <a:fontRef idx="minor">
            <a:schemeClr val="tx1"/>
          </a:fontRef>
        </p:style>
      </p:cxnSp>
      <p:cxnSp>
        <p:nvCxnSpPr>
          <p:cNvPr id="337" name="Straight Arrow Connector 336">
            <a:extLst>
              <a:ext uri="{FF2B5EF4-FFF2-40B4-BE49-F238E27FC236}">
                <a16:creationId xmlns:a16="http://schemas.microsoft.com/office/drawing/2014/main" id="{053681E3-CFDB-2542-8005-BDD947BF32A3}"/>
              </a:ext>
            </a:extLst>
          </p:cNvPr>
          <p:cNvCxnSpPr>
            <a:cxnSpLocks/>
          </p:cNvCxnSpPr>
          <p:nvPr/>
        </p:nvCxnSpPr>
        <p:spPr>
          <a:xfrm flipH="1">
            <a:off x="2574486" y="3120189"/>
            <a:ext cx="1532293" cy="3015495"/>
          </a:xfrm>
          <a:prstGeom prst="straightConnector1">
            <a:avLst/>
          </a:prstGeom>
          <a:ln w="57150">
            <a:solidFill>
              <a:srgbClr val="FF0000"/>
            </a:solidFill>
            <a:tailEnd type="triangle"/>
          </a:ln>
          <a:effectLst>
            <a:outerShdw blurRad="50800" dist="50800" dir="5400000" sx="1000" sy="1000" algn="ctr" rotWithShape="0">
              <a:srgbClr val="FF0000"/>
            </a:outerShdw>
          </a:effectLst>
        </p:spPr>
        <p:style>
          <a:lnRef idx="1">
            <a:schemeClr val="accent1"/>
          </a:lnRef>
          <a:fillRef idx="0">
            <a:schemeClr val="accent1"/>
          </a:fillRef>
          <a:effectRef idx="0">
            <a:schemeClr val="accent1"/>
          </a:effectRef>
          <a:fontRef idx="minor">
            <a:schemeClr val="tx1"/>
          </a:fontRef>
        </p:style>
      </p:cxnSp>
      <p:cxnSp>
        <p:nvCxnSpPr>
          <p:cNvPr id="338" name="Straight Arrow Connector 337">
            <a:extLst>
              <a:ext uri="{FF2B5EF4-FFF2-40B4-BE49-F238E27FC236}">
                <a16:creationId xmlns:a16="http://schemas.microsoft.com/office/drawing/2014/main" id="{7A391611-E0F1-4543-A8EE-F7D5539EC92E}"/>
              </a:ext>
            </a:extLst>
          </p:cNvPr>
          <p:cNvCxnSpPr>
            <a:cxnSpLocks/>
          </p:cNvCxnSpPr>
          <p:nvPr/>
        </p:nvCxnSpPr>
        <p:spPr>
          <a:xfrm flipH="1" flipV="1">
            <a:off x="2154689" y="4506526"/>
            <a:ext cx="2071053" cy="512576"/>
          </a:xfrm>
          <a:prstGeom prst="straightConnector1">
            <a:avLst/>
          </a:prstGeom>
          <a:ln w="57150">
            <a:solidFill>
              <a:srgbClr val="0432FF"/>
            </a:solidFill>
            <a:tailEnd type="triangle"/>
          </a:ln>
          <a:effectLst>
            <a:outerShdw blurRad="50800" dist="50800" dir="5400000" sx="1000" sy="1000" algn="ctr" rotWithShape="0">
              <a:srgbClr val="FF0000"/>
            </a:outerShdw>
          </a:effectLst>
        </p:spPr>
        <p:style>
          <a:lnRef idx="1">
            <a:schemeClr val="accent1"/>
          </a:lnRef>
          <a:fillRef idx="0">
            <a:schemeClr val="accent1"/>
          </a:fillRef>
          <a:effectRef idx="0">
            <a:schemeClr val="accent1"/>
          </a:effectRef>
          <a:fontRef idx="minor">
            <a:schemeClr val="tx1"/>
          </a:fontRef>
        </p:style>
      </p:cxnSp>
      <p:cxnSp>
        <p:nvCxnSpPr>
          <p:cNvPr id="339" name="Straight Arrow Connector 338">
            <a:extLst>
              <a:ext uri="{FF2B5EF4-FFF2-40B4-BE49-F238E27FC236}">
                <a16:creationId xmlns:a16="http://schemas.microsoft.com/office/drawing/2014/main" id="{4A63DC16-F769-0645-9E20-325952C925C2}"/>
              </a:ext>
            </a:extLst>
          </p:cNvPr>
          <p:cNvCxnSpPr>
            <a:cxnSpLocks/>
          </p:cNvCxnSpPr>
          <p:nvPr/>
        </p:nvCxnSpPr>
        <p:spPr>
          <a:xfrm flipH="1" flipV="1">
            <a:off x="2245895" y="3179212"/>
            <a:ext cx="1950062" cy="1842160"/>
          </a:xfrm>
          <a:prstGeom prst="straightConnector1">
            <a:avLst/>
          </a:prstGeom>
          <a:ln w="57150">
            <a:solidFill>
              <a:srgbClr val="0432FF"/>
            </a:solidFill>
            <a:tailEnd type="triangle"/>
          </a:ln>
          <a:effectLst>
            <a:outerShdw blurRad="50800" dist="50800" dir="5400000" sx="1000" sy="1000" algn="ctr" rotWithShape="0">
              <a:srgbClr val="FF0000"/>
            </a:outerShdw>
          </a:effectLst>
        </p:spPr>
        <p:style>
          <a:lnRef idx="1">
            <a:schemeClr val="accent1"/>
          </a:lnRef>
          <a:fillRef idx="0">
            <a:schemeClr val="accent1"/>
          </a:fillRef>
          <a:effectRef idx="0">
            <a:schemeClr val="accent1"/>
          </a:effectRef>
          <a:fontRef idx="minor">
            <a:schemeClr val="tx1"/>
          </a:fontRef>
        </p:style>
      </p:cxnSp>
      <p:cxnSp>
        <p:nvCxnSpPr>
          <p:cNvPr id="340" name="Straight Arrow Connector 339">
            <a:extLst>
              <a:ext uri="{FF2B5EF4-FFF2-40B4-BE49-F238E27FC236}">
                <a16:creationId xmlns:a16="http://schemas.microsoft.com/office/drawing/2014/main" id="{81381C7F-4819-554E-9045-CD6E0BA0B1FD}"/>
              </a:ext>
            </a:extLst>
          </p:cNvPr>
          <p:cNvCxnSpPr>
            <a:cxnSpLocks/>
          </p:cNvCxnSpPr>
          <p:nvPr/>
        </p:nvCxnSpPr>
        <p:spPr>
          <a:xfrm flipH="1">
            <a:off x="2977821" y="5019102"/>
            <a:ext cx="1247921" cy="629264"/>
          </a:xfrm>
          <a:prstGeom prst="straightConnector1">
            <a:avLst/>
          </a:prstGeom>
          <a:ln w="57150">
            <a:solidFill>
              <a:srgbClr val="0432FF"/>
            </a:solidFill>
            <a:tailEnd type="triangle"/>
          </a:ln>
          <a:effectLst>
            <a:outerShdw blurRad="50800" dist="50800" dir="5400000" sx="1000" sy="1000" algn="ctr" rotWithShape="0">
              <a:srgbClr val="FF0000"/>
            </a:outerShdw>
          </a:effectLst>
        </p:spPr>
        <p:style>
          <a:lnRef idx="1">
            <a:schemeClr val="accent1"/>
          </a:lnRef>
          <a:fillRef idx="0">
            <a:schemeClr val="accent1"/>
          </a:fillRef>
          <a:effectRef idx="0">
            <a:schemeClr val="accent1"/>
          </a:effectRef>
          <a:fontRef idx="minor">
            <a:schemeClr val="tx1"/>
          </a:fontRef>
        </p:style>
      </p:cxnSp>
      <p:sp>
        <p:nvSpPr>
          <p:cNvPr id="341" name="Rettangolo 9">
            <a:extLst>
              <a:ext uri="{FF2B5EF4-FFF2-40B4-BE49-F238E27FC236}">
                <a16:creationId xmlns:a16="http://schemas.microsoft.com/office/drawing/2014/main" id="{FC059A9B-D31B-CD4C-804E-D3AA3B8EEC8E}"/>
              </a:ext>
            </a:extLst>
          </p:cNvPr>
          <p:cNvSpPr/>
          <p:nvPr/>
        </p:nvSpPr>
        <p:spPr>
          <a:xfrm>
            <a:off x="6051535" y="1582063"/>
            <a:ext cx="6012128" cy="4308872"/>
          </a:xfrm>
          <a:prstGeom prst="rect">
            <a:avLst/>
          </a:prstGeom>
        </p:spPr>
        <p:txBody>
          <a:bodyPr wrap="square">
            <a:spAutoFit/>
          </a:bodyPr>
          <a:lstStyle/>
          <a:p>
            <a:pPr marL="571500" indent="-571500" algn="just">
              <a:spcAft>
                <a:spcPts val="600"/>
              </a:spcAft>
              <a:buFont typeface="Wingdings" pitchFamily="2" charset="2"/>
              <a:buChar char="Ø"/>
            </a:pPr>
            <a:r>
              <a:rPr lang="en-GB" sz="2400" dirty="0">
                <a:latin typeface="Calibri" panose="020F0502020204030204" pitchFamily="34" charset="0"/>
                <a:cs typeface="Calibri" panose="020F0502020204030204" pitchFamily="34" charset="0"/>
              </a:rPr>
              <a:t>On </a:t>
            </a:r>
            <a:r>
              <a:rPr lang="en-GB" sz="2400" b="1" dirty="0">
                <a:solidFill>
                  <a:srgbClr val="FF0000"/>
                </a:solidFill>
                <a:latin typeface="Calibri" panose="020F0502020204030204" pitchFamily="34" charset="0"/>
                <a:cs typeface="Calibri" panose="020F0502020204030204" pitchFamily="34" charset="0"/>
              </a:rPr>
              <a:t>flat Cu</a:t>
            </a:r>
            <a:r>
              <a:rPr lang="en-GB" sz="2400" dirty="0">
                <a:latin typeface="Calibri" panose="020F0502020204030204" pitchFamily="34" charset="0"/>
                <a:cs typeface="Calibri" panose="020F0502020204030204" pitchFamily="34" charset="0"/>
              </a:rPr>
              <a:t> </a:t>
            </a:r>
            <a:r>
              <a:rPr lang="en-GB" sz="2400" dirty="0" err="1">
                <a:latin typeface="Calibri" panose="020F0502020204030204" pitchFamily="34" charset="0"/>
                <a:cs typeface="Calibri" panose="020F0502020204030204" pitchFamily="34" charset="0"/>
              </a:rPr>
              <a:t>Ar</a:t>
            </a:r>
            <a:r>
              <a:rPr lang="en-GB" sz="2400" dirty="0">
                <a:latin typeface="Calibri" panose="020F0502020204030204" pitchFamily="34" charset="0"/>
                <a:cs typeface="Calibri" panose="020F0502020204030204" pitchFamily="34" charset="0"/>
              </a:rPr>
              <a:t> adsorbs due to the weak </a:t>
            </a:r>
            <a:r>
              <a:rPr lang="en-GB" sz="2400" dirty="0" err="1">
                <a:latin typeface="Calibri" panose="020F0502020204030204" pitchFamily="34" charset="0"/>
                <a:cs typeface="Calibri" panose="020F0502020204030204" pitchFamily="34" charset="0"/>
              </a:rPr>
              <a:t>Ar</a:t>
            </a:r>
            <a:r>
              <a:rPr lang="en-GB" sz="2400" dirty="0">
                <a:latin typeface="Calibri" panose="020F0502020204030204" pitchFamily="34" charset="0"/>
                <a:cs typeface="Calibri" panose="020F0502020204030204" pitchFamily="34" charset="0"/>
              </a:rPr>
              <a:t>-Cu and </a:t>
            </a:r>
            <a:r>
              <a:rPr lang="en-GB" sz="2400" dirty="0" err="1">
                <a:latin typeface="Calibri" panose="020F0502020204030204" pitchFamily="34" charset="0"/>
                <a:cs typeface="Calibri" panose="020F0502020204030204" pitchFamily="34" charset="0"/>
              </a:rPr>
              <a:t>Ar-Ar</a:t>
            </a:r>
            <a:r>
              <a:rPr lang="en-GB" sz="2400" dirty="0">
                <a:latin typeface="Calibri" panose="020F0502020204030204" pitchFamily="34" charset="0"/>
                <a:cs typeface="Calibri" panose="020F0502020204030204" pitchFamily="34" charset="0"/>
              </a:rPr>
              <a:t>  Van der Waals interactions and the desorption curve consists of  the sharp peak at T~30 K. </a:t>
            </a:r>
          </a:p>
          <a:p>
            <a:pPr marL="571500" indent="-571500" algn="just">
              <a:spcAft>
                <a:spcPts val="600"/>
              </a:spcAft>
            </a:pPr>
            <a:endParaRPr lang="en-GB" sz="2400" dirty="0">
              <a:latin typeface="Calibri" panose="020F0502020204030204" pitchFamily="34" charset="0"/>
              <a:cs typeface="Calibri" panose="020F0502020204030204" pitchFamily="34" charset="0"/>
            </a:endParaRPr>
          </a:p>
          <a:p>
            <a:pPr marL="571500" indent="-571500" algn="just">
              <a:spcAft>
                <a:spcPts val="600"/>
              </a:spcAft>
              <a:buFont typeface="Wingdings" pitchFamily="2" charset="2"/>
              <a:buChar char="Ø"/>
            </a:pPr>
            <a:r>
              <a:rPr lang="en-GB" sz="2400" dirty="0">
                <a:latin typeface="Calibri" panose="020F0502020204030204" pitchFamily="34" charset="0"/>
                <a:cs typeface="Calibri" panose="020F0502020204030204" pitchFamily="34" charset="0"/>
              </a:rPr>
              <a:t>For the </a:t>
            </a:r>
            <a:r>
              <a:rPr lang="en-GB" sz="2400" b="1" dirty="0">
                <a:solidFill>
                  <a:srgbClr val="002060"/>
                </a:solidFill>
                <a:latin typeface="Calibri" panose="020F0502020204030204" pitchFamily="34" charset="0"/>
                <a:cs typeface="Calibri" panose="020F0502020204030204" pitchFamily="34" charset="0"/>
              </a:rPr>
              <a:t>LASE-Cu</a:t>
            </a:r>
            <a:r>
              <a:rPr lang="en-GB" sz="2400" dirty="0">
                <a:latin typeface="Calibri" panose="020F0502020204030204" pitchFamily="34" charset="0"/>
                <a:cs typeface="Calibri" panose="020F0502020204030204" pitchFamily="34" charset="0"/>
              </a:rPr>
              <a:t> substrate the </a:t>
            </a:r>
            <a:r>
              <a:rPr lang="en-GB" sz="2400" dirty="0" err="1">
                <a:latin typeface="Calibri" panose="020F0502020204030204" pitchFamily="34" charset="0"/>
                <a:cs typeface="Calibri" panose="020F0502020204030204" pitchFamily="34" charset="0"/>
              </a:rPr>
              <a:t>Ar</a:t>
            </a:r>
            <a:r>
              <a:rPr lang="en-GB" sz="2400" dirty="0">
                <a:latin typeface="Calibri" panose="020F0502020204030204" pitchFamily="34" charset="0"/>
                <a:cs typeface="Calibri" panose="020F0502020204030204" pitchFamily="34" charset="0"/>
              </a:rPr>
              <a:t> adsorption energy at the under-coordinated surface defect sites increases and desorption occurs at higher T. However, at high coverage, multilayer desorption at  T~30 K is also observed. </a:t>
            </a:r>
          </a:p>
        </p:txBody>
      </p:sp>
      <p:sp>
        <p:nvSpPr>
          <p:cNvPr id="342" name="Rettangolo 10">
            <a:extLst>
              <a:ext uri="{FF2B5EF4-FFF2-40B4-BE49-F238E27FC236}">
                <a16:creationId xmlns:a16="http://schemas.microsoft.com/office/drawing/2014/main" id="{40DA7B83-30D1-DE45-B9B2-D8824A4C99DA}"/>
              </a:ext>
            </a:extLst>
          </p:cNvPr>
          <p:cNvSpPr/>
          <p:nvPr/>
        </p:nvSpPr>
        <p:spPr>
          <a:xfrm>
            <a:off x="5765207" y="179754"/>
            <a:ext cx="6426792" cy="1077218"/>
          </a:xfrm>
          <a:prstGeom prst="rect">
            <a:avLst/>
          </a:prstGeom>
        </p:spPr>
        <p:txBody>
          <a:bodyPr wrap="square">
            <a:spAutoFit/>
          </a:bodyPr>
          <a:lstStyle/>
          <a:p>
            <a:pPr algn="just"/>
            <a:r>
              <a:rPr lang="en-GB" sz="3200" b="1" dirty="0">
                <a:solidFill>
                  <a:srgbClr val="0432FF"/>
                </a:solidFill>
                <a:latin typeface="Calibri" panose="020F0502020204030204" pitchFamily="34" charset="0"/>
                <a:cs typeface="Calibri" panose="020F0502020204030204" pitchFamily="34" charset="0"/>
              </a:rPr>
              <a:t>TPD from different </a:t>
            </a:r>
            <a:r>
              <a:rPr lang="en-GB" sz="3200" b="1" dirty="0" err="1">
                <a:solidFill>
                  <a:srgbClr val="0432FF"/>
                </a:solidFill>
                <a:latin typeface="Calibri" panose="020F0502020204030204" pitchFamily="34" charset="0"/>
                <a:cs typeface="Calibri" panose="020F0502020204030204" pitchFamily="34" charset="0"/>
              </a:rPr>
              <a:t>Ar</a:t>
            </a:r>
            <a:r>
              <a:rPr lang="en-GB" sz="3200" b="1" dirty="0">
                <a:solidFill>
                  <a:srgbClr val="0432FF"/>
                </a:solidFill>
                <a:latin typeface="Calibri" panose="020F0502020204030204" pitchFamily="34" charset="0"/>
                <a:cs typeface="Calibri" panose="020F0502020204030204" pitchFamily="34" charset="0"/>
              </a:rPr>
              <a:t> doses on a </a:t>
            </a:r>
            <a:r>
              <a:rPr lang="en-GB" sz="3200" b="1" dirty="0">
                <a:solidFill>
                  <a:schemeClr val="accent1">
                    <a:lumMod val="60000"/>
                    <a:lumOff val="40000"/>
                  </a:schemeClr>
                </a:solidFill>
                <a:latin typeface="Calibri" panose="020F0502020204030204" pitchFamily="34" charset="0"/>
                <a:cs typeface="Calibri" panose="020F0502020204030204" pitchFamily="34" charset="0"/>
              </a:rPr>
              <a:t>clean Cu </a:t>
            </a:r>
            <a:r>
              <a:rPr lang="en-GB" sz="3200" b="1" dirty="0">
                <a:solidFill>
                  <a:srgbClr val="0432FF"/>
                </a:solidFill>
                <a:latin typeface="Calibri" panose="020F0502020204030204" pitchFamily="34" charset="0"/>
                <a:cs typeface="Calibri" panose="020F0502020204030204" pitchFamily="34" charset="0"/>
              </a:rPr>
              <a:t>and </a:t>
            </a:r>
            <a:r>
              <a:rPr lang="en-GB" sz="3200" b="1" dirty="0">
                <a:latin typeface="Calibri" panose="020F0502020204030204" pitchFamily="34" charset="0"/>
                <a:cs typeface="Calibri" panose="020F0502020204030204" pitchFamily="34" charset="0"/>
              </a:rPr>
              <a:t>LASE-Cu </a:t>
            </a:r>
            <a:r>
              <a:rPr lang="en-GB" sz="3200" b="1" dirty="0">
                <a:solidFill>
                  <a:srgbClr val="0432FF"/>
                </a:solidFill>
                <a:latin typeface="Calibri" panose="020F0502020204030204" pitchFamily="34" charset="0"/>
                <a:cs typeface="Calibri" panose="020F0502020204030204" pitchFamily="34" charset="0"/>
              </a:rPr>
              <a:t>substrate</a:t>
            </a:r>
            <a:endParaRPr lang="en-US" sz="3200" b="1" dirty="0">
              <a:latin typeface="Calibri" panose="020F0502020204030204" pitchFamily="34" charset="0"/>
              <a:cs typeface="Calibri" panose="020F0502020204030204" pitchFamily="34" charset="0"/>
            </a:endParaRPr>
          </a:p>
        </p:txBody>
      </p:sp>
      <p:sp>
        <p:nvSpPr>
          <p:cNvPr id="559" name="Footer Placeholder 2">
            <a:extLst>
              <a:ext uri="{FF2B5EF4-FFF2-40B4-BE49-F238E27FC236}">
                <a16:creationId xmlns:a16="http://schemas.microsoft.com/office/drawing/2014/main" id="{03E2F7DE-D51A-A34C-9042-5336A4C022EE}"/>
              </a:ext>
            </a:extLst>
          </p:cNvPr>
          <p:cNvSpPr>
            <a:spLocks noGrp="1"/>
          </p:cNvSpPr>
          <p:nvPr>
            <p:ph type="ftr" sz="quarter" idx="11"/>
          </p:nvPr>
        </p:nvSpPr>
        <p:spPr>
          <a:xfrm>
            <a:off x="5702788" y="6491867"/>
            <a:ext cx="2755899" cy="365125"/>
          </a:xfrm>
        </p:spPr>
        <p:txBody>
          <a:bodyPr/>
          <a:lstStyle/>
          <a:p>
            <a:r>
              <a:rPr lang="en-US" dirty="0"/>
              <a:t>Roberto Cimino</a:t>
            </a:r>
          </a:p>
        </p:txBody>
      </p:sp>
      <p:sp>
        <p:nvSpPr>
          <p:cNvPr id="2" name="TextBox 1">
            <a:extLst>
              <a:ext uri="{FF2B5EF4-FFF2-40B4-BE49-F238E27FC236}">
                <a16:creationId xmlns:a16="http://schemas.microsoft.com/office/drawing/2014/main" id="{E8D7F6DA-9FA1-2648-924A-6EB13B6AE1D8}"/>
              </a:ext>
            </a:extLst>
          </p:cNvPr>
          <p:cNvSpPr txBox="1"/>
          <p:nvPr/>
        </p:nvSpPr>
        <p:spPr>
          <a:xfrm>
            <a:off x="7703542" y="6031360"/>
            <a:ext cx="2671950"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L. </a:t>
            </a:r>
            <a:r>
              <a:rPr lang="en-US" dirty="0" err="1">
                <a:latin typeface="Calibri" panose="020F0502020204030204" pitchFamily="34" charset="0"/>
                <a:cs typeface="Calibri" panose="020F0502020204030204" pitchFamily="34" charset="0"/>
              </a:rPr>
              <a:t>Spallino</a:t>
            </a:r>
            <a:r>
              <a:rPr lang="en-US" dirty="0">
                <a:latin typeface="Calibri" panose="020F0502020204030204" pitchFamily="34" charset="0"/>
                <a:cs typeface="Calibri" panose="020F0502020204030204" pitchFamily="34" charset="0"/>
              </a:rPr>
              <a:t> et al  Submitted</a:t>
            </a:r>
          </a:p>
        </p:txBody>
      </p:sp>
    </p:spTree>
    <p:extLst>
      <p:ext uri="{BB962C8B-B14F-4D97-AF65-F5344CB8AC3E}">
        <p14:creationId xmlns:p14="http://schemas.microsoft.com/office/powerpoint/2010/main" val="18471061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Date Placeholder 1">
            <a:extLst>
              <a:ext uri="{FF2B5EF4-FFF2-40B4-BE49-F238E27FC236}">
                <a16:creationId xmlns:a16="http://schemas.microsoft.com/office/drawing/2014/main" id="{F428E39C-6FC5-324C-A9A5-15C305B6801C}"/>
              </a:ext>
            </a:extLst>
          </p:cNvPr>
          <p:cNvSpPr>
            <a:spLocks noGrp="1"/>
          </p:cNvSpPr>
          <p:nvPr>
            <p:ph type="dt" sz="half" idx="10"/>
          </p:nvPr>
        </p:nvSpPr>
        <p:spPr>
          <a:xfrm>
            <a:off x="1472119" y="6492875"/>
            <a:ext cx="4293088" cy="365125"/>
          </a:xfrm>
        </p:spPr>
        <p:txBody>
          <a:bodyPr/>
          <a:lstStyle/>
          <a:p>
            <a:r>
              <a:rPr lang="en-US" dirty="0"/>
              <a:t>ARIES -APEC workshop 10 Dec. Frankfurt.</a:t>
            </a:r>
          </a:p>
        </p:txBody>
      </p:sp>
      <p:sp>
        <p:nvSpPr>
          <p:cNvPr id="451" name="Footer Placeholder 2">
            <a:extLst>
              <a:ext uri="{FF2B5EF4-FFF2-40B4-BE49-F238E27FC236}">
                <a16:creationId xmlns:a16="http://schemas.microsoft.com/office/drawing/2014/main" id="{C4AB0D99-2408-D946-BCEF-4572790F75D0}"/>
              </a:ext>
            </a:extLst>
          </p:cNvPr>
          <p:cNvSpPr>
            <a:spLocks noGrp="1"/>
          </p:cNvSpPr>
          <p:nvPr>
            <p:ph type="ftr" sz="quarter" idx="11"/>
          </p:nvPr>
        </p:nvSpPr>
        <p:spPr>
          <a:xfrm>
            <a:off x="5702788" y="6491867"/>
            <a:ext cx="2755899" cy="365125"/>
          </a:xfrm>
        </p:spPr>
        <p:txBody>
          <a:bodyPr/>
          <a:lstStyle/>
          <a:p>
            <a:r>
              <a:rPr lang="en-US" dirty="0"/>
              <a:t>Roberto Cimino</a:t>
            </a:r>
          </a:p>
        </p:txBody>
      </p:sp>
      <p:sp>
        <p:nvSpPr>
          <p:cNvPr id="9" name="Rounded Rectangle 8"/>
          <p:cNvSpPr/>
          <p:nvPr/>
        </p:nvSpPr>
        <p:spPr>
          <a:xfrm>
            <a:off x="189571" y="64008"/>
            <a:ext cx="2370749" cy="877824"/>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8" name="Titolo 1">
            <a:extLst>
              <a:ext uri="{FF2B5EF4-FFF2-40B4-BE49-F238E27FC236}">
                <a16:creationId xmlns:a16="http://schemas.microsoft.com/office/drawing/2014/main" id="{AB744614-077A-D24A-8659-446889923838}"/>
              </a:ext>
            </a:extLst>
          </p:cNvPr>
          <p:cNvSpPr txBox="1">
            <a:spLocks/>
          </p:cNvSpPr>
          <p:nvPr/>
        </p:nvSpPr>
        <p:spPr>
          <a:xfrm>
            <a:off x="205087" y="1104222"/>
            <a:ext cx="3009238" cy="911014"/>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Calibri" charset="0"/>
                <a:ea typeface="Calibri" charset="0"/>
                <a:cs typeface="Calibri" charset="0"/>
              </a:defRPr>
            </a:lvl1pPr>
          </a:lstStyle>
          <a:p>
            <a:r>
              <a:rPr lang="en-US" sz="3200" b="1" cap="none" dirty="0">
                <a:solidFill>
                  <a:srgbClr val="FF0000"/>
                </a:solidFill>
              </a:rPr>
              <a:t> </a:t>
            </a:r>
            <a:r>
              <a:rPr lang="en-US" sz="3200" b="1" cap="none" dirty="0" err="1">
                <a:solidFill>
                  <a:srgbClr val="FF0000"/>
                </a:solidFill>
              </a:rPr>
              <a:t>Ar</a:t>
            </a:r>
            <a:r>
              <a:rPr lang="en-US" sz="3200" b="1" cap="none" dirty="0">
                <a:solidFill>
                  <a:srgbClr val="FF0000"/>
                </a:solidFill>
              </a:rPr>
              <a:t> TPD results</a:t>
            </a:r>
            <a:endParaRPr lang="en-US" sz="3200" cap="none" dirty="0"/>
          </a:p>
        </p:txBody>
      </p:sp>
      <p:grpSp>
        <p:nvGrpSpPr>
          <p:cNvPr id="330" name="Gruppo 10">
            <a:extLst>
              <a:ext uri="{FF2B5EF4-FFF2-40B4-BE49-F238E27FC236}">
                <a16:creationId xmlns:a16="http://schemas.microsoft.com/office/drawing/2014/main" id="{2251D2C0-E27C-404E-9FF0-268999D5854A}"/>
              </a:ext>
            </a:extLst>
          </p:cNvPr>
          <p:cNvGrpSpPr/>
          <p:nvPr/>
        </p:nvGrpSpPr>
        <p:grpSpPr>
          <a:xfrm>
            <a:off x="71697" y="1738839"/>
            <a:ext cx="3276018" cy="5119161"/>
            <a:chOff x="1166762" y="1235949"/>
            <a:chExt cx="3276018" cy="5119161"/>
          </a:xfrm>
        </p:grpSpPr>
        <p:pic>
          <p:nvPicPr>
            <p:cNvPr id="331" name="Picture 2">
              <a:extLst>
                <a:ext uri="{FF2B5EF4-FFF2-40B4-BE49-F238E27FC236}">
                  <a16:creationId xmlns:a16="http://schemas.microsoft.com/office/drawing/2014/main" id="{7C05A2D5-C9F8-7D40-B67A-F4759C641B93}"/>
                </a:ext>
              </a:extLst>
            </p:cNvPr>
            <p:cNvPicPr>
              <a:picLocks noChangeAspect="1" noChangeArrowheads="1"/>
            </p:cNvPicPr>
            <p:nvPr/>
          </p:nvPicPr>
          <p:blipFill>
            <a:blip r:embed="rId2"/>
            <a:srcRect/>
            <a:stretch>
              <a:fillRect/>
            </a:stretch>
          </p:blipFill>
          <p:spPr bwMode="auto">
            <a:xfrm>
              <a:off x="1166762" y="1235949"/>
              <a:ext cx="3276018" cy="5119161"/>
            </a:xfrm>
            <a:prstGeom prst="rect">
              <a:avLst/>
            </a:prstGeom>
            <a:noFill/>
            <a:ln w="9525">
              <a:noFill/>
              <a:miter lim="800000"/>
              <a:headEnd/>
              <a:tailEnd/>
            </a:ln>
            <a:effectLst/>
          </p:spPr>
        </p:pic>
        <p:sp>
          <p:nvSpPr>
            <p:cNvPr id="332" name="CasellaDiTesto 7">
              <a:extLst>
                <a:ext uri="{FF2B5EF4-FFF2-40B4-BE49-F238E27FC236}">
                  <a16:creationId xmlns:a16="http://schemas.microsoft.com/office/drawing/2014/main" id="{DB1A5CD8-2554-9846-ACA5-F38C90E05B02}"/>
                </a:ext>
              </a:extLst>
            </p:cNvPr>
            <p:cNvSpPr txBox="1"/>
            <p:nvPr/>
          </p:nvSpPr>
          <p:spPr>
            <a:xfrm>
              <a:off x="1796074" y="4607123"/>
              <a:ext cx="442750" cy="307777"/>
            </a:xfrm>
            <a:prstGeom prst="rect">
              <a:avLst/>
            </a:prstGeom>
            <a:solidFill>
              <a:schemeClr val="bg1"/>
            </a:solidFill>
          </p:spPr>
          <p:txBody>
            <a:bodyPr wrap="none" rtlCol="0">
              <a:spAutoFit/>
            </a:bodyPr>
            <a:lstStyle/>
            <a:p>
              <a:r>
                <a:rPr lang="en-US" sz="1400" b="1" dirty="0"/>
                <a:t>10L</a:t>
              </a:r>
            </a:p>
          </p:txBody>
        </p:sp>
        <p:sp>
          <p:nvSpPr>
            <p:cNvPr id="333" name="CasellaDiTesto 8">
              <a:extLst>
                <a:ext uri="{FF2B5EF4-FFF2-40B4-BE49-F238E27FC236}">
                  <a16:creationId xmlns:a16="http://schemas.microsoft.com/office/drawing/2014/main" id="{31E17A16-29D4-AD45-B74E-0EF1C34562BE}"/>
                </a:ext>
              </a:extLst>
            </p:cNvPr>
            <p:cNvSpPr txBox="1"/>
            <p:nvPr/>
          </p:nvSpPr>
          <p:spPr>
            <a:xfrm>
              <a:off x="1777024" y="3087588"/>
              <a:ext cx="442750" cy="307777"/>
            </a:xfrm>
            <a:prstGeom prst="rect">
              <a:avLst/>
            </a:prstGeom>
            <a:solidFill>
              <a:schemeClr val="bg1"/>
            </a:solidFill>
          </p:spPr>
          <p:txBody>
            <a:bodyPr wrap="none" rtlCol="0">
              <a:spAutoFit/>
            </a:bodyPr>
            <a:lstStyle/>
            <a:p>
              <a:r>
                <a:rPr lang="en-US" sz="1400" b="1" dirty="0"/>
                <a:t>25L</a:t>
              </a:r>
            </a:p>
          </p:txBody>
        </p:sp>
        <p:sp>
          <p:nvSpPr>
            <p:cNvPr id="334" name="CasellaDiTesto 9">
              <a:extLst>
                <a:ext uri="{FF2B5EF4-FFF2-40B4-BE49-F238E27FC236}">
                  <a16:creationId xmlns:a16="http://schemas.microsoft.com/office/drawing/2014/main" id="{14B26D03-67A4-EA47-9312-F678D19598C1}"/>
                </a:ext>
              </a:extLst>
            </p:cNvPr>
            <p:cNvSpPr txBox="1"/>
            <p:nvPr/>
          </p:nvSpPr>
          <p:spPr>
            <a:xfrm>
              <a:off x="1798013" y="1662718"/>
              <a:ext cx="534121" cy="307777"/>
            </a:xfrm>
            <a:prstGeom prst="rect">
              <a:avLst/>
            </a:prstGeom>
            <a:solidFill>
              <a:schemeClr val="bg1"/>
            </a:solidFill>
          </p:spPr>
          <p:txBody>
            <a:bodyPr wrap="none" rtlCol="0">
              <a:spAutoFit/>
            </a:bodyPr>
            <a:lstStyle/>
            <a:p>
              <a:r>
                <a:rPr lang="en-US" sz="1400" b="1" dirty="0"/>
                <a:t>100L</a:t>
              </a:r>
            </a:p>
          </p:txBody>
        </p:sp>
      </p:grpSp>
      <p:pic>
        <p:nvPicPr>
          <p:cNvPr id="335" name="Picture 3" descr="C:\Users\emilia cortesi\Downloads\Screen Shot 2017-10-28 at 11.22.31 AM.png">
            <a:extLst>
              <a:ext uri="{FF2B5EF4-FFF2-40B4-BE49-F238E27FC236}">
                <a16:creationId xmlns:a16="http://schemas.microsoft.com/office/drawing/2014/main" id="{2AE3990D-D3AE-9746-9968-8567E37484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9434"/>
          <a:stretch>
            <a:fillRect/>
          </a:stretch>
        </p:blipFill>
        <p:spPr bwMode="auto">
          <a:xfrm rot="5400000">
            <a:off x="2706270" y="3014961"/>
            <a:ext cx="3729444" cy="203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a:extLst>
              <a:ext uri="{FF2B5EF4-FFF2-40B4-BE49-F238E27FC236}">
                <a16:creationId xmlns:a16="http://schemas.microsoft.com/office/drawing/2014/main" id="{5DC21C70-63CD-424A-951E-48DE96B53E70}"/>
              </a:ext>
            </a:extLst>
          </p:cNvPr>
          <p:cNvCxnSpPr>
            <a:cxnSpLocks/>
          </p:cNvCxnSpPr>
          <p:nvPr/>
        </p:nvCxnSpPr>
        <p:spPr>
          <a:xfrm flipH="1">
            <a:off x="2526883" y="3120189"/>
            <a:ext cx="1546458" cy="1619712"/>
          </a:xfrm>
          <a:prstGeom prst="straightConnector1">
            <a:avLst/>
          </a:prstGeom>
          <a:ln w="57150">
            <a:solidFill>
              <a:srgbClr val="FF0000"/>
            </a:solidFill>
            <a:tailEnd type="triangle"/>
          </a:ln>
          <a:effectLst>
            <a:outerShdw blurRad="50800" dist="50800" dir="5400000" sx="1000" sy="1000" algn="ctr" rotWithShape="0">
              <a:srgbClr val="FF0000"/>
            </a:outerShdw>
          </a:effectLst>
        </p:spPr>
        <p:style>
          <a:lnRef idx="1">
            <a:schemeClr val="accent1"/>
          </a:lnRef>
          <a:fillRef idx="0">
            <a:schemeClr val="accent1"/>
          </a:fillRef>
          <a:effectRef idx="0">
            <a:schemeClr val="accent1"/>
          </a:effectRef>
          <a:fontRef idx="minor">
            <a:schemeClr val="tx1"/>
          </a:fontRef>
        </p:style>
      </p:cxnSp>
      <p:cxnSp>
        <p:nvCxnSpPr>
          <p:cNvPr id="336" name="Straight Arrow Connector 335">
            <a:extLst>
              <a:ext uri="{FF2B5EF4-FFF2-40B4-BE49-F238E27FC236}">
                <a16:creationId xmlns:a16="http://schemas.microsoft.com/office/drawing/2014/main" id="{8F22086C-CA1F-D940-B675-6B0B22467F3C}"/>
              </a:ext>
            </a:extLst>
          </p:cNvPr>
          <p:cNvCxnSpPr>
            <a:cxnSpLocks/>
          </p:cNvCxnSpPr>
          <p:nvPr/>
        </p:nvCxnSpPr>
        <p:spPr>
          <a:xfrm flipH="1">
            <a:off x="2560320" y="3120189"/>
            <a:ext cx="1538440" cy="118046"/>
          </a:xfrm>
          <a:prstGeom prst="straightConnector1">
            <a:avLst/>
          </a:prstGeom>
          <a:ln w="57150">
            <a:solidFill>
              <a:srgbClr val="FF0000"/>
            </a:solidFill>
            <a:tailEnd type="triangle"/>
          </a:ln>
          <a:effectLst>
            <a:outerShdw blurRad="50800" dist="50800" dir="5400000" sx="1000" sy="1000" algn="ctr" rotWithShape="0">
              <a:srgbClr val="FF0000"/>
            </a:outerShdw>
          </a:effectLst>
        </p:spPr>
        <p:style>
          <a:lnRef idx="1">
            <a:schemeClr val="accent1"/>
          </a:lnRef>
          <a:fillRef idx="0">
            <a:schemeClr val="accent1"/>
          </a:fillRef>
          <a:effectRef idx="0">
            <a:schemeClr val="accent1"/>
          </a:effectRef>
          <a:fontRef idx="minor">
            <a:schemeClr val="tx1"/>
          </a:fontRef>
        </p:style>
      </p:cxnSp>
      <p:cxnSp>
        <p:nvCxnSpPr>
          <p:cNvPr id="337" name="Straight Arrow Connector 336">
            <a:extLst>
              <a:ext uri="{FF2B5EF4-FFF2-40B4-BE49-F238E27FC236}">
                <a16:creationId xmlns:a16="http://schemas.microsoft.com/office/drawing/2014/main" id="{053681E3-CFDB-2542-8005-BDD947BF32A3}"/>
              </a:ext>
            </a:extLst>
          </p:cNvPr>
          <p:cNvCxnSpPr>
            <a:cxnSpLocks/>
          </p:cNvCxnSpPr>
          <p:nvPr/>
        </p:nvCxnSpPr>
        <p:spPr>
          <a:xfrm flipH="1">
            <a:off x="2574486" y="3120189"/>
            <a:ext cx="1532293" cy="3015495"/>
          </a:xfrm>
          <a:prstGeom prst="straightConnector1">
            <a:avLst/>
          </a:prstGeom>
          <a:ln w="57150">
            <a:solidFill>
              <a:srgbClr val="FF0000"/>
            </a:solidFill>
            <a:tailEnd type="triangle"/>
          </a:ln>
          <a:effectLst>
            <a:outerShdw blurRad="50800" dist="50800" dir="5400000" sx="1000" sy="1000" algn="ctr" rotWithShape="0">
              <a:srgbClr val="FF0000"/>
            </a:outerShdw>
          </a:effectLst>
        </p:spPr>
        <p:style>
          <a:lnRef idx="1">
            <a:schemeClr val="accent1"/>
          </a:lnRef>
          <a:fillRef idx="0">
            <a:schemeClr val="accent1"/>
          </a:fillRef>
          <a:effectRef idx="0">
            <a:schemeClr val="accent1"/>
          </a:effectRef>
          <a:fontRef idx="minor">
            <a:schemeClr val="tx1"/>
          </a:fontRef>
        </p:style>
      </p:cxnSp>
      <p:cxnSp>
        <p:nvCxnSpPr>
          <p:cNvPr id="338" name="Straight Arrow Connector 337">
            <a:extLst>
              <a:ext uri="{FF2B5EF4-FFF2-40B4-BE49-F238E27FC236}">
                <a16:creationId xmlns:a16="http://schemas.microsoft.com/office/drawing/2014/main" id="{7A391611-E0F1-4543-A8EE-F7D5539EC92E}"/>
              </a:ext>
            </a:extLst>
          </p:cNvPr>
          <p:cNvCxnSpPr>
            <a:cxnSpLocks/>
          </p:cNvCxnSpPr>
          <p:nvPr/>
        </p:nvCxnSpPr>
        <p:spPr>
          <a:xfrm flipH="1" flipV="1">
            <a:off x="2154689" y="4506526"/>
            <a:ext cx="1977506" cy="512576"/>
          </a:xfrm>
          <a:prstGeom prst="straightConnector1">
            <a:avLst/>
          </a:prstGeom>
          <a:ln w="57150">
            <a:solidFill>
              <a:srgbClr val="0432FF"/>
            </a:solidFill>
            <a:tailEnd type="triangle"/>
          </a:ln>
          <a:effectLst>
            <a:outerShdw blurRad="50800" dist="50800" dir="5400000" sx="1000" sy="1000" algn="ctr" rotWithShape="0">
              <a:srgbClr val="FF0000"/>
            </a:outerShdw>
          </a:effectLst>
        </p:spPr>
        <p:style>
          <a:lnRef idx="1">
            <a:schemeClr val="accent1"/>
          </a:lnRef>
          <a:fillRef idx="0">
            <a:schemeClr val="accent1"/>
          </a:fillRef>
          <a:effectRef idx="0">
            <a:schemeClr val="accent1"/>
          </a:effectRef>
          <a:fontRef idx="minor">
            <a:schemeClr val="tx1"/>
          </a:fontRef>
        </p:style>
      </p:cxnSp>
      <p:cxnSp>
        <p:nvCxnSpPr>
          <p:cNvPr id="339" name="Straight Arrow Connector 338">
            <a:extLst>
              <a:ext uri="{FF2B5EF4-FFF2-40B4-BE49-F238E27FC236}">
                <a16:creationId xmlns:a16="http://schemas.microsoft.com/office/drawing/2014/main" id="{4A63DC16-F769-0645-9E20-325952C925C2}"/>
              </a:ext>
            </a:extLst>
          </p:cNvPr>
          <p:cNvCxnSpPr>
            <a:cxnSpLocks/>
          </p:cNvCxnSpPr>
          <p:nvPr/>
        </p:nvCxnSpPr>
        <p:spPr>
          <a:xfrm flipH="1" flipV="1">
            <a:off x="2245895" y="3179212"/>
            <a:ext cx="1950062" cy="1842160"/>
          </a:xfrm>
          <a:prstGeom prst="straightConnector1">
            <a:avLst/>
          </a:prstGeom>
          <a:ln w="57150">
            <a:solidFill>
              <a:srgbClr val="0432FF"/>
            </a:solidFill>
            <a:tailEnd type="triangle"/>
          </a:ln>
          <a:effectLst>
            <a:outerShdw blurRad="50800" dist="50800" dir="5400000" sx="1000" sy="1000" algn="ctr" rotWithShape="0">
              <a:srgbClr val="FF0000"/>
            </a:outerShdw>
          </a:effectLst>
        </p:spPr>
        <p:style>
          <a:lnRef idx="1">
            <a:schemeClr val="accent1"/>
          </a:lnRef>
          <a:fillRef idx="0">
            <a:schemeClr val="accent1"/>
          </a:fillRef>
          <a:effectRef idx="0">
            <a:schemeClr val="accent1"/>
          </a:effectRef>
          <a:fontRef idx="minor">
            <a:schemeClr val="tx1"/>
          </a:fontRef>
        </p:style>
      </p:cxnSp>
      <p:cxnSp>
        <p:nvCxnSpPr>
          <p:cNvPr id="340" name="Straight Arrow Connector 339">
            <a:extLst>
              <a:ext uri="{FF2B5EF4-FFF2-40B4-BE49-F238E27FC236}">
                <a16:creationId xmlns:a16="http://schemas.microsoft.com/office/drawing/2014/main" id="{81381C7F-4819-554E-9045-CD6E0BA0B1FD}"/>
              </a:ext>
            </a:extLst>
          </p:cNvPr>
          <p:cNvCxnSpPr>
            <a:cxnSpLocks/>
          </p:cNvCxnSpPr>
          <p:nvPr/>
        </p:nvCxnSpPr>
        <p:spPr>
          <a:xfrm flipH="1">
            <a:off x="2977821" y="5019102"/>
            <a:ext cx="1247921" cy="629264"/>
          </a:xfrm>
          <a:prstGeom prst="straightConnector1">
            <a:avLst/>
          </a:prstGeom>
          <a:ln w="57150">
            <a:solidFill>
              <a:srgbClr val="0432FF"/>
            </a:solidFill>
            <a:tailEnd type="triangle"/>
          </a:ln>
          <a:effectLst>
            <a:outerShdw blurRad="50800" dist="50800" dir="5400000" sx="1000" sy="1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nvGrpSpPr>
          <p:cNvPr id="232" name="Gruppo 65">
            <a:extLst>
              <a:ext uri="{FF2B5EF4-FFF2-40B4-BE49-F238E27FC236}">
                <a16:creationId xmlns:a16="http://schemas.microsoft.com/office/drawing/2014/main" id="{C92AC2DF-C62A-E74E-BC05-4E5B3E7D05F3}"/>
              </a:ext>
            </a:extLst>
          </p:cNvPr>
          <p:cNvGrpSpPr/>
          <p:nvPr/>
        </p:nvGrpSpPr>
        <p:grpSpPr>
          <a:xfrm>
            <a:off x="7778650" y="4538137"/>
            <a:ext cx="2781300" cy="879653"/>
            <a:chOff x="6220699" y="3327552"/>
            <a:chExt cx="2781300" cy="879652"/>
          </a:xfrm>
        </p:grpSpPr>
        <p:grpSp>
          <p:nvGrpSpPr>
            <p:cNvPr id="233" name="Gruppo 222">
              <a:extLst>
                <a:ext uri="{FF2B5EF4-FFF2-40B4-BE49-F238E27FC236}">
                  <a16:creationId xmlns:a16="http://schemas.microsoft.com/office/drawing/2014/main" id="{E54D7C41-3849-DD44-9C39-2A9C657180DE}"/>
                </a:ext>
              </a:extLst>
            </p:cNvPr>
            <p:cNvGrpSpPr/>
            <p:nvPr/>
          </p:nvGrpSpPr>
          <p:grpSpPr>
            <a:xfrm>
              <a:off x="6249274" y="3451552"/>
              <a:ext cx="2752725" cy="755652"/>
              <a:chOff x="2571736" y="1142984"/>
              <a:chExt cx="2752725" cy="755652"/>
            </a:xfrm>
          </p:grpSpPr>
          <p:cxnSp>
            <p:nvCxnSpPr>
              <p:cNvPr id="272" name="Connettore 1 3">
                <a:extLst>
                  <a:ext uri="{FF2B5EF4-FFF2-40B4-BE49-F238E27FC236}">
                    <a16:creationId xmlns:a16="http://schemas.microsoft.com/office/drawing/2014/main" id="{E8A6EE38-D7AE-D34F-A648-0916F2BB2399}"/>
                  </a:ext>
                </a:extLst>
              </p:cNvPr>
              <p:cNvCxnSpPr/>
              <p:nvPr/>
            </p:nvCxnSpPr>
            <p:spPr>
              <a:xfrm>
                <a:off x="2571736" y="1338248"/>
                <a:ext cx="1588" cy="5524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3" name="Figura a mano libera 59">
                <a:extLst>
                  <a:ext uri="{FF2B5EF4-FFF2-40B4-BE49-F238E27FC236}">
                    <a16:creationId xmlns:a16="http://schemas.microsoft.com/office/drawing/2014/main" id="{D5FBB89F-EDE0-BE4C-B9DF-348A38EAAA47}"/>
                  </a:ext>
                </a:extLst>
              </p:cNvPr>
              <p:cNvSpPr/>
              <p:nvPr/>
            </p:nvSpPr>
            <p:spPr>
              <a:xfrm>
                <a:off x="2571736" y="1142984"/>
                <a:ext cx="2752725" cy="382777"/>
              </a:xfrm>
              <a:custGeom>
                <a:avLst/>
                <a:gdLst>
                  <a:gd name="connsiteX0" fmla="*/ 0 w 2752725"/>
                  <a:gd name="connsiteY0" fmla="*/ 200798 h 382777"/>
                  <a:gd name="connsiteX1" fmla="*/ 9525 w 2752725"/>
                  <a:gd name="connsiteY1" fmla="*/ 153173 h 382777"/>
                  <a:gd name="connsiteX2" fmla="*/ 76200 w 2752725"/>
                  <a:gd name="connsiteY2" fmla="*/ 86498 h 382777"/>
                  <a:gd name="connsiteX3" fmla="*/ 95250 w 2752725"/>
                  <a:gd name="connsiteY3" fmla="*/ 57923 h 382777"/>
                  <a:gd name="connsiteX4" fmla="*/ 114300 w 2752725"/>
                  <a:gd name="connsiteY4" fmla="*/ 86498 h 382777"/>
                  <a:gd name="connsiteX5" fmla="*/ 123825 w 2752725"/>
                  <a:gd name="connsiteY5" fmla="*/ 115073 h 382777"/>
                  <a:gd name="connsiteX6" fmla="*/ 161925 w 2752725"/>
                  <a:gd name="connsiteY6" fmla="*/ 172223 h 382777"/>
                  <a:gd name="connsiteX7" fmla="*/ 180975 w 2752725"/>
                  <a:gd name="connsiteY7" fmla="*/ 200798 h 382777"/>
                  <a:gd name="connsiteX8" fmla="*/ 209550 w 2752725"/>
                  <a:gd name="connsiteY8" fmla="*/ 229373 h 382777"/>
                  <a:gd name="connsiteX9" fmla="*/ 238125 w 2752725"/>
                  <a:gd name="connsiteY9" fmla="*/ 286523 h 382777"/>
                  <a:gd name="connsiteX10" fmla="*/ 295275 w 2752725"/>
                  <a:gd name="connsiteY10" fmla="*/ 276998 h 382777"/>
                  <a:gd name="connsiteX11" fmla="*/ 323850 w 2752725"/>
                  <a:gd name="connsiteY11" fmla="*/ 257948 h 382777"/>
                  <a:gd name="connsiteX12" fmla="*/ 333375 w 2752725"/>
                  <a:gd name="connsiteY12" fmla="*/ 229373 h 382777"/>
                  <a:gd name="connsiteX13" fmla="*/ 342900 w 2752725"/>
                  <a:gd name="connsiteY13" fmla="*/ 115073 h 382777"/>
                  <a:gd name="connsiteX14" fmla="*/ 381000 w 2752725"/>
                  <a:gd name="connsiteY14" fmla="*/ 124598 h 382777"/>
                  <a:gd name="connsiteX15" fmla="*/ 419100 w 2752725"/>
                  <a:gd name="connsiteY15" fmla="*/ 143648 h 382777"/>
                  <a:gd name="connsiteX16" fmla="*/ 495300 w 2752725"/>
                  <a:gd name="connsiteY16" fmla="*/ 124598 h 382777"/>
                  <a:gd name="connsiteX17" fmla="*/ 523875 w 2752725"/>
                  <a:gd name="connsiteY17" fmla="*/ 57923 h 382777"/>
                  <a:gd name="connsiteX18" fmla="*/ 533400 w 2752725"/>
                  <a:gd name="connsiteY18" fmla="*/ 29348 h 382777"/>
                  <a:gd name="connsiteX19" fmla="*/ 561975 w 2752725"/>
                  <a:gd name="connsiteY19" fmla="*/ 19823 h 382777"/>
                  <a:gd name="connsiteX20" fmla="*/ 600075 w 2752725"/>
                  <a:gd name="connsiteY20" fmla="*/ 86498 h 382777"/>
                  <a:gd name="connsiteX21" fmla="*/ 619125 w 2752725"/>
                  <a:gd name="connsiteY21" fmla="*/ 134123 h 382777"/>
                  <a:gd name="connsiteX22" fmla="*/ 638175 w 2752725"/>
                  <a:gd name="connsiteY22" fmla="*/ 191273 h 382777"/>
                  <a:gd name="connsiteX23" fmla="*/ 762000 w 2752725"/>
                  <a:gd name="connsiteY23" fmla="*/ 181748 h 382777"/>
                  <a:gd name="connsiteX24" fmla="*/ 771525 w 2752725"/>
                  <a:gd name="connsiteY24" fmla="*/ 115073 h 382777"/>
                  <a:gd name="connsiteX25" fmla="*/ 790575 w 2752725"/>
                  <a:gd name="connsiteY25" fmla="*/ 172223 h 382777"/>
                  <a:gd name="connsiteX26" fmla="*/ 819150 w 2752725"/>
                  <a:gd name="connsiteY26" fmla="*/ 191273 h 382777"/>
                  <a:gd name="connsiteX27" fmla="*/ 876300 w 2752725"/>
                  <a:gd name="connsiteY27" fmla="*/ 210323 h 382777"/>
                  <a:gd name="connsiteX28" fmla="*/ 904875 w 2752725"/>
                  <a:gd name="connsiteY28" fmla="*/ 229373 h 382777"/>
                  <a:gd name="connsiteX29" fmla="*/ 923925 w 2752725"/>
                  <a:gd name="connsiteY29" fmla="*/ 257948 h 382777"/>
                  <a:gd name="connsiteX30" fmla="*/ 933450 w 2752725"/>
                  <a:gd name="connsiteY30" fmla="*/ 286523 h 382777"/>
                  <a:gd name="connsiteX31" fmla="*/ 971550 w 2752725"/>
                  <a:gd name="connsiteY31" fmla="*/ 343673 h 382777"/>
                  <a:gd name="connsiteX32" fmla="*/ 1085850 w 2752725"/>
                  <a:gd name="connsiteY32" fmla="*/ 219848 h 382777"/>
                  <a:gd name="connsiteX33" fmla="*/ 1200150 w 2752725"/>
                  <a:gd name="connsiteY33" fmla="*/ 210323 h 382777"/>
                  <a:gd name="connsiteX34" fmla="*/ 1219200 w 2752725"/>
                  <a:gd name="connsiteY34" fmla="*/ 181748 h 382777"/>
                  <a:gd name="connsiteX35" fmla="*/ 1228725 w 2752725"/>
                  <a:gd name="connsiteY35" fmla="*/ 134123 h 382777"/>
                  <a:gd name="connsiteX36" fmla="*/ 1257300 w 2752725"/>
                  <a:gd name="connsiteY36" fmla="*/ 143648 h 382777"/>
                  <a:gd name="connsiteX37" fmla="*/ 1266825 w 2752725"/>
                  <a:gd name="connsiteY37" fmla="*/ 191273 h 382777"/>
                  <a:gd name="connsiteX38" fmla="*/ 1323975 w 2752725"/>
                  <a:gd name="connsiteY38" fmla="*/ 219848 h 382777"/>
                  <a:gd name="connsiteX39" fmla="*/ 1352550 w 2752725"/>
                  <a:gd name="connsiteY39" fmla="*/ 210323 h 382777"/>
                  <a:gd name="connsiteX40" fmla="*/ 1381125 w 2752725"/>
                  <a:gd name="connsiteY40" fmla="*/ 153173 h 382777"/>
                  <a:gd name="connsiteX41" fmla="*/ 1390650 w 2752725"/>
                  <a:gd name="connsiteY41" fmla="*/ 181748 h 382777"/>
                  <a:gd name="connsiteX42" fmla="*/ 1447800 w 2752725"/>
                  <a:gd name="connsiteY42" fmla="*/ 162698 h 382777"/>
                  <a:gd name="connsiteX43" fmla="*/ 1476375 w 2752725"/>
                  <a:gd name="connsiteY43" fmla="*/ 153173 h 382777"/>
                  <a:gd name="connsiteX44" fmla="*/ 1514475 w 2752725"/>
                  <a:gd name="connsiteY44" fmla="*/ 162698 h 382777"/>
                  <a:gd name="connsiteX45" fmla="*/ 1571625 w 2752725"/>
                  <a:gd name="connsiteY45" fmla="*/ 219848 h 382777"/>
                  <a:gd name="connsiteX46" fmla="*/ 1609725 w 2752725"/>
                  <a:gd name="connsiteY46" fmla="*/ 229373 h 382777"/>
                  <a:gd name="connsiteX47" fmla="*/ 1714500 w 2752725"/>
                  <a:gd name="connsiteY47" fmla="*/ 219848 h 382777"/>
                  <a:gd name="connsiteX48" fmla="*/ 1733550 w 2752725"/>
                  <a:gd name="connsiteY48" fmla="*/ 181748 h 382777"/>
                  <a:gd name="connsiteX49" fmla="*/ 1752600 w 2752725"/>
                  <a:gd name="connsiteY49" fmla="*/ 153173 h 382777"/>
                  <a:gd name="connsiteX50" fmla="*/ 1800225 w 2752725"/>
                  <a:gd name="connsiteY50" fmla="*/ 219848 h 382777"/>
                  <a:gd name="connsiteX51" fmla="*/ 1876425 w 2752725"/>
                  <a:gd name="connsiteY51" fmla="*/ 238898 h 382777"/>
                  <a:gd name="connsiteX52" fmla="*/ 1914525 w 2752725"/>
                  <a:gd name="connsiteY52" fmla="*/ 229373 h 382777"/>
                  <a:gd name="connsiteX53" fmla="*/ 1933575 w 2752725"/>
                  <a:gd name="connsiteY53" fmla="*/ 200798 h 382777"/>
                  <a:gd name="connsiteX54" fmla="*/ 1962150 w 2752725"/>
                  <a:gd name="connsiteY54" fmla="*/ 162698 h 382777"/>
                  <a:gd name="connsiteX55" fmla="*/ 1981200 w 2752725"/>
                  <a:gd name="connsiteY55" fmla="*/ 191273 h 382777"/>
                  <a:gd name="connsiteX56" fmla="*/ 2009775 w 2752725"/>
                  <a:gd name="connsiteY56" fmla="*/ 200798 h 382777"/>
                  <a:gd name="connsiteX57" fmla="*/ 2114550 w 2752725"/>
                  <a:gd name="connsiteY57" fmla="*/ 210323 h 382777"/>
                  <a:gd name="connsiteX58" fmla="*/ 2143125 w 2752725"/>
                  <a:gd name="connsiteY58" fmla="*/ 219848 h 382777"/>
                  <a:gd name="connsiteX59" fmla="*/ 2171700 w 2752725"/>
                  <a:gd name="connsiteY59" fmla="*/ 305573 h 382777"/>
                  <a:gd name="connsiteX60" fmla="*/ 2171700 w 2752725"/>
                  <a:gd name="connsiteY60" fmla="*/ 305573 h 382777"/>
                  <a:gd name="connsiteX61" fmla="*/ 2219325 w 2752725"/>
                  <a:gd name="connsiteY61" fmla="*/ 362723 h 382777"/>
                  <a:gd name="connsiteX62" fmla="*/ 2257425 w 2752725"/>
                  <a:gd name="connsiteY62" fmla="*/ 353198 h 382777"/>
                  <a:gd name="connsiteX63" fmla="*/ 2266950 w 2752725"/>
                  <a:gd name="connsiteY63" fmla="*/ 324623 h 382777"/>
                  <a:gd name="connsiteX64" fmla="*/ 2286000 w 2752725"/>
                  <a:gd name="connsiteY64" fmla="*/ 296048 h 382777"/>
                  <a:gd name="connsiteX65" fmla="*/ 2295525 w 2752725"/>
                  <a:gd name="connsiteY65" fmla="*/ 229373 h 382777"/>
                  <a:gd name="connsiteX66" fmla="*/ 2333625 w 2752725"/>
                  <a:gd name="connsiteY66" fmla="*/ 219848 h 382777"/>
                  <a:gd name="connsiteX67" fmla="*/ 2390775 w 2752725"/>
                  <a:gd name="connsiteY67" fmla="*/ 210323 h 382777"/>
                  <a:gd name="connsiteX68" fmla="*/ 2409825 w 2752725"/>
                  <a:gd name="connsiteY68" fmla="*/ 181748 h 382777"/>
                  <a:gd name="connsiteX69" fmla="*/ 2428875 w 2752725"/>
                  <a:gd name="connsiteY69" fmla="*/ 57923 h 382777"/>
                  <a:gd name="connsiteX70" fmla="*/ 2476500 w 2752725"/>
                  <a:gd name="connsiteY70" fmla="*/ 67448 h 382777"/>
                  <a:gd name="connsiteX71" fmla="*/ 2495550 w 2752725"/>
                  <a:gd name="connsiteY71" fmla="*/ 96023 h 382777"/>
                  <a:gd name="connsiteX72" fmla="*/ 2552700 w 2752725"/>
                  <a:gd name="connsiteY72" fmla="*/ 124598 h 382777"/>
                  <a:gd name="connsiteX73" fmla="*/ 2571750 w 2752725"/>
                  <a:gd name="connsiteY73" fmla="*/ 153173 h 382777"/>
                  <a:gd name="connsiteX74" fmla="*/ 2705100 w 2752725"/>
                  <a:gd name="connsiteY74" fmla="*/ 162698 h 382777"/>
                  <a:gd name="connsiteX75" fmla="*/ 2743200 w 2752725"/>
                  <a:gd name="connsiteY75" fmla="*/ 286523 h 382777"/>
                  <a:gd name="connsiteX76" fmla="*/ 2752725 w 2752725"/>
                  <a:gd name="connsiteY76" fmla="*/ 286523 h 38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752725" h="382777">
                    <a:moveTo>
                      <a:pt x="0" y="200798"/>
                    </a:moveTo>
                    <a:cubicBezTo>
                      <a:pt x="3175" y="184923"/>
                      <a:pt x="545" y="166643"/>
                      <a:pt x="9525" y="153173"/>
                    </a:cubicBezTo>
                    <a:cubicBezTo>
                      <a:pt x="26960" y="127021"/>
                      <a:pt x="58765" y="112650"/>
                      <a:pt x="76200" y="86498"/>
                    </a:cubicBezTo>
                    <a:lnTo>
                      <a:pt x="95250" y="57923"/>
                    </a:lnTo>
                    <a:cubicBezTo>
                      <a:pt x="101600" y="67448"/>
                      <a:pt x="109180" y="76259"/>
                      <a:pt x="114300" y="86498"/>
                    </a:cubicBezTo>
                    <a:cubicBezTo>
                      <a:pt x="118790" y="95478"/>
                      <a:pt x="118949" y="106296"/>
                      <a:pt x="123825" y="115073"/>
                    </a:cubicBezTo>
                    <a:cubicBezTo>
                      <a:pt x="134944" y="135087"/>
                      <a:pt x="149225" y="153173"/>
                      <a:pt x="161925" y="172223"/>
                    </a:cubicBezTo>
                    <a:cubicBezTo>
                      <a:pt x="168275" y="181748"/>
                      <a:pt x="172880" y="192703"/>
                      <a:pt x="180975" y="200798"/>
                    </a:cubicBezTo>
                    <a:lnTo>
                      <a:pt x="209550" y="229373"/>
                    </a:lnTo>
                    <a:cubicBezTo>
                      <a:pt x="212880" y="239364"/>
                      <a:pt x="224696" y="283166"/>
                      <a:pt x="238125" y="286523"/>
                    </a:cubicBezTo>
                    <a:cubicBezTo>
                      <a:pt x="256861" y="291207"/>
                      <a:pt x="276225" y="280173"/>
                      <a:pt x="295275" y="276998"/>
                    </a:cubicBezTo>
                    <a:cubicBezTo>
                      <a:pt x="304800" y="270648"/>
                      <a:pt x="316699" y="266887"/>
                      <a:pt x="323850" y="257948"/>
                    </a:cubicBezTo>
                    <a:cubicBezTo>
                      <a:pt x="330122" y="250108"/>
                      <a:pt x="332048" y="239325"/>
                      <a:pt x="333375" y="229373"/>
                    </a:cubicBezTo>
                    <a:cubicBezTo>
                      <a:pt x="338428" y="191476"/>
                      <a:pt x="339725" y="153173"/>
                      <a:pt x="342900" y="115073"/>
                    </a:cubicBezTo>
                    <a:cubicBezTo>
                      <a:pt x="355600" y="118248"/>
                      <a:pt x="368743" y="120001"/>
                      <a:pt x="381000" y="124598"/>
                    </a:cubicBezTo>
                    <a:cubicBezTo>
                      <a:pt x="394295" y="129584"/>
                      <a:pt x="404988" y="142080"/>
                      <a:pt x="419100" y="143648"/>
                    </a:cubicBezTo>
                    <a:cubicBezTo>
                      <a:pt x="436341" y="145564"/>
                      <a:pt x="476315" y="130926"/>
                      <a:pt x="495300" y="124598"/>
                    </a:cubicBezTo>
                    <a:cubicBezTo>
                      <a:pt x="517638" y="57585"/>
                      <a:pt x="488565" y="140313"/>
                      <a:pt x="523875" y="57923"/>
                    </a:cubicBezTo>
                    <a:cubicBezTo>
                      <a:pt x="527830" y="48695"/>
                      <a:pt x="526300" y="36448"/>
                      <a:pt x="533400" y="29348"/>
                    </a:cubicBezTo>
                    <a:cubicBezTo>
                      <a:pt x="540500" y="22248"/>
                      <a:pt x="552450" y="22998"/>
                      <a:pt x="561975" y="19823"/>
                    </a:cubicBezTo>
                    <a:cubicBezTo>
                      <a:pt x="585030" y="88988"/>
                      <a:pt x="552021" y="0"/>
                      <a:pt x="600075" y="86498"/>
                    </a:cubicBezTo>
                    <a:cubicBezTo>
                      <a:pt x="608378" y="101444"/>
                      <a:pt x="613282" y="118055"/>
                      <a:pt x="619125" y="134123"/>
                    </a:cubicBezTo>
                    <a:cubicBezTo>
                      <a:pt x="625987" y="152994"/>
                      <a:pt x="638175" y="191273"/>
                      <a:pt x="638175" y="191273"/>
                    </a:cubicBezTo>
                    <a:cubicBezTo>
                      <a:pt x="679450" y="188098"/>
                      <a:pt x="726057" y="202287"/>
                      <a:pt x="762000" y="181748"/>
                    </a:cubicBezTo>
                    <a:cubicBezTo>
                      <a:pt x="781493" y="170609"/>
                      <a:pt x="750226" y="122173"/>
                      <a:pt x="771525" y="115073"/>
                    </a:cubicBezTo>
                    <a:cubicBezTo>
                      <a:pt x="790575" y="108723"/>
                      <a:pt x="773867" y="161084"/>
                      <a:pt x="790575" y="172223"/>
                    </a:cubicBezTo>
                    <a:cubicBezTo>
                      <a:pt x="800100" y="178573"/>
                      <a:pt x="808689" y="186624"/>
                      <a:pt x="819150" y="191273"/>
                    </a:cubicBezTo>
                    <a:cubicBezTo>
                      <a:pt x="837500" y="199428"/>
                      <a:pt x="859592" y="199184"/>
                      <a:pt x="876300" y="210323"/>
                    </a:cubicBezTo>
                    <a:lnTo>
                      <a:pt x="904875" y="229373"/>
                    </a:lnTo>
                    <a:cubicBezTo>
                      <a:pt x="911225" y="238898"/>
                      <a:pt x="918805" y="247709"/>
                      <a:pt x="923925" y="257948"/>
                    </a:cubicBezTo>
                    <a:cubicBezTo>
                      <a:pt x="928415" y="266928"/>
                      <a:pt x="928574" y="277746"/>
                      <a:pt x="933450" y="286523"/>
                    </a:cubicBezTo>
                    <a:cubicBezTo>
                      <a:pt x="944569" y="306537"/>
                      <a:pt x="971550" y="343673"/>
                      <a:pt x="971550" y="343673"/>
                    </a:cubicBezTo>
                    <a:cubicBezTo>
                      <a:pt x="1252441" y="318137"/>
                      <a:pt x="922921" y="382777"/>
                      <a:pt x="1085850" y="219848"/>
                    </a:cubicBezTo>
                    <a:cubicBezTo>
                      <a:pt x="1112884" y="192814"/>
                      <a:pt x="1162050" y="213498"/>
                      <a:pt x="1200150" y="210323"/>
                    </a:cubicBezTo>
                    <a:cubicBezTo>
                      <a:pt x="1206500" y="200798"/>
                      <a:pt x="1215180" y="192467"/>
                      <a:pt x="1219200" y="181748"/>
                    </a:cubicBezTo>
                    <a:cubicBezTo>
                      <a:pt x="1224884" y="166589"/>
                      <a:pt x="1217277" y="145571"/>
                      <a:pt x="1228725" y="134123"/>
                    </a:cubicBezTo>
                    <a:cubicBezTo>
                      <a:pt x="1235825" y="127023"/>
                      <a:pt x="1247775" y="140473"/>
                      <a:pt x="1257300" y="143648"/>
                    </a:cubicBezTo>
                    <a:cubicBezTo>
                      <a:pt x="1260475" y="159523"/>
                      <a:pt x="1258793" y="177217"/>
                      <a:pt x="1266825" y="191273"/>
                    </a:cubicBezTo>
                    <a:cubicBezTo>
                      <a:pt x="1275514" y="206479"/>
                      <a:pt x="1309308" y="214959"/>
                      <a:pt x="1323975" y="219848"/>
                    </a:cubicBezTo>
                    <a:cubicBezTo>
                      <a:pt x="1333500" y="216673"/>
                      <a:pt x="1344710" y="216595"/>
                      <a:pt x="1352550" y="210323"/>
                    </a:cubicBezTo>
                    <a:cubicBezTo>
                      <a:pt x="1369336" y="196894"/>
                      <a:pt x="1374850" y="171997"/>
                      <a:pt x="1381125" y="153173"/>
                    </a:cubicBezTo>
                    <a:cubicBezTo>
                      <a:pt x="1384300" y="162698"/>
                      <a:pt x="1380711" y="180328"/>
                      <a:pt x="1390650" y="181748"/>
                    </a:cubicBezTo>
                    <a:cubicBezTo>
                      <a:pt x="1410529" y="184588"/>
                      <a:pt x="1428750" y="169048"/>
                      <a:pt x="1447800" y="162698"/>
                    </a:cubicBezTo>
                    <a:lnTo>
                      <a:pt x="1476375" y="153173"/>
                    </a:lnTo>
                    <a:cubicBezTo>
                      <a:pt x="1489075" y="156348"/>
                      <a:pt x="1503751" y="155191"/>
                      <a:pt x="1514475" y="162698"/>
                    </a:cubicBezTo>
                    <a:cubicBezTo>
                      <a:pt x="1536546" y="178148"/>
                      <a:pt x="1545489" y="213314"/>
                      <a:pt x="1571625" y="219848"/>
                    </a:cubicBezTo>
                    <a:lnTo>
                      <a:pt x="1609725" y="229373"/>
                    </a:lnTo>
                    <a:cubicBezTo>
                      <a:pt x="1644650" y="226198"/>
                      <a:pt x="1681768" y="232437"/>
                      <a:pt x="1714500" y="219848"/>
                    </a:cubicBezTo>
                    <a:cubicBezTo>
                      <a:pt x="1727753" y="214751"/>
                      <a:pt x="1726505" y="194076"/>
                      <a:pt x="1733550" y="181748"/>
                    </a:cubicBezTo>
                    <a:cubicBezTo>
                      <a:pt x="1739230" y="171809"/>
                      <a:pt x="1746250" y="162698"/>
                      <a:pt x="1752600" y="153173"/>
                    </a:cubicBezTo>
                    <a:cubicBezTo>
                      <a:pt x="1763308" y="174589"/>
                      <a:pt x="1775239" y="208491"/>
                      <a:pt x="1800225" y="219848"/>
                    </a:cubicBezTo>
                    <a:cubicBezTo>
                      <a:pt x="1824060" y="230682"/>
                      <a:pt x="1876425" y="238898"/>
                      <a:pt x="1876425" y="238898"/>
                    </a:cubicBezTo>
                    <a:cubicBezTo>
                      <a:pt x="1889125" y="235723"/>
                      <a:pt x="1903633" y="236635"/>
                      <a:pt x="1914525" y="229373"/>
                    </a:cubicBezTo>
                    <a:cubicBezTo>
                      <a:pt x="1924050" y="223023"/>
                      <a:pt x="1926921" y="210113"/>
                      <a:pt x="1933575" y="200798"/>
                    </a:cubicBezTo>
                    <a:cubicBezTo>
                      <a:pt x="1942802" y="187880"/>
                      <a:pt x="1952625" y="175398"/>
                      <a:pt x="1962150" y="162698"/>
                    </a:cubicBezTo>
                    <a:cubicBezTo>
                      <a:pt x="1968500" y="172223"/>
                      <a:pt x="1972261" y="184122"/>
                      <a:pt x="1981200" y="191273"/>
                    </a:cubicBezTo>
                    <a:cubicBezTo>
                      <a:pt x="1989040" y="197545"/>
                      <a:pt x="1999836" y="199378"/>
                      <a:pt x="2009775" y="200798"/>
                    </a:cubicBezTo>
                    <a:cubicBezTo>
                      <a:pt x="2044492" y="205758"/>
                      <a:pt x="2079625" y="207148"/>
                      <a:pt x="2114550" y="210323"/>
                    </a:cubicBezTo>
                    <a:cubicBezTo>
                      <a:pt x="2124075" y="213498"/>
                      <a:pt x="2137289" y="211678"/>
                      <a:pt x="2143125" y="219848"/>
                    </a:cubicBezTo>
                    <a:lnTo>
                      <a:pt x="2171700" y="305573"/>
                    </a:lnTo>
                    <a:lnTo>
                      <a:pt x="2171700" y="305573"/>
                    </a:lnTo>
                    <a:cubicBezTo>
                      <a:pt x="2198222" y="345356"/>
                      <a:pt x="2182655" y="326053"/>
                      <a:pt x="2219325" y="362723"/>
                    </a:cubicBezTo>
                    <a:cubicBezTo>
                      <a:pt x="2232025" y="359548"/>
                      <a:pt x="2247203" y="361376"/>
                      <a:pt x="2257425" y="353198"/>
                    </a:cubicBezTo>
                    <a:cubicBezTo>
                      <a:pt x="2265265" y="346926"/>
                      <a:pt x="2262460" y="333603"/>
                      <a:pt x="2266950" y="324623"/>
                    </a:cubicBezTo>
                    <a:cubicBezTo>
                      <a:pt x="2272070" y="314384"/>
                      <a:pt x="2279650" y="305573"/>
                      <a:pt x="2286000" y="296048"/>
                    </a:cubicBezTo>
                    <a:cubicBezTo>
                      <a:pt x="2289175" y="273823"/>
                      <a:pt x="2283626" y="248411"/>
                      <a:pt x="2295525" y="229373"/>
                    </a:cubicBezTo>
                    <a:cubicBezTo>
                      <a:pt x="2302463" y="218272"/>
                      <a:pt x="2320788" y="222415"/>
                      <a:pt x="2333625" y="219848"/>
                    </a:cubicBezTo>
                    <a:cubicBezTo>
                      <a:pt x="2352563" y="216060"/>
                      <a:pt x="2371725" y="213498"/>
                      <a:pt x="2390775" y="210323"/>
                    </a:cubicBezTo>
                    <a:cubicBezTo>
                      <a:pt x="2397125" y="200798"/>
                      <a:pt x="2405805" y="192467"/>
                      <a:pt x="2409825" y="181748"/>
                    </a:cubicBezTo>
                    <a:cubicBezTo>
                      <a:pt x="2418007" y="159930"/>
                      <a:pt x="2427404" y="69695"/>
                      <a:pt x="2428875" y="57923"/>
                    </a:cubicBezTo>
                    <a:cubicBezTo>
                      <a:pt x="2444750" y="61098"/>
                      <a:pt x="2462444" y="59416"/>
                      <a:pt x="2476500" y="67448"/>
                    </a:cubicBezTo>
                    <a:cubicBezTo>
                      <a:pt x="2486439" y="73128"/>
                      <a:pt x="2487455" y="87928"/>
                      <a:pt x="2495550" y="96023"/>
                    </a:cubicBezTo>
                    <a:cubicBezTo>
                      <a:pt x="2514014" y="114487"/>
                      <a:pt x="2529459" y="116851"/>
                      <a:pt x="2552700" y="124598"/>
                    </a:cubicBezTo>
                    <a:cubicBezTo>
                      <a:pt x="2559050" y="134123"/>
                      <a:pt x="2562956" y="145844"/>
                      <a:pt x="2571750" y="153173"/>
                    </a:cubicBezTo>
                    <a:cubicBezTo>
                      <a:pt x="2614590" y="188873"/>
                      <a:pt x="2649205" y="168287"/>
                      <a:pt x="2705100" y="162698"/>
                    </a:cubicBezTo>
                    <a:cubicBezTo>
                      <a:pt x="2713708" y="265989"/>
                      <a:pt x="2678815" y="270427"/>
                      <a:pt x="2743200" y="286523"/>
                    </a:cubicBezTo>
                    <a:cubicBezTo>
                      <a:pt x="2746280" y="287293"/>
                      <a:pt x="2749550" y="286523"/>
                      <a:pt x="2752725" y="286523"/>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74" name="Connettore 1 60">
                <a:extLst>
                  <a:ext uri="{FF2B5EF4-FFF2-40B4-BE49-F238E27FC236}">
                    <a16:creationId xmlns:a16="http://schemas.microsoft.com/office/drawing/2014/main" id="{F61B3B1B-187B-4A4D-837C-7110B14D1A10}"/>
                  </a:ext>
                </a:extLst>
              </p:cNvPr>
              <p:cNvCxnSpPr/>
              <p:nvPr/>
            </p:nvCxnSpPr>
            <p:spPr>
              <a:xfrm>
                <a:off x="2571736" y="1896232"/>
                <a:ext cx="2752725"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Connettore 1 61">
                <a:extLst>
                  <a:ext uri="{FF2B5EF4-FFF2-40B4-BE49-F238E27FC236}">
                    <a16:creationId xmlns:a16="http://schemas.microsoft.com/office/drawing/2014/main" id="{D98D1114-A79D-754B-977E-5ECFABA5F768}"/>
                  </a:ext>
                </a:extLst>
              </p:cNvPr>
              <p:cNvCxnSpPr/>
              <p:nvPr/>
            </p:nvCxnSpPr>
            <p:spPr>
              <a:xfrm flipH="1">
                <a:off x="5314955" y="1428736"/>
                <a:ext cx="1587" cy="469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4" name="Gruppo 223">
              <a:extLst>
                <a:ext uri="{FF2B5EF4-FFF2-40B4-BE49-F238E27FC236}">
                  <a16:creationId xmlns:a16="http://schemas.microsoft.com/office/drawing/2014/main" id="{E08A6DF1-93B9-CC4E-A5B5-F3AFC0ED8272}"/>
                </a:ext>
              </a:extLst>
            </p:cNvPr>
            <p:cNvGrpSpPr/>
            <p:nvPr/>
          </p:nvGrpSpPr>
          <p:grpSpPr>
            <a:xfrm>
              <a:off x="6220699" y="3327552"/>
              <a:ext cx="2691533" cy="443090"/>
              <a:chOff x="6144600" y="1573700"/>
              <a:chExt cx="2691533" cy="443090"/>
            </a:xfrm>
          </p:grpSpPr>
          <p:sp>
            <p:nvSpPr>
              <p:cNvPr id="236" name="Ovale 2">
                <a:extLst>
                  <a:ext uri="{FF2B5EF4-FFF2-40B4-BE49-F238E27FC236}">
                    <a16:creationId xmlns:a16="http://schemas.microsoft.com/office/drawing/2014/main" id="{F8B49121-14C1-8340-B8E5-F9ED671F8E61}"/>
                  </a:ext>
                </a:extLst>
              </p:cNvPr>
              <p:cNvSpPr/>
              <p:nvPr/>
            </p:nvSpPr>
            <p:spPr>
              <a:xfrm>
                <a:off x="6144600" y="1684498"/>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e 23">
                <a:extLst>
                  <a:ext uri="{FF2B5EF4-FFF2-40B4-BE49-F238E27FC236}">
                    <a16:creationId xmlns:a16="http://schemas.microsoft.com/office/drawing/2014/main" id="{91A2B78D-E403-EA4E-AAED-E0995974099E}"/>
                  </a:ext>
                </a:extLst>
              </p:cNvPr>
              <p:cNvSpPr/>
              <p:nvPr/>
            </p:nvSpPr>
            <p:spPr>
              <a:xfrm>
                <a:off x="6263175" y="1663700"/>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e 24">
                <a:extLst>
                  <a:ext uri="{FF2B5EF4-FFF2-40B4-BE49-F238E27FC236}">
                    <a16:creationId xmlns:a16="http://schemas.microsoft.com/office/drawing/2014/main" id="{53EF3ECD-EA23-C946-8A27-76797B045F40}"/>
                  </a:ext>
                </a:extLst>
              </p:cNvPr>
              <p:cNvSpPr/>
              <p:nvPr/>
            </p:nvSpPr>
            <p:spPr>
              <a:xfrm>
                <a:off x="6702975" y="1573700"/>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e 25">
                <a:extLst>
                  <a:ext uri="{FF2B5EF4-FFF2-40B4-BE49-F238E27FC236}">
                    <a16:creationId xmlns:a16="http://schemas.microsoft.com/office/drawing/2014/main" id="{80960007-996B-4447-9D24-89E085529E75}"/>
                  </a:ext>
                </a:extLst>
              </p:cNvPr>
              <p:cNvSpPr/>
              <p:nvPr/>
            </p:nvSpPr>
            <p:spPr>
              <a:xfrm>
                <a:off x="6813000" y="1746790"/>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e 26">
                <a:extLst>
                  <a:ext uri="{FF2B5EF4-FFF2-40B4-BE49-F238E27FC236}">
                    <a16:creationId xmlns:a16="http://schemas.microsoft.com/office/drawing/2014/main" id="{9DF149DB-5B5A-D845-A7C1-3D7153F9DCE0}"/>
                  </a:ext>
                </a:extLst>
              </p:cNvPr>
              <p:cNvSpPr/>
              <p:nvPr/>
            </p:nvSpPr>
            <p:spPr>
              <a:xfrm>
                <a:off x="6460575" y="1684498"/>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e 27">
                <a:extLst>
                  <a:ext uri="{FF2B5EF4-FFF2-40B4-BE49-F238E27FC236}">
                    <a16:creationId xmlns:a16="http://schemas.microsoft.com/office/drawing/2014/main" id="{6E9091EC-F01F-CD40-B09A-BBE9F38D1CA0}"/>
                  </a:ext>
                </a:extLst>
              </p:cNvPr>
              <p:cNvSpPr/>
              <p:nvPr/>
            </p:nvSpPr>
            <p:spPr>
              <a:xfrm>
                <a:off x="6398175" y="1864498"/>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e 28">
                <a:extLst>
                  <a:ext uri="{FF2B5EF4-FFF2-40B4-BE49-F238E27FC236}">
                    <a16:creationId xmlns:a16="http://schemas.microsoft.com/office/drawing/2014/main" id="{F2200A63-56DD-A141-894D-187EE9A42F9D}"/>
                  </a:ext>
                </a:extLst>
              </p:cNvPr>
              <p:cNvSpPr/>
              <p:nvPr/>
            </p:nvSpPr>
            <p:spPr>
              <a:xfrm>
                <a:off x="6567975" y="1708700"/>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e 29">
                <a:extLst>
                  <a:ext uri="{FF2B5EF4-FFF2-40B4-BE49-F238E27FC236}">
                    <a16:creationId xmlns:a16="http://schemas.microsoft.com/office/drawing/2014/main" id="{21C44B01-72FB-4749-A9A7-0A1BE3352CD6}"/>
                  </a:ext>
                </a:extLst>
              </p:cNvPr>
              <p:cNvSpPr/>
              <p:nvPr/>
            </p:nvSpPr>
            <p:spPr>
              <a:xfrm>
                <a:off x="6339321" y="1774498"/>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e 30">
                <a:extLst>
                  <a:ext uri="{FF2B5EF4-FFF2-40B4-BE49-F238E27FC236}">
                    <a16:creationId xmlns:a16="http://schemas.microsoft.com/office/drawing/2014/main" id="{5143F75B-AB32-4741-8842-9F9B86CA8FBE}"/>
                  </a:ext>
                </a:extLst>
              </p:cNvPr>
              <p:cNvSpPr/>
              <p:nvPr/>
            </p:nvSpPr>
            <p:spPr>
              <a:xfrm>
                <a:off x="6370575" y="1684498"/>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Ovale 31">
                <a:extLst>
                  <a:ext uri="{FF2B5EF4-FFF2-40B4-BE49-F238E27FC236}">
                    <a16:creationId xmlns:a16="http://schemas.microsoft.com/office/drawing/2014/main" id="{B3E61EA1-F5F1-1D4C-A0A0-37989CC428FC}"/>
                  </a:ext>
                </a:extLst>
              </p:cNvPr>
              <p:cNvSpPr/>
              <p:nvPr/>
            </p:nvSpPr>
            <p:spPr>
              <a:xfrm>
                <a:off x="6612975" y="1618700"/>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e 32">
                <a:extLst>
                  <a:ext uri="{FF2B5EF4-FFF2-40B4-BE49-F238E27FC236}">
                    <a16:creationId xmlns:a16="http://schemas.microsoft.com/office/drawing/2014/main" id="{032B4C03-F8EB-864A-BE21-BF94C7691B84}"/>
                  </a:ext>
                </a:extLst>
              </p:cNvPr>
              <p:cNvSpPr/>
              <p:nvPr/>
            </p:nvSpPr>
            <p:spPr>
              <a:xfrm>
                <a:off x="6768000" y="1639498"/>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Ovale 33">
                <a:extLst>
                  <a:ext uri="{FF2B5EF4-FFF2-40B4-BE49-F238E27FC236}">
                    <a16:creationId xmlns:a16="http://schemas.microsoft.com/office/drawing/2014/main" id="{5D80AD5B-C419-A842-87A9-DC8D99D17D08}"/>
                  </a:ext>
                </a:extLst>
              </p:cNvPr>
              <p:cNvSpPr/>
              <p:nvPr/>
            </p:nvSpPr>
            <p:spPr>
              <a:xfrm>
                <a:off x="7263000" y="1753700"/>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Ovale 34">
                <a:extLst>
                  <a:ext uri="{FF2B5EF4-FFF2-40B4-BE49-F238E27FC236}">
                    <a16:creationId xmlns:a16="http://schemas.microsoft.com/office/drawing/2014/main" id="{E565E6F4-7A6C-9B47-AFCD-ABD4AFBAD037}"/>
                  </a:ext>
                </a:extLst>
              </p:cNvPr>
              <p:cNvSpPr/>
              <p:nvPr/>
            </p:nvSpPr>
            <p:spPr>
              <a:xfrm>
                <a:off x="7173000" y="1791790"/>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Ovale 35">
                <a:extLst>
                  <a:ext uri="{FF2B5EF4-FFF2-40B4-BE49-F238E27FC236}">
                    <a16:creationId xmlns:a16="http://schemas.microsoft.com/office/drawing/2014/main" id="{4F04C3AF-F352-5B4D-A275-78541407585C}"/>
                  </a:ext>
                </a:extLst>
              </p:cNvPr>
              <p:cNvSpPr/>
              <p:nvPr/>
            </p:nvSpPr>
            <p:spPr>
              <a:xfrm>
                <a:off x="7128000" y="1926790"/>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Ovale 36">
                <a:extLst>
                  <a:ext uri="{FF2B5EF4-FFF2-40B4-BE49-F238E27FC236}">
                    <a16:creationId xmlns:a16="http://schemas.microsoft.com/office/drawing/2014/main" id="{69A0CA03-371E-514D-A200-B2BC3CAF9399}"/>
                  </a:ext>
                </a:extLst>
              </p:cNvPr>
              <p:cNvSpPr/>
              <p:nvPr/>
            </p:nvSpPr>
            <p:spPr>
              <a:xfrm>
                <a:off x="7083000" y="1836790"/>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e 37">
                <a:extLst>
                  <a:ext uri="{FF2B5EF4-FFF2-40B4-BE49-F238E27FC236}">
                    <a16:creationId xmlns:a16="http://schemas.microsoft.com/office/drawing/2014/main" id="{BFD45F85-0C95-5A4C-9320-082B786ABFD5}"/>
                  </a:ext>
                </a:extLst>
              </p:cNvPr>
              <p:cNvSpPr/>
              <p:nvPr/>
            </p:nvSpPr>
            <p:spPr>
              <a:xfrm>
                <a:off x="6993000" y="1753700"/>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e 38">
                <a:extLst>
                  <a:ext uri="{FF2B5EF4-FFF2-40B4-BE49-F238E27FC236}">
                    <a16:creationId xmlns:a16="http://schemas.microsoft.com/office/drawing/2014/main" id="{FD571718-C8F2-2C4A-B4CE-EB2676BE6907}"/>
                  </a:ext>
                </a:extLst>
              </p:cNvPr>
              <p:cNvSpPr/>
              <p:nvPr/>
            </p:nvSpPr>
            <p:spPr>
              <a:xfrm>
                <a:off x="6903000" y="1684498"/>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Ovale 39">
                <a:extLst>
                  <a:ext uri="{FF2B5EF4-FFF2-40B4-BE49-F238E27FC236}">
                    <a16:creationId xmlns:a16="http://schemas.microsoft.com/office/drawing/2014/main" id="{F33919A1-7743-5E44-96D8-27F6F082A9E8}"/>
                  </a:ext>
                </a:extLst>
              </p:cNvPr>
              <p:cNvSpPr/>
              <p:nvPr/>
            </p:nvSpPr>
            <p:spPr>
              <a:xfrm>
                <a:off x="7726854" y="1774498"/>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e 40">
                <a:extLst>
                  <a:ext uri="{FF2B5EF4-FFF2-40B4-BE49-F238E27FC236}">
                    <a16:creationId xmlns:a16="http://schemas.microsoft.com/office/drawing/2014/main" id="{5BED9190-6FF0-D147-92C1-A16E6296AE05}"/>
                  </a:ext>
                </a:extLst>
              </p:cNvPr>
              <p:cNvSpPr/>
              <p:nvPr/>
            </p:nvSpPr>
            <p:spPr>
              <a:xfrm>
                <a:off x="7636854" y="1729498"/>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Ovale 41">
                <a:extLst>
                  <a:ext uri="{FF2B5EF4-FFF2-40B4-BE49-F238E27FC236}">
                    <a16:creationId xmlns:a16="http://schemas.microsoft.com/office/drawing/2014/main" id="{2150E2DB-0AFF-FE4F-BD23-5546E1E7EACD}"/>
                  </a:ext>
                </a:extLst>
              </p:cNvPr>
              <p:cNvSpPr/>
              <p:nvPr/>
            </p:nvSpPr>
            <p:spPr>
              <a:xfrm>
                <a:off x="7546854" y="1708700"/>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e 42">
                <a:extLst>
                  <a:ext uri="{FF2B5EF4-FFF2-40B4-BE49-F238E27FC236}">
                    <a16:creationId xmlns:a16="http://schemas.microsoft.com/office/drawing/2014/main" id="{A62C8FD4-9BC8-F242-ACD2-440FBF75A01C}"/>
                  </a:ext>
                </a:extLst>
              </p:cNvPr>
              <p:cNvSpPr/>
              <p:nvPr/>
            </p:nvSpPr>
            <p:spPr>
              <a:xfrm>
                <a:off x="7456854" y="1767571"/>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e 43">
                <a:extLst>
                  <a:ext uri="{FF2B5EF4-FFF2-40B4-BE49-F238E27FC236}">
                    <a16:creationId xmlns:a16="http://schemas.microsoft.com/office/drawing/2014/main" id="{1EE3B3A4-054F-0C4D-9346-C4C3ED419165}"/>
                  </a:ext>
                </a:extLst>
              </p:cNvPr>
              <p:cNvSpPr/>
              <p:nvPr/>
            </p:nvSpPr>
            <p:spPr>
              <a:xfrm>
                <a:off x="7353000" y="1684498"/>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e 44">
                <a:extLst>
                  <a:ext uri="{FF2B5EF4-FFF2-40B4-BE49-F238E27FC236}">
                    <a16:creationId xmlns:a16="http://schemas.microsoft.com/office/drawing/2014/main" id="{98DC2D05-23A9-4147-958E-2864581199D7}"/>
                  </a:ext>
                </a:extLst>
              </p:cNvPr>
              <p:cNvSpPr/>
              <p:nvPr/>
            </p:nvSpPr>
            <p:spPr>
              <a:xfrm>
                <a:off x="8131854" y="1767571"/>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e 45">
                <a:extLst>
                  <a:ext uri="{FF2B5EF4-FFF2-40B4-BE49-F238E27FC236}">
                    <a16:creationId xmlns:a16="http://schemas.microsoft.com/office/drawing/2014/main" id="{0DB25579-E0EE-0144-B9AF-DD1C19BA875A}"/>
                  </a:ext>
                </a:extLst>
              </p:cNvPr>
              <p:cNvSpPr/>
              <p:nvPr/>
            </p:nvSpPr>
            <p:spPr>
              <a:xfrm>
                <a:off x="8041854" y="1746790"/>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e 46">
                <a:extLst>
                  <a:ext uri="{FF2B5EF4-FFF2-40B4-BE49-F238E27FC236}">
                    <a16:creationId xmlns:a16="http://schemas.microsoft.com/office/drawing/2014/main" id="{43498FE1-45FA-0D4B-BFE0-5B2DB5DB024D}"/>
                  </a:ext>
                </a:extLst>
              </p:cNvPr>
              <p:cNvSpPr/>
              <p:nvPr/>
            </p:nvSpPr>
            <p:spPr>
              <a:xfrm>
                <a:off x="7951854" y="1774498"/>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e 47">
                <a:extLst>
                  <a:ext uri="{FF2B5EF4-FFF2-40B4-BE49-F238E27FC236}">
                    <a16:creationId xmlns:a16="http://schemas.microsoft.com/office/drawing/2014/main" id="{EB5A0B65-426A-1046-9B90-8FBEF8C73E06}"/>
                  </a:ext>
                </a:extLst>
              </p:cNvPr>
              <p:cNvSpPr/>
              <p:nvPr/>
            </p:nvSpPr>
            <p:spPr>
              <a:xfrm>
                <a:off x="7861854" y="1698352"/>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e 48">
                <a:extLst>
                  <a:ext uri="{FF2B5EF4-FFF2-40B4-BE49-F238E27FC236}">
                    <a16:creationId xmlns:a16="http://schemas.microsoft.com/office/drawing/2014/main" id="{7CA3193E-313B-6A45-9B78-419DA6A820CF}"/>
                  </a:ext>
                </a:extLst>
              </p:cNvPr>
              <p:cNvSpPr/>
              <p:nvPr/>
            </p:nvSpPr>
            <p:spPr>
              <a:xfrm>
                <a:off x="7816854" y="1798700"/>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e 49">
                <a:extLst>
                  <a:ext uri="{FF2B5EF4-FFF2-40B4-BE49-F238E27FC236}">
                    <a16:creationId xmlns:a16="http://schemas.microsoft.com/office/drawing/2014/main" id="{AE2645A1-AB52-994F-859A-00B7D7469A59}"/>
                  </a:ext>
                </a:extLst>
              </p:cNvPr>
              <p:cNvSpPr/>
              <p:nvPr/>
            </p:nvSpPr>
            <p:spPr>
              <a:xfrm>
                <a:off x="8491854" y="1753700"/>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e 50">
                <a:extLst>
                  <a:ext uri="{FF2B5EF4-FFF2-40B4-BE49-F238E27FC236}">
                    <a16:creationId xmlns:a16="http://schemas.microsoft.com/office/drawing/2014/main" id="{3994244C-FD7B-7C43-A9BA-6D89B9F169A4}"/>
                  </a:ext>
                </a:extLst>
              </p:cNvPr>
              <p:cNvSpPr/>
              <p:nvPr/>
            </p:nvSpPr>
            <p:spPr>
              <a:xfrm>
                <a:off x="8401854" y="1812571"/>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Ovale 51">
                <a:extLst>
                  <a:ext uri="{FF2B5EF4-FFF2-40B4-BE49-F238E27FC236}">
                    <a16:creationId xmlns:a16="http://schemas.microsoft.com/office/drawing/2014/main" id="{67E74147-C5B0-164D-8931-5E3D17B05A7E}"/>
                  </a:ext>
                </a:extLst>
              </p:cNvPr>
              <p:cNvSpPr/>
              <p:nvPr/>
            </p:nvSpPr>
            <p:spPr>
              <a:xfrm>
                <a:off x="8356854" y="1926790"/>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e 52">
                <a:extLst>
                  <a:ext uri="{FF2B5EF4-FFF2-40B4-BE49-F238E27FC236}">
                    <a16:creationId xmlns:a16="http://schemas.microsoft.com/office/drawing/2014/main" id="{51FDDFD0-6AC2-6442-BD3B-2B908C6E17E4}"/>
                  </a:ext>
                </a:extLst>
              </p:cNvPr>
              <p:cNvSpPr/>
              <p:nvPr/>
            </p:nvSpPr>
            <p:spPr>
              <a:xfrm>
                <a:off x="8311854" y="1860223"/>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e 53">
                <a:extLst>
                  <a:ext uri="{FF2B5EF4-FFF2-40B4-BE49-F238E27FC236}">
                    <a16:creationId xmlns:a16="http://schemas.microsoft.com/office/drawing/2014/main" id="{0F786700-1104-CA4E-8FC3-14E204B38D84}"/>
                  </a:ext>
                </a:extLst>
              </p:cNvPr>
              <p:cNvSpPr/>
              <p:nvPr/>
            </p:nvSpPr>
            <p:spPr>
              <a:xfrm>
                <a:off x="8221854" y="1788352"/>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e 54">
                <a:extLst>
                  <a:ext uri="{FF2B5EF4-FFF2-40B4-BE49-F238E27FC236}">
                    <a16:creationId xmlns:a16="http://schemas.microsoft.com/office/drawing/2014/main" id="{4643B42E-5DB6-9D47-A893-DE733F7B0E60}"/>
                  </a:ext>
                </a:extLst>
              </p:cNvPr>
              <p:cNvSpPr/>
              <p:nvPr/>
            </p:nvSpPr>
            <p:spPr>
              <a:xfrm>
                <a:off x="7083000" y="1708700"/>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Ovale 55">
                <a:extLst>
                  <a:ext uri="{FF2B5EF4-FFF2-40B4-BE49-F238E27FC236}">
                    <a16:creationId xmlns:a16="http://schemas.microsoft.com/office/drawing/2014/main" id="{73745300-D4AB-D84F-B3A9-25D0ACE55E6C}"/>
                  </a:ext>
                </a:extLst>
              </p:cNvPr>
              <p:cNvSpPr/>
              <p:nvPr/>
            </p:nvSpPr>
            <p:spPr>
              <a:xfrm>
                <a:off x="8746133" y="1729498"/>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vale 56">
                <a:extLst>
                  <a:ext uri="{FF2B5EF4-FFF2-40B4-BE49-F238E27FC236}">
                    <a16:creationId xmlns:a16="http://schemas.microsoft.com/office/drawing/2014/main" id="{1426D455-8414-6647-9E13-92C50A14EC7A}"/>
                  </a:ext>
                </a:extLst>
              </p:cNvPr>
              <p:cNvSpPr/>
              <p:nvPr/>
            </p:nvSpPr>
            <p:spPr>
              <a:xfrm>
                <a:off x="8656133" y="1663700"/>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Ovale 57">
                <a:extLst>
                  <a:ext uri="{FF2B5EF4-FFF2-40B4-BE49-F238E27FC236}">
                    <a16:creationId xmlns:a16="http://schemas.microsoft.com/office/drawing/2014/main" id="{B969BD4C-0546-6D41-9AD3-560EDE4B3706}"/>
                  </a:ext>
                </a:extLst>
              </p:cNvPr>
              <p:cNvSpPr/>
              <p:nvPr/>
            </p:nvSpPr>
            <p:spPr>
              <a:xfrm>
                <a:off x="8536854" y="1632554"/>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5" name="CasellaDiTesto 64">
              <a:extLst>
                <a:ext uri="{FF2B5EF4-FFF2-40B4-BE49-F238E27FC236}">
                  <a16:creationId xmlns:a16="http://schemas.microsoft.com/office/drawing/2014/main" id="{ECCFAC38-D92B-D642-8F20-BF0249CB1363}"/>
                </a:ext>
              </a:extLst>
            </p:cNvPr>
            <p:cNvSpPr txBox="1"/>
            <p:nvPr/>
          </p:nvSpPr>
          <p:spPr>
            <a:xfrm>
              <a:off x="7070205" y="3818267"/>
              <a:ext cx="949299" cy="369332"/>
            </a:xfrm>
            <a:prstGeom prst="rect">
              <a:avLst/>
            </a:prstGeom>
            <a:noFill/>
          </p:spPr>
          <p:txBody>
            <a:bodyPr wrap="none" rtlCol="0">
              <a:spAutoFit/>
            </a:bodyPr>
            <a:lstStyle/>
            <a:p>
              <a:r>
                <a:rPr lang="en-US" dirty="0"/>
                <a:t>LASE-Cu</a:t>
              </a:r>
            </a:p>
          </p:txBody>
        </p:sp>
      </p:grpSp>
      <p:sp>
        <p:nvSpPr>
          <p:cNvPr id="276" name="Up Arrow 164">
            <a:extLst>
              <a:ext uri="{FF2B5EF4-FFF2-40B4-BE49-F238E27FC236}">
                <a16:creationId xmlns:a16="http://schemas.microsoft.com/office/drawing/2014/main" id="{DF5D2CFD-B2CB-5F4E-B647-39668A245DAD}"/>
              </a:ext>
            </a:extLst>
          </p:cNvPr>
          <p:cNvSpPr/>
          <p:nvPr/>
        </p:nvSpPr>
        <p:spPr>
          <a:xfrm>
            <a:off x="8914873" y="3653243"/>
            <a:ext cx="508854" cy="89318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7" name="TextBox 166">
            <a:extLst>
              <a:ext uri="{FF2B5EF4-FFF2-40B4-BE49-F238E27FC236}">
                <a16:creationId xmlns:a16="http://schemas.microsoft.com/office/drawing/2014/main" id="{CFFDA7EB-2C00-744F-ACB3-6A6DA34256DC}"/>
              </a:ext>
            </a:extLst>
          </p:cNvPr>
          <p:cNvSpPr txBox="1"/>
          <p:nvPr/>
        </p:nvSpPr>
        <p:spPr>
          <a:xfrm>
            <a:off x="6875517" y="1206355"/>
            <a:ext cx="4880774" cy="1200329"/>
          </a:xfrm>
          <a:prstGeom prst="rect">
            <a:avLst/>
          </a:prstGeom>
          <a:noFill/>
        </p:spPr>
        <p:txBody>
          <a:bodyPr wrap="square" rtlCol="0">
            <a:spAutoFit/>
          </a:bodyPr>
          <a:lstStyle/>
          <a:p>
            <a:pPr algn="ctr"/>
            <a:r>
              <a:rPr lang="en-GB" sz="2400" b="1" dirty="0">
                <a:latin typeface="Calibri" charset="0"/>
                <a:ea typeface="Calibri" charset="0"/>
                <a:cs typeface="Calibri" charset="0"/>
              </a:rPr>
              <a:t>At higher coverages the desorption is dominated by usual </a:t>
            </a:r>
            <a:r>
              <a:rPr lang="en-GB" sz="2400" b="1" dirty="0" err="1">
                <a:latin typeface="Calibri" charset="0"/>
                <a:ea typeface="Calibri" charset="0"/>
                <a:cs typeface="Calibri" charset="0"/>
              </a:rPr>
              <a:t>Ar</a:t>
            </a:r>
            <a:r>
              <a:rPr lang="en-GB" sz="2400" b="1" dirty="0">
                <a:latin typeface="Calibri" charset="0"/>
                <a:ea typeface="Calibri" charset="0"/>
                <a:cs typeface="Calibri" charset="0"/>
              </a:rPr>
              <a:t>/</a:t>
            </a:r>
            <a:r>
              <a:rPr lang="en-GB" sz="2400" b="1" dirty="0" err="1">
                <a:latin typeface="Calibri" charset="0"/>
                <a:ea typeface="Calibri" charset="0"/>
                <a:cs typeface="Calibri" charset="0"/>
              </a:rPr>
              <a:t>Ar</a:t>
            </a:r>
            <a:r>
              <a:rPr lang="en-GB" sz="2400" b="1" dirty="0">
                <a:latin typeface="Calibri" charset="0"/>
                <a:ea typeface="Calibri" charset="0"/>
                <a:cs typeface="Calibri" charset="0"/>
              </a:rPr>
              <a:t> Van- der-Waals interaction</a:t>
            </a:r>
          </a:p>
        </p:txBody>
      </p:sp>
      <p:grpSp>
        <p:nvGrpSpPr>
          <p:cNvPr id="278" name="Gruppo 165">
            <a:extLst>
              <a:ext uri="{FF2B5EF4-FFF2-40B4-BE49-F238E27FC236}">
                <a16:creationId xmlns:a16="http://schemas.microsoft.com/office/drawing/2014/main" id="{1D258A2E-2CDF-B640-AEFC-602E90D00437}"/>
              </a:ext>
            </a:extLst>
          </p:cNvPr>
          <p:cNvGrpSpPr/>
          <p:nvPr/>
        </p:nvGrpSpPr>
        <p:grpSpPr>
          <a:xfrm>
            <a:off x="7764081" y="2367326"/>
            <a:ext cx="2810438" cy="1172556"/>
            <a:chOff x="576260" y="3693090"/>
            <a:chExt cx="2810438" cy="1172556"/>
          </a:xfrm>
        </p:grpSpPr>
        <p:grpSp>
          <p:nvGrpSpPr>
            <p:cNvPr id="279" name="Gruppo 9">
              <a:extLst>
                <a:ext uri="{FF2B5EF4-FFF2-40B4-BE49-F238E27FC236}">
                  <a16:creationId xmlns:a16="http://schemas.microsoft.com/office/drawing/2014/main" id="{6AA0BA75-E629-2645-89B6-2961A8A2703C}"/>
                </a:ext>
              </a:extLst>
            </p:cNvPr>
            <p:cNvGrpSpPr/>
            <p:nvPr/>
          </p:nvGrpSpPr>
          <p:grpSpPr>
            <a:xfrm>
              <a:off x="576260" y="3693090"/>
              <a:ext cx="2810438" cy="1172556"/>
              <a:chOff x="4948230" y="4303842"/>
              <a:chExt cx="2810438" cy="1172556"/>
            </a:xfrm>
          </p:grpSpPr>
          <p:grpSp>
            <p:nvGrpSpPr>
              <p:cNvPr id="281" name="Gruppo 222">
                <a:extLst>
                  <a:ext uri="{FF2B5EF4-FFF2-40B4-BE49-F238E27FC236}">
                    <a16:creationId xmlns:a16="http://schemas.microsoft.com/office/drawing/2014/main" id="{DEDD39AB-2869-9E45-97E4-318826E3966A}"/>
                  </a:ext>
                </a:extLst>
              </p:cNvPr>
              <p:cNvGrpSpPr/>
              <p:nvPr/>
            </p:nvGrpSpPr>
            <p:grpSpPr>
              <a:xfrm>
                <a:off x="5005943" y="4720746"/>
                <a:ext cx="2752725" cy="755652"/>
                <a:chOff x="2571736" y="1142984"/>
                <a:chExt cx="2752725" cy="755652"/>
              </a:xfrm>
            </p:grpSpPr>
            <p:cxnSp>
              <p:nvCxnSpPr>
                <p:cNvPr id="445" name="Connettore 1 3">
                  <a:extLst>
                    <a:ext uri="{FF2B5EF4-FFF2-40B4-BE49-F238E27FC236}">
                      <a16:creationId xmlns:a16="http://schemas.microsoft.com/office/drawing/2014/main" id="{0A6BA236-5428-3A4F-BBA4-46DC43F71C30}"/>
                    </a:ext>
                  </a:extLst>
                </p:cNvPr>
                <p:cNvCxnSpPr/>
                <p:nvPr/>
              </p:nvCxnSpPr>
              <p:spPr>
                <a:xfrm>
                  <a:off x="2571736" y="1338248"/>
                  <a:ext cx="1588" cy="5524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46" name="Figura a mano libera 161">
                  <a:extLst>
                    <a:ext uri="{FF2B5EF4-FFF2-40B4-BE49-F238E27FC236}">
                      <a16:creationId xmlns:a16="http://schemas.microsoft.com/office/drawing/2014/main" id="{3C0A3AAD-65D3-E64F-BEF1-6952244B9161}"/>
                    </a:ext>
                  </a:extLst>
                </p:cNvPr>
                <p:cNvSpPr/>
                <p:nvPr/>
              </p:nvSpPr>
              <p:spPr>
                <a:xfrm>
                  <a:off x="2571736" y="1142984"/>
                  <a:ext cx="2752725" cy="382777"/>
                </a:xfrm>
                <a:custGeom>
                  <a:avLst/>
                  <a:gdLst>
                    <a:gd name="connsiteX0" fmla="*/ 0 w 2752725"/>
                    <a:gd name="connsiteY0" fmla="*/ 200798 h 382777"/>
                    <a:gd name="connsiteX1" fmla="*/ 9525 w 2752725"/>
                    <a:gd name="connsiteY1" fmla="*/ 153173 h 382777"/>
                    <a:gd name="connsiteX2" fmla="*/ 76200 w 2752725"/>
                    <a:gd name="connsiteY2" fmla="*/ 86498 h 382777"/>
                    <a:gd name="connsiteX3" fmla="*/ 95250 w 2752725"/>
                    <a:gd name="connsiteY3" fmla="*/ 57923 h 382777"/>
                    <a:gd name="connsiteX4" fmla="*/ 114300 w 2752725"/>
                    <a:gd name="connsiteY4" fmla="*/ 86498 h 382777"/>
                    <a:gd name="connsiteX5" fmla="*/ 123825 w 2752725"/>
                    <a:gd name="connsiteY5" fmla="*/ 115073 h 382777"/>
                    <a:gd name="connsiteX6" fmla="*/ 161925 w 2752725"/>
                    <a:gd name="connsiteY6" fmla="*/ 172223 h 382777"/>
                    <a:gd name="connsiteX7" fmla="*/ 180975 w 2752725"/>
                    <a:gd name="connsiteY7" fmla="*/ 200798 h 382777"/>
                    <a:gd name="connsiteX8" fmla="*/ 209550 w 2752725"/>
                    <a:gd name="connsiteY8" fmla="*/ 229373 h 382777"/>
                    <a:gd name="connsiteX9" fmla="*/ 238125 w 2752725"/>
                    <a:gd name="connsiteY9" fmla="*/ 286523 h 382777"/>
                    <a:gd name="connsiteX10" fmla="*/ 295275 w 2752725"/>
                    <a:gd name="connsiteY10" fmla="*/ 276998 h 382777"/>
                    <a:gd name="connsiteX11" fmla="*/ 323850 w 2752725"/>
                    <a:gd name="connsiteY11" fmla="*/ 257948 h 382777"/>
                    <a:gd name="connsiteX12" fmla="*/ 333375 w 2752725"/>
                    <a:gd name="connsiteY12" fmla="*/ 229373 h 382777"/>
                    <a:gd name="connsiteX13" fmla="*/ 342900 w 2752725"/>
                    <a:gd name="connsiteY13" fmla="*/ 115073 h 382777"/>
                    <a:gd name="connsiteX14" fmla="*/ 381000 w 2752725"/>
                    <a:gd name="connsiteY14" fmla="*/ 124598 h 382777"/>
                    <a:gd name="connsiteX15" fmla="*/ 419100 w 2752725"/>
                    <a:gd name="connsiteY15" fmla="*/ 143648 h 382777"/>
                    <a:gd name="connsiteX16" fmla="*/ 495300 w 2752725"/>
                    <a:gd name="connsiteY16" fmla="*/ 124598 h 382777"/>
                    <a:gd name="connsiteX17" fmla="*/ 523875 w 2752725"/>
                    <a:gd name="connsiteY17" fmla="*/ 57923 h 382777"/>
                    <a:gd name="connsiteX18" fmla="*/ 533400 w 2752725"/>
                    <a:gd name="connsiteY18" fmla="*/ 29348 h 382777"/>
                    <a:gd name="connsiteX19" fmla="*/ 561975 w 2752725"/>
                    <a:gd name="connsiteY19" fmla="*/ 19823 h 382777"/>
                    <a:gd name="connsiteX20" fmla="*/ 600075 w 2752725"/>
                    <a:gd name="connsiteY20" fmla="*/ 86498 h 382777"/>
                    <a:gd name="connsiteX21" fmla="*/ 619125 w 2752725"/>
                    <a:gd name="connsiteY21" fmla="*/ 134123 h 382777"/>
                    <a:gd name="connsiteX22" fmla="*/ 638175 w 2752725"/>
                    <a:gd name="connsiteY22" fmla="*/ 191273 h 382777"/>
                    <a:gd name="connsiteX23" fmla="*/ 762000 w 2752725"/>
                    <a:gd name="connsiteY23" fmla="*/ 181748 h 382777"/>
                    <a:gd name="connsiteX24" fmla="*/ 771525 w 2752725"/>
                    <a:gd name="connsiteY24" fmla="*/ 115073 h 382777"/>
                    <a:gd name="connsiteX25" fmla="*/ 790575 w 2752725"/>
                    <a:gd name="connsiteY25" fmla="*/ 172223 h 382777"/>
                    <a:gd name="connsiteX26" fmla="*/ 819150 w 2752725"/>
                    <a:gd name="connsiteY26" fmla="*/ 191273 h 382777"/>
                    <a:gd name="connsiteX27" fmla="*/ 876300 w 2752725"/>
                    <a:gd name="connsiteY27" fmla="*/ 210323 h 382777"/>
                    <a:gd name="connsiteX28" fmla="*/ 904875 w 2752725"/>
                    <a:gd name="connsiteY28" fmla="*/ 229373 h 382777"/>
                    <a:gd name="connsiteX29" fmla="*/ 923925 w 2752725"/>
                    <a:gd name="connsiteY29" fmla="*/ 257948 h 382777"/>
                    <a:gd name="connsiteX30" fmla="*/ 933450 w 2752725"/>
                    <a:gd name="connsiteY30" fmla="*/ 286523 h 382777"/>
                    <a:gd name="connsiteX31" fmla="*/ 971550 w 2752725"/>
                    <a:gd name="connsiteY31" fmla="*/ 343673 h 382777"/>
                    <a:gd name="connsiteX32" fmla="*/ 1085850 w 2752725"/>
                    <a:gd name="connsiteY32" fmla="*/ 219848 h 382777"/>
                    <a:gd name="connsiteX33" fmla="*/ 1200150 w 2752725"/>
                    <a:gd name="connsiteY33" fmla="*/ 210323 h 382777"/>
                    <a:gd name="connsiteX34" fmla="*/ 1219200 w 2752725"/>
                    <a:gd name="connsiteY34" fmla="*/ 181748 h 382777"/>
                    <a:gd name="connsiteX35" fmla="*/ 1228725 w 2752725"/>
                    <a:gd name="connsiteY35" fmla="*/ 134123 h 382777"/>
                    <a:gd name="connsiteX36" fmla="*/ 1257300 w 2752725"/>
                    <a:gd name="connsiteY36" fmla="*/ 143648 h 382777"/>
                    <a:gd name="connsiteX37" fmla="*/ 1266825 w 2752725"/>
                    <a:gd name="connsiteY37" fmla="*/ 191273 h 382777"/>
                    <a:gd name="connsiteX38" fmla="*/ 1323975 w 2752725"/>
                    <a:gd name="connsiteY38" fmla="*/ 219848 h 382777"/>
                    <a:gd name="connsiteX39" fmla="*/ 1352550 w 2752725"/>
                    <a:gd name="connsiteY39" fmla="*/ 210323 h 382777"/>
                    <a:gd name="connsiteX40" fmla="*/ 1381125 w 2752725"/>
                    <a:gd name="connsiteY40" fmla="*/ 153173 h 382777"/>
                    <a:gd name="connsiteX41" fmla="*/ 1390650 w 2752725"/>
                    <a:gd name="connsiteY41" fmla="*/ 181748 h 382777"/>
                    <a:gd name="connsiteX42" fmla="*/ 1447800 w 2752725"/>
                    <a:gd name="connsiteY42" fmla="*/ 162698 h 382777"/>
                    <a:gd name="connsiteX43" fmla="*/ 1476375 w 2752725"/>
                    <a:gd name="connsiteY43" fmla="*/ 153173 h 382777"/>
                    <a:gd name="connsiteX44" fmla="*/ 1514475 w 2752725"/>
                    <a:gd name="connsiteY44" fmla="*/ 162698 h 382777"/>
                    <a:gd name="connsiteX45" fmla="*/ 1571625 w 2752725"/>
                    <a:gd name="connsiteY45" fmla="*/ 219848 h 382777"/>
                    <a:gd name="connsiteX46" fmla="*/ 1609725 w 2752725"/>
                    <a:gd name="connsiteY46" fmla="*/ 229373 h 382777"/>
                    <a:gd name="connsiteX47" fmla="*/ 1714500 w 2752725"/>
                    <a:gd name="connsiteY47" fmla="*/ 219848 h 382777"/>
                    <a:gd name="connsiteX48" fmla="*/ 1733550 w 2752725"/>
                    <a:gd name="connsiteY48" fmla="*/ 181748 h 382777"/>
                    <a:gd name="connsiteX49" fmla="*/ 1752600 w 2752725"/>
                    <a:gd name="connsiteY49" fmla="*/ 153173 h 382777"/>
                    <a:gd name="connsiteX50" fmla="*/ 1800225 w 2752725"/>
                    <a:gd name="connsiteY50" fmla="*/ 219848 h 382777"/>
                    <a:gd name="connsiteX51" fmla="*/ 1876425 w 2752725"/>
                    <a:gd name="connsiteY51" fmla="*/ 238898 h 382777"/>
                    <a:gd name="connsiteX52" fmla="*/ 1914525 w 2752725"/>
                    <a:gd name="connsiteY52" fmla="*/ 229373 h 382777"/>
                    <a:gd name="connsiteX53" fmla="*/ 1933575 w 2752725"/>
                    <a:gd name="connsiteY53" fmla="*/ 200798 h 382777"/>
                    <a:gd name="connsiteX54" fmla="*/ 1962150 w 2752725"/>
                    <a:gd name="connsiteY54" fmla="*/ 162698 h 382777"/>
                    <a:gd name="connsiteX55" fmla="*/ 1981200 w 2752725"/>
                    <a:gd name="connsiteY55" fmla="*/ 191273 h 382777"/>
                    <a:gd name="connsiteX56" fmla="*/ 2009775 w 2752725"/>
                    <a:gd name="connsiteY56" fmla="*/ 200798 h 382777"/>
                    <a:gd name="connsiteX57" fmla="*/ 2114550 w 2752725"/>
                    <a:gd name="connsiteY57" fmla="*/ 210323 h 382777"/>
                    <a:gd name="connsiteX58" fmla="*/ 2143125 w 2752725"/>
                    <a:gd name="connsiteY58" fmla="*/ 219848 h 382777"/>
                    <a:gd name="connsiteX59" fmla="*/ 2171700 w 2752725"/>
                    <a:gd name="connsiteY59" fmla="*/ 305573 h 382777"/>
                    <a:gd name="connsiteX60" fmla="*/ 2171700 w 2752725"/>
                    <a:gd name="connsiteY60" fmla="*/ 305573 h 382777"/>
                    <a:gd name="connsiteX61" fmla="*/ 2219325 w 2752725"/>
                    <a:gd name="connsiteY61" fmla="*/ 362723 h 382777"/>
                    <a:gd name="connsiteX62" fmla="*/ 2257425 w 2752725"/>
                    <a:gd name="connsiteY62" fmla="*/ 353198 h 382777"/>
                    <a:gd name="connsiteX63" fmla="*/ 2266950 w 2752725"/>
                    <a:gd name="connsiteY63" fmla="*/ 324623 h 382777"/>
                    <a:gd name="connsiteX64" fmla="*/ 2286000 w 2752725"/>
                    <a:gd name="connsiteY64" fmla="*/ 296048 h 382777"/>
                    <a:gd name="connsiteX65" fmla="*/ 2295525 w 2752725"/>
                    <a:gd name="connsiteY65" fmla="*/ 229373 h 382777"/>
                    <a:gd name="connsiteX66" fmla="*/ 2333625 w 2752725"/>
                    <a:gd name="connsiteY66" fmla="*/ 219848 h 382777"/>
                    <a:gd name="connsiteX67" fmla="*/ 2390775 w 2752725"/>
                    <a:gd name="connsiteY67" fmla="*/ 210323 h 382777"/>
                    <a:gd name="connsiteX68" fmla="*/ 2409825 w 2752725"/>
                    <a:gd name="connsiteY68" fmla="*/ 181748 h 382777"/>
                    <a:gd name="connsiteX69" fmla="*/ 2428875 w 2752725"/>
                    <a:gd name="connsiteY69" fmla="*/ 57923 h 382777"/>
                    <a:gd name="connsiteX70" fmla="*/ 2476500 w 2752725"/>
                    <a:gd name="connsiteY70" fmla="*/ 67448 h 382777"/>
                    <a:gd name="connsiteX71" fmla="*/ 2495550 w 2752725"/>
                    <a:gd name="connsiteY71" fmla="*/ 96023 h 382777"/>
                    <a:gd name="connsiteX72" fmla="*/ 2552700 w 2752725"/>
                    <a:gd name="connsiteY72" fmla="*/ 124598 h 382777"/>
                    <a:gd name="connsiteX73" fmla="*/ 2571750 w 2752725"/>
                    <a:gd name="connsiteY73" fmla="*/ 153173 h 382777"/>
                    <a:gd name="connsiteX74" fmla="*/ 2705100 w 2752725"/>
                    <a:gd name="connsiteY74" fmla="*/ 162698 h 382777"/>
                    <a:gd name="connsiteX75" fmla="*/ 2743200 w 2752725"/>
                    <a:gd name="connsiteY75" fmla="*/ 286523 h 382777"/>
                    <a:gd name="connsiteX76" fmla="*/ 2752725 w 2752725"/>
                    <a:gd name="connsiteY76" fmla="*/ 286523 h 38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752725" h="382777">
                      <a:moveTo>
                        <a:pt x="0" y="200798"/>
                      </a:moveTo>
                      <a:cubicBezTo>
                        <a:pt x="3175" y="184923"/>
                        <a:pt x="545" y="166643"/>
                        <a:pt x="9525" y="153173"/>
                      </a:cubicBezTo>
                      <a:cubicBezTo>
                        <a:pt x="26960" y="127021"/>
                        <a:pt x="58765" y="112650"/>
                        <a:pt x="76200" y="86498"/>
                      </a:cubicBezTo>
                      <a:lnTo>
                        <a:pt x="95250" y="57923"/>
                      </a:lnTo>
                      <a:cubicBezTo>
                        <a:pt x="101600" y="67448"/>
                        <a:pt x="109180" y="76259"/>
                        <a:pt x="114300" y="86498"/>
                      </a:cubicBezTo>
                      <a:cubicBezTo>
                        <a:pt x="118790" y="95478"/>
                        <a:pt x="118949" y="106296"/>
                        <a:pt x="123825" y="115073"/>
                      </a:cubicBezTo>
                      <a:cubicBezTo>
                        <a:pt x="134944" y="135087"/>
                        <a:pt x="149225" y="153173"/>
                        <a:pt x="161925" y="172223"/>
                      </a:cubicBezTo>
                      <a:cubicBezTo>
                        <a:pt x="168275" y="181748"/>
                        <a:pt x="172880" y="192703"/>
                        <a:pt x="180975" y="200798"/>
                      </a:cubicBezTo>
                      <a:lnTo>
                        <a:pt x="209550" y="229373"/>
                      </a:lnTo>
                      <a:cubicBezTo>
                        <a:pt x="212880" y="239364"/>
                        <a:pt x="224696" y="283166"/>
                        <a:pt x="238125" y="286523"/>
                      </a:cubicBezTo>
                      <a:cubicBezTo>
                        <a:pt x="256861" y="291207"/>
                        <a:pt x="276225" y="280173"/>
                        <a:pt x="295275" y="276998"/>
                      </a:cubicBezTo>
                      <a:cubicBezTo>
                        <a:pt x="304800" y="270648"/>
                        <a:pt x="316699" y="266887"/>
                        <a:pt x="323850" y="257948"/>
                      </a:cubicBezTo>
                      <a:cubicBezTo>
                        <a:pt x="330122" y="250108"/>
                        <a:pt x="332048" y="239325"/>
                        <a:pt x="333375" y="229373"/>
                      </a:cubicBezTo>
                      <a:cubicBezTo>
                        <a:pt x="338428" y="191476"/>
                        <a:pt x="339725" y="153173"/>
                        <a:pt x="342900" y="115073"/>
                      </a:cubicBezTo>
                      <a:cubicBezTo>
                        <a:pt x="355600" y="118248"/>
                        <a:pt x="368743" y="120001"/>
                        <a:pt x="381000" y="124598"/>
                      </a:cubicBezTo>
                      <a:cubicBezTo>
                        <a:pt x="394295" y="129584"/>
                        <a:pt x="404988" y="142080"/>
                        <a:pt x="419100" y="143648"/>
                      </a:cubicBezTo>
                      <a:cubicBezTo>
                        <a:pt x="436341" y="145564"/>
                        <a:pt x="476315" y="130926"/>
                        <a:pt x="495300" y="124598"/>
                      </a:cubicBezTo>
                      <a:cubicBezTo>
                        <a:pt x="517638" y="57585"/>
                        <a:pt x="488565" y="140313"/>
                        <a:pt x="523875" y="57923"/>
                      </a:cubicBezTo>
                      <a:cubicBezTo>
                        <a:pt x="527830" y="48695"/>
                        <a:pt x="526300" y="36448"/>
                        <a:pt x="533400" y="29348"/>
                      </a:cubicBezTo>
                      <a:cubicBezTo>
                        <a:pt x="540500" y="22248"/>
                        <a:pt x="552450" y="22998"/>
                        <a:pt x="561975" y="19823"/>
                      </a:cubicBezTo>
                      <a:cubicBezTo>
                        <a:pt x="585030" y="88988"/>
                        <a:pt x="552021" y="0"/>
                        <a:pt x="600075" y="86498"/>
                      </a:cubicBezTo>
                      <a:cubicBezTo>
                        <a:pt x="608378" y="101444"/>
                        <a:pt x="613282" y="118055"/>
                        <a:pt x="619125" y="134123"/>
                      </a:cubicBezTo>
                      <a:cubicBezTo>
                        <a:pt x="625987" y="152994"/>
                        <a:pt x="638175" y="191273"/>
                        <a:pt x="638175" y="191273"/>
                      </a:cubicBezTo>
                      <a:cubicBezTo>
                        <a:pt x="679450" y="188098"/>
                        <a:pt x="726057" y="202287"/>
                        <a:pt x="762000" y="181748"/>
                      </a:cubicBezTo>
                      <a:cubicBezTo>
                        <a:pt x="781493" y="170609"/>
                        <a:pt x="750226" y="122173"/>
                        <a:pt x="771525" y="115073"/>
                      </a:cubicBezTo>
                      <a:cubicBezTo>
                        <a:pt x="790575" y="108723"/>
                        <a:pt x="773867" y="161084"/>
                        <a:pt x="790575" y="172223"/>
                      </a:cubicBezTo>
                      <a:cubicBezTo>
                        <a:pt x="800100" y="178573"/>
                        <a:pt x="808689" y="186624"/>
                        <a:pt x="819150" y="191273"/>
                      </a:cubicBezTo>
                      <a:cubicBezTo>
                        <a:pt x="837500" y="199428"/>
                        <a:pt x="859592" y="199184"/>
                        <a:pt x="876300" y="210323"/>
                      </a:cubicBezTo>
                      <a:lnTo>
                        <a:pt x="904875" y="229373"/>
                      </a:lnTo>
                      <a:cubicBezTo>
                        <a:pt x="911225" y="238898"/>
                        <a:pt x="918805" y="247709"/>
                        <a:pt x="923925" y="257948"/>
                      </a:cubicBezTo>
                      <a:cubicBezTo>
                        <a:pt x="928415" y="266928"/>
                        <a:pt x="928574" y="277746"/>
                        <a:pt x="933450" y="286523"/>
                      </a:cubicBezTo>
                      <a:cubicBezTo>
                        <a:pt x="944569" y="306537"/>
                        <a:pt x="971550" y="343673"/>
                        <a:pt x="971550" y="343673"/>
                      </a:cubicBezTo>
                      <a:cubicBezTo>
                        <a:pt x="1252441" y="318137"/>
                        <a:pt x="922921" y="382777"/>
                        <a:pt x="1085850" y="219848"/>
                      </a:cubicBezTo>
                      <a:cubicBezTo>
                        <a:pt x="1112884" y="192814"/>
                        <a:pt x="1162050" y="213498"/>
                        <a:pt x="1200150" y="210323"/>
                      </a:cubicBezTo>
                      <a:cubicBezTo>
                        <a:pt x="1206500" y="200798"/>
                        <a:pt x="1215180" y="192467"/>
                        <a:pt x="1219200" y="181748"/>
                      </a:cubicBezTo>
                      <a:cubicBezTo>
                        <a:pt x="1224884" y="166589"/>
                        <a:pt x="1217277" y="145571"/>
                        <a:pt x="1228725" y="134123"/>
                      </a:cubicBezTo>
                      <a:cubicBezTo>
                        <a:pt x="1235825" y="127023"/>
                        <a:pt x="1247775" y="140473"/>
                        <a:pt x="1257300" y="143648"/>
                      </a:cubicBezTo>
                      <a:cubicBezTo>
                        <a:pt x="1260475" y="159523"/>
                        <a:pt x="1258793" y="177217"/>
                        <a:pt x="1266825" y="191273"/>
                      </a:cubicBezTo>
                      <a:cubicBezTo>
                        <a:pt x="1275514" y="206479"/>
                        <a:pt x="1309308" y="214959"/>
                        <a:pt x="1323975" y="219848"/>
                      </a:cubicBezTo>
                      <a:cubicBezTo>
                        <a:pt x="1333500" y="216673"/>
                        <a:pt x="1344710" y="216595"/>
                        <a:pt x="1352550" y="210323"/>
                      </a:cubicBezTo>
                      <a:cubicBezTo>
                        <a:pt x="1369336" y="196894"/>
                        <a:pt x="1374850" y="171997"/>
                        <a:pt x="1381125" y="153173"/>
                      </a:cubicBezTo>
                      <a:cubicBezTo>
                        <a:pt x="1384300" y="162698"/>
                        <a:pt x="1380711" y="180328"/>
                        <a:pt x="1390650" y="181748"/>
                      </a:cubicBezTo>
                      <a:cubicBezTo>
                        <a:pt x="1410529" y="184588"/>
                        <a:pt x="1428750" y="169048"/>
                        <a:pt x="1447800" y="162698"/>
                      </a:cubicBezTo>
                      <a:lnTo>
                        <a:pt x="1476375" y="153173"/>
                      </a:lnTo>
                      <a:cubicBezTo>
                        <a:pt x="1489075" y="156348"/>
                        <a:pt x="1503751" y="155191"/>
                        <a:pt x="1514475" y="162698"/>
                      </a:cubicBezTo>
                      <a:cubicBezTo>
                        <a:pt x="1536546" y="178148"/>
                        <a:pt x="1545489" y="213314"/>
                        <a:pt x="1571625" y="219848"/>
                      </a:cubicBezTo>
                      <a:lnTo>
                        <a:pt x="1609725" y="229373"/>
                      </a:lnTo>
                      <a:cubicBezTo>
                        <a:pt x="1644650" y="226198"/>
                        <a:pt x="1681768" y="232437"/>
                        <a:pt x="1714500" y="219848"/>
                      </a:cubicBezTo>
                      <a:cubicBezTo>
                        <a:pt x="1727753" y="214751"/>
                        <a:pt x="1726505" y="194076"/>
                        <a:pt x="1733550" y="181748"/>
                      </a:cubicBezTo>
                      <a:cubicBezTo>
                        <a:pt x="1739230" y="171809"/>
                        <a:pt x="1746250" y="162698"/>
                        <a:pt x="1752600" y="153173"/>
                      </a:cubicBezTo>
                      <a:cubicBezTo>
                        <a:pt x="1763308" y="174589"/>
                        <a:pt x="1775239" y="208491"/>
                        <a:pt x="1800225" y="219848"/>
                      </a:cubicBezTo>
                      <a:cubicBezTo>
                        <a:pt x="1824060" y="230682"/>
                        <a:pt x="1876425" y="238898"/>
                        <a:pt x="1876425" y="238898"/>
                      </a:cubicBezTo>
                      <a:cubicBezTo>
                        <a:pt x="1889125" y="235723"/>
                        <a:pt x="1903633" y="236635"/>
                        <a:pt x="1914525" y="229373"/>
                      </a:cubicBezTo>
                      <a:cubicBezTo>
                        <a:pt x="1924050" y="223023"/>
                        <a:pt x="1926921" y="210113"/>
                        <a:pt x="1933575" y="200798"/>
                      </a:cubicBezTo>
                      <a:cubicBezTo>
                        <a:pt x="1942802" y="187880"/>
                        <a:pt x="1952625" y="175398"/>
                        <a:pt x="1962150" y="162698"/>
                      </a:cubicBezTo>
                      <a:cubicBezTo>
                        <a:pt x="1968500" y="172223"/>
                        <a:pt x="1972261" y="184122"/>
                        <a:pt x="1981200" y="191273"/>
                      </a:cubicBezTo>
                      <a:cubicBezTo>
                        <a:pt x="1989040" y="197545"/>
                        <a:pt x="1999836" y="199378"/>
                        <a:pt x="2009775" y="200798"/>
                      </a:cubicBezTo>
                      <a:cubicBezTo>
                        <a:pt x="2044492" y="205758"/>
                        <a:pt x="2079625" y="207148"/>
                        <a:pt x="2114550" y="210323"/>
                      </a:cubicBezTo>
                      <a:cubicBezTo>
                        <a:pt x="2124075" y="213498"/>
                        <a:pt x="2137289" y="211678"/>
                        <a:pt x="2143125" y="219848"/>
                      </a:cubicBezTo>
                      <a:lnTo>
                        <a:pt x="2171700" y="305573"/>
                      </a:lnTo>
                      <a:lnTo>
                        <a:pt x="2171700" y="305573"/>
                      </a:lnTo>
                      <a:cubicBezTo>
                        <a:pt x="2198222" y="345356"/>
                        <a:pt x="2182655" y="326053"/>
                        <a:pt x="2219325" y="362723"/>
                      </a:cubicBezTo>
                      <a:cubicBezTo>
                        <a:pt x="2232025" y="359548"/>
                        <a:pt x="2247203" y="361376"/>
                        <a:pt x="2257425" y="353198"/>
                      </a:cubicBezTo>
                      <a:cubicBezTo>
                        <a:pt x="2265265" y="346926"/>
                        <a:pt x="2262460" y="333603"/>
                        <a:pt x="2266950" y="324623"/>
                      </a:cubicBezTo>
                      <a:cubicBezTo>
                        <a:pt x="2272070" y="314384"/>
                        <a:pt x="2279650" y="305573"/>
                        <a:pt x="2286000" y="296048"/>
                      </a:cubicBezTo>
                      <a:cubicBezTo>
                        <a:pt x="2289175" y="273823"/>
                        <a:pt x="2283626" y="248411"/>
                        <a:pt x="2295525" y="229373"/>
                      </a:cubicBezTo>
                      <a:cubicBezTo>
                        <a:pt x="2302463" y="218272"/>
                        <a:pt x="2320788" y="222415"/>
                        <a:pt x="2333625" y="219848"/>
                      </a:cubicBezTo>
                      <a:cubicBezTo>
                        <a:pt x="2352563" y="216060"/>
                        <a:pt x="2371725" y="213498"/>
                        <a:pt x="2390775" y="210323"/>
                      </a:cubicBezTo>
                      <a:cubicBezTo>
                        <a:pt x="2397125" y="200798"/>
                        <a:pt x="2405805" y="192467"/>
                        <a:pt x="2409825" y="181748"/>
                      </a:cubicBezTo>
                      <a:cubicBezTo>
                        <a:pt x="2418007" y="159930"/>
                        <a:pt x="2427404" y="69695"/>
                        <a:pt x="2428875" y="57923"/>
                      </a:cubicBezTo>
                      <a:cubicBezTo>
                        <a:pt x="2444750" y="61098"/>
                        <a:pt x="2462444" y="59416"/>
                        <a:pt x="2476500" y="67448"/>
                      </a:cubicBezTo>
                      <a:cubicBezTo>
                        <a:pt x="2486439" y="73128"/>
                        <a:pt x="2487455" y="87928"/>
                        <a:pt x="2495550" y="96023"/>
                      </a:cubicBezTo>
                      <a:cubicBezTo>
                        <a:pt x="2514014" y="114487"/>
                        <a:pt x="2529459" y="116851"/>
                        <a:pt x="2552700" y="124598"/>
                      </a:cubicBezTo>
                      <a:cubicBezTo>
                        <a:pt x="2559050" y="134123"/>
                        <a:pt x="2562956" y="145844"/>
                        <a:pt x="2571750" y="153173"/>
                      </a:cubicBezTo>
                      <a:cubicBezTo>
                        <a:pt x="2614590" y="188873"/>
                        <a:pt x="2649205" y="168287"/>
                        <a:pt x="2705100" y="162698"/>
                      </a:cubicBezTo>
                      <a:cubicBezTo>
                        <a:pt x="2713708" y="265989"/>
                        <a:pt x="2678815" y="270427"/>
                        <a:pt x="2743200" y="286523"/>
                      </a:cubicBezTo>
                      <a:cubicBezTo>
                        <a:pt x="2746280" y="287293"/>
                        <a:pt x="2749550" y="286523"/>
                        <a:pt x="2752725" y="286523"/>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47" name="Connettore 1 162">
                  <a:extLst>
                    <a:ext uri="{FF2B5EF4-FFF2-40B4-BE49-F238E27FC236}">
                      <a16:creationId xmlns:a16="http://schemas.microsoft.com/office/drawing/2014/main" id="{D0D844E1-FB49-9A4D-A59C-7E6868DA4BE8}"/>
                    </a:ext>
                  </a:extLst>
                </p:cNvPr>
                <p:cNvCxnSpPr/>
                <p:nvPr/>
              </p:nvCxnSpPr>
              <p:spPr>
                <a:xfrm>
                  <a:off x="2571736" y="1896232"/>
                  <a:ext cx="2752725"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8" name="Connettore 1 163">
                  <a:extLst>
                    <a:ext uri="{FF2B5EF4-FFF2-40B4-BE49-F238E27FC236}">
                      <a16:creationId xmlns:a16="http://schemas.microsoft.com/office/drawing/2014/main" id="{8EAEACE3-7EA7-C14A-BD02-E75E78629552}"/>
                    </a:ext>
                  </a:extLst>
                </p:cNvPr>
                <p:cNvCxnSpPr/>
                <p:nvPr/>
              </p:nvCxnSpPr>
              <p:spPr>
                <a:xfrm flipH="1">
                  <a:off x="5314955" y="1428736"/>
                  <a:ext cx="1587" cy="469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2" name="Gruppo 498">
                <a:extLst>
                  <a:ext uri="{FF2B5EF4-FFF2-40B4-BE49-F238E27FC236}">
                    <a16:creationId xmlns:a16="http://schemas.microsoft.com/office/drawing/2014/main" id="{48FACC3E-DD3F-F347-AE34-306218F683BB}"/>
                  </a:ext>
                </a:extLst>
              </p:cNvPr>
              <p:cNvGrpSpPr/>
              <p:nvPr/>
            </p:nvGrpSpPr>
            <p:grpSpPr>
              <a:xfrm>
                <a:off x="4948230" y="4303842"/>
                <a:ext cx="2786082" cy="734894"/>
                <a:chOff x="4929190" y="4303842"/>
                <a:chExt cx="2786082" cy="734894"/>
              </a:xfrm>
            </p:grpSpPr>
            <p:sp>
              <p:nvSpPr>
                <p:cNvPr id="283" name="Ovale 12">
                  <a:extLst>
                    <a:ext uri="{FF2B5EF4-FFF2-40B4-BE49-F238E27FC236}">
                      <a16:creationId xmlns:a16="http://schemas.microsoft.com/office/drawing/2014/main" id="{6DD9894D-5686-114D-A9FC-E6B36671465A}"/>
                    </a:ext>
                  </a:extLst>
                </p:cNvPr>
                <p:cNvSpPr/>
                <p:nvPr/>
              </p:nvSpPr>
              <p:spPr>
                <a:xfrm>
                  <a:off x="5857884" y="4500570"/>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e 13">
                  <a:extLst>
                    <a:ext uri="{FF2B5EF4-FFF2-40B4-BE49-F238E27FC236}">
                      <a16:creationId xmlns:a16="http://schemas.microsoft.com/office/drawing/2014/main" id="{8A584ADB-958D-AF42-8119-570561437003}"/>
                    </a:ext>
                  </a:extLst>
                </p:cNvPr>
                <p:cNvSpPr/>
                <p:nvPr/>
              </p:nvSpPr>
              <p:spPr>
                <a:xfrm>
                  <a:off x="6529401" y="4595646"/>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e 14">
                  <a:extLst>
                    <a:ext uri="{FF2B5EF4-FFF2-40B4-BE49-F238E27FC236}">
                      <a16:creationId xmlns:a16="http://schemas.microsoft.com/office/drawing/2014/main" id="{ED3904BC-4D40-7042-AF0D-CF8459F6E225}"/>
                    </a:ext>
                  </a:extLst>
                </p:cNvPr>
                <p:cNvSpPr/>
                <p:nvPr/>
              </p:nvSpPr>
              <p:spPr>
                <a:xfrm>
                  <a:off x="5672145" y="4595646"/>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e 15">
                  <a:extLst>
                    <a:ext uri="{FF2B5EF4-FFF2-40B4-BE49-F238E27FC236}">
                      <a16:creationId xmlns:a16="http://schemas.microsoft.com/office/drawing/2014/main" id="{E55F3247-6EA0-EF4B-AEC8-4ABFE89AEC42}"/>
                    </a:ext>
                  </a:extLst>
                </p:cNvPr>
                <p:cNvSpPr/>
                <p:nvPr/>
              </p:nvSpPr>
              <p:spPr>
                <a:xfrm>
                  <a:off x="5386393" y="4595646"/>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e 16">
                  <a:extLst>
                    <a:ext uri="{FF2B5EF4-FFF2-40B4-BE49-F238E27FC236}">
                      <a16:creationId xmlns:a16="http://schemas.microsoft.com/office/drawing/2014/main" id="{91F73456-A860-1C49-AEFC-26ADD6981A29}"/>
                    </a:ext>
                  </a:extLst>
                </p:cNvPr>
                <p:cNvSpPr/>
                <p:nvPr/>
              </p:nvSpPr>
              <p:spPr>
                <a:xfrm>
                  <a:off x="5957897" y="4738522"/>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e 17">
                  <a:extLst>
                    <a:ext uri="{FF2B5EF4-FFF2-40B4-BE49-F238E27FC236}">
                      <a16:creationId xmlns:a16="http://schemas.microsoft.com/office/drawing/2014/main" id="{E08108A2-9AC8-384F-B5EF-C1F6C9F6AAAA}"/>
                    </a:ext>
                  </a:extLst>
                </p:cNvPr>
                <p:cNvSpPr/>
                <p:nvPr/>
              </p:nvSpPr>
              <p:spPr>
                <a:xfrm>
                  <a:off x="5314955" y="4577084"/>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e 18">
                  <a:extLst>
                    <a:ext uri="{FF2B5EF4-FFF2-40B4-BE49-F238E27FC236}">
                      <a16:creationId xmlns:a16="http://schemas.microsoft.com/office/drawing/2014/main" id="{9FE1308A-0814-9940-BAAF-13C1555D5368}"/>
                    </a:ext>
                  </a:extLst>
                </p:cNvPr>
                <p:cNvSpPr/>
                <p:nvPr/>
              </p:nvSpPr>
              <p:spPr>
                <a:xfrm>
                  <a:off x="5457831" y="4524208"/>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e 19">
                  <a:extLst>
                    <a:ext uri="{FF2B5EF4-FFF2-40B4-BE49-F238E27FC236}">
                      <a16:creationId xmlns:a16="http://schemas.microsoft.com/office/drawing/2014/main" id="{06C1FA1D-617A-764F-B86F-FB68659721B6}"/>
                    </a:ext>
                  </a:extLst>
                </p:cNvPr>
                <p:cNvSpPr/>
                <p:nvPr/>
              </p:nvSpPr>
              <p:spPr>
                <a:xfrm>
                  <a:off x="5600707" y="4524208"/>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e 20">
                  <a:extLst>
                    <a:ext uri="{FF2B5EF4-FFF2-40B4-BE49-F238E27FC236}">
                      <a16:creationId xmlns:a16="http://schemas.microsoft.com/office/drawing/2014/main" id="{B6BA879E-FD26-3848-9236-B034AB062B46}"/>
                    </a:ext>
                  </a:extLst>
                </p:cNvPr>
                <p:cNvSpPr/>
                <p:nvPr/>
              </p:nvSpPr>
              <p:spPr>
                <a:xfrm>
                  <a:off x="6029335" y="4595646"/>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e 21">
                  <a:extLst>
                    <a:ext uri="{FF2B5EF4-FFF2-40B4-BE49-F238E27FC236}">
                      <a16:creationId xmlns:a16="http://schemas.microsoft.com/office/drawing/2014/main" id="{04F5E6F1-280A-BD4E-BC9D-2C50F7DB3F64}"/>
                    </a:ext>
                  </a:extLst>
                </p:cNvPr>
                <p:cNvSpPr/>
                <p:nvPr/>
              </p:nvSpPr>
              <p:spPr>
                <a:xfrm>
                  <a:off x="5172079" y="4577084"/>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e 22">
                  <a:extLst>
                    <a:ext uri="{FF2B5EF4-FFF2-40B4-BE49-F238E27FC236}">
                      <a16:creationId xmlns:a16="http://schemas.microsoft.com/office/drawing/2014/main" id="{390C8701-DEB1-0240-8719-B6B39C30D0A2}"/>
                    </a:ext>
                  </a:extLst>
                </p:cNvPr>
                <p:cNvSpPr/>
                <p:nvPr/>
              </p:nvSpPr>
              <p:spPr>
                <a:xfrm>
                  <a:off x="7386657" y="4577084"/>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e 23">
                  <a:extLst>
                    <a:ext uri="{FF2B5EF4-FFF2-40B4-BE49-F238E27FC236}">
                      <a16:creationId xmlns:a16="http://schemas.microsoft.com/office/drawing/2014/main" id="{94559271-6230-054A-8422-74275E7BA925}"/>
                    </a:ext>
                  </a:extLst>
                </p:cNvPr>
                <p:cNvSpPr/>
                <p:nvPr/>
              </p:nvSpPr>
              <p:spPr>
                <a:xfrm>
                  <a:off x="6029335" y="4667084"/>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vale 24">
                  <a:extLst>
                    <a:ext uri="{FF2B5EF4-FFF2-40B4-BE49-F238E27FC236}">
                      <a16:creationId xmlns:a16="http://schemas.microsoft.com/office/drawing/2014/main" id="{3CD85757-D7BD-A74D-837F-2E0421B88711}"/>
                    </a:ext>
                  </a:extLst>
                </p:cNvPr>
                <p:cNvSpPr/>
                <p:nvPr/>
              </p:nvSpPr>
              <p:spPr>
                <a:xfrm>
                  <a:off x="5886459" y="4595646"/>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e 25">
                  <a:extLst>
                    <a:ext uri="{FF2B5EF4-FFF2-40B4-BE49-F238E27FC236}">
                      <a16:creationId xmlns:a16="http://schemas.microsoft.com/office/drawing/2014/main" id="{B84A8270-C268-1449-AF9B-9C921BEF7A9B}"/>
                    </a:ext>
                  </a:extLst>
                </p:cNvPr>
                <p:cNvSpPr/>
                <p:nvPr/>
              </p:nvSpPr>
              <p:spPr>
                <a:xfrm>
                  <a:off x="5957897" y="4595646"/>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Ovale 26">
                  <a:extLst>
                    <a:ext uri="{FF2B5EF4-FFF2-40B4-BE49-F238E27FC236}">
                      <a16:creationId xmlns:a16="http://schemas.microsoft.com/office/drawing/2014/main" id="{A403D309-5C16-E84F-B96D-A6CA3C7466AE}"/>
                    </a:ext>
                  </a:extLst>
                </p:cNvPr>
                <p:cNvSpPr/>
                <p:nvPr/>
              </p:nvSpPr>
              <p:spPr>
                <a:xfrm>
                  <a:off x="5743583" y="4595646"/>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e 27">
                  <a:extLst>
                    <a:ext uri="{FF2B5EF4-FFF2-40B4-BE49-F238E27FC236}">
                      <a16:creationId xmlns:a16="http://schemas.microsoft.com/office/drawing/2014/main" id="{64D44A76-1689-9949-A0D1-CAE396BC8BCA}"/>
                    </a:ext>
                  </a:extLst>
                </p:cNvPr>
                <p:cNvSpPr/>
                <p:nvPr/>
              </p:nvSpPr>
              <p:spPr>
                <a:xfrm>
                  <a:off x="5100641" y="4595646"/>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e 28">
                  <a:extLst>
                    <a:ext uri="{FF2B5EF4-FFF2-40B4-BE49-F238E27FC236}">
                      <a16:creationId xmlns:a16="http://schemas.microsoft.com/office/drawing/2014/main" id="{024E01B0-2589-6C48-9187-0135738E4140}"/>
                    </a:ext>
                  </a:extLst>
                </p:cNvPr>
                <p:cNvSpPr/>
                <p:nvPr/>
              </p:nvSpPr>
              <p:spPr>
                <a:xfrm>
                  <a:off x="5029203" y="4595646"/>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e 29">
                  <a:extLst>
                    <a:ext uri="{FF2B5EF4-FFF2-40B4-BE49-F238E27FC236}">
                      <a16:creationId xmlns:a16="http://schemas.microsoft.com/office/drawing/2014/main" id="{2B294364-9F44-DF48-84F4-6D6E55F6CD98}"/>
                    </a:ext>
                  </a:extLst>
                </p:cNvPr>
                <p:cNvSpPr/>
                <p:nvPr/>
              </p:nvSpPr>
              <p:spPr>
                <a:xfrm>
                  <a:off x="6468581" y="4671792"/>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e 30">
                  <a:extLst>
                    <a:ext uri="{FF2B5EF4-FFF2-40B4-BE49-F238E27FC236}">
                      <a16:creationId xmlns:a16="http://schemas.microsoft.com/office/drawing/2014/main" id="{9F4A0A77-D09F-EB44-A077-AAD9272018EC}"/>
                    </a:ext>
                  </a:extLst>
                </p:cNvPr>
                <p:cNvSpPr/>
                <p:nvPr/>
              </p:nvSpPr>
              <p:spPr>
                <a:xfrm>
                  <a:off x="6378581" y="4626792"/>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e 31">
                  <a:extLst>
                    <a:ext uri="{FF2B5EF4-FFF2-40B4-BE49-F238E27FC236}">
                      <a16:creationId xmlns:a16="http://schemas.microsoft.com/office/drawing/2014/main" id="{DD61E299-DFF0-3145-8B14-096E8E4B1982}"/>
                    </a:ext>
                  </a:extLst>
                </p:cNvPr>
                <p:cNvSpPr/>
                <p:nvPr/>
              </p:nvSpPr>
              <p:spPr>
                <a:xfrm>
                  <a:off x="6288581" y="4605994"/>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Ovale 32">
                  <a:extLst>
                    <a:ext uri="{FF2B5EF4-FFF2-40B4-BE49-F238E27FC236}">
                      <a16:creationId xmlns:a16="http://schemas.microsoft.com/office/drawing/2014/main" id="{4196F7FF-BA34-224A-A624-1802A44A9DBF}"/>
                    </a:ext>
                  </a:extLst>
                </p:cNvPr>
                <p:cNvSpPr/>
                <p:nvPr/>
              </p:nvSpPr>
              <p:spPr>
                <a:xfrm>
                  <a:off x="6243649" y="4667084"/>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Ovale 33">
                  <a:extLst>
                    <a:ext uri="{FF2B5EF4-FFF2-40B4-BE49-F238E27FC236}">
                      <a16:creationId xmlns:a16="http://schemas.microsoft.com/office/drawing/2014/main" id="{B068E53D-1735-CE4C-8C6C-90EB6D32526D}"/>
                    </a:ext>
                  </a:extLst>
                </p:cNvPr>
                <p:cNvSpPr/>
                <p:nvPr/>
              </p:nvSpPr>
              <p:spPr>
                <a:xfrm>
                  <a:off x="6172211" y="4595646"/>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Ovale 34">
                  <a:extLst>
                    <a:ext uri="{FF2B5EF4-FFF2-40B4-BE49-F238E27FC236}">
                      <a16:creationId xmlns:a16="http://schemas.microsoft.com/office/drawing/2014/main" id="{8994AC21-1D40-3144-AD23-C868761F0042}"/>
                    </a:ext>
                  </a:extLst>
                </p:cNvPr>
                <p:cNvSpPr/>
                <p:nvPr/>
              </p:nvSpPr>
              <p:spPr>
                <a:xfrm>
                  <a:off x="6873581" y="4664865"/>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Ovale 35">
                  <a:extLst>
                    <a:ext uri="{FF2B5EF4-FFF2-40B4-BE49-F238E27FC236}">
                      <a16:creationId xmlns:a16="http://schemas.microsoft.com/office/drawing/2014/main" id="{BDB6BA93-735E-4541-86AF-F954FDCE2F69}"/>
                    </a:ext>
                  </a:extLst>
                </p:cNvPr>
                <p:cNvSpPr/>
                <p:nvPr/>
              </p:nvSpPr>
              <p:spPr>
                <a:xfrm>
                  <a:off x="6783581" y="4644084"/>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e 36">
                  <a:extLst>
                    <a:ext uri="{FF2B5EF4-FFF2-40B4-BE49-F238E27FC236}">
                      <a16:creationId xmlns:a16="http://schemas.microsoft.com/office/drawing/2014/main" id="{BB3ED9F5-8429-FC4F-95E2-60AC2A04C1FD}"/>
                    </a:ext>
                  </a:extLst>
                </p:cNvPr>
                <p:cNvSpPr/>
                <p:nvPr/>
              </p:nvSpPr>
              <p:spPr>
                <a:xfrm>
                  <a:off x="6693581" y="4671792"/>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e 37">
                  <a:extLst>
                    <a:ext uri="{FF2B5EF4-FFF2-40B4-BE49-F238E27FC236}">
                      <a16:creationId xmlns:a16="http://schemas.microsoft.com/office/drawing/2014/main" id="{317073C8-23B0-E74A-9059-607CF2B8712A}"/>
                    </a:ext>
                  </a:extLst>
                </p:cNvPr>
                <p:cNvSpPr/>
                <p:nvPr/>
              </p:nvSpPr>
              <p:spPr>
                <a:xfrm>
                  <a:off x="6603581" y="4595646"/>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e 38">
                  <a:extLst>
                    <a:ext uri="{FF2B5EF4-FFF2-40B4-BE49-F238E27FC236}">
                      <a16:creationId xmlns:a16="http://schemas.microsoft.com/office/drawing/2014/main" id="{1632E3B2-C158-D044-831E-A37402A69DEB}"/>
                    </a:ext>
                  </a:extLst>
                </p:cNvPr>
                <p:cNvSpPr/>
                <p:nvPr/>
              </p:nvSpPr>
              <p:spPr>
                <a:xfrm>
                  <a:off x="6558581" y="4695994"/>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e 39">
                  <a:extLst>
                    <a:ext uri="{FF2B5EF4-FFF2-40B4-BE49-F238E27FC236}">
                      <a16:creationId xmlns:a16="http://schemas.microsoft.com/office/drawing/2014/main" id="{BD9540C6-6E57-5541-B532-631065ADCAE9}"/>
                    </a:ext>
                  </a:extLst>
                </p:cNvPr>
                <p:cNvSpPr/>
                <p:nvPr/>
              </p:nvSpPr>
              <p:spPr>
                <a:xfrm>
                  <a:off x="7529533" y="4595646"/>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e 40">
                  <a:extLst>
                    <a:ext uri="{FF2B5EF4-FFF2-40B4-BE49-F238E27FC236}">
                      <a16:creationId xmlns:a16="http://schemas.microsoft.com/office/drawing/2014/main" id="{35B9AA2F-37B0-2042-BB00-DEC6BA6E27E1}"/>
                    </a:ext>
                  </a:extLst>
                </p:cNvPr>
                <p:cNvSpPr/>
                <p:nvPr/>
              </p:nvSpPr>
              <p:spPr>
                <a:xfrm>
                  <a:off x="7100905" y="4738522"/>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e 41">
                  <a:extLst>
                    <a:ext uri="{FF2B5EF4-FFF2-40B4-BE49-F238E27FC236}">
                      <a16:creationId xmlns:a16="http://schemas.microsoft.com/office/drawing/2014/main" id="{A5B408B8-52D8-5B40-A79B-6B9A47004DEC}"/>
                    </a:ext>
                  </a:extLst>
                </p:cNvPr>
                <p:cNvSpPr/>
                <p:nvPr/>
              </p:nvSpPr>
              <p:spPr>
                <a:xfrm>
                  <a:off x="7029467" y="4667084"/>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e 42">
                  <a:extLst>
                    <a:ext uri="{FF2B5EF4-FFF2-40B4-BE49-F238E27FC236}">
                      <a16:creationId xmlns:a16="http://schemas.microsoft.com/office/drawing/2014/main" id="{69C00CD7-3881-2D4E-B6E8-426CBC731556}"/>
                    </a:ext>
                  </a:extLst>
                </p:cNvPr>
                <p:cNvSpPr/>
                <p:nvPr/>
              </p:nvSpPr>
              <p:spPr>
                <a:xfrm>
                  <a:off x="6958029" y="4667084"/>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e 43">
                  <a:extLst>
                    <a:ext uri="{FF2B5EF4-FFF2-40B4-BE49-F238E27FC236}">
                      <a16:creationId xmlns:a16="http://schemas.microsoft.com/office/drawing/2014/main" id="{6870646D-9563-5941-9336-5E95ED50B634}"/>
                    </a:ext>
                  </a:extLst>
                </p:cNvPr>
                <p:cNvSpPr/>
                <p:nvPr/>
              </p:nvSpPr>
              <p:spPr>
                <a:xfrm>
                  <a:off x="7172343" y="4667084"/>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e 44">
                  <a:extLst>
                    <a:ext uri="{FF2B5EF4-FFF2-40B4-BE49-F238E27FC236}">
                      <a16:creationId xmlns:a16="http://schemas.microsoft.com/office/drawing/2014/main" id="{EE1FF6AD-70E6-AA47-A667-7F6486355BA6}"/>
                    </a:ext>
                  </a:extLst>
                </p:cNvPr>
                <p:cNvSpPr/>
                <p:nvPr/>
              </p:nvSpPr>
              <p:spPr>
                <a:xfrm>
                  <a:off x="5815021" y="4667084"/>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e 45">
                  <a:extLst>
                    <a:ext uri="{FF2B5EF4-FFF2-40B4-BE49-F238E27FC236}">
                      <a16:creationId xmlns:a16="http://schemas.microsoft.com/office/drawing/2014/main" id="{8CB41A21-3FA3-0D48-8CFE-11FE961A99D2}"/>
                    </a:ext>
                  </a:extLst>
                </p:cNvPr>
                <p:cNvSpPr/>
                <p:nvPr/>
              </p:nvSpPr>
              <p:spPr>
                <a:xfrm>
                  <a:off x="7315219" y="4577084"/>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e 46">
                  <a:extLst>
                    <a:ext uri="{FF2B5EF4-FFF2-40B4-BE49-F238E27FC236}">
                      <a16:creationId xmlns:a16="http://schemas.microsoft.com/office/drawing/2014/main" id="{1FC53804-A2EA-D642-8398-0AF7D397D187}"/>
                    </a:ext>
                  </a:extLst>
                </p:cNvPr>
                <p:cNvSpPr/>
                <p:nvPr/>
              </p:nvSpPr>
              <p:spPr>
                <a:xfrm>
                  <a:off x="7243781" y="4667084"/>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e 47">
                  <a:extLst>
                    <a:ext uri="{FF2B5EF4-FFF2-40B4-BE49-F238E27FC236}">
                      <a16:creationId xmlns:a16="http://schemas.microsoft.com/office/drawing/2014/main" id="{258D86F6-903B-644F-A0EE-86893A509E2B}"/>
                    </a:ext>
                  </a:extLst>
                </p:cNvPr>
                <p:cNvSpPr/>
                <p:nvPr/>
              </p:nvSpPr>
              <p:spPr>
                <a:xfrm>
                  <a:off x="7172343" y="4738522"/>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e 2">
                  <a:extLst>
                    <a:ext uri="{FF2B5EF4-FFF2-40B4-BE49-F238E27FC236}">
                      <a16:creationId xmlns:a16="http://schemas.microsoft.com/office/drawing/2014/main" id="{3D071F86-F428-5244-8437-C9829F5DB411}"/>
                    </a:ext>
                  </a:extLst>
                </p:cNvPr>
                <p:cNvSpPr/>
                <p:nvPr/>
              </p:nvSpPr>
              <p:spPr>
                <a:xfrm>
                  <a:off x="4957765" y="4706444"/>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e 49">
                  <a:extLst>
                    <a:ext uri="{FF2B5EF4-FFF2-40B4-BE49-F238E27FC236}">
                      <a16:creationId xmlns:a16="http://schemas.microsoft.com/office/drawing/2014/main" id="{100F7C56-4871-194F-86EE-F474C08D87DA}"/>
                    </a:ext>
                  </a:extLst>
                </p:cNvPr>
                <p:cNvSpPr/>
                <p:nvPr/>
              </p:nvSpPr>
              <p:spPr>
                <a:xfrm>
                  <a:off x="5076340" y="4685646"/>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e 50">
                  <a:extLst>
                    <a:ext uri="{FF2B5EF4-FFF2-40B4-BE49-F238E27FC236}">
                      <a16:creationId xmlns:a16="http://schemas.microsoft.com/office/drawing/2014/main" id="{F7940EA7-E9CA-B541-9051-D7A6CAF334D0}"/>
                    </a:ext>
                  </a:extLst>
                </p:cNvPr>
                <p:cNvSpPr/>
                <p:nvPr/>
              </p:nvSpPr>
              <p:spPr>
                <a:xfrm>
                  <a:off x="5516140" y="4595646"/>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e 51">
                  <a:extLst>
                    <a:ext uri="{FF2B5EF4-FFF2-40B4-BE49-F238E27FC236}">
                      <a16:creationId xmlns:a16="http://schemas.microsoft.com/office/drawing/2014/main" id="{AA5025D9-6EAC-7A48-ACE6-69C367A45109}"/>
                    </a:ext>
                  </a:extLst>
                </p:cNvPr>
                <p:cNvSpPr/>
                <p:nvPr/>
              </p:nvSpPr>
              <p:spPr>
                <a:xfrm>
                  <a:off x="5626165" y="4768736"/>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e 52">
                  <a:extLst>
                    <a:ext uri="{FF2B5EF4-FFF2-40B4-BE49-F238E27FC236}">
                      <a16:creationId xmlns:a16="http://schemas.microsoft.com/office/drawing/2014/main" id="{2F15E922-6670-8346-9C6F-92B235C13F0C}"/>
                    </a:ext>
                  </a:extLst>
                </p:cNvPr>
                <p:cNvSpPr/>
                <p:nvPr/>
              </p:nvSpPr>
              <p:spPr>
                <a:xfrm>
                  <a:off x="5273740" y="4706444"/>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e 53">
                  <a:extLst>
                    <a:ext uri="{FF2B5EF4-FFF2-40B4-BE49-F238E27FC236}">
                      <a16:creationId xmlns:a16="http://schemas.microsoft.com/office/drawing/2014/main" id="{C21778AF-34A2-B945-A228-44119B1A64DC}"/>
                    </a:ext>
                  </a:extLst>
                </p:cNvPr>
                <p:cNvSpPr/>
                <p:nvPr/>
              </p:nvSpPr>
              <p:spPr>
                <a:xfrm>
                  <a:off x="5211340" y="4886444"/>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e 54">
                  <a:extLst>
                    <a:ext uri="{FF2B5EF4-FFF2-40B4-BE49-F238E27FC236}">
                      <a16:creationId xmlns:a16="http://schemas.microsoft.com/office/drawing/2014/main" id="{54C4B196-B0C7-3647-B3CF-F5A0572DA666}"/>
                    </a:ext>
                  </a:extLst>
                </p:cNvPr>
                <p:cNvSpPr/>
                <p:nvPr/>
              </p:nvSpPr>
              <p:spPr>
                <a:xfrm>
                  <a:off x="5381140" y="4730646"/>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e 55">
                  <a:extLst>
                    <a:ext uri="{FF2B5EF4-FFF2-40B4-BE49-F238E27FC236}">
                      <a16:creationId xmlns:a16="http://schemas.microsoft.com/office/drawing/2014/main" id="{0789F3A5-4ADB-CF48-8CFC-CA3BC0860D0E}"/>
                    </a:ext>
                  </a:extLst>
                </p:cNvPr>
                <p:cNvSpPr/>
                <p:nvPr/>
              </p:nvSpPr>
              <p:spPr>
                <a:xfrm>
                  <a:off x="5152486" y="4796444"/>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e 56">
                  <a:extLst>
                    <a:ext uri="{FF2B5EF4-FFF2-40B4-BE49-F238E27FC236}">
                      <a16:creationId xmlns:a16="http://schemas.microsoft.com/office/drawing/2014/main" id="{20895ECC-91DE-C14A-92E2-8F3BD2745D5B}"/>
                    </a:ext>
                  </a:extLst>
                </p:cNvPr>
                <p:cNvSpPr/>
                <p:nvPr/>
              </p:nvSpPr>
              <p:spPr>
                <a:xfrm>
                  <a:off x="5183740" y="4706444"/>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e 57">
                  <a:extLst>
                    <a:ext uri="{FF2B5EF4-FFF2-40B4-BE49-F238E27FC236}">
                      <a16:creationId xmlns:a16="http://schemas.microsoft.com/office/drawing/2014/main" id="{7335DD7D-9437-8E42-8374-DFD997AB71B3}"/>
                    </a:ext>
                  </a:extLst>
                </p:cNvPr>
                <p:cNvSpPr/>
                <p:nvPr/>
              </p:nvSpPr>
              <p:spPr>
                <a:xfrm>
                  <a:off x="5426140" y="4640646"/>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e 58">
                  <a:extLst>
                    <a:ext uri="{FF2B5EF4-FFF2-40B4-BE49-F238E27FC236}">
                      <a16:creationId xmlns:a16="http://schemas.microsoft.com/office/drawing/2014/main" id="{ED268688-909D-4B45-8FEC-156C6EC52C2F}"/>
                    </a:ext>
                  </a:extLst>
                </p:cNvPr>
                <p:cNvSpPr/>
                <p:nvPr/>
              </p:nvSpPr>
              <p:spPr>
                <a:xfrm>
                  <a:off x="5581165" y="4661444"/>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e 59">
                  <a:extLst>
                    <a:ext uri="{FF2B5EF4-FFF2-40B4-BE49-F238E27FC236}">
                      <a16:creationId xmlns:a16="http://schemas.microsoft.com/office/drawing/2014/main" id="{5A14A0D1-771C-F04C-A2AE-0B0CC5C7B161}"/>
                    </a:ext>
                  </a:extLst>
                </p:cNvPr>
                <p:cNvSpPr/>
                <p:nvPr/>
              </p:nvSpPr>
              <p:spPr>
                <a:xfrm>
                  <a:off x="6076165" y="4775646"/>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e 60">
                  <a:extLst>
                    <a:ext uri="{FF2B5EF4-FFF2-40B4-BE49-F238E27FC236}">
                      <a16:creationId xmlns:a16="http://schemas.microsoft.com/office/drawing/2014/main" id="{E3CC1A0D-BAA3-8449-A272-95D0016012C8}"/>
                    </a:ext>
                  </a:extLst>
                </p:cNvPr>
                <p:cNvSpPr/>
                <p:nvPr/>
              </p:nvSpPr>
              <p:spPr>
                <a:xfrm>
                  <a:off x="5986165" y="4813736"/>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e 61">
                  <a:extLst>
                    <a:ext uri="{FF2B5EF4-FFF2-40B4-BE49-F238E27FC236}">
                      <a16:creationId xmlns:a16="http://schemas.microsoft.com/office/drawing/2014/main" id="{88AFCF5C-F45B-0F44-8075-A4A297A8D227}"/>
                    </a:ext>
                  </a:extLst>
                </p:cNvPr>
                <p:cNvSpPr/>
                <p:nvPr/>
              </p:nvSpPr>
              <p:spPr>
                <a:xfrm>
                  <a:off x="5941165" y="4948736"/>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e 62">
                  <a:extLst>
                    <a:ext uri="{FF2B5EF4-FFF2-40B4-BE49-F238E27FC236}">
                      <a16:creationId xmlns:a16="http://schemas.microsoft.com/office/drawing/2014/main" id="{8E707252-08EA-024E-A23F-5497783A30A8}"/>
                    </a:ext>
                  </a:extLst>
                </p:cNvPr>
                <p:cNvSpPr/>
                <p:nvPr/>
              </p:nvSpPr>
              <p:spPr>
                <a:xfrm>
                  <a:off x="5896165" y="4858736"/>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e 63">
                  <a:extLst>
                    <a:ext uri="{FF2B5EF4-FFF2-40B4-BE49-F238E27FC236}">
                      <a16:creationId xmlns:a16="http://schemas.microsoft.com/office/drawing/2014/main" id="{A085B835-0EF2-FD45-AFA4-CB4CC5F6EC48}"/>
                    </a:ext>
                  </a:extLst>
                </p:cNvPr>
                <p:cNvSpPr/>
                <p:nvPr/>
              </p:nvSpPr>
              <p:spPr>
                <a:xfrm>
                  <a:off x="5806165" y="4775646"/>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e 64">
                  <a:extLst>
                    <a:ext uri="{FF2B5EF4-FFF2-40B4-BE49-F238E27FC236}">
                      <a16:creationId xmlns:a16="http://schemas.microsoft.com/office/drawing/2014/main" id="{5473051E-2077-9942-8A23-0C810462874F}"/>
                    </a:ext>
                  </a:extLst>
                </p:cNvPr>
                <p:cNvSpPr/>
                <p:nvPr/>
              </p:nvSpPr>
              <p:spPr>
                <a:xfrm>
                  <a:off x="5716165" y="4706444"/>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e 65">
                  <a:extLst>
                    <a:ext uri="{FF2B5EF4-FFF2-40B4-BE49-F238E27FC236}">
                      <a16:creationId xmlns:a16="http://schemas.microsoft.com/office/drawing/2014/main" id="{B7FB17D0-AC62-C34C-B80F-4E79DC681963}"/>
                    </a:ext>
                  </a:extLst>
                </p:cNvPr>
                <p:cNvSpPr/>
                <p:nvPr/>
              </p:nvSpPr>
              <p:spPr>
                <a:xfrm>
                  <a:off x="6540019" y="4796444"/>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e 66">
                  <a:extLst>
                    <a:ext uri="{FF2B5EF4-FFF2-40B4-BE49-F238E27FC236}">
                      <a16:creationId xmlns:a16="http://schemas.microsoft.com/office/drawing/2014/main" id="{78EB80EA-A5B1-9E4C-8E67-9DC95FD51FD5}"/>
                    </a:ext>
                  </a:extLst>
                </p:cNvPr>
                <p:cNvSpPr/>
                <p:nvPr/>
              </p:nvSpPr>
              <p:spPr>
                <a:xfrm>
                  <a:off x="6450019" y="4751444"/>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e 67">
                  <a:extLst>
                    <a:ext uri="{FF2B5EF4-FFF2-40B4-BE49-F238E27FC236}">
                      <a16:creationId xmlns:a16="http://schemas.microsoft.com/office/drawing/2014/main" id="{63D2CE44-3CD7-C140-9660-3A9158EBFB99}"/>
                    </a:ext>
                  </a:extLst>
                </p:cNvPr>
                <p:cNvSpPr/>
                <p:nvPr/>
              </p:nvSpPr>
              <p:spPr>
                <a:xfrm>
                  <a:off x="6360019" y="4730646"/>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e 68">
                  <a:extLst>
                    <a:ext uri="{FF2B5EF4-FFF2-40B4-BE49-F238E27FC236}">
                      <a16:creationId xmlns:a16="http://schemas.microsoft.com/office/drawing/2014/main" id="{B4EAAF44-44B3-1747-AD29-32F5FAFB5CC6}"/>
                    </a:ext>
                  </a:extLst>
                </p:cNvPr>
                <p:cNvSpPr/>
                <p:nvPr/>
              </p:nvSpPr>
              <p:spPr>
                <a:xfrm>
                  <a:off x="6270019" y="4789517"/>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e 69">
                  <a:extLst>
                    <a:ext uri="{FF2B5EF4-FFF2-40B4-BE49-F238E27FC236}">
                      <a16:creationId xmlns:a16="http://schemas.microsoft.com/office/drawing/2014/main" id="{E95168DE-8DF8-5847-84FA-AE503C85480B}"/>
                    </a:ext>
                  </a:extLst>
                </p:cNvPr>
                <p:cNvSpPr/>
                <p:nvPr/>
              </p:nvSpPr>
              <p:spPr>
                <a:xfrm>
                  <a:off x="6166165" y="4706444"/>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e 70">
                  <a:extLst>
                    <a:ext uri="{FF2B5EF4-FFF2-40B4-BE49-F238E27FC236}">
                      <a16:creationId xmlns:a16="http://schemas.microsoft.com/office/drawing/2014/main" id="{02C3509F-B28F-C24B-B9F4-58B1B188DD39}"/>
                    </a:ext>
                  </a:extLst>
                </p:cNvPr>
                <p:cNvSpPr/>
                <p:nvPr/>
              </p:nvSpPr>
              <p:spPr>
                <a:xfrm>
                  <a:off x="6945019" y="4789517"/>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e 71">
                  <a:extLst>
                    <a:ext uri="{FF2B5EF4-FFF2-40B4-BE49-F238E27FC236}">
                      <a16:creationId xmlns:a16="http://schemas.microsoft.com/office/drawing/2014/main" id="{7103B6AF-186A-314F-8E99-28C55D5B836E}"/>
                    </a:ext>
                  </a:extLst>
                </p:cNvPr>
                <p:cNvSpPr/>
                <p:nvPr/>
              </p:nvSpPr>
              <p:spPr>
                <a:xfrm>
                  <a:off x="6855019" y="4768736"/>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e 72">
                  <a:extLst>
                    <a:ext uri="{FF2B5EF4-FFF2-40B4-BE49-F238E27FC236}">
                      <a16:creationId xmlns:a16="http://schemas.microsoft.com/office/drawing/2014/main" id="{3C421919-AF0A-FD46-A765-B826A09499F0}"/>
                    </a:ext>
                  </a:extLst>
                </p:cNvPr>
                <p:cNvSpPr/>
                <p:nvPr/>
              </p:nvSpPr>
              <p:spPr>
                <a:xfrm>
                  <a:off x="6765019" y="4796444"/>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e 73">
                  <a:extLst>
                    <a:ext uri="{FF2B5EF4-FFF2-40B4-BE49-F238E27FC236}">
                      <a16:creationId xmlns:a16="http://schemas.microsoft.com/office/drawing/2014/main" id="{62C0182A-7B10-7F42-B41D-E0D8552847B0}"/>
                    </a:ext>
                  </a:extLst>
                </p:cNvPr>
                <p:cNvSpPr/>
                <p:nvPr/>
              </p:nvSpPr>
              <p:spPr>
                <a:xfrm>
                  <a:off x="6675019" y="4720298"/>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e 74">
                  <a:extLst>
                    <a:ext uri="{FF2B5EF4-FFF2-40B4-BE49-F238E27FC236}">
                      <a16:creationId xmlns:a16="http://schemas.microsoft.com/office/drawing/2014/main" id="{0A455355-F330-C849-ACFD-BF76883581AF}"/>
                    </a:ext>
                  </a:extLst>
                </p:cNvPr>
                <p:cNvSpPr/>
                <p:nvPr/>
              </p:nvSpPr>
              <p:spPr>
                <a:xfrm>
                  <a:off x="6630019" y="4820646"/>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e 75">
                  <a:extLst>
                    <a:ext uri="{FF2B5EF4-FFF2-40B4-BE49-F238E27FC236}">
                      <a16:creationId xmlns:a16="http://schemas.microsoft.com/office/drawing/2014/main" id="{2CE62827-0C0F-EA49-8735-58059EDE8A43}"/>
                    </a:ext>
                  </a:extLst>
                </p:cNvPr>
                <p:cNvSpPr/>
                <p:nvPr/>
              </p:nvSpPr>
              <p:spPr>
                <a:xfrm>
                  <a:off x="7305019" y="4775646"/>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e 76">
                  <a:extLst>
                    <a:ext uri="{FF2B5EF4-FFF2-40B4-BE49-F238E27FC236}">
                      <a16:creationId xmlns:a16="http://schemas.microsoft.com/office/drawing/2014/main" id="{7D2CCB38-9892-EB45-AE92-C96D99C85152}"/>
                    </a:ext>
                  </a:extLst>
                </p:cNvPr>
                <p:cNvSpPr/>
                <p:nvPr/>
              </p:nvSpPr>
              <p:spPr>
                <a:xfrm>
                  <a:off x="7215019" y="4834517"/>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e 77">
                  <a:extLst>
                    <a:ext uri="{FF2B5EF4-FFF2-40B4-BE49-F238E27FC236}">
                      <a16:creationId xmlns:a16="http://schemas.microsoft.com/office/drawing/2014/main" id="{3AC96783-C6D0-204A-A004-E9BC418C237B}"/>
                    </a:ext>
                  </a:extLst>
                </p:cNvPr>
                <p:cNvSpPr/>
                <p:nvPr/>
              </p:nvSpPr>
              <p:spPr>
                <a:xfrm>
                  <a:off x="7170019" y="4948736"/>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e 78">
                  <a:extLst>
                    <a:ext uri="{FF2B5EF4-FFF2-40B4-BE49-F238E27FC236}">
                      <a16:creationId xmlns:a16="http://schemas.microsoft.com/office/drawing/2014/main" id="{1749591A-E42C-CF45-8098-EAAF094D0DD1}"/>
                    </a:ext>
                  </a:extLst>
                </p:cNvPr>
                <p:cNvSpPr/>
                <p:nvPr/>
              </p:nvSpPr>
              <p:spPr>
                <a:xfrm>
                  <a:off x="7125019" y="4882169"/>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e 79">
                  <a:extLst>
                    <a:ext uri="{FF2B5EF4-FFF2-40B4-BE49-F238E27FC236}">
                      <a16:creationId xmlns:a16="http://schemas.microsoft.com/office/drawing/2014/main" id="{1A69CB67-1B7E-2F4A-B6E2-6C98C2473E70}"/>
                    </a:ext>
                  </a:extLst>
                </p:cNvPr>
                <p:cNvSpPr/>
                <p:nvPr/>
              </p:nvSpPr>
              <p:spPr>
                <a:xfrm>
                  <a:off x="7035019" y="4810298"/>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e 80">
                  <a:extLst>
                    <a:ext uri="{FF2B5EF4-FFF2-40B4-BE49-F238E27FC236}">
                      <a16:creationId xmlns:a16="http://schemas.microsoft.com/office/drawing/2014/main" id="{9D3E2EC3-00D1-404E-8E32-814CE05EC66A}"/>
                    </a:ext>
                  </a:extLst>
                </p:cNvPr>
                <p:cNvSpPr/>
                <p:nvPr/>
              </p:nvSpPr>
              <p:spPr>
                <a:xfrm>
                  <a:off x="5896165" y="4730646"/>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e 81">
                  <a:extLst>
                    <a:ext uri="{FF2B5EF4-FFF2-40B4-BE49-F238E27FC236}">
                      <a16:creationId xmlns:a16="http://schemas.microsoft.com/office/drawing/2014/main" id="{E644497F-E412-EE4F-9C7E-BAFED410469C}"/>
                    </a:ext>
                  </a:extLst>
                </p:cNvPr>
                <p:cNvSpPr/>
                <p:nvPr/>
              </p:nvSpPr>
              <p:spPr>
                <a:xfrm>
                  <a:off x="7559298" y="4751444"/>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e 82">
                  <a:extLst>
                    <a:ext uri="{FF2B5EF4-FFF2-40B4-BE49-F238E27FC236}">
                      <a16:creationId xmlns:a16="http://schemas.microsoft.com/office/drawing/2014/main" id="{3E95D336-B2F9-E848-8F47-38A06B72F107}"/>
                    </a:ext>
                  </a:extLst>
                </p:cNvPr>
                <p:cNvSpPr/>
                <p:nvPr/>
              </p:nvSpPr>
              <p:spPr>
                <a:xfrm>
                  <a:off x="7469298" y="4685646"/>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e 83">
                  <a:extLst>
                    <a:ext uri="{FF2B5EF4-FFF2-40B4-BE49-F238E27FC236}">
                      <a16:creationId xmlns:a16="http://schemas.microsoft.com/office/drawing/2014/main" id="{40C741C5-E714-FB41-B4AA-FF904F2768E0}"/>
                    </a:ext>
                  </a:extLst>
                </p:cNvPr>
                <p:cNvSpPr/>
                <p:nvPr/>
              </p:nvSpPr>
              <p:spPr>
                <a:xfrm>
                  <a:off x="7350019" y="4654500"/>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e 84">
                  <a:extLst>
                    <a:ext uri="{FF2B5EF4-FFF2-40B4-BE49-F238E27FC236}">
                      <a16:creationId xmlns:a16="http://schemas.microsoft.com/office/drawing/2014/main" id="{1C0FBCB3-B59F-9C44-AAFB-7C8E67DA2F27}"/>
                    </a:ext>
                  </a:extLst>
                </p:cNvPr>
                <p:cNvSpPr/>
                <p:nvPr/>
              </p:nvSpPr>
              <p:spPr>
                <a:xfrm>
                  <a:off x="7448570" y="4408822"/>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e 85">
                  <a:extLst>
                    <a:ext uri="{FF2B5EF4-FFF2-40B4-BE49-F238E27FC236}">
                      <a16:creationId xmlns:a16="http://schemas.microsoft.com/office/drawing/2014/main" id="{44AFD681-9651-1E4E-88A5-A98D4E3D64CF}"/>
                    </a:ext>
                  </a:extLst>
                </p:cNvPr>
                <p:cNvSpPr/>
                <p:nvPr/>
              </p:nvSpPr>
              <p:spPr>
                <a:xfrm>
                  <a:off x="7000892" y="4386269"/>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e 86">
                  <a:extLst>
                    <a:ext uri="{FF2B5EF4-FFF2-40B4-BE49-F238E27FC236}">
                      <a16:creationId xmlns:a16="http://schemas.microsoft.com/office/drawing/2014/main" id="{5262C5F9-84B0-F040-AECA-8963270007DE}"/>
                    </a:ext>
                  </a:extLst>
                </p:cNvPr>
                <p:cNvSpPr/>
                <p:nvPr/>
              </p:nvSpPr>
              <p:spPr>
                <a:xfrm>
                  <a:off x="6600839" y="4405319"/>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e 87">
                  <a:extLst>
                    <a:ext uri="{FF2B5EF4-FFF2-40B4-BE49-F238E27FC236}">
                      <a16:creationId xmlns:a16="http://schemas.microsoft.com/office/drawing/2014/main" id="{75E7171B-B237-BE47-A002-4DE9BD42EE9F}"/>
                    </a:ext>
                  </a:extLst>
                </p:cNvPr>
                <p:cNvSpPr/>
                <p:nvPr/>
              </p:nvSpPr>
              <p:spPr>
                <a:xfrm>
                  <a:off x="6215074" y="4405319"/>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e 88">
                  <a:extLst>
                    <a:ext uri="{FF2B5EF4-FFF2-40B4-BE49-F238E27FC236}">
                      <a16:creationId xmlns:a16="http://schemas.microsoft.com/office/drawing/2014/main" id="{F31B70FE-FB50-934F-9AA4-450521240790}"/>
                    </a:ext>
                  </a:extLst>
                </p:cNvPr>
                <p:cNvSpPr/>
                <p:nvPr/>
              </p:nvSpPr>
              <p:spPr>
                <a:xfrm>
                  <a:off x="7198292" y="4392346"/>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e 89">
                  <a:extLst>
                    <a:ext uri="{FF2B5EF4-FFF2-40B4-BE49-F238E27FC236}">
                      <a16:creationId xmlns:a16="http://schemas.microsoft.com/office/drawing/2014/main" id="{EE54695B-BC62-ED47-AFD8-72C459DD986D}"/>
                    </a:ext>
                  </a:extLst>
                </p:cNvPr>
                <p:cNvSpPr/>
                <p:nvPr/>
              </p:nvSpPr>
              <p:spPr>
                <a:xfrm>
                  <a:off x="5286380" y="4429132"/>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e 90">
                  <a:extLst>
                    <a:ext uri="{FF2B5EF4-FFF2-40B4-BE49-F238E27FC236}">
                      <a16:creationId xmlns:a16="http://schemas.microsoft.com/office/drawing/2014/main" id="{AEC3DCD9-3359-8B45-946F-C63F45C0B896}"/>
                    </a:ext>
                  </a:extLst>
                </p:cNvPr>
                <p:cNvSpPr/>
                <p:nvPr/>
              </p:nvSpPr>
              <p:spPr>
                <a:xfrm>
                  <a:off x="6830308" y="4386269"/>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e 91">
                  <a:extLst>
                    <a:ext uri="{FF2B5EF4-FFF2-40B4-BE49-F238E27FC236}">
                      <a16:creationId xmlns:a16="http://schemas.microsoft.com/office/drawing/2014/main" id="{3ACDBAA5-5913-DD49-8642-7E6B3812B03C}"/>
                    </a:ext>
                  </a:extLst>
                </p:cNvPr>
                <p:cNvSpPr/>
                <p:nvPr/>
              </p:nvSpPr>
              <p:spPr>
                <a:xfrm>
                  <a:off x="7311812" y="4400123"/>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e 92">
                  <a:extLst>
                    <a:ext uri="{FF2B5EF4-FFF2-40B4-BE49-F238E27FC236}">
                      <a16:creationId xmlns:a16="http://schemas.microsoft.com/office/drawing/2014/main" id="{781774F9-75C7-BB4B-BD3A-46985B68D534}"/>
                    </a:ext>
                  </a:extLst>
                </p:cNvPr>
                <p:cNvSpPr/>
                <p:nvPr/>
              </p:nvSpPr>
              <p:spPr>
                <a:xfrm>
                  <a:off x="7108292" y="4410570"/>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e 93">
                  <a:extLst>
                    <a:ext uri="{FF2B5EF4-FFF2-40B4-BE49-F238E27FC236}">
                      <a16:creationId xmlns:a16="http://schemas.microsoft.com/office/drawing/2014/main" id="{42685E24-8612-884A-89AF-71ED6EA8806F}"/>
                    </a:ext>
                  </a:extLst>
                </p:cNvPr>
                <p:cNvSpPr/>
                <p:nvPr/>
              </p:nvSpPr>
              <p:spPr>
                <a:xfrm>
                  <a:off x="6715140" y="4386269"/>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e 94">
                  <a:extLst>
                    <a:ext uri="{FF2B5EF4-FFF2-40B4-BE49-F238E27FC236}">
                      <a16:creationId xmlns:a16="http://schemas.microsoft.com/office/drawing/2014/main" id="{0252D0CE-1DB2-2A46-9E5D-4ED5FD90F84D}"/>
                    </a:ext>
                  </a:extLst>
                </p:cNvPr>
                <p:cNvSpPr/>
                <p:nvPr/>
              </p:nvSpPr>
              <p:spPr>
                <a:xfrm>
                  <a:off x="6410338" y="4405319"/>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e 95">
                  <a:extLst>
                    <a:ext uri="{FF2B5EF4-FFF2-40B4-BE49-F238E27FC236}">
                      <a16:creationId xmlns:a16="http://schemas.microsoft.com/office/drawing/2014/main" id="{7D38263A-088D-AF4C-905C-DC0DD2FA4D7D}"/>
                    </a:ext>
                  </a:extLst>
                </p:cNvPr>
                <p:cNvSpPr/>
                <p:nvPr/>
              </p:nvSpPr>
              <p:spPr>
                <a:xfrm>
                  <a:off x="5521475" y="4429132"/>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e 96">
                  <a:extLst>
                    <a:ext uri="{FF2B5EF4-FFF2-40B4-BE49-F238E27FC236}">
                      <a16:creationId xmlns:a16="http://schemas.microsoft.com/office/drawing/2014/main" id="{7666BCE0-0877-9741-9974-723EC619B618}"/>
                    </a:ext>
                  </a:extLst>
                </p:cNvPr>
                <p:cNvSpPr/>
                <p:nvPr/>
              </p:nvSpPr>
              <p:spPr>
                <a:xfrm>
                  <a:off x="5643570" y="4429132"/>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e 97">
                  <a:extLst>
                    <a:ext uri="{FF2B5EF4-FFF2-40B4-BE49-F238E27FC236}">
                      <a16:creationId xmlns:a16="http://schemas.microsoft.com/office/drawing/2014/main" id="{E7BEFDBF-3F11-B34B-989B-22405CDC5292}"/>
                    </a:ext>
                  </a:extLst>
                </p:cNvPr>
                <p:cNvSpPr/>
                <p:nvPr/>
              </p:nvSpPr>
              <p:spPr>
                <a:xfrm>
                  <a:off x="5072066" y="4500570"/>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e 98">
                  <a:extLst>
                    <a:ext uri="{FF2B5EF4-FFF2-40B4-BE49-F238E27FC236}">
                      <a16:creationId xmlns:a16="http://schemas.microsoft.com/office/drawing/2014/main" id="{4D07717C-8D24-424F-A4C3-6439B861D128}"/>
                    </a:ext>
                  </a:extLst>
                </p:cNvPr>
                <p:cNvSpPr/>
                <p:nvPr/>
              </p:nvSpPr>
              <p:spPr>
                <a:xfrm>
                  <a:off x="5164285" y="4429132"/>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e 99">
                  <a:extLst>
                    <a:ext uri="{FF2B5EF4-FFF2-40B4-BE49-F238E27FC236}">
                      <a16:creationId xmlns:a16="http://schemas.microsoft.com/office/drawing/2014/main" id="{1F33142A-03E2-954F-AC44-8F8D9CF5F042}"/>
                    </a:ext>
                  </a:extLst>
                </p:cNvPr>
                <p:cNvSpPr/>
                <p:nvPr/>
              </p:nvSpPr>
              <p:spPr>
                <a:xfrm>
                  <a:off x="5857884" y="4405319"/>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e 100">
                  <a:extLst>
                    <a:ext uri="{FF2B5EF4-FFF2-40B4-BE49-F238E27FC236}">
                      <a16:creationId xmlns:a16="http://schemas.microsoft.com/office/drawing/2014/main" id="{6D8ED26D-B65C-CB45-A669-3E3E44EF3196}"/>
                    </a:ext>
                  </a:extLst>
                </p:cNvPr>
                <p:cNvSpPr/>
                <p:nvPr/>
              </p:nvSpPr>
              <p:spPr>
                <a:xfrm>
                  <a:off x="6091248" y="4395794"/>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e 101">
                  <a:extLst>
                    <a:ext uri="{FF2B5EF4-FFF2-40B4-BE49-F238E27FC236}">
                      <a16:creationId xmlns:a16="http://schemas.microsoft.com/office/drawing/2014/main" id="{4C53B029-D06D-5F46-8F9F-6713FF924443}"/>
                    </a:ext>
                  </a:extLst>
                </p:cNvPr>
                <p:cNvSpPr/>
                <p:nvPr/>
              </p:nvSpPr>
              <p:spPr>
                <a:xfrm>
                  <a:off x="6357950" y="4500570"/>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e 102">
                  <a:extLst>
                    <a:ext uri="{FF2B5EF4-FFF2-40B4-BE49-F238E27FC236}">
                      <a16:creationId xmlns:a16="http://schemas.microsoft.com/office/drawing/2014/main" id="{BF97C2E2-AF5A-C94E-9F13-B37ED9285F9D}"/>
                    </a:ext>
                  </a:extLst>
                </p:cNvPr>
                <p:cNvSpPr/>
                <p:nvPr/>
              </p:nvSpPr>
              <p:spPr>
                <a:xfrm>
                  <a:off x="6286512" y="4500570"/>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Ovale 103">
                  <a:extLst>
                    <a:ext uri="{FF2B5EF4-FFF2-40B4-BE49-F238E27FC236}">
                      <a16:creationId xmlns:a16="http://schemas.microsoft.com/office/drawing/2014/main" id="{BCDF7E7A-4F56-CA45-A1B9-2D886CECC3CC}"/>
                    </a:ext>
                  </a:extLst>
                </p:cNvPr>
                <p:cNvSpPr/>
                <p:nvPr/>
              </p:nvSpPr>
              <p:spPr>
                <a:xfrm>
                  <a:off x="6143636" y="4482008"/>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e 104">
                  <a:extLst>
                    <a:ext uri="{FF2B5EF4-FFF2-40B4-BE49-F238E27FC236}">
                      <a16:creationId xmlns:a16="http://schemas.microsoft.com/office/drawing/2014/main" id="{F69BDA05-B94C-D841-B484-86D4E45D1CC2}"/>
                    </a:ext>
                  </a:extLst>
                </p:cNvPr>
                <p:cNvSpPr/>
                <p:nvPr/>
              </p:nvSpPr>
              <p:spPr>
                <a:xfrm>
                  <a:off x="6000760" y="4482008"/>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e 105">
                  <a:extLst>
                    <a:ext uri="{FF2B5EF4-FFF2-40B4-BE49-F238E27FC236}">
                      <a16:creationId xmlns:a16="http://schemas.microsoft.com/office/drawing/2014/main" id="{5A0E48BB-FBA9-ED43-A31F-97ED75CBA091}"/>
                    </a:ext>
                  </a:extLst>
                </p:cNvPr>
                <p:cNvSpPr/>
                <p:nvPr/>
              </p:nvSpPr>
              <p:spPr>
                <a:xfrm>
                  <a:off x="5406307" y="4429132"/>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e 106">
                  <a:extLst>
                    <a:ext uri="{FF2B5EF4-FFF2-40B4-BE49-F238E27FC236}">
                      <a16:creationId xmlns:a16="http://schemas.microsoft.com/office/drawing/2014/main" id="{0565BF01-3E8D-2641-8A7E-CC7F24DF517C}"/>
                    </a:ext>
                  </a:extLst>
                </p:cNvPr>
                <p:cNvSpPr/>
                <p:nvPr/>
              </p:nvSpPr>
              <p:spPr>
                <a:xfrm>
                  <a:off x="6929454" y="4482008"/>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e 107">
                  <a:extLst>
                    <a:ext uri="{FF2B5EF4-FFF2-40B4-BE49-F238E27FC236}">
                      <a16:creationId xmlns:a16="http://schemas.microsoft.com/office/drawing/2014/main" id="{C6BCB546-CCCA-E349-B315-2883951280F3}"/>
                    </a:ext>
                  </a:extLst>
                </p:cNvPr>
                <p:cNvSpPr/>
                <p:nvPr/>
              </p:nvSpPr>
              <p:spPr>
                <a:xfrm>
                  <a:off x="6786578" y="4482008"/>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e 108">
                  <a:extLst>
                    <a:ext uri="{FF2B5EF4-FFF2-40B4-BE49-F238E27FC236}">
                      <a16:creationId xmlns:a16="http://schemas.microsoft.com/office/drawing/2014/main" id="{B83E4B16-714F-604F-92BD-781243BCAF9A}"/>
                    </a:ext>
                  </a:extLst>
                </p:cNvPr>
                <p:cNvSpPr/>
                <p:nvPr/>
              </p:nvSpPr>
              <p:spPr>
                <a:xfrm>
                  <a:off x="6643702" y="4500570"/>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e 109">
                  <a:extLst>
                    <a:ext uri="{FF2B5EF4-FFF2-40B4-BE49-F238E27FC236}">
                      <a16:creationId xmlns:a16="http://schemas.microsoft.com/office/drawing/2014/main" id="{B2A71128-DD82-CA4B-9639-14B2BC307A71}"/>
                    </a:ext>
                  </a:extLst>
                </p:cNvPr>
                <p:cNvSpPr/>
                <p:nvPr/>
              </p:nvSpPr>
              <p:spPr>
                <a:xfrm>
                  <a:off x="6715140" y="4572008"/>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e 110">
                  <a:extLst>
                    <a:ext uri="{FF2B5EF4-FFF2-40B4-BE49-F238E27FC236}">
                      <a16:creationId xmlns:a16="http://schemas.microsoft.com/office/drawing/2014/main" id="{1E950007-6C10-B042-BD18-00F1AC68BF0F}"/>
                    </a:ext>
                  </a:extLst>
                </p:cNvPr>
                <p:cNvSpPr/>
                <p:nvPr/>
              </p:nvSpPr>
              <p:spPr>
                <a:xfrm>
                  <a:off x="6500826" y="4500570"/>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e 111">
                  <a:extLst>
                    <a:ext uri="{FF2B5EF4-FFF2-40B4-BE49-F238E27FC236}">
                      <a16:creationId xmlns:a16="http://schemas.microsoft.com/office/drawing/2014/main" id="{29AEDA0E-CB13-5548-ACA0-AA8E2932757E}"/>
                    </a:ext>
                  </a:extLst>
                </p:cNvPr>
                <p:cNvSpPr/>
                <p:nvPr/>
              </p:nvSpPr>
              <p:spPr>
                <a:xfrm>
                  <a:off x="7215206" y="4500570"/>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e 112">
                  <a:extLst>
                    <a:ext uri="{FF2B5EF4-FFF2-40B4-BE49-F238E27FC236}">
                      <a16:creationId xmlns:a16="http://schemas.microsoft.com/office/drawing/2014/main" id="{E51A64C6-15A9-BD4F-A070-1D885F734285}"/>
                    </a:ext>
                  </a:extLst>
                </p:cNvPr>
                <p:cNvSpPr/>
                <p:nvPr/>
              </p:nvSpPr>
              <p:spPr>
                <a:xfrm>
                  <a:off x="7000892" y="4572008"/>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e 113">
                  <a:extLst>
                    <a:ext uri="{FF2B5EF4-FFF2-40B4-BE49-F238E27FC236}">
                      <a16:creationId xmlns:a16="http://schemas.microsoft.com/office/drawing/2014/main" id="{2DF6DBBF-1CD0-5E45-AD19-074E1AEF3BFD}"/>
                    </a:ext>
                  </a:extLst>
                </p:cNvPr>
                <p:cNvSpPr/>
                <p:nvPr/>
              </p:nvSpPr>
              <p:spPr>
                <a:xfrm>
                  <a:off x="7143768" y="4572008"/>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e 114">
                  <a:extLst>
                    <a:ext uri="{FF2B5EF4-FFF2-40B4-BE49-F238E27FC236}">
                      <a16:creationId xmlns:a16="http://schemas.microsoft.com/office/drawing/2014/main" id="{31A49D55-52EB-AD42-958C-424ACD2ECE14}"/>
                    </a:ext>
                  </a:extLst>
                </p:cNvPr>
                <p:cNvSpPr/>
                <p:nvPr/>
              </p:nvSpPr>
              <p:spPr>
                <a:xfrm>
                  <a:off x="7072330" y="4500570"/>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e 115">
                  <a:extLst>
                    <a:ext uri="{FF2B5EF4-FFF2-40B4-BE49-F238E27FC236}">
                      <a16:creationId xmlns:a16="http://schemas.microsoft.com/office/drawing/2014/main" id="{D1CD3D9F-9E56-DE4A-A911-87ADB887069E}"/>
                    </a:ext>
                  </a:extLst>
                </p:cNvPr>
                <p:cNvSpPr/>
                <p:nvPr/>
              </p:nvSpPr>
              <p:spPr>
                <a:xfrm>
                  <a:off x="6858016" y="4572008"/>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e 116">
                  <a:extLst>
                    <a:ext uri="{FF2B5EF4-FFF2-40B4-BE49-F238E27FC236}">
                      <a16:creationId xmlns:a16="http://schemas.microsoft.com/office/drawing/2014/main" id="{E6E97199-F98C-CF47-ABD5-42C00CB406DB}"/>
                    </a:ext>
                  </a:extLst>
                </p:cNvPr>
                <p:cNvSpPr/>
                <p:nvPr/>
              </p:nvSpPr>
              <p:spPr>
                <a:xfrm>
                  <a:off x="5772592" y="4429132"/>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e 117">
                  <a:extLst>
                    <a:ext uri="{FF2B5EF4-FFF2-40B4-BE49-F238E27FC236}">
                      <a16:creationId xmlns:a16="http://schemas.microsoft.com/office/drawing/2014/main" id="{5A230196-815B-2045-9812-296C3C0D4CEC}"/>
                    </a:ext>
                  </a:extLst>
                </p:cNvPr>
                <p:cNvSpPr/>
                <p:nvPr/>
              </p:nvSpPr>
              <p:spPr>
                <a:xfrm>
                  <a:off x="7500958" y="4500570"/>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e 118">
                  <a:extLst>
                    <a:ext uri="{FF2B5EF4-FFF2-40B4-BE49-F238E27FC236}">
                      <a16:creationId xmlns:a16="http://schemas.microsoft.com/office/drawing/2014/main" id="{6536DE72-4EB2-5B49-B8C0-20FB37310353}"/>
                    </a:ext>
                  </a:extLst>
                </p:cNvPr>
                <p:cNvSpPr/>
                <p:nvPr/>
              </p:nvSpPr>
              <p:spPr>
                <a:xfrm>
                  <a:off x="7429520" y="4500570"/>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e 119">
                  <a:extLst>
                    <a:ext uri="{FF2B5EF4-FFF2-40B4-BE49-F238E27FC236}">
                      <a16:creationId xmlns:a16="http://schemas.microsoft.com/office/drawing/2014/main" id="{952BE07A-4E1C-2749-A4C3-0D3D94D5324B}"/>
                    </a:ext>
                  </a:extLst>
                </p:cNvPr>
                <p:cNvSpPr/>
                <p:nvPr/>
              </p:nvSpPr>
              <p:spPr>
                <a:xfrm>
                  <a:off x="7358082" y="4500570"/>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e 120">
                  <a:extLst>
                    <a:ext uri="{FF2B5EF4-FFF2-40B4-BE49-F238E27FC236}">
                      <a16:creationId xmlns:a16="http://schemas.microsoft.com/office/drawing/2014/main" id="{FF573A47-84D8-604C-A586-7326918163A3}"/>
                    </a:ext>
                  </a:extLst>
                </p:cNvPr>
                <p:cNvSpPr/>
                <p:nvPr/>
              </p:nvSpPr>
              <p:spPr>
                <a:xfrm>
                  <a:off x="5715008" y="4500570"/>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e 121">
                  <a:extLst>
                    <a:ext uri="{FF2B5EF4-FFF2-40B4-BE49-F238E27FC236}">
                      <a16:creationId xmlns:a16="http://schemas.microsoft.com/office/drawing/2014/main" id="{9BF31A20-C1B4-8A40-9DF3-DFFFDEC3F10A}"/>
                    </a:ext>
                  </a:extLst>
                </p:cNvPr>
                <p:cNvSpPr/>
                <p:nvPr/>
              </p:nvSpPr>
              <p:spPr>
                <a:xfrm>
                  <a:off x="5357818" y="4500570"/>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e 122">
                  <a:extLst>
                    <a:ext uri="{FF2B5EF4-FFF2-40B4-BE49-F238E27FC236}">
                      <a16:creationId xmlns:a16="http://schemas.microsoft.com/office/drawing/2014/main" id="{73FF8BFD-1379-934F-938B-3110A5830A34}"/>
                    </a:ext>
                  </a:extLst>
                </p:cNvPr>
                <p:cNvSpPr/>
                <p:nvPr/>
              </p:nvSpPr>
              <p:spPr>
                <a:xfrm>
                  <a:off x="5214942" y="4500570"/>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e 123">
                  <a:extLst>
                    <a:ext uri="{FF2B5EF4-FFF2-40B4-BE49-F238E27FC236}">
                      <a16:creationId xmlns:a16="http://schemas.microsoft.com/office/drawing/2014/main" id="{28951127-E249-2B43-93B8-20709F15A118}"/>
                    </a:ext>
                  </a:extLst>
                </p:cNvPr>
                <p:cNvSpPr/>
                <p:nvPr/>
              </p:nvSpPr>
              <p:spPr>
                <a:xfrm>
                  <a:off x="6500826" y="4392329"/>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e 124">
                  <a:extLst>
                    <a:ext uri="{FF2B5EF4-FFF2-40B4-BE49-F238E27FC236}">
                      <a16:creationId xmlns:a16="http://schemas.microsoft.com/office/drawing/2014/main" id="{5FA0B183-8ED5-0342-85CF-69B110080311}"/>
                    </a:ext>
                  </a:extLst>
                </p:cNvPr>
                <p:cNvSpPr/>
                <p:nvPr/>
              </p:nvSpPr>
              <p:spPr>
                <a:xfrm>
                  <a:off x="6293439" y="4400611"/>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e 125">
                  <a:extLst>
                    <a:ext uri="{FF2B5EF4-FFF2-40B4-BE49-F238E27FC236}">
                      <a16:creationId xmlns:a16="http://schemas.microsoft.com/office/drawing/2014/main" id="{8972F984-7AC5-2043-BC65-10583BEA00FD}"/>
                    </a:ext>
                  </a:extLst>
                </p:cNvPr>
                <p:cNvSpPr/>
                <p:nvPr/>
              </p:nvSpPr>
              <p:spPr>
                <a:xfrm>
                  <a:off x="5982198" y="4415278"/>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e 126">
                  <a:extLst>
                    <a:ext uri="{FF2B5EF4-FFF2-40B4-BE49-F238E27FC236}">
                      <a16:creationId xmlns:a16="http://schemas.microsoft.com/office/drawing/2014/main" id="{A2320C9C-EC38-894D-8850-9240D9089574}"/>
                    </a:ext>
                  </a:extLst>
                </p:cNvPr>
                <p:cNvSpPr/>
                <p:nvPr/>
              </p:nvSpPr>
              <p:spPr>
                <a:xfrm>
                  <a:off x="6934219" y="4393202"/>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e 127">
                  <a:extLst>
                    <a:ext uri="{FF2B5EF4-FFF2-40B4-BE49-F238E27FC236}">
                      <a16:creationId xmlns:a16="http://schemas.microsoft.com/office/drawing/2014/main" id="{E943F6DB-7733-164C-9AA9-146F3954A301}"/>
                    </a:ext>
                  </a:extLst>
                </p:cNvPr>
                <p:cNvSpPr/>
                <p:nvPr/>
              </p:nvSpPr>
              <p:spPr>
                <a:xfrm>
                  <a:off x="5051285" y="4429132"/>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e 128">
                  <a:extLst>
                    <a:ext uri="{FF2B5EF4-FFF2-40B4-BE49-F238E27FC236}">
                      <a16:creationId xmlns:a16="http://schemas.microsoft.com/office/drawing/2014/main" id="{97757414-46B8-7645-9B2E-C9EA6CF56DB9}"/>
                    </a:ext>
                  </a:extLst>
                </p:cNvPr>
                <p:cNvSpPr/>
                <p:nvPr/>
              </p:nvSpPr>
              <p:spPr>
                <a:xfrm>
                  <a:off x="7455503" y="4318351"/>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e 129">
                  <a:extLst>
                    <a:ext uri="{FF2B5EF4-FFF2-40B4-BE49-F238E27FC236}">
                      <a16:creationId xmlns:a16="http://schemas.microsoft.com/office/drawing/2014/main" id="{72A5009C-59EE-B946-800D-E547E12AD4D0}"/>
                    </a:ext>
                  </a:extLst>
                </p:cNvPr>
                <p:cNvSpPr/>
                <p:nvPr/>
              </p:nvSpPr>
              <p:spPr>
                <a:xfrm>
                  <a:off x="7007825" y="4318351"/>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e 130">
                  <a:extLst>
                    <a:ext uri="{FF2B5EF4-FFF2-40B4-BE49-F238E27FC236}">
                      <a16:creationId xmlns:a16="http://schemas.microsoft.com/office/drawing/2014/main" id="{A0A8607E-04E4-7240-AC46-E4E643CB899F}"/>
                    </a:ext>
                  </a:extLst>
                </p:cNvPr>
                <p:cNvSpPr/>
                <p:nvPr/>
              </p:nvSpPr>
              <p:spPr>
                <a:xfrm>
                  <a:off x="6607772" y="4318351"/>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e 131">
                  <a:extLst>
                    <a:ext uri="{FF2B5EF4-FFF2-40B4-BE49-F238E27FC236}">
                      <a16:creationId xmlns:a16="http://schemas.microsoft.com/office/drawing/2014/main" id="{01EC2C88-50E0-894C-B8F5-6ED121142EDD}"/>
                    </a:ext>
                  </a:extLst>
                </p:cNvPr>
                <p:cNvSpPr/>
                <p:nvPr/>
              </p:nvSpPr>
              <p:spPr>
                <a:xfrm>
                  <a:off x="6222007" y="4318351"/>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e 132">
                  <a:extLst>
                    <a:ext uri="{FF2B5EF4-FFF2-40B4-BE49-F238E27FC236}">
                      <a16:creationId xmlns:a16="http://schemas.microsoft.com/office/drawing/2014/main" id="{F616F55A-EB75-0141-A1A1-E6FD086A12E0}"/>
                    </a:ext>
                  </a:extLst>
                </p:cNvPr>
                <p:cNvSpPr/>
                <p:nvPr/>
              </p:nvSpPr>
              <p:spPr>
                <a:xfrm>
                  <a:off x="7205225" y="4318351"/>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e 133">
                  <a:extLst>
                    <a:ext uri="{FF2B5EF4-FFF2-40B4-BE49-F238E27FC236}">
                      <a16:creationId xmlns:a16="http://schemas.microsoft.com/office/drawing/2014/main" id="{1842486E-FDA6-C147-982F-2664BD556518}"/>
                    </a:ext>
                  </a:extLst>
                </p:cNvPr>
                <p:cNvSpPr/>
                <p:nvPr/>
              </p:nvSpPr>
              <p:spPr>
                <a:xfrm>
                  <a:off x="5281589" y="4318351"/>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e 134">
                  <a:extLst>
                    <a:ext uri="{FF2B5EF4-FFF2-40B4-BE49-F238E27FC236}">
                      <a16:creationId xmlns:a16="http://schemas.microsoft.com/office/drawing/2014/main" id="{0F44C923-0795-B04A-A005-1D6F14854836}"/>
                    </a:ext>
                  </a:extLst>
                </p:cNvPr>
                <p:cNvSpPr/>
                <p:nvPr/>
              </p:nvSpPr>
              <p:spPr>
                <a:xfrm>
                  <a:off x="6837241" y="4318351"/>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e 135">
                  <a:extLst>
                    <a:ext uri="{FF2B5EF4-FFF2-40B4-BE49-F238E27FC236}">
                      <a16:creationId xmlns:a16="http://schemas.microsoft.com/office/drawing/2014/main" id="{02836633-B1F6-9A4D-AFDA-747C605D35DD}"/>
                    </a:ext>
                  </a:extLst>
                </p:cNvPr>
                <p:cNvSpPr/>
                <p:nvPr/>
              </p:nvSpPr>
              <p:spPr>
                <a:xfrm>
                  <a:off x="7318745" y="4318351"/>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e 136">
                  <a:extLst>
                    <a:ext uri="{FF2B5EF4-FFF2-40B4-BE49-F238E27FC236}">
                      <a16:creationId xmlns:a16="http://schemas.microsoft.com/office/drawing/2014/main" id="{A85D6379-027B-2147-A248-05BBF68645A0}"/>
                    </a:ext>
                  </a:extLst>
                </p:cNvPr>
                <p:cNvSpPr/>
                <p:nvPr/>
              </p:nvSpPr>
              <p:spPr>
                <a:xfrm>
                  <a:off x="7115225" y="4318351"/>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e 137">
                  <a:extLst>
                    <a:ext uri="{FF2B5EF4-FFF2-40B4-BE49-F238E27FC236}">
                      <a16:creationId xmlns:a16="http://schemas.microsoft.com/office/drawing/2014/main" id="{61EB3C7B-1C2B-CB4D-A77C-456759DBA6BA}"/>
                    </a:ext>
                  </a:extLst>
                </p:cNvPr>
                <p:cNvSpPr/>
                <p:nvPr/>
              </p:nvSpPr>
              <p:spPr>
                <a:xfrm>
                  <a:off x="6722073" y="4318351"/>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e 138">
                  <a:extLst>
                    <a:ext uri="{FF2B5EF4-FFF2-40B4-BE49-F238E27FC236}">
                      <a16:creationId xmlns:a16="http://schemas.microsoft.com/office/drawing/2014/main" id="{E1B52B43-6364-E348-A7DB-E2B7D247E30B}"/>
                    </a:ext>
                  </a:extLst>
                </p:cNvPr>
                <p:cNvSpPr/>
                <p:nvPr/>
              </p:nvSpPr>
              <p:spPr>
                <a:xfrm>
                  <a:off x="6417271" y="4318351"/>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e 139">
                  <a:extLst>
                    <a:ext uri="{FF2B5EF4-FFF2-40B4-BE49-F238E27FC236}">
                      <a16:creationId xmlns:a16="http://schemas.microsoft.com/office/drawing/2014/main" id="{F0EBD023-71FB-B048-B3EF-BA768D481C62}"/>
                    </a:ext>
                  </a:extLst>
                </p:cNvPr>
                <p:cNvSpPr/>
                <p:nvPr/>
              </p:nvSpPr>
              <p:spPr>
                <a:xfrm>
                  <a:off x="5493236" y="4318351"/>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e 140">
                  <a:extLst>
                    <a:ext uri="{FF2B5EF4-FFF2-40B4-BE49-F238E27FC236}">
                      <a16:creationId xmlns:a16="http://schemas.microsoft.com/office/drawing/2014/main" id="{3E1C4113-B151-A641-9B8A-1C6B293F8C5E}"/>
                    </a:ext>
                  </a:extLst>
                </p:cNvPr>
                <p:cNvSpPr/>
                <p:nvPr/>
              </p:nvSpPr>
              <p:spPr>
                <a:xfrm>
                  <a:off x="5583856" y="4318351"/>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e 141">
                  <a:extLst>
                    <a:ext uri="{FF2B5EF4-FFF2-40B4-BE49-F238E27FC236}">
                      <a16:creationId xmlns:a16="http://schemas.microsoft.com/office/drawing/2014/main" id="{E13A9EF0-5F4F-2847-A1BB-017C2987F463}"/>
                    </a:ext>
                  </a:extLst>
                </p:cNvPr>
                <p:cNvSpPr/>
                <p:nvPr/>
              </p:nvSpPr>
              <p:spPr>
                <a:xfrm>
                  <a:off x="5171218" y="4318351"/>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e 142">
                  <a:extLst>
                    <a:ext uri="{FF2B5EF4-FFF2-40B4-BE49-F238E27FC236}">
                      <a16:creationId xmlns:a16="http://schemas.microsoft.com/office/drawing/2014/main" id="{7C06C42A-07AA-F64E-8E0E-79A4FA4F05C1}"/>
                    </a:ext>
                  </a:extLst>
                </p:cNvPr>
                <p:cNvSpPr/>
                <p:nvPr/>
              </p:nvSpPr>
              <p:spPr>
                <a:xfrm>
                  <a:off x="5864817" y="4318351"/>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e 143">
                  <a:extLst>
                    <a:ext uri="{FF2B5EF4-FFF2-40B4-BE49-F238E27FC236}">
                      <a16:creationId xmlns:a16="http://schemas.microsoft.com/office/drawing/2014/main" id="{5F466BEA-33CD-5D4E-AE6A-0E49F24256DB}"/>
                    </a:ext>
                  </a:extLst>
                </p:cNvPr>
                <p:cNvSpPr/>
                <p:nvPr/>
              </p:nvSpPr>
              <p:spPr>
                <a:xfrm>
                  <a:off x="6098181" y="4318351"/>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Ovale 144">
                  <a:extLst>
                    <a:ext uri="{FF2B5EF4-FFF2-40B4-BE49-F238E27FC236}">
                      <a16:creationId xmlns:a16="http://schemas.microsoft.com/office/drawing/2014/main" id="{F3E5DE57-433C-D340-A48F-3B3955D33300}"/>
                    </a:ext>
                  </a:extLst>
                </p:cNvPr>
                <p:cNvSpPr/>
                <p:nvPr/>
              </p:nvSpPr>
              <p:spPr>
                <a:xfrm>
                  <a:off x="5375404" y="4318351"/>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e 145">
                  <a:extLst>
                    <a:ext uri="{FF2B5EF4-FFF2-40B4-BE49-F238E27FC236}">
                      <a16:creationId xmlns:a16="http://schemas.microsoft.com/office/drawing/2014/main" id="{4D89852B-4599-9545-B993-022C5C6D4B39}"/>
                    </a:ext>
                  </a:extLst>
                </p:cNvPr>
                <p:cNvSpPr/>
                <p:nvPr/>
              </p:nvSpPr>
              <p:spPr>
                <a:xfrm>
                  <a:off x="5779525" y="4318351"/>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e 146">
                  <a:extLst>
                    <a:ext uri="{FF2B5EF4-FFF2-40B4-BE49-F238E27FC236}">
                      <a16:creationId xmlns:a16="http://schemas.microsoft.com/office/drawing/2014/main" id="{973C47AA-94C0-9640-B172-55D45887F87E}"/>
                    </a:ext>
                  </a:extLst>
                </p:cNvPr>
                <p:cNvSpPr/>
                <p:nvPr/>
              </p:nvSpPr>
              <p:spPr>
                <a:xfrm>
                  <a:off x="6507759" y="4318351"/>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e 147">
                  <a:extLst>
                    <a:ext uri="{FF2B5EF4-FFF2-40B4-BE49-F238E27FC236}">
                      <a16:creationId xmlns:a16="http://schemas.microsoft.com/office/drawing/2014/main" id="{9AB2856E-FE2C-4E48-ABEB-1F698874114E}"/>
                    </a:ext>
                  </a:extLst>
                </p:cNvPr>
                <p:cNvSpPr/>
                <p:nvPr/>
              </p:nvSpPr>
              <p:spPr>
                <a:xfrm>
                  <a:off x="6300372" y="4318351"/>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e 148">
                  <a:extLst>
                    <a:ext uri="{FF2B5EF4-FFF2-40B4-BE49-F238E27FC236}">
                      <a16:creationId xmlns:a16="http://schemas.microsoft.com/office/drawing/2014/main" id="{A96D01AB-2865-D94C-8524-8C41A5085B7A}"/>
                    </a:ext>
                  </a:extLst>
                </p:cNvPr>
                <p:cNvSpPr/>
                <p:nvPr/>
              </p:nvSpPr>
              <p:spPr>
                <a:xfrm>
                  <a:off x="5989131" y="4318351"/>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e 149">
                  <a:extLst>
                    <a:ext uri="{FF2B5EF4-FFF2-40B4-BE49-F238E27FC236}">
                      <a16:creationId xmlns:a16="http://schemas.microsoft.com/office/drawing/2014/main" id="{A726A2D5-9813-004C-97AB-E9C5F2D28C57}"/>
                    </a:ext>
                  </a:extLst>
                </p:cNvPr>
                <p:cNvSpPr/>
                <p:nvPr/>
              </p:nvSpPr>
              <p:spPr>
                <a:xfrm>
                  <a:off x="6941152" y="4318351"/>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e 150">
                  <a:extLst>
                    <a:ext uri="{FF2B5EF4-FFF2-40B4-BE49-F238E27FC236}">
                      <a16:creationId xmlns:a16="http://schemas.microsoft.com/office/drawing/2014/main" id="{ADF15AC3-D135-D54D-A170-515EE5A715C9}"/>
                    </a:ext>
                  </a:extLst>
                </p:cNvPr>
                <p:cNvSpPr/>
                <p:nvPr/>
              </p:nvSpPr>
              <p:spPr>
                <a:xfrm>
                  <a:off x="5058218" y="4318351"/>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e 151">
                  <a:extLst>
                    <a:ext uri="{FF2B5EF4-FFF2-40B4-BE49-F238E27FC236}">
                      <a16:creationId xmlns:a16="http://schemas.microsoft.com/office/drawing/2014/main" id="{8FE0C336-1CA5-4D40-8C2F-C54CF332C8EE}"/>
                    </a:ext>
                  </a:extLst>
                </p:cNvPr>
                <p:cNvSpPr/>
                <p:nvPr/>
              </p:nvSpPr>
              <p:spPr>
                <a:xfrm>
                  <a:off x="4982066" y="4482008"/>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e 152">
                  <a:extLst>
                    <a:ext uri="{FF2B5EF4-FFF2-40B4-BE49-F238E27FC236}">
                      <a16:creationId xmlns:a16="http://schemas.microsoft.com/office/drawing/2014/main" id="{4DE4B060-4BF0-5D4A-BAF0-15262E8F3AA5}"/>
                    </a:ext>
                  </a:extLst>
                </p:cNvPr>
                <p:cNvSpPr/>
                <p:nvPr/>
              </p:nvSpPr>
              <p:spPr>
                <a:xfrm>
                  <a:off x="5000628" y="4362510"/>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e 153">
                  <a:extLst>
                    <a:ext uri="{FF2B5EF4-FFF2-40B4-BE49-F238E27FC236}">
                      <a16:creationId xmlns:a16="http://schemas.microsoft.com/office/drawing/2014/main" id="{6D4FC1EE-4032-FD47-9533-21B94E792802}"/>
                    </a:ext>
                  </a:extLst>
                </p:cNvPr>
                <p:cNvSpPr/>
                <p:nvPr/>
              </p:nvSpPr>
              <p:spPr>
                <a:xfrm>
                  <a:off x="4929190" y="4624884"/>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e 154">
                  <a:extLst>
                    <a:ext uri="{FF2B5EF4-FFF2-40B4-BE49-F238E27FC236}">
                      <a16:creationId xmlns:a16="http://schemas.microsoft.com/office/drawing/2014/main" id="{CB48FE12-7A7C-2246-BEBE-387F9C3862E9}"/>
                    </a:ext>
                  </a:extLst>
                </p:cNvPr>
                <p:cNvSpPr/>
                <p:nvPr/>
              </p:nvSpPr>
              <p:spPr>
                <a:xfrm>
                  <a:off x="7625272" y="4767760"/>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e 155">
                  <a:extLst>
                    <a:ext uri="{FF2B5EF4-FFF2-40B4-BE49-F238E27FC236}">
                      <a16:creationId xmlns:a16="http://schemas.microsoft.com/office/drawing/2014/main" id="{FF17EDAB-29BB-C34B-9DDB-2C972F56567A}"/>
                    </a:ext>
                  </a:extLst>
                </p:cNvPr>
                <p:cNvSpPr/>
                <p:nvPr/>
              </p:nvSpPr>
              <p:spPr>
                <a:xfrm>
                  <a:off x="7500958" y="4362510"/>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e 156">
                  <a:extLst>
                    <a:ext uri="{FF2B5EF4-FFF2-40B4-BE49-F238E27FC236}">
                      <a16:creationId xmlns:a16="http://schemas.microsoft.com/office/drawing/2014/main" id="{4D3F3C1C-419F-C74F-B066-EA6E0BC82123}"/>
                    </a:ext>
                  </a:extLst>
                </p:cNvPr>
                <p:cNvSpPr/>
                <p:nvPr/>
              </p:nvSpPr>
              <p:spPr>
                <a:xfrm>
                  <a:off x="7553834" y="4643446"/>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e 157">
                  <a:extLst>
                    <a:ext uri="{FF2B5EF4-FFF2-40B4-BE49-F238E27FC236}">
                      <a16:creationId xmlns:a16="http://schemas.microsoft.com/office/drawing/2014/main" id="{9F5CEAED-27F3-0242-A38B-A676C5768BC4}"/>
                    </a:ext>
                  </a:extLst>
                </p:cNvPr>
                <p:cNvSpPr/>
                <p:nvPr/>
              </p:nvSpPr>
              <p:spPr>
                <a:xfrm>
                  <a:off x="7572396" y="4482008"/>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e 158">
                  <a:extLst>
                    <a:ext uri="{FF2B5EF4-FFF2-40B4-BE49-F238E27FC236}">
                      <a16:creationId xmlns:a16="http://schemas.microsoft.com/office/drawing/2014/main" id="{78B36BC4-6DE9-884F-B455-AA5743993321}"/>
                    </a:ext>
                  </a:extLst>
                </p:cNvPr>
                <p:cNvSpPr/>
                <p:nvPr/>
              </p:nvSpPr>
              <p:spPr>
                <a:xfrm>
                  <a:off x="7625272" y="4647833"/>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e 159">
                  <a:extLst>
                    <a:ext uri="{FF2B5EF4-FFF2-40B4-BE49-F238E27FC236}">
                      <a16:creationId xmlns:a16="http://schemas.microsoft.com/office/drawing/2014/main" id="{B17B692D-15B6-0842-8D7A-4BF03C8CC4F4}"/>
                    </a:ext>
                  </a:extLst>
                </p:cNvPr>
                <p:cNvSpPr/>
                <p:nvPr/>
              </p:nvSpPr>
              <p:spPr>
                <a:xfrm>
                  <a:off x="5689360" y="4303842"/>
                  <a:ext cx="90000" cy="9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80" name="CasellaDiTesto 164">
              <a:extLst>
                <a:ext uri="{FF2B5EF4-FFF2-40B4-BE49-F238E27FC236}">
                  <a16:creationId xmlns:a16="http://schemas.microsoft.com/office/drawing/2014/main" id="{68112025-BDB5-A24F-96B6-15A512E46DA3}"/>
                </a:ext>
              </a:extLst>
            </p:cNvPr>
            <p:cNvSpPr txBox="1"/>
            <p:nvPr/>
          </p:nvSpPr>
          <p:spPr>
            <a:xfrm>
              <a:off x="1449679" y="4456559"/>
              <a:ext cx="949299" cy="369332"/>
            </a:xfrm>
            <a:prstGeom prst="rect">
              <a:avLst/>
            </a:prstGeom>
            <a:noFill/>
          </p:spPr>
          <p:txBody>
            <a:bodyPr wrap="none" rtlCol="0">
              <a:spAutoFit/>
            </a:bodyPr>
            <a:lstStyle/>
            <a:p>
              <a:r>
                <a:rPr lang="en-US" dirty="0"/>
                <a:t>LASE-Cu</a:t>
              </a:r>
            </a:p>
          </p:txBody>
        </p:sp>
      </p:grpSp>
      <p:sp>
        <p:nvSpPr>
          <p:cNvPr id="449" name="TextBox 165">
            <a:extLst>
              <a:ext uri="{FF2B5EF4-FFF2-40B4-BE49-F238E27FC236}">
                <a16:creationId xmlns:a16="http://schemas.microsoft.com/office/drawing/2014/main" id="{3750FA81-CDF4-074C-A151-E0999AEA424B}"/>
              </a:ext>
            </a:extLst>
          </p:cNvPr>
          <p:cNvSpPr txBox="1"/>
          <p:nvPr/>
        </p:nvSpPr>
        <p:spPr>
          <a:xfrm>
            <a:off x="7020529" y="5550622"/>
            <a:ext cx="4680749" cy="830997"/>
          </a:xfrm>
          <a:prstGeom prst="rect">
            <a:avLst/>
          </a:prstGeom>
          <a:noFill/>
        </p:spPr>
        <p:txBody>
          <a:bodyPr wrap="square" rtlCol="0">
            <a:spAutoFit/>
          </a:bodyPr>
          <a:lstStyle/>
          <a:p>
            <a:pPr algn="ctr"/>
            <a:r>
              <a:rPr lang="en-GB" sz="2400" b="1" dirty="0">
                <a:latin typeface="Calibri" charset="0"/>
                <a:ea typeface="Calibri" charset="0"/>
                <a:cs typeface="Calibri" charset="0"/>
              </a:rPr>
              <a:t>At low coverages the desorption is dominated by </a:t>
            </a:r>
            <a:r>
              <a:rPr lang="en-GB" sz="2400" b="1" dirty="0" err="1">
                <a:latin typeface="Calibri" charset="0"/>
                <a:ea typeface="Calibri" charset="0"/>
                <a:cs typeface="Calibri" charset="0"/>
              </a:rPr>
              <a:t>Ar</a:t>
            </a:r>
            <a:r>
              <a:rPr lang="en-GB" sz="2400" b="1" dirty="0">
                <a:latin typeface="Calibri" charset="0"/>
                <a:ea typeface="Calibri" charset="0"/>
                <a:cs typeface="Calibri" charset="0"/>
              </a:rPr>
              <a:t>/LASE interaction</a:t>
            </a:r>
          </a:p>
        </p:txBody>
      </p:sp>
      <p:sp>
        <p:nvSpPr>
          <p:cNvPr id="452" name="Rettangolo 10">
            <a:extLst>
              <a:ext uri="{FF2B5EF4-FFF2-40B4-BE49-F238E27FC236}">
                <a16:creationId xmlns:a16="http://schemas.microsoft.com/office/drawing/2014/main" id="{6948DE5C-2B62-3741-A63C-0BB109A2209E}"/>
              </a:ext>
            </a:extLst>
          </p:cNvPr>
          <p:cNvSpPr/>
          <p:nvPr/>
        </p:nvSpPr>
        <p:spPr>
          <a:xfrm>
            <a:off x="5765207" y="179754"/>
            <a:ext cx="6426792" cy="1077218"/>
          </a:xfrm>
          <a:prstGeom prst="rect">
            <a:avLst/>
          </a:prstGeom>
        </p:spPr>
        <p:txBody>
          <a:bodyPr wrap="square">
            <a:spAutoFit/>
          </a:bodyPr>
          <a:lstStyle/>
          <a:p>
            <a:pPr algn="just"/>
            <a:r>
              <a:rPr lang="en-GB" sz="3200" b="1" dirty="0">
                <a:solidFill>
                  <a:srgbClr val="0432FF"/>
                </a:solidFill>
                <a:latin typeface="Calibri" panose="020F0502020204030204" pitchFamily="34" charset="0"/>
                <a:cs typeface="Calibri" panose="020F0502020204030204" pitchFamily="34" charset="0"/>
              </a:rPr>
              <a:t>TPD from different </a:t>
            </a:r>
            <a:r>
              <a:rPr lang="en-GB" sz="3200" b="1" dirty="0" err="1">
                <a:solidFill>
                  <a:srgbClr val="0432FF"/>
                </a:solidFill>
                <a:latin typeface="Calibri" panose="020F0502020204030204" pitchFamily="34" charset="0"/>
                <a:cs typeface="Calibri" panose="020F0502020204030204" pitchFamily="34" charset="0"/>
              </a:rPr>
              <a:t>Ar</a:t>
            </a:r>
            <a:r>
              <a:rPr lang="en-GB" sz="3200" b="1" dirty="0">
                <a:solidFill>
                  <a:srgbClr val="0432FF"/>
                </a:solidFill>
                <a:latin typeface="Calibri" panose="020F0502020204030204" pitchFamily="34" charset="0"/>
                <a:cs typeface="Calibri" panose="020F0502020204030204" pitchFamily="34" charset="0"/>
              </a:rPr>
              <a:t> doses on a </a:t>
            </a:r>
            <a:r>
              <a:rPr lang="en-GB" sz="3200" b="1" dirty="0">
                <a:solidFill>
                  <a:schemeClr val="accent1">
                    <a:lumMod val="60000"/>
                    <a:lumOff val="40000"/>
                  </a:schemeClr>
                </a:solidFill>
                <a:latin typeface="Calibri" panose="020F0502020204030204" pitchFamily="34" charset="0"/>
                <a:cs typeface="Calibri" panose="020F0502020204030204" pitchFamily="34" charset="0"/>
              </a:rPr>
              <a:t>clean Cu </a:t>
            </a:r>
            <a:r>
              <a:rPr lang="en-GB" sz="3200" b="1" dirty="0">
                <a:solidFill>
                  <a:srgbClr val="0432FF"/>
                </a:solidFill>
                <a:latin typeface="Calibri" panose="020F0502020204030204" pitchFamily="34" charset="0"/>
                <a:cs typeface="Calibri" panose="020F0502020204030204" pitchFamily="34" charset="0"/>
              </a:rPr>
              <a:t>and </a:t>
            </a:r>
            <a:r>
              <a:rPr lang="en-GB" sz="3200" b="1" dirty="0">
                <a:latin typeface="Calibri" panose="020F0502020204030204" pitchFamily="34" charset="0"/>
                <a:cs typeface="Calibri" panose="020F0502020204030204" pitchFamily="34" charset="0"/>
              </a:rPr>
              <a:t>LASE-Cu </a:t>
            </a:r>
            <a:r>
              <a:rPr lang="en-GB" sz="3200" b="1" dirty="0">
                <a:solidFill>
                  <a:srgbClr val="0432FF"/>
                </a:solidFill>
                <a:latin typeface="Calibri" panose="020F0502020204030204" pitchFamily="34" charset="0"/>
                <a:cs typeface="Calibri" panose="020F0502020204030204" pitchFamily="34" charset="0"/>
              </a:rPr>
              <a:t>substrate</a:t>
            </a:r>
            <a:endParaRPr lang="en-US" sz="3200" b="1" dirty="0">
              <a:latin typeface="Calibri" panose="020F0502020204030204" pitchFamily="34" charset="0"/>
              <a:cs typeface="Calibri" panose="020F0502020204030204" pitchFamily="34" charset="0"/>
            </a:endParaRPr>
          </a:p>
        </p:txBody>
      </p:sp>
      <p:sp>
        <p:nvSpPr>
          <p:cNvPr id="223" name="TextBox 222">
            <a:extLst>
              <a:ext uri="{FF2B5EF4-FFF2-40B4-BE49-F238E27FC236}">
                <a16:creationId xmlns:a16="http://schemas.microsoft.com/office/drawing/2014/main" id="{5EBAF82B-9342-5248-B53B-DC7688F14A1D}"/>
              </a:ext>
            </a:extLst>
          </p:cNvPr>
          <p:cNvSpPr txBox="1"/>
          <p:nvPr/>
        </p:nvSpPr>
        <p:spPr>
          <a:xfrm>
            <a:off x="3767512" y="6076805"/>
            <a:ext cx="2671950"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L. </a:t>
            </a:r>
            <a:r>
              <a:rPr lang="en-US" dirty="0" err="1">
                <a:latin typeface="Calibri" panose="020F0502020204030204" pitchFamily="34" charset="0"/>
                <a:cs typeface="Calibri" panose="020F0502020204030204" pitchFamily="34" charset="0"/>
              </a:rPr>
              <a:t>Spallino</a:t>
            </a:r>
            <a:r>
              <a:rPr lang="en-US" dirty="0">
                <a:latin typeface="Calibri" panose="020F0502020204030204" pitchFamily="34" charset="0"/>
                <a:cs typeface="Calibri" panose="020F0502020204030204" pitchFamily="34" charset="0"/>
              </a:rPr>
              <a:t> et al  Submitted</a:t>
            </a:r>
          </a:p>
        </p:txBody>
      </p:sp>
    </p:spTree>
    <p:extLst>
      <p:ext uri="{BB962C8B-B14F-4D97-AF65-F5344CB8AC3E}">
        <p14:creationId xmlns:p14="http://schemas.microsoft.com/office/powerpoint/2010/main" val="22352879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800B993-5E03-6B4C-8BB5-418C00FE689A}" type="slidenum">
              <a:rPr lang="en-US" smtClean="0"/>
              <a:pPr/>
              <a:t>37</a:t>
            </a:fld>
            <a:endParaRPr lang="en-US" dirty="0"/>
          </a:p>
        </p:txBody>
      </p:sp>
      <p:grpSp>
        <p:nvGrpSpPr>
          <p:cNvPr id="2" name="Group 1"/>
          <p:cNvGrpSpPr/>
          <p:nvPr/>
        </p:nvGrpSpPr>
        <p:grpSpPr>
          <a:xfrm>
            <a:off x="0" y="2058278"/>
            <a:ext cx="5482684" cy="3745702"/>
            <a:chOff x="1" y="1707248"/>
            <a:chExt cx="5482684" cy="3745702"/>
          </a:xfrm>
        </p:grpSpPr>
        <p:pic>
          <p:nvPicPr>
            <p:cNvPr id="6"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 y="1707248"/>
              <a:ext cx="5482684" cy="37457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Oval 7"/>
            <p:cNvSpPr/>
            <p:nvPr/>
          </p:nvSpPr>
          <p:spPr>
            <a:xfrm>
              <a:off x="2846348" y="4255276"/>
              <a:ext cx="132050" cy="2944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 name="Group 18"/>
          <p:cNvGrpSpPr/>
          <p:nvPr/>
        </p:nvGrpSpPr>
        <p:grpSpPr>
          <a:xfrm>
            <a:off x="6324300" y="2121095"/>
            <a:ext cx="5482684" cy="3745702"/>
            <a:chOff x="6404517" y="1715456"/>
            <a:chExt cx="5482684" cy="3745702"/>
          </a:xfrm>
        </p:grpSpPr>
        <p:pic>
          <p:nvPicPr>
            <p:cNvPr id="9"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404517" y="1715456"/>
              <a:ext cx="5482684" cy="37457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Oval 10"/>
            <p:cNvSpPr/>
            <p:nvPr/>
          </p:nvSpPr>
          <p:spPr>
            <a:xfrm>
              <a:off x="9250864" y="4216775"/>
              <a:ext cx="132050" cy="2944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9464040" y="4246707"/>
              <a:ext cx="661073" cy="2307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itle 1"/>
          <p:cNvSpPr txBox="1">
            <a:spLocks/>
          </p:cNvSpPr>
          <p:nvPr/>
        </p:nvSpPr>
        <p:spPr>
          <a:xfrm>
            <a:off x="5006898" y="102723"/>
            <a:ext cx="5876691" cy="911014"/>
          </a:xfrm>
          <a:prstGeom prst="rect">
            <a:avLst/>
          </a:prstGeom>
        </p:spPr>
        <p:txBody>
          <a:bodyPr vert="horz" lIns="91440" tIns="45720" rIns="91440" bIns="45720" rtlCol="0" anchor="ctr">
            <a:normAutofit fontScale="90000"/>
          </a:bodyPr>
          <a:lstStyle>
            <a:lvl1pPr algn="r" defTabSz="914400" rtl="0" eaLnBrk="1" latinLnBrk="0" hangingPunct="1">
              <a:lnSpc>
                <a:spcPct val="90000"/>
              </a:lnSpc>
              <a:spcBef>
                <a:spcPct val="0"/>
              </a:spcBef>
              <a:buNone/>
              <a:defRPr sz="4000" kern="1200" cap="all" baseline="0">
                <a:solidFill>
                  <a:schemeClr val="tx1"/>
                </a:solidFill>
                <a:latin typeface="Calibri" charset="0"/>
                <a:ea typeface="Calibri" charset="0"/>
                <a:cs typeface="Calibri" charset="0"/>
              </a:defRPr>
            </a:lvl1pPr>
          </a:lstStyle>
          <a:p>
            <a:pPr algn="l">
              <a:lnSpc>
                <a:spcPct val="150000"/>
              </a:lnSpc>
            </a:pPr>
            <a:r>
              <a:rPr lang="en-GB" cap="none" spc="-150" dirty="0"/>
              <a:t>Implications for thermal stability</a:t>
            </a:r>
          </a:p>
        </p:txBody>
      </p:sp>
      <p:cxnSp>
        <p:nvCxnSpPr>
          <p:cNvPr id="18" name="Straight Connector 17"/>
          <p:cNvCxnSpPr/>
          <p:nvPr/>
        </p:nvCxnSpPr>
        <p:spPr>
          <a:xfrm>
            <a:off x="401147" y="2743398"/>
            <a:ext cx="11405837"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189571" y="64008"/>
            <a:ext cx="2370749" cy="877824"/>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281438" y="1424371"/>
            <a:ext cx="5421350" cy="707886"/>
          </a:xfrm>
          <a:prstGeom prst="rect">
            <a:avLst/>
          </a:prstGeom>
          <a:solidFill>
            <a:schemeClr val="bg1"/>
          </a:solidFill>
        </p:spPr>
        <p:txBody>
          <a:bodyPr wrap="square">
            <a:spAutoFit/>
          </a:bodyPr>
          <a:lstStyle/>
          <a:p>
            <a:r>
              <a:rPr lang="en-GB" sz="2000" b="1" dirty="0">
                <a:latin typeface="Calibri" charset="0"/>
                <a:ea typeface="Calibri" charset="0"/>
                <a:cs typeface="Calibri" charset="0"/>
              </a:rPr>
              <a:t>For ices dominated by </a:t>
            </a:r>
            <a:r>
              <a:rPr lang="en-GB" sz="2000" b="1" dirty="0" err="1">
                <a:latin typeface="Calibri" charset="0"/>
                <a:ea typeface="Calibri" charset="0"/>
                <a:cs typeface="Calibri" charset="0"/>
              </a:rPr>
              <a:t>Ar-Ar</a:t>
            </a:r>
            <a:r>
              <a:rPr lang="en-GB" sz="2000" b="1" dirty="0">
                <a:latin typeface="Calibri" charset="0"/>
                <a:ea typeface="Calibri" charset="0"/>
                <a:cs typeface="Calibri" charset="0"/>
              </a:rPr>
              <a:t> Van-der-Waals bond strength, </a:t>
            </a:r>
            <a:r>
              <a:rPr lang="en-GB" sz="2000" b="1" dirty="0" err="1">
                <a:latin typeface="Calibri" charset="0"/>
                <a:ea typeface="Calibri" charset="0"/>
                <a:cs typeface="Calibri" charset="0"/>
              </a:rPr>
              <a:t>Ar</a:t>
            </a:r>
            <a:r>
              <a:rPr lang="en-GB" sz="2000" b="1" dirty="0">
                <a:latin typeface="Calibri" charset="0"/>
                <a:ea typeface="Calibri" charset="0"/>
                <a:cs typeface="Calibri" charset="0"/>
              </a:rPr>
              <a:t> desorbs as expected T ~ 25-30 K.</a:t>
            </a:r>
            <a:r>
              <a:rPr lang="en-US" sz="2000" b="1" dirty="0">
                <a:latin typeface="Calibri" charset="0"/>
                <a:ea typeface="Calibri" charset="0"/>
                <a:cs typeface="Calibri" charset="0"/>
              </a:rPr>
              <a:t> </a:t>
            </a:r>
            <a:endParaRPr lang="en-GB" sz="2000" b="1" dirty="0">
              <a:latin typeface="Calibri" charset="0"/>
              <a:ea typeface="Calibri" charset="0"/>
              <a:cs typeface="Calibri" charset="0"/>
            </a:endParaRPr>
          </a:p>
        </p:txBody>
      </p:sp>
      <p:sp>
        <p:nvSpPr>
          <p:cNvPr id="10" name="Rectangle 9"/>
          <p:cNvSpPr/>
          <p:nvPr/>
        </p:nvSpPr>
        <p:spPr>
          <a:xfrm>
            <a:off x="6698166" y="1435125"/>
            <a:ext cx="5037825" cy="707886"/>
          </a:xfrm>
          <a:prstGeom prst="rect">
            <a:avLst/>
          </a:prstGeom>
          <a:solidFill>
            <a:schemeClr val="bg1"/>
          </a:solidFill>
        </p:spPr>
        <p:txBody>
          <a:bodyPr wrap="square">
            <a:spAutoFit/>
          </a:bodyPr>
          <a:lstStyle/>
          <a:p>
            <a:r>
              <a:rPr lang="en-GB" sz="2000" b="1" dirty="0">
                <a:latin typeface="Calibri" charset="0"/>
                <a:ea typeface="Calibri" charset="0"/>
                <a:cs typeface="Calibri" charset="0"/>
              </a:rPr>
              <a:t>For ices dominated by </a:t>
            </a:r>
            <a:r>
              <a:rPr lang="en-GB" sz="2000" b="1" dirty="0" err="1">
                <a:latin typeface="Calibri" charset="0"/>
                <a:ea typeface="Calibri" charset="0"/>
                <a:cs typeface="Calibri" charset="0"/>
              </a:rPr>
              <a:t>Ar</a:t>
            </a:r>
            <a:r>
              <a:rPr lang="en-GB" sz="2000" b="1" dirty="0">
                <a:latin typeface="Calibri" charset="0"/>
                <a:ea typeface="Calibri" charset="0"/>
                <a:cs typeface="Calibri" charset="0"/>
              </a:rPr>
              <a:t>-LASE, </a:t>
            </a:r>
            <a:r>
              <a:rPr lang="en-GB" sz="2000" b="1" dirty="0" err="1">
                <a:latin typeface="Calibri" charset="0"/>
                <a:ea typeface="Calibri" charset="0"/>
                <a:cs typeface="Calibri" charset="0"/>
              </a:rPr>
              <a:t>Ar</a:t>
            </a:r>
            <a:r>
              <a:rPr lang="en-GB" sz="2000" b="1" dirty="0">
                <a:latin typeface="Calibri" charset="0"/>
                <a:ea typeface="Calibri" charset="0"/>
                <a:cs typeface="Calibri" charset="0"/>
              </a:rPr>
              <a:t> desorbs both at T ~ 25-30 K and in a much wider range</a:t>
            </a:r>
          </a:p>
        </p:txBody>
      </p:sp>
      <p:pic>
        <p:nvPicPr>
          <p:cNvPr id="20" name="Pictur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44232" y="3787803"/>
            <a:ext cx="1500664" cy="786619"/>
          </a:xfrm>
          <a:prstGeom prst="rect">
            <a:avLst/>
          </a:prstGeom>
          <a:noFill/>
          <a:ln>
            <a:noFill/>
          </a:ln>
        </p:spPr>
      </p:pic>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21313" y="3855109"/>
            <a:ext cx="1483291" cy="694849"/>
          </a:xfrm>
          <a:prstGeom prst="rect">
            <a:avLst/>
          </a:prstGeom>
          <a:noFill/>
          <a:ln>
            <a:noFill/>
          </a:ln>
        </p:spPr>
      </p:pic>
      <p:sp>
        <p:nvSpPr>
          <p:cNvPr id="22" name="TextBox 21"/>
          <p:cNvSpPr txBox="1"/>
          <p:nvPr/>
        </p:nvSpPr>
        <p:spPr>
          <a:xfrm>
            <a:off x="2221313" y="3855109"/>
            <a:ext cx="405880" cy="369332"/>
          </a:xfrm>
          <a:prstGeom prst="rect">
            <a:avLst/>
          </a:prstGeom>
          <a:noFill/>
        </p:spPr>
        <p:txBody>
          <a:bodyPr wrap="none" rtlCol="0">
            <a:spAutoFit/>
          </a:bodyPr>
          <a:lstStyle/>
          <a:p>
            <a:r>
              <a:rPr lang="en-GB" b="1" dirty="0" err="1">
                <a:solidFill>
                  <a:srgbClr val="FF0000"/>
                </a:solidFill>
                <a:latin typeface="Calibri" charset="0"/>
                <a:ea typeface="Calibri" charset="0"/>
                <a:cs typeface="Calibri" charset="0"/>
              </a:rPr>
              <a:t>Ar</a:t>
            </a:r>
            <a:endParaRPr lang="en-GB" b="1" dirty="0">
              <a:solidFill>
                <a:srgbClr val="FF0000"/>
              </a:solidFill>
              <a:latin typeface="Calibri" charset="0"/>
              <a:ea typeface="Calibri" charset="0"/>
              <a:cs typeface="Calibri" charset="0"/>
            </a:endParaRPr>
          </a:p>
        </p:txBody>
      </p:sp>
      <p:sp>
        <p:nvSpPr>
          <p:cNvPr id="23" name="TextBox 22"/>
          <p:cNvSpPr txBox="1"/>
          <p:nvPr/>
        </p:nvSpPr>
        <p:spPr>
          <a:xfrm>
            <a:off x="8612020" y="3759718"/>
            <a:ext cx="405880" cy="369332"/>
          </a:xfrm>
          <a:prstGeom prst="rect">
            <a:avLst/>
          </a:prstGeom>
          <a:noFill/>
        </p:spPr>
        <p:txBody>
          <a:bodyPr wrap="none" rtlCol="0">
            <a:spAutoFit/>
          </a:bodyPr>
          <a:lstStyle/>
          <a:p>
            <a:r>
              <a:rPr lang="en-GB" b="1" dirty="0" err="1">
                <a:solidFill>
                  <a:srgbClr val="FF0000"/>
                </a:solidFill>
                <a:latin typeface="Calibri" charset="0"/>
                <a:ea typeface="Calibri" charset="0"/>
                <a:cs typeface="Calibri" charset="0"/>
              </a:rPr>
              <a:t>Ar</a:t>
            </a:r>
            <a:endParaRPr lang="en-GB" b="1" dirty="0">
              <a:solidFill>
                <a:srgbClr val="FF0000"/>
              </a:solidFill>
              <a:latin typeface="Calibri" charset="0"/>
              <a:ea typeface="Calibri" charset="0"/>
              <a:cs typeface="Calibri" charset="0"/>
            </a:endParaRPr>
          </a:p>
        </p:txBody>
      </p:sp>
      <p:sp>
        <p:nvSpPr>
          <p:cNvPr id="24" name="Date Placeholder 1">
            <a:extLst>
              <a:ext uri="{FF2B5EF4-FFF2-40B4-BE49-F238E27FC236}">
                <a16:creationId xmlns:a16="http://schemas.microsoft.com/office/drawing/2014/main" id="{3B2BB481-2F98-8F4A-B96D-25C74224161B}"/>
              </a:ext>
            </a:extLst>
          </p:cNvPr>
          <p:cNvSpPr>
            <a:spLocks noGrp="1"/>
          </p:cNvSpPr>
          <p:nvPr>
            <p:ph type="dt" sz="half" idx="10"/>
          </p:nvPr>
        </p:nvSpPr>
        <p:spPr>
          <a:xfrm>
            <a:off x="1472119" y="6492875"/>
            <a:ext cx="4293088" cy="365125"/>
          </a:xfrm>
        </p:spPr>
        <p:txBody>
          <a:bodyPr/>
          <a:lstStyle/>
          <a:p>
            <a:r>
              <a:rPr lang="en-US" dirty="0"/>
              <a:t>ARIES -APEC workshop 10 Dec. Frankfurt.</a:t>
            </a:r>
          </a:p>
        </p:txBody>
      </p:sp>
      <p:sp>
        <p:nvSpPr>
          <p:cNvPr id="25" name="Footer Placeholder 2">
            <a:extLst>
              <a:ext uri="{FF2B5EF4-FFF2-40B4-BE49-F238E27FC236}">
                <a16:creationId xmlns:a16="http://schemas.microsoft.com/office/drawing/2014/main" id="{46314069-514A-F942-AE41-E62A2111A07A}"/>
              </a:ext>
            </a:extLst>
          </p:cNvPr>
          <p:cNvSpPr>
            <a:spLocks noGrp="1"/>
          </p:cNvSpPr>
          <p:nvPr>
            <p:ph type="ftr" sz="quarter" idx="11"/>
          </p:nvPr>
        </p:nvSpPr>
        <p:spPr>
          <a:xfrm>
            <a:off x="5702788" y="6491867"/>
            <a:ext cx="2755899" cy="365125"/>
          </a:xfrm>
        </p:spPr>
        <p:txBody>
          <a:bodyPr/>
          <a:lstStyle/>
          <a:p>
            <a:r>
              <a:rPr lang="en-US" dirty="0"/>
              <a:t>Roberto Cimino</a:t>
            </a:r>
          </a:p>
        </p:txBody>
      </p:sp>
      <p:sp>
        <p:nvSpPr>
          <p:cNvPr id="26" name="TextBox 25">
            <a:extLst>
              <a:ext uri="{FF2B5EF4-FFF2-40B4-BE49-F238E27FC236}">
                <a16:creationId xmlns:a16="http://schemas.microsoft.com/office/drawing/2014/main" id="{75CC6D8D-63AA-DB49-821A-5E1BBF68A5C4}"/>
              </a:ext>
            </a:extLst>
          </p:cNvPr>
          <p:cNvSpPr txBox="1"/>
          <p:nvPr/>
        </p:nvSpPr>
        <p:spPr>
          <a:xfrm>
            <a:off x="5127982" y="6035035"/>
            <a:ext cx="2671950"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L. </a:t>
            </a:r>
            <a:r>
              <a:rPr lang="en-US" dirty="0" err="1">
                <a:latin typeface="Calibri" panose="020F0502020204030204" pitchFamily="34" charset="0"/>
                <a:cs typeface="Calibri" panose="020F0502020204030204" pitchFamily="34" charset="0"/>
              </a:rPr>
              <a:t>Spallino</a:t>
            </a:r>
            <a:r>
              <a:rPr lang="en-US" dirty="0">
                <a:latin typeface="Calibri" panose="020F0502020204030204" pitchFamily="34" charset="0"/>
                <a:cs typeface="Calibri" panose="020F0502020204030204" pitchFamily="34" charset="0"/>
              </a:rPr>
              <a:t> et al  Submitted</a:t>
            </a:r>
          </a:p>
        </p:txBody>
      </p:sp>
    </p:spTree>
    <p:extLst>
      <p:ext uri="{BB962C8B-B14F-4D97-AF65-F5344CB8AC3E}">
        <p14:creationId xmlns:p14="http://schemas.microsoft.com/office/powerpoint/2010/main" val="1048412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1682249" y="6473322"/>
            <a:ext cx="2910840" cy="365125"/>
          </a:xfrm>
          <a:prstGeom prst="rect">
            <a:avLst/>
          </a:prstGeom>
        </p:spPr>
        <p:txBody>
          <a:bodyPr/>
          <a:lstStyle/>
          <a:p>
            <a:r>
              <a:rPr lang="it-IT" dirty="0"/>
              <a:t>FCC Week 10-4-2018</a:t>
            </a:r>
            <a:endParaRPr lang="en-US" dirty="0"/>
          </a:p>
        </p:txBody>
      </p:sp>
      <p:sp>
        <p:nvSpPr>
          <p:cNvPr id="4" name="Footer Placeholder 3"/>
          <p:cNvSpPr>
            <a:spLocks noGrp="1"/>
          </p:cNvSpPr>
          <p:nvPr>
            <p:ph type="ftr" sz="quarter" idx="11"/>
          </p:nvPr>
        </p:nvSpPr>
        <p:spPr>
          <a:xfrm>
            <a:off x="5545620" y="6491867"/>
            <a:ext cx="2755899" cy="365125"/>
          </a:xfrm>
          <a:prstGeom prst="rect">
            <a:avLst/>
          </a:prstGeom>
        </p:spPr>
        <p:txBody>
          <a:bodyPr/>
          <a:lstStyle/>
          <a:p>
            <a:r>
              <a:rPr lang="en-US"/>
              <a:t>Roberto Cimino</a:t>
            </a:r>
            <a:endParaRPr lang="en-US" dirty="0"/>
          </a:p>
        </p:txBody>
      </p:sp>
      <p:sp>
        <p:nvSpPr>
          <p:cNvPr id="5" name="Slide Number Placeholder 4"/>
          <p:cNvSpPr>
            <a:spLocks noGrp="1"/>
          </p:cNvSpPr>
          <p:nvPr>
            <p:ph type="sldNum" sz="quarter" idx="12"/>
          </p:nvPr>
        </p:nvSpPr>
        <p:spPr/>
        <p:txBody>
          <a:bodyPr/>
          <a:lstStyle/>
          <a:p>
            <a:fld id="{5800B993-5E03-6B4C-8BB5-418C00FE689A}" type="slidenum">
              <a:rPr lang="en-US" smtClean="0"/>
              <a:pPr/>
              <a:t>38</a:t>
            </a:fld>
            <a:endParaRPr lang="en-US" dirty="0"/>
          </a:p>
        </p:txBody>
      </p:sp>
      <p:sp>
        <p:nvSpPr>
          <p:cNvPr id="16" name="Rounded Rectangle 15"/>
          <p:cNvSpPr/>
          <p:nvPr/>
        </p:nvSpPr>
        <p:spPr>
          <a:xfrm>
            <a:off x="189571" y="64008"/>
            <a:ext cx="2370749" cy="877824"/>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
            <a:extLst>
              <a:ext uri="{FF2B5EF4-FFF2-40B4-BE49-F238E27FC236}">
                <a16:creationId xmlns:a16="http://schemas.microsoft.com/office/drawing/2014/main" id="{70F34ED9-23A7-2248-81B1-C9B5332D0E0F}"/>
              </a:ext>
            </a:extLst>
          </p:cNvPr>
          <p:cNvPicPr>
            <a:picLocks noChangeAspect="1" noChangeArrowheads="1"/>
          </p:cNvPicPr>
          <p:nvPr/>
        </p:nvPicPr>
        <p:blipFill>
          <a:blip r:embed="rId2"/>
          <a:srcRect/>
          <a:stretch>
            <a:fillRect/>
          </a:stretch>
        </p:blipFill>
        <p:spPr bwMode="auto">
          <a:xfrm>
            <a:off x="-85728" y="1675141"/>
            <a:ext cx="7938785" cy="4693251"/>
          </a:xfrm>
          <a:prstGeom prst="rect">
            <a:avLst/>
          </a:prstGeom>
          <a:noFill/>
          <a:ln w="9525">
            <a:noFill/>
            <a:miter lim="800000"/>
            <a:headEnd/>
            <a:tailEnd/>
          </a:ln>
          <a:effectLst/>
        </p:spPr>
      </p:pic>
      <p:sp>
        <p:nvSpPr>
          <p:cNvPr id="25" name="Titolo 1">
            <a:extLst>
              <a:ext uri="{FF2B5EF4-FFF2-40B4-BE49-F238E27FC236}">
                <a16:creationId xmlns:a16="http://schemas.microsoft.com/office/drawing/2014/main" id="{1C6269F9-7887-2244-87CC-80F1F956CD72}"/>
              </a:ext>
            </a:extLst>
          </p:cNvPr>
          <p:cNvSpPr>
            <a:spLocks noGrp="1"/>
          </p:cNvSpPr>
          <p:nvPr>
            <p:ph type="title"/>
          </p:nvPr>
        </p:nvSpPr>
        <p:spPr>
          <a:xfrm>
            <a:off x="3034958" y="77718"/>
            <a:ext cx="7886700" cy="911014"/>
          </a:xfrm>
        </p:spPr>
        <p:txBody>
          <a:bodyPr>
            <a:noAutofit/>
          </a:bodyPr>
          <a:lstStyle/>
          <a:p>
            <a:r>
              <a:rPr lang="en-US" sz="3600" b="1" dirty="0">
                <a:solidFill>
                  <a:srgbClr val="FF0000"/>
                </a:solidFill>
              </a:rPr>
              <a:t>Implication for</a:t>
            </a:r>
            <a:br>
              <a:rPr lang="en-US" sz="3600" b="1" dirty="0">
                <a:solidFill>
                  <a:srgbClr val="FF0000"/>
                </a:solidFill>
              </a:rPr>
            </a:br>
            <a:r>
              <a:rPr lang="en-US" sz="3600" b="1" dirty="0">
                <a:solidFill>
                  <a:srgbClr val="FF0000"/>
                </a:solidFill>
              </a:rPr>
              <a:t>machine Vacuum Stability</a:t>
            </a:r>
            <a:endParaRPr lang="en-US" sz="3600" dirty="0"/>
          </a:p>
        </p:txBody>
      </p:sp>
      <p:sp>
        <p:nvSpPr>
          <p:cNvPr id="26" name="Rectangle 13">
            <a:extLst>
              <a:ext uri="{FF2B5EF4-FFF2-40B4-BE49-F238E27FC236}">
                <a16:creationId xmlns:a16="http://schemas.microsoft.com/office/drawing/2014/main" id="{7CB2AC34-9F89-7342-B68D-A266767B9ECC}"/>
              </a:ext>
            </a:extLst>
          </p:cNvPr>
          <p:cNvSpPr/>
          <p:nvPr/>
        </p:nvSpPr>
        <p:spPr>
          <a:xfrm>
            <a:off x="1447043" y="1305809"/>
            <a:ext cx="5804574" cy="369332"/>
          </a:xfrm>
          <a:prstGeom prst="rect">
            <a:avLst/>
          </a:prstGeom>
          <a:solidFill>
            <a:schemeClr val="bg1"/>
          </a:solidFill>
        </p:spPr>
        <p:txBody>
          <a:bodyPr wrap="square">
            <a:spAutoFit/>
          </a:bodyPr>
          <a:lstStyle/>
          <a:p>
            <a:pPr algn="just"/>
            <a:r>
              <a:rPr lang="en-US" b="1" dirty="0">
                <a:solidFill>
                  <a:srgbClr val="FF0000"/>
                </a:solidFill>
                <a:latin typeface="Calibri" charset="0"/>
                <a:ea typeface="Calibri" charset="0"/>
                <a:cs typeface="Calibri" charset="0"/>
              </a:rPr>
              <a:t>Saturated </a:t>
            </a:r>
            <a:r>
              <a:rPr lang="en-US" b="1" dirty="0" err="1">
                <a:solidFill>
                  <a:srgbClr val="FF0000"/>
                </a:solidFill>
                <a:latin typeface="Calibri" charset="0"/>
                <a:ea typeface="Calibri" charset="0"/>
                <a:cs typeface="Calibri" charset="0"/>
              </a:rPr>
              <a:t>vapour</a:t>
            </a:r>
            <a:r>
              <a:rPr lang="en-US" b="1" dirty="0">
                <a:solidFill>
                  <a:srgbClr val="FF0000"/>
                </a:solidFill>
                <a:latin typeface="Calibri" charset="0"/>
                <a:ea typeface="Calibri" charset="0"/>
                <a:cs typeface="Calibri" charset="0"/>
              </a:rPr>
              <a:t> pressure from </a:t>
            </a:r>
            <a:r>
              <a:rPr lang="en-US" b="1" dirty="0" err="1">
                <a:solidFill>
                  <a:srgbClr val="FF0000"/>
                </a:solidFill>
                <a:latin typeface="Calibri" charset="0"/>
                <a:ea typeface="Calibri" charset="0"/>
                <a:cs typeface="Calibri" charset="0"/>
              </a:rPr>
              <a:t>Honig</a:t>
            </a:r>
            <a:r>
              <a:rPr lang="en-US" b="1" dirty="0">
                <a:solidFill>
                  <a:srgbClr val="FF0000"/>
                </a:solidFill>
                <a:latin typeface="Calibri" charset="0"/>
                <a:ea typeface="Calibri" charset="0"/>
                <a:cs typeface="Calibri" charset="0"/>
              </a:rPr>
              <a:t> and Hook (1960) </a:t>
            </a:r>
            <a:endParaRPr lang="en-GB" b="1" dirty="0">
              <a:latin typeface="Calibri" charset="0"/>
              <a:ea typeface="Calibri" charset="0"/>
              <a:cs typeface="Calibri" charset="0"/>
            </a:endParaRPr>
          </a:p>
        </p:txBody>
      </p:sp>
      <p:sp>
        <p:nvSpPr>
          <p:cNvPr id="27" name="Rettangolo 11">
            <a:extLst>
              <a:ext uri="{FF2B5EF4-FFF2-40B4-BE49-F238E27FC236}">
                <a16:creationId xmlns:a16="http://schemas.microsoft.com/office/drawing/2014/main" id="{2CFE2B98-DCD9-9F4E-9C78-2BDB000DB4DE}"/>
              </a:ext>
            </a:extLst>
          </p:cNvPr>
          <p:cNvSpPr/>
          <p:nvPr/>
        </p:nvSpPr>
        <p:spPr>
          <a:xfrm>
            <a:off x="7758113" y="1305809"/>
            <a:ext cx="4433886" cy="1631216"/>
          </a:xfrm>
          <a:prstGeom prst="rect">
            <a:avLst/>
          </a:prstGeom>
        </p:spPr>
        <p:txBody>
          <a:bodyPr wrap="square">
            <a:spAutoFit/>
          </a:bodyPr>
          <a:lstStyle/>
          <a:p>
            <a:pPr algn="just"/>
            <a:r>
              <a:rPr lang="en-US" sz="2000" b="1" dirty="0">
                <a:solidFill>
                  <a:srgbClr val="0432FF"/>
                </a:solidFill>
                <a:latin typeface="Calibri" panose="020F0502020204030204" pitchFamily="34" charset="0"/>
                <a:cs typeface="Calibri" panose="020F0502020204030204" pitchFamily="34" charset="0"/>
              </a:rPr>
              <a:t>Wide desorption contribution over 40 K due to the morphological structuring of the material  (intrinsic broad distribution of adsorbing defective sites and pores)</a:t>
            </a:r>
          </a:p>
        </p:txBody>
      </p:sp>
      <p:sp>
        <p:nvSpPr>
          <p:cNvPr id="28" name="Rettangolo 12">
            <a:extLst>
              <a:ext uri="{FF2B5EF4-FFF2-40B4-BE49-F238E27FC236}">
                <a16:creationId xmlns:a16="http://schemas.microsoft.com/office/drawing/2014/main" id="{A45001C8-1270-344C-B831-3F3A9412D00A}"/>
              </a:ext>
            </a:extLst>
          </p:cNvPr>
          <p:cNvSpPr/>
          <p:nvPr/>
        </p:nvSpPr>
        <p:spPr>
          <a:xfrm>
            <a:off x="3969392" y="3348056"/>
            <a:ext cx="3365422" cy="2295525"/>
          </a:xfrm>
          <a:prstGeom prst="rect">
            <a:avLst/>
          </a:prstGeom>
          <a:solidFill>
            <a:srgbClr val="FF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ttangolo 6">
            <a:extLst>
              <a:ext uri="{FF2B5EF4-FFF2-40B4-BE49-F238E27FC236}">
                <a16:creationId xmlns:a16="http://schemas.microsoft.com/office/drawing/2014/main" id="{D94478A5-442F-0748-99D0-62C3D8F5B2EF}"/>
              </a:ext>
            </a:extLst>
          </p:cNvPr>
          <p:cNvSpPr/>
          <p:nvPr/>
        </p:nvSpPr>
        <p:spPr>
          <a:xfrm>
            <a:off x="7758113" y="3627441"/>
            <a:ext cx="4433886" cy="2677656"/>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400" dirty="0">
                <a:latin typeface="Calibri" panose="020F0502020204030204" pitchFamily="34" charset="0"/>
                <a:cs typeface="Calibri" panose="020F0502020204030204" pitchFamily="34" charset="0"/>
              </a:rPr>
              <a:t>It could render very difficult to find </a:t>
            </a:r>
            <a:r>
              <a:rPr lang="en-GB" sz="2400" dirty="0">
                <a:latin typeface="Calibri" panose="020F0502020204030204" pitchFamily="34" charset="0"/>
                <a:cs typeface="Calibri" panose="020F0502020204030204" pitchFamily="34" charset="0"/>
              </a:rPr>
              <a:t>a temperature interval for the LASE-type samples here studied </a:t>
            </a:r>
            <a:r>
              <a:rPr lang="en-US" sz="2400" dirty="0">
                <a:latin typeface="Calibri" panose="020F0502020204030204" pitchFamily="34" charset="0"/>
                <a:cs typeface="Calibri" panose="020F0502020204030204" pitchFamily="34" charset="0"/>
              </a:rPr>
              <a:t>where vacuum stability could be granted for all the molecular species composing the residual gas in the beam pipe components</a:t>
            </a:r>
            <a:endParaRPr lang="en-GB" sz="2400" b="1" dirty="0">
              <a:latin typeface="Calibri" panose="020F0502020204030204" pitchFamily="34" charset="0"/>
              <a:cs typeface="Calibri" panose="020F0502020204030204" pitchFamily="34" charset="0"/>
            </a:endParaRPr>
          </a:p>
        </p:txBody>
      </p:sp>
      <p:sp>
        <p:nvSpPr>
          <p:cNvPr id="30" name="CasellaDiTesto 7">
            <a:extLst>
              <a:ext uri="{FF2B5EF4-FFF2-40B4-BE49-F238E27FC236}">
                <a16:creationId xmlns:a16="http://schemas.microsoft.com/office/drawing/2014/main" id="{0D33E58D-8DAD-7D4B-B62E-C53948CAF1A2}"/>
              </a:ext>
            </a:extLst>
          </p:cNvPr>
          <p:cNvSpPr txBox="1"/>
          <p:nvPr/>
        </p:nvSpPr>
        <p:spPr>
          <a:xfrm>
            <a:off x="8830849" y="2937025"/>
            <a:ext cx="3001143" cy="830997"/>
          </a:xfrm>
          <a:prstGeom prst="rect">
            <a:avLst/>
          </a:prstGeom>
          <a:noFill/>
        </p:spPr>
        <p:txBody>
          <a:bodyPr wrap="none" rtlCol="0">
            <a:spAutoFit/>
          </a:bodyPr>
          <a:lstStyle/>
          <a:p>
            <a:r>
              <a:rPr lang="en-US" sz="4800" b="1" dirty="0">
                <a:solidFill>
                  <a:srgbClr val="FF0000"/>
                </a:solidFill>
              </a:rPr>
              <a:t>WARNING!</a:t>
            </a:r>
          </a:p>
        </p:txBody>
      </p:sp>
    </p:spTree>
    <p:extLst>
      <p:ext uri="{BB962C8B-B14F-4D97-AF65-F5344CB8AC3E}">
        <p14:creationId xmlns:p14="http://schemas.microsoft.com/office/powerpoint/2010/main" val="2882127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31875" y="2227977"/>
            <a:ext cx="10515600" cy="911225"/>
          </a:xfrm>
        </p:spPr>
        <p:txBody>
          <a:bodyPr>
            <a:normAutofit/>
          </a:bodyPr>
          <a:lstStyle/>
          <a:p>
            <a:pPr algn="ctr"/>
            <a:r>
              <a:rPr lang="en-US" dirty="0"/>
              <a:t>One real example:</a:t>
            </a:r>
            <a:endParaRPr lang="en-US" sz="2000" dirty="0"/>
          </a:p>
        </p:txBody>
      </p:sp>
      <p:sp>
        <p:nvSpPr>
          <p:cNvPr id="5" name="Slide Number Placeholder 2"/>
          <p:cNvSpPr txBox="1">
            <a:spLocks/>
          </p:cNvSpPr>
          <p:nvPr/>
        </p:nvSpPr>
        <p:spPr>
          <a:xfrm>
            <a:off x="1524000" y="279734"/>
            <a:ext cx="533400" cy="244475"/>
          </a:xfrm>
          <a:prstGeom prst="rect">
            <a:avLst/>
          </a:prstGeom>
        </p:spPr>
        <p:txBody>
          <a:bodyPr anchor="ctr"/>
          <a:lstStyle>
            <a:lvl1pPr eaLnBrk="0" hangingPunct="0">
              <a:defRPr sz="3600">
                <a:solidFill>
                  <a:schemeClr val="tx1"/>
                </a:solidFill>
                <a:latin typeface="Times" charset="0"/>
                <a:ea typeface="ＭＳ Ｐゴシック" charset="0"/>
                <a:cs typeface="ＭＳ Ｐゴシック" charset="0"/>
              </a:defRPr>
            </a:lvl1pPr>
            <a:lvl2pPr marL="37931725" indent="-37474525" eaLnBrk="0" hangingPunct="0">
              <a:defRPr sz="3600">
                <a:solidFill>
                  <a:schemeClr val="tx1"/>
                </a:solidFill>
                <a:latin typeface="Times" charset="0"/>
                <a:ea typeface="ＭＳ Ｐゴシック" charset="0"/>
              </a:defRPr>
            </a:lvl2pPr>
            <a:lvl3pPr eaLnBrk="0" hangingPunct="0">
              <a:defRPr sz="3600">
                <a:solidFill>
                  <a:schemeClr val="tx1"/>
                </a:solidFill>
                <a:latin typeface="Times" charset="0"/>
                <a:ea typeface="ＭＳ Ｐゴシック" charset="0"/>
              </a:defRPr>
            </a:lvl3pPr>
            <a:lvl4pPr eaLnBrk="0" hangingPunct="0">
              <a:defRPr sz="3600">
                <a:solidFill>
                  <a:schemeClr val="tx1"/>
                </a:solidFill>
                <a:latin typeface="Times" charset="0"/>
                <a:ea typeface="ＭＳ Ｐゴシック" charset="0"/>
              </a:defRPr>
            </a:lvl4pPr>
            <a:lvl5pPr eaLnBrk="0" hangingPunct="0">
              <a:defRPr sz="3600">
                <a:solidFill>
                  <a:schemeClr val="tx1"/>
                </a:solidFill>
                <a:latin typeface="Times" charset="0"/>
                <a:ea typeface="ＭＳ Ｐゴシック" charset="0"/>
              </a:defRPr>
            </a:lvl5pPr>
            <a:lvl6pPr marL="457200" eaLnBrk="0" fontAlgn="base" hangingPunct="0">
              <a:spcBef>
                <a:spcPct val="0"/>
              </a:spcBef>
              <a:spcAft>
                <a:spcPct val="0"/>
              </a:spcAft>
              <a:defRPr sz="3600">
                <a:solidFill>
                  <a:schemeClr val="tx1"/>
                </a:solidFill>
                <a:latin typeface="Times" charset="0"/>
                <a:ea typeface="ＭＳ Ｐゴシック" charset="0"/>
              </a:defRPr>
            </a:lvl6pPr>
            <a:lvl7pPr marL="914400" eaLnBrk="0" fontAlgn="base" hangingPunct="0">
              <a:spcBef>
                <a:spcPct val="0"/>
              </a:spcBef>
              <a:spcAft>
                <a:spcPct val="0"/>
              </a:spcAft>
              <a:defRPr sz="3600">
                <a:solidFill>
                  <a:schemeClr val="tx1"/>
                </a:solidFill>
                <a:latin typeface="Times" charset="0"/>
                <a:ea typeface="ＭＳ Ｐゴシック" charset="0"/>
              </a:defRPr>
            </a:lvl7pPr>
            <a:lvl8pPr marL="1371600" eaLnBrk="0" fontAlgn="base" hangingPunct="0">
              <a:spcBef>
                <a:spcPct val="0"/>
              </a:spcBef>
              <a:spcAft>
                <a:spcPct val="0"/>
              </a:spcAft>
              <a:defRPr sz="3600">
                <a:solidFill>
                  <a:schemeClr val="tx1"/>
                </a:solidFill>
                <a:latin typeface="Times" charset="0"/>
                <a:ea typeface="ＭＳ Ｐゴシック" charset="0"/>
              </a:defRPr>
            </a:lvl8pPr>
            <a:lvl9pPr marL="1828800" eaLnBrk="0" fontAlgn="base" hangingPunct="0">
              <a:spcBef>
                <a:spcPct val="0"/>
              </a:spcBef>
              <a:spcAft>
                <a:spcPct val="0"/>
              </a:spcAft>
              <a:defRPr sz="3600">
                <a:solidFill>
                  <a:schemeClr val="tx1"/>
                </a:solidFill>
                <a:latin typeface="Times" charset="0"/>
                <a:ea typeface="ＭＳ Ｐゴシック" charset="0"/>
              </a:defRPr>
            </a:lvl9pPr>
          </a:lstStyle>
          <a:p>
            <a:pPr algn="ctr" eaLnBrk="1" hangingPunct="1"/>
            <a:fld id="{C4C8199B-8AAA-5943-879D-D4529CAC89F5}" type="slidenum">
              <a:rPr lang="en-US" sz="1200" b="1">
                <a:solidFill>
                  <a:srgbClr val="FFFFFF"/>
                </a:solidFill>
                <a:latin typeface="Comic Sans MS" charset="0"/>
              </a:rPr>
              <a:pPr algn="ctr" eaLnBrk="1" hangingPunct="1"/>
              <a:t>3</a:t>
            </a:fld>
            <a:endParaRPr lang="en-US" sz="1200" b="1">
              <a:solidFill>
                <a:srgbClr val="FFFFFF"/>
              </a:solidFill>
              <a:latin typeface="Comic Sans MS" charset="0"/>
            </a:endParaRPr>
          </a:p>
        </p:txBody>
      </p:sp>
      <p:sp>
        <p:nvSpPr>
          <p:cNvPr id="10" name="TextBox 9"/>
          <p:cNvSpPr txBox="1"/>
          <p:nvPr/>
        </p:nvSpPr>
        <p:spPr>
          <a:xfrm>
            <a:off x="2714640" y="3876609"/>
            <a:ext cx="7587981"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en-US" sz="3600" b="1" dirty="0">
                <a:solidFill>
                  <a:srgbClr val="000000"/>
                </a:solidFill>
                <a:ea typeface="ＭＳ Ｐゴシック" charset="0"/>
                <a:cs typeface="Monotype Corsiva" charset="0"/>
              </a:rPr>
              <a:t>450 </a:t>
            </a:r>
            <a:r>
              <a:rPr lang="en-US" sz="3600" b="1" dirty="0" err="1">
                <a:solidFill>
                  <a:srgbClr val="000000"/>
                </a:solidFill>
                <a:ea typeface="ＭＳ Ｐゴシック" charset="0"/>
                <a:cs typeface="Monotype Corsiva" charset="0"/>
              </a:rPr>
              <a:t>GeV</a:t>
            </a:r>
            <a:r>
              <a:rPr lang="en-US" sz="3600" b="1" dirty="0">
                <a:solidFill>
                  <a:srgbClr val="000000"/>
                </a:solidFill>
                <a:ea typeface="ＭＳ Ｐゴシック" charset="0"/>
                <a:cs typeface="Monotype Corsiva" charset="0"/>
              </a:rPr>
              <a:t> –  150 ns bunch spacing: Merged vacuum @ LHC</a:t>
            </a:r>
            <a:endParaRPr lang="en-US" sz="3600" dirty="0"/>
          </a:p>
        </p:txBody>
      </p:sp>
      <p:sp>
        <p:nvSpPr>
          <p:cNvPr id="11" name="Rectangle 10"/>
          <p:cNvSpPr/>
          <p:nvPr/>
        </p:nvSpPr>
        <p:spPr>
          <a:xfrm>
            <a:off x="5704497" y="5421098"/>
            <a:ext cx="1813317" cy="523220"/>
          </a:xfrm>
          <a:prstGeom prst="rect">
            <a:avLst/>
          </a:prstGeom>
        </p:spPr>
        <p:txBody>
          <a:bodyPr wrap="none">
            <a:spAutoFit/>
          </a:bodyPr>
          <a:lstStyle/>
          <a:p>
            <a:r>
              <a:rPr lang="en-US" sz="2800" dirty="0">
                <a:cs typeface="Monotype Corsiva"/>
              </a:rPr>
              <a:t>8-10-2010</a:t>
            </a:r>
          </a:p>
        </p:txBody>
      </p:sp>
      <p:sp>
        <p:nvSpPr>
          <p:cNvPr id="4" name="Rectangle 3">
            <a:extLst>
              <a:ext uri="{FF2B5EF4-FFF2-40B4-BE49-F238E27FC236}">
                <a16:creationId xmlns:a16="http://schemas.microsoft.com/office/drawing/2014/main" id="{A9EB2D4F-1BF3-F64C-AF24-5C62A8EBAF23}"/>
              </a:ext>
            </a:extLst>
          </p:cNvPr>
          <p:cNvSpPr/>
          <p:nvPr/>
        </p:nvSpPr>
        <p:spPr>
          <a:xfrm>
            <a:off x="3603637" y="587774"/>
            <a:ext cx="5809988" cy="646331"/>
          </a:xfrm>
          <a:prstGeom prst="rect">
            <a:avLst/>
          </a:prstGeom>
        </p:spPr>
        <p:txBody>
          <a:bodyPr wrap="none">
            <a:spAutoFit/>
          </a:bodyPr>
          <a:lstStyle/>
          <a:p>
            <a:r>
              <a:rPr lang="en-US" sz="3600" b="1" dirty="0">
                <a:latin typeface="Calibri" panose="020F0502020204030204" pitchFamily="34" charset="0"/>
                <a:cs typeface="Calibri" panose="020F0502020204030204" pitchFamily="34" charset="0"/>
              </a:rPr>
              <a:t>Electron Cloud related Effects</a:t>
            </a:r>
          </a:p>
        </p:txBody>
      </p:sp>
      <p:sp>
        <p:nvSpPr>
          <p:cNvPr id="8" name="Date Placeholder 3">
            <a:extLst>
              <a:ext uri="{FF2B5EF4-FFF2-40B4-BE49-F238E27FC236}">
                <a16:creationId xmlns:a16="http://schemas.microsoft.com/office/drawing/2014/main" id="{1C13DFEF-603A-E048-9C8A-9BB1322EE04A}"/>
              </a:ext>
            </a:extLst>
          </p:cNvPr>
          <p:cNvSpPr>
            <a:spLocks noGrp="1"/>
          </p:cNvSpPr>
          <p:nvPr>
            <p:ph type="dt" sz="half" idx="10"/>
          </p:nvPr>
        </p:nvSpPr>
        <p:spPr>
          <a:xfrm>
            <a:off x="1472119" y="6492875"/>
            <a:ext cx="4293088" cy="365125"/>
          </a:xfrm>
          <a:prstGeom prst="rect">
            <a:avLst/>
          </a:prstGeom>
        </p:spPr>
        <p:txBody>
          <a:bodyPr/>
          <a:lstStyle>
            <a:lvl1pPr>
              <a:defRPr>
                <a:latin typeface="Calibri" charset="0"/>
                <a:ea typeface="Calibri" charset="0"/>
                <a:cs typeface="Calibri" charset="0"/>
              </a:defRPr>
            </a:lvl1pPr>
          </a:lstStyle>
          <a:p>
            <a:r>
              <a:rPr lang="en-US" dirty="0"/>
              <a:t>ARIES -APEC workshop 10 Dec. Frankfurt.</a:t>
            </a:r>
          </a:p>
        </p:txBody>
      </p:sp>
      <p:sp>
        <p:nvSpPr>
          <p:cNvPr id="9" name="Footer Placeholder 4">
            <a:extLst>
              <a:ext uri="{FF2B5EF4-FFF2-40B4-BE49-F238E27FC236}">
                <a16:creationId xmlns:a16="http://schemas.microsoft.com/office/drawing/2014/main" id="{D8F9708D-1B6A-1C4E-99FB-6476EFACF39E}"/>
              </a:ext>
            </a:extLst>
          </p:cNvPr>
          <p:cNvSpPr>
            <a:spLocks noGrp="1"/>
          </p:cNvSpPr>
          <p:nvPr>
            <p:ph type="ftr" sz="quarter" idx="11"/>
          </p:nvPr>
        </p:nvSpPr>
        <p:spPr>
          <a:xfrm>
            <a:off x="5702788" y="6491867"/>
            <a:ext cx="2755899" cy="365125"/>
          </a:xfrm>
          <a:prstGeom prst="rect">
            <a:avLst/>
          </a:prstGeom>
        </p:spPr>
        <p:txBody>
          <a:bodyPr/>
          <a:lstStyle>
            <a:lvl1pPr>
              <a:defRPr>
                <a:latin typeface="Calibri" charset="0"/>
                <a:ea typeface="Calibri" charset="0"/>
                <a:cs typeface="Calibri" charset="0"/>
              </a:defRPr>
            </a:lvl1pPr>
          </a:lstStyle>
          <a:p>
            <a:r>
              <a:rPr lang="en-US" dirty="0"/>
              <a:t>Roberto Cimino</a:t>
            </a:r>
          </a:p>
        </p:txBody>
      </p:sp>
    </p:spTree>
    <p:extLst>
      <p:ext uri="{BB962C8B-B14F-4D97-AF65-F5344CB8AC3E}">
        <p14:creationId xmlns:p14="http://schemas.microsoft.com/office/powerpoint/2010/main" val="28060624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800B993-5E03-6B4C-8BB5-418C00FE689A}" type="slidenum">
              <a:rPr lang="en-US" smtClean="0"/>
              <a:pPr/>
              <a:t>39</a:t>
            </a:fld>
            <a:endParaRPr lang="en-US" dirty="0"/>
          </a:p>
        </p:txBody>
      </p:sp>
      <p:sp>
        <p:nvSpPr>
          <p:cNvPr id="16" name="Rounded Rectangle 15"/>
          <p:cNvSpPr/>
          <p:nvPr/>
        </p:nvSpPr>
        <p:spPr>
          <a:xfrm>
            <a:off x="189571" y="64008"/>
            <a:ext cx="2370749" cy="877824"/>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itolo 1">
            <a:extLst>
              <a:ext uri="{FF2B5EF4-FFF2-40B4-BE49-F238E27FC236}">
                <a16:creationId xmlns:a16="http://schemas.microsoft.com/office/drawing/2014/main" id="{1C6269F9-7887-2244-87CC-80F1F956CD72}"/>
              </a:ext>
            </a:extLst>
          </p:cNvPr>
          <p:cNvSpPr>
            <a:spLocks noGrp="1"/>
          </p:cNvSpPr>
          <p:nvPr>
            <p:ph type="title"/>
          </p:nvPr>
        </p:nvSpPr>
        <p:spPr>
          <a:xfrm>
            <a:off x="3034958" y="77718"/>
            <a:ext cx="7886700" cy="911014"/>
          </a:xfrm>
        </p:spPr>
        <p:txBody>
          <a:bodyPr>
            <a:noAutofit/>
          </a:bodyPr>
          <a:lstStyle/>
          <a:p>
            <a:r>
              <a:rPr lang="en-US" sz="3600" b="1" dirty="0">
                <a:solidFill>
                  <a:srgbClr val="FF0000"/>
                </a:solidFill>
              </a:rPr>
              <a:t>Implication for</a:t>
            </a:r>
            <a:br>
              <a:rPr lang="en-US" sz="3600" b="1" dirty="0">
                <a:solidFill>
                  <a:srgbClr val="FF0000"/>
                </a:solidFill>
              </a:rPr>
            </a:br>
            <a:r>
              <a:rPr lang="en-US" sz="3600" b="1" dirty="0">
                <a:solidFill>
                  <a:srgbClr val="FF0000"/>
                </a:solidFill>
              </a:rPr>
              <a:t>machine Vacuum Stability</a:t>
            </a:r>
            <a:endParaRPr lang="en-US" sz="3600" dirty="0"/>
          </a:p>
        </p:txBody>
      </p:sp>
      <p:sp>
        <p:nvSpPr>
          <p:cNvPr id="2" name="TextBox 1">
            <a:extLst>
              <a:ext uri="{FF2B5EF4-FFF2-40B4-BE49-F238E27FC236}">
                <a16:creationId xmlns:a16="http://schemas.microsoft.com/office/drawing/2014/main" id="{531ABF18-AA0A-154D-8529-867C92C2DCF7}"/>
              </a:ext>
            </a:extLst>
          </p:cNvPr>
          <p:cNvSpPr txBox="1"/>
          <p:nvPr/>
        </p:nvSpPr>
        <p:spPr>
          <a:xfrm>
            <a:off x="0" y="1327691"/>
            <a:ext cx="12192000" cy="4893647"/>
          </a:xfrm>
          <a:prstGeom prst="rect">
            <a:avLst/>
          </a:prstGeom>
          <a:noFill/>
        </p:spPr>
        <p:txBody>
          <a:bodyPr wrap="square" rtlCol="0">
            <a:spAutoFit/>
          </a:bodyPr>
          <a:lstStyle/>
          <a:p>
            <a:pPr marL="457200" indent="-457200">
              <a:buFont typeface="Wingdings" pitchFamily="2" charset="2"/>
              <a:buChar char="Ø"/>
            </a:pPr>
            <a:r>
              <a:rPr lang="en-US" sz="2800" b="1" dirty="0">
                <a:solidFill>
                  <a:srgbClr val="0432FF"/>
                </a:solidFill>
                <a:latin typeface="Calibri" panose="020F0502020204030204" pitchFamily="34" charset="0"/>
                <a:cs typeface="Calibri" panose="020F0502020204030204" pitchFamily="34" charset="0"/>
              </a:rPr>
              <a:t>Nano structures may be optimized </a:t>
            </a:r>
            <a:r>
              <a:rPr lang="en-US" sz="2800" dirty="0">
                <a:latin typeface="Calibri" panose="020F0502020204030204" pitchFamily="34" charset="0"/>
                <a:cs typeface="Calibri" panose="020F0502020204030204" pitchFamily="34" charset="0"/>
              </a:rPr>
              <a:t>to reduce SEY and maintain thermal stability (but the physical reason why SEY is low is the same reason for the  broad TPD).</a:t>
            </a:r>
          </a:p>
          <a:p>
            <a:pPr marL="457200" indent="-457200">
              <a:buFont typeface="Wingdings" pitchFamily="2" charset="2"/>
              <a:buChar char="Ø"/>
            </a:pPr>
            <a:endParaRPr lang="en-US" sz="800" dirty="0">
              <a:latin typeface="Calibri" panose="020F0502020204030204" pitchFamily="34" charset="0"/>
              <a:cs typeface="Calibri" panose="020F0502020204030204" pitchFamily="34" charset="0"/>
            </a:endParaRPr>
          </a:p>
          <a:p>
            <a:pPr marL="457200" indent="-457200">
              <a:buFont typeface="Wingdings" pitchFamily="2" charset="2"/>
              <a:buChar char="Ø"/>
            </a:pPr>
            <a:r>
              <a:rPr lang="en-US" sz="2800" b="1" dirty="0">
                <a:solidFill>
                  <a:srgbClr val="FF0000"/>
                </a:solidFill>
                <a:latin typeface="Calibri" panose="020F0502020204030204" pitchFamily="34" charset="0"/>
                <a:cs typeface="Calibri" panose="020F0502020204030204" pitchFamily="34" charset="0"/>
              </a:rPr>
              <a:t>R and PY </a:t>
            </a:r>
            <a:r>
              <a:rPr lang="en-US" sz="2800" dirty="0">
                <a:latin typeface="Calibri" panose="020F0502020204030204" pitchFamily="34" charset="0"/>
                <a:cs typeface="Calibri" panose="020F0502020204030204" pitchFamily="34" charset="0"/>
              </a:rPr>
              <a:t>and all other surface properties must be studied in details, as the </a:t>
            </a:r>
            <a:r>
              <a:rPr lang="en-US" sz="2800" b="1" dirty="0">
                <a:solidFill>
                  <a:srgbClr val="7030A0"/>
                </a:solidFill>
                <a:latin typeface="Calibri" panose="020F0502020204030204" pitchFamily="34" charset="0"/>
                <a:cs typeface="Calibri" panose="020F0502020204030204" pitchFamily="34" charset="0"/>
              </a:rPr>
              <a:t>effect of condensed gasses </a:t>
            </a:r>
            <a:r>
              <a:rPr lang="en-US" sz="2800" dirty="0">
                <a:latin typeface="Calibri" panose="020F0502020204030204" pitchFamily="34" charset="0"/>
                <a:cs typeface="Calibri" panose="020F0502020204030204" pitchFamily="34" charset="0"/>
              </a:rPr>
              <a:t>on all  materials operating at LT.</a:t>
            </a:r>
          </a:p>
          <a:p>
            <a:pPr marL="457200" indent="-457200">
              <a:buFont typeface="Wingdings" pitchFamily="2" charset="2"/>
              <a:buChar char="Ø"/>
            </a:pPr>
            <a:endParaRPr lang="en-US" sz="800" dirty="0">
              <a:latin typeface="Calibri" panose="020F0502020204030204" pitchFamily="34" charset="0"/>
              <a:cs typeface="Calibri" panose="020F0502020204030204" pitchFamily="34" charset="0"/>
            </a:endParaRPr>
          </a:p>
          <a:p>
            <a:pPr marL="457200" indent="-457200">
              <a:buFont typeface="Wingdings" pitchFamily="2" charset="2"/>
              <a:buChar char="Ø"/>
            </a:pPr>
            <a:r>
              <a:rPr lang="en-US" sz="2800" b="1" dirty="0">
                <a:solidFill>
                  <a:srgbClr val="00B050"/>
                </a:solidFill>
                <a:latin typeface="Calibri" panose="020F0502020204030204" pitchFamily="34" charset="0"/>
                <a:cs typeface="Calibri" panose="020F0502020204030204" pitchFamily="34" charset="0"/>
              </a:rPr>
              <a:t>Electron and photon stimulated desorption</a:t>
            </a:r>
            <a:r>
              <a:rPr lang="en-US" sz="2800" dirty="0">
                <a:latin typeface="Calibri" panose="020F0502020204030204" pitchFamily="34" charset="0"/>
                <a:cs typeface="Calibri" panose="020F0502020204030204" pitchFamily="34" charset="0"/>
              </a:rPr>
              <a:t> must be studied in details.</a:t>
            </a:r>
            <a:endParaRPr lang="en-US" sz="800" dirty="0">
              <a:latin typeface="Calibri" panose="020F0502020204030204" pitchFamily="34" charset="0"/>
              <a:cs typeface="Calibri" panose="020F0502020204030204" pitchFamily="34" charset="0"/>
            </a:endParaRPr>
          </a:p>
          <a:p>
            <a:pPr marL="457200" indent="-457200">
              <a:buFont typeface="Wingdings" pitchFamily="2" charset="2"/>
              <a:buChar char="Ø"/>
            </a:pPr>
            <a:endParaRPr lang="en-US" sz="800" dirty="0">
              <a:latin typeface="Calibri" panose="020F0502020204030204" pitchFamily="34" charset="0"/>
              <a:cs typeface="Calibri" panose="020F0502020204030204" pitchFamily="34" charset="0"/>
            </a:endParaRPr>
          </a:p>
          <a:p>
            <a:pPr marL="457200" indent="-457200">
              <a:buFont typeface="Wingdings" pitchFamily="2" charset="2"/>
              <a:buChar char="Ø"/>
            </a:pPr>
            <a:r>
              <a:rPr lang="en-US" sz="2800" dirty="0">
                <a:latin typeface="Calibri" panose="020F0502020204030204" pitchFamily="34" charset="0"/>
                <a:cs typeface="Calibri" panose="020F0502020204030204" pitchFamily="34" charset="0"/>
              </a:rPr>
              <a:t>A combination of state of the art </a:t>
            </a:r>
            <a:r>
              <a:rPr lang="en-US" sz="2800" b="1" dirty="0">
                <a:solidFill>
                  <a:srgbClr val="FF0000"/>
                </a:solidFill>
                <a:latin typeface="Calibri" panose="020F0502020204030204" pitchFamily="34" charset="0"/>
                <a:cs typeface="Calibri" panose="020F0502020204030204" pitchFamily="34" charset="0"/>
              </a:rPr>
              <a:t>material, vacuum, cryogenics, machine, etc.  studies </a:t>
            </a:r>
            <a:r>
              <a:rPr lang="en-US" sz="2800" dirty="0">
                <a:latin typeface="Calibri" panose="020F0502020204030204" pitchFamily="34" charset="0"/>
                <a:cs typeface="Calibri" panose="020F0502020204030204" pitchFamily="34" charset="0"/>
              </a:rPr>
              <a:t>are to be performed to validate any material to be placed within any accelerators vacuum systems</a:t>
            </a:r>
          </a:p>
          <a:p>
            <a:pPr marL="457200" indent="-457200">
              <a:buFont typeface="Wingdings" pitchFamily="2" charset="2"/>
              <a:buChar char="Ø"/>
            </a:pPr>
            <a:endParaRPr lang="en-US" sz="800" dirty="0">
              <a:latin typeface="Calibri" panose="020F0502020204030204" pitchFamily="34" charset="0"/>
              <a:cs typeface="Calibri" panose="020F0502020204030204" pitchFamily="34" charset="0"/>
            </a:endParaRPr>
          </a:p>
          <a:p>
            <a:pPr marL="457200" indent="-457200">
              <a:buFont typeface="Wingdings" pitchFamily="2" charset="2"/>
              <a:buChar char="Ø"/>
            </a:pPr>
            <a:r>
              <a:rPr lang="en-US" sz="2800" b="1" dirty="0">
                <a:solidFill>
                  <a:srgbClr val="0432FF"/>
                </a:solidFill>
                <a:latin typeface="Calibri" panose="020F0502020204030204" pitchFamily="34" charset="0"/>
                <a:cs typeface="Calibri" panose="020F0502020204030204" pitchFamily="34" charset="0"/>
              </a:rPr>
              <a:t>Similar results are expected for all porous materials </a:t>
            </a:r>
            <a:r>
              <a:rPr lang="en-US" sz="2800" dirty="0">
                <a:latin typeface="Calibri" panose="020F0502020204030204" pitchFamily="34" charset="0"/>
                <a:cs typeface="Calibri" panose="020F0502020204030204" pitchFamily="34" charset="0"/>
              </a:rPr>
              <a:t>(a closer look at a-C is than required since it is known it can be growth very porous).  </a:t>
            </a:r>
          </a:p>
        </p:txBody>
      </p:sp>
      <p:sp>
        <p:nvSpPr>
          <p:cNvPr id="14" name="Date Placeholder 1">
            <a:extLst>
              <a:ext uri="{FF2B5EF4-FFF2-40B4-BE49-F238E27FC236}">
                <a16:creationId xmlns:a16="http://schemas.microsoft.com/office/drawing/2014/main" id="{3112DA6D-60E1-654C-B7F1-ABF5AB44C4C3}"/>
              </a:ext>
            </a:extLst>
          </p:cNvPr>
          <p:cNvSpPr>
            <a:spLocks noGrp="1"/>
          </p:cNvSpPr>
          <p:nvPr>
            <p:ph type="dt" sz="half" idx="10"/>
          </p:nvPr>
        </p:nvSpPr>
        <p:spPr>
          <a:xfrm>
            <a:off x="1472119" y="6492875"/>
            <a:ext cx="4293088" cy="365125"/>
          </a:xfrm>
        </p:spPr>
        <p:txBody>
          <a:bodyPr/>
          <a:lstStyle/>
          <a:p>
            <a:r>
              <a:rPr lang="en-US" dirty="0"/>
              <a:t>ARIES -APEC workshop 10 Dec. Frankfurt.</a:t>
            </a:r>
          </a:p>
        </p:txBody>
      </p:sp>
      <p:sp>
        <p:nvSpPr>
          <p:cNvPr id="15" name="Footer Placeholder 2">
            <a:extLst>
              <a:ext uri="{FF2B5EF4-FFF2-40B4-BE49-F238E27FC236}">
                <a16:creationId xmlns:a16="http://schemas.microsoft.com/office/drawing/2014/main" id="{738155A6-3BAA-A345-8E4E-E481796B9F78}"/>
              </a:ext>
            </a:extLst>
          </p:cNvPr>
          <p:cNvSpPr>
            <a:spLocks noGrp="1"/>
          </p:cNvSpPr>
          <p:nvPr>
            <p:ph type="ftr" sz="quarter" idx="11"/>
          </p:nvPr>
        </p:nvSpPr>
        <p:spPr>
          <a:xfrm>
            <a:off x="5702788" y="6491867"/>
            <a:ext cx="2755899" cy="365125"/>
          </a:xfrm>
        </p:spPr>
        <p:txBody>
          <a:bodyPr/>
          <a:lstStyle/>
          <a:p>
            <a:r>
              <a:rPr lang="en-US" dirty="0"/>
              <a:t>Roberto Cimino</a:t>
            </a:r>
          </a:p>
        </p:txBody>
      </p:sp>
    </p:spTree>
    <p:extLst>
      <p:ext uri="{BB962C8B-B14F-4D97-AF65-F5344CB8AC3E}">
        <p14:creationId xmlns:p14="http://schemas.microsoft.com/office/powerpoint/2010/main" val="14008487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5932" y="168818"/>
            <a:ext cx="9616068" cy="911014"/>
          </a:xfrm>
        </p:spPr>
        <p:txBody>
          <a:bodyPr/>
          <a:lstStyle/>
          <a:p>
            <a:pPr algn="ctr"/>
            <a:r>
              <a:rPr lang="en-GB" b="1" dirty="0">
                <a:solidFill>
                  <a:srgbClr val="FF0000"/>
                </a:solidFill>
              </a:rPr>
              <a:t>Conclusions</a:t>
            </a:r>
          </a:p>
        </p:txBody>
      </p:sp>
      <p:sp>
        <p:nvSpPr>
          <p:cNvPr id="5" name="Slide Number Placeholder 4"/>
          <p:cNvSpPr>
            <a:spLocks noGrp="1"/>
          </p:cNvSpPr>
          <p:nvPr>
            <p:ph type="sldNum" sz="quarter" idx="12"/>
          </p:nvPr>
        </p:nvSpPr>
        <p:spPr/>
        <p:txBody>
          <a:bodyPr/>
          <a:lstStyle/>
          <a:p>
            <a:fld id="{5800B993-5E03-6B4C-8BB5-418C00FE689A}" type="slidenum">
              <a:rPr lang="en-US" smtClean="0"/>
              <a:pPr/>
              <a:t>40</a:t>
            </a:fld>
            <a:endParaRPr lang="en-US"/>
          </a:p>
        </p:txBody>
      </p:sp>
      <p:sp>
        <p:nvSpPr>
          <p:cNvPr id="8" name="Title 1"/>
          <p:cNvSpPr txBox="1">
            <a:spLocks/>
          </p:cNvSpPr>
          <p:nvPr/>
        </p:nvSpPr>
        <p:spPr>
          <a:xfrm>
            <a:off x="0" y="1249021"/>
            <a:ext cx="12192000" cy="559368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4000" kern="1200" cap="all" baseline="0">
                <a:solidFill>
                  <a:schemeClr val="tx1"/>
                </a:solidFill>
                <a:latin typeface="Calibri" charset="0"/>
                <a:ea typeface="Calibri" charset="0"/>
                <a:cs typeface="Calibri" charset="0"/>
              </a:defRPr>
            </a:lvl1pPr>
          </a:lstStyle>
          <a:p>
            <a:pPr marL="571500" indent="-571500" algn="l">
              <a:lnSpc>
                <a:spcPct val="100000"/>
              </a:lnSpc>
              <a:buFont typeface="Wingdings" charset="2"/>
              <a:buChar char="v"/>
            </a:pPr>
            <a:r>
              <a:rPr lang="en-GB" sz="3200" cap="none" dirty="0"/>
              <a:t>Solutions mitigating ECE must be </a:t>
            </a:r>
            <a:r>
              <a:rPr lang="en-GB" sz="3200" b="1" cap="none" dirty="0">
                <a:solidFill>
                  <a:srgbClr val="FF0000"/>
                </a:solidFill>
              </a:rPr>
              <a:t>severely validated </a:t>
            </a:r>
            <a:r>
              <a:rPr lang="en-GB" sz="3200" cap="none" dirty="0"/>
              <a:t>to be compliant with the many requirements on materials inside a vacuum vessel of an highest performance accelerator.</a:t>
            </a:r>
          </a:p>
          <a:p>
            <a:pPr marL="571500" indent="-571500" algn="l">
              <a:lnSpc>
                <a:spcPct val="100000"/>
              </a:lnSpc>
              <a:buFont typeface="Wingdings" charset="2"/>
              <a:buChar char="v"/>
            </a:pPr>
            <a:endParaRPr lang="en-GB" sz="800" cap="none" dirty="0"/>
          </a:p>
          <a:p>
            <a:pPr marL="571500" indent="-571500" algn="l">
              <a:lnSpc>
                <a:spcPct val="100000"/>
              </a:lnSpc>
              <a:buFont typeface="Wingdings" charset="2"/>
              <a:buChar char="v"/>
            </a:pPr>
            <a:r>
              <a:rPr lang="en-GB" sz="3200" cap="none" dirty="0">
                <a:solidFill>
                  <a:srgbClr val="FF0000"/>
                </a:solidFill>
              </a:rPr>
              <a:t>Synergy</a:t>
            </a:r>
            <a:r>
              <a:rPr lang="en-GB" sz="3200" cap="none" dirty="0"/>
              <a:t> has to be stimulated &amp; encouraged (</a:t>
            </a:r>
            <a:r>
              <a:rPr lang="en-GB" sz="2600" cap="none" dirty="0"/>
              <a:t>as done in this workshop).</a:t>
            </a:r>
          </a:p>
          <a:p>
            <a:pPr algn="l">
              <a:lnSpc>
                <a:spcPct val="100000"/>
              </a:lnSpc>
            </a:pPr>
            <a:r>
              <a:rPr lang="en-GB" sz="800" cap="none" dirty="0"/>
              <a:t> </a:t>
            </a:r>
          </a:p>
          <a:p>
            <a:pPr marL="571500" indent="-571500" algn="l">
              <a:lnSpc>
                <a:spcPct val="100000"/>
              </a:lnSpc>
              <a:buFont typeface="Wingdings" charset="2"/>
              <a:buChar char="v"/>
            </a:pPr>
            <a:r>
              <a:rPr lang="en-GB" sz="3200" cap="none" dirty="0"/>
              <a:t>Multi-techniques &amp; multi-competence laboratories must be involved.</a:t>
            </a:r>
          </a:p>
          <a:p>
            <a:pPr marL="571500" indent="-571500" algn="l">
              <a:lnSpc>
                <a:spcPct val="100000"/>
              </a:lnSpc>
              <a:buFont typeface="Wingdings" charset="2"/>
              <a:buChar char="v"/>
            </a:pPr>
            <a:endParaRPr lang="en-GB" sz="800" cap="none" dirty="0"/>
          </a:p>
          <a:p>
            <a:pPr marL="571500" indent="-571500" algn="l">
              <a:lnSpc>
                <a:spcPct val="100000"/>
              </a:lnSpc>
              <a:buFont typeface="Wingdings" charset="2"/>
              <a:buChar char="v"/>
            </a:pPr>
            <a:r>
              <a:rPr lang="en-GB" sz="3200" cap="none" dirty="0"/>
              <a:t>R&amp;D must go on to find ”best” material.</a:t>
            </a:r>
          </a:p>
          <a:p>
            <a:pPr marL="571500" indent="-571500" algn="l">
              <a:lnSpc>
                <a:spcPct val="100000"/>
              </a:lnSpc>
              <a:buFont typeface="Wingdings" charset="2"/>
              <a:buChar char="v"/>
            </a:pPr>
            <a:endParaRPr lang="en-GB" sz="800" cap="none" dirty="0"/>
          </a:p>
          <a:p>
            <a:pPr marL="571500" indent="-571500" algn="l">
              <a:lnSpc>
                <a:spcPct val="100000"/>
              </a:lnSpc>
              <a:buFont typeface="Wingdings" charset="2"/>
              <a:buChar char="v"/>
            </a:pPr>
            <a:r>
              <a:rPr lang="en-GB" sz="3200" cap="none" dirty="0"/>
              <a:t>If no “magic” solution is found, compromise may be needed and discussed by the entire community, to fit the needs to the ”blanket” and not only the “blanket” to the needs.</a:t>
            </a:r>
          </a:p>
        </p:txBody>
      </p:sp>
      <p:sp>
        <p:nvSpPr>
          <p:cNvPr id="7" name="Date Placeholder 1">
            <a:extLst>
              <a:ext uri="{FF2B5EF4-FFF2-40B4-BE49-F238E27FC236}">
                <a16:creationId xmlns:a16="http://schemas.microsoft.com/office/drawing/2014/main" id="{37834566-6558-A844-AECF-65685008E570}"/>
              </a:ext>
            </a:extLst>
          </p:cNvPr>
          <p:cNvSpPr>
            <a:spLocks noGrp="1"/>
          </p:cNvSpPr>
          <p:nvPr>
            <p:ph type="dt" sz="half" idx="10"/>
          </p:nvPr>
        </p:nvSpPr>
        <p:spPr>
          <a:xfrm>
            <a:off x="1472119" y="6492875"/>
            <a:ext cx="4293088" cy="365125"/>
          </a:xfrm>
        </p:spPr>
        <p:txBody>
          <a:bodyPr/>
          <a:lstStyle/>
          <a:p>
            <a:r>
              <a:rPr lang="en-US" dirty="0"/>
              <a:t>ARIES -APEC workshop 10 Dec. Frankfurt.</a:t>
            </a:r>
          </a:p>
        </p:txBody>
      </p:sp>
      <p:sp>
        <p:nvSpPr>
          <p:cNvPr id="9" name="Footer Placeholder 2">
            <a:extLst>
              <a:ext uri="{FF2B5EF4-FFF2-40B4-BE49-F238E27FC236}">
                <a16:creationId xmlns:a16="http://schemas.microsoft.com/office/drawing/2014/main" id="{B91023C2-3210-D74F-9616-7DC8081969C2}"/>
              </a:ext>
            </a:extLst>
          </p:cNvPr>
          <p:cNvSpPr>
            <a:spLocks noGrp="1"/>
          </p:cNvSpPr>
          <p:nvPr>
            <p:ph type="ftr" sz="quarter" idx="11"/>
          </p:nvPr>
        </p:nvSpPr>
        <p:spPr>
          <a:xfrm>
            <a:off x="5702788" y="6491867"/>
            <a:ext cx="2755899" cy="365125"/>
          </a:xfrm>
        </p:spPr>
        <p:txBody>
          <a:bodyPr/>
          <a:lstStyle/>
          <a:p>
            <a:r>
              <a:rPr lang="en-US" dirty="0"/>
              <a:t>Roberto Cimino</a:t>
            </a:r>
          </a:p>
        </p:txBody>
      </p:sp>
    </p:spTree>
    <p:extLst>
      <p:ext uri="{BB962C8B-B14F-4D97-AF65-F5344CB8AC3E}">
        <p14:creationId xmlns:p14="http://schemas.microsoft.com/office/powerpoint/2010/main" val="11299452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2703" y="1232194"/>
            <a:ext cx="9616068" cy="911014"/>
          </a:xfrm>
        </p:spPr>
        <p:txBody>
          <a:bodyPr/>
          <a:lstStyle/>
          <a:p>
            <a:pPr algn="ctr"/>
            <a:r>
              <a:rPr lang="en-GB" dirty="0"/>
              <a:t>The team at LNF ...</a:t>
            </a:r>
          </a:p>
        </p:txBody>
      </p:sp>
      <p:sp>
        <p:nvSpPr>
          <p:cNvPr id="5" name="Slide Number Placeholder 4"/>
          <p:cNvSpPr>
            <a:spLocks noGrp="1"/>
          </p:cNvSpPr>
          <p:nvPr>
            <p:ph type="sldNum" sz="quarter" idx="12"/>
          </p:nvPr>
        </p:nvSpPr>
        <p:spPr/>
        <p:txBody>
          <a:bodyPr/>
          <a:lstStyle/>
          <a:p>
            <a:fld id="{5800B993-5E03-6B4C-8BB5-418C00FE689A}" type="slidenum">
              <a:rPr lang="en-US" smtClean="0"/>
              <a:pPr/>
              <a:t>41</a:t>
            </a:fld>
            <a:endParaRPr lang="en-US"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24199" y="2032825"/>
            <a:ext cx="6140221" cy="4093481"/>
          </a:xfrm>
          <a:prstGeom prst="rect">
            <a:avLst/>
          </a:prstGeom>
        </p:spPr>
      </p:pic>
      <p:sp>
        <p:nvSpPr>
          <p:cNvPr id="8" name="Title 1"/>
          <p:cNvSpPr txBox="1">
            <a:spLocks/>
          </p:cNvSpPr>
          <p:nvPr/>
        </p:nvSpPr>
        <p:spPr>
          <a:xfrm>
            <a:off x="2272703" y="1102260"/>
            <a:ext cx="9616068" cy="911014"/>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Calibri" charset="0"/>
                <a:ea typeface="Calibri" charset="0"/>
                <a:cs typeface="Calibri" charset="0"/>
              </a:defRPr>
            </a:lvl1pPr>
          </a:lstStyle>
          <a:p>
            <a:pPr algn="ctr"/>
            <a:endParaRPr lang="en-GB" dirty="0"/>
          </a:p>
        </p:txBody>
      </p:sp>
      <p:sp>
        <p:nvSpPr>
          <p:cNvPr id="9" name="Rectangle 8"/>
          <p:cNvSpPr/>
          <p:nvPr/>
        </p:nvSpPr>
        <p:spPr>
          <a:xfrm>
            <a:off x="6049279" y="6133106"/>
            <a:ext cx="6096000" cy="400110"/>
          </a:xfrm>
          <a:prstGeom prst="rect">
            <a:avLst/>
          </a:prstGeom>
        </p:spPr>
        <p:txBody>
          <a:bodyPr>
            <a:spAutoFit/>
          </a:bodyPr>
          <a:lstStyle/>
          <a:p>
            <a:pPr algn="ctr"/>
            <a:r>
              <a:rPr lang="it-IT" sz="2000" b="1">
                <a:solidFill>
                  <a:srgbClr val="FF0000"/>
                </a:solidFill>
                <a:latin typeface="Calibri" charset="0"/>
                <a:ea typeface="Calibri" charset="0"/>
                <a:cs typeface="Calibri" charset="0"/>
              </a:rPr>
              <a:t>L</a:t>
            </a:r>
            <a:r>
              <a:rPr lang="it-IT" sz="2000" b="1" dirty="0">
                <a:solidFill>
                  <a:srgbClr val="FF0000"/>
                </a:solidFill>
                <a:latin typeface="Calibri" charset="0"/>
                <a:ea typeface="Calibri" charset="0"/>
                <a:cs typeface="Calibri" charset="0"/>
              </a:rPr>
              <a:t>. Spallino</a:t>
            </a:r>
            <a:endParaRPr lang="en-US" sz="2000" b="1" dirty="0">
              <a:solidFill>
                <a:srgbClr val="FF0000"/>
              </a:solidFill>
              <a:latin typeface="Calibri" charset="0"/>
              <a:ea typeface="Calibri" charset="0"/>
              <a:cs typeface="Calibri" charset="0"/>
            </a:endParaRPr>
          </a:p>
        </p:txBody>
      </p:sp>
      <p:sp>
        <p:nvSpPr>
          <p:cNvPr id="10" name="Rectangle 9"/>
          <p:cNvSpPr/>
          <p:nvPr/>
        </p:nvSpPr>
        <p:spPr>
          <a:xfrm>
            <a:off x="1310742" y="5803126"/>
            <a:ext cx="6096000" cy="400110"/>
          </a:xfrm>
          <a:prstGeom prst="rect">
            <a:avLst/>
          </a:prstGeom>
        </p:spPr>
        <p:txBody>
          <a:bodyPr>
            <a:spAutoFit/>
          </a:bodyPr>
          <a:lstStyle/>
          <a:p>
            <a:pPr algn="ctr"/>
            <a:r>
              <a:rPr lang="it-IT" sz="2000" b="1">
                <a:solidFill>
                  <a:srgbClr val="FF0000"/>
                </a:solidFill>
                <a:latin typeface="Calibri" charset="0"/>
                <a:ea typeface="Calibri" charset="0"/>
                <a:cs typeface="Calibri" charset="0"/>
              </a:rPr>
              <a:t>E</a:t>
            </a:r>
            <a:r>
              <a:rPr lang="it-IT" sz="2000" b="1" dirty="0">
                <a:solidFill>
                  <a:srgbClr val="FF0000"/>
                </a:solidFill>
                <a:latin typeface="Calibri" charset="0"/>
                <a:ea typeface="Calibri" charset="0"/>
                <a:cs typeface="Calibri" charset="0"/>
              </a:rPr>
              <a:t>. La Francesca</a:t>
            </a:r>
            <a:endParaRPr lang="en-US" sz="2000" b="1" dirty="0">
              <a:solidFill>
                <a:srgbClr val="FF0000"/>
              </a:solidFill>
              <a:latin typeface="Calibri" charset="0"/>
              <a:ea typeface="Calibri" charset="0"/>
              <a:cs typeface="Calibri" charset="0"/>
            </a:endParaRPr>
          </a:p>
        </p:txBody>
      </p:sp>
      <p:sp>
        <p:nvSpPr>
          <p:cNvPr id="11" name="Rectangle 10"/>
          <p:cNvSpPr/>
          <p:nvPr/>
        </p:nvSpPr>
        <p:spPr>
          <a:xfrm>
            <a:off x="1781011" y="6162502"/>
            <a:ext cx="6096000" cy="400110"/>
          </a:xfrm>
          <a:prstGeom prst="rect">
            <a:avLst/>
          </a:prstGeom>
        </p:spPr>
        <p:txBody>
          <a:bodyPr>
            <a:spAutoFit/>
          </a:bodyPr>
          <a:lstStyle/>
          <a:p>
            <a:pPr algn="ctr"/>
            <a:r>
              <a:rPr lang="it-IT" sz="2000" b="1" dirty="0">
                <a:solidFill>
                  <a:srgbClr val="FF0000"/>
                </a:solidFill>
                <a:latin typeface="Calibri" charset="0"/>
                <a:ea typeface="Calibri" charset="0"/>
                <a:cs typeface="Calibri" charset="0"/>
              </a:rPr>
              <a:t>M. Angelucci, </a:t>
            </a:r>
            <a:endParaRPr lang="en-US" sz="2000" b="1" dirty="0">
              <a:solidFill>
                <a:srgbClr val="FF0000"/>
              </a:solidFill>
              <a:latin typeface="Calibri" charset="0"/>
              <a:ea typeface="Calibri" charset="0"/>
              <a:cs typeface="Calibri" charset="0"/>
            </a:endParaRPr>
          </a:p>
        </p:txBody>
      </p:sp>
      <p:sp>
        <p:nvSpPr>
          <p:cNvPr id="12" name="Rectangle 11"/>
          <p:cNvSpPr/>
          <p:nvPr/>
        </p:nvSpPr>
        <p:spPr>
          <a:xfrm>
            <a:off x="6109255" y="6103709"/>
            <a:ext cx="1767756" cy="400110"/>
          </a:xfrm>
          <a:prstGeom prst="rect">
            <a:avLst/>
          </a:prstGeom>
        </p:spPr>
        <p:txBody>
          <a:bodyPr wrap="square">
            <a:spAutoFit/>
          </a:bodyPr>
          <a:lstStyle/>
          <a:p>
            <a:pPr algn="ctr"/>
            <a:r>
              <a:rPr lang="it-IT" sz="2000" b="1">
                <a:solidFill>
                  <a:srgbClr val="FF0000"/>
                </a:solidFill>
                <a:latin typeface="Calibri" charset="0"/>
                <a:ea typeface="Calibri" charset="0"/>
                <a:cs typeface="Calibri" charset="0"/>
              </a:rPr>
              <a:t>A. </a:t>
            </a:r>
            <a:r>
              <a:rPr lang="it-IT" sz="2000" b="1" dirty="0" err="1">
                <a:solidFill>
                  <a:srgbClr val="FF0000"/>
                </a:solidFill>
                <a:latin typeface="Calibri" charset="0"/>
                <a:ea typeface="Calibri" charset="0"/>
                <a:cs typeface="Calibri" charset="0"/>
              </a:rPr>
              <a:t>Liedl</a:t>
            </a:r>
            <a:endParaRPr lang="en-US" sz="2000" b="1" dirty="0">
              <a:solidFill>
                <a:srgbClr val="FF0000"/>
              </a:solidFill>
              <a:latin typeface="Calibri" charset="0"/>
              <a:ea typeface="Calibri" charset="0"/>
              <a:cs typeface="Calibri" charset="0"/>
            </a:endParaRPr>
          </a:p>
        </p:txBody>
      </p:sp>
      <p:sp>
        <p:nvSpPr>
          <p:cNvPr id="14" name="Rectangle 13"/>
          <p:cNvSpPr/>
          <p:nvPr/>
        </p:nvSpPr>
        <p:spPr>
          <a:xfrm>
            <a:off x="2958790" y="5779676"/>
            <a:ext cx="6096000" cy="400110"/>
          </a:xfrm>
          <a:prstGeom prst="rect">
            <a:avLst/>
          </a:prstGeom>
        </p:spPr>
        <p:txBody>
          <a:bodyPr>
            <a:spAutoFit/>
          </a:bodyPr>
          <a:lstStyle/>
          <a:p>
            <a:pPr algn="ctr"/>
            <a:r>
              <a:rPr lang="it-IT" sz="2000" b="1" dirty="0" err="1">
                <a:solidFill>
                  <a:srgbClr val="FF0000"/>
                </a:solidFill>
                <a:latin typeface="Calibri" charset="0"/>
                <a:ea typeface="Calibri" charset="0"/>
                <a:cs typeface="Calibri" charset="0"/>
              </a:rPr>
              <a:t>R</a:t>
            </a:r>
            <a:r>
              <a:rPr lang="it-IT" sz="2000" b="1" dirty="0">
                <a:solidFill>
                  <a:srgbClr val="FF0000"/>
                </a:solidFill>
                <a:latin typeface="Calibri" charset="0"/>
                <a:ea typeface="Calibri" charset="0"/>
                <a:cs typeface="Calibri" charset="0"/>
              </a:rPr>
              <a:t>. Cimino</a:t>
            </a:r>
            <a:endParaRPr lang="en-US" sz="2000" b="1" dirty="0">
              <a:solidFill>
                <a:srgbClr val="FF0000"/>
              </a:solidFill>
              <a:latin typeface="Calibri" charset="0"/>
              <a:ea typeface="Calibri" charset="0"/>
              <a:cs typeface="Calibri" charset="0"/>
            </a:endParaRPr>
          </a:p>
        </p:txBody>
      </p:sp>
      <p:sp>
        <p:nvSpPr>
          <p:cNvPr id="13" name="Rectangle 12"/>
          <p:cNvSpPr/>
          <p:nvPr/>
        </p:nvSpPr>
        <p:spPr>
          <a:xfrm>
            <a:off x="5193284" y="5802811"/>
            <a:ext cx="6096000" cy="400110"/>
          </a:xfrm>
          <a:prstGeom prst="rect">
            <a:avLst/>
          </a:prstGeom>
        </p:spPr>
        <p:txBody>
          <a:bodyPr>
            <a:spAutoFit/>
          </a:bodyPr>
          <a:lstStyle/>
          <a:p>
            <a:pPr algn="ctr"/>
            <a:r>
              <a:rPr lang="it-IT" sz="2000" b="1" dirty="0" err="1">
                <a:solidFill>
                  <a:srgbClr val="FF0000"/>
                </a:solidFill>
                <a:latin typeface="Calibri" charset="0"/>
                <a:ea typeface="Calibri" charset="0"/>
                <a:cs typeface="Calibri" charset="0"/>
              </a:rPr>
              <a:t>R</a:t>
            </a:r>
            <a:r>
              <a:rPr lang="it-IT" sz="2000" b="1" dirty="0">
                <a:solidFill>
                  <a:srgbClr val="FF0000"/>
                </a:solidFill>
                <a:latin typeface="Calibri" charset="0"/>
                <a:ea typeface="Calibri" charset="0"/>
                <a:cs typeface="Calibri" charset="0"/>
              </a:rPr>
              <a:t>. </a:t>
            </a:r>
            <a:r>
              <a:rPr lang="it-IT" sz="2000" b="1" dirty="0" err="1">
                <a:solidFill>
                  <a:srgbClr val="FF0000"/>
                </a:solidFill>
                <a:latin typeface="Calibri" charset="0"/>
                <a:ea typeface="Calibri" charset="0"/>
                <a:cs typeface="Calibri" charset="0"/>
              </a:rPr>
              <a:t>Larciprete</a:t>
            </a:r>
            <a:endParaRPr lang="en-US" sz="2000" b="1" dirty="0">
              <a:solidFill>
                <a:srgbClr val="FF0000"/>
              </a:solidFill>
              <a:latin typeface="Calibri" charset="0"/>
              <a:ea typeface="Calibri" charset="0"/>
              <a:cs typeface="Calibri" charset="0"/>
            </a:endParaRPr>
          </a:p>
        </p:txBody>
      </p:sp>
      <p:sp>
        <p:nvSpPr>
          <p:cNvPr id="7" name="Rectangle 6">
            <a:extLst>
              <a:ext uri="{FF2B5EF4-FFF2-40B4-BE49-F238E27FC236}">
                <a16:creationId xmlns:a16="http://schemas.microsoft.com/office/drawing/2014/main" id="{442F3780-6172-3E4D-B0B4-45827F993B36}"/>
              </a:ext>
            </a:extLst>
          </p:cNvPr>
          <p:cNvSpPr/>
          <p:nvPr/>
        </p:nvSpPr>
        <p:spPr>
          <a:xfrm>
            <a:off x="6109255" y="368574"/>
            <a:ext cx="3550203" cy="584775"/>
          </a:xfrm>
          <a:prstGeom prst="rect">
            <a:avLst/>
          </a:prstGeom>
        </p:spPr>
        <p:txBody>
          <a:bodyPr wrap="none">
            <a:spAutoFit/>
          </a:bodyPr>
          <a:lstStyle/>
          <a:p>
            <a:r>
              <a:rPr lang="it-IT" sz="3200" dirty="0" err="1">
                <a:solidFill>
                  <a:srgbClr val="FF0000"/>
                </a:solidFill>
                <a:latin typeface="Calibri" panose="020F0502020204030204" pitchFamily="34" charset="0"/>
                <a:cs typeface="Calibri" panose="020F0502020204030204" pitchFamily="34" charset="0"/>
              </a:rPr>
              <a:t>Acknowledgements</a:t>
            </a:r>
            <a:r>
              <a:rPr lang="it-IT" sz="3200" dirty="0">
                <a:solidFill>
                  <a:srgbClr val="FF0000"/>
                </a:solidFill>
                <a:latin typeface="Calibri" panose="020F0502020204030204" pitchFamily="34" charset="0"/>
                <a:cs typeface="Calibri" panose="020F0502020204030204" pitchFamily="34" charset="0"/>
              </a:rPr>
              <a:t> </a:t>
            </a:r>
            <a:endParaRPr lang="en-US" sz="3200" dirty="0">
              <a:latin typeface="Calibri" panose="020F0502020204030204" pitchFamily="34" charset="0"/>
              <a:cs typeface="Calibri" panose="020F0502020204030204" pitchFamily="34" charset="0"/>
            </a:endParaRPr>
          </a:p>
        </p:txBody>
      </p:sp>
      <p:sp>
        <p:nvSpPr>
          <p:cNvPr id="15" name="Date Placeholder 1">
            <a:extLst>
              <a:ext uri="{FF2B5EF4-FFF2-40B4-BE49-F238E27FC236}">
                <a16:creationId xmlns:a16="http://schemas.microsoft.com/office/drawing/2014/main" id="{FB862BB9-A64A-8F4F-AD7D-AEEA0C9138D6}"/>
              </a:ext>
            </a:extLst>
          </p:cNvPr>
          <p:cNvSpPr>
            <a:spLocks noGrp="1"/>
          </p:cNvSpPr>
          <p:nvPr>
            <p:ph type="dt" sz="half" idx="10"/>
          </p:nvPr>
        </p:nvSpPr>
        <p:spPr>
          <a:xfrm>
            <a:off x="1472119" y="6492875"/>
            <a:ext cx="4293088" cy="365125"/>
          </a:xfrm>
        </p:spPr>
        <p:txBody>
          <a:bodyPr/>
          <a:lstStyle/>
          <a:p>
            <a:r>
              <a:rPr lang="en-US" dirty="0"/>
              <a:t>ARIES -APEC workshop 10 Dec. Frankfurt.</a:t>
            </a:r>
          </a:p>
        </p:txBody>
      </p:sp>
      <p:sp>
        <p:nvSpPr>
          <p:cNvPr id="16" name="Footer Placeholder 2">
            <a:extLst>
              <a:ext uri="{FF2B5EF4-FFF2-40B4-BE49-F238E27FC236}">
                <a16:creationId xmlns:a16="http://schemas.microsoft.com/office/drawing/2014/main" id="{8DFE3DFA-DDB1-CE45-A6A5-3DC6190EE719}"/>
              </a:ext>
            </a:extLst>
          </p:cNvPr>
          <p:cNvSpPr>
            <a:spLocks noGrp="1"/>
          </p:cNvSpPr>
          <p:nvPr>
            <p:ph type="ftr" sz="quarter" idx="11"/>
          </p:nvPr>
        </p:nvSpPr>
        <p:spPr>
          <a:xfrm>
            <a:off x="5702788" y="6491867"/>
            <a:ext cx="2755899" cy="365125"/>
          </a:xfrm>
        </p:spPr>
        <p:txBody>
          <a:bodyPr/>
          <a:lstStyle/>
          <a:p>
            <a:r>
              <a:rPr lang="en-US" dirty="0"/>
              <a:t>Roberto Cimino</a:t>
            </a:r>
          </a:p>
        </p:txBody>
      </p:sp>
    </p:spTree>
    <p:extLst>
      <p:ext uri="{BB962C8B-B14F-4D97-AF65-F5344CB8AC3E}">
        <p14:creationId xmlns:p14="http://schemas.microsoft.com/office/powerpoint/2010/main" val="8989319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53E81C-9B6C-0649-8F4F-33DF0F6FA5F0}"/>
              </a:ext>
            </a:extLst>
          </p:cNvPr>
          <p:cNvPicPr>
            <a:picLocks noChangeAspect="1"/>
          </p:cNvPicPr>
          <p:nvPr/>
        </p:nvPicPr>
        <p:blipFill>
          <a:blip r:embed="rId2"/>
          <a:stretch>
            <a:fillRect/>
          </a:stretch>
        </p:blipFill>
        <p:spPr>
          <a:xfrm>
            <a:off x="1813931" y="3271455"/>
            <a:ext cx="8966363" cy="3586545"/>
          </a:xfrm>
          <a:prstGeom prst="rect">
            <a:avLst/>
          </a:prstGeom>
        </p:spPr>
      </p:pic>
      <p:sp>
        <p:nvSpPr>
          <p:cNvPr id="5" name="Slide Number Placeholder 4"/>
          <p:cNvSpPr>
            <a:spLocks noGrp="1"/>
          </p:cNvSpPr>
          <p:nvPr>
            <p:ph type="sldNum" sz="quarter" idx="12"/>
          </p:nvPr>
        </p:nvSpPr>
        <p:spPr/>
        <p:txBody>
          <a:bodyPr/>
          <a:lstStyle/>
          <a:p>
            <a:fld id="{5800B993-5E03-6B4C-8BB5-418C00FE689A}" type="slidenum">
              <a:rPr lang="en-US" sz="2400" smtClean="0"/>
              <a:pPr/>
              <a:t>42</a:t>
            </a:fld>
            <a:endParaRPr lang="en-US" sz="2400" dirty="0"/>
          </a:p>
        </p:txBody>
      </p:sp>
      <p:sp>
        <p:nvSpPr>
          <p:cNvPr id="18" name="Title 1"/>
          <p:cNvSpPr>
            <a:spLocks noGrp="1"/>
          </p:cNvSpPr>
          <p:nvPr>
            <p:ph type="title"/>
          </p:nvPr>
        </p:nvSpPr>
        <p:spPr>
          <a:xfrm>
            <a:off x="4861932" y="62523"/>
            <a:ext cx="6300776" cy="857624"/>
          </a:xfrm>
        </p:spPr>
        <p:txBody>
          <a:bodyPr/>
          <a:lstStyle/>
          <a:p>
            <a:pPr algn="ctr">
              <a:lnSpc>
                <a:spcPct val="80000"/>
              </a:lnSpc>
            </a:pPr>
            <a:r>
              <a:rPr lang="it-IT" sz="3600" cap="none" dirty="0" err="1">
                <a:solidFill>
                  <a:srgbClr val="FF0000"/>
                </a:solidFill>
              </a:rPr>
              <a:t>Acknowledgements</a:t>
            </a:r>
            <a:r>
              <a:rPr lang="it-IT" sz="3600" cap="none" dirty="0">
                <a:solidFill>
                  <a:srgbClr val="FF0000"/>
                </a:solidFill>
              </a:rPr>
              <a:t> </a:t>
            </a:r>
            <a:endParaRPr lang="en-US" sz="3600" dirty="0">
              <a:solidFill>
                <a:srgbClr val="FF0000"/>
              </a:solidFill>
            </a:endParaRPr>
          </a:p>
        </p:txBody>
      </p:sp>
      <p:sp>
        <p:nvSpPr>
          <p:cNvPr id="19" name="Text Box 4"/>
          <p:cNvSpPr txBox="1">
            <a:spLocks noChangeArrowheads="1"/>
          </p:cNvSpPr>
          <p:nvPr/>
        </p:nvSpPr>
        <p:spPr bwMode="auto">
          <a:xfrm>
            <a:off x="2478441" y="1126750"/>
            <a:ext cx="9387864" cy="690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nSpc>
                <a:spcPct val="80000"/>
              </a:lnSpc>
            </a:pPr>
            <a:r>
              <a:rPr lang="it-IT" sz="2400" dirty="0">
                <a:latin typeface="Calibri" charset="0"/>
                <a:ea typeface="Calibri" charset="0"/>
                <a:cs typeface="Calibri" charset="0"/>
              </a:rPr>
              <a:t>L. </a:t>
            </a:r>
            <a:r>
              <a:rPr lang="it-IT" sz="2400" dirty="0" err="1">
                <a:latin typeface="Calibri" charset="0"/>
                <a:ea typeface="Calibri" charset="0"/>
                <a:cs typeface="Calibri" charset="0"/>
              </a:rPr>
              <a:t>Gonzalez</a:t>
            </a:r>
            <a:r>
              <a:rPr lang="it-IT" sz="2400" dirty="0">
                <a:latin typeface="Calibri" charset="0"/>
                <a:ea typeface="Calibri" charset="0"/>
                <a:cs typeface="Calibri" charset="0"/>
              </a:rPr>
              <a:t>, Mario </a:t>
            </a:r>
            <a:r>
              <a:rPr lang="it-IT" sz="2400" dirty="0" err="1">
                <a:latin typeface="Calibri" charset="0"/>
                <a:ea typeface="Calibri" charset="0"/>
                <a:cs typeface="Calibri" charset="0"/>
              </a:rPr>
              <a:t>Commisso</a:t>
            </a:r>
            <a:r>
              <a:rPr lang="it-IT" sz="2400" dirty="0">
                <a:latin typeface="Calibri" charset="0"/>
                <a:ea typeface="Calibri" charset="0"/>
                <a:cs typeface="Calibri" charset="0"/>
              </a:rPr>
              <a:t>, Theo </a:t>
            </a:r>
            <a:r>
              <a:rPr lang="it-IT" sz="2400" dirty="0" err="1">
                <a:latin typeface="Calibri" charset="0"/>
                <a:ea typeface="Calibri" charset="0"/>
                <a:cs typeface="Calibri" charset="0"/>
              </a:rPr>
              <a:t>Demma</a:t>
            </a:r>
            <a:r>
              <a:rPr lang="it-IT" sz="2400" dirty="0">
                <a:latin typeface="Calibri" charset="0"/>
                <a:ea typeface="Calibri" charset="0"/>
                <a:cs typeface="Calibri" charset="0"/>
              </a:rPr>
              <a:t>, Davide Remo Grosso, </a:t>
            </a:r>
          </a:p>
          <a:p>
            <a:pPr>
              <a:lnSpc>
                <a:spcPct val="80000"/>
              </a:lnSpc>
            </a:pPr>
            <a:r>
              <a:rPr lang="it-IT" sz="2400" dirty="0">
                <a:latin typeface="Calibri" charset="0"/>
                <a:ea typeface="Calibri" charset="0"/>
                <a:cs typeface="Calibri" charset="0"/>
              </a:rPr>
              <a:t>Dafne-L and Dafne Accelerator </a:t>
            </a:r>
            <a:r>
              <a:rPr lang="it-IT" sz="2400" dirty="0" err="1">
                <a:latin typeface="Calibri" charset="0"/>
                <a:ea typeface="Calibri" charset="0"/>
                <a:cs typeface="Calibri" charset="0"/>
              </a:rPr>
              <a:t>group</a:t>
            </a:r>
            <a:r>
              <a:rPr lang="it-IT" sz="2400" dirty="0">
                <a:latin typeface="Calibri" charset="0"/>
                <a:ea typeface="Calibri" charset="0"/>
                <a:cs typeface="Calibri" charset="0"/>
              </a:rPr>
              <a:t> @ INFN-LNF.</a:t>
            </a:r>
          </a:p>
        </p:txBody>
      </p:sp>
      <p:sp>
        <p:nvSpPr>
          <p:cNvPr id="21" name="Text Box 7"/>
          <p:cNvSpPr txBox="1">
            <a:spLocks noChangeArrowheads="1"/>
          </p:cNvSpPr>
          <p:nvPr/>
        </p:nvSpPr>
        <p:spPr bwMode="auto">
          <a:xfrm>
            <a:off x="2478441" y="1861836"/>
            <a:ext cx="9955997" cy="6832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nSpc>
                <a:spcPct val="80000"/>
              </a:lnSpc>
            </a:pPr>
            <a:r>
              <a:rPr lang="it-IT" sz="2400" dirty="0">
                <a:latin typeface="Calibri" charset="0"/>
                <a:ea typeface="Calibri" charset="0"/>
                <a:cs typeface="Calibri" charset="0"/>
              </a:rPr>
              <a:t> V. </a:t>
            </a:r>
            <a:r>
              <a:rPr lang="it-IT" sz="2400" dirty="0" err="1">
                <a:latin typeface="Calibri" charset="0"/>
                <a:ea typeface="Calibri" charset="0"/>
                <a:cs typeface="Calibri" charset="0"/>
              </a:rPr>
              <a:t>Baglin</a:t>
            </a:r>
            <a:r>
              <a:rPr lang="it-IT" sz="2400" dirty="0">
                <a:latin typeface="Calibri" charset="0"/>
                <a:ea typeface="Calibri" charset="0"/>
                <a:cs typeface="Calibri" charset="0"/>
              </a:rPr>
              <a:t>, I. </a:t>
            </a:r>
            <a:r>
              <a:rPr lang="it-IT" sz="2400" dirty="0" err="1">
                <a:latin typeface="Calibri" charset="0"/>
                <a:ea typeface="Calibri" charset="0"/>
                <a:cs typeface="Calibri" charset="0"/>
              </a:rPr>
              <a:t>Belafont</a:t>
            </a:r>
            <a:r>
              <a:rPr lang="it-IT" sz="2400" dirty="0">
                <a:latin typeface="Calibri" charset="0"/>
                <a:ea typeface="Calibri" charset="0"/>
                <a:cs typeface="Calibri" charset="0"/>
              </a:rPr>
              <a:t>, </a:t>
            </a:r>
            <a:r>
              <a:rPr lang="it-IT" sz="2400" dirty="0" err="1">
                <a:latin typeface="Calibri" charset="0"/>
                <a:ea typeface="Calibri" charset="0"/>
                <a:cs typeface="Calibri" charset="0"/>
              </a:rPr>
              <a:t>P</a:t>
            </a:r>
            <a:r>
              <a:rPr lang="it-IT" sz="2400" dirty="0">
                <a:latin typeface="Calibri" charset="0"/>
                <a:ea typeface="Calibri" charset="0"/>
                <a:cs typeface="Calibri" charset="0"/>
              </a:rPr>
              <a:t>, </a:t>
            </a:r>
            <a:r>
              <a:rPr lang="it-IT" sz="2400" dirty="0" err="1">
                <a:latin typeface="Calibri" charset="0"/>
                <a:ea typeface="Calibri" charset="0"/>
                <a:cs typeface="Calibri" charset="0"/>
              </a:rPr>
              <a:t>Chiggiato</a:t>
            </a:r>
            <a:r>
              <a:rPr lang="it-IT" sz="2400" dirty="0">
                <a:latin typeface="Calibri" charset="0"/>
                <a:ea typeface="Calibri" charset="0"/>
                <a:cs typeface="Calibri" charset="0"/>
              </a:rPr>
              <a:t>, </a:t>
            </a:r>
            <a:r>
              <a:rPr lang="it-IT" sz="2400" dirty="0" err="1">
                <a:latin typeface="Calibri" charset="0"/>
                <a:ea typeface="Calibri" charset="0"/>
                <a:cs typeface="Calibri" charset="0"/>
              </a:rPr>
              <a:t>R</a:t>
            </a:r>
            <a:r>
              <a:rPr lang="it-IT" sz="2400" dirty="0">
                <a:latin typeface="Calibri" charset="0"/>
                <a:ea typeface="Calibri" charset="0"/>
                <a:cs typeface="Calibri" charset="0"/>
              </a:rPr>
              <a:t>. </a:t>
            </a:r>
            <a:r>
              <a:rPr lang="it-IT" sz="2400" dirty="0" err="1">
                <a:latin typeface="Calibri" charset="0"/>
                <a:ea typeface="Calibri" charset="0"/>
                <a:cs typeface="Calibri" charset="0"/>
              </a:rPr>
              <a:t>Kersevan</a:t>
            </a:r>
            <a:r>
              <a:rPr lang="it-IT" sz="2400" dirty="0">
                <a:latin typeface="Calibri" charset="0"/>
                <a:ea typeface="Calibri" charset="0"/>
                <a:cs typeface="Calibri" charset="0"/>
              </a:rPr>
              <a:t>, M. </a:t>
            </a:r>
            <a:r>
              <a:rPr lang="it-IT" sz="2400" dirty="0" err="1">
                <a:latin typeface="Calibri" charset="0"/>
                <a:ea typeface="Calibri" charset="0"/>
                <a:cs typeface="Calibri" charset="0"/>
              </a:rPr>
              <a:t>Jimenes</a:t>
            </a:r>
            <a:r>
              <a:rPr lang="it-IT" sz="2400" dirty="0">
                <a:latin typeface="Calibri" charset="0"/>
                <a:ea typeface="Calibri" charset="0"/>
                <a:cs typeface="Calibri" charset="0"/>
              </a:rPr>
              <a:t>, G. </a:t>
            </a:r>
            <a:r>
              <a:rPr lang="it-IT" sz="2400" dirty="0" err="1">
                <a:latin typeface="Calibri" charset="0"/>
                <a:ea typeface="Calibri" charset="0"/>
                <a:cs typeface="Calibri" charset="0"/>
              </a:rPr>
              <a:t>Iadarola</a:t>
            </a:r>
            <a:r>
              <a:rPr lang="it-IT" sz="2400" dirty="0">
                <a:latin typeface="Calibri" charset="0"/>
                <a:ea typeface="Calibri" charset="0"/>
                <a:cs typeface="Calibri" charset="0"/>
              </a:rPr>
              <a:t>,            G. </a:t>
            </a:r>
            <a:r>
              <a:rPr lang="it-IT" sz="2400" dirty="0" err="1">
                <a:latin typeface="Calibri" charset="0"/>
                <a:ea typeface="Calibri" charset="0"/>
                <a:cs typeface="Calibri" charset="0"/>
              </a:rPr>
              <a:t>Rumolo</a:t>
            </a:r>
            <a:r>
              <a:rPr lang="it-IT" sz="2400" dirty="0">
                <a:latin typeface="Calibri" charset="0"/>
                <a:ea typeface="Calibri" charset="0"/>
                <a:cs typeface="Calibri" charset="0"/>
              </a:rPr>
              <a:t>, M. </a:t>
            </a:r>
            <a:r>
              <a:rPr lang="it-IT" sz="2400" dirty="0" err="1">
                <a:latin typeface="Calibri" charset="0"/>
                <a:ea typeface="Calibri" charset="0"/>
                <a:cs typeface="Calibri" charset="0"/>
              </a:rPr>
              <a:t>Taborelli</a:t>
            </a:r>
            <a:r>
              <a:rPr lang="it-IT" sz="2400" dirty="0">
                <a:latin typeface="Calibri" charset="0"/>
                <a:ea typeface="Calibri" charset="0"/>
                <a:cs typeface="Calibri" charset="0"/>
              </a:rPr>
              <a:t>, </a:t>
            </a:r>
            <a:r>
              <a:rPr lang="it-IT" sz="2400" dirty="0" err="1">
                <a:latin typeface="Calibri" charset="0"/>
                <a:ea typeface="Calibri" charset="0"/>
                <a:cs typeface="Calibri" charset="0"/>
              </a:rPr>
              <a:t>F</a:t>
            </a:r>
            <a:r>
              <a:rPr lang="it-IT" sz="2400" dirty="0">
                <a:latin typeface="Calibri" charset="0"/>
                <a:ea typeface="Calibri" charset="0"/>
                <a:cs typeface="Calibri" charset="0"/>
              </a:rPr>
              <a:t>. Zimmermann </a:t>
            </a:r>
            <a:r>
              <a:rPr lang="it-IT" sz="2400" dirty="0" err="1">
                <a:latin typeface="Calibri" charset="0"/>
                <a:ea typeface="Calibri" charset="0"/>
                <a:cs typeface="Calibri" charset="0"/>
              </a:rPr>
              <a:t>etc</a:t>
            </a:r>
            <a:r>
              <a:rPr lang="it-IT" sz="2400" dirty="0">
                <a:latin typeface="Calibri" charset="0"/>
                <a:ea typeface="Calibri" charset="0"/>
                <a:cs typeface="Calibri" charset="0"/>
              </a:rPr>
              <a:t>…  </a:t>
            </a:r>
            <a:r>
              <a:rPr lang="it-IT" sz="2400" i="1" dirty="0">
                <a:latin typeface="Calibri" charset="0"/>
                <a:ea typeface="Calibri" charset="0"/>
                <a:cs typeface="Calibri" charset="0"/>
              </a:rPr>
              <a:t>CERN, Geneva, </a:t>
            </a:r>
            <a:r>
              <a:rPr lang="it-IT" sz="2400" i="1" dirty="0" err="1">
                <a:latin typeface="Calibri" charset="0"/>
                <a:ea typeface="Calibri" charset="0"/>
                <a:cs typeface="Calibri" charset="0"/>
              </a:rPr>
              <a:t>Switzerland</a:t>
            </a:r>
            <a:r>
              <a:rPr lang="it-IT" sz="2400" dirty="0">
                <a:latin typeface="Calibri" charset="0"/>
                <a:ea typeface="Calibri" charset="0"/>
                <a:cs typeface="Calibri" charset="0"/>
              </a:rPr>
              <a:t> </a:t>
            </a:r>
          </a:p>
        </p:txBody>
      </p:sp>
      <p:sp>
        <p:nvSpPr>
          <p:cNvPr id="24" name="AutoShape 10" descr="9k="/>
          <p:cNvSpPr>
            <a:spLocks noChangeAspect="1" noChangeArrowheads="1"/>
          </p:cNvSpPr>
          <p:nvPr/>
        </p:nvSpPr>
        <p:spPr bwMode="auto">
          <a:xfrm>
            <a:off x="4428108" y="2051068"/>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a:lstStyle/>
          <a:p>
            <a:pPr>
              <a:lnSpc>
                <a:spcPct val="80000"/>
              </a:lnSpc>
            </a:pPr>
            <a:endParaRPr lang="en-US" sz="2400">
              <a:latin typeface="Calibri" charset="0"/>
              <a:ea typeface="Calibri" charset="0"/>
              <a:cs typeface="Calibri" charset="0"/>
            </a:endParaRPr>
          </a:p>
        </p:txBody>
      </p:sp>
      <p:pic>
        <p:nvPicPr>
          <p:cNvPr id="25" name="Picture 11" descr="imag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7141" y="940907"/>
            <a:ext cx="1511300" cy="958850"/>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13" descr="220px-CERN_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1964" y="1943028"/>
            <a:ext cx="576263" cy="558800"/>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3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0533" y="2643310"/>
            <a:ext cx="1477289" cy="750655"/>
          </a:xfrm>
          <a:prstGeom prst="rect">
            <a:avLst/>
          </a:prstGeom>
        </p:spPr>
      </p:pic>
      <p:sp>
        <p:nvSpPr>
          <p:cNvPr id="32" name="Text Box 8"/>
          <p:cNvSpPr txBox="1">
            <a:spLocks noChangeArrowheads="1"/>
          </p:cNvSpPr>
          <p:nvPr/>
        </p:nvSpPr>
        <p:spPr bwMode="auto">
          <a:xfrm>
            <a:off x="2478441" y="2563100"/>
            <a:ext cx="7510454" cy="6832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nSpc>
                <a:spcPct val="80000"/>
              </a:lnSpc>
            </a:pPr>
            <a:r>
              <a:rPr lang="en-US" sz="2400" dirty="0">
                <a:latin typeface="Calibri" charset="0"/>
                <a:ea typeface="Calibri" charset="0"/>
                <a:cs typeface="Calibri" charset="0"/>
              </a:rPr>
              <a:t> Franz </a:t>
            </a:r>
            <a:r>
              <a:rPr lang="en-US" sz="2400" dirty="0" err="1">
                <a:latin typeface="Calibri" charset="0"/>
                <a:ea typeface="Calibri" charset="0"/>
                <a:cs typeface="Calibri" charset="0"/>
              </a:rPr>
              <a:t>Schäfers</a:t>
            </a:r>
            <a:r>
              <a:rPr lang="en-US" sz="2400" dirty="0">
                <a:latin typeface="Calibri" charset="0"/>
                <a:ea typeface="Calibri" charset="0"/>
                <a:cs typeface="Calibri" charset="0"/>
              </a:rPr>
              <a:t>, M. G. </a:t>
            </a:r>
            <a:r>
              <a:rPr lang="en-US" sz="2400" dirty="0" err="1">
                <a:latin typeface="Calibri" charset="0"/>
                <a:ea typeface="Calibri" charset="0"/>
                <a:cs typeface="Calibri" charset="0"/>
              </a:rPr>
              <a:t>Sertsu</a:t>
            </a:r>
            <a:r>
              <a:rPr lang="en-US" sz="2400" dirty="0">
                <a:latin typeface="Calibri" charset="0"/>
                <a:ea typeface="Calibri" charset="0"/>
                <a:cs typeface="Calibri" charset="0"/>
              </a:rPr>
              <a:t>, F. </a:t>
            </a:r>
            <a:r>
              <a:rPr lang="en-US" sz="2400" dirty="0" err="1">
                <a:latin typeface="Calibri" charset="0"/>
                <a:ea typeface="Calibri" charset="0"/>
                <a:cs typeface="Calibri" charset="0"/>
              </a:rPr>
              <a:t>Siewert</a:t>
            </a:r>
            <a:r>
              <a:rPr lang="en-US" sz="2400" dirty="0">
                <a:latin typeface="Calibri" charset="0"/>
                <a:ea typeface="Calibri" charset="0"/>
                <a:cs typeface="Calibri" charset="0"/>
              </a:rPr>
              <a:t> A. </a:t>
            </a:r>
            <a:r>
              <a:rPr lang="en-US" sz="2400" dirty="0" err="1">
                <a:latin typeface="Calibri" charset="0"/>
                <a:ea typeface="Calibri" charset="0"/>
                <a:cs typeface="Calibri" charset="0"/>
              </a:rPr>
              <a:t>Sokolow</a:t>
            </a:r>
            <a:r>
              <a:rPr lang="en-US" sz="2400" dirty="0">
                <a:latin typeface="Calibri" charset="0"/>
                <a:ea typeface="Calibri" charset="0"/>
                <a:cs typeface="Calibri" charset="0"/>
              </a:rPr>
              <a:t>  </a:t>
            </a:r>
          </a:p>
          <a:p>
            <a:pPr>
              <a:lnSpc>
                <a:spcPct val="80000"/>
              </a:lnSpc>
            </a:pPr>
            <a:r>
              <a:rPr lang="en-US" sz="2400" dirty="0">
                <a:latin typeface="Calibri" charset="0"/>
                <a:ea typeface="Calibri" charset="0"/>
                <a:cs typeface="Calibri" charset="0"/>
              </a:rPr>
              <a:t>Institute for </a:t>
            </a:r>
            <a:r>
              <a:rPr lang="en-US" sz="2400" dirty="0" err="1">
                <a:latin typeface="Calibri" charset="0"/>
                <a:ea typeface="Calibri" charset="0"/>
                <a:cs typeface="Calibri" charset="0"/>
              </a:rPr>
              <a:t>Nanometre</a:t>
            </a:r>
            <a:r>
              <a:rPr lang="en-US" sz="2400" dirty="0">
                <a:latin typeface="Calibri" charset="0"/>
                <a:ea typeface="Calibri" charset="0"/>
                <a:cs typeface="Calibri" charset="0"/>
              </a:rPr>
              <a:t> Optics and Technology (INT) Berlin</a:t>
            </a:r>
            <a:endParaRPr lang="it-IT" sz="2400" dirty="0">
              <a:latin typeface="Calibri" charset="0"/>
              <a:ea typeface="Calibri" charset="0"/>
              <a:cs typeface="Calibri" charset="0"/>
            </a:endParaRPr>
          </a:p>
        </p:txBody>
      </p:sp>
      <p:sp>
        <p:nvSpPr>
          <p:cNvPr id="38" name="Rounded Rectangle 37"/>
          <p:cNvSpPr/>
          <p:nvPr/>
        </p:nvSpPr>
        <p:spPr>
          <a:xfrm>
            <a:off x="200722" y="62523"/>
            <a:ext cx="2364058" cy="878384"/>
          </a:xfrm>
          <a:prstGeom prst="roundRect">
            <a:avLst/>
          </a:prstGeom>
          <a:noFill/>
          <a:ln w="762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3579263" y="3303997"/>
            <a:ext cx="6143178" cy="58477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txBody>
          <a:bodyPr wrap="square" rtlCol="0">
            <a:spAutoFit/>
          </a:bodyPr>
          <a:lstStyle/>
          <a:p>
            <a:pPr algn="ctr"/>
            <a:r>
              <a:rPr lang="en-GB" sz="3200" b="1" dirty="0">
                <a:solidFill>
                  <a:srgbClr val="FFFF00"/>
                </a:solidFill>
                <a:latin typeface="Calibri" charset="0"/>
                <a:ea typeface="Calibri" charset="0"/>
                <a:cs typeface="Calibri" charset="0"/>
              </a:rPr>
              <a:t>And all the e</a:t>
            </a:r>
            <a:r>
              <a:rPr lang="en-GB" sz="3200" b="1" baseline="30000" dirty="0">
                <a:solidFill>
                  <a:srgbClr val="FFFF00"/>
                </a:solidFill>
                <a:latin typeface="Calibri" charset="0"/>
                <a:ea typeface="Calibri" charset="0"/>
                <a:cs typeface="Calibri" charset="0"/>
              </a:rPr>
              <a:t>-</a:t>
            </a:r>
            <a:r>
              <a:rPr lang="en-GB" sz="3200" b="1" dirty="0">
                <a:solidFill>
                  <a:srgbClr val="FFFF00"/>
                </a:solidFill>
                <a:latin typeface="Calibri" charset="0"/>
                <a:ea typeface="Calibri" charset="0"/>
                <a:cs typeface="Calibri" charset="0"/>
              </a:rPr>
              <a:t> cloud community</a:t>
            </a:r>
          </a:p>
        </p:txBody>
      </p:sp>
      <p:pic>
        <p:nvPicPr>
          <p:cNvPr id="20" name="Picture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98354" y="13964"/>
            <a:ext cx="2449435" cy="1042693"/>
          </a:xfrm>
          <a:prstGeom prst="rect">
            <a:avLst/>
          </a:prstGeom>
        </p:spPr>
      </p:pic>
    </p:spTree>
    <p:extLst>
      <p:ext uri="{BB962C8B-B14F-4D97-AF65-F5344CB8AC3E}">
        <p14:creationId xmlns:p14="http://schemas.microsoft.com/office/powerpoint/2010/main" val="55918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54137" y="279734"/>
            <a:ext cx="10515600" cy="911225"/>
          </a:xfrm>
        </p:spPr>
        <p:txBody>
          <a:bodyPr>
            <a:normAutofit/>
          </a:bodyPr>
          <a:lstStyle/>
          <a:p>
            <a:r>
              <a:rPr lang="en-US" dirty="0"/>
              <a:t>Exotic Vacuum behavior @ LHC</a:t>
            </a:r>
            <a:endParaRPr lang="en-US" sz="2000" dirty="0"/>
          </a:p>
        </p:txBody>
      </p:sp>
      <p:pic>
        <p:nvPicPr>
          <p:cNvPr id="4" name="Picture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74629" y="1015280"/>
            <a:ext cx="7645964" cy="515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Slide Number Placeholder 2"/>
          <p:cNvSpPr txBox="1">
            <a:spLocks/>
          </p:cNvSpPr>
          <p:nvPr/>
        </p:nvSpPr>
        <p:spPr>
          <a:xfrm>
            <a:off x="1524000" y="279734"/>
            <a:ext cx="533400" cy="244475"/>
          </a:xfrm>
          <a:prstGeom prst="rect">
            <a:avLst/>
          </a:prstGeom>
        </p:spPr>
        <p:txBody>
          <a:bodyPr anchor="ctr"/>
          <a:lstStyle>
            <a:lvl1pPr eaLnBrk="0" hangingPunct="0">
              <a:defRPr sz="3600">
                <a:solidFill>
                  <a:schemeClr val="tx1"/>
                </a:solidFill>
                <a:latin typeface="Times" charset="0"/>
                <a:ea typeface="ＭＳ Ｐゴシック" charset="0"/>
                <a:cs typeface="ＭＳ Ｐゴシック" charset="0"/>
              </a:defRPr>
            </a:lvl1pPr>
            <a:lvl2pPr marL="37931725" indent="-37474525" eaLnBrk="0" hangingPunct="0">
              <a:defRPr sz="3600">
                <a:solidFill>
                  <a:schemeClr val="tx1"/>
                </a:solidFill>
                <a:latin typeface="Times" charset="0"/>
                <a:ea typeface="ＭＳ Ｐゴシック" charset="0"/>
              </a:defRPr>
            </a:lvl2pPr>
            <a:lvl3pPr eaLnBrk="0" hangingPunct="0">
              <a:defRPr sz="3600">
                <a:solidFill>
                  <a:schemeClr val="tx1"/>
                </a:solidFill>
                <a:latin typeface="Times" charset="0"/>
                <a:ea typeface="ＭＳ Ｐゴシック" charset="0"/>
              </a:defRPr>
            </a:lvl3pPr>
            <a:lvl4pPr eaLnBrk="0" hangingPunct="0">
              <a:defRPr sz="3600">
                <a:solidFill>
                  <a:schemeClr val="tx1"/>
                </a:solidFill>
                <a:latin typeface="Times" charset="0"/>
                <a:ea typeface="ＭＳ Ｐゴシック" charset="0"/>
              </a:defRPr>
            </a:lvl4pPr>
            <a:lvl5pPr eaLnBrk="0" hangingPunct="0">
              <a:defRPr sz="3600">
                <a:solidFill>
                  <a:schemeClr val="tx1"/>
                </a:solidFill>
                <a:latin typeface="Times" charset="0"/>
                <a:ea typeface="ＭＳ Ｐゴシック" charset="0"/>
              </a:defRPr>
            </a:lvl5pPr>
            <a:lvl6pPr marL="457200" eaLnBrk="0" fontAlgn="base" hangingPunct="0">
              <a:spcBef>
                <a:spcPct val="0"/>
              </a:spcBef>
              <a:spcAft>
                <a:spcPct val="0"/>
              </a:spcAft>
              <a:defRPr sz="3600">
                <a:solidFill>
                  <a:schemeClr val="tx1"/>
                </a:solidFill>
                <a:latin typeface="Times" charset="0"/>
                <a:ea typeface="ＭＳ Ｐゴシック" charset="0"/>
              </a:defRPr>
            </a:lvl6pPr>
            <a:lvl7pPr marL="914400" eaLnBrk="0" fontAlgn="base" hangingPunct="0">
              <a:spcBef>
                <a:spcPct val="0"/>
              </a:spcBef>
              <a:spcAft>
                <a:spcPct val="0"/>
              </a:spcAft>
              <a:defRPr sz="3600">
                <a:solidFill>
                  <a:schemeClr val="tx1"/>
                </a:solidFill>
                <a:latin typeface="Times" charset="0"/>
                <a:ea typeface="ＭＳ Ｐゴシック" charset="0"/>
              </a:defRPr>
            </a:lvl7pPr>
            <a:lvl8pPr marL="1371600" eaLnBrk="0" fontAlgn="base" hangingPunct="0">
              <a:spcBef>
                <a:spcPct val="0"/>
              </a:spcBef>
              <a:spcAft>
                <a:spcPct val="0"/>
              </a:spcAft>
              <a:defRPr sz="3600">
                <a:solidFill>
                  <a:schemeClr val="tx1"/>
                </a:solidFill>
                <a:latin typeface="Times" charset="0"/>
                <a:ea typeface="ＭＳ Ｐゴシック" charset="0"/>
              </a:defRPr>
            </a:lvl8pPr>
            <a:lvl9pPr marL="1828800" eaLnBrk="0" fontAlgn="base" hangingPunct="0">
              <a:spcBef>
                <a:spcPct val="0"/>
              </a:spcBef>
              <a:spcAft>
                <a:spcPct val="0"/>
              </a:spcAft>
              <a:defRPr sz="3600">
                <a:solidFill>
                  <a:schemeClr val="tx1"/>
                </a:solidFill>
                <a:latin typeface="Times" charset="0"/>
                <a:ea typeface="ＭＳ Ｐゴシック" charset="0"/>
              </a:defRPr>
            </a:lvl9pPr>
          </a:lstStyle>
          <a:p>
            <a:pPr algn="ctr" eaLnBrk="1" hangingPunct="1"/>
            <a:fld id="{C4C8199B-8AAA-5943-879D-D4529CAC89F5}" type="slidenum">
              <a:rPr lang="en-US" sz="1200" b="1">
                <a:solidFill>
                  <a:srgbClr val="FFFFFF"/>
                </a:solidFill>
                <a:latin typeface="Comic Sans MS" charset="0"/>
              </a:rPr>
              <a:pPr algn="ctr" eaLnBrk="1" hangingPunct="1"/>
              <a:t>4</a:t>
            </a:fld>
            <a:endParaRPr lang="en-US" sz="1200" b="1">
              <a:solidFill>
                <a:srgbClr val="FFFFFF"/>
              </a:solidFill>
              <a:latin typeface="Comic Sans MS" charset="0"/>
            </a:endParaRPr>
          </a:p>
        </p:txBody>
      </p:sp>
      <p:sp>
        <p:nvSpPr>
          <p:cNvPr id="6" name="TextBox 5"/>
          <p:cNvSpPr txBox="1"/>
          <p:nvPr/>
        </p:nvSpPr>
        <p:spPr>
          <a:xfrm>
            <a:off x="3431929" y="2646919"/>
            <a:ext cx="750526" cy="276999"/>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a:defRPr/>
            </a:pPr>
            <a:r>
              <a:rPr lang="en-US" sz="1200" dirty="0"/>
              <a:t>Beam 1</a:t>
            </a:r>
          </a:p>
        </p:txBody>
      </p:sp>
      <p:sp>
        <p:nvSpPr>
          <p:cNvPr id="7" name="TextBox 6"/>
          <p:cNvSpPr txBox="1"/>
          <p:nvPr/>
        </p:nvSpPr>
        <p:spPr>
          <a:xfrm>
            <a:off x="5578229" y="2230994"/>
            <a:ext cx="750526" cy="276999"/>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defRPr/>
            </a:pPr>
            <a:r>
              <a:rPr lang="en-US" sz="1200" dirty="0"/>
              <a:t>Beam 2</a:t>
            </a:r>
          </a:p>
        </p:txBody>
      </p:sp>
      <p:sp>
        <p:nvSpPr>
          <p:cNvPr id="8" name="TextBox 7"/>
          <p:cNvSpPr txBox="1"/>
          <p:nvPr/>
        </p:nvSpPr>
        <p:spPr>
          <a:xfrm>
            <a:off x="3587504" y="4151869"/>
            <a:ext cx="1066800" cy="461963"/>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ctr">
              <a:defRPr/>
            </a:pPr>
            <a:r>
              <a:rPr lang="en-US" sz="1200" dirty="0"/>
              <a:t>No pressure Increase</a:t>
            </a:r>
          </a:p>
        </p:txBody>
      </p:sp>
      <p:sp>
        <p:nvSpPr>
          <p:cNvPr id="9" name="TextBox 8"/>
          <p:cNvSpPr txBox="1"/>
          <p:nvPr/>
        </p:nvSpPr>
        <p:spPr>
          <a:xfrm>
            <a:off x="6340424" y="2693750"/>
            <a:ext cx="1066800" cy="461962"/>
          </a:xfrm>
          <a:prstGeom prst="rect">
            <a:avLst/>
          </a:prstGeom>
        </p:spPr>
        <p:style>
          <a:lnRef idx="3">
            <a:schemeClr val="lt1"/>
          </a:lnRef>
          <a:fillRef idx="1">
            <a:schemeClr val="accent2"/>
          </a:fillRef>
          <a:effectRef idx="1">
            <a:schemeClr val="accent2"/>
          </a:effectRef>
          <a:fontRef idx="minor">
            <a:schemeClr val="lt1"/>
          </a:fontRef>
        </p:style>
        <p:txBody>
          <a:bodyPr>
            <a:spAutoFit/>
          </a:bodyPr>
          <a:lstStyle/>
          <a:p>
            <a:pPr algn="ctr">
              <a:defRPr/>
            </a:pPr>
            <a:r>
              <a:rPr lang="en-US" sz="1200" dirty="0"/>
              <a:t>Pressure Increase</a:t>
            </a:r>
          </a:p>
        </p:txBody>
      </p:sp>
      <p:sp>
        <p:nvSpPr>
          <p:cNvPr id="10" name="TextBox 9"/>
          <p:cNvSpPr txBox="1"/>
          <p:nvPr/>
        </p:nvSpPr>
        <p:spPr>
          <a:xfrm>
            <a:off x="3094072" y="6171800"/>
            <a:ext cx="6090161"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en-US" b="1" dirty="0">
                <a:solidFill>
                  <a:srgbClr val="000000"/>
                </a:solidFill>
                <a:ea typeface="ＭＳ Ｐゴシック" charset="0"/>
                <a:cs typeface="Monotype Corsiva" charset="0"/>
              </a:rPr>
              <a:t>450 </a:t>
            </a:r>
            <a:r>
              <a:rPr lang="en-US" b="1" dirty="0" err="1">
                <a:solidFill>
                  <a:srgbClr val="000000"/>
                </a:solidFill>
                <a:ea typeface="ＭＳ Ｐゴシック" charset="0"/>
                <a:cs typeface="Monotype Corsiva" charset="0"/>
              </a:rPr>
              <a:t>GeV</a:t>
            </a:r>
            <a:r>
              <a:rPr lang="en-US" b="1" dirty="0">
                <a:solidFill>
                  <a:srgbClr val="000000"/>
                </a:solidFill>
                <a:ea typeface="ＭＳ Ｐゴシック" charset="0"/>
                <a:cs typeface="Monotype Corsiva" charset="0"/>
              </a:rPr>
              <a:t> – 150 ns bunch spacing: Merged vacuum</a:t>
            </a:r>
            <a:endParaRPr lang="en-US" dirty="0"/>
          </a:p>
        </p:txBody>
      </p:sp>
      <p:sp>
        <p:nvSpPr>
          <p:cNvPr id="11" name="Rectangle 10"/>
          <p:cNvSpPr/>
          <p:nvPr/>
        </p:nvSpPr>
        <p:spPr>
          <a:xfrm>
            <a:off x="10568483" y="5195705"/>
            <a:ext cx="1236236" cy="369332"/>
          </a:xfrm>
          <a:prstGeom prst="rect">
            <a:avLst/>
          </a:prstGeom>
        </p:spPr>
        <p:txBody>
          <a:bodyPr wrap="none">
            <a:spAutoFit/>
          </a:bodyPr>
          <a:lstStyle/>
          <a:p>
            <a:r>
              <a:rPr lang="en-US" dirty="0"/>
              <a:t>8-10-2010</a:t>
            </a:r>
          </a:p>
        </p:txBody>
      </p:sp>
      <p:sp>
        <p:nvSpPr>
          <p:cNvPr id="12" name="Date Placeholder 3">
            <a:extLst>
              <a:ext uri="{FF2B5EF4-FFF2-40B4-BE49-F238E27FC236}">
                <a16:creationId xmlns:a16="http://schemas.microsoft.com/office/drawing/2014/main" id="{F758E11A-AF1E-F947-972A-DA2E7BBE29F8}"/>
              </a:ext>
            </a:extLst>
          </p:cNvPr>
          <p:cNvSpPr>
            <a:spLocks noGrp="1"/>
          </p:cNvSpPr>
          <p:nvPr>
            <p:ph type="dt" sz="half" idx="10"/>
          </p:nvPr>
        </p:nvSpPr>
        <p:spPr>
          <a:xfrm>
            <a:off x="1472119" y="6492875"/>
            <a:ext cx="4293088" cy="365125"/>
          </a:xfrm>
          <a:prstGeom prst="rect">
            <a:avLst/>
          </a:prstGeom>
        </p:spPr>
        <p:txBody>
          <a:bodyPr/>
          <a:lstStyle>
            <a:lvl1pPr>
              <a:defRPr>
                <a:latin typeface="Calibri" charset="0"/>
                <a:ea typeface="Calibri" charset="0"/>
                <a:cs typeface="Calibri" charset="0"/>
              </a:defRPr>
            </a:lvl1pPr>
          </a:lstStyle>
          <a:p>
            <a:r>
              <a:rPr lang="en-US" dirty="0"/>
              <a:t>ARIES -APEC workshop 10 Dec. Frankfurt.</a:t>
            </a:r>
          </a:p>
        </p:txBody>
      </p:sp>
      <p:sp>
        <p:nvSpPr>
          <p:cNvPr id="13" name="Footer Placeholder 4">
            <a:extLst>
              <a:ext uri="{FF2B5EF4-FFF2-40B4-BE49-F238E27FC236}">
                <a16:creationId xmlns:a16="http://schemas.microsoft.com/office/drawing/2014/main" id="{264BE216-616A-A64C-B097-9289FCE9B836}"/>
              </a:ext>
            </a:extLst>
          </p:cNvPr>
          <p:cNvSpPr>
            <a:spLocks noGrp="1"/>
          </p:cNvSpPr>
          <p:nvPr>
            <p:ph type="ftr" sz="quarter" idx="11"/>
          </p:nvPr>
        </p:nvSpPr>
        <p:spPr>
          <a:xfrm>
            <a:off x="5702788" y="6491867"/>
            <a:ext cx="2755899" cy="365125"/>
          </a:xfrm>
          <a:prstGeom prst="rect">
            <a:avLst/>
          </a:prstGeom>
        </p:spPr>
        <p:txBody>
          <a:bodyPr/>
          <a:lstStyle>
            <a:lvl1pPr>
              <a:defRPr>
                <a:latin typeface="Calibri" charset="0"/>
                <a:ea typeface="Calibri" charset="0"/>
                <a:cs typeface="Calibri" charset="0"/>
              </a:defRPr>
            </a:lvl1pPr>
          </a:lstStyle>
          <a:p>
            <a:r>
              <a:rPr lang="en-US" dirty="0"/>
              <a:t>Roberto Cimino</a:t>
            </a:r>
          </a:p>
        </p:txBody>
      </p:sp>
    </p:spTree>
    <p:extLst>
      <p:ext uri="{BB962C8B-B14F-4D97-AF65-F5344CB8AC3E}">
        <p14:creationId xmlns:p14="http://schemas.microsoft.com/office/powerpoint/2010/main" val="1504795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90742" y="-102092"/>
            <a:ext cx="10515600" cy="911225"/>
          </a:xfrm>
        </p:spPr>
        <p:txBody>
          <a:bodyPr>
            <a:noAutofit/>
          </a:bodyPr>
          <a:lstStyle/>
          <a:p>
            <a:br>
              <a:rPr lang="en-US" sz="3200" b="1" dirty="0">
                <a:solidFill>
                  <a:srgbClr val="000000"/>
                </a:solidFill>
                <a:ea typeface="ＭＳ Ｐゴシック" charset="0"/>
                <a:cs typeface="Monotype Corsiva" charset="0"/>
              </a:rPr>
            </a:br>
            <a:r>
              <a:rPr lang="en-US" sz="3200" b="1" dirty="0">
                <a:solidFill>
                  <a:srgbClr val="000000"/>
                </a:solidFill>
                <a:ea typeface="ＭＳ Ｐゴシック" charset="0"/>
                <a:cs typeface="Monotype Corsiva" charset="0"/>
              </a:rPr>
              <a:t> solved by Installing Solenoids</a:t>
            </a:r>
            <a:endParaRPr lang="en-US" sz="3200" dirty="0"/>
          </a:p>
        </p:txBody>
      </p:sp>
      <p:pic>
        <p:nvPicPr>
          <p:cNvPr id="4" name="Picture 3" descr="Figure_2.png"/>
          <p:cNvPicPr>
            <a:picLocks noChangeAspect="1"/>
          </p:cNvPicPr>
          <p:nvPr/>
        </p:nvPicPr>
        <p:blipFill>
          <a:blip r:embed="rId2"/>
          <a:stretch>
            <a:fillRect/>
          </a:stretch>
        </p:blipFill>
        <p:spPr>
          <a:xfrm>
            <a:off x="2292561" y="1035609"/>
            <a:ext cx="7123870" cy="5346700"/>
          </a:xfrm>
          <a:prstGeom prst="rect">
            <a:avLst/>
          </a:prstGeom>
        </p:spPr>
        <p:style>
          <a:lnRef idx="1">
            <a:schemeClr val="accent1"/>
          </a:lnRef>
          <a:fillRef idx="2">
            <a:schemeClr val="accent1"/>
          </a:fillRef>
          <a:effectRef idx="1">
            <a:schemeClr val="accent1"/>
          </a:effectRef>
          <a:fontRef idx="minor">
            <a:schemeClr val="dk1"/>
          </a:fontRef>
        </p:style>
      </p:pic>
      <p:sp>
        <p:nvSpPr>
          <p:cNvPr id="5" name="Date Placeholder 3">
            <a:extLst>
              <a:ext uri="{FF2B5EF4-FFF2-40B4-BE49-F238E27FC236}">
                <a16:creationId xmlns:a16="http://schemas.microsoft.com/office/drawing/2014/main" id="{D6FF07B4-E570-1645-BBB0-4CCB37226D7F}"/>
              </a:ext>
            </a:extLst>
          </p:cNvPr>
          <p:cNvSpPr>
            <a:spLocks noGrp="1"/>
          </p:cNvSpPr>
          <p:nvPr>
            <p:ph type="dt" sz="half" idx="10"/>
          </p:nvPr>
        </p:nvSpPr>
        <p:spPr>
          <a:xfrm>
            <a:off x="1472119" y="6492875"/>
            <a:ext cx="4293088" cy="365125"/>
          </a:xfrm>
          <a:prstGeom prst="rect">
            <a:avLst/>
          </a:prstGeom>
        </p:spPr>
        <p:txBody>
          <a:bodyPr/>
          <a:lstStyle>
            <a:lvl1pPr>
              <a:defRPr>
                <a:latin typeface="Calibri" charset="0"/>
                <a:ea typeface="Calibri" charset="0"/>
                <a:cs typeface="Calibri" charset="0"/>
              </a:defRPr>
            </a:lvl1pPr>
          </a:lstStyle>
          <a:p>
            <a:r>
              <a:rPr lang="en-US" dirty="0"/>
              <a:t>ARIES -APEC workshop 10 Dec. Frankfurt.</a:t>
            </a:r>
          </a:p>
        </p:txBody>
      </p:sp>
      <p:sp>
        <p:nvSpPr>
          <p:cNvPr id="6" name="Footer Placeholder 4">
            <a:extLst>
              <a:ext uri="{FF2B5EF4-FFF2-40B4-BE49-F238E27FC236}">
                <a16:creationId xmlns:a16="http://schemas.microsoft.com/office/drawing/2014/main" id="{19177464-8373-9449-85CF-C73E22B2B050}"/>
              </a:ext>
            </a:extLst>
          </p:cNvPr>
          <p:cNvSpPr>
            <a:spLocks noGrp="1"/>
          </p:cNvSpPr>
          <p:nvPr>
            <p:ph type="ftr" sz="quarter" idx="11"/>
          </p:nvPr>
        </p:nvSpPr>
        <p:spPr>
          <a:xfrm>
            <a:off x="5702788" y="6491867"/>
            <a:ext cx="2755899" cy="365125"/>
          </a:xfrm>
          <a:prstGeom prst="rect">
            <a:avLst/>
          </a:prstGeom>
        </p:spPr>
        <p:txBody>
          <a:bodyPr/>
          <a:lstStyle>
            <a:lvl1pPr>
              <a:defRPr>
                <a:latin typeface="Calibri" charset="0"/>
                <a:ea typeface="Calibri" charset="0"/>
                <a:cs typeface="Calibri" charset="0"/>
              </a:defRPr>
            </a:lvl1pPr>
          </a:lstStyle>
          <a:p>
            <a:r>
              <a:rPr lang="en-US" dirty="0"/>
              <a:t>Roberto Cimino</a:t>
            </a:r>
          </a:p>
        </p:txBody>
      </p:sp>
    </p:spTree>
    <p:extLst>
      <p:ext uri="{BB962C8B-B14F-4D97-AF65-F5344CB8AC3E}">
        <p14:creationId xmlns:p14="http://schemas.microsoft.com/office/powerpoint/2010/main" val="2939103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01900" y="612406"/>
            <a:ext cx="8156448" cy="5515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4974375" y="159961"/>
            <a:ext cx="7418531" cy="692662"/>
          </a:xfrm>
        </p:spPr>
        <p:txBody>
          <a:bodyPr>
            <a:normAutofit/>
          </a:bodyPr>
          <a:lstStyle/>
          <a:p>
            <a:pPr algn="ctr"/>
            <a:r>
              <a:rPr lang="en-US" sz="3200" b="1" dirty="0">
                <a:solidFill>
                  <a:srgbClr val="000000"/>
                </a:solidFill>
                <a:ea typeface="ＭＳ Ｐゴシック" charset="0"/>
                <a:cs typeface="Monotype Corsiva" charset="0"/>
              </a:rPr>
              <a:t>Solenoids have effect on pressure!</a:t>
            </a:r>
            <a:endParaRPr lang="en-US" sz="3200" dirty="0"/>
          </a:p>
        </p:txBody>
      </p:sp>
      <p:sp>
        <p:nvSpPr>
          <p:cNvPr id="6" name="TextBox 5"/>
          <p:cNvSpPr txBox="1"/>
          <p:nvPr/>
        </p:nvSpPr>
        <p:spPr>
          <a:xfrm>
            <a:off x="3276600" y="3111501"/>
            <a:ext cx="1228601" cy="523875"/>
          </a:xfrm>
          <a:prstGeom prst="rect">
            <a:avLst/>
          </a:prstGeom>
        </p:spPr>
        <p:style>
          <a:lnRef idx="2">
            <a:schemeClr val="accent2"/>
          </a:lnRef>
          <a:fillRef idx="1">
            <a:schemeClr val="lt1"/>
          </a:fillRef>
          <a:effectRef idx="0">
            <a:schemeClr val="accent2"/>
          </a:effectRef>
          <a:fontRef idx="minor">
            <a:schemeClr val="dk1"/>
          </a:fontRef>
        </p:style>
        <p:txBody>
          <a:bodyPr wrap="square" anchor="ctr">
            <a:spAutoFit/>
          </a:bodyPr>
          <a:lstStyle/>
          <a:p>
            <a:pPr algn="ctr">
              <a:defRPr/>
            </a:pPr>
            <a:r>
              <a:rPr lang="en-US" sz="1400" b="1" dirty="0"/>
              <a:t>Beam Intensity</a:t>
            </a:r>
          </a:p>
        </p:txBody>
      </p:sp>
      <p:sp>
        <p:nvSpPr>
          <p:cNvPr id="7" name="TextBox 6"/>
          <p:cNvSpPr txBox="1"/>
          <p:nvPr/>
        </p:nvSpPr>
        <p:spPr>
          <a:xfrm>
            <a:off x="4974375" y="1447034"/>
            <a:ext cx="1389557" cy="5238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US" sz="1400" b="1" dirty="0"/>
              <a:t>Solenoid ON</a:t>
            </a:r>
          </a:p>
          <a:p>
            <a:pPr algn="ctr">
              <a:defRPr/>
            </a:pPr>
            <a:r>
              <a:rPr lang="en-US" sz="1400" b="1" dirty="0"/>
              <a:t>A4L1</a:t>
            </a:r>
          </a:p>
        </p:txBody>
      </p:sp>
      <p:sp>
        <p:nvSpPr>
          <p:cNvPr id="8" name="TextBox 7"/>
          <p:cNvSpPr txBox="1"/>
          <p:nvPr/>
        </p:nvSpPr>
        <p:spPr>
          <a:xfrm>
            <a:off x="7707790" y="1708970"/>
            <a:ext cx="1269899" cy="52322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ctr">
              <a:defRPr/>
            </a:pPr>
            <a:r>
              <a:rPr lang="en-US" sz="1400" b="1" dirty="0"/>
              <a:t>Solenoid ON</a:t>
            </a:r>
          </a:p>
          <a:p>
            <a:pPr algn="ctr">
              <a:defRPr/>
            </a:pPr>
            <a:r>
              <a:rPr lang="en-US" sz="1400" b="1" dirty="0"/>
              <a:t>A4R1</a:t>
            </a:r>
          </a:p>
        </p:txBody>
      </p:sp>
      <p:sp>
        <p:nvSpPr>
          <p:cNvPr id="9" name="TextBox 8"/>
          <p:cNvSpPr txBox="1"/>
          <p:nvPr/>
        </p:nvSpPr>
        <p:spPr>
          <a:xfrm>
            <a:off x="5991299" y="5316434"/>
            <a:ext cx="2575900"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defRPr/>
            </a:pPr>
            <a:r>
              <a:rPr lang="en-US" sz="1400" b="1" dirty="0"/>
              <a:t>Remove multipacting</a:t>
            </a:r>
          </a:p>
          <a:p>
            <a:pPr algn="ctr">
              <a:defRPr/>
            </a:pPr>
            <a:r>
              <a:rPr lang="en-US" sz="1400" b="1" dirty="0"/>
              <a:t>Still primary electrons</a:t>
            </a:r>
          </a:p>
        </p:txBody>
      </p:sp>
      <p:grpSp>
        <p:nvGrpSpPr>
          <p:cNvPr id="10" name="Group 11"/>
          <p:cNvGrpSpPr>
            <a:grpSpLocks/>
          </p:cNvGrpSpPr>
          <p:nvPr/>
        </p:nvGrpSpPr>
        <p:grpSpPr bwMode="auto">
          <a:xfrm>
            <a:off x="5610816" y="4049714"/>
            <a:ext cx="994183" cy="1017130"/>
            <a:chOff x="4010625" y="4519137"/>
            <a:chExt cx="993905" cy="1016693"/>
          </a:xfrm>
        </p:grpSpPr>
        <p:grpSp>
          <p:nvGrpSpPr>
            <p:cNvPr id="11" name="Group 17"/>
            <p:cNvGrpSpPr>
              <a:grpSpLocks/>
            </p:cNvGrpSpPr>
            <p:nvPr/>
          </p:nvGrpSpPr>
          <p:grpSpPr bwMode="auto">
            <a:xfrm>
              <a:off x="4178880" y="4519137"/>
              <a:ext cx="653470" cy="457200"/>
              <a:chOff x="3886200" y="4114800"/>
              <a:chExt cx="653470" cy="457200"/>
            </a:xfrm>
          </p:grpSpPr>
          <p:cxnSp>
            <p:nvCxnSpPr>
              <p:cNvPr id="13" name="Straight Connector 12"/>
              <p:cNvCxnSpPr/>
              <p:nvPr/>
            </p:nvCxnSpPr>
            <p:spPr>
              <a:xfrm rot="5400000">
                <a:off x="3657081" y="4343302"/>
                <a:ext cx="457004"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4310948" y="4343302"/>
                <a:ext cx="457004"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893519" y="4570217"/>
                <a:ext cx="641170" cy="1587"/>
              </a:xfrm>
              <a:prstGeom prst="straightConnector1">
                <a:avLst/>
              </a:prstGeom>
              <a:ln>
                <a:solidFill>
                  <a:srgbClr val="92D05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4010625" y="5105128"/>
              <a:ext cx="993905" cy="430702"/>
            </a:xfrm>
            <a:prstGeom prst="rect">
              <a:avLst/>
            </a:prstGeom>
            <a:ln>
              <a:solidFill>
                <a:srgbClr val="92D050"/>
              </a:solidFill>
            </a:ln>
          </p:spPr>
          <p:style>
            <a:lnRef idx="2">
              <a:schemeClr val="accent2"/>
            </a:lnRef>
            <a:fillRef idx="1">
              <a:schemeClr val="lt1"/>
            </a:fillRef>
            <a:effectRef idx="0">
              <a:schemeClr val="accent2"/>
            </a:effectRef>
            <a:fontRef idx="minor">
              <a:schemeClr val="dk1"/>
            </a:fontRef>
          </p:style>
          <p:txBody>
            <a:bodyPr wrap="none" anchor="ctr">
              <a:spAutoFit/>
            </a:bodyPr>
            <a:lstStyle/>
            <a:p>
              <a:pPr algn="ctr">
                <a:defRPr/>
              </a:pPr>
              <a:r>
                <a:rPr lang="en-US" sz="1100" b="1" dirty="0">
                  <a:latin typeface="+mj-lt"/>
                </a:rPr>
                <a:t>After 20 min</a:t>
              </a:r>
            </a:p>
            <a:p>
              <a:pPr algn="ctr">
                <a:defRPr/>
              </a:pPr>
              <a:r>
                <a:rPr lang="en-US" sz="1100" b="1" dirty="0">
                  <a:latin typeface="Symbol" pitchFamily="18" charset="2"/>
                </a:rPr>
                <a:t>D</a:t>
              </a:r>
              <a:r>
                <a:rPr lang="en-US" sz="1100" b="1" dirty="0">
                  <a:latin typeface="+mj-lt"/>
                </a:rPr>
                <a:t>P ≈7·10</a:t>
              </a:r>
              <a:r>
                <a:rPr lang="en-US" sz="1100" b="1" baseline="30000" dirty="0">
                  <a:latin typeface="+mj-lt"/>
                </a:rPr>
                <a:t>-10</a:t>
              </a:r>
            </a:p>
          </p:txBody>
        </p:sp>
      </p:grpSp>
      <p:grpSp>
        <p:nvGrpSpPr>
          <p:cNvPr id="16" name="Group 18"/>
          <p:cNvGrpSpPr>
            <a:grpSpLocks/>
          </p:cNvGrpSpPr>
          <p:nvPr/>
        </p:nvGrpSpPr>
        <p:grpSpPr bwMode="auto">
          <a:xfrm>
            <a:off x="8257178" y="4025902"/>
            <a:ext cx="994183" cy="1042532"/>
            <a:chOff x="6657699" y="4495800"/>
            <a:chExt cx="993906" cy="1041619"/>
          </a:xfrm>
        </p:grpSpPr>
        <p:grpSp>
          <p:nvGrpSpPr>
            <p:cNvPr id="17" name="Group 18"/>
            <p:cNvGrpSpPr>
              <a:grpSpLocks/>
            </p:cNvGrpSpPr>
            <p:nvPr/>
          </p:nvGrpSpPr>
          <p:grpSpPr bwMode="auto">
            <a:xfrm>
              <a:off x="6827736" y="4495800"/>
              <a:ext cx="647480" cy="457200"/>
              <a:chOff x="3886200" y="4114800"/>
              <a:chExt cx="647480" cy="457200"/>
            </a:xfrm>
          </p:grpSpPr>
          <p:cxnSp>
            <p:nvCxnSpPr>
              <p:cNvPr id="19" name="Straight Connector 18"/>
              <p:cNvCxnSpPr/>
              <p:nvPr/>
            </p:nvCxnSpPr>
            <p:spPr>
              <a:xfrm rot="5400000">
                <a:off x="3658575" y="4343200"/>
                <a:ext cx="456799"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4304507" y="4343200"/>
                <a:ext cx="456799"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893323" y="4570014"/>
                <a:ext cx="639583" cy="1586"/>
              </a:xfrm>
              <a:prstGeom prst="straightConnector1">
                <a:avLst/>
              </a:prstGeom>
              <a:ln>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6657699" y="5106909"/>
              <a:ext cx="993906" cy="430510"/>
            </a:xfrm>
            <a:prstGeom prst="rect">
              <a:avLst/>
            </a:prstGeom>
            <a:ln>
              <a:solidFill>
                <a:srgbClr val="7030A0"/>
              </a:solidFill>
            </a:ln>
          </p:spPr>
          <p:style>
            <a:lnRef idx="2">
              <a:schemeClr val="accent2"/>
            </a:lnRef>
            <a:fillRef idx="1">
              <a:schemeClr val="lt1"/>
            </a:fillRef>
            <a:effectRef idx="0">
              <a:schemeClr val="accent2"/>
            </a:effectRef>
            <a:fontRef idx="minor">
              <a:schemeClr val="dk1"/>
            </a:fontRef>
          </p:style>
          <p:txBody>
            <a:bodyPr wrap="none" anchor="ctr">
              <a:spAutoFit/>
            </a:bodyPr>
            <a:lstStyle/>
            <a:p>
              <a:pPr algn="ctr">
                <a:defRPr/>
              </a:pPr>
              <a:r>
                <a:rPr lang="en-US" sz="1100" b="1" dirty="0">
                  <a:latin typeface="+mj-lt"/>
                </a:rPr>
                <a:t>After 20 min</a:t>
              </a:r>
            </a:p>
            <a:p>
              <a:pPr algn="ctr">
                <a:defRPr/>
              </a:pPr>
              <a:r>
                <a:rPr lang="en-US" sz="1100" b="1" dirty="0">
                  <a:latin typeface="Symbol" pitchFamily="18" charset="2"/>
                </a:rPr>
                <a:t>D</a:t>
              </a:r>
              <a:r>
                <a:rPr lang="en-US" sz="1100" b="1" dirty="0">
                  <a:latin typeface="+mj-lt"/>
                </a:rPr>
                <a:t>P ≈7·10</a:t>
              </a:r>
              <a:r>
                <a:rPr lang="en-US" sz="1100" b="1" baseline="30000" dirty="0">
                  <a:latin typeface="+mj-lt"/>
                </a:rPr>
                <a:t>-10</a:t>
              </a:r>
            </a:p>
          </p:txBody>
        </p:sp>
      </p:grpSp>
      <p:sp>
        <p:nvSpPr>
          <p:cNvPr id="22" name="Date Placeholder 3">
            <a:extLst>
              <a:ext uri="{FF2B5EF4-FFF2-40B4-BE49-F238E27FC236}">
                <a16:creationId xmlns:a16="http://schemas.microsoft.com/office/drawing/2014/main" id="{C7599875-0C23-9143-A527-16C2D686EC96}"/>
              </a:ext>
            </a:extLst>
          </p:cNvPr>
          <p:cNvSpPr>
            <a:spLocks noGrp="1"/>
          </p:cNvSpPr>
          <p:nvPr>
            <p:ph type="dt" sz="half" idx="10"/>
          </p:nvPr>
        </p:nvSpPr>
        <p:spPr>
          <a:xfrm>
            <a:off x="1472119" y="6492875"/>
            <a:ext cx="4293088" cy="365125"/>
          </a:xfrm>
          <a:prstGeom prst="rect">
            <a:avLst/>
          </a:prstGeom>
        </p:spPr>
        <p:txBody>
          <a:bodyPr/>
          <a:lstStyle>
            <a:lvl1pPr>
              <a:defRPr>
                <a:latin typeface="Calibri" charset="0"/>
                <a:ea typeface="Calibri" charset="0"/>
                <a:cs typeface="Calibri" charset="0"/>
              </a:defRPr>
            </a:lvl1pPr>
          </a:lstStyle>
          <a:p>
            <a:r>
              <a:rPr lang="en-US" dirty="0"/>
              <a:t>ARIES -APEC workshop 10 Dec. Frankfurt.</a:t>
            </a:r>
          </a:p>
        </p:txBody>
      </p:sp>
      <p:sp>
        <p:nvSpPr>
          <p:cNvPr id="23" name="Footer Placeholder 4">
            <a:extLst>
              <a:ext uri="{FF2B5EF4-FFF2-40B4-BE49-F238E27FC236}">
                <a16:creationId xmlns:a16="http://schemas.microsoft.com/office/drawing/2014/main" id="{68D2C7C4-19B1-124D-9D66-0385900ACA10}"/>
              </a:ext>
            </a:extLst>
          </p:cNvPr>
          <p:cNvSpPr>
            <a:spLocks noGrp="1"/>
          </p:cNvSpPr>
          <p:nvPr>
            <p:ph type="ftr" sz="quarter" idx="11"/>
          </p:nvPr>
        </p:nvSpPr>
        <p:spPr>
          <a:xfrm>
            <a:off x="5702788" y="6491867"/>
            <a:ext cx="2755899" cy="365125"/>
          </a:xfrm>
          <a:prstGeom prst="rect">
            <a:avLst/>
          </a:prstGeom>
        </p:spPr>
        <p:txBody>
          <a:bodyPr/>
          <a:lstStyle>
            <a:lvl1pPr>
              <a:defRPr>
                <a:latin typeface="Calibri" charset="0"/>
                <a:ea typeface="Calibri" charset="0"/>
                <a:cs typeface="Calibri" charset="0"/>
              </a:defRPr>
            </a:lvl1pPr>
          </a:lstStyle>
          <a:p>
            <a:r>
              <a:rPr lang="en-US" dirty="0"/>
              <a:t>Roberto Cimino</a:t>
            </a:r>
          </a:p>
        </p:txBody>
      </p:sp>
    </p:spTree>
    <p:extLst>
      <p:ext uri="{BB962C8B-B14F-4D97-AF65-F5344CB8AC3E}">
        <p14:creationId xmlns:p14="http://schemas.microsoft.com/office/powerpoint/2010/main" val="2690440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01900" y="612406"/>
            <a:ext cx="8156448" cy="5515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4974375" y="159961"/>
            <a:ext cx="7418531" cy="692662"/>
          </a:xfrm>
        </p:spPr>
        <p:txBody>
          <a:bodyPr>
            <a:normAutofit/>
          </a:bodyPr>
          <a:lstStyle/>
          <a:p>
            <a:pPr algn="ctr"/>
            <a:r>
              <a:rPr lang="en-US" sz="3200" b="1" dirty="0">
                <a:solidFill>
                  <a:srgbClr val="000000"/>
                </a:solidFill>
                <a:ea typeface="ＭＳ Ｐゴシック" charset="0"/>
                <a:cs typeface="Monotype Corsiva" charset="0"/>
              </a:rPr>
              <a:t>Solenoids have effect on pressure!</a:t>
            </a:r>
            <a:endParaRPr lang="en-US" sz="3200" dirty="0"/>
          </a:p>
        </p:txBody>
      </p:sp>
      <p:sp>
        <p:nvSpPr>
          <p:cNvPr id="6" name="TextBox 5"/>
          <p:cNvSpPr txBox="1"/>
          <p:nvPr/>
        </p:nvSpPr>
        <p:spPr>
          <a:xfrm>
            <a:off x="3276600" y="3111501"/>
            <a:ext cx="1228601" cy="523875"/>
          </a:xfrm>
          <a:prstGeom prst="rect">
            <a:avLst/>
          </a:prstGeom>
        </p:spPr>
        <p:style>
          <a:lnRef idx="2">
            <a:schemeClr val="accent2"/>
          </a:lnRef>
          <a:fillRef idx="1">
            <a:schemeClr val="lt1"/>
          </a:fillRef>
          <a:effectRef idx="0">
            <a:schemeClr val="accent2"/>
          </a:effectRef>
          <a:fontRef idx="minor">
            <a:schemeClr val="dk1"/>
          </a:fontRef>
        </p:style>
        <p:txBody>
          <a:bodyPr wrap="square" anchor="ctr">
            <a:spAutoFit/>
          </a:bodyPr>
          <a:lstStyle/>
          <a:p>
            <a:pPr algn="ctr">
              <a:defRPr/>
            </a:pPr>
            <a:r>
              <a:rPr lang="en-US" sz="1400" b="1" dirty="0"/>
              <a:t>Beam Intensity</a:t>
            </a:r>
          </a:p>
        </p:txBody>
      </p:sp>
      <p:sp>
        <p:nvSpPr>
          <p:cNvPr id="7" name="TextBox 6"/>
          <p:cNvSpPr txBox="1"/>
          <p:nvPr/>
        </p:nvSpPr>
        <p:spPr>
          <a:xfrm>
            <a:off x="4974375" y="1447034"/>
            <a:ext cx="1389557" cy="5238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US" sz="1400" b="1" dirty="0"/>
              <a:t>Solenoid ON</a:t>
            </a:r>
          </a:p>
          <a:p>
            <a:pPr algn="ctr">
              <a:defRPr/>
            </a:pPr>
            <a:r>
              <a:rPr lang="en-US" sz="1400" b="1" dirty="0"/>
              <a:t>A4L1</a:t>
            </a:r>
          </a:p>
        </p:txBody>
      </p:sp>
      <p:sp>
        <p:nvSpPr>
          <p:cNvPr id="8" name="TextBox 7"/>
          <p:cNvSpPr txBox="1"/>
          <p:nvPr/>
        </p:nvSpPr>
        <p:spPr>
          <a:xfrm>
            <a:off x="7707790" y="1708970"/>
            <a:ext cx="1269899" cy="52322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ctr">
              <a:defRPr/>
            </a:pPr>
            <a:r>
              <a:rPr lang="en-US" sz="1400" b="1" dirty="0"/>
              <a:t>Solenoid ON</a:t>
            </a:r>
          </a:p>
          <a:p>
            <a:pPr algn="ctr">
              <a:defRPr/>
            </a:pPr>
            <a:r>
              <a:rPr lang="en-US" sz="1400" b="1" dirty="0"/>
              <a:t>A4R1</a:t>
            </a:r>
          </a:p>
        </p:txBody>
      </p:sp>
      <p:sp>
        <p:nvSpPr>
          <p:cNvPr id="9" name="TextBox 8"/>
          <p:cNvSpPr txBox="1"/>
          <p:nvPr/>
        </p:nvSpPr>
        <p:spPr>
          <a:xfrm>
            <a:off x="5991299" y="5316434"/>
            <a:ext cx="2575900"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defRPr/>
            </a:pPr>
            <a:r>
              <a:rPr lang="en-US" sz="1400" b="1" dirty="0"/>
              <a:t>Remove multipacting</a:t>
            </a:r>
          </a:p>
          <a:p>
            <a:pPr algn="ctr">
              <a:defRPr/>
            </a:pPr>
            <a:r>
              <a:rPr lang="en-US" sz="1400" b="1" dirty="0"/>
              <a:t>Still primary electrons</a:t>
            </a:r>
          </a:p>
        </p:txBody>
      </p:sp>
      <p:grpSp>
        <p:nvGrpSpPr>
          <p:cNvPr id="10" name="Group 11"/>
          <p:cNvGrpSpPr>
            <a:grpSpLocks/>
          </p:cNvGrpSpPr>
          <p:nvPr/>
        </p:nvGrpSpPr>
        <p:grpSpPr bwMode="auto">
          <a:xfrm>
            <a:off x="5610816" y="4049714"/>
            <a:ext cx="994183" cy="1017130"/>
            <a:chOff x="4010625" y="4519137"/>
            <a:chExt cx="993905" cy="1016693"/>
          </a:xfrm>
        </p:grpSpPr>
        <p:grpSp>
          <p:nvGrpSpPr>
            <p:cNvPr id="11" name="Group 17"/>
            <p:cNvGrpSpPr>
              <a:grpSpLocks/>
            </p:cNvGrpSpPr>
            <p:nvPr/>
          </p:nvGrpSpPr>
          <p:grpSpPr bwMode="auto">
            <a:xfrm>
              <a:off x="4178880" y="4519137"/>
              <a:ext cx="653470" cy="457200"/>
              <a:chOff x="3886200" y="4114800"/>
              <a:chExt cx="653470" cy="457200"/>
            </a:xfrm>
          </p:grpSpPr>
          <p:cxnSp>
            <p:nvCxnSpPr>
              <p:cNvPr id="13" name="Straight Connector 12"/>
              <p:cNvCxnSpPr/>
              <p:nvPr/>
            </p:nvCxnSpPr>
            <p:spPr>
              <a:xfrm rot="5400000">
                <a:off x="3657081" y="4343302"/>
                <a:ext cx="457004"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4310948" y="4343302"/>
                <a:ext cx="457004"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893519" y="4570217"/>
                <a:ext cx="641170" cy="1587"/>
              </a:xfrm>
              <a:prstGeom prst="straightConnector1">
                <a:avLst/>
              </a:prstGeom>
              <a:ln>
                <a:solidFill>
                  <a:srgbClr val="92D05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4010625" y="5105128"/>
              <a:ext cx="993905" cy="430702"/>
            </a:xfrm>
            <a:prstGeom prst="rect">
              <a:avLst/>
            </a:prstGeom>
            <a:ln>
              <a:solidFill>
                <a:srgbClr val="92D050"/>
              </a:solidFill>
            </a:ln>
          </p:spPr>
          <p:style>
            <a:lnRef idx="2">
              <a:schemeClr val="accent2"/>
            </a:lnRef>
            <a:fillRef idx="1">
              <a:schemeClr val="lt1"/>
            </a:fillRef>
            <a:effectRef idx="0">
              <a:schemeClr val="accent2"/>
            </a:effectRef>
            <a:fontRef idx="minor">
              <a:schemeClr val="dk1"/>
            </a:fontRef>
          </p:style>
          <p:txBody>
            <a:bodyPr wrap="none" anchor="ctr">
              <a:spAutoFit/>
            </a:bodyPr>
            <a:lstStyle/>
            <a:p>
              <a:pPr algn="ctr">
                <a:defRPr/>
              </a:pPr>
              <a:r>
                <a:rPr lang="en-US" sz="1100" b="1" dirty="0">
                  <a:latin typeface="+mj-lt"/>
                </a:rPr>
                <a:t>After 20 min</a:t>
              </a:r>
            </a:p>
            <a:p>
              <a:pPr algn="ctr">
                <a:defRPr/>
              </a:pPr>
              <a:r>
                <a:rPr lang="en-US" sz="1100" b="1" dirty="0">
                  <a:latin typeface="Symbol" pitchFamily="18" charset="2"/>
                </a:rPr>
                <a:t>D</a:t>
              </a:r>
              <a:r>
                <a:rPr lang="en-US" sz="1100" b="1" dirty="0">
                  <a:latin typeface="+mj-lt"/>
                </a:rPr>
                <a:t>P ≈7·10</a:t>
              </a:r>
              <a:r>
                <a:rPr lang="en-US" sz="1100" b="1" baseline="30000" dirty="0">
                  <a:latin typeface="+mj-lt"/>
                </a:rPr>
                <a:t>-10</a:t>
              </a:r>
            </a:p>
          </p:txBody>
        </p:sp>
      </p:grpSp>
      <p:grpSp>
        <p:nvGrpSpPr>
          <p:cNvPr id="16" name="Group 18"/>
          <p:cNvGrpSpPr>
            <a:grpSpLocks/>
          </p:cNvGrpSpPr>
          <p:nvPr/>
        </p:nvGrpSpPr>
        <p:grpSpPr bwMode="auto">
          <a:xfrm>
            <a:off x="8257178" y="4025902"/>
            <a:ext cx="994183" cy="1042532"/>
            <a:chOff x="6657699" y="4495800"/>
            <a:chExt cx="993906" cy="1041619"/>
          </a:xfrm>
        </p:grpSpPr>
        <p:grpSp>
          <p:nvGrpSpPr>
            <p:cNvPr id="17" name="Group 18"/>
            <p:cNvGrpSpPr>
              <a:grpSpLocks/>
            </p:cNvGrpSpPr>
            <p:nvPr/>
          </p:nvGrpSpPr>
          <p:grpSpPr bwMode="auto">
            <a:xfrm>
              <a:off x="6827736" y="4495800"/>
              <a:ext cx="647480" cy="457200"/>
              <a:chOff x="3886200" y="4114800"/>
              <a:chExt cx="647480" cy="457200"/>
            </a:xfrm>
          </p:grpSpPr>
          <p:cxnSp>
            <p:nvCxnSpPr>
              <p:cNvPr id="19" name="Straight Connector 18"/>
              <p:cNvCxnSpPr/>
              <p:nvPr/>
            </p:nvCxnSpPr>
            <p:spPr>
              <a:xfrm rot="5400000">
                <a:off x="3658575" y="4343200"/>
                <a:ext cx="456799"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4304507" y="4343200"/>
                <a:ext cx="456799"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893323" y="4570014"/>
                <a:ext cx="639583" cy="1586"/>
              </a:xfrm>
              <a:prstGeom prst="straightConnector1">
                <a:avLst/>
              </a:prstGeom>
              <a:ln>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6657699" y="5106909"/>
              <a:ext cx="993906" cy="430510"/>
            </a:xfrm>
            <a:prstGeom prst="rect">
              <a:avLst/>
            </a:prstGeom>
            <a:ln>
              <a:solidFill>
                <a:srgbClr val="7030A0"/>
              </a:solidFill>
            </a:ln>
          </p:spPr>
          <p:style>
            <a:lnRef idx="2">
              <a:schemeClr val="accent2"/>
            </a:lnRef>
            <a:fillRef idx="1">
              <a:schemeClr val="lt1"/>
            </a:fillRef>
            <a:effectRef idx="0">
              <a:schemeClr val="accent2"/>
            </a:effectRef>
            <a:fontRef idx="minor">
              <a:schemeClr val="dk1"/>
            </a:fontRef>
          </p:style>
          <p:txBody>
            <a:bodyPr wrap="none" anchor="ctr">
              <a:spAutoFit/>
            </a:bodyPr>
            <a:lstStyle/>
            <a:p>
              <a:pPr algn="ctr">
                <a:defRPr/>
              </a:pPr>
              <a:r>
                <a:rPr lang="en-US" sz="1100" b="1" dirty="0">
                  <a:latin typeface="+mj-lt"/>
                </a:rPr>
                <a:t>After 20 min</a:t>
              </a:r>
            </a:p>
            <a:p>
              <a:pPr algn="ctr">
                <a:defRPr/>
              </a:pPr>
              <a:r>
                <a:rPr lang="en-US" sz="1100" b="1" dirty="0">
                  <a:latin typeface="Symbol" pitchFamily="18" charset="2"/>
                </a:rPr>
                <a:t>D</a:t>
              </a:r>
              <a:r>
                <a:rPr lang="en-US" sz="1100" b="1" dirty="0">
                  <a:latin typeface="+mj-lt"/>
                </a:rPr>
                <a:t>P ≈7·10</a:t>
              </a:r>
              <a:r>
                <a:rPr lang="en-US" sz="1100" b="1" baseline="30000" dirty="0">
                  <a:latin typeface="+mj-lt"/>
                </a:rPr>
                <a:t>-10</a:t>
              </a:r>
            </a:p>
          </p:txBody>
        </p:sp>
      </p:grpSp>
      <p:sp>
        <p:nvSpPr>
          <p:cNvPr id="22" name="Date Placeholder 3">
            <a:extLst>
              <a:ext uri="{FF2B5EF4-FFF2-40B4-BE49-F238E27FC236}">
                <a16:creationId xmlns:a16="http://schemas.microsoft.com/office/drawing/2014/main" id="{C7599875-0C23-9143-A527-16C2D686EC96}"/>
              </a:ext>
            </a:extLst>
          </p:cNvPr>
          <p:cNvSpPr>
            <a:spLocks noGrp="1"/>
          </p:cNvSpPr>
          <p:nvPr>
            <p:ph type="dt" sz="half" idx="10"/>
          </p:nvPr>
        </p:nvSpPr>
        <p:spPr>
          <a:xfrm>
            <a:off x="1472119" y="6492875"/>
            <a:ext cx="4293088" cy="365125"/>
          </a:xfrm>
          <a:prstGeom prst="rect">
            <a:avLst/>
          </a:prstGeom>
        </p:spPr>
        <p:txBody>
          <a:bodyPr/>
          <a:lstStyle>
            <a:lvl1pPr>
              <a:defRPr>
                <a:latin typeface="Calibri" charset="0"/>
                <a:ea typeface="Calibri" charset="0"/>
                <a:cs typeface="Calibri" charset="0"/>
              </a:defRPr>
            </a:lvl1pPr>
          </a:lstStyle>
          <a:p>
            <a:r>
              <a:rPr lang="en-US" dirty="0"/>
              <a:t>ARIES -APEC workshop 10 Dec. Frankfurt.</a:t>
            </a:r>
          </a:p>
        </p:txBody>
      </p:sp>
      <p:sp>
        <p:nvSpPr>
          <p:cNvPr id="23" name="Footer Placeholder 4">
            <a:extLst>
              <a:ext uri="{FF2B5EF4-FFF2-40B4-BE49-F238E27FC236}">
                <a16:creationId xmlns:a16="http://schemas.microsoft.com/office/drawing/2014/main" id="{68D2C7C4-19B1-124D-9D66-0385900ACA10}"/>
              </a:ext>
            </a:extLst>
          </p:cNvPr>
          <p:cNvSpPr>
            <a:spLocks noGrp="1"/>
          </p:cNvSpPr>
          <p:nvPr>
            <p:ph type="ftr" sz="quarter" idx="11"/>
          </p:nvPr>
        </p:nvSpPr>
        <p:spPr>
          <a:xfrm>
            <a:off x="5702788" y="6491867"/>
            <a:ext cx="2755899" cy="365125"/>
          </a:xfrm>
          <a:prstGeom prst="rect">
            <a:avLst/>
          </a:prstGeom>
        </p:spPr>
        <p:txBody>
          <a:bodyPr/>
          <a:lstStyle>
            <a:lvl1pPr>
              <a:defRPr>
                <a:latin typeface="Calibri" charset="0"/>
                <a:ea typeface="Calibri" charset="0"/>
                <a:cs typeface="Calibri" charset="0"/>
              </a:defRPr>
            </a:lvl1pPr>
          </a:lstStyle>
          <a:p>
            <a:r>
              <a:rPr lang="en-US" dirty="0"/>
              <a:t>Roberto Cimino</a:t>
            </a:r>
          </a:p>
        </p:txBody>
      </p:sp>
      <p:sp>
        <p:nvSpPr>
          <p:cNvPr id="24" name="Rectangle 23">
            <a:extLst>
              <a:ext uri="{FF2B5EF4-FFF2-40B4-BE49-F238E27FC236}">
                <a16:creationId xmlns:a16="http://schemas.microsoft.com/office/drawing/2014/main" id="{173C6F69-46D0-CE4A-9664-17521BAE50B1}"/>
              </a:ext>
            </a:extLst>
          </p:cNvPr>
          <p:cNvSpPr/>
          <p:nvPr/>
        </p:nvSpPr>
        <p:spPr>
          <a:xfrm>
            <a:off x="3538955" y="972471"/>
            <a:ext cx="5969004" cy="4524315"/>
          </a:xfrm>
          <a:prstGeom prst="rect">
            <a:avLst/>
          </a:prstGeom>
          <a:solidFill>
            <a:schemeClr val="bg1"/>
          </a:solidFill>
          <a:ln w="133350" cap="rnd" cmpd="tri">
            <a:solidFill>
              <a:srgbClr val="FF0000"/>
            </a:solidFill>
            <a:bevel/>
          </a:ln>
        </p:spPr>
        <p:txBody>
          <a:bodyPr wrap="square" lIns="91440" tIns="45720" rIns="91440" bIns="45720">
            <a:spAutoFit/>
            <a:scene3d>
              <a:camera prst="orthographicFront"/>
              <a:lightRig rig="threePt" dir="t"/>
            </a:scene3d>
            <a:sp3d extrusionH="57150">
              <a:bevelT w="38100" h="38100"/>
            </a:sp3d>
          </a:bodyPr>
          <a:lstStyle/>
          <a:p>
            <a:pPr algn="ctr"/>
            <a:r>
              <a:rPr lang="en-US" sz="4800" b="1" dirty="0">
                <a:ln w="12700">
                  <a:solidFill>
                    <a:srgbClr val="FF0000"/>
                  </a:solidFill>
                  <a:prstDash val="solid"/>
                </a:ln>
                <a:solidFill>
                  <a:srgbClr val="FF0000"/>
                </a:solidFill>
                <a:effectLst>
                  <a:outerShdw blurRad="41275" dist="20320" dir="1800000" algn="tl" rotWithShape="0">
                    <a:srgbClr val="000000">
                      <a:alpha val="40000"/>
                    </a:srgbClr>
                  </a:outerShdw>
                </a:effectLst>
                <a:latin typeface="Calibri" panose="020F0502020204030204" pitchFamily="34" charset="0"/>
                <a:cs typeface="Calibri" panose="020F0502020204030204" pitchFamily="34" charset="0"/>
              </a:rPr>
              <a:t>Evidence for: </a:t>
            </a:r>
          </a:p>
          <a:p>
            <a:pPr algn="ctr"/>
            <a:r>
              <a:rPr lang="en-US" sz="4800" b="1" dirty="0">
                <a:ln w="12700">
                  <a:solidFill>
                    <a:srgbClr val="FF0000"/>
                  </a:solidFill>
                  <a:prstDash val="solid"/>
                </a:ln>
                <a:solidFill>
                  <a:srgbClr val="FF0000"/>
                </a:solidFill>
                <a:effectLst>
                  <a:outerShdw blurRad="41275" dist="20320" dir="1800000" algn="tl" rotWithShape="0">
                    <a:srgbClr val="000000">
                      <a:alpha val="40000"/>
                    </a:srgbClr>
                  </a:outerShdw>
                </a:effectLst>
                <a:latin typeface="Calibri" panose="020F0502020204030204" pitchFamily="34" charset="0"/>
                <a:cs typeface="Calibri" panose="020F0502020204030204" pitchFamily="34" charset="0"/>
              </a:rPr>
              <a:t>e-Cloud </a:t>
            </a:r>
          </a:p>
          <a:p>
            <a:pPr algn="ctr"/>
            <a:r>
              <a:rPr lang="en-US" sz="4800" b="1" dirty="0">
                <a:ln w="12700">
                  <a:solidFill>
                    <a:srgbClr val="FF0000"/>
                  </a:solidFill>
                  <a:prstDash val="solid"/>
                </a:ln>
                <a:solidFill>
                  <a:srgbClr val="FF0000"/>
                </a:solidFill>
                <a:effectLst>
                  <a:outerShdw blurRad="41275" dist="20320" dir="1800000" algn="tl" rotWithShape="0">
                    <a:srgbClr val="000000">
                      <a:alpha val="40000"/>
                    </a:srgbClr>
                  </a:outerShdw>
                </a:effectLst>
                <a:latin typeface="Calibri" panose="020F0502020204030204" pitchFamily="34" charset="0"/>
                <a:cs typeface="Calibri" panose="020F0502020204030204" pitchFamily="34" charset="0"/>
              </a:rPr>
              <a:t>Instabilities</a:t>
            </a:r>
          </a:p>
          <a:p>
            <a:pPr algn="ctr"/>
            <a:r>
              <a:rPr lang="en-US" sz="4800" b="1" dirty="0">
                <a:ln w="12700">
                  <a:solidFill>
                    <a:srgbClr val="FF0000"/>
                  </a:solidFill>
                  <a:prstDash val="solid"/>
                </a:ln>
                <a:solidFill>
                  <a:srgbClr val="FF0000"/>
                </a:solidFill>
                <a:effectLst>
                  <a:outerShdw blurRad="41275" dist="20320" dir="1800000" algn="tl" rotWithShape="0">
                    <a:srgbClr val="000000">
                      <a:alpha val="40000"/>
                    </a:srgbClr>
                  </a:outerShdw>
                </a:effectLst>
                <a:latin typeface="Calibri" panose="020F0502020204030204" pitchFamily="34" charset="0"/>
                <a:cs typeface="Calibri" panose="020F0502020204030204" pitchFamily="34" charset="0"/>
              </a:rPr>
              <a:t>due to the interaction between beams and Vacuum system walls</a:t>
            </a:r>
          </a:p>
        </p:txBody>
      </p:sp>
    </p:spTree>
    <p:extLst>
      <p:ext uri="{BB962C8B-B14F-4D97-AF65-F5344CB8AC3E}">
        <p14:creationId xmlns:p14="http://schemas.microsoft.com/office/powerpoint/2010/main" val="3527992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128944" y="584965"/>
            <a:ext cx="7418531" cy="692662"/>
          </a:xfrm>
        </p:spPr>
        <p:txBody>
          <a:bodyPr>
            <a:normAutofit fontScale="90000"/>
          </a:bodyPr>
          <a:lstStyle/>
          <a:p>
            <a:pPr algn="ctr"/>
            <a:r>
              <a:rPr lang="en-US" sz="3200" b="1" dirty="0">
                <a:solidFill>
                  <a:srgbClr val="000000"/>
                </a:solidFill>
                <a:ea typeface="ＭＳ Ｐゴシック" charset="0"/>
                <a:cs typeface="Monotype Corsiva" charset="0"/>
              </a:rPr>
              <a:t>Electron cloud build up (in pills):</a:t>
            </a:r>
            <a:br>
              <a:rPr lang="en-US" sz="3200" b="1" dirty="0">
                <a:solidFill>
                  <a:srgbClr val="000000"/>
                </a:solidFill>
                <a:ea typeface="ＭＳ Ｐゴシック" charset="0"/>
                <a:cs typeface="Monotype Corsiva" charset="0"/>
              </a:rPr>
            </a:br>
            <a:endParaRPr lang="en-US" sz="3200" dirty="0"/>
          </a:p>
        </p:txBody>
      </p:sp>
      <p:sp>
        <p:nvSpPr>
          <p:cNvPr id="22" name="Date Placeholder 3">
            <a:extLst>
              <a:ext uri="{FF2B5EF4-FFF2-40B4-BE49-F238E27FC236}">
                <a16:creationId xmlns:a16="http://schemas.microsoft.com/office/drawing/2014/main" id="{C7599875-0C23-9143-A527-16C2D686EC96}"/>
              </a:ext>
            </a:extLst>
          </p:cNvPr>
          <p:cNvSpPr>
            <a:spLocks noGrp="1"/>
          </p:cNvSpPr>
          <p:nvPr>
            <p:ph type="dt" sz="half" idx="10"/>
          </p:nvPr>
        </p:nvSpPr>
        <p:spPr>
          <a:xfrm>
            <a:off x="1472119" y="6492875"/>
            <a:ext cx="4293088" cy="365125"/>
          </a:xfrm>
          <a:prstGeom prst="rect">
            <a:avLst/>
          </a:prstGeom>
        </p:spPr>
        <p:txBody>
          <a:bodyPr/>
          <a:lstStyle>
            <a:lvl1pPr>
              <a:defRPr>
                <a:latin typeface="Calibri" charset="0"/>
                <a:ea typeface="Calibri" charset="0"/>
                <a:cs typeface="Calibri" charset="0"/>
              </a:defRPr>
            </a:lvl1pPr>
          </a:lstStyle>
          <a:p>
            <a:r>
              <a:rPr lang="en-US" dirty="0"/>
              <a:t>ARIES -APEC workshop 10 Dec. Frankfurt.</a:t>
            </a:r>
          </a:p>
        </p:txBody>
      </p:sp>
      <p:sp>
        <p:nvSpPr>
          <p:cNvPr id="23" name="Footer Placeholder 4">
            <a:extLst>
              <a:ext uri="{FF2B5EF4-FFF2-40B4-BE49-F238E27FC236}">
                <a16:creationId xmlns:a16="http://schemas.microsoft.com/office/drawing/2014/main" id="{68D2C7C4-19B1-124D-9D66-0385900ACA10}"/>
              </a:ext>
            </a:extLst>
          </p:cNvPr>
          <p:cNvSpPr>
            <a:spLocks noGrp="1"/>
          </p:cNvSpPr>
          <p:nvPr>
            <p:ph type="ftr" sz="quarter" idx="11"/>
          </p:nvPr>
        </p:nvSpPr>
        <p:spPr>
          <a:xfrm>
            <a:off x="5702788" y="6491867"/>
            <a:ext cx="2755899" cy="365125"/>
          </a:xfrm>
          <a:prstGeom prst="rect">
            <a:avLst/>
          </a:prstGeom>
        </p:spPr>
        <p:txBody>
          <a:bodyPr/>
          <a:lstStyle>
            <a:lvl1pPr>
              <a:defRPr>
                <a:latin typeface="Calibri" charset="0"/>
                <a:ea typeface="Calibri" charset="0"/>
                <a:cs typeface="Calibri" charset="0"/>
              </a:defRPr>
            </a:lvl1pPr>
          </a:lstStyle>
          <a:p>
            <a:r>
              <a:rPr lang="en-US" dirty="0"/>
              <a:t>Roberto Cimino</a:t>
            </a:r>
          </a:p>
        </p:txBody>
      </p:sp>
      <p:sp>
        <p:nvSpPr>
          <p:cNvPr id="27" name="Title 1">
            <a:extLst>
              <a:ext uri="{FF2B5EF4-FFF2-40B4-BE49-F238E27FC236}">
                <a16:creationId xmlns:a16="http://schemas.microsoft.com/office/drawing/2014/main" id="{05FD595A-E242-FB45-A9BC-24BD805B03FC}"/>
              </a:ext>
            </a:extLst>
          </p:cNvPr>
          <p:cNvSpPr txBox="1">
            <a:spLocks/>
          </p:cNvSpPr>
          <p:nvPr/>
        </p:nvSpPr>
        <p:spPr>
          <a:xfrm>
            <a:off x="2321327" y="4915482"/>
            <a:ext cx="7418531" cy="1758947"/>
          </a:xfrm>
          <a:prstGeom prst="rect">
            <a:avLst/>
          </a:prstGeom>
        </p:spPr>
        <p:txBody>
          <a:bodyPr vert="horz" lIns="91440" tIns="45720" rIns="91440" bIns="45720" rtlCol="0" anchor="ctr">
            <a:normAutofit fontScale="97500"/>
          </a:bodyPr>
          <a:lstStyle>
            <a:lvl1pPr algn="r" defTabSz="914400" rtl="0" eaLnBrk="1" latinLnBrk="0" hangingPunct="1">
              <a:lnSpc>
                <a:spcPct val="90000"/>
              </a:lnSpc>
              <a:spcBef>
                <a:spcPct val="0"/>
              </a:spcBef>
              <a:buNone/>
              <a:defRPr sz="4000" kern="1200" cap="all" baseline="0">
                <a:solidFill>
                  <a:schemeClr val="tx1"/>
                </a:solidFill>
                <a:latin typeface="Calibri" charset="0"/>
                <a:ea typeface="Calibri" charset="0"/>
                <a:cs typeface="Calibri" charset="0"/>
              </a:defRPr>
            </a:lvl1pPr>
          </a:lstStyle>
          <a:p>
            <a:pPr algn="ctr"/>
            <a:r>
              <a:rPr lang="en-US" sz="3200" b="1" dirty="0">
                <a:solidFill>
                  <a:srgbClr val="FF0000"/>
                </a:solidFill>
                <a:ea typeface="ＭＳ Ｐゴシック" charset="0"/>
                <a:cs typeface="Monotype Corsiva" charset="0"/>
              </a:rPr>
              <a:t>SEY</a:t>
            </a:r>
            <a:r>
              <a:rPr lang="en-US" sz="3200" b="1" dirty="0">
                <a:solidFill>
                  <a:srgbClr val="000000"/>
                </a:solidFill>
                <a:ea typeface="ＭＳ Ｐゴシック" charset="0"/>
                <a:cs typeface="Monotype Corsiva" charset="0"/>
              </a:rPr>
              <a:t> measure the number of electrons produced by a surface normalized to the incoming electron flux.</a:t>
            </a:r>
            <a:endParaRPr lang="en-US" sz="3200" dirty="0"/>
          </a:p>
        </p:txBody>
      </p:sp>
      <p:pic>
        <p:nvPicPr>
          <p:cNvPr id="28" name="Picture 27">
            <a:extLst>
              <a:ext uri="{FF2B5EF4-FFF2-40B4-BE49-F238E27FC236}">
                <a16:creationId xmlns:a16="http://schemas.microsoft.com/office/drawing/2014/main" id="{9A6E777D-D1B1-A148-A51E-44F763DA22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620" y="1950720"/>
            <a:ext cx="10988742" cy="3127214"/>
          </a:xfrm>
          <a:prstGeom prst="rect">
            <a:avLst/>
          </a:prstGeom>
        </p:spPr>
      </p:pic>
      <p:sp>
        <p:nvSpPr>
          <p:cNvPr id="29" name="Rectangle 28">
            <a:extLst>
              <a:ext uri="{FF2B5EF4-FFF2-40B4-BE49-F238E27FC236}">
                <a16:creationId xmlns:a16="http://schemas.microsoft.com/office/drawing/2014/main" id="{C1B4C8BB-0A31-CE49-B750-4372528C0D7C}"/>
              </a:ext>
            </a:extLst>
          </p:cNvPr>
          <p:cNvSpPr/>
          <p:nvPr/>
        </p:nvSpPr>
        <p:spPr>
          <a:xfrm>
            <a:off x="5235507" y="1203493"/>
            <a:ext cx="6568987" cy="646331"/>
          </a:xfrm>
          <a:prstGeom prst="rect">
            <a:avLst/>
          </a:prstGeom>
          <a:solidFill>
            <a:schemeClr val="bg1"/>
          </a:solidFill>
          <a:ln w="28575">
            <a:solidFill>
              <a:srgbClr val="FF0000"/>
            </a:solidFill>
          </a:ln>
          <a:effectLst>
            <a:outerShdw blurRad="50800" dist="38100" dir="5400000" algn="t" rotWithShape="0">
              <a:prstClr val="black">
                <a:alpha val="40000"/>
              </a:prstClr>
            </a:outerShdw>
          </a:effectLst>
        </p:spPr>
        <p:txBody>
          <a:bodyPr wrap="square">
            <a:spAutoFit/>
          </a:bodyPr>
          <a:lstStyle/>
          <a:p>
            <a:pPr marL="0" lvl="2" algn="ctr"/>
            <a:r>
              <a:rPr lang="en-US" dirty="0">
                <a:solidFill>
                  <a:schemeClr val="tx2"/>
                </a:solidFill>
                <a:latin typeface="Calibri" pitchFamily="34" charset="0"/>
                <a:sym typeface="Wingdings" panose="05000000000000000000" pitchFamily="2" charset="2"/>
              </a:rPr>
              <a:t>Secondary Electron Emission can drive an </a:t>
            </a:r>
            <a:r>
              <a:rPr lang="en-US" b="1" dirty="0">
                <a:solidFill>
                  <a:srgbClr val="FF0000"/>
                </a:solidFill>
                <a:latin typeface="Calibri" pitchFamily="34" charset="0"/>
                <a:sym typeface="Wingdings" panose="05000000000000000000" pitchFamily="2" charset="2"/>
              </a:rPr>
              <a:t>avalanche multiplication </a:t>
            </a:r>
            <a:r>
              <a:rPr lang="en-US" dirty="0">
                <a:solidFill>
                  <a:schemeClr val="tx2"/>
                </a:solidFill>
                <a:latin typeface="Calibri" pitchFamily="34" charset="0"/>
                <a:sym typeface="Wingdings" panose="05000000000000000000" pitchFamily="2" charset="2"/>
              </a:rPr>
              <a:t>effect</a:t>
            </a:r>
            <a:r>
              <a:rPr lang="en-US" b="1" dirty="0">
                <a:solidFill>
                  <a:schemeClr val="tx2"/>
                </a:solidFill>
                <a:latin typeface="Calibri" pitchFamily="34" charset="0"/>
                <a:sym typeface="Wingdings" panose="05000000000000000000" pitchFamily="2" charset="2"/>
              </a:rPr>
              <a:t> </a:t>
            </a:r>
            <a:r>
              <a:rPr lang="en-US" dirty="0">
                <a:solidFill>
                  <a:schemeClr val="tx2"/>
                </a:solidFill>
                <a:latin typeface="Calibri" pitchFamily="34" charset="0"/>
                <a:sym typeface="Wingdings" panose="05000000000000000000" pitchFamily="2" charset="2"/>
              </a:rPr>
              <a:t>filling the beam chamber with an</a:t>
            </a:r>
            <a:r>
              <a:rPr lang="en-US" b="1" dirty="0">
                <a:solidFill>
                  <a:srgbClr val="FF0000"/>
                </a:solidFill>
                <a:latin typeface="Calibri" pitchFamily="34" charset="0"/>
                <a:sym typeface="Wingdings" panose="05000000000000000000" pitchFamily="2" charset="2"/>
              </a:rPr>
              <a:t> electron cloud</a:t>
            </a:r>
          </a:p>
        </p:txBody>
      </p:sp>
      <p:cxnSp>
        <p:nvCxnSpPr>
          <p:cNvPr id="30" name="Connettore 2 67">
            <a:extLst>
              <a:ext uri="{FF2B5EF4-FFF2-40B4-BE49-F238E27FC236}">
                <a16:creationId xmlns:a16="http://schemas.microsoft.com/office/drawing/2014/main" id="{A3C387C9-C15E-354E-B382-8E5C3612C207}"/>
              </a:ext>
            </a:extLst>
          </p:cNvPr>
          <p:cNvCxnSpPr>
            <a:cxnSpLocks/>
            <a:endCxn id="31" idx="0"/>
          </p:cNvCxnSpPr>
          <p:nvPr/>
        </p:nvCxnSpPr>
        <p:spPr>
          <a:xfrm>
            <a:off x="1467464" y="3301084"/>
            <a:ext cx="0" cy="949263"/>
          </a:xfrm>
          <a:prstGeom prst="straightConnector1">
            <a:avLst/>
          </a:prstGeom>
          <a:ln w="28575">
            <a:solidFill>
              <a:srgbClr val="FF0000"/>
            </a:solidFill>
            <a:headEnd type="stealth" w="lg" len="lg"/>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25A48E4-FC7F-1D4C-99B8-D1F9DDC26E0E}"/>
              </a:ext>
            </a:extLst>
          </p:cNvPr>
          <p:cNvSpPr/>
          <p:nvPr/>
        </p:nvSpPr>
        <p:spPr>
          <a:xfrm>
            <a:off x="613601" y="4250347"/>
            <a:ext cx="1707726" cy="369332"/>
          </a:xfrm>
          <a:prstGeom prst="rect">
            <a:avLst/>
          </a:prstGeom>
          <a:solidFill>
            <a:schemeClr val="bg1"/>
          </a:solidFill>
          <a:ln w="28575">
            <a:solidFill>
              <a:srgbClr val="FF0000"/>
            </a:solidFill>
          </a:ln>
          <a:effectLst>
            <a:outerShdw blurRad="50800" dist="38100" dir="5400000" algn="t" rotWithShape="0">
              <a:prstClr val="black">
                <a:alpha val="40000"/>
              </a:prstClr>
            </a:outerShdw>
          </a:effectLst>
        </p:spPr>
        <p:txBody>
          <a:bodyPr wrap="square">
            <a:spAutoFit/>
          </a:bodyPr>
          <a:lstStyle/>
          <a:p>
            <a:pPr marL="0" lvl="2"/>
            <a:r>
              <a:rPr lang="en-US" dirty="0">
                <a:solidFill>
                  <a:schemeClr val="tx2"/>
                </a:solidFill>
                <a:latin typeface="Calibri" pitchFamily="34" charset="0"/>
                <a:sym typeface="Wingdings" panose="05000000000000000000" pitchFamily="2" charset="2"/>
              </a:rPr>
              <a:t>Proton bunch</a:t>
            </a:r>
          </a:p>
        </p:txBody>
      </p:sp>
      <p:cxnSp>
        <p:nvCxnSpPr>
          <p:cNvPr id="32" name="Connettore 2 67">
            <a:extLst>
              <a:ext uri="{FF2B5EF4-FFF2-40B4-BE49-F238E27FC236}">
                <a16:creationId xmlns:a16="http://schemas.microsoft.com/office/drawing/2014/main" id="{A7C1DF9C-D073-C444-9428-AEDAC440593E}"/>
              </a:ext>
            </a:extLst>
          </p:cNvPr>
          <p:cNvCxnSpPr>
            <a:cxnSpLocks/>
            <a:endCxn id="33" idx="2"/>
          </p:cNvCxnSpPr>
          <p:nvPr/>
        </p:nvCxnSpPr>
        <p:spPr>
          <a:xfrm flipV="1">
            <a:off x="1525669" y="1952963"/>
            <a:ext cx="449619" cy="250100"/>
          </a:xfrm>
          <a:prstGeom prst="straightConnector1">
            <a:avLst/>
          </a:prstGeom>
          <a:ln w="28575">
            <a:solidFill>
              <a:srgbClr val="FF0000"/>
            </a:solidFill>
            <a:headEnd type="stealth" w="lg" len="lg"/>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C1BF7155-54FB-D349-9230-D78B57C4DEF2}"/>
              </a:ext>
            </a:extLst>
          </p:cNvPr>
          <p:cNvSpPr/>
          <p:nvPr/>
        </p:nvSpPr>
        <p:spPr>
          <a:xfrm>
            <a:off x="870620" y="1306632"/>
            <a:ext cx="2209336" cy="646331"/>
          </a:xfrm>
          <a:prstGeom prst="rect">
            <a:avLst/>
          </a:prstGeom>
          <a:solidFill>
            <a:schemeClr val="bg1"/>
          </a:solidFill>
          <a:ln w="28575">
            <a:solidFill>
              <a:srgbClr val="FF0000"/>
            </a:solidFill>
          </a:ln>
          <a:effectLst>
            <a:outerShdw blurRad="50800" dist="38100" dir="5400000" algn="t" rotWithShape="0">
              <a:prstClr val="black">
                <a:alpha val="40000"/>
              </a:prstClr>
            </a:outerShdw>
          </a:effectLst>
        </p:spPr>
        <p:txBody>
          <a:bodyPr wrap="square">
            <a:spAutoFit/>
          </a:bodyPr>
          <a:lstStyle/>
          <a:p>
            <a:pPr marL="0" lvl="2" algn="ctr"/>
            <a:r>
              <a:rPr lang="en-US" dirty="0">
                <a:solidFill>
                  <a:schemeClr val="tx2"/>
                </a:solidFill>
                <a:latin typeface="Calibri" pitchFamily="34" charset="0"/>
                <a:sym typeface="Wingdings" panose="05000000000000000000" pitchFamily="2" charset="2"/>
              </a:rPr>
              <a:t>e</a:t>
            </a:r>
            <a:r>
              <a:rPr lang="en-US" baseline="30000" dirty="0">
                <a:solidFill>
                  <a:schemeClr val="tx2"/>
                </a:solidFill>
                <a:latin typeface="Calibri" pitchFamily="34" charset="0"/>
                <a:sym typeface="Wingdings" panose="05000000000000000000" pitchFamily="2" charset="2"/>
              </a:rPr>
              <a:t>-</a:t>
            </a:r>
            <a:r>
              <a:rPr lang="en-US" dirty="0">
                <a:solidFill>
                  <a:schemeClr val="tx2"/>
                </a:solidFill>
                <a:latin typeface="Calibri" pitchFamily="34" charset="0"/>
                <a:sym typeface="Wingdings" panose="05000000000000000000" pitchFamily="2" charset="2"/>
              </a:rPr>
              <a:t> is emitted (photoelectric effect) </a:t>
            </a:r>
            <a:endParaRPr lang="en-US" baseline="30000" dirty="0">
              <a:solidFill>
                <a:schemeClr val="tx2"/>
              </a:solidFill>
              <a:latin typeface="Calibri" pitchFamily="34" charset="0"/>
              <a:sym typeface="Wingdings" panose="05000000000000000000" pitchFamily="2" charset="2"/>
            </a:endParaRPr>
          </a:p>
        </p:txBody>
      </p:sp>
      <p:cxnSp>
        <p:nvCxnSpPr>
          <p:cNvPr id="34" name="Connettore 2 67">
            <a:extLst>
              <a:ext uri="{FF2B5EF4-FFF2-40B4-BE49-F238E27FC236}">
                <a16:creationId xmlns:a16="http://schemas.microsoft.com/office/drawing/2014/main" id="{8F00A8B7-128C-F24D-80E6-5DE6C07CC2B0}"/>
              </a:ext>
            </a:extLst>
          </p:cNvPr>
          <p:cNvCxnSpPr>
            <a:cxnSpLocks/>
            <a:endCxn id="35" idx="1"/>
          </p:cNvCxnSpPr>
          <p:nvPr/>
        </p:nvCxnSpPr>
        <p:spPr>
          <a:xfrm>
            <a:off x="5235507" y="4163823"/>
            <a:ext cx="685800" cy="271190"/>
          </a:xfrm>
          <a:prstGeom prst="straightConnector1">
            <a:avLst/>
          </a:prstGeom>
          <a:ln w="28575">
            <a:solidFill>
              <a:srgbClr val="FF0000"/>
            </a:solidFill>
            <a:headEnd type="stealth" w="lg" len="lg"/>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90EB5751-065A-E04C-869C-732402BE47D1}"/>
              </a:ext>
            </a:extLst>
          </p:cNvPr>
          <p:cNvSpPr/>
          <p:nvPr/>
        </p:nvSpPr>
        <p:spPr>
          <a:xfrm>
            <a:off x="5921307" y="4250347"/>
            <a:ext cx="3818551" cy="369332"/>
          </a:xfrm>
          <a:prstGeom prst="rect">
            <a:avLst/>
          </a:prstGeom>
          <a:solidFill>
            <a:schemeClr val="bg1"/>
          </a:solidFill>
          <a:ln w="28575">
            <a:solidFill>
              <a:srgbClr val="FF0000"/>
            </a:solidFill>
          </a:ln>
          <a:effectLst>
            <a:outerShdw blurRad="50800" dist="38100" dir="5400000" algn="t" rotWithShape="0">
              <a:prstClr val="black">
                <a:alpha val="40000"/>
              </a:prstClr>
            </a:outerShdw>
          </a:effectLst>
        </p:spPr>
        <p:txBody>
          <a:bodyPr wrap="square">
            <a:spAutoFit/>
          </a:bodyPr>
          <a:lstStyle/>
          <a:p>
            <a:pPr marL="0" lvl="2" algn="ctr"/>
            <a:r>
              <a:rPr lang="en-US" dirty="0">
                <a:solidFill>
                  <a:schemeClr val="tx2"/>
                </a:solidFill>
                <a:latin typeface="Calibri" pitchFamily="34" charset="0"/>
                <a:sym typeface="Wingdings" panose="05000000000000000000" pitchFamily="2" charset="2"/>
              </a:rPr>
              <a:t>Secondary Electron Emission</a:t>
            </a:r>
          </a:p>
        </p:txBody>
      </p:sp>
      <p:cxnSp>
        <p:nvCxnSpPr>
          <p:cNvPr id="36" name="Connettore 2 67">
            <a:extLst>
              <a:ext uri="{FF2B5EF4-FFF2-40B4-BE49-F238E27FC236}">
                <a16:creationId xmlns:a16="http://schemas.microsoft.com/office/drawing/2014/main" id="{BB4A3704-CA73-E641-996A-F5535390C750}"/>
              </a:ext>
            </a:extLst>
          </p:cNvPr>
          <p:cNvCxnSpPr>
            <a:cxnSpLocks/>
            <a:endCxn id="29" idx="2"/>
          </p:cNvCxnSpPr>
          <p:nvPr/>
        </p:nvCxnSpPr>
        <p:spPr>
          <a:xfrm flipV="1">
            <a:off x="7909560" y="1849824"/>
            <a:ext cx="610441" cy="375218"/>
          </a:xfrm>
          <a:prstGeom prst="straightConnector1">
            <a:avLst/>
          </a:prstGeom>
          <a:ln w="28575">
            <a:solidFill>
              <a:srgbClr val="FF0000"/>
            </a:solidFill>
            <a:headEnd type="stealth" w="lg" len="lg"/>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9" name="Connettore 2 67">
            <a:extLst>
              <a:ext uri="{FF2B5EF4-FFF2-40B4-BE49-F238E27FC236}">
                <a16:creationId xmlns:a16="http://schemas.microsoft.com/office/drawing/2014/main" id="{160681AD-FC84-4C49-B4FF-309F68E5EF51}"/>
              </a:ext>
            </a:extLst>
          </p:cNvPr>
          <p:cNvCxnSpPr>
            <a:cxnSpLocks/>
            <a:endCxn id="35" idx="1"/>
          </p:cNvCxnSpPr>
          <p:nvPr/>
        </p:nvCxnSpPr>
        <p:spPr>
          <a:xfrm>
            <a:off x="2321327" y="4163823"/>
            <a:ext cx="3599980" cy="271190"/>
          </a:xfrm>
          <a:prstGeom prst="straightConnector1">
            <a:avLst/>
          </a:prstGeom>
          <a:ln w="28575">
            <a:solidFill>
              <a:srgbClr val="FF0000"/>
            </a:solidFill>
            <a:headEnd type="stealth" w="lg" len="lg"/>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4" name="Connettore 2 67">
            <a:extLst>
              <a:ext uri="{FF2B5EF4-FFF2-40B4-BE49-F238E27FC236}">
                <a16:creationId xmlns:a16="http://schemas.microsoft.com/office/drawing/2014/main" id="{EFE4D8E1-F042-3648-8208-F767A3019B14}"/>
              </a:ext>
            </a:extLst>
          </p:cNvPr>
          <p:cNvCxnSpPr>
            <a:cxnSpLocks/>
          </p:cNvCxnSpPr>
          <p:nvPr/>
        </p:nvCxnSpPr>
        <p:spPr>
          <a:xfrm flipH="1">
            <a:off x="7668126" y="4163823"/>
            <a:ext cx="401053" cy="86524"/>
          </a:xfrm>
          <a:prstGeom prst="straightConnector1">
            <a:avLst/>
          </a:prstGeom>
          <a:ln w="28575">
            <a:solidFill>
              <a:srgbClr val="FF0000"/>
            </a:solidFill>
            <a:headEnd type="stealth" w="lg" len="lg"/>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954830"/>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Vapor Trail</Template>
  <TotalTime>39479</TotalTime>
  <Words>3012</Words>
  <Application>Microsoft Macintosh PowerPoint</Application>
  <PresentationFormat>Widescreen</PresentationFormat>
  <Paragraphs>485</Paragraphs>
  <Slides>43</Slides>
  <Notes>0</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2</vt:i4>
      </vt:variant>
      <vt:variant>
        <vt:lpstr>Slide Titles</vt:lpstr>
      </vt:variant>
      <vt:variant>
        <vt:i4>43</vt:i4>
      </vt:variant>
    </vt:vector>
  </HeadingPairs>
  <TitlesOfParts>
    <vt:vector size="58" baseType="lpstr">
      <vt:lpstr>ＭＳ Ｐゴシック</vt:lpstr>
      <vt:lpstr>Arial</vt:lpstr>
      <vt:lpstr>Calibri</vt:lpstr>
      <vt:lpstr>Century Gothic</vt:lpstr>
      <vt:lpstr>Comic Sans MS</vt:lpstr>
      <vt:lpstr>Courier New</vt:lpstr>
      <vt:lpstr>Monotype Corsiva</vt:lpstr>
      <vt:lpstr>Proxima Nova</vt:lpstr>
      <vt:lpstr>Symbol</vt:lpstr>
      <vt:lpstr>Times</vt:lpstr>
      <vt:lpstr>Times New Roman</vt:lpstr>
      <vt:lpstr>Wingdings</vt:lpstr>
      <vt:lpstr>Vapor Trail</vt:lpstr>
      <vt:lpstr>Chart</vt:lpstr>
      <vt:lpstr>Equation</vt:lpstr>
      <vt:lpstr>E-could mitigation techniques and relations with vacuum/impedance requirements.</vt:lpstr>
      <vt:lpstr>PowerPoint Presentation</vt:lpstr>
      <vt:lpstr>PowerPoint Presentation</vt:lpstr>
      <vt:lpstr>One real example:</vt:lpstr>
      <vt:lpstr>Exotic Vacuum behavior @ LHC</vt:lpstr>
      <vt:lpstr>  solved by Installing Solenoids</vt:lpstr>
      <vt:lpstr>Solenoids have effect on pressure!</vt:lpstr>
      <vt:lpstr>Solenoids have effect on pressure!</vt:lpstr>
      <vt:lpstr>Electron cloud build up (in pills):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Beam Screen</vt:lpstr>
      <vt:lpstr>Beam Screen</vt:lpstr>
      <vt:lpstr>/Residual gas</vt:lpstr>
      <vt:lpstr>/Residual gas</vt:lpstr>
      <vt:lpstr>PowerPoint Presentation</vt:lpstr>
      <vt:lpstr>PowerPoint Presentation</vt:lpstr>
      <vt:lpstr>PowerPoint Presentation</vt:lpstr>
      <vt:lpstr>Implication for machine Vacuum Stability</vt:lpstr>
      <vt:lpstr>Implication for machine Vacuum Stability</vt:lpstr>
      <vt:lpstr>Conclusions</vt:lpstr>
      <vt:lpstr>The team at LNF ...</vt:lpstr>
      <vt:lpstr>Acknowledgements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Utente di Microsoft Office</dc:creator>
  <cp:lastModifiedBy>Roberto Cimino</cp:lastModifiedBy>
  <cp:revision>717</cp:revision>
  <cp:lastPrinted>2018-12-09T08:46:03Z</cp:lastPrinted>
  <dcterms:created xsi:type="dcterms:W3CDTF">2016-05-23T12:14:14Z</dcterms:created>
  <dcterms:modified xsi:type="dcterms:W3CDTF">2018-12-10T15:17:31Z</dcterms:modified>
</cp:coreProperties>
</file>