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5" r:id="rId3"/>
    <p:sldId id="356" r:id="rId4"/>
    <p:sldId id="364" r:id="rId5"/>
    <p:sldId id="358" r:id="rId6"/>
    <p:sldId id="360" r:id="rId7"/>
    <p:sldId id="333" r:id="rId8"/>
    <p:sldId id="366" r:id="rId9"/>
    <p:sldId id="346" r:id="rId10"/>
    <p:sldId id="363" r:id="rId11"/>
    <p:sldId id="331" r:id="rId12"/>
    <p:sldId id="361" r:id="rId13"/>
    <p:sldId id="338" r:id="rId14"/>
    <p:sldId id="354" r:id="rId15"/>
    <p:sldId id="344" r:id="rId16"/>
    <p:sldId id="329" r:id="rId17"/>
    <p:sldId id="362" r:id="rId18"/>
    <p:sldId id="342" r:id="rId19"/>
    <p:sldId id="341" r:id="rId20"/>
    <p:sldId id="334" r:id="rId21"/>
    <p:sldId id="339" r:id="rId22"/>
    <p:sldId id="345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03E"/>
    <a:srgbClr val="FDCA00"/>
    <a:srgbClr val="FF9999"/>
    <a:srgbClr val="000000"/>
    <a:srgbClr val="F5A300"/>
    <a:srgbClr val="9C1C26"/>
    <a:srgbClr val="312C8C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06" autoAdjust="0"/>
    <p:restoredTop sz="94796" autoAdjust="0"/>
  </p:normalViewPr>
  <p:slideViewPr>
    <p:cSldViewPr snapToObjects="1">
      <p:cViewPr varScale="1">
        <p:scale>
          <a:sx n="96" d="100"/>
          <a:sy n="96" d="100"/>
        </p:scale>
        <p:origin x="4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9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0"/>
            <a:ext cx="540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0" y="8567738"/>
            <a:ext cx="1330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A32DC80D-291A-4ABB-A78B-0417274A267C}" type="datetime4">
              <a:rPr lang="de-DE"/>
              <a:pPr/>
              <a:t>9. Dezember 2018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8567738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3" y="8567738"/>
            <a:ext cx="669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360363"/>
            <a:ext cx="928688" cy="417512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90500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8913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86852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fld id="{065B079B-E513-489A-8A1B-D7C78493EA86}" type="datetime4">
              <a:rPr lang="de-DE"/>
              <a:pPr/>
              <a:t>9. Dezember 2018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923925"/>
            <a:ext cx="4194175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3" y="86852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8685213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0500" y="387350"/>
            <a:ext cx="5403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90500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8913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9C1C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09.12.18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ETIT  | 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Accelerator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physics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group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Oliver Boine-Frankenheim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10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09.12.18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ETIT  | 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Accelerator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physics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group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Oliver Boine-Frankenheim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file:////var/folders/x7/_mp4z40n09l45yt_tbh080lm0000gn/T/com.microsoft.Powerpoint/converted_emf.emf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jpg"/><Relationship Id="rId3" Type="http://schemas.openxmlformats.org/officeDocument/2006/relationships/image" Target="../media/image37.emf"/><Relationship Id="rId12" Type="http://schemas.openxmlformats.org/officeDocument/2006/relationships/image" Target="../media/image29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15" Type="http://schemas.openxmlformats.org/officeDocument/2006/relationships/image" Target="../media/image41.jpeg"/><Relationship Id="rId10" Type="http://schemas.openxmlformats.org/officeDocument/2006/relationships/image" Target="../media/image270.png"/><Relationship Id="rId9" Type="http://schemas.openxmlformats.org/officeDocument/2006/relationships/image" Target="../media/image260.png"/><Relationship Id="rId14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10" Type="http://schemas.openxmlformats.org/officeDocument/2006/relationships/image" Target="../media/image330.png"/><Relationship Id="rId4" Type="http://schemas.openxmlformats.org/officeDocument/2006/relationships/image" Target="../media/image37.png"/><Relationship Id="rId9" Type="http://schemas.openxmlformats.org/officeDocument/2006/relationships/image" Target="../media/image4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jpg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37.emf"/><Relationship Id="rId7" Type="http://schemas.openxmlformats.org/officeDocument/2006/relationships/image" Target="../media/image62.emf"/><Relationship Id="rId12" Type="http://schemas.openxmlformats.org/officeDocument/2006/relationships/image" Target="../media/image29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11" Type="http://schemas.openxmlformats.org/officeDocument/2006/relationships/image" Target="../media/image280.png"/><Relationship Id="rId5" Type="http://schemas.openxmlformats.org/officeDocument/2006/relationships/image" Target="../media/image40.emf"/><Relationship Id="rId10" Type="http://schemas.openxmlformats.org/officeDocument/2006/relationships/image" Target="../media/image270.png"/><Relationship Id="rId4" Type="http://schemas.openxmlformats.org/officeDocument/2006/relationships/image" Target="../media/image60.emf"/><Relationship Id="rId9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image" Target="../media/image70.jpg"/><Relationship Id="rId3" Type="http://schemas.openxmlformats.org/officeDocument/2006/relationships/image" Target="../media/image47.emf"/><Relationship Id="rId7" Type="http://schemas.openxmlformats.org/officeDocument/2006/relationships/image" Target="../media/image66.wmf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0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65.wmf"/><Relationship Id="rId15" Type="http://schemas.openxmlformats.org/officeDocument/2006/relationships/image" Target="../media/image610.png"/><Relationship Id="rId10" Type="http://schemas.openxmlformats.org/officeDocument/2006/relationships/image" Target="../media/image67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6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emf"/><Relationship Id="rId3" Type="http://schemas.openxmlformats.org/officeDocument/2006/relationships/image" Target="../media/image18.jp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19.jpeg"/><Relationship Id="rId1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3.png"/><Relationship Id="rId18" Type="http://schemas.openxmlformats.org/officeDocument/2006/relationships/image" Target="../media/image28.emf"/><Relationship Id="rId3" Type="http://schemas.openxmlformats.org/officeDocument/2006/relationships/image" Target="../media/image30.jpg"/><Relationship Id="rId7" Type="http://schemas.openxmlformats.org/officeDocument/2006/relationships/image" Target="../media/image25.emf"/><Relationship Id="rId12" Type="http://schemas.openxmlformats.org/officeDocument/2006/relationships/image" Target="../media/image31.png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20" Type="http://schemas.openxmlformats.org/officeDocument/2006/relationships/image" Target="../media/image29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6.emf"/><Relationship Id="rId5" Type="http://schemas.openxmlformats.org/officeDocument/2006/relationships/image" Target="../media/image24.emf"/><Relationship Id="rId15" Type="http://schemas.openxmlformats.org/officeDocument/2006/relationships/image" Target="../media/image27.emf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/>
          <p:nvPr/>
        </p:nvPicPr>
        <p:blipFill>
          <a:blip r:embed="rId2"/>
          <a:stretch/>
        </p:blipFill>
        <p:spPr>
          <a:xfrm>
            <a:off x="251520" y="1700808"/>
            <a:ext cx="8641080" cy="4709160"/>
          </a:xfrm>
          <a:prstGeom prst="rect">
            <a:avLst/>
          </a:prstGeom>
          <a:ln w="27360">
            <a:noFill/>
          </a:ln>
        </p:spPr>
      </p:pic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41116" y="1245886"/>
            <a:ext cx="6642117" cy="944562"/>
          </a:xfrm>
        </p:spPr>
        <p:txBody>
          <a:bodyPr/>
          <a:lstStyle/>
          <a:p>
            <a:r>
              <a:rPr lang="de-DE" dirty="0"/>
              <a:t>O. Boine-Frankenheim 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FFFF"/>
                </a:solidFill>
              </a:rPr>
              <a:t>FCC-</a:t>
            </a:r>
            <a:r>
              <a:rPr lang="de-DE" dirty="0" err="1">
                <a:solidFill>
                  <a:srgbClr val="FFFFFF"/>
                </a:solidFill>
              </a:rPr>
              <a:t>hh</a:t>
            </a:r>
            <a:r>
              <a:rPr lang="de-DE" dirty="0">
                <a:solidFill>
                  <a:srgbClr val="FFFFFF"/>
                </a:solidFill>
              </a:rPr>
              <a:t> (</a:t>
            </a:r>
            <a:r>
              <a:rPr lang="de-DE" dirty="0" err="1">
                <a:solidFill>
                  <a:srgbClr val="FFFFFF"/>
                </a:solidFill>
              </a:rPr>
              <a:t>single</a:t>
            </a:r>
            <a:r>
              <a:rPr lang="de-DE" dirty="0">
                <a:solidFill>
                  <a:srgbClr val="FFFFFF"/>
                </a:solidFill>
              </a:rPr>
              <a:t> beam) </a:t>
            </a:r>
            <a:r>
              <a:rPr lang="de-DE" dirty="0" err="1">
                <a:solidFill>
                  <a:srgbClr val="FFFFFF"/>
                </a:solidFill>
              </a:rPr>
              <a:t>collective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effects</a:t>
            </a:r>
            <a:endParaRPr lang="de-DE" dirty="0"/>
          </a:p>
        </p:txBody>
      </p:sp>
      <p:pic>
        <p:nvPicPr>
          <p:cNvPr id="7" name="Bild 6"/>
          <p:cNvPicPr/>
          <p:nvPr/>
        </p:nvPicPr>
        <p:blipFill>
          <a:blip r:embed="rId3"/>
          <a:stretch/>
        </p:blipFill>
        <p:spPr>
          <a:xfrm>
            <a:off x="7005280" y="1718167"/>
            <a:ext cx="1739160" cy="836280"/>
          </a:xfrm>
          <a:prstGeom prst="rect">
            <a:avLst/>
          </a:prstGeom>
          <a:ln>
            <a:noFill/>
          </a:ln>
        </p:spPr>
      </p:pic>
      <p:sp>
        <p:nvSpPr>
          <p:cNvPr id="8" name="Rechteck 7"/>
          <p:cNvSpPr/>
          <p:nvPr/>
        </p:nvSpPr>
        <p:spPr>
          <a:xfrm>
            <a:off x="214399" y="1682940"/>
            <a:ext cx="823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FFFF"/>
                </a:solidFill>
                <a:latin typeface="Arial"/>
              </a:rPr>
              <a:t>S. </a:t>
            </a:r>
            <a:r>
              <a:rPr lang="de-DE" b="1" dirty="0" err="1">
                <a:solidFill>
                  <a:srgbClr val="FFFFFF"/>
                </a:solidFill>
                <a:latin typeface="Arial"/>
              </a:rPr>
              <a:t>Arsenyev</a:t>
            </a:r>
            <a:r>
              <a:rPr lang="de-DE" b="1" dirty="0">
                <a:solidFill>
                  <a:srgbClr val="FFFFFF"/>
                </a:solidFill>
                <a:latin typeface="Arial"/>
              </a:rPr>
              <a:t>, D. Schulte (CERN)</a:t>
            </a:r>
          </a:p>
          <a:p>
            <a:r>
              <a:rPr lang="de-DE" b="1" dirty="0">
                <a:solidFill>
                  <a:srgbClr val="FFFFFF"/>
                </a:solidFill>
                <a:latin typeface="Arial"/>
              </a:rPr>
              <a:t>D. </a:t>
            </a:r>
            <a:r>
              <a:rPr lang="de-DE" b="1" dirty="0" err="1">
                <a:solidFill>
                  <a:srgbClr val="FFFFFF"/>
                </a:solidFill>
                <a:latin typeface="Arial"/>
              </a:rPr>
              <a:t>Astapovych</a:t>
            </a:r>
            <a:r>
              <a:rPr lang="de-DE" b="1" dirty="0">
                <a:solidFill>
                  <a:srgbClr val="FFFFFF"/>
                </a:solidFill>
                <a:latin typeface="Arial"/>
              </a:rPr>
              <a:t>, U. </a:t>
            </a:r>
            <a:r>
              <a:rPr lang="de-DE" b="1" dirty="0" err="1">
                <a:solidFill>
                  <a:srgbClr val="FFFFFF"/>
                </a:solidFill>
                <a:latin typeface="Arial"/>
              </a:rPr>
              <a:t>Niedermayer</a:t>
            </a:r>
            <a:r>
              <a:rPr lang="de-DE" b="1" dirty="0">
                <a:solidFill>
                  <a:srgbClr val="FFFFFF"/>
                </a:solidFill>
                <a:latin typeface="Arial"/>
              </a:rPr>
              <a:t> (TU Darmstadt) </a:t>
            </a:r>
          </a:p>
          <a:p>
            <a:r>
              <a:rPr lang="de-DE" b="1" dirty="0">
                <a:solidFill>
                  <a:srgbClr val="FFFFFF"/>
                </a:solidFill>
                <a:latin typeface="Arial"/>
              </a:rPr>
              <a:t>V. </a:t>
            </a:r>
            <a:r>
              <a:rPr lang="de-DE" b="1" dirty="0" err="1">
                <a:solidFill>
                  <a:srgbClr val="FFFFFF"/>
                </a:solidFill>
                <a:latin typeface="Arial"/>
              </a:rPr>
              <a:t>Kornilov</a:t>
            </a:r>
            <a:r>
              <a:rPr lang="de-DE" b="1" dirty="0">
                <a:solidFill>
                  <a:srgbClr val="FFFFFF"/>
                </a:solidFill>
                <a:latin typeface="Arial"/>
              </a:rPr>
              <a:t> (GSI) </a:t>
            </a:r>
          </a:p>
          <a:p>
            <a:r>
              <a:rPr lang="de-DE" b="1" dirty="0">
                <a:solidFill>
                  <a:srgbClr val="FFFFFF"/>
                </a:solidFill>
                <a:latin typeface="Arial"/>
              </a:rPr>
              <a:t>B. Riemann (TU Dortmund) </a:t>
            </a:r>
          </a:p>
          <a:p>
            <a:r>
              <a:rPr lang="de-DE" b="1" dirty="0">
                <a:solidFill>
                  <a:srgbClr val="FFFFFF"/>
                </a:solidFill>
                <a:latin typeface="Arial"/>
              </a:rPr>
              <a:t>L. </a:t>
            </a:r>
            <a:r>
              <a:rPr lang="de-DE" b="1" dirty="0" err="1">
                <a:solidFill>
                  <a:srgbClr val="FFFFFF"/>
                </a:solidFill>
                <a:latin typeface="Arial"/>
              </a:rPr>
              <a:t>Mether</a:t>
            </a:r>
            <a:r>
              <a:rPr lang="de-DE" b="1" dirty="0">
                <a:solidFill>
                  <a:srgbClr val="FFFFFF"/>
                </a:solidFill>
                <a:latin typeface="Arial"/>
              </a:rPr>
              <a:t>, T. </a:t>
            </a:r>
            <a:r>
              <a:rPr lang="de-DE" b="1" dirty="0" err="1">
                <a:solidFill>
                  <a:srgbClr val="FFFFFF"/>
                </a:solidFill>
                <a:latin typeface="Arial"/>
              </a:rPr>
              <a:t>Pieloni</a:t>
            </a:r>
            <a:r>
              <a:rPr lang="de-DE" b="1" dirty="0">
                <a:solidFill>
                  <a:srgbClr val="FFFFFF"/>
                </a:solidFill>
                <a:latin typeface="Arial"/>
              </a:rPr>
              <a:t>, C. </a:t>
            </a:r>
            <a:r>
              <a:rPr lang="de-DE" b="1" dirty="0" err="1">
                <a:solidFill>
                  <a:srgbClr val="FFFFFF"/>
                </a:solidFill>
                <a:latin typeface="Arial"/>
              </a:rPr>
              <a:t>Tambasco</a:t>
            </a:r>
            <a:r>
              <a:rPr lang="de-DE" b="1" dirty="0">
                <a:solidFill>
                  <a:srgbClr val="FFFFFF"/>
                </a:solidFill>
                <a:latin typeface="Arial"/>
              </a:rPr>
              <a:t> (EPFL, Lausanne)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2" y="4824777"/>
            <a:ext cx="2592110" cy="1572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554850-81B0-2A47-ABD9-395DF8072D5D}"/>
              </a:ext>
            </a:extLst>
          </p:cNvPr>
          <p:cNvPicPr>
            <a:picLocks noChangeAspect="1"/>
          </p:cNvPicPr>
          <p:nvPr/>
        </p:nvPicPr>
        <p:blipFill>
          <a:blip r:link="rId5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7B1658-DFD9-2E44-8190-55401AED9C9E}"/>
              </a:ext>
            </a:extLst>
          </p:cNvPr>
          <p:cNvPicPr>
            <a:picLocks noChangeAspect="1"/>
          </p:cNvPicPr>
          <p:nvPr/>
        </p:nvPicPr>
        <p:blipFill>
          <a:blip r:link="rId5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0867BB-6FC7-924D-85E3-2272FC187965}"/>
              </a:ext>
            </a:extLst>
          </p:cNvPr>
          <p:cNvPicPr>
            <a:picLocks noChangeAspect="1"/>
          </p:cNvPicPr>
          <p:nvPr/>
        </p:nvPicPr>
        <p:blipFill>
          <a:blip r:link="rId5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B75EA5-0877-524B-B1D5-763F40ECCA61}"/>
              </a:ext>
            </a:extLst>
          </p:cNvPr>
          <p:cNvPicPr>
            <a:picLocks noChangeAspect="1"/>
          </p:cNvPicPr>
          <p:nvPr/>
        </p:nvPicPr>
        <p:blipFill>
          <a:blip r:link="rId5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3CAB-E219-6044-A539-7E44363B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Landau </a:t>
            </a:r>
            <a:r>
              <a:rPr lang="de-DE" dirty="0" err="1"/>
              <a:t>damping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octupoles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A540F1-B109-764A-9FA7-14042E3C073C}"/>
                  </a:ext>
                </a:extLst>
              </p:cNvPr>
              <p:cNvSpPr txBox="1"/>
              <p:nvPr/>
            </p:nvSpPr>
            <p:spPr>
              <a:xfrm>
                <a:off x="5936204" y="2871004"/>
                <a:ext cx="2454005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de-DE" dirty="0" err="1"/>
                  <a:t>actions</a:t>
                </a:r>
                <a:r>
                  <a:rPr lang="de-DE" dirty="0"/>
                  <a:t> variables 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A540F1-B109-764A-9FA7-14042E3C0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204" y="2871004"/>
                <a:ext cx="2454005" cy="298928"/>
              </a:xfrm>
              <a:prstGeom prst="rect">
                <a:avLst/>
              </a:prstGeom>
              <a:blipFill>
                <a:blip r:embed="rId2"/>
                <a:stretch>
                  <a:fillRect l="-4103" t="-24000" r="-4615" b="-3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CC5D670-7AD0-9C4C-9796-BF0642423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164" y="2055315"/>
            <a:ext cx="1958087" cy="64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0926ED-17AB-524B-9A09-067534FF1EAB}"/>
              </a:ext>
            </a:extLst>
          </p:cNvPr>
          <p:cNvSpPr txBox="1"/>
          <p:nvPr/>
        </p:nvSpPr>
        <p:spPr>
          <a:xfrm>
            <a:off x="5292080" y="1547500"/>
            <a:ext cx="320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Tune </a:t>
            </a:r>
            <a:r>
              <a:rPr lang="de-DE" b="1" dirty="0" err="1"/>
              <a:t>shifts</a:t>
            </a:r>
            <a:r>
              <a:rPr lang="de-DE" b="1" dirty="0"/>
              <a:t> </a:t>
            </a:r>
            <a:r>
              <a:rPr lang="de-DE" b="1" dirty="0" err="1"/>
              <a:t>from</a:t>
            </a:r>
            <a:r>
              <a:rPr lang="de-DE" b="1" dirty="0"/>
              <a:t> </a:t>
            </a:r>
            <a:r>
              <a:rPr lang="de-DE" b="1" dirty="0" err="1"/>
              <a:t>octupoles</a:t>
            </a:r>
            <a:r>
              <a:rPr lang="de-DE" b="1" dirty="0"/>
              <a:t>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2B6D96-A726-1A45-9EDB-F526BE8C8AD2}"/>
              </a:ext>
            </a:extLst>
          </p:cNvPr>
          <p:cNvGrpSpPr/>
          <p:nvPr/>
        </p:nvGrpSpPr>
        <p:grpSpPr>
          <a:xfrm>
            <a:off x="5332735" y="3431091"/>
            <a:ext cx="3125529" cy="2788523"/>
            <a:chOff x="29074" y="3466458"/>
            <a:chExt cx="3125529" cy="27885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513295-D952-6948-B759-09DA1F073A76}"/>
                </a:ext>
              </a:extLst>
            </p:cNvPr>
            <p:cNvSpPr/>
            <p:nvPr/>
          </p:nvSpPr>
          <p:spPr>
            <a:xfrm>
              <a:off x="856658" y="3906471"/>
              <a:ext cx="1913919" cy="5306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D78C996-4553-5D42-9D69-9A55213A3E24}"/>
                    </a:ext>
                  </a:extLst>
                </p:cNvPr>
                <p:cNvSpPr txBox="1"/>
                <p:nvPr/>
              </p:nvSpPr>
              <p:spPr>
                <a:xfrm>
                  <a:off x="921158" y="4031049"/>
                  <a:ext cx="1580689" cy="2824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𝑜𝑐𝑡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de-DE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E470D4C-910F-EB4A-B69A-8A824BC90A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158" y="4031049"/>
                  <a:ext cx="1580689" cy="282450"/>
                </a:xfrm>
                <a:prstGeom prst="rect">
                  <a:avLst/>
                </a:prstGeom>
                <a:blipFill>
                  <a:blip r:embed="rId9"/>
                  <a:stretch>
                    <a:fillRect l="-1600" b="-125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F07F90-165F-EB4F-94AD-1C958D5519DF}"/>
                </a:ext>
              </a:extLst>
            </p:cNvPr>
            <p:cNvSpPr txBox="1"/>
            <p:nvPr/>
          </p:nvSpPr>
          <p:spPr>
            <a:xfrm>
              <a:off x="648789" y="4495743"/>
              <a:ext cx="25058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From</a:t>
              </a:r>
              <a:r>
                <a:rPr lang="de-DE" dirty="0"/>
                <a:t> LHC </a:t>
              </a:r>
              <a:r>
                <a:rPr lang="de-DE" dirty="0" err="1"/>
                <a:t>to</a:t>
              </a:r>
              <a:r>
                <a:rPr lang="de-DE" dirty="0"/>
                <a:t> FCC-</a:t>
              </a:r>
              <a:r>
                <a:rPr lang="de-DE" dirty="0" err="1"/>
                <a:t>hh</a:t>
              </a:r>
              <a:r>
                <a:rPr lang="de-DE" dirty="0"/>
                <a:t>: </a:t>
              </a:r>
            </a:p>
            <a:p>
              <a:r>
                <a:rPr lang="de-DE" dirty="0"/>
                <a:t>7</a:t>
              </a:r>
              <a:r>
                <a:rPr lang="de-DE" baseline="30000" dirty="0"/>
                <a:t>2</a:t>
              </a:r>
              <a:r>
                <a:rPr lang="de-DE" dirty="0"/>
                <a:t> x 168 </a:t>
              </a:r>
              <a:r>
                <a:rPr lang="de-DE" dirty="0" err="1"/>
                <a:t>octupoles</a:t>
              </a:r>
              <a:r>
                <a:rPr lang="de-DE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03A7DDB-B661-5047-A2A4-2E61FF6220F7}"/>
                    </a:ext>
                  </a:extLst>
                </p:cNvPr>
                <p:cNvSpPr txBox="1"/>
                <p:nvPr/>
              </p:nvSpPr>
              <p:spPr>
                <a:xfrm>
                  <a:off x="120683" y="5207763"/>
                  <a:ext cx="12485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DEA32C6-ED40-EB49-874C-B3A76AAA7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83" y="5207763"/>
                  <a:ext cx="1248547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030" b="-2608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41A6832-CCE3-4C4D-BBF9-9F0B43C45526}"/>
                    </a:ext>
                  </a:extLst>
                </p:cNvPr>
                <p:cNvSpPr txBox="1"/>
                <p:nvPr/>
              </p:nvSpPr>
              <p:spPr>
                <a:xfrm>
                  <a:off x="154813" y="5569606"/>
                  <a:ext cx="22261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a14:m>
                  <a:r>
                    <a:rPr lang="de-DE" dirty="0" err="1"/>
                    <a:t>length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octupole</a:t>
                  </a:r>
                  <a:endParaRPr lang="de-DE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41A6832-CCE3-4C4D-BBF9-9F0B43C45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13" y="5569606"/>
                  <a:ext cx="2226187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409" t="-21739" r="-5114" b="-434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D46684E-E4AC-5B41-A83D-0BCEECEFF7E4}"/>
                    </a:ext>
                  </a:extLst>
                </p:cNvPr>
                <p:cNvSpPr txBox="1"/>
                <p:nvPr/>
              </p:nvSpPr>
              <p:spPr>
                <a:xfrm>
                  <a:off x="136538" y="5977982"/>
                  <a:ext cx="18671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𝑜𝑐𝑡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a14:m>
                  <a:r>
                    <a:rPr lang="de-DE" dirty="0"/>
                    <a:t>#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magnets</a:t>
                  </a:r>
                  <a:endParaRPr lang="de-DE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011BF74-0E0F-6746-BB54-2CB7391BB9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538" y="5977982"/>
                  <a:ext cx="186717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4054" t="-21739" r="-6081" b="-4782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2BF160-49C2-E346-8CE9-FF6FDD0812AE}"/>
                </a:ext>
              </a:extLst>
            </p:cNvPr>
            <p:cNvSpPr txBox="1"/>
            <p:nvPr/>
          </p:nvSpPr>
          <p:spPr>
            <a:xfrm>
              <a:off x="29074" y="3466458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/>
                <a:t>Scaling</a:t>
              </a:r>
              <a:r>
                <a:rPr lang="de-DE" b="1" dirty="0"/>
                <a:t> </a:t>
              </a:r>
              <a:r>
                <a:rPr lang="de-DE" b="1" dirty="0" err="1"/>
                <a:t>with</a:t>
              </a:r>
              <a:r>
                <a:rPr lang="de-DE" b="1" dirty="0"/>
                <a:t> </a:t>
              </a:r>
              <a:r>
                <a:rPr lang="de-DE" b="1" dirty="0" err="1"/>
                <a:t>energy</a:t>
              </a:r>
              <a:r>
                <a:rPr lang="de-DE" b="1" dirty="0"/>
                <a:t>:</a:t>
              </a:r>
            </a:p>
          </p:txBody>
        </p:sp>
      </p:grpSp>
      <p:pic>
        <p:nvPicPr>
          <p:cNvPr id="18" name="Picture 1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D8182B80-D5B5-0549-A511-7408A4C275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6" y="2702981"/>
            <a:ext cx="4800000" cy="3600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70C8010-11ED-3D4F-B7E6-DF7162DC3186}"/>
              </a:ext>
            </a:extLst>
          </p:cNvPr>
          <p:cNvSpPr/>
          <p:nvPr/>
        </p:nvSpPr>
        <p:spPr>
          <a:xfrm>
            <a:off x="338019" y="1901629"/>
            <a:ext cx="4809010" cy="777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CE94CF-B780-F149-AFF3-4E4132A404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019" y="1983935"/>
            <a:ext cx="4725660" cy="64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0D35B4-FEC9-C740-9D82-606B44C9D43F}"/>
              </a:ext>
            </a:extLst>
          </p:cNvPr>
          <p:cNvSpPr txBox="1"/>
          <p:nvPr/>
        </p:nvSpPr>
        <p:spPr>
          <a:xfrm>
            <a:off x="1318014" y="1472465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2D</a:t>
            </a:r>
            <a:r>
              <a:rPr lang="de-DE" sz="2000" dirty="0"/>
              <a:t> </a:t>
            </a:r>
            <a:r>
              <a:rPr lang="de-DE" sz="2000" dirty="0" err="1"/>
              <a:t>dispersion</a:t>
            </a:r>
            <a:r>
              <a:rPr lang="de-DE" sz="2000" dirty="0"/>
              <a:t> </a:t>
            </a:r>
            <a:r>
              <a:rPr lang="de-DE" sz="2000" dirty="0" err="1"/>
              <a:t>relation</a:t>
            </a:r>
            <a:r>
              <a:rPr lang="de-DE" sz="2000" dirty="0"/>
              <a:t>: </a:t>
            </a:r>
          </a:p>
        </p:txBody>
      </p:sp>
      <p:pic>
        <p:nvPicPr>
          <p:cNvPr id="22" name="Grafik 14" descr="Ein Bild, das drinnen, Gebäude, Tisch enthält.&#10;&#10;Mit sehr hoher Zuverlässigkeit generierte Beschreibung">
            <a:extLst>
              <a:ext uri="{FF2B5EF4-FFF2-40B4-BE49-F238E27FC236}">
                <a16:creationId xmlns:a16="http://schemas.microsoft.com/office/drawing/2014/main" id="{F5E3DC36-79F9-4E42-88E6-217965921D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62" y="3774132"/>
            <a:ext cx="1672326" cy="1008000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4CBFFB-300C-BC48-8AD2-44349894C89D}"/>
              </a:ext>
            </a:extLst>
          </p:cNvPr>
          <p:cNvSpPr txBox="1"/>
          <p:nvPr/>
        </p:nvSpPr>
        <p:spPr>
          <a:xfrm>
            <a:off x="1069762" y="4780229"/>
            <a:ext cx="186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Landau </a:t>
            </a:r>
            <a:r>
              <a:rPr lang="de-DE" sz="1400" dirty="0" err="1"/>
              <a:t>octupoles</a:t>
            </a:r>
            <a:endParaRPr lang="de-DE" sz="1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DAD8EB-8A2A-884E-8F91-51D80DD7BAE5}"/>
              </a:ext>
            </a:extLst>
          </p:cNvPr>
          <p:cNvGrpSpPr/>
          <p:nvPr/>
        </p:nvGrpSpPr>
        <p:grpSpPr>
          <a:xfrm>
            <a:off x="2829103" y="3910336"/>
            <a:ext cx="1866821" cy="584775"/>
            <a:chOff x="5961862" y="5835316"/>
            <a:chExt cx="1866821" cy="5847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23893F1-945A-8343-9CA6-DCB2BF075A6D}"/>
                </a:ext>
              </a:extLst>
            </p:cNvPr>
            <p:cNvSpPr/>
            <p:nvPr/>
          </p:nvSpPr>
          <p:spPr>
            <a:xfrm>
              <a:off x="5967240" y="5885647"/>
              <a:ext cx="1861443" cy="4950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D6A698-8689-F341-B78D-8B182FA1C54B}"/>
                </a:ext>
              </a:extLst>
            </p:cNvPr>
            <p:cNvSpPr txBox="1"/>
            <p:nvPr/>
          </p:nvSpPr>
          <p:spPr>
            <a:xfrm>
              <a:off x="5961862" y="5835316"/>
              <a:ext cx="18614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/>
                <a:t>k</a:t>
              </a:r>
              <a:r>
                <a:rPr lang="de-DE" sz="1600" b="1" dirty="0"/>
                <a:t>=0: </a:t>
              </a:r>
              <a:r>
                <a:rPr lang="de-DE" sz="1600" dirty="0" err="1"/>
                <a:t>transverse</a:t>
              </a:r>
              <a:r>
                <a:rPr lang="de-DE" sz="1600" dirty="0"/>
                <a:t> </a:t>
              </a:r>
              <a:r>
                <a:rPr lang="de-DE" sz="1600" dirty="0" err="1"/>
                <a:t>feedback</a:t>
              </a:r>
              <a:r>
                <a:rPr lang="de-DE" sz="1600" dirty="0"/>
                <a:t> </a:t>
              </a:r>
              <a:r>
                <a:rPr lang="de-DE" sz="1600" dirty="0" err="1"/>
                <a:t>system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408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5F9D-A131-5F44-A52E-ED09C643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9" y="454600"/>
            <a:ext cx="6642117" cy="838200"/>
          </a:xfrm>
        </p:spPr>
        <p:txBody>
          <a:bodyPr/>
          <a:lstStyle/>
          <a:p>
            <a:r>
              <a:rPr lang="de-DE" dirty="0"/>
              <a:t>Landau </a:t>
            </a:r>
            <a:r>
              <a:rPr lang="de-DE" dirty="0" err="1"/>
              <a:t>damping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head-tail</a:t>
            </a:r>
            <a:r>
              <a:rPr lang="de-DE" dirty="0"/>
              <a:t> </a:t>
            </a:r>
            <a:r>
              <a:rPr lang="de-DE" dirty="0" err="1"/>
              <a:t>modes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15C82-DB45-1045-AF6C-772AD3C19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3" y="1860575"/>
            <a:ext cx="3017520" cy="2063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CC6410-4012-8140-9924-4FE157C6B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853" y="1860575"/>
            <a:ext cx="6035040" cy="2034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C7EBD1-142D-FF4A-A21B-FE5B87E5DD00}"/>
              </a:ext>
            </a:extLst>
          </p:cNvPr>
          <p:cNvSpPr txBox="1"/>
          <p:nvPr/>
        </p:nvSpPr>
        <p:spPr>
          <a:xfrm>
            <a:off x="2415764" y="1977336"/>
            <a:ext cx="602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k=0			  k=1							          k=2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448939-9B7E-DC4E-AC14-E88ED88BF1FA}"/>
              </a:ext>
            </a:extLst>
          </p:cNvPr>
          <p:cNvSpPr txBox="1"/>
          <p:nvPr/>
        </p:nvSpPr>
        <p:spPr>
          <a:xfrm>
            <a:off x="2774072" y="1530586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LD of non-rigid head-tail modes: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54A6BC-C3B3-9D4E-8B70-AB81E9C422EF}"/>
              </a:ext>
            </a:extLst>
          </p:cNvPr>
          <p:cNvGrpSpPr/>
          <p:nvPr/>
        </p:nvGrpSpPr>
        <p:grpSpPr>
          <a:xfrm>
            <a:off x="122893" y="4040700"/>
            <a:ext cx="8566569" cy="2232000"/>
            <a:chOff x="122893" y="4040700"/>
            <a:chExt cx="8566569" cy="2232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C85B4E-A991-1641-AA3C-6A7105A4A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063" y="4040700"/>
              <a:ext cx="6525399" cy="2232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BD0F73-C83C-0645-84C1-E59A57066003}"/>
                </a:ext>
              </a:extLst>
            </p:cNvPr>
            <p:cNvSpPr txBox="1"/>
            <p:nvPr/>
          </p:nvSpPr>
          <p:spPr>
            <a:xfrm>
              <a:off x="122893" y="4200965"/>
              <a:ext cx="200032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PATRIC: </a:t>
              </a:r>
            </a:p>
            <a:p>
              <a:r>
                <a:rPr lang="de-DE" dirty="0" err="1"/>
                <a:t>Particle</a:t>
              </a:r>
              <a:r>
                <a:rPr lang="de-DE" dirty="0"/>
                <a:t> </a:t>
              </a:r>
              <a:r>
                <a:rPr lang="de-DE" dirty="0" err="1"/>
                <a:t>tracking</a:t>
              </a:r>
              <a:r>
                <a:rPr lang="de-DE" dirty="0"/>
                <a:t> </a:t>
              </a:r>
              <a:r>
                <a:rPr lang="de-DE" dirty="0" err="1"/>
                <a:t>with</a:t>
              </a:r>
              <a:r>
                <a:rPr lang="de-DE" dirty="0"/>
                <a:t> </a:t>
              </a:r>
              <a:r>
                <a:rPr lang="de-DE" dirty="0" err="1"/>
                <a:t>octupoles</a:t>
              </a:r>
              <a:r>
                <a:rPr lang="de-DE" dirty="0"/>
                <a:t> </a:t>
              </a:r>
              <a:r>
                <a:rPr lang="de-DE" dirty="0" err="1"/>
                <a:t>and</a:t>
              </a:r>
              <a:r>
                <a:rPr lang="de-DE" dirty="0"/>
                <a:t> </a:t>
              </a:r>
              <a:r>
                <a:rPr lang="de-DE" dirty="0" err="1"/>
                <a:t>resistive</a:t>
              </a:r>
              <a:r>
                <a:rPr lang="de-DE" dirty="0"/>
                <a:t> wall </a:t>
              </a:r>
              <a:r>
                <a:rPr lang="de-DE" dirty="0" err="1"/>
                <a:t>wake</a:t>
              </a:r>
              <a:r>
                <a:rPr lang="de-DE" dirty="0"/>
                <a:t>.     </a:t>
              </a:r>
            </a:p>
          </p:txBody>
        </p:sp>
      </p:grpSp>
      <p:sp>
        <p:nvSpPr>
          <p:cNvPr id="10" name="TextBox 17">
            <a:extLst>
              <a:ext uri="{FF2B5EF4-FFF2-40B4-BE49-F238E27FC236}">
                <a16:creationId xmlns:a16="http://schemas.microsoft.com/office/drawing/2014/main" id="{BAEE4E55-4517-4E47-8F96-91FAE8CEC4DA}"/>
              </a:ext>
            </a:extLst>
          </p:cNvPr>
          <p:cNvSpPr txBox="1"/>
          <p:nvPr/>
        </p:nvSpPr>
        <p:spPr>
          <a:xfrm>
            <a:off x="341189" y="5861128"/>
            <a:ext cx="1234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660066"/>
                </a:solidFill>
              </a:rPr>
              <a:t>V.Kornilov</a:t>
            </a:r>
            <a:endParaRPr lang="en-US" sz="16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5">
            <a:extLst>
              <a:ext uri="{FF2B5EF4-FFF2-40B4-BE49-F238E27FC236}">
                <a16:creationId xmlns:a16="http://schemas.microsoft.com/office/drawing/2014/main" id="{6B61D140-BADA-0648-99E1-051E54672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897785"/>
            <a:ext cx="6283636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34177C-CFA3-8A4B-B09C-3D41D8B0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14173"/>
            <a:ext cx="6642117" cy="838200"/>
          </a:xfrm>
        </p:spPr>
        <p:txBody>
          <a:bodyPr/>
          <a:lstStyle/>
          <a:p>
            <a:r>
              <a:rPr lang="de-DE" dirty="0" err="1"/>
              <a:t>Coupled</a:t>
            </a:r>
            <a:r>
              <a:rPr lang="de-DE" dirty="0"/>
              <a:t> </a:t>
            </a:r>
            <a:r>
              <a:rPr lang="de-DE" dirty="0" err="1"/>
              <a:t>bunch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coupling</a:t>
            </a: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1DF94-9A95-994F-8E42-6F849821A578}"/>
              </a:ext>
            </a:extLst>
          </p:cNvPr>
          <p:cNvSpPr txBox="1"/>
          <p:nvPr/>
        </p:nvSpPr>
        <p:spPr>
          <a:xfrm>
            <a:off x="387375" y="1501340"/>
            <a:ext cx="791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„</a:t>
            </a:r>
            <a:r>
              <a:rPr lang="de-DE" b="1" dirty="0" err="1"/>
              <a:t>Vlasov</a:t>
            </a:r>
            <a:r>
              <a:rPr lang="de-DE" b="1" dirty="0"/>
              <a:t> </a:t>
            </a:r>
            <a:r>
              <a:rPr lang="de-DE" b="1" dirty="0" err="1"/>
              <a:t>solvers</a:t>
            </a:r>
            <a:r>
              <a:rPr lang="de-DE" b="1" dirty="0"/>
              <a:t>“:  </a:t>
            </a:r>
            <a:r>
              <a:rPr lang="de-DE" dirty="0"/>
              <a:t>DELPHI (N. Monet), </a:t>
            </a:r>
            <a:r>
              <a:rPr lang="de-DE" dirty="0" err="1"/>
              <a:t>Nested</a:t>
            </a:r>
            <a:r>
              <a:rPr lang="de-DE" dirty="0"/>
              <a:t> Head-</a:t>
            </a:r>
            <a:r>
              <a:rPr lang="de-DE" dirty="0" err="1"/>
              <a:t>Tail</a:t>
            </a:r>
            <a:r>
              <a:rPr lang="de-DE" dirty="0"/>
              <a:t> (NHT) (A. </a:t>
            </a:r>
            <a:r>
              <a:rPr lang="de-DE" dirty="0" err="1"/>
              <a:t>Burov</a:t>
            </a:r>
            <a:r>
              <a:rPr lang="de-DE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35BDA-8C5C-094B-8D1B-D4EF7BB244F1}"/>
              </a:ext>
            </a:extLst>
          </p:cNvPr>
          <p:cNvSpPr txBox="1"/>
          <p:nvPr/>
        </p:nvSpPr>
        <p:spPr>
          <a:xfrm>
            <a:off x="5436096" y="5999718"/>
            <a:ext cx="389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S. </a:t>
            </a:r>
            <a:r>
              <a:rPr lang="de-DE" dirty="0" err="1"/>
              <a:t>Arsenyev</a:t>
            </a:r>
            <a:r>
              <a:rPr lang="de-DE" dirty="0"/>
              <a:t>, H. Klinkenberg (2018)  </a:t>
            </a:r>
          </a:p>
        </p:txBody>
      </p:sp>
    </p:spTree>
    <p:extLst>
      <p:ext uri="{BB962C8B-B14F-4D97-AF65-F5344CB8AC3E}">
        <p14:creationId xmlns:p14="http://schemas.microsoft.com/office/powerpoint/2010/main" val="239623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device&#13;&#10;&#13;&#10;Description automatically generated">
            <a:extLst>
              <a:ext uri="{FF2B5EF4-FFF2-40B4-BE49-F238E27FC236}">
                <a16:creationId xmlns:a16="http://schemas.microsoft.com/office/drawing/2014/main" id="{937B6467-E702-984C-BB9E-2E97E2EC6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7" y="2524381"/>
            <a:ext cx="4656000" cy="34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0EC70E-7AC2-5544-AA44-5AF654CA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71" y="488239"/>
            <a:ext cx="6898565" cy="855658"/>
          </a:xfrm>
        </p:spPr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Advanced</a:t>
            </a:r>
            <a:r>
              <a:rPr lang="de-DE" dirty="0"/>
              <a:t>“ Landau </a:t>
            </a:r>
            <a:r>
              <a:rPr lang="de-DE" dirty="0" err="1"/>
              <a:t>damping</a:t>
            </a:r>
            <a:r>
              <a:rPr lang="de-DE" dirty="0"/>
              <a:t>: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lenses</a:t>
            </a:r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CCA96-4F22-1C4D-85D9-5984CDCE7A17}"/>
              </a:ext>
            </a:extLst>
          </p:cNvPr>
          <p:cNvSpPr txBox="1"/>
          <p:nvPr/>
        </p:nvSpPr>
        <p:spPr>
          <a:xfrm>
            <a:off x="5317935" y="1553653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Similar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beam-beam </a:t>
            </a:r>
            <a:r>
              <a:rPr lang="de-DE" b="1" dirty="0" err="1"/>
              <a:t>force</a:t>
            </a:r>
            <a:r>
              <a:rPr lang="de-DE" b="1" dirty="0"/>
              <a:t> !  </a:t>
            </a:r>
          </a:p>
        </p:txBody>
      </p:sp>
      <p:grpSp>
        <p:nvGrpSpPr>
          <p:cNvPr id="6" name="Gruppieren 2">
            <a:extLst>
              <a:ext uri="{FF2B5EF4-FFF2-40B4-BE49-F238E27FC236}">
                <a16:creationId xmlns:a16="http://schemas.microsoft.com/office/drawing/2014/main" id="{5C357604-065D-5A44-8439-D2BFB8634369}"/>
              </a:ext>
            </a:extLst>
          </p:cNvPr>
          <p:cNvGrpSpPr/>
          <p:nvPr/>
        </p:nvGrpSpPr>
        <p:grpSpPr>
          <a:xfrm>
            <a:off x="5213376" y="2028127"/>
            <a:ext cx="4015311" cy="2032577"/>
            <a:chOff x="209850" y="2255010"/>
            <a:chExt cx="4015311" cy="2032577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E7889902-1C62-234A-A40F-55120AD50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850" y="2255010"/>
              <a:ext cx="3809208" cy="1440000"/>
            </a:xfrm>
            <a:prstGeom prst="rect">
              <a:avLst/>
            </a:prstGeom>
          </p:spPr>
        </p:pic>
        <p:sp>
          <p:nvSpPr>
            <p:cNvPr id="8" name="TextBox 21">
              <a:extLst>
                <a:ext uri="{FF2B5EF4-FFF2-40B4-BE49-F238E27FC236}">
                  <a16:creationId xmlns:a16="http://schemas.microsoft.com/office/drawing/2014/main" id="{E6F5CFF7-B50A-FA42-B2D1-D0B072C2CE33}"/>
                </a:ext>
              </a:extLst>
            </p:cNvPr>
            <p:cNvSpPr txBox="1"/>
            <p:nvPr/>
          </p:nvSpPr>
          <p:spPr>
            <a:xfrm>
              <a:off x="321528" y="3641256"/>
              <a:ext cx="39036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Tune shift induced by a </a:t>
              </a:r>
            </a:p>
            <a:p>
              <a:r>
                <a:rPr lang="en-US" dirty="0"/>
                <a:t>counter-propagating electron beam:</a:t>
              </a:r>
            </a:p>
          </p:txBody>
        </p:sp>
        <p:sp>
          <p:nvSpPr>
            <p:cNvPr id="9" name="Textfeld 18">
              <a:extLst>
                <a:ext uri="{FF2B5EF4-FFF2-40B4-BE49-F238E27FC236}">
                  <a16:creationId xmlns:a16="http://schemas.microsoft.com/office/drawing/2014/main" id="{5F87444F-18EA-3C4E-BA1F-6C3588898385}"/>
                </a:ext>
              </a:extLst>
            </p:cNvPr>
            <p:cNvSpPr txBox="1"/>
            <p:nvPr/>
          </p:nvSpPr>
          <p:spPr>
            <a:xfrm>
              <a:off x="1218863" y="3271924"/>
              <a:ext cx="189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/>
                <a:t>Electron</a:t>
              </a:r>
              <a:r>
                <a:rPr lang="de-DE" b="1" dirty="0"/>
                <a:t> </a:t>
              </a:r>
              <a:r>
                <a:rPr lang="de-DE" b="1" dirty="0" err="1"/>
                <a:t>lenses</a:t>
              </a:r>
              <a:endParaRPr lang="de-DE" b="1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8008B8E-CC45-114A-85F5-CE71C9BAD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348" y="4060704"/>
            <a:ext cx="2752683" cy="684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F36ACC-33B1-144F-88E5-20DEE875ADE2}"/>
              </a:ext>
            </a:extLst>
          </p:cNvPr>
          <p:cNvSpPr txBox="1"/>
          <p:nvPr/>
        </p:nvSpPr>
        <p:spPr>
          <a:xfrm>
            <a:off x="4594290" y="5396661"/>
            <a:ext cx="4551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 </a:t>
            </a:r>
            <a:r>
              <a:rPr lang="en-US" dirty="0"/>
              <a:t>One lens (l=2 m, </a:t>
            </a:r>
            <a:r>
              <a:rPr lang="en-US" dirty="0" err="1"/>
              <a:t>I</a:t>
            </a:r>
            <a:r>
              <a:rPr lang="en-US" baseline="-25000" dirty="0" err="1"/>
              <a:t>e</a:t>
            </a:r>
            <a:r>
              <a:rPr lang="en-US" dirty="0"/>
              <a:t> &lt;1 A) in FCC would provide a tune spread larger than the LHC-like octupoles octupoles.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7964FD-073A-0D47-BAEA-B1B4F06B55FD}"/>
              </a:ext>
            </a:extLst>
          </p:cNvPr>
          <p:cNvSpPr txBox="1"/>
          <p:nvPr/>
        </p:nvSpPr>
        <p:spPr>
          <a:xfrm>
            <a:off x="5559348" y="4774849"/>
            <a:ext cx="311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V. </a:t>
            </a:r>
            <a:r>
              <a:rPr lang="de-DE" dirty="0" err="1"/>
              <a:t>Shiltsev</a:t>
            </a:r>
            <a:r>
              <a:rPr lang="de-DE" dirty="0"/>
              <a:t> et al., PRL (2017)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E25658-4E81-3749-B4FF-910C0C915911}"/>
              </a:ext>
            </a:extLst>
          </p:cNvPr>
          <p:cNvGrpSpPr/>
          <p:nvPr/>
        </p:nvGrpSpPr>
        <p:grpSpPr>
          <a:xfrm>
            <a:off x="159071" y="1594134"/>
            <a:ext cx="5053828" cy="1085936"/>
            <a:chOff x="2147" y="1501701"/>
            <a:chExt cx="5053828" cy="10859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A2670D-1B84-0F4C-B9DF-B83B79819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375" y="2028837"/>
              <a:ext cx="4927600" cy="5588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B8A7190-1694-CD4F-812A-3FBFDF1AA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5656" y="1537938"/>
              <a:ext cx="3213100" cy="279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CC8C7B-4CCF-434B-B9B4-E280AAA696A3}"/>
                </a:ext>
              </a:extLst>
            </p:cNvPr>
            <p:cNvSpPr txBox="1"/>
            <p:nvPr/>
          </p:nvSpPr>
          <p:spPr>
            <a:xfrm>
              <a:off x="2147" y="1501701"/>
              <a:ext cx="1347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Tune </a:t>
              </a:r>
              <a:r>
                <a:rPr lang="de-DE" b="1" dirty="0" err="1"/>
                <a:t>shift</a:t>
              </a:r>
              <a:r>
                <a:rPr lang="de-DE" b="1" dirty="0"/>
                <a:t>: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7943A-56D8-7A45-AC02-18C875262A0B}"/>
              </a:ext>
            </a:extLst>
          </p:cNvPr>
          <p:cNvGrpSpPr/>
          <p:nvPr/>
        </p:nvGrpSpPr>
        <p:grpSpPr>
          <a:xfrm>
            <a:off x="56992" y="5415372"/>
            <a:ext cx="3182138" cy="830997"/>
            <a:chOff x="5961862" y="5835316"/>
            <a:chExt cx="3182138" cy="83099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A9B31A-BCCB-224B-99E5-C9FE480F2E37}"/>
                </a:ext>
              </a:extLst>
            </p:cNvPr>
            <p:cNvSpPr/>
            <p:nvPr/>
          </p:nvSpPr>
          <p:spPr>
            <a:xfrm>
              <a:off x="5967240" y="5885647"/>
              <a:ext cx="2989883" cy="766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682740-1E55-C04D-8D25-5BA518DBE4A3}"/>
                </a:ext>
              </a:extLst>
            </p:cNvPr>
            <p:cNvSpPr txBox="1"/>
            <p:nvPr/>
          </p:nvSpPr>
          <p:spPr>
            <a:xfrm>
              <a:off x="5961862" y="5835316"/>
              <a:ext cx="31821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/>
                <a:t>Remark</a:t>
              </a:r>
              <a:r>
                <a:rPr lang="de-DE" sz="1600" b="1" dirty="0"/>
                <a:t>: </a:t>
              </a:r>
              <a:r>
                <a:rPr lang="de-DE" sz="1600" dirty="0" err="1"/>
                <a:t>Octupoles</a:t>
              </a:r>
              <a:r>
                <a:rPr lang="de-DE" sz="1600" dirty="0"/>
                <a:t> will also </a:t>
              </a:r>
              <a:r>
                <a:rPr lang="de-DE" sz="1600" dirty="0" err="1"/>
                <a:t>stabilize</a:t>
              </a:r>
              <a:r>
                <a:rPr lang="de-DE" sz="1600" dirty="0"/>
                <a:t> </a:t>
              </a:r>
              <a:r>
                <a:rPr lang="de-DE" sz="1600" dirty="0" err="1"/>
                <a:t>unstable</a:t>
              </a:r>
              <a:r>
                <a:rPr lang="de-DE" sz="1600" dirty="0"/>
                <a:t> </a:t>
              </a:r>
              <a:r>
                <a:rPr lang="de-DE" sz="1600" dirty="0" err="1"/>
                <a:t>beams</a:t>
              </a:r>
              <a:r>
                <a:rPr lang="de-DE" sz="1600" dirty="0"/>
                <a:t>, at </a:t>
              </a:r>
              <a:r>
                <a:rPr lang="de-DE" sz="1600" dirty="0" err="1"/>
                <a:t>the</a:t>
              </a:r>
              <a:r>
                <a:rPr lang="de-DE" sz="1600" dirty="0"/>
                <a:t> </a:t>
              </a:r>
              <a:r>
                <a:rPr lang="de-DE" sz="1600" dirty="0" err="1"/>
                <a:t>cost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a larger </a:t>
              </a:r>
              <a:r>
                <a:rPr lang="de-DE" sz="1600" dirty="0" err="1"/>
                <a:t>emittance</a:t>
              </a:r>
              <a:r>
                <a:rPr lang="de-DE" sz="16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9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4FBD-E4AD-D24A-B939-EE97F6B0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in FCC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755B3-6843-4B42-8F0B-3086AB35C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6" y="2019005"/>
            <a:ext cx="3285000" cy="262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7DCE70-D68E-8543-9412-619596F1FDE2}"/>
              </a:ext>
            </a:extLst>
          </p:cNvPr>
          <p:cNvSpPr txBox="1"/>
          <p:nvPr/>
        </p:nvSpPr>
        <p:spPr>
          <a:xfrm>
            <a:off x="145539" y="1407396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openECLOUD</a:t>
            </a:r>
            <a:r>
              <a:rPr lang="de-DE" dirty="0"/>
              <a:t>: </a:t>
            </a:r>
          </a:p>
          <a:p>
            <a:r>
              <a:rPr lang="de-DE" dirty="0" err="1"/>
              <a:t>Saturated</a:t>
            </a:r>
            <a:r>
              <a:rPr lang="de-DE" dirty="0"/>
              <a:t> </a:t>
            </a:r>
            <a:r>
              <a:rPr lang="de-DE" dirty="0" err="1"/>
              <a:t>e-cloud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 in FCC </a:t>
            </a:r>
          </a:p>
          <a:p>
            <a:r>
              <a:rPr lang="de-DE" dirty="0" err="1"/>
              <a:t>drift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coating</a:t>
            </a:r>
            <a:endParaRPr lang="de-D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4DA279-1932-F045-B78D-62B269113CA8}"/>
              </a:ext>
            </a:extLst>
          </p:cNvPr>
          <p:cNvGrpSpPr/>
          <p:nvPr/>
        </p:nvGrpSpPr>
        <p:grpSpPr>
          <a:xfrm>
            <a:off x="3804576" y="1472953"/>
            <a:ext cx="5276518" cy="3096000"/>
            <a:chOff x="3804576" y="1472953"/>
            <a:chExt cx="5276518" cy="30960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905EEB-55A6-A14F-9ADF-F82E4B8FDCB3}"/>
                </a:ext>
              </a:extLst>
            </p:cNvPr>
            <p:cNvSpPr txBox="1"/>
            <p:nvPr/>
          </p:nvSpPr>
          <p:spPr>
            <a:xfrm>
              <a:off x="3804576" y="2457702"/>
              <a:ext cx="3021630" cy="14773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In dipole magnet:</a:t>
              </a:r>
              <a:endParaRPr lang="en-US" dirty="0"/>
            </a:p>
            <a:p>
              <a:r>
                <a:rPr lang="en-GB" dirty="0"/>
                <a:t>The coating should cover the </a:t>
              </a:r>
              <a:r>
                <a:rPr lang="en-GB" dirty="0">
                  <a:solidFill>
                    <a:srgbClr val="C0504D"/>
                  </a:solidFill>
                </a:rPr>
                <a:t>full top and bottom </a:t>
              </a:r>
              <a:r>
                <a:rPr lang="en-GB" dirty="0"/>
                <a:t>of the </a:t>
              </a:r>
              <a:r>
                <a:rPr lang="fi-FI" dirty="0" err="1"/>
                <a:t>chamber</a:t>
              </a:r>
              <a:r>
                <a:rPr lang="fi-FI" dirty="0"/>
                <a:t> </a:t>
              </a:r>
            </a:p>
            <a:p>
              <a:r>
                <a:rPr lang="fi-FI" dirty="0"/>
                <a:t>(</a:t>
              </a:r>
              <a:r>
                <a:rPr lang="fi-FI" dirty="0" err="1"/>
                <a:t>pyCloud</a:t>
              </a:r>
              <a:r>
                <a:rPr lang="fi-FI" dirty="0"/>
                <a:t>, L. </a:t>
              </a:r>
              <a:r>
                <a:rPr lang="fi-FI" dirty="0" err="1"/>
                <a:t>Mether</a:t>
              </a:r>
              <a:r>
                <a:rPr lang="fi-FI" dirty="0"/>
                <a:t>)</a:t>
              </a:r>
              <a:r>
                <a:rPr lang="en-US" sz="1500" dirty="0">
                  <a:solidFill>
                    <a:prstClr val="black"/>
                  </a:solidFill>
                </a:rPr>
                <a:t>.</a:t>
              </a:r>
              <a:endParaRPr lang="fi-FI" dirty="0"/>
            </a:p>
          </p:txBody>
        </p:sp>
        <p:pic>
          <p:nvPicPr>
            <p:cNvPr id="19" name="Picture 18" descr="Pass00150_00025.png">
              <a:extLst>
                <a:ext uri="{FF2B5EF4-FFF2-40B4-BE49-F238E27FC236}">
                  <a16:creationId xmlns:a16="http://schemas.microsoft.com/office/drawing/2014/main" id="{C5B70FA0-7625-1741-9751-360D61EC0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14" r="11625"/>
            <a:stretch/>
          </p:blipFill>
          <p:spPr>
            <a:xfrm>
              <a:off x="6568978" y="1472953"/>
              <a:ext cx="2512116" cy="30960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DCE154-CEBA-3146-902A-133244B5B1AF}"/>
              </a:ext>
            </a:extLst>
          </p:cNvPr>
          <p:cNvGrpSpPr/>
          <p:nvPr/>
        </p:nvGrpSpPr>
        <p:grpSpPr>
          <a:xfrm>
            <a:off x="1115616" y="4563887"/>
            <a:ext cx="6744016" cy="1731728"/>
            <a:chOff x="1115616" y="4563887"/>
            <a:chExt cx="6744016" cy="17317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BD237A9-4B26-5143-BF9E-509EC9876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599" y="4563887"/>
              <a:ext cx="1912033" cy="1440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65FD48-1E93-524D-A381-C656B55283CF}"/>
                </a:ext>
              </a:extLst>
            </p:cNvPr>
            <p:cNvSpPr txBox="1"/>
            <p:nvPr/>
          </p:nvSpPr>
          <p:spPr>
            <a:xfrm>
              <a:off x="5947599" y="5987838"/>
              <a:ext cx="18774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Pipe </a:t>
              </a:r>
              <a:r>
                <a:rPr lang="de-DE" sz="1400" dirty="0" err="1"/>
                <a:t>with</a:t>
              </a:r>
              <a:r>
                <a:rPr lang="de-DE" sz="1400" dirty="0"/>
                <a:t> a-C </a:t>
              </a:r>
              <a:r>
                <a:rPr lang="de-DE" sz="1400" dirty="0" err="1"/>
                <a:t>coating</a:t>
              </a:r>
              <a:endParaRPr lang="de-DE" sz="1400" dirty="0"/>
            </a:p>
          </p:txBody>
        </p:sp>
        <p:grpSp>
          <p:nvGrpSpPr>
            <p:cNvPr id="22" name="Gruppieren 10">
              <a:extLst>
                <a:ext uri="{FF2B5EF4-FFF2-40B4-BE49-F238E27FC236}">
                  <a16:creationId xmlns:a16="http://schemas.microsoft.com/office/drawing/2014/main" id="{F3EC69E3-0832-724E-AE2F-D8385BB2F587}"/>
                </a:ext>
              </a:extLst>
            </p:cNvPr>
            <p:cNvGrpSpPr/>
            <p:nvPr/>
          </p:nvGrpSpPr>
          <p:grpSpPr>
            <a:xfrm>
              <a:off x="1115616" y="4566759"/>
              <a:ext cx="4690335" cy="1665308"/>
              <a:chOff x="4167714" y="4420016"/>
              <a:chExt cx="4796774" cy="1601272"/>
            </a:xfrm>
          </p:grpSpPr>
          <p:sp>
            <p:nvSpPr>
              <p:cNvPr id="23" name="Rechteck 7">
                <a:extLst>
                  <a:ext uri="{FF2B5EF4-FFF2-40B4-BE49-F238E27FC236}">
                    <a16:creationId xmlns:a16="http://schemas.microsoft.com/office/drawing/2014/main" id="{F3A570C1-D20B-D149-94B6-836B08962992}"/>
                  </a:ext>
                </a:extLst>
              </p:cNvPr>
              <p:cNvSpPr/>
              <p:nvPr/>
            </p:nvSpPr>
            <p:spPr>
              <a:xfrm>
                <a:off x="4167714" y="4420016"/>
                <a:ext cx="4796774" cy="16012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feld 21">
                <a:extLst>
                  <a:ext uri="{FF2B5EF4-FFF2-40B4-BE49-F238E27FC236}">
                    <a16:creationId xmlns:a16="http://schemas.microsoft.com/office/drawing/2014/main" id="{D6365021-C97E-B043-BC66-3933A6614048}"/>
                  </a:ext>
                </a:extLst>
              </p:cNvPr>
              <p:cNvSpPr txBox="1"/>
              <p:nvPr/>
            </p:nvSpPr>
            <p:spPr>
              <a:xfrm>
                <a:off x="4201657" y="4497176"/>
                <a:ext cx="4656391" cy="1524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the the FCC screen will be (partly) a-C coated (with SEY lower/equal 1) and the screen design avoids photoelectron entering in the pipe, electron could induced instabilities should be absent in the FCC.   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985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F9DE-FDCE-444B-8AD6-5F1C23A8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0769A06-2966-514C-ABAB-5187A8F4E5C5}"/>
              </a:ext>
            </a:extLst>
          </p:cNvPr>
          <p:cNvSpPr txBox="1"/>
          <p:nvPr/>
        </p:nvSpPr>
        <p:spPr>
          <a:xfrm>
            <a:off x="-4936" y="1484784"/>
            <a:ext cx="9144000" cy="4723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b="1" dirty="0"/>
              <a:t>FCC-</a:t>
            </a:r>
            <a:r>
              <a:rPr lang="de-DE" b="1" dirty="0" err="1"/>
              <a:t>hh</a:t>
            </a:r>
            <a:r>
              <a:rPr lang="de-DE" b="1" dirty="0"/>
              <a:t> beam </a:t>
            </a:r>
            <a:r>
              <a:rPr lang="de-DE" b="1" dirty="0" err="1"/>
              <a:t>stability</a:t>
            </a:r>
            <a:r>
              <a:rPr lang="de-DE" b="1" dirty="0"/>
              <a:t>: </a:t>
            </a:r>
            <a:r>
              <a:rPr lang="de-DE" dirty="0" err="1"/>
              <a:t>Benefit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LHC </a:t>
            </a:r>
            <a:r>
              <a:rPr lang="de-DE" dirty="0" err="1"/>
              <a:t>experience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.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scaling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„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bars</a:t>
            </a:r>
            <a:r>
              <a:rPr lang="de-DE" dirty="0"/>
              <a:t>“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predictions</a:t>
            </a:r>
            <a:r>
              <a:rPr lang="de-DE" dirty="0"/>
              <a:t>.   </a:t>
            </a:r>
          </a:p>
          <a:p>
            <a:pPr>
              <a:lnSpc>
                <a:spcPts val="2600"/>
              </a:lnSpc>
            </a:pPr>
            <a:endParaRPr lang="de-DE" b="1" dirty="0"/>
          </a:p>
          <a:p>
            <a:pPr>
              <a:lnSpc>
                <a:spcPts val="2600"/>
              </a:lnSpc>
            </a:pPr>
            <a:r>
              <a:rPr lang="de-DE" b="1" dirty="0" err="1"/>
              <a:t>Impedances</a:t>
            </a:r>
            <a:r>
              <a:rPr lang="de-DE" b="1" dirty="0"/>
              <a:t> </a:t>
            </a:r>
            <a:r>
              <a:rPr lang="de-DE" b="1" dirty="0" err="1"/>
              <a:t>studies</a:t>
            </a:r>
            <a:r>
              <a:rPr lang="de-DE" b="1" dirty="0"/>
              <a:t>: </a:t>
            </a:r>
          </a:p>
          <a:p>
            <a:pPr marL="285750" indent="-285750">
              <a:lnSpc>
                <a:spcPts val="2600"/>
              </a:lnSpc>
              <a:buFont typeface="Wingdings" charset="2"/>
              <a:buChar char="ü"/>
            </a:pPr>
            <a:r>
              <a:rPr lang="de-DE" dirty="0"/>
              <a:t>Pipe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coatings</a:t>
            </a:r>
            <a:r>
              <a:rPr lang="de-DE" dirty="0"/>
              <a:t>: </a:t>
            </a:r>
            <a:r>
              <a:rPr lang="de-DE" dirty="0" err="1"/>
              <a:t>Cu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HTS (</a:t>
            </a:r>
            <a:r>
              <a:rPr lang="de-DE" dirty="0" err="1"/>
              <a:t>option</a:t>
            </a:r>
            <a:r>
              <a:rPr lang="de-DE" dirty="0"/>
              <a:t>)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impedance</a:t>
            </a:r>
            <a:r>
              <a:rPr lang="de-DE" dirty="0"/>
              <a:t> , </a:t>
            </a:r>
            <a:r>
              <a:rPr lang="de-DE" dirty="0" err="1"/>
              <a:t>aC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Laser (</a:t>
            </a:r>
            <a:r>
              <a:rPr lang="de-DE" dirty="0" err="1"/>
              <a:t>option</a:t>
            </a:r>
            <a:r>
              <a:rPr lang="de-DE" dirty="0"/>
              <a:t>) </a:t>
            </a:r>
            <a:r>
              <a:rPr lang="de-DE" dirty="0" err="1"/>
              <a:t>for</a:t>
            </a:r>
            <a:r>
              <a:rPr lang="de-DE" dirty="0"/>
              <a:t> SEY  </a:t>
            </a:r>
          </a:p>
          <a:p>
            <a:pPr marL="285750" indent="-285750">
              <a:lnSpc>
                <a:spcPts val="2600"/>
              </a:lnSpc>
              <a:buFont typeface="Wingdings" charset="2"/>
              <a:buChar char="ü"/>
            </a:pPr>
            <a:r>
              <a:rPr lang="de-DE" dirty="0" err="1"/>
              <a:t>Impedance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 </a:t>
            </a:r>
          </a:p>
          <a:p>
            <a:pPr>
              <a:lnSpc>
                <a:spcPts val="2600"/>
              </a:lnSpc>
            </a:pPr>
            <a:r>
              <a:rPr lang="de-DE" b="1" dirty="0"/>
              <a:t>Beam </a:t>
            </a:r>
            <a:r>
              <a:rPr lang="de-DE" b="1" dirty="0" err="1"/>
              <a:t>stability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limits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remark</a:t>
            </a:r>
            <a:r>
              <a:rPr lang="de-DE" dirty="0"/>
              <a:t>: </a:t>
            </a:r>
            <a:r>
              <a:rPr lang="de-DE" dirty="0" err="1"/>
              <a:t>head</a:t>
            </a:r>
            <a:r>
              <a:rPr lang="de-DE" dirty="0"/>
              <a:t> </a:t>
            </a:r>
            <a:r>
              <a:rPr lang="de-DE" dirty="0" err="1"/>
              <a:t>loads</a:t>
            </a:r>
            <a:r>
              <a:rPr lang="de-DE" dirty="0"/>
              <a:t> </a:t>
            </a:r>
            <a:r>
              <a:rPr lang="de-DE" dirty="0" err="1"/>
              <a:t>dominated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synchrotron</a:t>
            </a:r>
            <a:r>
              <a:rPr lang="de-DE" dirty="0"/>
              <a:t> </a:t>
            </a:r>
            <a:r>
              <a:rPr lang="de-DE" dirty="0" err="1"/>
              <a:t>radiation</a:t>
            </a:r>
            <a:r>
              <a:rPr lang="de-DE" dirty="0"/>
              <a:t>). </a:t>
            </a:r>
            <a:endParaRPr lang="de-DE" b="1" dirty="0"/>
          </a:p>
          <a:p>
            <a:pPr marL="285750" indent="-285750">
              <a:lnSpc>
                <a:spcPts val="2600"/>
              </a:lnSpc>
              <a:buFont typeface="Wingdings" charset="2"/>
              <a:buChar char="ü"/>
            </a:pPr>
            <a:r>
              <a:rPr lang="de-DE" dirty="0" err="1"/>
              <a:t>Coupled</a:t>
            </a:r>
            <a:r>
              <a:rPr lang="de-DE" dirty="0"/>
              <a:t> </a:t>
            </a:r>
            <a:r>
              <a:rPr lang="de-DE" dirty="0" err="1"/>
              <a:t>bunch</a:t>
            </a:r>
            <a:r>
              <a:rPr lang="de-DE" dirty="0"/>
              <a:t> </a:t>
            </a:r>
            <a:r>
              <a:rPr lang="de-DE" dirty="0" err="1"/>
              <a:t>damped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Octupoles</a:t>
            </a:r>
            <a:r>
              <a:rPr lang="de-DE" dirty="0"/>
              <a:t> (k&gt;=0) </a:t>
            </a:r>
            <a:r>
              <a:rPr lang="de-DE" dirty="0" err="1"/>
              <a:t>and</a:t>
            </a:r>
            <a:r>
              <a:rPr lang="de-DE" dirty="0"/>
              <a:t> Feedback (</a:t>
            </a:r>
            <a:r>
              <a:rPr lang="de-DE" dirty="0" err="1"/>
              <a:t>k</a:t>
            </a:r>
            <a:r>
              <a:rPr lang="de-DE" dirty="0"/>
              <a:t>=0)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de-DE" dirty="0"/>
              <a:t>Single </a:t>
            </a:r>
            <a:r>
              <a:rPr lang="de-DE" dirty="0" err="1"/>
              <a:t>bunch</a:t>
            </a:r>
            <a:r>
              <a:rPr lang="de-DE" dirty="0"/>
              <a:t> TMCI (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an </a:t>
            </a:r>
            <a:r>
              <a:rPr lang="de-DE" dirty="0" err="1"/>
              <a:t>issue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coating</a:t>
            </a:r>
            <a:r>
              <a:rPr lang="de-DE" dirty="0"/>
              <a:t> and </a:t>
            </a:r>
            <a:r>
              <a:rPr lang="de-DE" dirty="0" err="1"/>
              <a:t>collimators</a:t>
            </a:r>
            <a:r>
              <a:rPr lang="de-DE" dirty="0"/>
              <a:t>)</a:t>
            </a:r>
          </a:p>
          <a:p>
            <a:pPr marL="285750" indent="-285750">
              <a:lnSpc>
                <a:spcPts val="2600"/>
              </a:lnSpc>
              <a:buFont typeface="Courier New" panose="02070309020205020404" pitchFamily="49" charset="0"/>
              <a:buChar char="o"/>
            </a:pPr>
            <a:r>
              <a:rPr lang="de-DE" dirty="0" err="1"/>
              <a:t>Coupled</a:t>
            </a:r>
            <a:r>
              <a:rPr lang="de-DE" dirty="0"/>
              <a:t> </a:t>
            </a:r>
            <a:r>
              <a:rPr lang="de-DE" dirty="0" err="1"/>
              <a:t>bunch</a:t>
            </a:r>
            <a:r>
              <a:rPr lang="de-DE" dirty="0"/>
              <a:t> TMCI</a:t>
            </a:r>
          </a:p>
          <a:p>
            <a:pPr marL="285750" indent="-285750">
              <a:lnSpc>
                <a:spcPts val="2600"/>
              </a:lnSpc>
              <a:buFont typeface="Courier New" panose="02070309020205020404" pitchFamily="49" charset="0"/>
              <a:buChar char="o"/>
            </a:pP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lenses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RF </a:t>
            </a:r>
            <a:r>
              <a:rPr lang="de-DE" dirty="0" err="1"/>
              <a:t>Quadrupoles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Landau </a:t>
            </a:r>
            <a:r>
              <a:rPr lang="de-DE" dirty="0" err="1"/>
              <a:t>damping</a:t>
            </a:r>
            <a:endParaRPr lang="de-DE" dirty="0"/>
          </a:p>
          <a:p>
            <a:pPr>
              <a:lnSpc>
                <a:spcPts val="2600"/>
              </a:lnSpc>
            </a:pPr>
            <a:r>
              <a:rPr lang="de-DE" b="1" dirty="0" err="1"/>
              <a:t>Electron</a:t>
            </a:r>
            <a:r>
              <a:rPr lang="de-DE" b="1" dirty="0"/>
              <a:t> </a:t>
            </a:r>
            <a:r>
              <a:rPr lang="de-DE" b="1" dirty="0" err="1"/>
              <a:t>cloud</a:t>
            </a:r>
            <a:r>
              <a:rPr lang="de-DE" b="1" dirty="0"/>
              <a:t>: </a:t>
            </a:r>
          </a:p>
          <a:p>
            <a:pPr marL="285750" indent="-285750">
              <a:lnSpc>
                <a:spcPts val="2600"/>
              </a:lnSpc>
              <a:buFont typeface="Wingdings" charset="2"/>
              <a:buChar char="ü"/>
            </a:pPr>
            <a:r>
              <a:rPr lang="de-DE" dirty="0"/>
              <a:t>(Minimum) </a:t>
            </a:r>
            <a:r>
              <a:rPr lang="de-DE" dirty="0" err="1"/>
              <a:t>coating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e-cloud</a:t>
            </a:r>
            <a:r>
              <a:rPr lang="de-DE" dirty="0"/>
              <a:t> </a:t>
            </a:r>
            <a:r>
              <a:rPr lang="de-DE" dirty="0" err="1"/>
              <a:t>suppression</a:t>
            </a:r>
            <a:endParaRPr lang="de-DE" dirty="0"/>
          </a:p>
          <a:p>
            <a:pPr marL="285750" indent="-285750">
              <a:lnSpc>
                <a:spcPts val="2600"/>
              </a:lnSpc>
              <a:buFont typeface="Wingdings" charset="2"/>
              <a:buChar char="ü"/>
            </a:pP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residual </a:t>
            </a:r>
            <a:r>
              <a:rPr lang="de-DE" dirty="0" err="1"/>
              <a:t>photo</a:t>
            </a:r>
            <a:r>
              <a:rPr lang="de-DE" dirty="0"/>
              <a:t> </a:t>
            </a:r>
            <a:r>
              <a:rPr lang="de-DE" dirty="0" err="1"/>
              <a:t>electrons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5234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707904" y="328498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91271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D578-36C0-1B4F-9863-C1733476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Landau </a:t>
            </a:r>
            <a:r>
              <a:rPr lang="de-DE" dirty="0" err="1"/>
              <a:t>damping</a:t>
            </a:r>
            <a:r>
              <a:rPr lang="de-DE" dirty="0"/>
              <a:t> at </a:t>
            </a:r>
            <a:r>
              <a:rPr lang="de-DE" dirty="0" err="1"/>
              <a:t>very</a:t>
            </a:r>
            <a:r>
              <a:rPr lang="de-DE" dirty="0"/>
              <a:t> high </a:t>
            </a:r>
            <a:r>
              <a:rPr lang="de-DE" dirty="0" err="1"/>
              <a:t>energies</a:t>
            </a: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E61CDD-0987-B44F-835A-45F293456B84}"/>
              </a:ext>
            </a:extLst>
          </p:cNvPr>
          <p:cNvSpPr/>
          <p:nvPr/>
        </p:nvSpPr>
        <p:spPr>
          <a:xfrm>
            <a:off x="4572000" y="3866331"/>
            <a:ext cx="1913919" cy="5306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B9D92-A3BD-7340-89B1-A59B2A289627}"/>
              </a:ext>
            </a:extLst>
          </p:cNvPr>
          <p:cNvSpPr txBox="1"/>
          <p:nvPr/>
        </p:nvSpPr>
        <p:spPr>
          <a:xfrm>
            <a:off x="365671" y="177281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The </a:t>
            </a:r>
            <a:r>
              <a:rPr lang="de-DE" b="1" dirty="0" err="1"/>
              <a:t>good</a:t>
            </a:r>
            <a:r>
              <a:rPr lang="de-DE" b="1" dirty="0"/>
              <a:t> </a:t>
            </a:r>
            <a:r>
              <a:rPr lang="de-DE" b="1" dirty="0" err="1"/>
              <a:t>news</a:t>
            </a:r>
            <a:r>
              <a:rPr lang="de-DE" b="1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68F565-9495-3344-A8A1-A5647D38D5D4}"/>
                  </a:ext>
                </a:extLst>
              </p:cNvPr>
              <p:cNvSpPr txBox="1"/>
              <p:nvPr/>
            </p:nvSpPr>
            <p:spPr>
              <a:xfrm>
                <a:off x="2259448" y="1673750"/>
                <a:ext cx="721736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68F565-9495-3344-A8A1-A5647D38D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448" y="1673750"/>
                <a:ext cx="721736" cy="567463"/>
              </a:xfrm>
              <a:prstGeom prst="rect">
                <a:avLst/>
              </a:prstGeom>
              <a:blipFill>
                <a:blip r:embed="rId2"/>
                <a:stretch>
                  <a:fillRect l="-6897" t="-6818" b="-68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85E2787-FA47-AD4D-903B-0F2C1A790B94}"/>
              </a:ext>
            </a:extLst>
          </p:cNvPr>
          <p:cNvSpPr txBox="1"/>
          <p:nvPr/>
        </p:nvSpPr>
        <p:spPr>
          <a:xfrm>
            <a:off x="340088" y="254474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The OK </a:t>
            </a:r>
            <a:r>
              <a:rPr lang="de-DE" b="1" dirty="0" err="1"/>
              <a:t>news</a:t>
            </a:r>
            <a:r>
              <a:rPr lang="de-DE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6920CF-E5D0-DC4A-908F-015B28779DF5}"/>
                  </a:ext>
                </a:extLst>
              </p:cNvPr>
              <p:cNvSpPr txBox="1"/>
              <p:nvPr/>
            </p:nvSpPr>
            <p:spPr>
              <a:xfrm>
                <a:off x="2123728" y="2446609"/>
                <a:ext cx="2249975" cy="565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𝑜𝑐𝑡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6920CF-E5D0-DC4A-908F-015B28779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446609"/>
                <a:ext cx="2249975" cy="565604"/>
              </a:xfrm>
              <a:prstGeom prst="rect">
                <a:avLst/>
              </a:prstGeom>
              <a:blipFill>
                <a:blip r:embed="rId3"/>
                <a:stretch>
                  <a:fillRect l="-1685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0CCAC61-040F-CD4C-8804-CDD85E200157}"/>
              </a:ext>
            </a:extLst>
          </p:cNvPr>
          <p:cNvSpPr txBox="1"/>
          <p:nvPr/>
        </p:nvSpPr>
        <p:spPr>
          <a:xfrm>
            <a:off x="314441" y="331667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The </a:t>
            </a:r>
            <a:r>
              <a:rPr lang="de-DE" b="1" dirty="0" err="1"/>
              <a:t>bad</a:t>
            </a:r>
            <a:r>
              <a:rPr lang="de-DE" b="1" dirty="0"/>
              <a:t> </a:t>
            </a:r>
            <a:r>
              <a:rPr lang="de-DE" b="1" dirty="0" err="1"/>
              <a:t>news</a:t>
            </a:r>
            <a:r>
              <a:rPr lang="de-DE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E7E1B8-C3FD-0148-85A1-306BAD00201A}"/>
                  </a:ext>
                </a:extLst>
              </p:cNvPr>
              <p:cNvSpPr txBox="1"/>
              <p:nvPr/>
            </p:nvSpPr>
            <p:spPr>
              <a:xfrm>
                <a:off x="2123727" y="3261607"/>
                <a:ext cx="2046522" cy="819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𝑜𝑐𝑡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𝑜𝑐𝑡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de-DE" b="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E7E1B8-C3FD-0148-85A1-306BAD002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7" y="3261607"/>
                <a:ext cx="2046522" cy="8197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5F5627E-393B-BA48-87D5-668EB09BAAE6}"/>
              </a:ext>
            </a:extLst>
          </p:cNvPr>
          <p:cNvSpPr txBox="1"/>
          <p:nvPr/>
        </p:nvSpPr>
        <p:spPr>
          <a:xfrm>
            <a:off x="4531304" y="2566491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(tune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053560-195B-A140-B3E8-3FE98281B95F}"/>
              </a:ext>
            </a:extLst>
          </p:cNvPr>
          <p:cNvSpPr txBox="1"/>
          <p:nvPr/>
        </p:nvSpPr>
        <p:spPr>
          <a:xfrm>
            <a:off x="4373703" y="3302131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(tune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octupoles</a:t>
            </a:r>
            <a:r>
              <a:rPr lang="de-DE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C7CD06-9877-894C-9617-8957FD3446FB}"/>
              </a:ext>
            </a:extLst>
          </p:cNvPr>
          <p:cNvSpPr txBox="1"/>
          <p:nvPr/>
        </p:nvSpPr>
        <p:spPr>
          <a:xfrm>
            <a:off x="3248715" y="177281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instability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rate)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877A0B-7442-0443-A4D0-7D6E9DB659F4}"/>
                  </a:ext>
                </a:extLst>
              </p:cNvPr>
              <p:cNvSpPr txBox="1"/>
              <p:nvPr/>
            </p:nvSpPr>
            <p:spPr>
              <a:xfrm>
                <a:off x="445825" y="4121463"/>
                <a:ext cx="1248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877A0B-7442-0443-A4D0-7D6E9DB65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25" y="4121463"/>
                <a:ext cx="1248547" cy="276999"/>
              </a:xfrm>
              <a:prstGeom prst="rect">
                <a:avLst/>
              </a:prstGeom>
              <a:blipFill>
                <a:blip r:embed="rId5"/>
                <a:stretch>
                  <a:fillRect l="-3030" r="-1010" b="-318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E8683C-3B6C-E24C-BE0A-6580AF29A7B7}"/>
                  </a:ext>
                </a:extLst>
              </p:cNvPr>
              <p:cNvSpPr txBox="1"/>
              <p:nvPr/>
            </p:nvSpPr>
            <p:spPr>
              <a:xfrm>
                <a:off x="445825" y="4566151"/>
                <a:ext cx="17407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de-DE" dirty="0"/>
                  <a:t>circumference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E8683C-3B6C-E24C-BE0A-6580AF29A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25" y="4566151"/>
                <a:ext cx="1740798" cy="276999"/>
              </a:xfrm>
              <a:prstGeom prst="rect">
                <a:avLst/>
              </a:prstGeom>
              <a:blipFill>
                <a:blip r:embed="rId6"/>
                <a:stretch>
                  <a:fillRect l="-4348" t="-33333" r="-6522" b="-523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65FA08-7A48-C647-BE5A-68EA70B1210C}"/>
                  </a:ext>
                </a:extLst>
              </p:cNvPr>
              <p:cNvSpPr txBox="1"/>
              <p:nvPr/>
            </p:nvSpPr>
            <p:spPr>
              <a:xfrm>
                <a:off x="422351" y="4991528"/>
                <a:ext cx="21235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de-DE" dirty="0" err="1"/>
                  <a:t>length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magnet</a:t>
                </a:r>
                <a:endParaRPr lang="de-DE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65FA08-7A48-C647-BE5A-68EA70B12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51" y="4991528"/>
                <a:ext cx="2123595" cy="276999"/>
              </a:xfrm>
              <a:prstGeom prst="rect">
                <a:avLst/>
              </a:prstGeom>
              <a:blipFill>
                <a:blip r:embed="rId7"/>
                <a:stretch>
                  <a:fillRect l="-3571" t="-21739" r="-5952" b="-478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19106C-6A7E-DF40-B1FA-8A454F6FDC2F}"/>
                  </a:ext>
                </a:extLst>
              </p:cNvPr>
              <p:cNvSpPr txBox="1"/>
              <p:nvPr/>
            </p:nvSpPr>
            <p:spPr>
              <a:xfrm>
                <a:off x="445825" y="5818635"/>
                <a:ext cx="2418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de-DE" dirty="0" err="1"/>
                  <a:t>normalized</a:t>
                </a:r>
                <a:r>
                  <a:rPr lang="de-DE" dirty="0"/>
                  <a:t> </a:t>
                </a:r>
                <a:r>
                  <a:rPr lang="de-DE" dirty="0" err="1"/>
                  <a:t>emittance</a:t>
                </a:r>
                <a:endParaRPr lang="de-DE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19106C-6A7E-DF40-B1FA-8A454F6FD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25" y="5818635"/>
                <a:ext cx="2418226" cy="276999"/>
              </a:xfrm>
              <a:prstGeom prst="rect">
                <a:avLst/>
              </a:prstGeom>
              <a:blipFill>
                <a:blip r:embed="rId8"/>
                <a:stretch>
                  <a:fillRect l="-2083" t="-21739" r="-4167" b="-478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56DF04-E8CA-3340-BDDE-0A786F83AE0A}"/>
                  </a:ext>
                </a:extLst>
              </p:cNvPr>
              <p:cNvSpPr txBox="1"/>
              <p:nvPr/>
            </p:nvSpPr>
            <p:spPr>
              <a:xfrm>
                <a:off x="422351" y="5436216"/>
                <a:ext cx="1867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𝑜𝑐𝑡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de-DE" dirty="0"/>
                  <a:t>#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magnets</a:t>
                </a:r>
                <a:endParaRPr lang="de-DE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56DF04-E8CA-3340-BDDE-0A786F83A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51" y="5436216"/>
                <a:ext cx="1867178" cy="276999"/>
              </a:xfrm>
              <a:prstGeom prst="rect">
                <a:avLst/>
              </a:prstGeom>
              <a:blipFill>
                <a:blip r:embed="rId9"/>
                <a:stretch>
                  <a:fillRect l="-4054" t="-21739" r="-6757" b="-478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25E674-14D1-E846-B6F8-95EAC18DE2F9}"/>
                  </a:ext>
                </a:extLst>
              </p:cNvPr>
              <p:cNvSpPr txBox="1"/>
              <p:nvPr/>
            </p:nvSpPr>
            <p:spPr>
              <a:xfrm>
                <a:off x="4683385" y="3978789"/>
                <a:ext cx="1580689" cy="282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𝑜𝑐𝑡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25E674-14D1-E846-B6F8-95EAC18DE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385" y="3978789"/>
                <a:ext cx="1580689" cy="282450"/>
              </a:xfrm>
              <a:prstGeom prst="rect">
                <a:avLst/>
              </a:prstGeom>
              <a:blipFill>
                <a:blip r:embed="rId10"/>
                <a:stretch>
                  <a:fillRect l="-1600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42A3C24-3A5E-6D47-845F-A59785510F7F}"/>
              </a:ext>
            </a:extLst>
          </p:cNvPr>
          <p:cNvSpPr txBox="1"/>
          <p:nvPr/>
        </p:nvSpPr>
        <p:spPr>
          <a:xfrm>
            <a:off x="3682380" y="4577789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From</a:t>
            </a:r>
            <a:r>
              <a:rPr lang="de-DE" dirty="0"/>
              <a:t> LHC </a:t>
            </a:r>
            <a:r>
              <a:rPr lang="de-DE" dirty="0" err="1"/>
              <a:t>to</a:t>
            </a:r>
            <a:r>
              <a:rPr lang="de-DE" dirty="0"/>
              <a:t> FCC-</a:t>
            </a:r>
            <a:r>
              <a:rPr lang="de-DE" dirty="0" err="1"/>
              <a:t>hh</a:t>
            </a:r>
            <a:r>
              <a:rPr lang="de-DE" dirty="0"/>
              <a:t>: 7</a:t>
            </a:r>
            <a:r>
              <a:rPr lang="de-DE" baseline="30000" dirty="0"/>
              <a:t>2</a:t>
            </a:r>
            <a:r>
              <a:rPr lang="de-DE" dirty="0"/>
              <a:t> x 168 </a:t>
            </a:r>
            <a:r>
              <a:rPr lang="de-DE" dirty="0" err="1"/>
              <a:t>octupoles</a:t>
            </a:r>
            <a:r>
              <a:rPr lang="de-DE" dirty="0"/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2968FF-19D9-2740-8C70-ABB13F40E9AA}"/>
              </a:ext>
            </a:extLst>
          </p:cNvPr>
          <p:cNvGrpSpPr/>
          <p:nvPr/>
        </p:nvGrpSpPr>
        <p:grpSpPr>
          <a:xfrm>
            <a:off x="3501712" y="5127896"/>
            <a:ext cx="5462776" cy="1110815"/>
            <a:chOff x="3501712" y="5127896"/>
            <a:chExt cx="5462776" cy="111081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60BC0A-9BBE-EC49-B693-E394B7FBDC20}"/>
                </a:ext>
              </a:extLst>
            </p:cNvPr>
            <p:cNvSpPr/>
            <p:nvPr/>
          </p:nvSpPr>
          <p:spPr>
            <a:xfrm>
              <a:off x="3501712" y="5127896"/>
              <a:ext cx="5462776" cy="111081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D93CF14-4B64-AF44-90BA-D6AAE80ED5EC}"/>
                </a:ext>
              </a:extLst>
            </p:cNvPr>
            <p:cNvSpPr txBox="1"/>
            <p:nvPr/>
          </p:nvSpPr>
          <p:spPr>
            <a:xfrm>
              <a:off x="3741435" y="5200778"/>
              <a:ext cx="50770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FCC </a:t>
              </a:r>
              <a:r>
                <a:rPr lang="de-DE" b="1" dirty="0" err="1"/>
                <a:t>transverse</a:t>
              </a:r>
              <a:r>
                <a:rPr lang="de-DE" b="1" dirty="0"/>
                <a:t> beam </a:t>
              </a:r>
              <a:r>
                <a:rPr lang="de-DE" b="1" dirty="0" err="1"/>
                <a:t>stability</a:t>
              </a:r>
              <a:r>
                <a:rPr lang="de-DE" b="1" dirty="0"/>
                <a:t>:</a:t>
              </a:r>
            </a:p>
            <a:p>
              <a:r>
                <a:rPr lang="de-DE" dirty="0" err="1"/>
                <a:t>k</a:t>
              </a:r>
              <a:r>
                <a:rPr lang="de-DE" dirty="0"/>
                <a:t>=0 </a:t>
              </a:r>
              <a:r>
                <a:rPr lang="de-DE" dirty="0" err="1"/>
                <a:t>coupled</a:t>
              </a:r>
              <a:r>
                <a:rPr lang="de-DE" dirty="0"/>
                <a:t> </a:t>
              </a:r>
              <a:r>
                <a:rPr lang="de-DE" dirty="0" err="1"/>
                <a:t>bunch</a:t>
              </a:r>
              <a:r>
                <a:rPr lang="de-DE" dirty="0"/>
                <a:t> </a:t>
              </a:r>
              <a:r>
                <a:rPr lang="de-DE" dirty="0" err="1"/>
                <a:t>modes</a:t>
              </a:r>
              <a:r>
                <a:rPr lang="de-DE" dirty="0"/>
                <a:t>: Feedback (50 </a:t>
              </a:r>
              <a:r>
                <a:rPr lang="de-DE" dirty="0" err="1"/>
                <a:t>turns</a:t>
              </a:r>
              <a:r>
                <a:rPr lang="de-DE" dirty="0"/>
                <a:t>)</a:t>
              </a:r>
            </a:p>
            <a:p>
              <a:r>
                <a:rPr lang="de-DE" dirty="0" err="1"/>
                <a:t>k</a:t>
              </a:r>
              <a:r>
                <a:rPr lang="de-DE" dirty="0"/>
                <a:t>&gt;1 </a:t>
              </a:r>
              <a:r>
                <a:rPr lang="de-DE" dirty="0" err="1"/>
                <a:t>modes</a:t>
              </a:r>
              <a:r>
                <a:rPr lang="de-DE" dirty="0"/>
                <a:t>: Landau </a:t>
              </a:r>
              <a:r>
                <a:rPr lang="de-DE" dirty="0" err="1"/>
                <a:t>damping</a:t>
              </a:r>
              <a:r>
                <a:rPr lang="de-DE" dirty="0"/>
                <a:t> (</a:t>
              </a:r>
              <a:r>
                <a:rPr lang="de-DE" dirty="0" err="1"/>
                <a:t>octupoles</a:t>
              </a:r>
              <a:r>
                <a:rPr lang="de-DE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1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C7C7F-C230-8144-B6E3-4C8CB4DA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impedance code in frequency space</a:t>
            </a:r>
            <a:endParaRPr lang="de-DE" dirty="0"/>
          </a:p>
        </p:txBody>
      </p:sp>
      <p:sp>
        <p:nvSpPr>
          <p:cNvPr id="5" name="Textfeld 12">
            <a:extLst>
              <a:ext uri="{FF2B5EF4-FFF2-40B4-BE49-F238E27FC236}">
                <a16:creationId xmlns:a16="http://schemas.microsoft.com/office/drawing/2014/main" id="{29483C1A-2A2C-614C-8B11-238FEBE2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82" y="5353877"/>
            <a:ext cx="86526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▪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600" dirty="0"/>
              <a:t>U. </a:t>
            </a:r>
            <a:r>
              <a:rPr lang="de-DE" altLang="en-US" sz="1600" dirty="0" err="1"/>
              <a:t>Niedermayer</a:t>
            </a:r>
            <a:r>
              <a:rPr lang="de-DE" altLang="en-US" sz="1600" dirty="0"/>
              <a:t> </a:t>
            </a:r>
            <a:r>
              <a:rPr lang="de-DE" altLang="en-US" sz="1600" i="1" dirty="0"/>
              <a:t>et al</a:t>
            </a:r>
            <a:r>
              <a:rPr lang="de-DE" altLang="en-US" sz="1600" dirty="0"/>
              <a:t>., </a:t>
            </a:r>
            <a:r>
              <a:rPr lang="en-US" altLang="en-US" sz="1600" b="1" dirty="0"/>
              <a:t>Space charge and resistive wall impedance computation in the frequency domain using the finite element method</a:t>
            </a:r>
            <a:r>
              <a:rPr lang="en-US" altLang="en-US" sz="1600" dirty="0"/>
              <a:t>, Phys. Rev. ST-AB 18, 032001, 2015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9E16B59D-7964-2140-AC7F-8CED2A972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17" y="5932047"/>
            <a:ext cx="9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de-DE" altLang="en-US" b="1" dirty="0"/>
              <a:t>BeamImpedance2D</a:t>
            </a:r>
            <a:r>
              <a:rPr lang="de-DE" altLang="en-US" dirty="0"/>
              <a:t> (PYTHON): https://</a:t>
            </a:r>
            <a:r>
              <a:rPr lang="de-DE" altLang="en-US" dirty="0" err="1"/>
              <a:t>bitbucket.org</a:t>
            </a:r>
            <a:r>
              <a:rPr lang="de-DE" altLang="en-US" dirty="0"/>
              <a:t>/</a:t>
            </a:r>
            <a:r>
              <a:rPr lang="de-DE" altLang="en-US" dirty="0" err="1"/>
              <a:t>uniederm</a:t>
            </a:r>
            <a:r>
              <a:rPr lang="de-DE" altLang="en-US" dirty="0"/>
              <a:t>/beamimpedance2d.git</a:t>
            </a:r>
          </a:p>
        </p:txBody>
      </p:sp>
      <p:sp>
        <p:nvSpPr>
          <p:cNvPr id="45" name="Rechteck 2">
            <a:extLst>
              <a:ext uri="{FF2B5EF4-FFF2-40B4-BE49-F238E27FC236}">
                <a16:creationId xmlns:a16="http://schemas.microsoft.com/office/drawing/2014/main" id="{61B50427-3381-C64C-80EE-72B9A8AB8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45" y="1555799"/>
            <a:ext cx="42852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de-DE" altLang="de-DE" dirty="0"/>
              <a:t>Open </a:t>
            </a:r>
            <a:r>
              <a:rPr lang="de-DE" altLang="de-DE" dirty="0" err="1"/>
              <a:t>source</a:t>
            </a:r>
            <a:r>
              <a:rPr lang="de-DE" altLang="de-DE" dirty="0"/>
              <a:t> </a:t>
            </a:r>
            <a:r>
              <a:rPr lang="de-DE" altLang="de-DE" dirty="0" err="1"/>
              <a:t>package</a:t>
            </a:r>
            <a:r>
              <a:rPr lang="de-DE" altLang="de-DE" dirty="0"/>
              <a:t> </a:t>
            </a:r>
            <a:r>
              <a:rPr lang="de-DE" altLang="de-DE" dirty="0" err="1"/>
              <a:t>FEniCS</a:t>
            </a:r>
            <a:r>
              <a:rPr lang="de-DE" altLang="de-DE" dirty="0"/>
              <a:t> </a:t>
            </a:r>
            <a:br>
              <a:rPr lang="de-DE" altLang="de-DE" dirty="0"/>
            </a:br>
            <a:r>
              <a:rPr lang="de-DE" altLang="de-DE" i="1" dirty="0"/>
              <a:t>(A. Logg, K. </a:t>
            </a:r>
            <a:r>
              <a:rPr lang="de-DE" altLang="de-DE" i="1" dirty="0" err="1"/>
              <a:t>Mardal</a:t>
            </a:r>
            <a:r>
              <a:rPr lang="de-DE" altLang="de-DE" i="1" dirty="0"/>
              <a:t>, G. Wells et al.) </a:t>
            </a:r>
            <a:endParaRPr lang="de-DE" altLang="de-DE" dirty="0"/>
          </a:p>
          <a:p>
            <a:pPr>
              <a:buFont typeface="Arial" charset="0"/>
              <a:buChar char="•"/>
            </a:pPr>
            <a:r>
              <a:rPr lang="de-DE" altLang="de-DE" dirty="0" err="1"/>
              <a:t>Mesh</a:t>
            </a:r>
            <a:r>
              <a:rPr lang="de-DE" altLang="de-DE" dirty="0"/>
              <a:t> </a:t>
            </a:r>
            <a:r>
              <a:rPr lang="de-DE" altLang="de-DE" dirty="0" err="1"/>
              <a:t>from</a:t>
            </a:r>
            <a:r>
              <a:rPr lang="de-DE" altLang="de-DE" dirty="0"/>
              <a:t> GMSH </a:t>
            </a:r>
            <a:br>
              <a:rPr lang="de-DE" altLang="de-DE" dirty="0"/>
            </a:br>
            <a:r>
              <a:rPr lang="de-DE" altLang="de-DE" i="1" dirty="0"/>
              <a:t>(C. </a:t>
            </a:r>
            <a:r>
              <a:rPr lang="de-DE" altLang="de-DE" i="1" dirty="0" err="1"/>
              <a:t>Geuzaine</a:t>
            </a:r>
            <a:r>
              <a:rPr lang="de-DE" altLang="de-DE" i="1" dirty="0"/>
              <a:t>, J. </a:t>
            </a:r>
            <a:r>
              <a:rPr lang="de-DE" altLang="de-DE" i="1" dirty="0" err="1"/>
              <a:t>Remacle</a:t>
            </a:r>
            <a:r>
              <a:rPr lang="de-DE" altLang="de-DE" i="1" dirty="0"/>
              <a:t>)</a:t>
            </a:r>
            <a:br>
              <a:rPr lang="de-DE" altLang="de-DE" i="1" dirty="0"/>
            </a:br>
            <a:endParaRPr lang="de-DE" altLang="en-US" dirty="0"/>
          </a:p>
        </p:txBody>
      </p:sp>
      <p:pic>
        <p:nvPicPr>
          <p:cNvPr id="55" name="Bild 7">
            <a:extLst>
              <a:ext uri="{FF2B5EF4-FFF2-40B4-BE49-F238E27FC236}">
                <a16:creationId xmlns:a16="http://schemas.microsoft.com/office/drawing/2014/main" id="{7F0E6907-E7A6-D842-BE3D-D5549E505A8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14835" y="2851537"/>
            <a:ext cx="2648160" cy="255492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BD976CA-FD88-B64F-A3EC-44AF95ABA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301278"/>
              </p:ext>
            </p:extLst>
          </p:nvPr>
        </p:nvGraphicFramePr>
        <p:xfrm>
          <a:off x="3995669" y="4739105"/>
          <a:ext cx="33228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2" r:id="rId4" imgW="901700" imgH="127000" progId="Equation.DSMT4">
                  <p:embed/>
                </p:oleObj>
              </mc:Choice>
              <mc:Fallback>
                <p:oleObj r:id="rId4" imgW="9017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5669" y="4739105"/>
                        <a:ext cx="3322800" cy="46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56">
            <a:extLst>
              <a:ext uri="{FF2B5EF4-FFF2-40B4-BE49-F238E27FC236}">
                <a16:creationId xmlns:a16="http://schemas.microsoft.com/office/drawing/2014/main" id="{24D4A86D-F639-904A-B681-A67E225EAE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59" y="1674325"/>
            <a:ext cx="2781223" cy="25200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9D5F185-F744-D04C-BB6C-6774009CC77A}"/>
              </a:ext>
            </a:extLst>
          </p:cNvPr>
          <p:cNvSpPr txBox="1"/>
          <p:nvPr/>
        </p:nvSpPr>
        <p:spPr>
          <a:xfrm>
            <a:off x="5828318" y="420813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Dipolar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term</a:t>
            </a: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0D2D9-67C9-BF4D-B58B-EC5721511FAC}"/>
              </a:ext>
            </a:extLst>
          </p:cNvPr>
          <p:cNvSpPr txBox="1"/>
          <p:nvPr/>
        </p:nvSpPr>
        <p:spPr>
          <a:xfrm>
            <a:off x="3425717" y="3007808"/>
            <a:ext cx="2390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Frequency</a:t>
            </a:r>
            <a:r>
              <a:rPr lang="de-DE" b="1" dirty="0"/>
              <a:t> </a:t>
            </a:r>
            <a:r>
              <a:rPr lang="de-DE" b="1" dirty="0" err="1"/>
              <a:t>domain</a:t>
            </a:r>
            <a:r>
              <a:rPr lang="de-DE" b="1" dirty="0"/>
              <a:t> </a:t>
            </a:r>
          </a:p>
          <a:p>
            <a:r>
              <a:rPr lang="de-DE" b="1" dirty="0" err="1"/>
              <a:t>impedance</a:t>
            </a:r>
            <a:r>
              <a:rPr lang="de-DE" b="1" dirty="0"/>
              <a:t> </a:t>
            </a:r>
            <a:r>
              <a:rPr lang="de-DE" b="1" dirty="0" err="1"/>
              <a:t>solver</a:t>
            </a:r>
            <a:r>
              <a:rPr lang="de-DE" b="1" dirty="0"/>
              <a:t>:</a:t>
            </a:r>
          </a:p>
          <a:p>
            <a:r>
              <a:rPr lang="de-DE" dirty="0"/>
              <a:t>More </a:t>
            </a:r>
            <a:r>
              <a:rPr lang="de-DE" dirty="0" err="1"/>
              <a:t>accurate</a:t>
            </a:r>
            <a:r>
              <a:rPr lang="de-DE" dirty="0"/>
              <a:t> at </a:t>
            </a:r>
            <a:r>
              <a:rPr lang="de-DE" dirty="0" err="1"/>
              <a:t>low</a:t>
            </a:r>
            <a:r>
              <a:rPr lang="de-DE" dirty="0"/>
              <a:t> </a:t>
            </a:r>
          </a:p>
          <a:p>
            <a:r>
              <a:rPr lang="de-DE" dirty="0" err="1"/>
              <a:t>frequencies</a:t>
            </a:r>
            <a:r>
              <a:rPr lang="de-DE" dirty="0"/>
              <a:t> (kHz)</a:t>
            </a:r>
          </a:p>
        </p:txBody>
      </p:sp>
    </p:spTree>
    <p:extLst>
      <p:ext uri="{BB962C8B-B14F-4D97-AF65-F5344CB8AC3E}">
        <p14:creationId xmlns:p14="http://schemas.microsoft.com/office/powerpoint/2010/main" val="272521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6AED4-E514-F443-BB33-2F602E8C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11" y="572118"/>
            <a:ext cx="7685084" cy="792088"/>
          </a:xfrm>
        </p:spPr>
        <p:txBody>
          <a:bodyPr/>
          <a:lstStyle/>
          <a:p>
            <a:r>
              <a:rPr lang="en-US" dirty="0"/>
              <a:t>Impedance contributions and database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100487-9A5F-EF45-B55D-462C3616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3" y="3069276"/>
            <a:ext cx="3510220" cy="2844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3BE10E9-1F74-6F4B-AF8A-4666B80C2AEE}"/>
              </a:ext>
            </a:extLst>
          </p:cNvPr>
          <p:cNvSpPr txBox="1"/>
          <p:nvPr/>
        </p:nvSpPr>
        <p:spPr>
          <a:xfrm>
            <a:off x="522333" y="2450019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Example</a:t>
            </a:r>
            <a:r>
              <a:rPr lang="de-DE" b="1" dirty="0"/>
              <a:t>: </a:t>
            </a:r>
            <a:r>
              <a:rPr lang="de-DE" dirty="0" err="1"/>
              <a:t>Coupled</a:t>
            </a:r>
            <a:r>
              <a:rPr lang="de-DE" dirty="0"/>
              <a:t> </a:t>
            </a:r>
            <a:r>
              <a:rPr lang="de-DE" dirty="0" err="1"/>
              <a:t>bunch</a:t>
            </a:r>
            <a:r>
              <a:rPr lang="de-DE" dirty="0"/>
              <a:t> </a:t>
            </a:r>
            <a:r>
              <a:rPr lang="de-DE" dirty="0" err="1"/>
              <a:t>instability</a:t>
            </a:r>
            <a:r>
              <a:rPr lang="de-DE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923DA-E232-1F47-A82F-E2C294DBC927}"/>
              </a:ext>
            </a:extLst>
          </p:cNvPr>
          <p:cNvSpPr txBox="1"/>
          <p:nvPr/>
        </p:nvSpPr>
        <p:spPr>
          <a:xfrm>
            <a:off x="33400" y="5949280"/>
            <a:ext cx="247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S. </a:t>
            </a:r>
            <a:r>
              <a:rPr lang="de-DE" dirty="0" err="1"/>
              <a:t>Arsenyev</a:t>
            </a:r>
            <a:r>
              <a:rPr lang="de-DE" dirty="0"/>
              <a:t> (IPAC 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DA030-34D4-EA48-9EA7-6AD5E98B5036}"/>
              </a:ext>
            </a:extLst>
          </p:cNvPr>
          <p:cNvSpPr txBox="1"/>
          <p:nvPr/>
        </p:nvSpPr>
        <p:spPr>
          <a:xfrm>
            <a:off x="4894232" y="357428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B1932-9A6A-3A4A-A41A-52ADE91E0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33" y="1584809"/>
            <a:ext cx="3517900" cy="64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EE6EB5-C49D-6047-BD77-3EE23F02F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230"/>
            <a:ext cx="3600000" cy="3025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302E80-896C-BB4B-97F1-59381FC9C653}"/>
              </a:ext>
            </a:extLst>
          </p:cNvPr>
          <p:cNvSpPr txBox="1"/>
          <p:nvPr/>
        </p:nvSpPr>
        <p:spPr>
          <a:xfrm>
            <a:off x="5739830" y="249107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Example</a:t>
            </a:r>
            <a:r>
              <a:rPr lang="de-DE" b="1" dirty="0"/>
              <a:t>: </a:t>
            </a:r>
            <a:r>
              <a:rPr lang="de-DE" dirty="0"/>
              <a:t>TMCI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E33B4-1D82-ED4E-A124-5B29ECD22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775" y="1775309"/>
            <a:ext cx="647700" cy="266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5AD4E1-BA4C-E84C-ACE7-DB6E2CB5A101}"/>
              </a:ext>
            </a:extLst>
          </p:cNvPr>
          <p:cNvSpPr txBox="1"/>
          <p:nvPr/>
        </p:nvSpPr>
        <p:spPr>
          <a:xfrm>
            <a:off x="5331725" y="1722446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: 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head-tail</a:t>
            </a:r>
            <a:r>
              <a:rPr lang="de-DE" dirty="0"/>
              <a:t> </a:t>
            </a:r>
            <a:r>
              <a:rPr lang="de-DE" dirty="0" err="1"/>
              <a:t>modes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035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11C9-A6FF-0841-BDA1-09FD4446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39" y="488544"/>
            <a:ext cx="6642117" cy="838200"/>
          </a:xfrm>
        </p:spPr>
        <p:txBody>
          <a:bodyPr/>
          <a:lstStyle/>
          <a:p>
            <a:r>
              <a:rPr lang="en-GB" sz="2800" dirty="0">
                <a:cs typeface="Calibri" pitchFamily="34" charset="0"/>
              </a:rPr>
              <a:t>Future Circular Collider Study </a:t>
            </a:r>
            <a:br>
              <a:rPr lang="en-GB" sz="2800" dirty="0">
                <a:cs typeface="Calibri" pitchFamily="34" charset="0"/>
              </a:rPr>
            </a:br>
            <a:r>
              <a:rPr lang="en-GB" dirty="0">
                <a:cs typeface="Calibri" pitchFamily="34" charset="0"/>
              </a:rPr>
              <a:t>GOAL: CDR and cost review until 2019</a:t>
            </a:r>
            <a:endParaRPr lang="de-DE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88EB731-2DC7-6247-BBF5-FB6D05EAE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r="-173"/>
          <a:stretch/>
        </p:blipFill>
        <p:spPr>
          <a:xfrm>
            <a:off x="4499992" y="1462449"/>
            <a:ext cx="4322186" cy="475200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81A970F4-2AF1-924B-8817-90626A69BF3E}"/>
              </a:ext>
            </a:extLst>
          </p:cNvPr>
          <p:cNvSpPr/>
          <p:nvPr/>
        </p:nvSpPr>
        <p:spPr>
          <a:xfrm>
            <a:off x="59431" y="1684013"/>
            <a:ext cx="4427984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200" b="1" kern="0" dirty="0">
                <a:latin typeface="Arial"/>
                <a:cs typeface="Calibri" pitchFamily="34" charset="0"/>
              </a:rPr>
              <a:t>International FCC collaboration (CERN as host lab) to study: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>
                <a:latin typeface="Arial"/>
                <a:cs typeface="Calibri" pitchFamily="34" charset="0"/>
              </a:rPr>
              <a:t>pp</a:t>
            </a:r>
            <a:r>
              <a:rPr lang="en-US" sz="2000" b="1" kern="0" dirty="0">
                <a:latin typeface="Arial"/>
                <a:cs typeface="Calibri" pitchFamily="34" charset="0"/>
              </a:rPr>
              <a:t>-collider (</a:t>
            </a:r>
            <a:r>
              <a:rPr lang="en-US" sz="2000" b="1" i="1" kern="0" dirty="0">
                <a:latin typeface="Arial"/>
                <a:cs typeface="Calibri" pitchFamily="34" charset="0"/>
              </a:rPr>
              <a:t>FCC-</a:t>
            </a:r>
            <a:r>
              <a:rPr lang="en-US" sz="2000" b="1" i="1" kern="0" dirty="0" err="1">
                <a:latin typeface="Arial"/>
                <a:cs typeface="Calibri" pitchFamily="34" charset="0"/>
              </a:rPr>
              <a:t>hh</a:t>
            </a:r>
            <a:r>
              <a:rPr lang="en-US" sz="2000" b="1" kern="0" dirty="0">
                <a:latin typeface="Arial"/>
                <a:cs typeface="Calibri" pitchFamily="34" charset="0"/>
              </a:rPr>
              <a:t>)                      </a:t>
            </a:r>
            <a:r>
              <a:rPr lang="en-US" sz="2000" kern="0" dirty="0">
                <a:latin typeface="Arial"/>
                <a:cs typeface="Calibri" pitchFamily="34" charset="0"/>
                <a:sym typeface="Wingdings" panose="05000000000000000000" pitchFamily="2" charset="2"/>
              </a:rPr>
              <a:t> main emphasis, </a:t>
            </a:r>
            <a:r>
              <a:rPr lang="en-US" sz="2000" kern="0" dirty="0">
                <a:latin typeface="Arial"/>
                <a:cs typeface="Calibri" pitchFamily="34" charset="0"/>
              </a:rPr>
              <a:t>defining infrastructure requirements </a:t>
            </a:r>
            <a:endParaRPr lang="en-US" sz="2000" b="1" i="1" kern="0" dirty="0">
              <a:latin typeface="Arial"/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cs typeface="Calibri" pitchFamily="34" charset="0"/>
              </a:rPr>
              <a:t>80-100 km tunnel infrastructure </a:t>
            </a:r>
            <a:r>
              <a:rPr lang="en-US" sz="2000" kern="0" dirty="0">
                <a:cs typeface="Calibri" pitchFamily="34" charset="0"/>
              </a:rPr>
              <a:t>in Geneva area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 err="1">
                <a:latin typeface="Arial"/>
                <a:cs typeface="Calibri" pitchFamily="34" charset="0"/>
              </a:rPr>
              <a:t>e</a:t>
            </a:r>
            <a:r>
              <a:rPr lang="en-US" sz="2000" b="1" kern="0" baseline="30000" dirty="0" err="1">
                <a:latin typeface="Arial"/>
                <a:cs typeface="Calibri" pitchFamily="34" charset="0"/>
              </a:rPr>
              <a:t>+</a:t>
            </a:r>
            <a:r>
              <a:rPr lang="en-US" sz="2000" b="1" i="1" kern="0" dirty="0" err="1">
                <a:latin typeface="Arial"/>
                <a:cs typeface="Calibri" pitchFamily="34" charset="0"/>
              </a:rPr>
              <a:t>e</a:t>
            </a:r>
            <a:r>
              <a:rPr lang="en-US" sz="2000" b="1" kern="0" baseline="30000" dirty="0">
                <a:latin typeface="Arial"/>
                <a:cs typeface="Calibri" pitchFamily="34" charset="0"/>
              </a:rPr>
              <a:t>-</a:t>
            </a:r>
            <a:r>
              <a:rPr lang="en-US" sz="2000" b="1" kern="0" dirty="0">
                <a:latin typeface="Arial"/>
                <a:cs typeface="Calibri" pitchFamily="34" charset="0"/>
              </a:rPr>
              <a:t> collider (</a:t>
            </a:r>
            <a:r>
              <a:rPr lang="en-US" sz="2000" b="1" i="1" kern="0" dirty="0">
                <a:latin typeface="Arial"/>
                <a:cs typeface="Calibri" pitchFamily="34" charset="0"/>
              </a:rPr>
              <a:t>FCC-</a:t>
            </a:r>
            <a:r>
              <a:rPr lang="en-US" sz="2000" b="1" i="1" kern="0" dirty="0" err="1">
                <a:latin typeface="Arial"/>
                <a:cs typeface="Calibri" pitchFamily="34" charset="0"/>
              </a:rPr>
              <a:t>ee</a:t>
            </a:r>
            <a:r>
              <a:rPr lang="en-US" sz="2000" b="1" kern="0" dirty="0">
                <a:latin typeface="Arial"/>
                <a:cs typeface="Calibri" pitchFamily="34" charset="0"/>
              </a:rPr>
              <a:t>) </a:t>
            </a:r>
            <a:r>
              <a:rPr lang="en-US" sz="2000" kern="0" dirty="0">
                <a:latin typeface="Arial"/>
                <a:cs typeface="Calibri" pitchFamily="34" charset="0"/>
              </a:rPr>
              <a:t>as potential first step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>
                <a:cs typeface="Calibri" pitchFamily="34" charset="0"/>
              </a:rPr>
              <a:t>p-e</a:t>
            </a:r>
            <a:r>
              <a:rPr lang="en-US" sz="2000" b="1" kern="0" dirty="0">
                <a:cs typeface="Calibri" pitchFamily="34" charset="0"/>
              </a:rPr>
              <a:t> (</a:t>
            </a:r>
            <a:r>
              <a:rPr lang="en-US" sz="2000" b="1" i="1" kern="0" dirty="0">
                <a:cs typeface="Calibri" pitchFamily="34" charset="0"/>
              </a:rPr>
              <a:t>FCC-he</a:t>
            </a:r>
            <a:r>
              <a:rPr lang="en-US" sz="2000" b="1" kern="0" dirty="0">
                <a:cs typeface="Calibri" pitchFamily="34" charset="0"/>
              </a:rPr>
              <a:t>) option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cs typeface="Calibri" pitchFamily="34" charset="0"/>
              </a:rPr>
              <a:t>HE-LHC</a:t>
            </a:r>
            <a:r>
              <a:rPr lang="en-US" sz="2000" kern="0" dirty="0">
                <a:cs typeface="Calibri" pitchFamily="34" charset="0"/>
              </a:rPr>
              <a:t> with </a:t>
            </a:r>
            <a:r>
              <a:rPr lang="en-US" sz="2000" i="1" kern="0" dirty="0">
                <a:cs typeface="Calibri" pitchFamily="34" charset="0"/>
              </a:rPr>
              <a:t>FCC-</a:t>
            </a:r>
            <a:r>
              <a:rPr lang="en-US" sz="2000" i="1" kern="0" dirty="0" err="1">
                <a:cs typeface="Calibri" pitchFamily="34" charset="0"/>
              </a:rPr>
              <a:t>hh</a:t>
            </a:r>
            <a:r>
              <a:rPr lang="en-US" sz="2000" i="1" kern="0" dirty="0">
                <a:cs typeface="Calibri" pitchFamily="34" charset="0"/>
              </a:rPr>
              <a:t> </a:t>
            </a:r>
            <a:r>
              <a:rPr lang="en-US" sz="2000" kern="0" dirty="0">
                <a:cs typeface="Calibri" pitchFamily="34" charset="0"/>
              </a:rPr>
              <a:t>technology</a:t>
            </a:r>
          </a:p>
        </p:txBody>
      </p:sp>
      <p:pic>
        <p:nvPicPr>
          <p:cNvPr id="6" name="Picture 5" descr="logo-FCC-04.jpg">
            <a:extLst>
              <a:ext uri="{FF2B5EF4-FFF2-40B4-BE49-F238E27FC236}">
                <a16:creationId xmlns:a16="http://schemas.microsoft.com/office/drawing/2014/main" id="{10AFA717-8632-134F-B5CF-16A639501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16" y="571150"/>
            <a:ext cx="241026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41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449C-22F1-E84F-BD22-71372B52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6" y="480989"/>
            <a:ext cx="6642117" cy="838200"/>
          </a:xfrm>
        </p:spPr>
        <p:txBody>
          <a:bodyPr/>
          <a:lstStyle/>
          <a:p>
            <a:r>
              <a:rPr lang="de-DE" dirty="0" err="1"/>
              <a:t>Octupoles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Landau </a:t>
            </a:r>
            <a:r>
              <a:rPr lang="de-DE" dirty="0" err="1"/>
              <a:t>damping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018BBC-9B08-D242-9A14-F3E30ED16D87}"/>
                  </a:ext>
                </a:extLst>
              </p:cNvPr>
              <p:cNvSpPr txBox="1"/>
              <p:nvPr/>
            </p:nvSpPr>
            <p:spPr>
              <a:xfrm>
                <a:off x="644124" y="2823004"/>
                <a:ext cx="2454005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de-DE" dirty="0" err="1"/>
                  <a:t>actions</a:t>
                </a:r>
                <a:r>
                  <a:rPr lang="de-DE" dirty="0"/>
                  <a:t> variables 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018BBC-9B08-D242-9A14-F3E30ED16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24" y="2823004"/>
                <a:ext cx="2454005" cy="298928"/>
              </a:xfrm>
              <a:prstGeom prst="rect">
                <a:avLst/>
              </a:prstGeom>
              <a:blipFill>
                <a:blip r:embed="rId2"/>
                <a:stretch>
                  <a:fillRect l="-4639" t="-24000" r="-4639" b="-3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4F3C9BB-204E-F74B-B9FB-40459C043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4" y="2007315"/>
            <a:ext cx="1958087" cy="64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07F074-00E5-1146-B8A4-936ABBE8F52C}"/>
              </a:ext>
            </a:extLst>
          </p:cNvPr>
          <p:cNvSpPr txBox="1"/>
          <p:nvPr/>
        </p:nvSpPr>
        <p:spPr>
          <a:xfrm>
            <a:off x="0" y="1499500"/>
            <a:ext cx="320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Tune </a:t>
            </a:r>
            <a:r>
              <a:rPr lang="de-DE" b="1" dirty="0" err="1"/>
              <a:t>shifts</a:t>
            </a:r>
            <a:r>
              <a:rPr lang="de-DE" b="1" dirty="0"/>
              <a:t> </a:t>
            </a:r>
            <a:r>
              <a:rPr lang="de-DE" b="1" dirty="0" err="1"/>
              <a:t>from</a:t>
            </a:r>
            <a:r>
              <a:rPr lang="de-DE" b="1" dirty="0"/>
              <a:t> </a:t>
            </a:r>
            <a:r>
              <a:rPr lang="de-DE" b="1" dirty="0" err="1"/>
              <a:t>octupoles</a:t>
            </a:r>
            <a:r>
              <a:rPr lang="de-DE" b="1" dirty="0"/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F1817A-95C9-D348-9089-4A41602461E3}"/>
              </a:ext>
            </a:extLst>
          </p:cNvPr>
          <p:cNvSpPr txBox="1"/>
          <p:nvPr/>
        </p:nvSpPr>
        <p:spPr>
          <a:xfrm>
            <a:off x="4411853" y="3829971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2D beam </a:t>
            </a:r>
            <a:r>
              <a:rPr lang="de-DE" dirty="0" err="1"/>
              <a:t>distribution</a:t>
            </a:r>
            <a:r>
              <a:rPr lang="de-DE" dirty="0"/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EC6852-C16B-FB47-89DD-12125EE2A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073" y="3845440"/>
            <a:ext cx="2047091" cy="324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7510276-3AD4-DA47-BE3B-DD52FC537A18}"/>
              </a:ext>
            </a:extLst>
          </p:cNvPr>
          <p:cNvSpPr/>
          <p:nvPr/>
        </p:nvSpPr>
        <p:spPr>
          <a:xfrm>
            <a:off x="4210735" y="1986971"/>
            <a:ext cx="4809010" cy="777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1246A6-31D9-F24F-A38C-2C24EE68900A}"/>
              </a:ext>
            </a:extLst>
          </p:cNvPr>
          <p:cNvSpPr txBox="1"/>
          <p:nvPr/>
        </p:nvSpPr>
        <p:spPr>
          <a:xfrm>
            <a:off x="4052839" y="2827437"/>
            <a:ext cx="5124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[1] H. G. </a:t>
            </a:r>
            <a:r>
              <a:rPr lang="de-DE" sz="1600" dirty="0" err="1"/>
              <a:t>Hereward</a:t>
            </a:r>
            <a:r>
              <a:rPr lang="de-DE" sz="1600" dirty="0"/>
              <a:t>, CERN 65-20 (1965)</a:t>
            </a:r>
          </a:p>
          <a:p>
            <a:r>
              <a:rPr lang="de-DE" sz="1600" dirty="0"/>
              <a:t>[2] J. S. Berg, F. Ruggiero, CERN SL-AP-96-71 (1996)</a:t>
            </a:r>
          </a:p>
          <a:p>
            <a:r>
              <a:rPr lang="de-DE" sz="1600" dirty="0"/>
              <a:t>[3] J. </a:t>
            </a:r>
            <a:r>
              <a:rPr lang="de-DE" sz="1600" dirty="0" err="1"/>
              <a:t>Gareyte</a:t>
            </a:r>
            <a:r>
              <a:rPr lang="de-DE" sz="1600" dirty="0"/>
              <a:t>, </a:t>
            </a:r>
            <a:r>
              <a:rPr lang="en-US" sz="1600" dirty="0"/>
              <a:t>CERN-LHC-Project-Report-91 </a:t>
            </a:r>
            <a:r>
              <a:rPr lang="de-DE" sz="1600" dirty="0"/>
              <a:t>(1997)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D80B51-31E2-8449-BE73-5EDA4DEE3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735" y="2084364"/>
            <a:ext cx="4725660" cy="64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E865753-25DA-DE47-AA06-C3096FB58043}"/>
              </a:ext>
            </a:extLst>
          </p:cNvPr>
          <p:cNvSpPr txBox="1"/>
          <p:nvPr/>
        </p:nvSpPr>
        <p:spPr>
          <a:xfrm>
            <a:off x="4829558" y="1480947"/>
            <a:ext cx="338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2D</a:t>
            </a:r>
            <a:r>
              <a:rPr lang="de-DE" sz="2000" dirty="0"/>
              <a:t> </a:t>
            </a:r>
            <a:r>
              <a:rPr lang="de-DE" sz="2000" dirty="0" err="1"/>
              <a:t>dispersion</a:t>
            </a:r>
            <a:r>
              <a:rPr lang="de-DE" sz="2000" dirty="0"/>
              <a:t> </a:t>
            </a:r>
            <a:r>
              <a:rPr lang="de-DE" sz="2000" dirty="0" err="1"/>
              <a:t>relation</a:t>
            </a:r>
            <a:r>
              <a:rPr lang="de-DE" sz="2000" dirty="0"/>
              <a:t> [1-3]: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582D08-0930-5C40-A01F-EA793193FB41}"/>
              </a:ext>
            </a:extLst>
          </p:cNvPr>
          <p:cNvGrpSpPr/>
          <p:nvPr/>
        </p:nvGrpSpPr>
        <p:grpSpPr>
          <a:xfrm>
            <a:off x="4185227" y="4451023"/>
            <a:ext cx="4876643" cy="1862751"/>
            <a:chOff x="4185227" y="4451023"/>
            <a:chExt cx="4876643" cy="186275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88CCAB-15BC-8D47-8454-F6F5A2D574BA}"/>
                </a:ext>
              </a:extLst>
            </p:cNvPr>
            <p:cNvSpPr/>
            <p:nvPr/>
          </p:nvSpPr>
          <p:spPr>
            <a:xfrm>
              <a:off x="4185227" y="5310011"/>
              <a:ext cx="2338866" cy="570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3B7B64-784D-C744-BAE6-E5C96977EC38}"/>
                </a:ext>
              </a:extLst>
            </p:cNvPr>
            <p:cNvSpPr/>
            <p:nvPr/>
          </p:nvSpPr>
          <p:spPr>
            <a:xfrm>
              <a:off x="6361870" y="4451023"/>
              <a:ext cx="2699999" cy="6072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65AF0E-8F33-4F45-AE08-07EB8B62F51F}"/>
                </a:ext>
              </a:extLst>
            </p:cNvPr>
            <p:cNvSpPr txBox="1"/>
            <p:nvPr/>
          </p:nvSpPr>
          <p:spPr>
            <a:xfrm>
              <a:off x="4210735" y="4569991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rms</a:t>
              </a:r>
              <a:r>
                <a:rPr lang="de-DE" dirty="0"/>
                <a:t> tune </a:t>
              </a:r>
              <a:r>
                <a:rPr lang="de-DE" dirty="0" err="1"/>
                <a:t>spread</a:t>
              </a:r>
              <a:r>
                <a:rPr lang="de-DE" dirty="0"/>
                <a:t>: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D76BADE-4A01-DC46-B66D-B6FB17E37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61870" y="4560081"/>
              <a:ext cx="2700000" cy="360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BCD728-F9DF-A64C-AD9A-616EEC18F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57553" y="5402135"/>
              <a:ext cx="1669091" cy="360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4DA1B22-FE7D-AC45-B5E5-21DB548AC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03823" y="5433436"/>
              <a:ext cx="1895400" cy="3240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E20443-F567-284E-9E65-E541A0A1A2AE}"/>
                </a:ext>
              </a:extLst>
            </p:cNvPr>
            <p:cNvSpPr txBox="1"/>
            <p:nvPr/>
          </p:nvSpPr>
          <p:spPr>
            <a:xfrm>
              <a:off x="4461317" y="5944442"/>
              <a:ext cx="4147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/>
                <a:t>Very</a:t>
              </a:r>
              <a:r>
                <a:rPr lang="de-DE" b="1" dirty="0"/>
                <a:t> </a:t>
              </a:r>
              <a:r>
                <a:rPr lang="de-DE" b="1" dirty="0" err="1"/>
                <a:t>approximate</a:t>
              </a:r>
              <a:r>
                <a:rPr lang="de-DE" b="1" dirty="0"/>
                <a:t> </a:t>
              </a:r>
              <a:r>
                <a:rPr lang="de-DE" b="1" dirty="0" err="1"/>
                <a:t>stability</a:t>
              </a:r>
              <a:r>
                <a:rPr lang="de-DE" b="1" dirty="0"/>
                <a:t> </a:t>
              </a:r>
              <a:r>
                <a:rPr lang="de-DE" b="1" dirty="0" err="1"/>
                <a:t>condition</a:t>
              </a:r>
              <a:endParaRPr lang="de-DE" b="1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D63CB1-73A5-0344-845C-37C2ADA5E3B7}"/>
              </a:ext>
            </a:extLst>
          </p:cNvPr>
          <p:cNvGrpSpPr/>
          <p:nvPr/>
        </p:nvGrpSpPr>
        <p:grpSpPr>
          <a:xfrm>
            <a:off x="29074" y="3466458"/>
            <a:ext cx="3125529" cy="2788523"/>
            <a:chOff x="29074" y="3466458"/>
            <a:chExt cx="3125529" cy="278852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90F8A05-2EEE-F44A-B9AC-76A92278D72D}"/>
                </a:ext>
              </a:extLst>
            </p:cNvPr>
            <p:cNvSpPr/>
            <p:nvPr/>
          </p:nvSpPr>
          <p:spPr>
            <a:xfrm>
              <a:off x="856658" y="3906471"/>
              <a:ext cx="1913919" cy="5306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E470D4C-910F-EB4A-B69A-8A824BC90AD1}"/>
                    </a:ext>
                  </a:extLst>
                </p:cNvPr>
                <p:cNvSpPr txBox="1"/>
                <p:nvPr/>
              </p:nvSpPr>
              <p:spPr>
                <a:xfrm>
                  <a:off x="921158" y="4031049"/>
                  <a:ext cx="1580689" cy="2824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𝑜𝑐𝑡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de-DE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E470D4C-910F-EB4A-B69A-8A824BC90A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158" y="4031049"/>
                  <a:ext cx="1580689" cy="282450"/>
                </a:xfrm>
                <a:prstGeom prst="rect">
                  <a:avLst/>
                </a:prstGeom>
                <a:blipFill>
                  <a:blip r:embed="rId9"/>
                  <a:stretch>
                    <a:fillRect l="-1600" b="-125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E01370-978E-5246-AC11-5D6193E4E176}"/>
                </a:ext>
              </a:extLst>
            </p:cNvPr>
            <p:cNvSpPr txBox="1"/>
            <p:nvPr/>
          </p:nvSpPr>
          <p:spPr>
            <a:xfrm>
              <a:off x="648789" y="4495743"/>
              <a:ext cx="25058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From</a:t>
              </a:r>
              <a:r>
                <a:rPr lang="de-DE" dirty="0"/>
                <a:t> LHC </a:t>
              </a:r>
              <a:r>
                <a:rPr lang="de-DE" dirty="0" err="1"/>
                <a:t>to</a:t>
              </a:r>
              <a:r>
                <a:rPr lang="de-DE" dirty="0"/>
                <a:t> FCC-</a:t>
              </a:r>
              <a:r>
                <a:rPr lang="de-DE" dirty="0" err="1"/>
                <a:t>hh</a:t>
              </a:r>
              <a:r>
                <a:rPr lang="de-DE" dirty="0"/>
                <a:t>: </a:t>
              </a:r>
            </a:p>
            <a:p>
              <a:r>
                <a:rPr lang="de-DE" dirty="0"/>
                <a:t>7</a:t>
              </a:r>
              <a:r>
                <a:rPr lang="de-DE" baseline="30000" dirty="0"/>
                <a:t>2</a:t>
              </a:r>
              <a:r>
                <a:rPr lang="de-DE" dirty="0"/>
                <a:t> x 168 </a:t>
              </a:r>
              <a:r>
                <a:rPr lang="de-DE" dirty="0" err="1"/>
                <a:t>octupoles</a:t>
              </a:r>
              <a:r>
                <a:rPr lang="de-DE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DEA32C6-ED40-EB49-874C-B3A76AAA791B}"/>
                    </a:ext>
                  </a:extLst>
                </p:cNvPr>
                <p:cNvSpPr txBox="1"/>
                <p:nvPr/>
              </p:nvSpPr>
              <p:spPr>
                <a:xfrm>
                  <a:off x="120683" y="5207763"/>
                  <a:ext cx="12485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DEA32C6-ED40-EB49-874C-B3A76AAA7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83" y="5207763"/>
                  <a:ext cx="1248547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030" b="-2608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42C11BD-9C72-C54E-B5BE-FA605A6C42F6}"/>
                    </a:ext>
                  </a:extLst>
                </p:cNvPr>
                <p:cNvSpPr txBox="1"/>
                <p:nvPr/>
              </p:nvSpPr>
              <p:spPr>
                <a:xfrm>
                  <a:off x="154813" y="5569606"/>
                  <a:ext cx="21235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a14:m>
                  <a:r>
                    <a:rPr lang="de-DE" dirty="0" err="1"/>
                    <a:t>length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magnet</a:t>
                  </a:r>
                  <a:endParaRPr lang="de-DE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42C11BD-9C72-C54E-B5BE-FA605A6C42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13" y="5569606"/>
                  <a:ext cx="212359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4192" t="-27273" r="-5988" b="-5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011BF74-0E0F-6746-BB54-2CB7391BB998}"/>
                    </a:ext>
                  </a:extLst>
                </p:cNvPr>
                <p:cNvSpPr txBox="1"/>
                <p:nvPr/>
              </p:nvSpPr>
              <p:spPr>
                <a:xfrm>
                  <a:off x="136538" y="5977982"/>
                  <a:ext cx="18671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𝑜𝑐𝑡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a14:m>
                  <a:r>
                    <a:rPr lang="de-DE" dirty="0"/>
                    <a:t>#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magnets</a:t>
                  </a:r>
                  <a:endParaRPr lang="de-DE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011BF74-0E0F-6746-BB54-2CB7391BB9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538" y="5977982"/>
                  <a:ext cx="186717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4054" t="-21739" r="-6081" b="-4782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81D5499-0D78-E649-A5D0-E0E4526E4EC3}"/>
                </a:ext>
              </a:extLst>
            </p:cNvPr>
            <p:cNvSpPr txBox="1"/>
            <p:nvPr/>
          </p:nvSpPr>
          <p:spPr>
            <a:xfrm>
              <a:off x="29074" y="3466458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/>
                <a:t>Scaling</a:t>
              </a:r>
              <a:r>
                <a:rPr lang="de-DE" b="1" dirty="0"/>
                <a:t> </a:t>
              </a:r>
              <a:r>
                <a:rPr lang="de-DE" b="1" dirty="0" err="1"/>
                <a:t>with</a:t>
              </a:r>
              <a:r>
                <a:rPr lang="de-DE" b="1" dirty="0"/>
                <a:t> </a:t>
              </a:r>
              <a:r>
                <a:rPr lang="de-DE" b="1" dirty="0" err="1"/>
                <a:t>energy</a:t>
              </a:r>
              <a:r>
                <a:rPr lang="de-DE" b="1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180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0A94-0357-2C4A-A129-5FF4EFCB4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Finite </a:t>
            </a:r>
            <a:r>
              <a:rPr lang="de-DE" dirty="0" err="1"/>
              <a:t>chromaticity</a:t>
            </a:r>
            <a:r>
              <a:rPr lang="de-DE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E5B20-BD69-2444-9D3F-0B8D883A8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5088000" cy="381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D760ED-D86B-AC4C-852A-31E4490D9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564904"/>
            <a:ext cx="787400" cy="241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F250AF-38FE-1D4F-B7FE-F5D6663C676E}"/>
              </a:ext>
            </a:extLst>
          </p:cNvPr>
          <p:cNvSpPr txBox="1"/>
          <p:nvPr/>
        </p:nvSpPr>
        <p:spPr>
          <a:xfrm>
            <a:off x="4814815" y="2924944"/>
            <a:ext cx="4372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Example</a:t>
            </a:r>
            <a:r>
              <a:rPr lang="de-DE" sz="1600" b="1" dirty="0"/>
              <a:t> </a:t>
            </a:r>
            <a:r>
              <a:rPr lang="de-DE" sz="1600" b="1" dirty="0" err="1"/>
              <a:t>case</a:t>
            </a:r>
            <a:r>
              <a:rPr lang="de-DE" sz="1600" b="1" dirty="0"/>
              <a:t> Q‘=15: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growth</a:t>
            </a:r>
            <a:r>
              <a:rPr lang="de-DE" sz="1600" dirty="0"/>
              <a:t> </a:t>
            </a:r>
            <a:r>
              <a:rPr lang="de-DE" sz="1600" dirty="0" err="1"/>
              <a:t>rates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k</a:t>
            </a:r>
            <a:r>
              <a:rPr lang="de-DE" sz="1600" dirty="0"/>
              <a:t>=0 </a:t>
            </a:r>
            <a:r>
              <a:rPr lang="de-DE" sz="1600" dirty="0" err="1"/>
              <a:t>coupled</a:t>
            </a:r>
            <a:r>
              <a:rPr lang="de-DE" sz="1600" dirty="0"/>
              <a:t> </a:t>
            </a:r>
            <a:r>
              <a:rPr lang="de-DE" sz="1600" dirty="0" err="1"/>
              <a:t>bunch</a:t>
            </a:r>
            <a:r>
              <a:rPr lang="de-DE" sz="1600" dirty="0"/>
              <a:t> </a:t>
            </a:r>
            <a:r>
              <a:rPr lang="de-DE" sz="1600" dirty="0" err="1"/>
              <a:t>mode</a:t>
            </a:r>
            <a:r>
              <a:rPr lang="de-DE" sz="1600" dirty="0"/>
              <a:t> </a:t>
            </a:r>
            <a:r>
              <a:rPr lang="de-DE" sz="1600" dirty="0" err="1"/>
              <a:t>would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lower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a </a:t>
            </a:r>
            <a:r>
              <a:rPr lang="de-DE" sz="1600" dirty="0" err="1"/>
              <a:t>factor</a:t>
            </a:r>
            <a:r>
              <a:rPr lang="de-DE" sz="1600" dirty="0"/>
              <a:t> 0.6, but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k</a:t>
            </a:r>
            <a:r>
              <a:rPr lang="de-DE" sz="1600" dirty="0"/>
              <a:t>=1 </a:t>
            </a:r>
            <a:r>
              <a:rPr lang="de-DE" sz="1600" dirty="0" err="1"/>
              <a:t>mode</a:t>
            </a:r>
            <a:r>
              <a:rPr lang="de-DE" sz="1600" dirty="0"/>
              <a:t> </a:t>
            </a:r>
            <a:r>
              <a:rPr lang="de-DE" sz="1600" dirty="0" err="1"/>
              <a:t>would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present</a:t>
            </a:r>
            <a:r>
              <a:rPr lang="de-DE" sz="1600" dirty="0"/>
              <a:t> in </a:t>
            </a:r>
            <a:r>
              <a:rPr lang="de-DE" sz="1600" dirty="0" err="1"/>
              <a:t>addition</a:t>
            </a:r>
            <a:r>
              <a:rPr lang="de-DE" sz="1600" dirty="0"/>
              <a:t> (</a:t>
            </a:r>
            <a:r>
              <a:rPr lang="de-DE" sz="1600" dirty="0" err="1"/>
              <a:t>growth</a:t>
            </a:r>
            <a:r>
              <a:rPr lang="de-DE" sz="1600" dirty="0"/>
              <a:t> rate </a:t>
            </a:r>
            <a:r>
              <a:rPr lang="de-DE" sz="1600" dirty="0" err="1"/>
              <a:t>corresponding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650 </a:t>
            </a:r>
            <a:r>
              <a:rPr lang="de-DE" sz="1600" dirty="0" err="1"/>
              <a:t>turns</a:t>
            </a:r>
            <a:r>
              <a:rPr lang="de-DE" sz="1600" dirty="0"/>
              <a:t> at </a:t>
            </a:r>
            <a:r>
              <a:rPr lang="de-DE" sz="1600" dirty="0" err="1"/>
              <a:t>injection</a:t>
            </a:r>
            <a:r>
              <a:rPr lang="de-DE" sz="1600" dirty="0"/>
              <a:t>).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907509-E525-4A48-9567-565F6F046914}"/>
              </a:ext>
            </a:extLst>
          </p:cNvPr>
          <p:cNvSpPr txBox="1"/>
          <p:nvPr/>
        </p:nvSpPr>
        <p:spPr>
          <a:xfrm>
            <a:off x="139902" y="5808612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(</a:t>
            </a:r>
            <a:r>
              <a:rPr lang="de-DE" sz="1600" dirty="0" err="1"/>
              <a:t>Sacherer</a:t>
            </a:r>
            <a:r>
              <a:rPr lang="de-DE" sz="1600" dirty="0"/>
              <a:t> 1974)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9F01711-3F56-1644-86E3-72A32F409D54}"/>
              </a:ext>
            </a:extLst>
          </p:cNvPr>
          <p:cNvSpPr txBox="1"/>
          <p:nvPr/>
        </p:nvSpPr>
        <p:spPr>
          <a:xfrm>
            <a:off x="1193690" y="1878404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Form </a:t>
            </a:r>
            <a:r>
              <a:rPr lang="de-DE" b="1" dirty="0" err="1"/>
              <a:t>factor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different </a:t>
            </a:r>
            <a:r>
              <a:rPr lang="de-DE" b="1" dirty="0" err="1"/>
              <a:t>k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86414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9D1C2FA-1858-AD4D-A246-784E778ED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01" y="444220"/>
            <a:ext cx="7237561" cy="917727"/>
          </a:xfrm>
        </p:spPr>
        <p:txBody>
          <a:bodyPr/>
          <a:lstStyle/>
          <a:p>
            <a:r>
              <a:rPr lang="de-DE" dirty="0"/>
              <a:t>Landau </a:t>
            </a:r>
            <a:r>
              <a:rPr lang="de-DE" dirty="0" err="1"/>
              <a:t>damping</a:t>
            </a:r>
            <a:r>
              <a:rPr lang="de-DE" dirty="0"/>
              <a:t>: </a:t>
            </a:r>
            <a:r>
              <a:rPr lang="de-DE" dirty="0" err="1"/>
              <a:t>Possible</a:t>
            </a:r>
            <a:r>
              <a:rPr lang="de-DE" dirty="0"/>
              <a:t> alternative </a:t>
            </a:r>
            <a:r>
              <a:rPr lang="de-DE" dirty="0" err="1"/>
              <a:t>schemes</a:t>
            </a:r>
            <a:endParaRPr lang="de-DE" dirty="0"/>
          </a:p>
        </p:txBody>
      </p:sp>
      <p:grpSp>
        <p:nvGrpSpPr>
          <p:cNvPr id="5" name="Gruppieren 2">
            <a:extLst>
              <a:ext uri="{FF2B5EF4-FFF2-40B4-BE49-F238E27FC236}">
                <a16:creationId xmlns:a16="http://schemas.microsoft.com/office/drawing/2014/main" id="{E50AC169-AE1F-1147-8B14-D709924DCA28}"/>
              </a:ext>
            </a:extLst>
          </p:cNvPr>
          <p:cNvGrpSpPr/>
          <p:nvPr/>
        </p:nvGrpSpPr>
        <p:grpSpPr>
          <a:xfrm>
            <a:off x="235506" y="2114245"/>
            <a:ext cx="3856421" cy="3709241"/>
            <a:chOff x="162637" y="2255010"/>
            <a:chExt cx="3856421" cy="3709241"/>
          </a:xfrm>
        </p:grpSpPr>
        <p:pic>
          <p:nvPicPr>
            <p:cNvPr id="6" name="Picture 15">
              <a:extLst>
                <a:ext uri="{FF2B5EF4-FFF2-40B4-BE49-F238E27FC236}">
                  <a16:creationId xmlns:a16="http://schemas.microsoft.com/office/drawing/2014/main" id="{8FB5F212-5588-3742-A1F7-8E3431030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850" y="2255010"/>
              <a:ext cx="3809208" cy="1440000"/>
            </a:xfrm>
            <a:prstGeom prst="rect">
              <a:avLst/>
            </a:prstGeom>
          </p:spPr>
        </p:pic>
        <p:sp>
          <p:nvSpPr>
            <p:cNvPr id="7" name="TextBox 20">
              <a:extLst>
                <a:ext uri="{FF2B5EF4-FFF2-40B4-BE49-F238E27FC236}">
                  <a16:creationId xmlns:a16="http://schemas.microsoft.com/office/drawing/2014/main" id="{4FEE6634-FBF7-E44F-903D-8BB457AB94A6}"/>
                </a:ext>
              </a:extLst>
            </p:cNvPr>
            <p:cNvSpPr txBox="1"/>
            <p:nvPr/>
          </p:nvSpPr>
          <p:spPr>
            <a:xfrm>
              <a:off x="169501" y="3669029"/>
              <a:ext cx="21593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Shiltsev</a:t>
              </a:r>
              <a:r>
                <a:rPr lang="en-US" sz="1400" dirty="0"/>
                <a:t> et al PRL (2017)</a:t>
              </a:r>
            </a:p>
          </p:txBody>
        </p:sp>
        <p:sp>
          <p:nvSpPr>
            <p:cNvPr id="8" name="TextBox 21">
              <a:extLst>
                <a:ext uri="{FF2B5EF4-FFF2-40B4-BE49-F238E27FC236}">
                  <a16:creationId xmlns:a16="http://schemas.microsoft.com/office/drawing/2014/main" id="{E591B492-CD4C-344E-9AE5-B340CDF285EC}"/>
                </a:ext>
              </a:extLst>
            </p:cNvPr>
            <p:cNvSpPr txBox="1"/>
            <p:nvPr/>
          </p:nvSpPr>
          <p:spPr>
            <a:xfrm>
              <a:off x="162637" y="3921845"/>
              <a:ext cx="38395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Tune spread induced by a </a:t>
              </a:r>
            </a:p>
            <a:p>
              <a:r>
                <a:rPr lang="en-US" dirty="0"/>
                <a:t>counter-propagating electron beam:</a:t>
              </a:r>
            </a:p>
          </p:txBody>
        </p:sp>
        <p:sp>
          <p:nvSpPr>
            <p:cNvPr id="9" name="Textfeld 7">
              <a:extLst>
                <a:ext uri="{FF2B5EF4-FFF2-40B4-BE49-F238E27FC236}">
                  <a16:creationId xmlns:a16="http://schemas.microsoft.com/office/drawing/2014/main" id="{BF6FD9AB-CD1D-FF40-85F6-825800D7A1FE}"/>
                </a:ext>
              </a:extLst>
            </p:cNvPr>
            <p:cNvSpPr txBox="1"/>
            <p:nvPr/>
          </p:nvSpPr>
          <p:spPr>
            <a:xfrm>
              <a:off x="1218863" y="3271924"/>
              <a:ext cx="189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/>
                <a:t>Electron</a:t>
              </a:r>
              <a:r>
                <a:rPr lang="de-DE" b="1" dirty="0"/>
                <a:t> </a:t>
              </a:r>
              <a:r>
                <a:rPr lang="de-DE" b="1" dirty="0" err="1"/>
                <a:t>lenses</a:t>
              </a:r>
              <a:endParaRPr lang="de-DE" b="1" dirty="0"/>
            </a:p>
          </p:txBody>
        </p:sp>
        <p:graphicFrame>
          <p:nvGraphicFramePr>
            <p:cNvPr id="10" name="Objekt 8">
              <a:extLst>
                <a:ext uri="{FF2B5EF4-FFF2-40B4-BE49-F238E27FC236}">
                  <a16:creationId xmlns:a16="http://schemas.microsoft.com/office/drawing/2014/main" id="{E580F9F6-4244-144E-AD54-524185142A0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6358916"/>
                </p:ext>
              </p:extLst>
            </p:nvPr>
          </p:nvGraphicFramePr>
          <p:xfrm>
            <a:off x="401539" y="4647248"/>
            <a:ext cx="2611438" cy="792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41" name="Equation" r:id="rId4" imgW="1549080" imgH="469800" progId="Equation.DSMT4">
                    <p:embed/>
                  </p:oleObj>
                </mc:Choice>
                <mc:Fallback>
                  <p:oleObj name="Equation" r:id="rId4" imgW="1549080" imgH="469800" progId="Equation.DSMT4">
                    <p:embed/>
                    <p:pic>
                      <p:nvPicPr>
                        <p:cNvPr id="9" name="Objekt 8">
                          <a:extLst>
                            <a:ext uri="{FF2B5EF4-FFF2-40B4-BE49-F238E27FC236}">
                              <a16:creationId xmlns:a16="http://schemas.microsoft.com/office/drawing/2014/main" id="{A63CE1A0-3E8D-48FE-A97F-400FD7E2820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01539" y="4647248"/>
                          <a:ext cx="2611438" cy="792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kt 9">
              <a:extLst>
                <a:ext uri="{FF2B5EF4-FFF2-40B4-BE49-F238E27FC236}">
                  <a16:creationId xmlns:a16="http://schemas.microsoft.com/office/drawing/2014/main" id="{6ADB52F5-6983-9F45-93EE-AF75F5BF91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5774944"/>
                </p:ext>
              </p:extLst>
            </p:nvPr>
          </p:nvGraphicFramePr>
          <p:xfrm>
            <a:off x="646912" y="5537214"/>
            <a:ext cx="2462212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42" name="Equation" r:id="rId6" imgW="1460160" imgH="253800" progId="Equation.DSMT4">
                    <p:embed/>
                  </p:oleObj>
                </mc:Choice>
                <mc:Fallback>
                  <p:oleObj name="Equation" r:id="rId6" imgW="1460160" imgH="253800" progId="Equation.DSMT4">
                    <p:embed/>
                    <p:pic>
                      <p:nvPicPr>
                        <p:cNvPr id="10" name="Objekt 9">
                          <a:extLst>
                            <a:ext uri="{FF2B5EF4-FFF2-40B4-BE49-F238E27FC236}">
                              <a16:creationId xmlns:a16="http://schemas.microsoft.com/office/drawing/2014/main" id="{3F4E302C-2C9F-46CC-AABC-0BE75B14F1F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46912" y="5537214"/>
                          <a:ext cx="2462212" cy="427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feld 10">
            <a:extLst>
              <a:ext uri="{FF2B5EF4-FFF2-40B4-BE49-F238E27FC236}">
                <a16:creationId xmlns:a16="http://schemas.microsoft.com/office/drawing/2014/main" id="{790C9690-5E8E-624B-88CF-DED5C7A07805}"/>
              </a:ext>
            </a:extLst>
          </p:cNvPr>
          <p:cNvSpPr txBox="1"/>
          <p:nvPr/>
        </p:nvSpPr>
        <p:spPr>
          <a:xfrm>
            <a:off x="783922" y="1467914"/>
            <a:ext cx="7160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FCC-</a:t>
            </a:r>
            <a:r>
              <a:rPr lang="de-DE" b="1" dirty="0" err="1"/>
              <a:t>hh</a:t>
            </a:r>
            <a:r>
              <a:rPr lang="de-DE" b="1" dirty="0"/>
              <a:t>: </a:t>
            </a: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k=0 </a:t>
            </a:r>
            <a:r>
              <a:rPr lang="de-DE" dirty="0" err="1"/>
              <a:t>modes</a:t>
            </a:r>
            <a:r>
              <a:rPr lang="de-DE" dirty="0"/>
              <a:t>, Landau </a:t>
            </a:r>
            <a:r>
              <a:rPr lang="de-DE" dirty="0" err="1"/>
              <a:t>damping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k&gt;1.</a:t>
            </a:r>
          </a:p>
          <a:p>
            <a:r>
              <a:rPr lang="de-DE" dirty="0"/>
              <a:t>    Still, additional Landau </a:t>
            </a:r>
            <a:r>
              <a:rPr lang="de-DE" dirty="0" err="1"/>
              <a:t>damping</a:t>
            </a:r>
            <a:r>
              <a:rPr lang="de-DE" dirty="0"/>
              <a:t> </a:t>
            </a:r>
            <a:r>
              <a:rPr lang="de-DE" dirty="0" err="1"/>
              <a:t>concepts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helpful</a:t>
            </a:r>
            <a:r>
              <a:rPr lang="de-DE" dirty="0"/>
              <a:t> !</a:t>
            </a:r>
          </a:p>
        </p:txBody>
      </p:sp>
      <p:grpSp>
        <p:nvGrpSpPr>
          <p:cNvPr id="13" name="Gruppieren 3">
            <a:extLst>
              <a:ext uri="{FF2B5EF4-FFF2-40B4-BE49-F238E27FC236}">
                <a16:creationId xmlns:a16="http://schemas.microsoft.com/office/drawing/2014/main" id="{CEB998C6-E337-F047-9D01-E4F0BEE67682}"/>
              </a:ext>
            </a:extLst>
          </p:cNvPr>
          <p:cNvGrpSpPr/>
          <p:nvPr/>
        </p:nvGrpSpPr>
        <p:grpSpPr>
          <a:xfrm>
            <a:off x="4710904" y="2005578"/>
            <a:ext cx="4519186" cy="3782633"/>
            <a:chOff x="4681208" y="2114245"/>
            <a:chExt cx="4519186" cy="3782633"/>
          </a:xfrm>
        </p:grpSpPr>
        <p:pic>
          <p:nvPicPr>
            <p:cNvPr id="14" name="Grafik 14">
              <a:extLst>
                <a:ext uri="{FF2B5EF4-FFF2-40B4-BE49-F238E27FC236}">
                  <a16:creationId xmlns:a16="http://schemas.microsoft.com/office/drawing/2014/main" id="{FFF9233A-F05A-4540-9464-6DB823A24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10111" y="2114245"/>
              <a:ext cx="1892306" cy="1800000"/>
            </a:xfrm>
            <a:prstGeom prst="rect">
              <a:avLst/>
            </a:prstGeom>
          </p:spPr>
        </p:pic>
        <p:sp>
          <p:nvSpPr>
            <p:cNvPr id="15" name="Textfeld 13">
              <a:extLst>
                <a:ext uri="{FF2B5EF4-FFF2-40B4-BE49-F238E27FC236}">
                  <a16:creationId xmlns:a16="http://schemas.microsoft.com/office/drawing/2014/main" id="{F8096E2F-E9D2-E049-93C7-FD4398D95080}"/>
                </a:ext>
              </a:extLst>
            </p:cNvPr>
            <p:cNvSpPr txBox="1"/>
            <p:nvPr/>
          </p:nvSpPr>
          <p:spPr>
            <a:xfrm>
              <a:off x="5381666" y="3369953"/>
              <a:ext cx="1925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/>
                <a:t>Grudiev</a:t>
              </a:r>
              <a:r>
                <a:rPr lang="de-DE" sz="1400" dirty="0"/>
                <a:t> PRAB 2014</a:t>
              </a:r>
            </a:p>
            <a:p>
              <a:r>
                <a:rPr lang="de-DE" sz="1400" dirty="0"/>
                <a:t>Schenk et al, IPAC17 </a:t>
              </a:r>
            </a:p>
          </p:txBody>
        </p:sp>
        <p:sp>
          <p:nvSpPr>
            <p:cNvPr id="16" name="Textfeld 14">
              <a:extLst>
                <a:ext uri="{FF2B5EF4-FFF2-40B4-BE49-F238E27FC236}">
                  <a16:creationId xmlns:a16="http://schemas.microsoft.com/office/drawing/2014/main" id="{8C1BAFF0-9E40-8449-91E4-7445F8CF9F9A}"/>
                </a:ext>
              </a:extLst>
            </p:cNvPr>
            <p:cNvSpPr txBox="1"/>
            <p:nvPr/>
          </p:nvSpPr>
          <p:spPr>
            <a:xfrm>
              <a:off x="4815678" y="2615900"/>
              <a:ext cx="2185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Radio-</a:t>
              </a:r>
              <a:r>
                <a:rPr lang="de-DE" b="1" dirty="0" err="1"/>
                <a:t>Frequency</a:t>
              </a:r>
              <a:r>
                <a:rPr lang="de-DE" b="1" dirty="0"/>
                <a:t> </a:t>
              </a:r>
            </a:p>
            <a:p>
              <a:r>
                <a:rPr lang="de-DE" b="1" dirty="0"/>
                <a:t>Quadrupole (RFQ)</a:t>
              </a:r>
            </a:p>
          </p:txBody>
        </p:sp>
        <p:graphicFrame>
          <p:nvGraphicFramePr>
            <p:cNvPr id="17" name="Objekt 15">
              <a:extLst>
                <a:ext uri="{FF2B5EF4-FFF2-40B4-BE49-F238E27FC236}">
                  <a16:creationId xmlns:a16="http://schemas.microsoft.com/office/drawing/2014/main" id="{52C56CEF-2E8F-934C-9C4E-3072FA91B4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0577486"/>
                </p:ext>
              </p:extLst>
            </p:nvPr>
          </p:nvGraphicFramePr>
          <p:xfrm>
            <a:off x="4966802" y="3950940"/>
            <a:ext cx="3810000" cy="83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43" name="Equation" r:id="rId9" imgW="2260440" imgH="495000" progId="Equation.DSMT4">
                    <p:embed/>
                  </p:oleObj>
                </mc:Choice>
                <mc:Fallback>
                  <p:oleObj name="Equation" r:id="rId9" imgW="2260440" imgH="495000" progId="Equation.DSMT4">
                    <p:embed/>
                    <p:pic>
                      <p:nvPicPr>
                        <p:cNvPr id="16" name="Objekt 15">
                          <a:extLst>
                            <a:ext uri="{FF2B5EF4-FFF2-40B4-BE49-F238E27FC236}">
                              <a16:creationId xmlns:a16="http://schemas.microsoft.com/office/drawing/2014/main" id="{3463499D-FACE-4B2E-8707-88C5EDE5E4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966802" y="3950940"/>
                          <a:ext cx="3810000" cy="836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kt 16">
              <a:extLst>
                <a:ext uri="{FF2B5EF4-FFF2-40B4-BE49-F238E27FC236}">
                  <a16:creationId xmlns:a16="http://schemas.microsoft.com/office/drawing/2014/main" id="{859324C6-D436-644E-A720-AAB4049125C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0190159"/>
                </p:ext>
              </p:extLst>
            </p:nvPr>
          </p:nvGraphicFramePr>
          <p:xfrm>
            <a:off x="5478408" y="4787552"/>
            <a:ext cx="11557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44" name="Equation" r:id="rId11" imgW="685800" imgH="253800" progId="Equation.DSMT4">
                    <p:embed/>
                  </p:oleObj>
                </mc:Choice>
                <mc:Fallback>
                  <p:oleObj name="Equation" r:id="rId11" imgW="685800" imgH="253800" progId="Equation.DSMT4">
                    <p:embed/>
                    <p:pic>
                      <p:nvPicPr>
                        <p:cNvPr id="17" name="Objekt 16">
                          <a:extLst>
                            <a:ext uri="{FF2B5EF4-FFF2-40B4-BE49-F238E27FC236}">
                              <a16:creationId xmlns:a16="http://schemas.microsoft.com/office/drawing/2014/main" id="{8108F2B4-7DA6-4DBA-8265-B0D50D2B6CC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478408" y="4787552"/>
                          <a:ext cx="1155700" cy="428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feld 17">
              <a:extLst>
                <a:ext uri="{FF2B5EF4-FFF2-40B4-BE49-F238E27FC236}">
                  <a16:creationId xmlns:a16="http://schemas.microsoft.com/office/drawing/2014/main" id="{6CCD72CF-90EA-CA43-99FA-D448C1839E41}"/>
                </a:ext>
              </a:extLst>
            </p:cNvPr>
            <p:cNvSpPr txBox="1"/>
            <p:nvPr/>
          </p:nvSpPr>
          <p:spPr>
            <a:xfrm>
              <a:off x="4681208" y="5250547"/>
              <a:ext cx="45191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No</a:t>
              </a:r>
              <a:r>
                <a:rPr lang="de-DE" dirty="0"/>
                <a:t> </a:t>
              </a:r>
              <a:r>
                <a:rPr lang="de-DE" dirty="0" err="1"/>
                <a:t>local</a:t>
              </a:r>
              <a:r>
                <a:rPr lang="de-DE" dirty="0"/>
                <a:t> </a:t>
              </a:r>
              <a:r>
                <a:rPr lang="de-DE" dirty="0" err="1"/>
                <a:t>spread</a:t>
              </a:r>
              <a:r>
                <a:rPr lang="de-DE" dirty="0"/>
                <a:t> (in z) ! </a:t>
              </a:r>
            </a:p>
            <a:p>
              <a:r>
                <a:rPr lang="de-DE" dirty="0"/>
                <a:t>Dispersion </a:t>
              </a:r>
              <a:r>
                <a:rPr lang="de-DE" dirty="0" err="1"/>
                <a:t>relation</a:t>
              </a:r>
              <a:r>
                <a:rPr lang="de-DE" dirty="0"/>
                <a:t> and Landau </a:t>
              </a:r>
              <a:r>
                <a:rPr lang="de-DE" dirty="0" err="1"/>
                <a:t>damping</a:t>
              </a:r>
              <a:r>
                <a:rPr lang="de-DE" dirty="0"/>
                <a:t> ?</a:t>
              </a:r>
            </a:p>
          </p:txBody>
        </p:sp>
        <p:sp>
          <p:nvSpPr>
            <p:cNvPr id="20" name="Textfeld 18">
              <a:extLst>
                <a:ext uri="{FF2B5EF4-FFF2-40B4-BE49-F238E27FC236}">
                  <a16:creationId xmlns:a16="http://schemas.microsoft.com/office/drawing/2014/main" id="{CAE9415B-D932-F444-8372-AEF00C9F7D10}"/>
                </a:ext>
              </a:extLst>
            </p:cNvPr>
            <p:cNvSpPr txBox="1"/>
            <p:nvPr/>
          </p:nvSpPr>
          <p:spPr>
            <a:xfrm>
              <a:off x="6725058" y="4821922"/>
              <a:ext cx="1960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(longitudinal </a:t>
              </a:r>
              <a:r>
                <a:rPr lang="de-DE" sz="1600" dirty="0" err="1"/>
                <a:t>action</a:t>
              </a:r>
              <a:r>
                <a:rPr lang="de-DE" sz="1600" dirty="0"/>
                <a:t>)</a:t>
              </a:r>
            </a:p>
          </p:txBody>
        </p:sp>
      </p:grpSp>
      <p:sp>
        <p:nvSpPr>
          <p:cNvPr id="21" name="Textfeld 2">
            <a:extLst>
              <a:ext uri="{FF2B5EF4-FFF2-40B4-BE49-F238E27FC236}">
                <a16:creationId xmlns:a16="http://schemas.microsoft.com/office/drawing/2014/main" id="{06F8785F-AA66-9143-94B5-E054F6339C7C}"/>
              </a:ext>
            </a:extLst>
          </p:cNvPr>
          <p:cNvSpPr txBox="1"/>
          <p:nvPr/>
        </p:nvSpPr>
        <p:spPr>
          <a:xfrm>
            <a:off x="871712" y="5983820"/>
            <a:ext cx="767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Detailed</a:t>
            </a:r>
            <a:r>
              <a:rPr lang="de-DE" b="1" dirty="0"/>
              <a:t> </a:t>
            </a:r>
            <a:r>
              <a:rPr lang="de-DE" b="1" dirty="0" err="1"/>
              <a:t>particle</a:t>
            </a:r>
            <a:r>
              <a:rPr lang="de-DE" b="1" dirty="0"/>
              <a:t> </a:t>
            </a:r>
            <a:r>
              <a:rPr lang="de-DE" b="1" dirty="0" err="1"/>
              <a:t>tracking</a:t>
            </a:r>
            <a:r>
              <a:rPr lang="de-DE" b="1" dirty="0"/>
              <a:t> </a:t>
            </a:r>
            <a:r>
              <a:rPr lang="de-DE" b="1" dirty="0" err="1"/>
              <a:t>studies</a:t>
            </a:r>
            <a:r>
              <a:rPr lang="de-DE" b="1" dirty="0"/>
              <a:t> </a:t>
            </a:r>
            <a:r>
              <a:rPr lang="de-DE" b="1" dirty="0" err="1"/>
              <a:t>are</a:t>
            </a:r>
            <a:r>
              <a:rPr lang="de-DE" b="1" dirty="0"/>
              <a:t> </a:t>
            </a:r>
            <a:r>
              <a:rPr lang="de-DE" b="1" dirty="0" err="1"/>
              <a:t>ongoing</a:t>
            </a:r>
            <a:r>
              <a:rPr lang="de-DE" b="1" dirty="0"/>
              <a:t> (</a:t>
            </a:r>
            <a:r>
              <a:rPr lang="de-DE" b="1" dirty="0" err="1"/>
              <a:t>see</a:t>
            </a:r>
            <a:r>
              <a:rPr lang="de-DE" b="1" dirty="0"/>
              <a:t> also V. Kornilov).</a:t>
            </a:r>
          </a:p>
        </p:txBody>
      </p:sp>
      <p:grpSp>
        <p:nvGrpSpPr>
          <p:cNvPr id="22" name="Gruppieren 30">
            <a:extLst>
              <a:ext uri="{FF2B5EF4-FFF2-40B4-BE49-F238E27FC236}">
                <a16:creationId xmlns:a16="http://schemas.microsoft.com/office/drawing/2014/main" id="{C4D3EBB4-877F-9544-8B31-6F3C54802F93}"/>
              </a:ext>
            </a:extLst>
          </p:cNvPr>
          <p:cNvGrpSpPr/>
          <p:nvPr/>
        </p:nvGrpSpPr>
        <p:grpSpPr>
          <a:xfrm>
            <a:off x="69606" y="2200758"/>
            <a:ext cx="4686440" cy="3563628"/>
            <a:chOff x="71950" y="2237471"/>
            <a:chExt cx="4686440" cy="3563628"/>
          </a:xfrm>
        </p:grpSpPr>
        <p:grpSp>
          <p:nvGrpSpPr>
            <p:cNvPr id="23" name="Gruppieren 28">
              <a:extLst>
                <a:ext uri="{FF2B5EF4-FFF2-40B4-BE49-F238E27FC236}">
                  <a16:creationId xmlns:a16="http://schemas.microsoft.com/office/drawing/2014/main" id="{C960CEDC-3660-D340-B6E4-282C45BE6CA2}"/>
                </a:ext>
              </a:extLst>
            </p:cNvPr>
            <p:cNvGrpSpPr/>
            <p:nvPr/>
          </p:nvGrpSpPr>
          <p:grpSpPr>
            <a:xfrm>
              <a:off x="71950" y="2237471"/>
              <a:ext cx="4684246" cy="3563628"/>
              <a:chOff x="4026737" y="2220212"/>
              <a:chExt cx="4684246" cy="3563628"/>
            </a:xfrm>
          </p:grpSpPr>
          <p:sp>
            <p:nvSpPr>
              <p:cNvPr id="25" name="Rechteck 26">
                <a:extLst>
                  <a:ext uri="{FF2B5EF4-FFF2-40B4-BE49-F238E27FC236}">
                    <a16:creationId xmlns:a16="http://schemas.microsoft.com/office/drawing/2014/main" id="{87D52FED-509B-4843-9720-CE2B7A53D1E9}"/>
                  </a:ext>
                </a:extLst>
              </p:cNvPr>
              <p:cNvSpPr/>
              <p:nvPr/>
            </p:nvSpPr>
            <p:spPr>
              <a:xfrm>
                <a:off x="4026737" y="2220212"/>
                <a:ext cx="4684246" cy="356362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6" name="Gruppieren 27">
                <a:extLst>
                  <a:ext uri="{FF2B5EF4-FFF2-40B4-BE49-F238E27FC236}">
                    <a16:creationId xmlns:a16="http://schemas.microsoft.com/office/drawing/2014/main" id="{24FF805F-BC22-C849-99B9-8D8C423E9D8F}"/>
                  </a:ext>
                </a:extLst>
              </p:cNvPr>
              <p:cNvGrpSpPr/>
              <p:nvPr/>
            </p:nvGrpSpPr>
            <p:grpSpPr>
              <a:xfrm>
                <a:off x="4216682" y="2363187"/>
                <a:ext cx="4368000" cy="3276000"/>
                <a:chOff x="-2429223" y="3099671"/>
                <a:chExt cx="4368000" cy="3276000"/>
              </a:xfrm>
            </p:grpSpPr>
            <p:pic>
              <p:nvPicPr>
                <p:cNvPr id="27" name="Grafik 20">
                  <a:extLst>
                    <a:ext uri="{FF2B5EF4-FFF2-40B4-BE49-F238E27FC236}">
                      <a16:creationId xmlns:a16="http://schemas.microsoft.com/office/drawing/2014/main" id="{19643F41-7987-364C-8321-53A7707BE8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429223" y="3099671"/>
                  <a:ext cx="4368000" cy="32760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feld 22">
                      <a:extLst>
                        <a:ext uri="{FF2B5EF4-FFF2-40B4-BE49-F238E27FC236}">
                          <a16:creationId xmlns:a16="http://schemas.microsoft.com/office/drawing/2014/main" id="{EBFAE037-3B80-824E-89D7-1F3B54E419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371" y="3561871"/>
                      <a:ext cx="147469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=0.01</m:t>
                            </m:r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23" name="Textfeld 22">
                      <a:extLst>
                        <a:ext uri="{FF2B5EF4-FFF2-40B4-BE49-F238E27FC236}">
                          <a16:creationId xmlns:a16="http://schemas.microsoft.com/office/drawing/2014/main" id="{4E0C3B8D-AFDE-4AC6-AB4C-5B15FA7A40E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371" y="3561871"/>
                      <a:ext cx="1474699" cy="276999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893" r="-3306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9" name="Textfeld 23">
                  <a:extLst>
                    <a:ext uri="{FF2B5EF4-FFF2-40B4-BE49-F238E27FC236}">
                      <a16:creationId xmlns:a16="http://schemas.microsoft.com/office/drawing/2014/main" id="{ADF90DE5-B819-7A40-96CA-00CCD0B737E9}"/>
                    </a:ext>
                  </a:extLst>
                </p:cNvPr>
                <p:cNvSpPr txBox="1"/>
                <p:nvPr/>
              </p:nvSpPr>
              <p:spPr>
                <a:xfrm>
                  <a:off x="-1863620" y="3522967"/>
                  <a:ext cx="12506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 err="1"/>
                    <a:t>Shiltsev</a:t>
                  </a:r>
                  <a:r>
                    <a:rPr lang="de-DE" sz="1400" dirty="0"/>
                    <a:t> et al </a:t>
                  </a:r>
                </a:p>
                <a:p>
                  <a:r>
                    <a:rPr lang="de-DE" sz="1400" dirty="0"/>
                    <a:t>PRL 2017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feld 24">
                      <a:extLst>
                        <a:ext uri="{FF2B5EF4-FFF2-40B4-BE49-F238E27FC236}">
                          <a16:creationId xmlns:a16="http://schemas.microsoft.com/office/drawing/2014/main" id="{533B3F2A-4E38-E547-87D0-5F4C8B12F8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9600" y="3865631"/>
                      <a:ext cx="92108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=2 </m:t>
                            </m:r>
                            <m:r>
                              <m:rPr>
                                <m:nor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25" name="Textfeld 24">
                      <a:extLst>
                        <a:ext uri="{FF2B5EF4-FFF2-40B4-BE49-F238E27FC236}">
                          <a16:creationId xmlns:a16="http://schemas.microsoft.com/office/drawing/2014/main" id="{A6A781CE-C51E-42E2-A1FB-28EAECCC0D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9600" y="3865631"/>
                      <a:ext cx="921086" cy="27699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5298" r="-2649" b="-130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feld 25">
                      <a:extLst>
                        <a:ext uri="{FF2B5EF4-FFF2-40B4-BE49-F238E27FC236}">
                          <a16:creationId xmlns:a16="http://schemas.microsoft.com/office/drawing/2014/main" id="{C8F8884B-3F56-C447-92D3-0D2837085B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8387" y="4224335"/>
                      <a:ext cx="105009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=0.8 </m:t>
                            </m:r>
                            <m:r>
                              <m:rPr>
                                <m:nor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26" name="Textfeld 25">
                      <a:extLst>
                        <a:ext uri="{FF2B5EF4-FFF2-40B4-BE49-F238E27FC236}">
                          <a16:creationId xmlns:a16="http://schemas.microsoft.com/office/drawing/2014/main" id="{24D82A2D-8B13-413D-99DF-95FB7ED1150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8387" y="4224335"/>
                      <a:ext cx="1050096" cy="276999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4046" r="-4624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4" name="Textfeld 29">
              <a:extLst>
                <a:ext uri="{FF2B5EF4-FFF2-40B4-BE49-F238E27FC236}">
                  <a16:creationId xmlns:a16="http://schemas.microsoft.com/office/drawing/2014/main" id="{B9CDB65C-22D8-3D4C-BE05-CB72363D614A}"/>
                </a:ext>
              </a:extLst>
            </p:cNvPr>
            <p:cNvSpPr txBox="1"/>
            <p:nvPr/>
          </p:nvSpPr>
          <p:spPr>
            <a:xfrm>
              <a:off x="80506" y="2282873"/>
              <a:ext cx="4677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LHC: </a:t>
              </a:r>
              <a:r>
                <a:rPr lang="de-DE" sz="1600" dirty="0"/>
                <a:t>10 x larger </a:t>
              </a:r>
              <a:r>
                <a:rPr lang="de-DE" sz="1600" dirty="0" err="1"/>
                <a:t>stability</a:t>
              </a:r>
              <a:r>
                <a:rPr lang="de-DE" sz="1600" dirty="0"/>
                <a:t> </a:t>
              </a:r>
              <a:r>
                <a:rPr lang="de-DE" sz="1600" dirty="0" err="1"/>
                <a:t>area</a:t>
              </a:r>
              <a:r>
                <a:rPr lang="de-DE" sz="1600" dirty="0"/>
                <a:t> </a:t>
              </a:r>
              <a:r>
                <a:rPr lang="de-DE" sz="1600" dirty="0" err="1"/>
                <a:t>then</a:t>
              </a:r>
              <a:r>
                <a:rPr lang="de-DE" sz="1600" dirty="0"/>
                <a:t> </a:t>
              </a:r>
              <a:r>
                <a:rPr lang="de-DE" sz="1600" dirty="0" err="1"/>
                <a:t>with</a:t>
              </a:r>
              <a:r>
                <a:rPr lang="de-DE" sz="1600" dirty="0"/>
                <a:t> </a:t>
              </a:r>
              <a:r>
                <a:rPr lang="de-DE" sz="1600" dirty="0" err="1"/>
                <a:t>octupoles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83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20056A-E593-544A-9548-ED6459778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286821"/>
              </p:ext>
            </p:extLst>
          </p:nvPr>
        </p:nvGraphicFramePr>
        <p:xfrm>
          <a:off x="143879" y="1556792"/>
          <a:ext cx="5185320" cy="4010145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476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Arial"/>
                        </a:rPr>
                        <a:t>Circumference</a:t>
                      </a:r>
                      <a:r>
                        <a:rPr lang="de-DE" dirty="0">
                          <a:latin typeface="Arial"/>
                        </a:rPr>
                        <a:t> [km]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/>
                        </a:rPr>
                        <a:t>100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76">
                <a:tc>
                  <a:txBody>
                    <a:bodyPr/>
                    <a:lstStyle/>
                    <a:p>
                      <a:r>
                        <a:rPr lang="de-DE" dirty="0" err="1"/>
                        <a:t>Energy</a:t>
                      </a:r>
                      <a:r>
                        <a:rPr lang="de-DE" dirty="0"/>
                        <a:t> [</a:t>
                      </a:r>
                      <a:r>
                        <a:rPr lang="de-DE" dirty="0" err="1"/>
                        <a:t>TeV</a:t>
                      </a:r>
                      <a:r>
                        <a:rPr lang="de-DE" dirty="0"/>
                        <a:t>]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3-50 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354745"/>
                  </a:ext>
                </a:extLst>
              </a:tr>
              <a:tr h="425476">
                <a:tc>
                  <a:txBody>
                    <a:bodyPr/>
                    <a:lstStyle/>
                    <a:p>
                      <a:r>
                        <a:rPr lang="de-DE" dirty="0" err="1"/>
                        <a:t>Bunch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charge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</a:t>
                      </a:r>
                      <a:r>
                        <a:rPr lang="de-DE" baseline="30000" dirty="0"/>
                        <a:t>11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669135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Arial"/>
                        </a:rPr>
                        <a:t>Bunch</a:t>
                      </a:r>
                      <a:r>
                        <a:rPr lang="de-DE" dirty="0">
                          <a:latin typeface="Arial"/>
                        </a:rPr>
                        <a:t> </a:t>
                      </a:r>
                      <a:r>
                        <a:rPr lang="de-DE" dirty="0" err="1">
                          <a:latin typeface="Arial"/>
                        </a:rPr>
                        <a:t>spacing</a:t>
                      </a:r>
                      <a:r>
                        <a:rPr lang="de-DE" dirty="0">
                          <a:latin typeface="Arial"/>
                        </a:rPr>
                        <a:t> [</a:t>
                      </a:r>
                      <a:r>
                        <a:rPr lang="de-DE" dirty="0" err="1">
                          <a:latin typeface="Arial"/>
                        </a:rPr>
                        <a:t>ns</a:t>
                      </a:r>
                      <a:r>
                        <a:rPr lang="de-DE" dirty="0">
                          <a:latin typeface="Arial"/>
                        </a:rPr>
                        <a:t>]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/>
                        </a:rPr>
                        <a:t>25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Arial"/>
                        </a:rPr>
                        <a:t>Bunch</a:t>
                      </a:r>
                      <a:r>
                        <a:rPr lang="de-DE" dirty="0">
                          <a:latin typeface="Arial"/>
                        </a:rPr>
                        <a:t> </a:t>
                      </a:r>
                      <a:r>
                        <a:rPr lang="de-DE" dirty="0" err="1">
                          <a:latin typeface="Arial"/>
                        </a:rPr>
                        <a:t>length</a:t>
                      </a:r>
                      <a:r>
                        <a:rPr lang="de-DE" dirty="0">
                          <a:latin typeface="Arial"/>
                        </a:rPr>
                        <a:t> [cm]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/>
                        </a:rPr>
                        <a:t>8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Arial"/>
                        </a:rPr>
                        <a:t>Number</a:t>
                      </a:r>
                      <a:r>
                        <a:rPr lang="de-DE" dirty="0">
                          <a:latin typeface="Arial"/>
                        </a:rPr>
                        <a:t> </a:t>
                      </a:r>
                      <a:r>
                        <a:rPr lang="de-DE" dirty="0" err="1">
                          <a:latin typeface="Arial"/>
                        </a:rPr>
                        <a:t>of</a:t>
                      </a:r>
                      <a:r>
                        <a:rPr lang="de-DE" dirty="0">
                          <a:latin typeface="Arial"/>
                        </a:rPr>
                        <a:t> </a:t>
                      </a:r>
                      <a:r>
                        <a:rPr lang="de-DE" dirty="0" err="1">
                          <a:latin typeface="Arial"/>
                        </a:rPr>
                        <a:t>bunches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/>
                        </a:rPr>
                        <a:t>≈ 10000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090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Arial"/>
                        </a:rPr>
                        <a:t>Q</a:t>
                      </a:r>
                      <a:r>
                        <a:rPr lang="de-DE" baseline="-33000" dirty="0" err="1">
                          <a:latin typeface="Arial"/>
                        </a:rPr>
                        <a:t>x</a:t>
                      </a:r>
                      <a:r>
                        <a:rPr lang="de-DE" dirty="0">
                          <a:latin typeface="Arial"/>
                        </a:rPr>
                        <a:t> / </a:t>
                      </a:r>
                      <a:r>
                        <a:rPr lang="de-DE" dirty="0" err="1">
                          <a:latin typeface="Arial"/>
                        </a:rPr>
                        <a:t>Q</a:t>
                      </a:r>
                      <a:r>
                        <a:rPr lang="de-DE" baseline="-33000" dirty="0" err="1">
                          <a:latin typeface="Arial"/>
                        </a:rPr>
                        <a:t>y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/>
                        </a:rPr>
                        <a:t>108.28 / 107.31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910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Arial"/>
                        </a:rPr>
                        <a:t>Q</a:t>
                      </a:r>
                      <a:r>
                        <a:rPr lang="de-DE" baseline="-33000" dirty="0" err="1">
                          <a:latin typeface="Arial"/>
                        </a:rPr>
                        <a:t>s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/>
                        </a:rPr>
                        <a:t>10</a:t>
                      </a:r>
                      <a:r>
                        <a:rPr lang="de-DE" baseline="33000" dirty="0">
                          <a:latin typeface="Arial"/>
                        </a:rPr>
                        <a:t>-3</a:t>
                      </a:r>
                      <a:r>
                        <a:rPr lang="de-DE" dirty="0">
                          <a:latin typeface="Arial"/>
                        </a:rPr>
                        <a:t>-5 x 10</a:t>
                      </a:r>
                      <a:r>
                        <a:rPr lang="de-DE" baseline="33000" dirty="0">
                          <a:latin typeface="Arial"/>
                        </a:rPr>
                        <a:t>-3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961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Arial"/>
                        </a:rPr>
                        <a:t>Normalized</a:t>
                      </a:r>
                      <a:r>
                        <a:rPr lang="de-DE" dirty="0">
                          <a:latin typeface="Arial"/>
                        </a:rPr>
                        <a:t> </a:t>
                      </a:r>
                      <a:r>
                        <a:rPr lang="de-DE" dirty="0" err="1">
                          <a:latin typeface="Arial"/>
                        </a:rPr>
                        <a:t>emittance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/>
                        </a:rPr>
                        <a:t>2.2 </a:t>
                      </a:r>
                      <a:r>
                        <a:rPr lang="de-DE" dirty="0" err="1">
                          <a:latin typeface="Arial"/>
                          <a:ea typeface="Arial"/>
                        </a:rPr>
                        <a:t>μm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961">
                <a:tc>
                  <a:txBody>
                    <a:bodyPr/>
                    <a:lstStyle/>
                    <a:p>
                      <a:r>
                        <a:rPr lang="de-DE" dirty="0" err="1"/>
                        <a:t>Luminosity</a:t>
                      </a:r>
                      <a:r>
                        <a:rPr lang="de-DE" dirty="0"/>
                        <a:t> [cm</a:t>
                      </a:r>
                      <a:r>
                        <a:rPr lang="de-DE" baseline="30000" dirty="0"/>
                        <a:t>-2</a:t>
                      </a:r>
                      <a:r>
                        <a:rPr lang="de-DE" dirty="0"/>
                        <a:t>s</a:t>
                      </a:r>
                      <a:r>
                        <a:rPr lang="de-DE" baseline="30000" dirty="0"/>
                        <a:t>-1</a:t>
                      </a:r>
                      <a:r>
                        <a:rPr lang="de-DE" dirty="0"/>
                        <a:t>]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 x 10</a:t>
                      </a:r>
                      <a:r>
                        <a:rPr lang="de-DE" baseline="30000" dirty="0"/>
                        <a:t>34</a:t>
                      </a:r>
                      <a:endParaRPr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14986"/>
                  </a:ext>
                </a:extLst>
              </a:tr>
            </a:tbl>
          </a:graphicData>
        </a:graphic>
      </p:graphicFrame>
      <p:sp>
        <p:nvSpPr>
          <p:cNvPr id="5" name="Textfeld 3">
            <a:extLst>
              <a:ext uri="{FF2B5EF4-FFF2-40B4-BE49-F238E27FC236}">
                <a16:creationId xmlns:a16="http://schemas.microsoft.com/office/drawing/2014/main" id="{FBF403DC-04D9-6648-A3F6-E0820521A946}"/>
              </a:ext>
            </a:extLst>
          </p:cNvPr>
          <p:cNvSpPr txBox="1"/>
          <p:nvPr/>
        </p:nvSpPr>
        <p:spPr>
          <a:xfrm>
            <a:off x="5436096" y="1429236"/>
            <a:ext cx="403170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             FCC vs. LHC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Larger circumference, lower frequency of 1 kHz (5:1)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screen temperature: 50 K (5:2)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Smaller screen diameter (2:3), thicker (4:1) Cu coating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Smaller beam (1:3)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LHC-like bunches (1:1)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Larger average </a:t>
            </a:r>
            <a:r>
              <a:rPr lang="el-GR" dirty="0"/>
              <a:t>β</a:t>
            </a:r>
            <a:r>
              <a:rPr lang="de-DE" dirty="0"/>
              <a:t>-</a:t>
            </a:r>
            <a:r>
              <a:rPr lang="de-DE" dirty="0" err="1"/>
              <a:t>function</a:t>
            </a:r>
            <a:r>
              <a:rPr lang="de-DE" dirty="0"/>
              <a:t> (2:1)</a:t>
            </a: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57145028-3106-9642-ABF4-EB6E53D42438}"/>
              </a:ext>
            </a:extLst>
          </p:cNvPr>
          <p:cNvSpPr txBox="1"/>
          <p:nvPr/>
        </p:nvSpPr>
        <p:spPr>
          <a:xfrm>
            <a:off x="89124" y="5677249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Aim of the studies: </a:t>
            </a:r>
            <a:r>
              <a:rPr lang="en-US" dirty="0"/>
              <a:t>Predict instability thresholds</a:t>
            </a:r>
          </a:p>
          <a:p>
            <a:r>
              <a:rPr lang="en-US" dirty="0"/>
              <a:t> -&gt; Use LHC results together with numerical tools.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FA1D88E-59A0-E943-B3F9-914E2B51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4" y="488950"/>
            <a:ext cx="7237561" cy="894650"/>
          </a:xfrm>
        </p:spPr>
        <p:txBody>
          <a:bodyPr/>
          <a:lstStyle/>
          <a:p>
            <a:r>
              <a:rPr lang="en-US" dirty="0"/>
              <a:t>FCC-</a:t>
            </a:r>
            <a:r>
              <a:rPr lang="en-US" dirty="0" err="1"/>
              <a:t>hh</a:t>
            </a:r>
            <a:r>
              <a:rPr lang="en-US" dirty="0"/>
              <a:t> reference parameters (for beam stability)</a:t>
            </a:r>
          </a:p>
        </p:txBody>
      </p:sp>
    </p:spTree>
    <p:extLst>
      <p:ext uri="{BB962C8B-B14F-4D97-AF65-F5344CB8AC3E}">
        <p14:creationId xmlns:p14="http://schemas.microsoft.com/office/powerpoint/2010/main" val="321874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F1D4-5063-A04D-80E9-7C1928F4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Beam </a:t>
            </a:r>
            <a:r>
              <a:rPr lang="de-DE" dirty="0" err="1"/>
              <a:t>stability</a:t>
            </a:r>
            <a:r>
              <a:rPr lang="de-DE" dirty="0"/>
              <a:t>: LHC </a:t>
            </a:r>
            <a:r>
              <a:rPr lang="de-DE" dirty="0" err="1"/>
              <a:t>vs</a:t>
            </a:r>
            <a:r>
              <a:rPr lang="de-DE" dirty="0"/>
              <a:t> FCC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938ACF-8B7B-DB4C-843E-8B41A42ADA44}"/>
              </a:ext>
            </a:extLst>
          </p:cNvPr>
          <p:cNvSpPr txBox="1"/>
          <p:nvPr/>
        </p:nvSpPr>
        <p:spPr>
          <a:xfrm>
            <a:off x="71128" y="2862242"/>
            <a:ext cx="9216887" cy="3330335"/>
          </a:xfrm>
          <a:prstGeom prst="rect">
            <a:avLst/>
          </a:prstGeom>
          <a:noFill/>
        </p:spPr>
        <p:txBody>
          <a:bodyPr wrap="square" spcCol="0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Larger circumference (5:1) -&gt; lower frequency: </a:t>
            </a:r>
            <a:r>
              <a:rPr lang="en-US" b="1" dirty="0"/>
              <a:t>1 kHz vs 8 kHz </a:t>
            </a:r>
            <a:endParaRPr lang="en-US" dirty="0"/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Smaller screen diameter (2:3) -&gt; </a:t>
            </a:r>
            <a:r>
              <a:rPr lang="en-US" b="1" dirty="0"/>
              <a:t>larger impedance </a:t>
            </a:r>
            <a:r>
              <a:rPr lang="en-US" dirty="0"/>
              <a:t>(factor 3)</a:t>
            </a: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screen temperature: 50 K (5:2), maximum field 16 T (2:1) -&gt; </a:t>
            </a:r>
            <a:r>
              <a:rPr lang="en-US" b="1" dirty="0"/>
              <a:t>changed </a:t>
            </a:r>
            <a:r>
              <a:rPr lang="en-US" b="1" dirty="0" err="1"/>
              <a:t>conductivites</a:t>
            </a:r>
            <a:endParaRPr lang="en-US" dirty="0"/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Larger average </a:t>
            </a:r>
            <a:r>
              <a:rPr lang="el-GR" dirty="0"/>
              <a:t>β</a:t>
            </a:r>
            <a:r>
              <a:rPr lang="de-DE" dirty="0"/>
              <a:t>-</a:t>
            </a:r>
            <a:r>
              <a:rPr lang="de-DE" dirty="0" err="1"/>
              <a:t>function</a:t>
            </a:r>
            <a:r>
              <a:rPr lang="de-DE" dirty="0"/>
              <a:t> (2:1) -&gt; </a:t>
            </a:r>
            <a:r>
              <a:rPr lang="de-DE" b="1" dirty="0" err="1"/>
              <a:t>growth</a:t>
            </a:r>
            <a:r>
              <a:rPr lang="de-DE" b="1" dirty="0"/>
              <a:t> </a:t>
            </a:r>
            <a:r>
              <a:rPr lang="de-DE" b="1" dirty="0" err="1"/>
              <a:t>rates</a:t>
            </a:r>
            <a:endParaRPr lang="en-US" b="1" dirty="0"/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Smaller beams (1:3) -&gt; weaker </a:t>
            </a:r>
            <a:r>
              <a:rPr lang="en-US" b="1" dirty="0"/>
              <a:t>Landau</a:t>
            </a:r>
            <a:r>
              <a:rPr lang="en-US" dirty="0"/>
              <a:t> </a:t>
            </a:r>
            <a:r>
              <a:rPr lang="en-US" b="1" dirty="0"/>
              <a:t>damping</a:t>
            </a:r>
            <a:r>
              <a:rPr lang="en-US" dirty="0"/>
              <a:t>, </a:t>
            </a:r>
            <a:r>
              <a:rPr lang="en-US" b="1" dirty="0"/>
              <a:t>e-cloud</a:t>
            </a:r>
            <a:r>
              <a:rPr lang="en-US" dirty="0"/>
              <a:t> </a:t>
            </a:r>
            <a:r>
              <a:rPr lang="en-US" b="1" dirty="0"/>
              <a:t>thresholds</a:t>
            </a:r>
            <a:endParaRPr lang="en-US" dirty="0"/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LHC-like bunches and 25 ns spacing (1:1)</a:t>
            </a:r>
          </a:p>
        </p:txBody>
      </p:sp>
      <p:graphicFrame>
        <p:nvGraphicFramePr>
          <p:cNvPr id="5" name="Object 25">
            <a:extLst>
              <a:ext uri="{FF2B5EF4-FFF2-40B4-BE49-F238E27FC236}">
                <a16:creationId xmlns:a16="http://schemas.microsoft.com/office/drawing/2014/main" id="{1BA0CEAD-F8EA-004E-8CFC-AFB2E4C74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20849"/>
              </p:ext>
            </p:extLst>
          </p:nvPr>
        </p:nvGraphicFramePr>
        <p:xfrm>
          <a:off x="5821419" y="1410352"/>
          <a:ext cx="19542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9" name="Equation" r:id="rId3" imgW="685800" imgH="228600" progId="Equation.DSMT4">
                  <p:embed/>
                </p:oleObj>
              </mc:Choice>
              <mc:Fallback>
                <p:oleObj name="Equation" r:id="rId3" imgW="685800" imgH="228600" progId="Equation.DSMT4">
                  <p:embed/>
                  <p:pic>
                    <p:nvPicPr>
                      <p:cNvPr id="5" name="Object 25">
                        <a:extLst>
                          <a:ext uri="{FF2B5EF4-FFF2-40B4-BE49-F238E27FC236}">
                            <a16:creationId xmlns:a16="http://schemas.microsoft.com/office/drawing/2014/main" id="{BD96F550-9CF6-3448-AA84-D3C37BCCFB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1419" y="1410352"/>
                        <a:ext cx="1954213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2">
            <a:extLst>
              <a:ext uri="{FF2B5EF4-FFF2-40B4-BE49-F238E27FC236}">
                <a16:creationId xmlns:a16="http://schemas.microsoft.com/office/drawing/2014/main" id="{E3EDBCFE-714F-8C49-BE7D-36E6059BF4F0}"/>
              </a:ext>
            </a:extLst>
          </p:cNvPr>
          <p:cNvSpPr txBox="1"/>
          <p:nvPr/>
        </p:nvSpPr>
        <p:spPr>
          <a:xfrm>
            <a:off x="71128" y="1548149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Growth rate for transverse coupled bunch instabilities: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B9294-BE94-6044-A556-F136E0B38ED5}"/>
              </a:ext>
            </a:extLst>
          </p:cNvPr>
          <p:cNvSpPr txBox="1"/>
          <p:nvPr/>
        </p:nvSpPr>
        <p:spPr>
          <a:xfrm>
            <a:off x="71128" y="2228890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TMCI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bunch</a:t>
            </a:r>
            <a:r>
              <a:rPr lang="de-DE" dirty="0"/>
              <a:t> </a:t>
            </a:r>
            <a:r>
              <a:rPr lang="de-DE" dirty="0" err="1"/>
              <a:t>threshold</a:t>
            </a:r>
            <a:r>
              <a:rPr lang="de-DE" dirty="0"/>
              <a:t> </a:t>
            </a:r>
            <a:r>
              <a:rPr lang="de-DE" dirty="0" err="1"/>
              <a:t>bunch</a:t>
            </a:r>
            <a:r>
              <a:rPr lang="de-DE" dirty="0"/>
              <a:t> </a:t>
            </a:r>
            <a:r>
              <a:rPr lang="de-DE" dirty="0" err="1"/>
              <a:t>intensity</a:t>
            </a:r>
            <a:r>
              <a:rPr lang="de-DE" dirty="0"/>
              <a:t>: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B7C1908-FE9A-854D-B9F3-7AFF1484F9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852078"/>
              </p:ext>
            </p:extLst>
          </p:nvPr>
        </p:nvGraphicFramePr>
        <p:xfrm>
          <a:off x="4894327" y="2138480"/>
          <a:ext cx="1774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r:id="rId5" imgW="660400" imgH="241300" progId="Equation.DSMT4">
                  <p:embed/>
                </p:oleObj>
              </mc:Choice>
              <mc:Fallback>
                <p:oleObj r:id="rId5" imgW="660400" imgH="2413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1A729C8-4A05-9448-85DF-8595973A1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94327" y="2138480"/>
                        <a:ext cx="177482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66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8872-97F5-6148-9D59-7177BC43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61" y="498607"/>
            <a:ext cx="6642117" cy="838200"/>
          </a:xfrm>
        </p:spPr>
        <p:txBody>
          <a:bodyPr/>
          <a:lstStyle/>
          <a:p>
            <a:r>
              <a:rPr lang="de-DE" dirty="0"/>
              <a:t>FCC-</a:t>
            </a:r>
            <a:r>
              <a:rPr lang="de-DE" dirty="0" err="1"/>
              <a:t>hh</a:t>
            </a:r>
            <a:r>
              <a:rPr lang="de-DE" dirty="0"/>
              <a:t> beam </a:t>
            </a:r>
            <a:r>
              <a:rPr lang="de-DE" dirty="0" err="1"/>
              <a:t>pipe</a:t>
            </a:r>
            <a:r>
              <a:rPr lang="de-DE" dirty="0"/>
              <a:t> design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coatings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6F499C-4B37-7B41-A8EB-57353FD25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41" y="1717330"/>
            <a:ext cx="3256383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93FF19-977C-0A4F-AE61-026B723D7446}"/>
              </a:ext>
            </a:extLst>
          </p:cNvPr>
          <p:cNvSpPr txBox="1"/>
          <p:nvPr/>
        </p:nvSpPr>
        <p:spPr>
          <a:xfrm>
            <a:off x="4616300" y="5869319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or AC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82B1B-FF2B-0641-87A2-24D2B6A4AB13}"/>
              </a:ext>
            </a:extLst>
          </p:cNvPr>
          <p:cNvSpPr/>
          <p:nvPr/>
        </p:nvSpPr>
        <p:spPr>
          <a:xfrm>
            <a:off x="296933" y="4906492"/>
            <a:ext cx="4572000" cy="11143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en-US" b="1" dirty="0"/>
              <a:t>LHC vs FCC: </a:t>
            </a: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20 W/m synchrotron radiation (100:1)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84CFAD-BBF6-6C43-9B0E-6770B9605584}"/>
              </a:ext>
            </a:extLst>
          </p:cNvPr>
          <p:cNvSpPr txBox="1"/>
          <p:nvPr/>
        </p:nvSpPr>
        <p:spPr>
          <a:xfrm>
            <a:off x="688103" y="3945503"/>
            <a:ext cx="4160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FCC beam pipe (right) optimized for </a:t>
            </a:r>
          </a:p>
          <a:p>
            <a:r>
              <a:rPr lang="en-GB" dirty="0"/>
              <a:t>synchrotron radiation and suppression </a:t>
            </a:r>
          </a:p>
          <a:p>
            <a:r>
              <a:rPr lang="en-GB" dirty="0"/>
              <a:t>of photo electrons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033A9-16EA-B542-BF79-D9C16C55B655}"/>
              </a:ext>
            </a:extLst>
          </p:cNvPr>
          <p:cNvSpPr txBox="1"/>
          <p:nvPr/>
        </p:nvSpPr>
        <p:spPr>
          <a:xfrm>
            <a:off x="184711" y="292601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LHC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2CD315-AEA9-6A4F-9B19-654299E8EB0E}"/>
              </a:ext>
            </a:extLst>
          </p:cNvPr>
          <p:cNvSpPr txBox="1"/>
          <p:nvPr/>
        </p:nvSpPr>
        <p:spPr>
          <a:xfrm>
            <a:off x="4211124" y="2805626"/>
            <a:ext cx="106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FCC</a:t>
            </a:r>
          </a:p>
          <a:p>
            <a:r>
              <a:rPr lang="de-DE" b="1" dirty="0"/>
              <a:t>(</a:t>
            </a:r>
            <a:r>
              <a:rPr lang="de-DE" b="1" dirty="0" err="1"/>
              <a:t>old</a:t>
            </a:r>
            <a:endParaRPr lang="de-DE" b="1" dirty="0"/>
          </a:p>
          <a:p>
            <a:r>
              <a:rPr lang="de-DE" b="1" dirty="0"/>
              <a:t> design)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4D0C83-37CD-B848-8F5B-6ABE00A7FDEC}"/>
              </a:ext>
            </a:extLst>
          </p:cNvPr>
          <p:cNvGrpSpPr/>
          <p:nvPr/>
        </p:nvGrpSpPr>
        <p:grpSpPr>
          <a:xfrm>
            <a:off x="5244112" y="1539737"/>
            <a:ext cx="3977061" cy="4835236"/>
            <a:chOff x="5244112" y="1539737"/>
            <a:chExt cx="3977061" cy="48352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A514F1-0A60-5345-B1C6-A3C727C53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198" y="1539737"/>
              <a:ext cx="3030196" cy="264637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7EA9FB-46D8-DF41-B0CA-19C477F20234}"/>
                </a:ext>
              </a:extLst>
            </p:cNvPr>
            <p:cNvSpPr txBox="1"/>
            <p:nvPr/>
          </p:nvSpPr>
          <p:spPr>
            <a:xfrm>
              <a:off x="7030079" y="3959435"/>
              <a:ext cx="13789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or a-C for e-cloud</a:t>
              </a:r>
              <a:endParaRPr lang="en-GB" sz="12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43F878-D918-F241-8EBD-677EEC37EF4D}"/>
                </a:ext>
              </a:extLst>
            </p:cNvPr>
            <p:cNvSpPr txBox="1"/>
            <p:nvPr/>
          </p:nvSpPr>
          <p:spPr>
            <a:xfrm>
              <a:off x="6452036" y="2515838"/>
              <a:ext cx="115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>
                  <a:solidFill>
                    <a:schemeClr val="bg1"/>
                  </a:solidFill>
                </a:rPr>
                <a:t>Cu</a:t>
              </a:r>
              <a:r>
                <a:rPr lang="de-DE" sz="1200" dirty="0">
                  <a:solidFill>
                    <a:schemeClr val="bg1"/>
                  </a:solidFill>
                </a:rPr>
                <a:t> </a:t>
              </a:r>
              <a:r>
                <a:rPr lang="de-DE" sz="1200" dirty="0" err="1">
                  <a:solidFill>
                    <a:schemeClr val="bg1"/>
                  </a:solidFill>
                </a:rPr>
                <a:t>coating</a:t>
              </a:r>
              <a:r>
                <a:rPr lang="de-DE" sz="1200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de-DE" sz="1200" dirty="0" err="1">
                  <a:solidFill>
                    <a:schemeClr val="bg1"/>
                  </a:solidFill>
                </a:rPr>
                <a:t>for</a:t>
              </a:r>
              <a:r>
                <a:rPr lang="de-DE" sz="1200" dirty="0">
                  <a:solidFill>
                    <a:schemeClr val="bg1"/>
                  </a:solidFill>
                </a:rPr>
                <a:t> </a:t>
              </a:r>
              <a:r>
                <a:rPr lang="de-DE" sz="1200" dirty="0" err="1">
                  <a:solidFill>
                    <a:schemeClr val="bg1"/>
                  </a:solidFill>
                </a:rPr>
                <a:t>impedance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1EC2BBA-F771-264E-9345-600A6560D0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3296" y="3671991"/>
              <a:ext cx="0" cy="1208606"/>
            </a:xfrm>
            <a:prstGeom prst="straightConnector1">
              <a:avLst/>
            </a:prstGeom>
            <a:ln w="57150">
              <a:tailEnd type="triangle"/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369659F-B5F2-D147-A991-730EF46E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198" y="4736194"/>
              <a:ext cx="3460047" cy="132201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AF13A5-CB89-4F40-9A3C-E0B7275EA424}"/>
                </a:ext>
              </a:extLst>
            </p:cNvPr>
            <p:cNvSpPr txBox="1"/>
            <p:nvPr/>
          </p:nvSpPr>
          <p:spPr>
            <a:xfrm>
              <a:off x="5244112" y="6005641"/>
              <a:ext cx="3788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Laser </a:t>
              </a:r>
              <a:r>
                <a:rPr lang="de-DE" dirty="0" err="1"/>
                <a:t>treated</a:t>
              </a:r>
              <a:r>
                <a:rPr lang="de-DE" dirty="0"/>
                <a:t> beam </a:t>
              </a:r>
              <a:r>
                <a:rPr lang="de-DE" dirty="0" err="1"/>
                <a:t>screen</a:t>
              </a:r>
              <a:r>
                <a:rPr lang="de-DE" dirty="0"/>
                <a:t> (</a:t>
              </a:r>
              <a:r>
                <a:rPr lang="de-DE" dirty="0" err="1"/>
                <a:t>option</a:t>
              </a:r>
              <a:r>
                <a:rPr lang="de-DE" dirty="0"/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75BD62-F78A-164D-97F0-4A9C76E3F493}"/>
                </a:ext>
              </a:extLst>
            </p:cNvPr>
            <p:cNvSpPr txBox="1"/>
            <p:nvPr/>
          </p:nvSpPr>
          <p:spPr>
            <a:xfrm>
              <a:off x="8433778" y="2746670"/>
              <a:ext cx="7873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FCC</a:t>
              </a:r>
            </a:p>
            <a:p>
              <a:r>
                <a:rPr lang="de-DE" b="1" dirty="0"/>
                <a:t>(</a:t>
              </a:r>
              <a:r>
                <a:rPr lang="de-DE" b="1" dirty="0" err="1"/>
                <a:t>new</a:t>
              </a:r>
              <a:r>
                <a:rPr lang="de-DE" b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4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1538E56-92E4-644E-8F21-FD351F16AA91}"/>
              </a:ext>
            </a:extLst>
          </p:cNvPr>
          <p:cNvGrpSpPr/>
          <p:nvPr/>
        </p:nvGrpSpPr>
        <p:grpSpPr>
          <a:xfrm>
            <a:off x="4497744" y="1799410"/>
            <a:ext cx="4538639" cy="3811249"/>
            <a:chOff x="4497744" y="1799410"/>
            <a:chExt cx="4538639" cy="3811249"/>
          </a:xfrm>
        </p:grpSpPr>
        <p:grpSp>
          <p:nvGrpSpPr>
            <p:cNvPr id="4" name="Group 36">
              <a:extLst>
                <a:ext uri="{FF2B5EF4-FFF2-40B4-BE49-F238E27FC236}">
                  <a16:creationId xmlns:a16="http://schemas.microsoft.com/office/drawing/2014/main" id="{25E2E3B3-5022-3C4C-9F80-DC708A4AA176}"/>
                </a:ext>
              </a:extLst>
            </p:cNvPr>
            <p:cNvGrpSpPr/>
            <p:nvPr/>
          </p:nvGrpSpPr>
          <p:grpSpPr>
            <a:xfrm>
              <a:off x="4497744" y="1799410"/>
              <a:ext cx="4538639" cy="2935122"/>
              <a:chOff x="4648064" y="1636469"/>
              <a:chExt cx="4641622" cy="300341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A7B72F3-BE35-7148-B20B-BF468FA4AE8E}"/>
                  </a:ext>
                </a:extLst>
              </p:cNvPr>
              <p:cNvGrpSpPr/>
              <p:nvPr/>
            </p:nvGrpSpPr>
            <p:grpSpPr>
              <a:xfrm>
                <a:off x="4648064" y="1636469"/>
                <a:ext cx="4615170" cy="3003412"/>
                <a:chOff x="4648064" y="1636469"/>
                <a:chExt cx="4615170" cy="3003412"/>
              </a:xfrm>
            </p:grpSpPr>
            <p:grpSp>
              <p:nvGrpSpPr>
                <p:cNvPr id="7" name="Group 5">
                  <a:extLst>
                    <a:ext uri="{FF2B5EF4-FFF2-40B4-BE49-F238E27FC236}">
                      <a16:creationId xmlns:a16="http://schemas.microsoft.com/office/drawing/2014/main" id="{80F588E5-F61A-C242-849B-4D6435962AF5}"/>
                    </a:ext>
                  </a:extLst>
                </p:cNvPr>
                <p:cNvGrpSpPr/>
                <p:nvPr/>
              </p:nvGrpSpPr>
              <p:grpSpPr>
                <a:xfrm>
                  <a:off x="4971491" y="1636469"/>
                  <a:ext cx="1558335" cy="1608698"/>
                  <a:chOff x="4971491" y="1636469"/>
                  <a:chExt cx="1558335" cy="1608698"/>
                </a:xfrm>
              </p:grpSpPr>
              <p:sp>
                <p:nvSpPr>
                  <p:cNvPr id="9" name="Cloud 7">
                    <a:extLst>
                      <a:ext uri="{FF2B5EF4-FFF2-40B4-BE49-F238E27FC236}">
                        <a16:creationId xmlns:a16="http://schemas.microsoft.com/office/drawing/2014/main" id="{33032B80-C2E0-454A-BB69-AEAF8DBF47B2}"/>
                      </a:ext>
                    </a:extLst>
                  </p:cNvPr>
                  <p:cNvSpPr/>
                  <p:nvPr/>
                </p:nvSpPr>
                <p:spPr>
                  <a:xfrm>
                    <a:off x="4971491" y="1877015"/>
                    <a:ext cx="1558335" cy="1368152"/>
                  </a:xfrm>
                  <a:prstGeom prst="cloud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" name="TextBox 8">
                    <a:extLst>
                      <a:ext uri="{FF2B5EF4-FFF2-40B4-BE49-F238E27FC236}">
                        <a16:creationId xmlns:a16="http://schemas.microsoft.com/office/drawing/2014/main" id="{379B1232-5B7B-B347-9A45-BDC38C709EF4}"/>
                      </a:ext>
                    </a:extLst>
                  </p:cNvPr>
                  <p:cNvSpPr txBox="1"/>
                  <p:nvPr/>
                </p:nvSpPr>
                <p:spPr>
                  <a:xfrm>
                    <a:off x="5255617" y="1636469"/>
                    <a:ext cx="3466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e</a:t>
                    </a:r>
                    <a:r>
                      <a:rPr lang="en-US" baseline="30000" dirty="0"/>
                      <a:t>-</a:t>
                    </a:r>
                    <a:endParaRPr lang="en-US" dirty="0"/>
                  </a:p>
                </p:txBody>
              </p:sp>
            </p:grpSp>
            <p:sp>
              <p:nvSpPr>
                <p:cNvPr id="8" name="TextBox 6">
                  <a:extLst>
                    <a:ext uri="{FF2B5EF4-FFF2-40B4-BE49-F238E27FC236}">
                      <a16:creationId xmlns:a16="http://schemas.microsoft.com/office/drawing/2014/main" id="{9F4BBF8A-2CE4-0448-92D5-173CD5625649}"/>
                    </a:ext>
                  </a:extLst>
                </p:cNvPr>
                <p:cNvSpPr txBox="1"/>
                <p:nvPr/>
              </p:nvSpPr>
              <p:spPr>
                <a:xfrm>
                  <a:off x="4648064" y="3789549"/>
                  <a:ext cx="4615170" cy="850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Electron clouds:</a:t>
                  </a:r>
                </a:p>
                <a:p>
                  <a:r>
                    <a:rPr lang="en-US" sz="1600" dirty="0"/>
                    <a:t>created  wall emission and other mechanisms.</a:t>
                  </a:r>
                </a:p>
                <a:p>
                  <a:r>
                    <a:rPr lang="en-US" sz="1600" dirty="0"/>
                    <a:t>-&gt; heat loads, emittance growth and instabilities</a:t>
                  </a:r>
                </a:p>
              </p:txBody>
            </p:sp>
          </p:grpSp>
          <p:sp>
            <p:nvSpPr>
              <p:cNvPr id="6" name="Rectangle 43">
                <a:extLst>
                  <a:ext uri="{FF2B5EF4-FFF2-40B4-BE49-F238E27FC236}">
                    <a16:creationId xmlns:a16="http://schemas.microsoft.com/office/drawing/2014/main" id="{33E6AE88-8A82-F04C-9E81-19D893C45E27}"/>
                  </a:ext>
                </a:extLst>
              </p:cNvPr>
              <p:cNvSpPr/>
              <p:nvPr/>
            </p:nvSpPr>
            <p:spPr>
              <a:xfrm>
                <a:off x="4652046" y="3800467"/>
                <a:ext cx="4637640" cy="828498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A873AE4-72D0-6141-9E14-908138C504B3}"/>
                </a:ext>
              </a:extLst>
            </p:cNvPr>
            <p:cNvGrpSpPr/>
            <p:nvPr/>
          </p:nvGrpSpPr>
          <p:grpSpPr>
            <a:xfrm>
              <a:off x="5187865" y="4930729"/>
              <a:ext cx="3626054" cy="679930"/>
              <a:chOff x="5187865" y="4930729"/>
              <a:chExt cx="3626054" cy="67993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575C316-04F0-E84D-A16E-AD959B7DF987}"/>
                  </a:ext>
                </a:extLst>
              </p:cNvPr>
              <p:cNvSpPr/>
              <p:nvPr/>
            </p:nvSpPr>
            <p:spPr>
              <a:xfrm>
                <a:off x="5187865" y="4930729"/>
                <a:ext cx="3626054" cy="6692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E3F1E6A-F659-5C4F-9CE7-32F171440B56}"/>
                  </a:ext>
                </a:extLst>
              </p:cNvPr>
              <p:cNvSpPr/>
              <p:nvPr/>
            </p:nvSpPr>
            <p:spPr>
              <a:xfrm>
                <a:off x="5312069" y="4964328"/>
                <a:ext cx="35018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 err="1"/>
                  <a:t>OpenCloud</a:t>
                </a:r>
                <a:r>
                  <a:rPr lang="de-DE" dirty="0"/>
                  <a:t> (O. Haas, F. Petrov)</a:t>
                </a:r>
              </a:p>
              <a:p>
                <a:r>
                  <a:rPr lang="de-DE" dirty="0" err="1"/>
                  <a:t>PyCloud</a:t>
                </a:r>
                <a:r>
                  <a:rPr lang="de-DE" dirty="0"/>
                  <a:t> (G. </a:t>
                </a:r>
                <a:r>
                  <a:rPr lang="de-DE" dirty="0" err="1"/>
                  <a:t>Iaderola</a:t>
                </a:r>
                <a:r>
                  <a:rPr lang="de-DE" dirty="0"/>
                  <a:t>, CERN)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F64502-2F76-4346-BC0B-6939240D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Collective </a:t>
            </a:r>
            <a:r>
              <a:rPr lang="de-DE" dirty="0" err="1"/>
              <a:t>effects</a:t>
            </a:r>
            <a:r>
              <a:rPr lang="de-DE" dirty="0"/>
              <a:t> in FCC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codes</a:t>
            </a:r>
            <a:endParaRPr lang="de-DE" dirty="0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90399A9-CE85-544B-BFF7-3F3E5E54D203}"/>
              </a:ext>
            </a:extLst>
          </p:cNvPr>
          <p:cNvGrpSpPr>
            <a:grpSpLocks noChangeAspect="1"/>
          </p:cNvGrpSpPr>
          <p:nvPr/>
        </p:nvGrpSpPr>
        <p:grpSpPr>
          <a:xfrm>
            <a:off x="4550230" y="1822822"/>
            <a:ext cx="4512704" cy="1692264"/>
            <a:chOff x="1367644" y="2060848"/>
            <a:chExt cx="6336704" cy="2376264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66BCF294-19AA-FE4B-8BDF-C4F53723A4BB}"/>
                </a:ext>
              </a:extLst>
            </p:cNvPr>
            <p:cNvSpPr/>
            <p:nvPr/>
          </p:nvSpPr>
          <p:spPr>
            <a:xfrm>
              <a:off x="3131840" y="2852936"/>
              <a:ext cx="2664296" cy="648072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B2542944-8C5E-6D4B-A2AF-E7A8729E5ED1}"/>
                </a:ext>
              </a:extLst>
            </p:cNvPr>
            <p:cNvCxnSpPr/>
            <p:nvPr/>
          </p:nvCxnSpPr>
          <p:spPr>
            <a:xfrm>
              <a:off x="1547664" y="2060848"/>
              <a:ext cx="5976664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4EE0372C-8110-2946-A1BC-B199FD095CFA}"/>
                </a:ext>
              </a:extLst>
            </p:cNvPr>
            <p:cNvCxnSpPr/>
            <p:nvPr/>
          </p:nvCxnSpPr>
          <p:spPr>
            <a:xfrm>
              <a:off x="1547664" y="4437112"/>
              <a:ext cx="5976664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793CAE22-52ED-7B44-B4F6-7B2D9A9F5D7C}"/>
                </a:ext>
              </a:extLst>
            </p:cNvPr>
            <p:cNvSpPr/>
            <p:nvPr/>
          </p:nvSpPr>
          <p:spPr>
            <a:xfrm>
              <a:off x="1367644" y="2060848"/>
              <a:ext cx="360040" cy="23762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E21D2EF8-9B56-A949-AFA6-9F07CB3E1254}"/>
                </a:ext>
              </a:extLst>
            </p:cNvPr>
            <p:cNvSpPr/>
            <p:nvPr/>
          </p:nvSpPr>
          <p:spPr>
            <a:xfrm>
              <a:off x="7344308" y="2060848"/>
              <a:ext cx="360040" cy="23762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Object 17">
            <a:extLst>
              <a:ext uri="{FF2B5EF4-FFF2-40B4-BE49-F238E27FC236}">
                <a16:creationId xmlns:a16="http://schemas.microsoft.com/office/drawing/2014/main" id="{FA2AD75E-BBAE-D449-B48B-DC33B6A3B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49595"/>
              </p:ext>
            </p:extLst>
          </p:nvPr>
        </p:nvGraphicFramePr>
        <p:xfrm>
          <a:off x="6166010" y="2488705"/>
          <a:ext cx="1206000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0" name="Equation" r:id="rId3" imgW="850900" imgH="203200" progId="Equation.DSMT4">
                  <p:embed/>
                </p:oleObj>
              </mc:Choice>
              <mc:Fallback>
                <p:oleObj name="Equation" r:id="rId3" imgW="850900" imgH="203200" progId="Equation.DSMT4">
                  <p:embed/>
                  <p:pic>
                    <p:nvPicPr>
                      <p:cNvPr id="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6010" y="2488705"/>
                        <a:ext cx="1206000" cy="28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8">
            <a:extLst>
              <a:ext uri="{FF2B5EF4-FFF2-40B4-BE49-F238E27FC236}">
                <a16:creationId xmlns:a16="http://schemas.microsoft.com/office/drawing/2014/main" id="{11CDE912-F644-AA4D-8CF4-1D615FED1F96}"/>
              </a:ext>
            </a:extLst>
          </p:cNvPr>
          <p:cNvCxnSpPr>
            <a:stCxn id="13" idx="2"/>
          </p:cNvCxnSpPr>
          <p:nvPr/>
        </p:nvCxnSpPr>
        <p:spPr>
          <a:xfrm flipH="1" flipV="1">
            <a:off x="5394592" y="2613747"/>
            <a:ext cx="412016" cy="392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9">
            <a:extLst>
              <a:ext uri="{FF2B5EF4-FFF2-40B4-BE49-F238E27FC236}">
                <a16:creationId xmlns:a16="http://schemas.microsoft.com/office/drawing/2014/main" id="{EE277F26-C4B4-7C45-A4FE-00F51BF54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288830"/>
              </p:ext>
            </p:extLst>
          </p:nvPr>
        </p:nvGraphicFramePr>
        <p:xfrm>
          <a:off x="5272886" y="2735694"/>
          <a:ext cx="660476" cy="2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1" name="Equation" r:id="rId5" imgW="495300" imgH="215900" progId="Equation.DSMT4">
                  <p:embed/>
                </p:oleObj>
              </mc:Choice>
              <mc:Fallback>
                <p:oleObj name="Equation" r:id="rId5" imgW="495300" imgH="215900" progId="Equation.DSMT4">
                  <p:embed/>
                  <p:pic>
                    <p:nvPicPr>
                      <p:cNvPr id="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886" y="2735694"/>
                        <a:ext cx="660476" cy="28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20">
            <a:extLst>
              <a:ext uri="{FF2B5EF4-FFF2-40B4-BE49-F238E27FC236}">
                <a16:creationId xmlns:a16="http://schemas.microsoft.com/office/drawing/2014/main" id="{0EA38A6F-CEF3-F146-862C-726C4E4C6D1D}"/>
              </a:ext>
            </a:extLst>
          </p:cNvPr>
          <p:cNvSpPr txBox="1"/>
          <p:nvPr/>
        </p:nvSpPr>
        <p:spPr>
          <a:xfrm>
            <a:off x="4550230" y="1505475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beam pipe</a:t>
            </a: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3EFDD081-30B3-CC44-A723-6330C991ACEA}"/>
              </a:ext>
            </a:extLst>
          </p:cNvPr>
          <p:cNvSpPr txBox="1"/>
          <p:nvPr/>
        </p:nvSpPr>
        <p:spPr>
          <a:xfrm>
            <a:off x="6701138" y="2841728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Bunch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730498D-DF3E-A441-8135-001167D5112F}"/>
              </a:ext>
            </a:extLst>
          </p:cNvPr>
          <p:cNvGrpSpPr/>
          <p:nvPr/>
        </p:nvGrpSpPr>
        <p:grpSpPr>
          <a:xfrm>
            <a:off x="4806634" y="2403430"/>
            <a:ext cx="3367416" cy="3902987"/>
            <a:chOff x="4841159" y="2398897"/>
            <a:chExt cx="3367416" cy="3902987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5FAA8BFA-50A7-0346-9FAC-BC2552E299D6}"/>
                </a:ext>
              </a:extLst>
            </p:cNvPr>
            <p:cNvGrpSpPr/>
            <p:nvPr/>
          </p:nvGrpSpPr>
          <p:grpSpPr>
            <a:xfrm>
              <a:off x="4970185" y="2398897"/>
              <a:ext cx="2351624" cy="461527"/>
              <a:chOff x="5599156" y="5201072"/>
              <a:chExt cx="2351624" cy="461527"/>
            </a:xfrm>
          </p:grpSpPr>
          <p:sp>
            <p:nvSpPr>
              <p:cNvPr id="43" name="Oval 12">
                <a:extLst>
                  <a:ext uri="{FF2B5EF4-FFF2-40B4-BE49-F238E27FC236}">
                    <a16:creationId xmlns:a16="http://schemas.microsoft.com/office/drawing/2014/main" id="{7CA9418C-FA28-674C-B9A4-8390FCCDF5B5}"/>
                  </a:ext>
                </a:extLst>
              </p:cNvPr>
              <p:cNvSpPr/>
              <p:nvPr/>
            </p:nvSpPr>
            <p:spPr>
              <a:xfrm>
                <a:off x="5599156" y="5201072"/>
                <a:ext cx="1897387" cy="461527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Gerade Verbindung mit Pfeil 44">
                <a:extLst>
                  <a:ext uri="{FF2B5EF4-FFF2-40B4-BE49-F238E27FC236}">
                    <a16:creationId xmlns:a16="http://schemas.microsoft.com/office/drawing/2014/main" id="{F7CFEFF8-C4CB-1348-B111-3451FDB53A1C}"/>
                  </a:ext>
                </a:extLst>
              </p:cNvPr>
              <p:cNvCxnSpPr/>
              <p:nvPr/>
            </p:nvCxnSpPr>
            <p:spPr>
              <a:xfrm flipV="1">
                <a:off x="7457209" y="5431835"/>
                <a:ext cx="493571" cy="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0BD03C23-7A05-6346-B718-A10B07EBB9EE}"/>
                </a:ext>
              </a:extLst>
            </p:cNvPr>
            <p:cNvGrpSpPr/>
            <p:nvPr/>
          </p:nvGrpSpPr>
          <p:grpSpPr>
            <a:xfrm>
              <a:off x="4841159" y="5695838"/>
              <a:ext cx="3367416" cy="606046"/>
              <a:chOff x="4841159" y="5695838"/>
              <a:chExt cx="3367416" cy="606046"/>
            </a:xfrm>
          </p:grpSpPr>
          <p:sp>
            <p:nvSpPr>
              <p:cNvPr id="41" name="TextBox 6">
                <a:extLst>
                  <a:ext uri="{FF2B5EF4-FFF2-40B4-BE49-F238E27FC236}">
                    <a16:creationId xmlns:a16="http://schemas.microsoft.com/office/drawing/2014/main" id="{7694C8C6-8BAB-EF41-8957-461E988B8387}"/>
                  </a:ext>
                </a:extLst>
              </p:cNvPr>
              <p:cNvSpPr txBox="1"/>
              <p:nvPr/>
            </p:nvSpPr>
            <p:spPr>
              <a:xfrm>
                <a:off x="4995235" y="5711706"/>
                <a:ext cx="31357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Beam-beam interaction:</a:t>
                </a:r>
              </a:p>
              <a:p>
                <a:r>
                  <a:rPr lang="en-US" sz="1600" dirty="0"/>
                  <a:t>Can cause coherent instabilities.</a:t>
                </a:r>
              </a:p>
            </p:txBody>
          </p:sp>
          <p:sp>
            <p:nvSpPr>
              <p:cNvPr id="42" name="Rectangle 40">
                <a:extLst>
                  <a:ext uri="{FF2B5EF4-FFF2-40B4-BE49-F238E27FC236}">
                    <a16:creationId xmlns:a16="http://schemas.microsoft.com/office/drawing/2014/main" id="{FD38A5BE-F377-5147-8A70-6580D3132638}"/>
                  </a:ext>
                </a:extLst>
              </p:cNvPr>
              <p:cNvSpPr/>
              <p:nvPr/>
            </p:nvSpPr>
            <p:spPr>
              <a:xfrm>
                <a:off x="4841159" y="5695838"/>
                <a:ext cx="3367416" cy="606046"/>
              </a:xfrm>
              <a:prstGeom prst="rect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5" name="Textfeld 45">
            <a:extLst>
              <a:ext uri="{FF2B5EF4-FFF2-40B4-BE49-F238E27FC236}">
                <a16:creationId xmlns:a16="http://schemas.microsoft.com/office/drawing/2014/main" id="{70C8522A-A4BB-7C40-A0D0-9115F72B2B73}"/>
              </a:ext>
            </a:extLst>
          </p:cNvPr>
          <p:cNvSpPr txBox="1"/>
          <p:nvPr/>
        </p:nvSpPr>
        <p:spPr>
          <a:xfrm>
            <a:off x="117980" y="5698292"/>
            <a:ext cx="583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Challenge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simulations</a:t>
            </a:r>
            <a:r>
              <a:rPr lang="de-DE" b="1" dirty="0"/>
              <a:t>: </a:t>
            </a:r>
          </a:p>
          <a:p>
            <a:r>
              <a:rPr lang="de-DE" b="1" dirty="0"/>
              <a:t>Interplay </a:t>
            </a:r>
            <a:r>
              <a:rPr lang="de-DE" b="1" dirty="0" err="1"/>
              <a:t>of</a:t>
            </a:r>
            <a:r>
              <a:rPr lang="de-DE" b="1" dirty="0"/>
              <a:t> different </a:t>
            </a:r>
            <a:r>
              <a:rPr lang="de-DE" b="1" dirty="0" err="1"/>
              <a:t>mechanisms</a:t>
            </a:r>
            <a:r>
              <a:rPr lang="de-DE" b="1" dirty="0"/>
              <a:t> 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12BEB2-BC22-B74F-BDED-0F51100DBE51}"/>
              </a:ext>
            </a:extLst>
          </p:cNvPr>
          <p:cNvGrpSpPr/>
          <p:nvPr/>
        </p:nvGrpSpPr>
        <p:grpSpPr>
          <a:xfrm>
            <a:off x="78077" y="1575770"/>
            <a:ext cx="8018428" cy="2667948"/>
            <a:chOff x="78077" y="1575770"/>
            <a:chExt cx="8018428" cy="2667948"/>
          </a:xfrm>
        </p:grpSpPr>
        <p:grpSp>
          <p:nvGrpSpPr>
            <p:cNvPr id="22" name="Gruppieren 20">
              <a:extLst>
                <a:ext uri="{FF2B5EF4-FFF2-40B4-BE49-F238E27FC236}">
                  <a16:creationId xmlns:a16="http://schemas.microsoft.com/office/drawing/2014/main" id="{3860A139-25E3-3642-9B9B-3DCC4B8ED443}"/>
                </a:ext>
              </a:extLst>
            </p:cNvPr>
            <p:cNvGrpSpPr/>
            <p:nvPr/>
          </p:nvGrpSpPr>
          <p:grpSpPr>
            <a:xfrm>
              <a:off x="78077" y="1804699"/>
              <a:ext cx="8018428" cy="2439019"/>
              <a:chOff x="78077" y="1804699"/>
              <a:chExt cx="8018428" cy="2439019"/>
            </a:xfrm>
          </p:grpSpPr>
          <p:grpSp>
            <p:nvGrpSpPr>
              <p:cNvPr id="23" name="Group 27">
                <a:extLst>
                  <a:ext uri="{FF2B5EF4-FFF2-40B4-BE49-F238E27FC236}">
                    <a16:creationId xmlns:a16="http://schemas.microsoft.com/office/drawing/2014/main" id="{3FC266D7-A780-9646-9CC4-1E9F4CDACD88}"/>
                  </a:ext>
                </a:extLst>
              </p:cNvPr>
              <p:cNvGrpSpPr/>
              <p:nvPr/>
            </p:nvGrpSpPr>
            <p:grpSpPr>
              <a:xfrm>
                <a:off x="78077" y="1804699"/>
                <a:ext cx="8018428" cy="2439019"/>
                <a:chOff x="56614" y="1969026"/>
                <a:chExt cx="8018428" cy="2439019"/>
              </a:xfrm>
            </p:grpSpPr>
            <p:sp>
              <p:nvSpPr>
                <p:cNvPr id="25" name="TextBox 28">
                  <a:extLst>
                    <a:ext uri="{FF2B5EF4-FFF2-40B4-BE49-F238E27FC236}">
                      <a16:creationId xmlns:a16="http://schemas.microsoft.com/office/drawing/2014/main" id="{01CDA298-3B91-F442-A794-982C7AEC7A22}"/>
                    </a:ext>
                  </a:extLst>
                </p:cNvPr>
                <p:cNvSpPr txBox="1"/>
                <p:nvPr/>
              </p:nvSpPr>
              <p:spPr>
                <a:xfrm>
                  <a:off x="129860" y="3175870"/>
                  <a:ext cx="30399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Wake fields and impedances:</a:t>
                  </a:r>
                  <a:endParaRPr lang="en-US" sz="1600" dirty="0"/>
                </a:p>
              </p:txBody>
            </p:sp>
            <p:graphicFrame>
              <p:nvGraphicFramePr>
                <p:cNvPr id="26" name="Object 29">
                  <a:extLst>
                    <a:ext uri="{FF2B5EF4-FFF2-40B4-BE49-F238E27FC236}">
                      <a16:creationId xmlns:a16="http://schemas.microsoft.com/office/drawing/2014/main" id="{37F802A3-298F-5148-A627-7B6922E3605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50494774"/>
                    </p:ext>
                  </p:extLst>
                </p:nvPr>
              </p:nvGraphicFramePr>
              <p:xfrm>
                <a:off x="229242" y="3529492"/>
                <a:ext cx="2896359" cy="5399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412" name="Equation" r:id="rId7" imgW="2247900" imgH="419100" progId="Equation.DSMT4">
                        <p:embed/>
                      </p:oleObj>
                    </mc:Choice>
                    <mc:Fallback>
                      <p:oleObj name="Equation" r:id="rId7" imgW="2247900" imgH="419100" progId="Equation.DSMT4">
                        <p:embed/>
                        <p:pic>
                          <p:nvPicPr>
                            <p:cNvPr id="26" name="Object 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9242" y="3529492"/>
                              <a:ext cx="2896359" cy="53999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7" name="TextBox 30">
                  <a:extLst>
                    <a:ext uri="{FF2B5EF4-FFF2-40B4-BE49-F238E27FC236}">
                      <a16:creationId xmlns:a16="http://schemas.microsoft.com/office/drawing/2014/main" id="{0ACCC2C7-2F9A-E344-B2E0-9C0F7D2C98D4}"/>
                    </a:ext>
                  </a:extLst>
                </p:cNvPr>
                <p:cNvSpPr txBox="1"/>
                <p:nvPr/>
              </p:nvSpPr>
              <p:spPr>
                <a:xfrm>
                  <a:off x="56614" y="4069491"/>
                  <a:ext cx="289213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-&gt; heat loads and instabilities</a:t>
                  </a:r>
                </a:p>
              </p:txBody>
            </p:sp>
            <p:grpSp>
              <p:nvGrpSpPr>
                <p:cNvPr id="28" name="Group 31">
                  <a:extLst>
                    <a:ext uri="{FF2B5EF4-FFF2-40B4-BE49-F238E27FC236}">
                      <a16:creationId xmlns:a16="http://schemas.microsoft.com/office/drawing/2014/main" id="{7153C01E-8793-1243-A2BA-8BB89B9B7337}"/>
                    </a:ext>
                  </a:extLst>
                </p:cNvPr>
                <p:cNvGrpSpPr/>
                <p:nvPr/>
              </p:nvGrpSpPr>
              <p:grpSpPr>
                <a:xfrm>
                  <a:off x="6694135" y="1969026"/>
                  <a:ext cx="1380907" cy="2082800"/>
                  <a:chOff x="6694135" y="1969026"/>
                  <a:chExt cx="1380907" cy="2082800"/>
                </a:xfrm>
              </p:grpSpPr>
              <p:cxnSp>
                <p:nvCxnSpPr>
                  <p:cNvPr id="29" name="Straight Arrow Connector 32">
                    <a:extLst>
                      <a:ext uri="{FF2B5EF4-FFF2-40B4-BE49-F238E27FC236}">
                        <a16:creationId xmlns:a16="http://schemas.microsoft.com/office/drawing/2014/main" id="{1BD399CD-9CA9-BA41-AA5D-9998F25ED26F}"/>
                      </a:ext>
                    </a:extLst>
                  </p:cNvPr>
                  <p:cNvCxnSpPr/>
                  <p:nvPr/>
                </p:nvCxnSpPr>
                <p:spPr>
                  <a:xfrm>
                    <a:off x="6732668" y="1969026"/>
                    <a:ext cx="1162000" cy="0"/>
                  </a:xfrm>
                  <a:prstGeom prst="straightConnector1">
                    <a:avLst/>
                  </a:prstGeom>
                  <a:ln>
                    <a:solidFill>
                      <a:srgbClr val="0070C0"/>
                    </a:solidFill>
                    <a:headEnd type="none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33">
                    <a:extLst>
                      <a:ext uri="{FF2B5EF4-FFF2-40B4-BE49-F238E27FC236}">
                        <a16:creationId xmlns:a16="http://schemas.microsoft.com/office/drawing/2014/main" id="{7D7FFDE9-7823-5942-B506-8B9659EB259E}"/>
                      </a:ext>
                    </a:extLst>
                  </p:cNvPr>
                  <p:cNvCxnSpPr/>
                  <p:nvPr/>
                </p:nvCxnSpPr>
                <p:spPr>
                  <a:xfrm>
                    <a:off x="6694135" y="3674080"/>
                    <a:ext cx="1162000" cy="0"/>
                  </a:xfrm>
                  <a:prstGeom prst="straightConnector1">
                    <a:avLst/>
                  </a:prstGeom>
                  <a:ln>
                    <a:solidFill>
                      <a:srgbClr val="0070C0"/>
                    </a:solidFill>
                    <a:headEnd type="none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TextBox 34">
                    <a:extLst>
                      <a:ext uri="{FF2B5EF4-FFF2-40B4-BE49-F238E27FC236}">
                        <a16:creationId xmlns:a16="http://schemas.microsoft.com/office/drawing/2014/main" id="{0FCC9766-EAB8-FF45-BD45-AFCA839E5B4D}"/>
                      </a:ext>
                    </a:extLst>
                  </p:cNvPr>
                  <p:cNvSpPr txBox="1"/>
                  <p:nvPr/>
                </p:nvSpPr>
                <p:spPr>
                  <a:xfrm>
                    <a:off x="6694135" y="3713272"/>
                    <a:ext cx="138090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/>
                      <a:t>Image current</a:t>
                    </a:r>
                  </a:p>
                </p:txBody>
              </p:sp>
            </p:grpSp>
          </p:grpSp>
          <p:sp>
            <p:nvSpPr>
              <p:cNvPr id="24" name="Rectangle 46">
                <a:extLst>
                  <a:ext uri="{FF2B5EF4-FFF2-40B4-BE49-F238E27FC236}">
                    <a16:creationId xmlns:a16="http://schemas.microsoft.com/office/drawing/2014/main" id="{8D0A66C7-34BE-F348-BD2F-BBCC60FFE94D}"/>
                  </a:ext>
                </a:extLst>
              </p:cNvPr>
              <p:cNvSpPr/>
              <p:nvPr/>
            </p:nvSpPr>
            <p:spPr>
              <a:xfrm>
                <a:off x="3135613" y="3475225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(lab system) 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9DB3985-F9AD-A04A-9972-435272C4CC10}"/>
                </a:ext>
              </a:extLst>
            </p:cNvPr>
            <p:cNvGrpSpPr/>
            <p:nvPr/>
          </p:nvGrpSpPr>
          <p:grpSpPr>
            <a:xfrm>
              <a:off x="556309" y="1575770"/>
              <a:ext cx="2961222" cy="1263364"/>
              <a:chOff x="556309" y="1575770"/>
              <a:chExt cx="2961222" cy="126336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4214059-6B57-214A-A102-427E360E6F8E}"/>
                  </a:ext>
                </a:extLst>
              </p:cNvPr>
              <p:cNvSpPr/>
              <p:nvPr/>
            </p:nvSpPr>
            <p:spPr>
              <a:xfrm>
                <a:off x="572795" y="1575770"/>
                <a:ext cx="2944736" cy="12633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9C339BE-8EC3-0E42-9171-AF236C86E268}"/>
                  </a:ext>
                </a:extLst>
              </p:cNvPr>
              <p:cNvSpPr txBox="1"/>
              <p:nvPr/>
            </p:nvSpPr>
            <p:spPr>
              <a:xfrm>
                <a:off x="556309" y="1600315"/>
                <a:ext cx="270683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/>
                  <a:t>Time-domain: </a:t>
                </a:r>
              </a:p>
              <a:p>
                <a:r>
                  <a:rPr lang="de-DE" dirty="0"/>
                  <a:t>CST </a:t>
                </a:r>
                <a:r>
                  <a:rPr lang="de-DE" dirty="0" err="1"/>
                  <a:t>particle</a:t>
                </a:r>
                <a:r>
                  <a:rPr lang="de-DE" dirty="0"/>
                  <a:t> </a:t>
                </a:r>
                <a:r>
                  <a:rPr lang="de-DE" dirty="0" err="1"/>
                  <a:t>studio</a:t>
                </a:r>
                <a:r>
                  <a:rPr lang="de-DE" dirty="0"/>
                  <a:t> (3D) </a:t>
                </a:r>
              </a:p>
              <a:p>
                <a:r>
                  <a:rPr lang="de-DE" b="1" dirty="0" err="1"/>
                  <a:t>Frequency</a:t>
                </a:r>
                <a:r>
                  <a:rPr lang="de-DE" b="1" dirty="0"/>
                  <a:t> </a:t>
                </a:r>
                <a:r>
                  <a:rPr lang="de-DE" b="1" dirty="0" err="1"/>
                  <a:t>domain</a:t>
                </a:r>
                <a:r>
                  <a:rPr lang="de-DE" b="1" dirty="0"/>
                  <a:t>: </a:t>
                </a:r>
              </a:p>
              <a:p>
                <a:r>
                  <a:rPr lang="de-DE" dirty="0"/>
                  <a:t>BI2D (U. </a:t>
                </a:r>
                <a:r>
                  <a:rPr lang="de-DE" dirty="0" err="1"/>
                  <a:t>Niedermayer</a:t>
                </a:r>
                <a:r>
                  <a:rPr lang="de-DE" dirty="0"/>
                  <a:t>)  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76CBF62-1DC4-C940-B135-439B9D2B2570}"/>
              </a:ext>
            </a:extLst>
          </p:cNvPr>
          <p:cNvGrpSpPr/>
          <p:nvPr/>
        </p:nvGrpSpPr>
        <p:grpSpPr>
          <a:xfrm>
            <a:off x="245060" y="4366179"/>
            <a:ext cx="3809697" cy="1221709"/>
            <a:chOff x="245060" y="4366179"/>
            <a:chExt cx="3809697" cy="122170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81778B9-D0A7-6C44-9847-5CC726105D5A}"/>
                </a:ext>
              </a:extLst>
            </p:cNvPr>
            <p:cNvSpPr/>
            <p:nvPr/>
          </p:nvSpPr>
          <p:spPr>
            <a:xfrm>
              <a:off x="245060" y="4366179"/>
              <a:ext cx="3763094" cy="12217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CFFF2FD-1341-E840-9C85-97CC21711188}"/>
                </a:ext>
              </a:extLst>
            </p:cNvPr>
            <p:cNvSpPr txBox="1"/>
            <p:nvPr/>
          </p:nvSpPr>
          <p:spPr>
            <a:xfrm>
              <a:off x="245060" y="4379585"/>
              <a:ext cx="38096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„</a:t>
              </a:r>
              <a:r>
                <a:rPr lang="de-DE" dirty="0" err="1"/>
                <a:t>Vlasov</a:t>
              </a:r>
              <a:r>
                <a:rPr lang="de-DE" dirty="0"/>
                <a:t> </a:t>
              </a:r>
              <a:r>
                <a:rPr lang="de-DE" dirty="0" err="1"/>
                <a:t>solvers</a:t>
              </a:r>
              <a:r>
                <a:rPr lang="de-DE" dirty="0"/>
                <a:t>“:  </a:t>
              </a:r>
            </a:p>
            <a:p>
              <a:r>
                <a:rPr lang="de-DE" dirty="0"/>
                <a:t>DELPHI (</a:t>
              </a:r>
              <a:r>
                <a:rPr lang="de-DE" dirty="0" err="1"/>
                <a:t>N.Monet</a:t>
              </a:r>
              <a:r>
                <a:rPr lang="de-DE" dirty="0"/>
                <a:t>), NHT (A. </a:t>
              </a:r>
              <a:r>
                <a:rPr lang="de-DE" dirty="0" err="1"/>
                <a:t>Burov</a:t>
              </a:r>
              <a:r>
                <a:rPr lang="de-DE" dirty="0"/>
                <a:t>)</a:t>
              </a:r>
            </a:p>
            <a:p>
              <a:r>
                <a:rPr lang="de-DE" dirty="0"/>
                <a:t>Tracking </a:t>
              </a:r>
              <a:r>
                <a:rPr lang="de-DE" dirty="0" err="1"/>
                <a:t>codes</a:t>
              </a:r>
              <a:r>
                <a:rPr lang="de-DE" dirty="0"/>
                <a:t>:</a:t>
              </a:r>
            </a:p>
            <a:p>
              <a:r>
                <a:rPr lang="de-DE" dirty="0"/>
                <a:t>PATRIC (V. </a:t>
              </a:r>
              <a:r>
                <a:rPr lang="de-DE" dirty="0" err="1"/>
                <a:t>Kornilov</a:t>
              </a:r>
              <a:r>
                <a:rPr lang="de-DE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49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9C9FE52-ECDF-6C4E-A80C-4ECDC3F8F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59" y="2502308"/>
            <a:ext cx="5088000" cy="38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95FEFD-487A-C745-8E80-D59D60B90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47" y="483260"/>
            <a:ext cx="6642117" cy="838200"/>
          </a:xfrm>
        </p:spPr>
        <p:txBody>
          <a:bodyPr/>
          <a:lstStyle/>
          <a:p>
            <a:r>
              <a:rPr lang="de-DE" dirty="0" err="1"/>
              <a:t>Resistive</a:t>
            </a:r>
            <a:r>
              <a:rPr lang="de-DE" dirty="0"/>
              <a:t> wall </a:t>
            </a:r>
            <a:r>
              <a:rPr lang="de-DE" dirty="0" err="1"/>
              <a:t>impedance</a:t>
            </a:r>
            <a:r>
              <a:rPr lang="de-DE" dirty="0"/>
              <a:t>: LHC </a:t>
            </a:r>
            <a:r>
              <a:rPr lang="de-DE" dirty="0" err="1"/>
              <a:t>and</a:t>
            </a:r>
            <a:r>
              <a:rPr lang="de-DE" dirty="0"/>
              <a:t> FCC-</a:t>
            </a:r>
            <a:r>
              <a:rPr lang="de-DE" dirty="0" err="1"/>
              <a:t>hh</a:t>
            </a:r>
            <a:endParaRPr lang="de-DE" dirty="0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54263F9F-F1A6-CF48-8EAE-40FF2380F6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2" y="5097303"/>
            <a:ext cx="1321001" cy="1080000"/>
          </a:xfrm>
          <a:prstGeom prst="rect">
            <a:avLst/>
          </a:prstGeom>
        </p:spPr>
      </p:pic>
      <p:sp>
        <p:nvSpPr>
          <p:cNvPr id="7" name="Textfeld 8">
            <a:extLst>
              <a:ext uri="{FF2B5EF4-FFF2-40B4-BE49-F238E27FC236}">
                <a16:creationId xmlns:a16="http://schemas.microsoft.com/office/drawing/2014/main" id="{C3845119-EB49-7B4C-85ED-4FBA8E8AC8BA}"/>
              </a:ext>
            </a:extLst>
          </p:cNvPr>
          <p:cNvSpPr txBox="1"/>
          <p:nvPr/>
        </p:nvSpPr>
        <p:spPr>
          <a:xfrm>
            <a:off x="2365736" y="3412912"/>
            <a:ext cx="85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b=0.012 m</a:t>
            </a:r>
          </a:p>
        </p:txBody>
      </p:sp>
      <p:sp>
        <p:nvSpPr>
          <p:cNvPr id="8" name="Textfeld 9">
            <a:extLst>
              <a:ext uri="{FF2B5EF4-FFF2-40B4-BE49-F238E27FC236}">
                <a16:creationId xmlns:a16="http://schemas.microsoft.com/office/drawing/2014/main" id="{0240E8ED-E661-BE4C-917E-FDFAFC4BEF5C}"/>
              </a:ext>
            </a:extLst>
          </p:cNvPr>
          <p:cNvSpPr txBox="1"/>
          <p:nvPr/>
        </p:nvSpPr>
        <p:spPr>
          <a:xfrm>
            <a:off x="2388031" y="4016198"/>
            <a:ext cx="7745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b=0.02 m</a:t>
            </a:r>
          </a:p>
        </p:txBody>
      </p:sp>
      <p:graphicFrame>
        <p:nvGraphicFramePr>
          <p:cNvPr id="9" name="Objekt 10">
            <a:extLst>
              <a:ext uri="{FF2B5EF4-FFF2-40B4-BE49-F238E27FC236}">
                <a16:creationId xmlns:a16="http://schemas.microsoft.com/office/drawing/2014/main" id="{F1DD8023-625C-2C49-8BEA-D31F24062B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389305"/>
              </p:ext>
            </p:extLst>
          </p:nvPr>
        </p:nvGraphicFramePr>
        <p:xfrm>
          <a:off x="5895242" y="4897953"/>
          <a:ext cx="20510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" name="Equation" r:id="rId5" imgW="1536480" imgH="431640" progId="Equation.DSMT4">
                  <p:embed/>
                </p:oleObj>
              </mc:Choice>
              <mc:Fallback>
                <p:oleObj name="Equation" r:id="rId5" imgW="1536480" imgH="431640" progId="Equation.DSMT4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A95E5382-EF5E-674E-9D83-C226B26CCF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95242" y="4897953"/>
                        <a:ext cx="2051050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11">
            <a:extLst>
              <a:ext uri="{FF2B5EF4-FFF2-40B4-BE49-F238E27FC236}">
                <a16:creationId xmlns:a16="http://schemas.microsoft.com/office/drawing/2014/main" id="{392624FE-8F57-D649-9110-4CBFA04C2DE3}"/>
              </a:ext>
            </a:extLst>
          </p:cNvPr>
          <p:cNvSpPr txBox="1"/>
          <p:nvPr/>
        </p:nvSpPr>
        <p:spPr>
          <a:xfrm>
            <a:off x="5810109" y="5366623"/>
            <a:ext cx="3147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(</a:t>
            </a:r>
            <a:r>
              <a:rPr lang="de-DE" sz="1600" dirty="0" err="1"/>
              <a:t>Thick</a:t>
            </a:r>
            <a:r>
              <a:rPr lang="de-DE" sz="1600" dirty="0"/>
              <a:t>) </a:t>
            </a:r>
            <a:r>
              <a:rPr lang="de-DE" sz="1600" dirty="0" err="1"/>
              <a:t>resistive</a:t>
            </a:r>
            <a:r>
              <a:rPr lang="de-DE" sz="1600" dirty="0"/>
              <a:t> wall </a:t>
            </a:r>
            <a:r>
              <a:rPr lang="de-DE" sz="1600" dirty="0" err="1"/>
              <a:t>impedance</a:t>
            </a:r>
            <a:r>
              <a:rPr lang="de-DE" sz="1600" dirty="0"/>
              <a:t> </a:t>
            </a:r>
          </a:p>
        </p:txBody>
      </p:sp>
      <p:sp>
        <p:nvSpPr>
          <p:cNvPr id="12" name="Textfeld 13">
            <a:extLst>
              <a:ext uri="{FF2B5EF4-FFF2-40B4-BE49-F238E27FC236}">
                <a16:creationId xmlns:a16="http://schemas.microsoft.com/office/drawing/2014/main" id="{E4293D3D-4859-6C40-8358-C65FBA9FD725}"/>
              </a:ext>
            </a:extLst>
          </p:cNvPr>
          <p:cNvSpPr txBox="1"/>
          <p:nvPr/>
        </p:nvSpPr>
        <p:spPr>
          <a:xfrm>
            <a:off x="2477" y="1452546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Coupled</a:t>
            </a:r>
            <a:r>
              <a:rPr lang="de-DE" dirty="0"/>
              <a:t> </a:t>
            </a:r>
            <a:r>
              <a:rPr lang="de-DE" dirty="0" err="1"/>
              <a:t>bunch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rate:</a:t>
            </a:r>
          </a:p>
        </p:txBody>
      </p:sp>
      <p:sp>
        <p:nvSpPr>
          <p:cNvPr id="13" name="Textfeld 14">
            <a:extLst>
              <a:ext uri="{FF2B5EF4-FFF2-40B4-BE49-F238E27FC236}">
                <a16:creationId xmlns:a16="http://schemas.microsoft.com/office/drawing/2014/main" id="{46965730-500D-A54C-82D7-E402F34DC359}"/>
              </a:ext>
            </a:extLst>
          </p:cNvPr>
          <p:cNvSpPr txBox="1"/>
          <p:nvPr/>
        </p:nvSpPr>
        <p:spPr>
          <a:xfrm>
            <a:off x="456415" y="223808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FCC</a:t>
            </a:r>
          </a:p>
        </p:txBody>
      </p:sp>
      <p:sp>
        <p:nvSpPr>
          <p:cNvPr id="14" name="Textfeld 15">
            <a:extLst>
              <a:ext uri="{FF2B5EF4-FFF2-40B4-BE49-F238E27FC236}">
                <a16:creationId xmlns:a16="http://schemas.microsoft.com/office/drawing/2014/main" id="{13561572-F404-1940-8EEE-ED725E85F235}"/>
              </a:ext>
            </a:extLst>
          </p:cNvPr>
          <p:cNvSpPr txBox="1"/>
          <p:nvPr/>
        </p:nvSpPr>
        <p:spPr>
          <a:xfrm>
            <a:off x="438962" y="4635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LHC</a:t>
            </a:r>
          </a:p>
        </p:txBody>
      </p:sp>
      <p:sp>
        <p:nvSpPr>
          <p:cNvPr id="15" name="Textfeld 16">
            <a:extLst>
              <a:ext uri="{FF2B5EF4-FFF2-40B4-BE49-F238E27FC236}">
                <a16:creationId xmlns:a16="http://schemas.microsoft.com/office/drawing/2014/main" id="{DC3797EA-E8E3-1A48-9E32-2E87F498621E}"/>
              </a:ext>
            </a:extLst>
          </p:cNvPr>
          <p:cNvSpPr txBox="1"/>
          <p:nvPr/>
        </p:nvSpPr>
        <p:spPr>
          <a:xfrm>
            <a:off x="4266354" y="5225984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LHC: </a:t>
            </a:r>
          </a:p>
          <a:p>
            <a:r>
              <a:rPr lang="en-US" dirty="0">
                <a:solidFill>
                  <a:schemeClr val="accent2"/>
                </a:solidFill>
              </a:rPr>
              <a:t>few kHz</a:t>
            </a:r>
          </a:p>
        </p:txBody>
      </p:sp>
      <p:sp>
        <p:nvSpPr>
          <p:cNvPr id="16" name="Textfeld 17">
            <a:extLst>
              <a:ext uri="{FF2B5EF4-FFF2-40B4-BE49-F238E27FC236}">
                <a16:creationId xmlns:a16="http://schemas.microsoft.com/office/drawing/2014/main" id="{768FE300-B669-444F-84C7-D2C730412145}"/>
              </a:ext>
            </a:extLst>
          </p:cNvPr>
          <p:cNvSpPr txBox="1"/>
          <p:nvPr/>
        </p:nvSpPr>
        <p:spPr>
          <a:xfrm>
            <a:off x="2322026" y="544933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FCC: kHz</a:t>
            </a:r>
          </a:p>
        </p:txBody>
      </p:sp>
      <p:graphicFrame>
        <p:nvGraphicFramePr>
          <p:cNvPr id="17" name="Objekt 18">
            <a:extLst>
              <a:ext uri="{FF2B5EF4-FFF2-40B4-BE49-F238E27FC236}">
                <a16:creationId xmlns:a16="http://schemas.microsoft.com/office/drawing/2014/main" id="{F22A1FE1-86BE-644E-A8FC-914429487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916649"/>
              </p:ext>
            </p:extLst>
          </p:nvPr>
        </p:nvGraphicFramePr>
        <p:xfrm>
          <a:off x="2605360" y="5022717"/>
          <a:ext cx="8890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" name="Equation" r:id="rId7" imgW="596880" imgH="228600" progId="Equation.DSMT4">
                  <p:embed/>
                </p:oleObj>
              </mc:Choice>
              <mc:Fallback>
                <p:oleObj name="Equation" r:id="rId7" imgW="596880" imgH="228600" progId="Equation.DSMT4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B947D0E7-13E7-5040-9327-2CBF3DE0B4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05360" y="5022717"/>
                        <a:ext cx="889000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20CA25-021A-A54E-8B34-8B94BDF629F4}"/>
                  </a:ext>
                </a:extLst>
              </p:cNvPr>
              <p:cNvSpPr txBox="1"/>
              <p:nvPr/>
            </p:nvSpPr>
            <p:spPr>
              <a:xfrm>
                <a:off x="6993531" y="2213560"/>
                <a:ext cx="2033442" cy="318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20CA25-021A-A54E-8B34-8B94BDF62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531" y="2213560"/>
                <a:ext cx="2033442" cy="318677"/>
              </a:xfrm>
              <a:prstGeom prst="rect">
                <a:avLst/>
              </a:prstGeom>
              <a:blipFill>
                <a:blip r:embed="rId10"/>
                <a:stretch>
                  <a:fillRect l="-621" b="-19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00A0695C-C3C5-7349-ADCC-949FE4BC6A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6296" y="1486689"/>
            <a:ext cx="1346200" cy="25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617B9E-4F4C-A640-987E-AA78FE2861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6972" y="1952852"/>
            <a:ext cx="4762500" cy="4699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D04246F-3373-7B43-95C1-29439C648555}"/>
              </a:ext>
            </a:extLst>
          </p:cNvPr>
          <p:cNvSpPr txBox="1"/>
          <p:nvPr/>
        </p:nvSpPr>
        <p:spPr>
          <a:xfrm>
            <a:off x="6881842" y="1783575"/>
            <a:ext cx="226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(</a:t>
            </a:r>
            <a:r>
              <a:rPr lang="de-DE" sz="1600" dirty="0" err="1"/>
              <a:t>chromatic</a:t>
            </a:r>
            <a:r>
              <a:rPr lang="de-DE" sz="1600" dirty="0"/>
              <a:t> </a:t>
            </a:r>
            <a:r>
              <a:rPr lang="de-DE" sz="1600" dirty="0" err="1"/>
              <a:t>phase</a:t>
            </a:r>
            <a:r>
              <a:rPr lang="de-DE" sz="1600" dirty="0"/>
              <a:t> </a:t>
            </a:r>
            <a:r>
              <a:rPr lang="de-DE" sz="1600" dirty="0" err="1"/>
              <a:t>shift</a:t>
            </a:r>
            <a:r>
              <a:rPr lang="de-DE" sz="1600" dirty="0"/>
              <a:t>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B23C5A6-DA13-904B-885A-1779F0A274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21252" y="1511744"/>
            <a:ext cx="1485900" cy="254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7F3DAAF-452B-C34C-903F-2190AA84583C}"/>
              </a:ext>
            </a:extLst>
          </p:cNvPr>
          <p:cNvSpPr txBox="1"/>
          <p:nvPr/>
        </p:nvSpPr>
        <p:spPr>
          <a:xfrm>
            <a:off x="4583271" y="1462728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(</a:t>
            </a:r>
            <a:r>
              <a:rPr lang="de-DE" sz="1600" dirty="0" err="1"/>
              <a:t>Sacherer</a:t>
            </a:r>
            <a:r>
              <a:rPr lang="de-DE" sz="1600" dirty="0"/>
              <a:t> 1974)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21FC31B-8AEF-D246-9087-896FDFA1CF04}"/>
              </a:ext>
            </a:extLst>
          </p:cNvPr>
          <p:cNvSpPr txBox="1"/>
          <p:nvPr/>
        </p:nvSpPr>
        <p:spPr>
          <a:xfrm>
            <a:off x="1605936" y="2532237"/>
            <a:ext cx="480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Transverse </a:t>
            </a:r>
            <a:r>
              <a:rPr lang="de-DE" b="1" dirty="0" err="1"/>
              <a:t>impedances</a:t>
            </a:r>
            <a:r>
              <a:rPr lang="de-DE" b="1" dirty="0"/>
              <a:t> (</a:t>
            </a:r>
            <a:r>
              <a:rPr lang="de-DE" b="1" dirty="0" err="1"/>
              <a:t>vertical</a:t>
            </a:r>
            <a:r>
              <a:rPr lang="de-DE" b="1" dirty="0"/>
              <a:t> real </a:t>
            </a:r>
            <a:r>
              <a:rPr lang="de-DE" b="1" dirty="0" err="1"/>
              <a:t>part</a:t>
            </a:r>
            <a:r>
              <a:rPr lang="de-DE" b="1" dirty="0"/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06C01B-DFFC-ED44-80E8-A5313137801F}"/>
              </a:ext>
            </a:extLst>
          </p:cNvPr>
          <p:cNvGrpSpPr/>
          <p:nvPr/>
        </p:nvGrpSpPr>
        <p:grpSpPr>
          <a:xfrm>
            <a:off x="5905213" y="2858318"/>
            <a:ext cx="2681247" cy="2101002"/>
            <a:chOff x="5911252" y="2903530"/>
            <a:chExt cx="2681247" cy="2101002"/>
          </a:xfrm>
        </p:grpSpPr>
        <p:sp>
          <p:nvSpPr>
            <p:cNvPr id="11" name="Textfeld 12">
              <a:extLst>
                <a:ext uri="{FF2B5EF4-FFF2-40B4-BE49-F238E27FC236}">
                  <a16:creationId xmlns:a16="http://schemas.microsoft.com/office/drawing/2014/main" id="{C05D1384-ECAB-5047-8096-5D29FF6B45C9}"/>
                </a:ext>
              </a:extLst>
            </p:cNvPr>
            <p:cNvSpPr txBox="1"/>
            <p:nvPr/>
          </p:nvSpPr>
          <p:spPr>
            <a:xfrm>
              <a:off x="5911252" y="3250206"/>
              <a:ext cx="268124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/>
                <a:t>growth</a:t>
              </a:r>
              <a:r>
                <a:rPr lang="de-DE" b="1" dirty="0"/>
                <a:t> time at 3.3 </a:t>
              </a:r>
              <a:r>
                <a:rPr lang="de-DE" b="1" dirty="0" err="1"/>
                <a:t>TeV</a:t>
              </a:r>
              <a:r>
                <a:rPr lang="de-DE" b="1" dirty="0"/>
                <a:t>:</a:t>
              </a:r>
            </a:p>
            <a:p>
              <a:r>
                <a:rPr lang="de-DE" dirty="0" err="1"/>
                <a:t>approx</a:t>
              </a:r>
              <a:r>
                <a:rPr lang="de-DE" dirty="0"/>
                <a:t>. 50 </a:t>
              </a:r>
              <a:r>
                <a:rPr lang="de-DE" dirty="0" err="1"/>
                <a:t>turns</a:t>
              </a:r>
              <a:endParaRPr lang="de-DE" dirty="0"/>
            </a:p>
            <a:p>
              <a:r>
                <a:rPr lang="de-DE" b="1" dirty="0"/>
                <a:t>at 50 </a:t>
              </a:r>
              <a:r>
                <a:rPr lang="de-DE" b="1" dirty="0" err="1"/>
                <a:t>TeV</a:t>
              </a:r>
              <a:r>
                <a:rPr lang="de-DE" b="1" dirty="0"/>
                <a:t>:</a:t>
              </a:r>
            </a:p>
            <a:p>
              <a:r>
                <a:rPr lang="de-DE" dirty="0" err="1"/>
                <a:t>approx</a:t>
              </a:r>
              <a:r>
                <a:rPr lang="de-DE" dirty="0"/>
                <a:t>. 500 </a:t>
              </a:r>
              <a:r>
                <a:rPr lang="de-DE" dirty="0" err="1"/>
                <a:t>turns</a:t>
              </a:r>
              <a:endParaRPr lang="de-DE" dirty="0"/>
            </a:p>
            <a:p>
              <a:r>
                <a:rPr lang="de-DE" b="1" dirty="0"/>
                <a:t>LHC at 7 </a:t>
              </a:r>
              <a:r>
                <a:rPr lang="de-DE" b="1" dirty="0" err="1"/>
                <a:t>TeV</a:t>
              </a:r>
              <a:r>
                <a:rPr lang="de-DE" b="1" dirty="0"/>
                <a:t>: </a:t>
              </a:r>
            </a:p>
            <a:p>
              <a:r>
                <a:rPr lang="de-DE" dirty="0" err="1"/>
                <a:t>approx</a:t>
              </a:r>
              <a:r>
                <a:rPr lang="de-DE" dirty="0"/>
                <a:t>. 2000 </a:t>
              </a:r>
              <a:r>
                <a:rPr lang="de-DE" dirty="0" err="1"/>
                <a:t>turns</a:t>
              </a:r>
              <a:endParaRPr lang="de-DE" dirty="0"/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9DC69F29-244A-104B-8D68-A1C5BFCBA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15961" y="2903530"/>
              <a:ext cx="850900" cy="31750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D377085-6835-F94A-A1D1-05073474FCDA}"/>
              </a:ext>
            </a:extLst>
          </p:cNvPr>
          <p:cNvSpPr txBox="1"/>
          <p:nvPr/>
        </p:nvSpPr>
        <p:spPr>
          <a:xfrm>
            <a:off x="7066864" y="2540190"/>
            <a:ext cx="179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(</a:t>
            </a:r>
            <a:r>
              <a:rPr lang="de-DE" sz="1600" dirty="0" err="1"/>
              <a:t>lowest</a:t>
            </a:r>
            <a:r>
              <a:rPr lang="de-DE" sz="1600" dirty="0"/>
              <a:t> </a:t>
            </a:r>
            <a:r>
              <a:rPr lang="de-DE" sz="1600" dirty="0" err="1"/>
              <a:t>sideband</a:t>
            </a:r>
            <a:r>
              <a:rPr lang="de-DE" sz="1600" dirty="0"/>
              <a:t>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62996BC-1591-A241-9DB2-196674ADEE2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6" y="2674206"/>
            <a:ext cx="1319088" cy="115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416F3D1-1BE9-5C44-B1BD-4A0A1A5256E8}"/>
              </a:ext>
            </a:extLst>
          </p:cNvPr>
          <p:cNvGrpSpPr/>
          <p:nvPr/>
        </p:nvGrpSpPr>
        <p:grpSpPr>
          <a:xfrm>
            <a:off x="6043751" y="5872315"/>
            <a:ext cx="3182138" cy="830997"/>
            <a:chOff x="5961862" y="5835316"/>
            <a:chExt cx="3182138" cy="8309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E912FF-63CF-8C45-B0E2-2E15BE0F51B0}"/>
                </a:ext>
              </a:extLst>
            </p:cNvPr>
            <p:cNvSpPr/>
            <p:nvPr/>
          </p:nvSpPr>
          <p:spPr>
            <a:xfrm>
              <a:off x="5967240" y="5885647"/>
              <a:ext cx="2989883" cy="766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AE60C0-C10A-D641-A5FD-52F7FE79C72D}"/>
                </a:ext>
              </a:extLst>
            </p:cNvPr>
            <p:cNvSpPr txBox="1"/>
            <p:nvPr/>
          </p:nvSpPr>
          <p:spPr>
            <a:xfrm>
              <a:off x="5961862" y="5835316"/>
              <a:ext cx="31821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/>
                <a:t>Remark</a:t>
              </a:r>
              <a:r>
                <a:rPr lang="de-DE" sz="1600" b="1" dirty="0"/>
                <a:t>: </a:t>
              </a:r>
              <a:r>
                <a:rPr lang="de-DE" sz="1600" dirty="0" err="1"/>
                <a:t>difference</a:t>
              </a:r>
              <a:r>
                <a:rPr lang="de-DE" sz="1600" dirty="0"/>
                <a:t> </a:t>
              </a:r>
              <a:r>
                <a:rPr lang="de-DE" sz="1600" dirty="0" err="1"/>
                <a:t>between</a:t>
              </a:r>
              <a:r>
                <a:rPr lang="de-DE" sz="1600" dirty="0"/>
                <a:t> </a:t>
              </a:r>
              <a:r>
                <a:rPr lang="de-DE" sz="1600" dirty="0" err="1"/>
                <a:t>injection</a:t>
              </a:r>
              <a:r>
                <a:rPr lang="de-DE" sz="1600" dirty="0"/>
                <a:t> </a:t>
              </a:r>
              <a:r>
                <a:rPr lang="de-DE" sz="1600" dirty="0" err="1"/>
                <a:t>and</a:t>
              </a:r>
              <a:r>
                <a:rPr lang="de-DE" sz="1600" dirty="0"/>
                <a:t> top </a:t>
              </a:r>
              <a:r>
                <a:rPr lang="de-DE" sz="1600" dirty="0" err="1"/>
                <a:t>energy</a:t>
              </a:r>
              <a:r>
                <a:rPr lang="de-DE" sz="1600" dirty="0"/>
                <a:t> due </a:t>
              </a: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dirty="0" err="1"/>
                <a:t>magnetoresistance</a:t>
              </a:r>
              <a:r>
                <a:rPr lang="de-DE" sz="16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72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E32FA5-1409-964C-BD88-08A5ECD0A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00" y="1646408"/>
            <a:ext cx="5424000" cy="406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F9D510B-4B61-F24E-8E8C-4C40914268B7}"/>
              </a:ext>
            </a:extLst>
          </p:cNvPr>
          <p:cNvGrpSpPr/>
          <p:nvPr/>
        </p:nvGrpSpPr>
        <p:grpSpPr>
          <a:xfrm>
            <a:off x="46329" y="5501242"/>
            <a:ext cx="6478446" cy="860871"/>
            <a:chOff x="46329" y="5501242"/>
            <a:chExt cx="6478446" cy="860871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7DF048D0-F89B-AE44-8CFB-2C45C25DC4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6275677"/>
                </p:ext>
              </p:extLst>
            </p:nvPr>
          </p:nvGraphicFramePr>
          <p:xfrm>
            <a:off x="5624662" y="5501242"/>
            <a:ext cx="900113" cy="852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86" r:id="rId4" imgW="241300" imgH="228600" progId="Equation.DSMT4">
                    <p:embed/>
                  </p:oleObj>
                </mc:Choice>
                <mc:Fallback>
                  <p:oleObj r:id="rId4" imgW="241300" imgH="22860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D6D79C1B-E786-3D49-987C-EB55B0E06FB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24662" y="5501242"/>
                          <a:ext cx="900113" cy="852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88FBD17D-11B0-234A-A1FE-0683935870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817034"/>
                </p:ext>
              </p:extLst>
            </p:nvPr>
          </p:nvGraphicFramePr>
          <p:xfrm>
            <a:off x="2121546" y="5509625"/>
            <a:ext cx="947737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87" r:id="rId6" imgW="254000" imgH="228600" progId="Equation.DSMT4">
                    <p:embed/>
                  </p:oleObj>
                </mc:Choice>
                <mc:Fallback>
                  <p:oleObj r:id="rId6" imgW="254000" imgH="2286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2327D8D8-0DB2-EB41-987A-D76E300D54C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21546" y="5509625"/>
                          <a:ext cx="947737" cy="852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F2782A-D1C0-6948-846B-7E482495DDB5}"/>
                </a:ext>
              </a:extLst>
            </p:cNvPr>
            <p:cNvSpPr txBox="1"/>
            <p:nvPr/>
          </p:nvSpPr>
          <p:spPr>
            <a:xfrm>
              <a:off x="46329" y="5714408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„</a:t>
              </a:r>
              <a:r>
                <a:rPr lang="de-DE" b="1" dirty="0" err="1"/>
                <a:t>Full</a:t>
              </a:r>
              <a:r>
                <a:rPr lang="de-DE" b="1" dirty="0"/>
                <a:t>“ </a:t>
              </a:r>
              <a:r>
                <a:rPr lang="de-DE" b="1" dirty="0" err="1"/>
                <a:t>Cu</a:t>
              </a:r>
              <a:r>
                <a:rPr lang="de-DE" b="1" dirty="0"/>
                <a:t> </a:t>
              </a:r>
              <a:r>
                <a:rPr lang="de-DE" b="1" dirty="0" err="1"/>
                <a:t>coated</a:t>
              </a:r>
              <a:r>
                <a:rPr lang="de-DE" b="1" dirty="0"/>
                <a:t>: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448E64-2B52-CE4C-9899-D7133FB9F27C}"/>
                </a:ext>
              </a:extLst>
            </p:cNvPr>
            <p:cNvSpPr txBox="1"/>
            <p:nvPr/>
          </p:nvSpPr>
          <p:spPr>
            <a:xfrm>
              <a:off x="3361663" y="574282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/>
                <a:t>Partially</a:t>
              </a:r>
              <a:r>
                <a:rPr lang="de-DE" b="1" dirty="0"/>
                <a:t> </a:t>
              </a:r>
              <a:r>
                <a:rPr lang="de-DE" b="1" dirty="0" err="1"/>
                <a:t>Cu</a:t>
              </a:r>
              <a:r>
                <a:rPr lang="de-DE" b="1" dirty="0"/>
                <a:t> </a:t>
              </a:r>
              <a:r>
                <a:rPr lang="de-DE" b="1" dirty="0" err="1"/>
                <a:t>coated</a:t>
              </a:r>
              <a:r>
                <a:rPr lang="de-DE" b="1" dirty="0"/>
                <a:t>:</a:t>
              </a:r>
            </a:p>
          </p:txBody>
        </p:sp>
      </p:grpSp>
      <p:graphicFrame>
        <p:nvGraphicFramePr>
          <p:cNvPr id="12" name="Objekt 18">
            <a:extLst>
              <a:ext uri="{FF2B5EF4-FFF2-40B4-BE49-F238E27FC236}">
                <a16:creationId xmlns:a16="http://schemas.microsoft.com/office/drawing/2014/main" id="{2B702BC6-8839-4B41-B308-A55BED0E9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669535"/>
              </p:ext>
            </p:extLst>
          </p:nvPr>
        </p:nvGraphicFramePr>
        <p:xfrm>
          <a:off x="5353864" y="2214764"/>
          <a:ext cx="8890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8" name="Equation" r:id="rId8" imgW="596880" imgH="228600" progId="Equation.DSMT4">
                  <p:embed/>
                </p:oleObj>
              </mc:Choice>
              <mc:Fallback>
                <p:oleObj name="Equation" r:id="rId8" imgW="596880" imgH="228600" progId="Equation.DSMT4">
                  <p:embed/>
                  <p:pic>
                    <p:nvPicPr>
                      <p:cNvPr id="17" name="Objekt 18">
                        <a:extLst>
                          <a:ext uri="{FF2B5EF4-FFF2-40B4-BE49-F238E27FC236}">
                            <a16:creationId xmlns:a16="http://schemas.microsoft.com/office/drawing/2014/main" id="{16DB0489-EA20-B840-96AD-367761ED5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53864" y="2214764"/>
                        <a:ext cx="889000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8">
            <a:extLst>
              <a:ext uri="{FF2B5EF4-FFF2-40B4-BE49-F238E27FC236}">
                <a16:creationId xmlns:a16="http://schemas.microsoft.com/office/drawing/2014/main" id="{B26F0568-809A-B542-80EF-AE782300FA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5348"/>
              </p:ext>
            </p:extLst>
          </p:nvPr>
        </p:nvGraphicFramePr>
        <p:xfrm>
          <a:off x="7850908" y="3499168"/>
          <a:ext cx="23971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9" name="Equation" r:id="rId10" imgW="101600" imgH="228600" progId="Equation.DSMT4">
                  <p:embed/>
                </p:oleObj>
              </mc:Choice>
              <mc:Fallback>
                <p:oleObj name="Equation" r:id="rId10" imgW="101600" imgH="228600" progId="Equation.DSMT4">
                  <p:embed/>
                  <p:pic>
                    <p:nvPicPr>
                      <p:cNvPr id="18" name="Objekt 18">
                        <a:extLst>
                          <a:ext uri="{FF2B5EF4-FFF2-40B4-BE49-F238E27FC236}">
                            <a16:creationId xmlns:a16="http://schemas.microsoft.com/office/drawing/2014/main" id="{8F349195-5083-A94B-99D0-29B061C233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50908" y="3499168"/>
                        <a:ext cx="239719" cy="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DF694C8B-4718-3D4B-823A-F29FC054F0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63" y="2153349"/>
            <a:ext cx="1434023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54ABB7-33F8-8943-BEA2-180964C5F2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14" y="3374490"/>
            <a:ext cx="1481824" cy="1116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77B22F2-C0FE-0745-96EB-CB81899081B9}"/>
              </a:ext>
            </a:extLst>
          </p:cNvPr>
          <p:cNvGrpSpPr/>
          <p:nvPr/>
        </p:nvGrpSpPr>
        <p:grpSpPr>
          <a:xfrm>
            <a:off x="318198" y="1630466"/>
            <a:ext cx="3580021" cy="3356926"/>
            <a:chOff x="318198" y="1630466"/>
            <a:chExt cx="3580021" cy="33569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D315E5-205E-694F-BA6C-A74C30F57593}"/>
                </a:ext>
              </a:extLst>
            </p:cNvPr>
            <p:cNvSpPr txBox="1"/>
            <p:nvPr/>
          </p:nvSpPr>
          <p:spPr>
            <a:xfrm>
              <a:off x="318198" y="2805539"/>
              <a:ext cx="3493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TMCI </a:t>
              </a:r>
              <a:r>
                <a:rPr lang="de-DE" dirty="0" err="1"/>
                <a:t>threshold</a:t>
              </a:r>
              <a:r>
                <a:rPr lang="de-DE" dirty="0"/>
                <a:t> </a:t>
              </a:r>
              <a:r>
                <a:rPr lang="de-DE" dirty="0" err="1"/>
                <a:t>bunch</a:t>
              </a:r>
              <a:r>
                <a:rPr lang="de-DE" dirty="0"/>
                <a:t> </a:t>
              </a:r>
              <a:r>
                <a:rPr lang="de-DE" dirty="0" err="1"/>
                <a:t>intensity</a:t>
              </a:r>
              <a:r>
                <a:rPr lang="de-DE" dirty="0"/>
                <a:t>: </a:t>
              </a:r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C0585D66-0217-DD43-A05B-DB91959F34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8341162"/>
                </p:ext>
              </p:extLst>
            </p:nvPr>
          </p:nvGraphicFramePr>
          <p:xfrm>
            <a:off x="645314" y="3219231"/>
            <a:ext cx="2463800" cy="900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90" r:id="rId14" imgW="660400" imgH="241300" progId="Equation.DSMT4">
                    <p:embed/>
                  </p:oleObj>
                </mc:Choice>
                <mc:Fallback>
                  <p:oleObj r:id="rId14" imgW="660400" imgH="24130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F625A686-5959-6A4F-9B5C-A65C652B96B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45314" y="3219231"/>
                          <a:ext cx="2463800" cy="900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34F739-5FA2-5F4B-85CD-8B79302D6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20083" y="4339692"/>
              <a:ext cx="3517900" cy="647700"/>
            </a:xfrm>
            <a:prstGeom prst="rect">
              <a:avLst/>
            </a:prstGeom>
          </p:spPr>
        </p:pic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31513378-16E3-EA43-B981-B89B74670E2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5629880"/>
                </p:ext>
              </p:extLst>
            </p:nvPr>
          </p:nvGraphicFramePr>
          <p:xfrm>
            <a:off x="449134" y="1713545"/>
            <a:ext cx="1408000" cy="3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91" r:id="rId17" imgW="406400" imgH="114300" progId="Equation.DSMT4">
                    <p:embed/>
                  </p:oleObj>
                </mc:Choice>
                <mc:Fallback>
                  <p:oleObj r:id="rId17" imgW="406400" imgH="11430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11645D23-8240-7A4E-8CF1-F27C3C7245F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49134" y="1713545"/>
                          <a:ext cx="1408000" cy="39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76D8F173-EDB6-4C42-8701-21B77BE9AC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579919"/>
                </p:ext>
              </p:extLst>
            </p:nvPr>
          </p:nvGraphicFramePr>
          <p:xfrm>
            <a:off x="2198704" y="1630466"/>
            <a:ext cx="1332000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92" r:id="rId19" imgW="469900" imgH="228600" progId="Equation.DSMT4">
                    <p:embed/>
                  </p:oleObj>
                </mc:Choice>
                <mc:Fallback>
                  <p:oleObj r:id="rId19" imgW="469900" imgH="22860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FBF7AA8E-1558-1B4D-8BC7-D90C122C6B1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198704" y="1630466"/>
                          <a:ext cx="1332000" cy="64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EC88F8-A4CE-9B4A-B851-B3D1B14EF639}"/>
                </a:ext>
              </a:extLst>
            </p:cNvPr>
            <p:cNvSpPr txBox="1"/>
            <p:nvPr/>
          </p:nvSpPr>
          <p:spPr>
            <a:xfrm>
              <a:off x="2046430" y="2270447"/>
              <a:ext cx="18517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(</a:t>
              </a:r>
              <a:r>
                <a:rPr lang="de-DE" sz="1600" dirty="0" err="1"/>
                <a:t>synchrotron</a:t>
              </a:r>
              <a:r>
                <a:rPr lang="de-DE" sz="1600" dirty="0"/>
                <a:t> tune)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1FF63C-9FE3-3E4B-A477-C3D860F99D0A}"/>
                </a:ext>
              </a:extLst>
            </p:cNvPr>
            <p:cNvSpPr txBox="1"/>
            <p:nvPr/>
          </p:nvSpPr>
          <p:spPr>
            <a:xfrm>
              <a:off x="368927" y="2288265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(tune </a:t>
              </a:r>
              <a:r>
                <a:rPr lang="de-DE" sz="1600" dirty="0" err="1"/>
                <a:t>shift</a:t>
              </a:r>
              <a:r>
                <a:rPr lang="de-DE" sz="1600" dirty="0"/>
                <a:t>)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762B398A-DB13-2841-9E5A-28F6BB69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69" y="554737"/>
            <a:ext cx="7043147" cy="769599"/>
          </a:xfrm>
        </p:spPr>
        <p:txBody>
          <a:bodyPr/>
          <a:lstStyle/>
          <a:p>
            <a:r>
              <a:rPr lang="de-DE" dirty="0"/>
              <a:t>Single </a:t>
            </a:r>
            <a:r>
              <a:rPr lang="de-DE" dirty="0" err="1"/>
              <a:t>bunch</a:t>
            </a:r>
            <a:r>
              <a:rPr lang="de-DE" dirty="0"/>
              <a:t> TMCI </a:t>
            </a:r>
            <a:r>
              <a:rPr lang="de-DE" dirty="0" err="1"/>
              <a:t>threshold</a:t>
            </a:r>
            <a:r>
              <a:rPr lang="de-DE" dirty="0"/>
              <a:t>: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coating</a:t>
            </a:r>
            <a:endParaRPr lang="de-D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B15DC9-3E86-EA4D-BF40-8AE9F3463917}"/>
              </a:ext>
            </a:extLst>
          </p:cNvPr>
          <p:cNvSpPr txBox="1"/>
          <p:nvPr/>
        </p:nvSpPr>
        <p:spPr>
          <a:xfrm>
            <a:off x="6054858" y="1535904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Design </a:t>
            </a:r>
            <a:r>
              <a:rPr lang="de-DE" sz="1600" dirty="0" err="1"/>
              <a:t>Cu</a:t>
            </a:r>
            <a:r>
              <a:rPr lang="de-DE" sz="1600" dirty="0"/>
              <a:t> </a:t>
            </a:r>
            <a:r>
              <a:rPr lang="de-DE" sz="1600" dirty="0" err="1"/>
              <a:t>coating</a:t>
            </a:r>
            <a:r>
              <a:rPr lang="de-DE" sz="1600" dirty="0"/>
              <a:t> </a:t>
            </a:r>
          </a:p>
          <a:p>
            <a:r>
              <a:rPr lang="de-DE" sz="1600" dirty="0"/>
              <a:t>(d=0.3/0.1 mm)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A6501C-142A-424B-A249-4F20B0EC6CDE}"/>
              </a:ext>
            </a:extLst>
          </p:cNvPr>
          <p:cNvSpPr txBox="1"/>
          <p:nvPr/>
        </p:nvSpPr>
        <p:spPr>
          <a:xfrm>
            <a:off x="5752986" y="3624651"/>
            <a:ext cx="97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‚</a:t>
            </a:r>
            <a:r>
              <a:rPr lang="de-DE" sz="1600" dirty="0" err="1"/>
              <a:t>Full</a:t>
            </a:r>
            <a:r>
              <a:rPr lang="de-DE" sz="1600" dirty="0"/>
              <a:t>‘ </a:t>
            </a:r>
            <a:r>
              <a:rPr lang="de-DE" sz="1600" dirty="0" err="1"/>
              <a:t>Cu</a:t>
            </a:r>
            <a:r>
              <a:rPr lang="de-DE" sz="1600" dirty="0"/>
              <a:t> </a:t>
            </a:r>
          </a:p>
          <a:p>
            <a:r>
              <a:rPr lang="de-DE" sz="1600" dirty="0" err="1"/>
              <a:t>coating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6625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12872A-A7B1-BC48-8774-042FDD06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38" y="475456"/>
            <a:ext cx="6642117" cy="838200"/>
          </a:xfrm>
        </p:spPr>
        <p:txBody>
          <a:bodyPr/>
          <a:lstStyle/>
          <a:p>
            <a:r>
              <a:rPr lang="en-US" dirty="0"/>
              <a:t>HTS coated FCC screen (R&amp;D)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4BB57C-EE0A-164E-A5E9-B9ACC0448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0" y="1490597"/>
            <a:ext cx="2481048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www.overleaf.com/docs/10071569bdmpcssgrhfx/atts/50205491">
            <a:extLst>
              <a:ext uri="{FF2B5EF4-FFF2-40B4-BE49-F238E27FC236}">
                <a16:creationId xmlns:a16="http://schemas.microsoft.com/office/drawing/2014/main" id="{CD94A3B6-DCCD-6C4C-AE5B-70C3217DD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61277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5">
            <a:extLst>
              <a:ext uri="{FF2B5EF4-FFF2-40B4-BE49-F238E27FC236}">
                <a16:creationId xmlns:a16="http://schemas.microsoft.com/office/drawing/2014/main" id="{399E9EF5-2AD4-CB46-9B89-EA385CFFC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212" y="4812513"/>
            <a:ext cx="1800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de-DE" altLang="de-DE" dirty="0"/>
              <a:t>P. Krkotic,</a:t>
            </a:r>
          </a:p>
          <a:p>
            <a:r>
              <a:rPr lang="de-DE" altLang="de-DE" dirty="0"/>
              <a:t>U. Niedermayer</a:t>
            </a:r>
          </a:p>
        </p:txBody>
      </p:sp>
      <p:cxnSp>
        <p:nvCxnSpPr>
          <p:cNvPr id="8" name="Gerade Verbindung mit Pfeil 2">
            <a:extLst>
              <a:ext uri="{FF2B5EF4-FFF2-40B4-BE49-F238E27FC236}">
                <a16:creationId xmlns:a16="http://schemas.microsoft.com/office/drawing/2014/main" id="{1E03DE13-2FFE-A146-954F-ACA38F8C50FC}"/>
              </a:ext>
            </a:extLst>
          </p:cNvPr>
          <p:cNvCxnSpPr/>
          <p:nvPr/>
        </p:nvCxnSpPr>
        <p:spPr>
          <a:xfrm>
            <a:off x="5909866" y="4435351"/>
            <a:ext cx="0" cy="5207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3">
            <a:extLst>
              <a:ext uri="{FF2B5EF4-FFF2-40B4-BE49-F238E27FC236}">
                <a16:creationId xmlns:a16="http://schemas.microsoft.com/office/drawing/2014/main" id="{60D846BB-E435-9443-9216-CB10E40CF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428" y="4097214"/>
            <a:ext cx="255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de-DE" altLang="en-US" sz="1400"/>
              <a:t>“depinning frequency“</a:t>
            </a:r>
          </a:p>
        </p:txBody>
      </p:sp>
      <p:sp>
        <p:nvSpPr>
          <p:cNvPr id="10" name="Textfeld 8">
            <a:extLst>
              <a:ext uri="{FF2B5EF4-FFF2-40B4-BE49-F238E27FC236}">
                <a16:creationId xmlns:a16="http://schemas.microsoft.com/office/drawing/2014/main" id="{2340FD89-A406-6B47-94B8-6CA57F157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316" y="3365376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de-DE" altLang="en-US" sz="2000" b="1" i="1"/>
              <a:t>B=</a:t>
            </a:r>
            <a:r>
              <a:rPr lang="de-DE" altLang="en-US" sz="2000" b="1"/>
              <a:t>16T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B6885E-0561-F446-9725-CF6B4396A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90" y="1571313"/>
            <a:ext cx="2460310" cy="1548000"/>
          </a:xfrm>
          <a:prstGeom prst="rect">
            <a:avLst/>
          </a:prstGeom>
        </p:spPr>
      </p:pic>
      <p:cxnSp>
        <p:nvCxnSpPr>
          <p:cNvPr id="12" name="Gerader Verbinder 3">
            <a:extLst>
              <a:ext uri="{FF2B5EF4-FFF2-40B4-BE49-F238E27FC236}">
                <a16:creationId xmlns:a16="http://schemas.microsoft.com/office/drawing/2014/main" id="{F9768A1A-A09E-6149-B372-962AFA80C6E9}"/>
              </a:ext>
            </a:extLst>
          </p:cNvPr>
          <p:cNvCxnSpPr>
            <a:cxnSpLocks/>
          </p:cNvCxnSpPr>
          <p:nvPr/>
        </p:nvCxnSpPr>
        <p:spPr>
          <a:xfrm flipV="1">
            <a:off x="2047029" y="3284984"/>
            <a:ext cx="0" cy="287120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8">
                <a:extLst>
                  <a:ext uri="{FF2B5EF4-FFF2-40B4-BE49-F238E27FC236}">
                    <a16:creationId xmlns:a16="http://schemas.microsoft.com/office/drawing/2014/main" id="{AF52FA74-4211-D94A-A81E-DACEA6B6D79C}"/>
                  </a:ext>
                </a:extLst>
              </p:cNvPr>
              <p:cNvSpPr txBox="1"/>
              <p:nvPr/>
            </p:nvSpPr>
            <p:spPr>
              <a:xfrm>
                <a:off x="1783944" y="4609993"/>
                <a:ext cx="263085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8">
                <a:extLst>
                  <a:ext uri="{FF2B5EF4-FFF2-40B4-BE49-F238E27FC236}">
                    <a16:creationId xmlns:a16="http://schemas.microsoft.com/office/drawing/2014/main" id="{AF52FA74-4211-D94A-A81E-DACEA6B6D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44" y="4609993"/>
                <a:ext cx="263085" cy="298415"/>
              </a:xfrm>
              <a:prstGeom prst="rect">
                <a:avLst/>
              </a:prstGeom>
              <a:blipFill>
                <a:blip r:embed="rId5"/>
                <a:stretch>
                  <a:fillRect l="-22727" r="-4545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EDDD03AD-D443-9D49-ADF5-95BE9D232E07}"/>
              </a:ext>
            </a:extLst>
          </p:cNvPr>
          <p:cNvSpPr txBox="1"/>
          <p:nvPr/>
        </p:nvSpPr>
        <p:spPr>
          <a:xfrm>
            <a:off x="3181565" y="1994070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Hybrid </a:t>
            </a:r>
            <a:r>
              <a:rPr lang="de-DE" sz="1600" dirty="0" err="1"/>
              <a:t>coating</a:t>
            </a:r>
            <a:endParaRPr lang="de-DE" sz="16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F96F0BF-8A86-E846-9430-E6CD22A4B8E4}"/>
              </a:ext>
            </a:extLst>
          </p:cNvPr>
          <p:cNvSpPr txBox="1"/>
          <p:nvPr/>
        </p:nvSpPr>
        <p:spPr>
          <a:xfrm>
            <a:off x="5202960" y="1482033"/>
            <a:ext cx="3941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Hybrid </a:t>
            </a:r>
            <a:r>
              <a:rPr lang="de-DE" b="1" dirty="0" err="1"/>
              <a:t>coating</a:t>
            </a:r>
            <a:r>
              <a:rPr lang="de-DE" b="1" dirty="0"/>
              <a:t> (HTS </a:t>
            </a:r>
            <a:r>
              <a:rPr lang="de-DE" b="1" dirty="0" err="1"/>
              <a:t>stripes</a:t>
            </a:r>
            <a:r>
              <a:rPr lang="de-DE" b="1" dirty="0"/>
              <a:t>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resistive</a:t>
            </a:r>
            <a:r>
              <a:rPr lang="de-DE" dirty="0"/>
              <a:t> wall </a:t>
            </a:r>
            <a:r>
              <a:rPr lang="de-DE" dirty="0" err="1"/>
              <a:t>instability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5-6.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TMCI </a:t>
            </a:r>
            <a:r>
              <a:rPr lang="de-DE" dirty="0" err="1"/>
              <a:t>thresholds</a:t>
            </a:r>
            <a:r>
              <a:rPr lang="de-DE" dirty="0"/>
              <a:t> 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6CC8FE-5E4F-994F-9434-E28204AC9C2A}"/>
              </a:ext>
            </a:extLst>
          </p:cNvPr>
          <p:cNvGrpSpPr/>
          <p:nvPr/>
        </p:nvGrpSpPr>
        <p:grpSpPr>
          <a:xfrm>
            <a:off x="173038" y="3884849"/>
            <a:ext cx="8652669" cy="584775"/>
            <a:chOff x="1924380" y="6226156"/>
            <a:chExt cx="8652669" cy="5847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0A3485-BB3D-8B4F-AB64-314C7387288A}"/>
                </a:ext>
              </a:extLst>
            </p:cNvPr>
            <p:cNvSpPr/>
            <p:nvPr/>
          </p:nvSpPr>
          <p:spPr>
            <a:xfrm>
              <a:off x="1924380" y="6247588"/>
              <a:ext cx="8408260" cy="5633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2">
              <a:extLst>
                <a:ext uri="{FF2B5EF4-FFF2-40B4-BE49-F238E27FC236}">
                  <a16:creationId xmlns:a16="http://schemas.microsoft.com/office/drawing/2014/main" id="{9C3B1BC6-E83E-A943-8BE7-6D23FC5D1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4380" y="6226156"/>
              <a:ext cx="865266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▪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de-DE" altLang="en-US" sz="1600" dirty="0"/>
                <a:t>P. </a:t>
              </a:r>
              <a:r>
                <a:rPr lang="de-DE" altLang="en-US" sz="1600" dirty="0" err="1"/>
                <a:t>Krkotic</a:t>
              </a:r>
              <a:r>
                <a:rPr lang="de-DE" altLang="en-US" sz="1600" dirty="0"/>
                <a:t> </a:t>
              </a:r>
              <a:r>
                <a:rPr lang="de-DE" altLang="en-US" sz="1600" i="1" dirty="0"/>
                <a:t>et al</a:t>
              </a:r>
              <a:r>
                <a:rPr lang="de-DE" altLang="en-US" sz="1600" dirty="0"/>
                <a:t>., </a:t>
              </a:r>
              <a:r>
                <a:rPr lang="de-DE" altLang="en-US" sz="1600" b="1" dirty="0"/>
                <a:t>High-</a:t>
              </a:r>
              <a:r>
                <a:rPr lang="de-DE" altLang="en-US" sz="1600" b="1" dirty="0" err="1"/>
                <a:t>temperature</a:t>
              </a:r>
              <a:r>
                <a:rPr lang="de-DE" altLang="en-US" sz="1600" b="1" dirty="0"/>
                <a:t> </a:t>
              </a:r>
              <a:r>
                <a:rPr lang="de-DE" altLang="en-US" sz="1600" b="1" dirty="0" err="1"/>
                <a:t>superconductor</a:t>
              </a:r>
              <a:r>
                <a:rPr lang="de-DE" altLang="en-US" sz="1600" b="1" dirty="0"/>
                <a:t> </a:t>
              </a:r>
              <a:r>
                <a:rPr lang="de-DE" altLang="en-US" sz="1600" b="1" dirty="0" err="1"/>
                <a:t>coating</a:t>
              </a:r>
              <a:r>
                <a:rPr lang="de-DE" altLang="en-US" sz="1600" b="1" dirty="0"/>
                <a:t> </a:t>
              </a:r>
              <a:r>
                <a:rPr lang="de-DE" altLang="en-US" sz="1600" b="1" dirty="0" err="1"/>
                <a:t>for</a:t>
              </a:r>
              <a:r>
                <a:rPr lang="de-DE" altLang="en-US" sz="1600" b="1" dirty="0"/>
                <a:t> </a:t>
              </a:r>
              <a:r>
                <a:rPr lang="de-DE" altLang="en-US" sz="1600" b="1" dirty="0" err="1"/>
                <a:t>coupling</a:t>
              </a:r>
              <a:r>
                <a:rPr lang="de-DE" altLang="en-US" sz="1600" b="1" dirty="0"/>
                <a:t> </a:t>
              </a:r>
              <a:r>
                <a:rPr lang="de-DE" altLang="en-US" sz="1600" b="1" dirty="0" err="1"/>
                <a:t>impedance</a:t>
              </a:r>
              <a:r>
                <a:rPr lang="de-DE" altLang="en-US" sz="1600" b="1" dirty="0"/>
                <a:t> </a:t>
              </a:r>
              <a:r>
                <a:rPr lang="de-DE" altLang="en-US" sz="1600" b="1" dirty="0" err="1"/>
                <a:t>reduction</a:t>
              </a:r>
              <a:r>
                <a:rPr lang="de-DE" altLang="en-US" sz="1600" b="1" dirty="0"/>
                <a:t> in </a:t>
              </a:r>
              <a:r>
                <a:rPr lang="de-DE" altLang="en-US" sz="1600" b="1" dirty="0" err="1"/>
                <a:t>the</a:t>
              </a:r>
              <a:r>
                <a:rPr lang="de-DE" altLang="en-US" sz="1600" b="1" dirty="0"/>
                <a:t> FCC-</a:t>
              </a:r>
              <a:r>
                <a:rPr lang="de-DE" altLang="en-US" sz="1600" b="1" dirty="0" err="1"/>
                <a:t>hh</a:t>
              </a:r>
              <a:r>
                <a:rPr lang="de-DE" altLang="en-US" sz="1600" b="1" dirty="0"/>
                <a:t> beam </a:t>
              </a:r>
              <a:r>
                <a:rPr lang="de-DE" altLang="en-US" sz="1600" b="1" dirty="0" err="1"/>
                <a:t>screen</a:t>
              </a:r>
              <a:r>
                <a:rPr lang="de-DE" altLang="en-US" sz="1600" b="1" dirty="0"/>
                <a:t>,  </a:t>
              </a:r>
              <a:r>
                <a:rPr lang="de-DE" altLang="en-US" sz="1600" dirty="0" err="1"/>
                <a:t>Nucl</a:t>
              </a:r>
              <a:r>
                <a:rPr lang="de-DE" altLang="en-US" sz="1600" dirty="0"/>
                <a:t>. </a:t>
              </a:r>
              <a:r>
                <a:rPr lang="de-DE" altLang="en-US" sz="1600" dirty="0" err="1"/>
                <a:t>Instr</a:t>
              </a:r>
              <a:r>
                <a:rPr lang="de-DE" altLang="en-US" sz="1600" dirty="0"/>
                <a:t>. Meth. A, (2018)</a:t>
              </a:r>
              <a:endParaRPr lang="en-US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114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äsentationsvorlage_BWL9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6203</TotalTime>
  <Words>1651</Words>
  <Application>Microsoft Macintosh PowerPoint</Application>
  <PresentationFormat>On-screen Show (4:3)</PresentationFormat>
  <Paragraphs>276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Bitstream Charter</vt:lpstr>
      <vt:lpstr>Cambria Math</vt:lpstr>
      <vt:lpstr>Courier New</vt:lpstr>
      <vt:lpstr>Stafford</vt:lpstr>
      <vt:lpstr>Wingdings</vt:lpstr>
      <vt:lpstr>Präsentationsvorlage_BWL9</vt:lpstr>
      <vt:lpstr>Equation</vt:lpstr>
      <vt:lpstr>Equation.DSMT4</vt:lpstr>
      <vt:lpstr>FCC-hh (single beam) collective effects</vt:lpstr>
      <vt:lpstr>Future Circular Collider Study  GOAL: CDR and cost review until 2019</vt:lpstr>
      <vt:lpstr>FCC-hh reference parameters (for beam stability)</vt:lpstr>
      <vt:lpstr>Beam stability: LHC vs FCC</vt:lpstr>
      <vt:lpstr>FCC-hh beam pipe design and coatings</vt:lpstr>
      <vt:lpstr>Collective effects in FCC and codes</vt:lpstr>
      <vt:lpstr>Resistive wall impedance: LHC and FCC-hh</vt:lpstr>
      <vt:lpstr>Single bunch TMCI threshold: Effect of coating</vt:lpstr>
      <vt:lpstr>HTS coated FCC screen (R&amp;D)</vt:lpstr>
      <vt:lpstr>Landau damping with octupoles</vt:lpstr>
      <vt:lpstr>Landau damping of head-tail modes</vt:lpstr>
      <vt:lpstr>Coupled bunch mode coupling</vt:lpstr>
      <vt:lpstr>„Advanced“ Landau damping: Electron lenses</vt:lpstr>
      <vt:lpstr>Electron cloud in FCC</vt:lpstr>
      <vt:lpstr>Conclusions</vt:lpstr>
      <vt:lpstr>PowerPoint Presentation</vt:lpstr>
      <vt:lpstr>Landau damping at very high energies</vt:lpstr>
      <vt:lpstr>2D impedance code in frequency space</vt:lpstr>
      <vt:lpstr>Impedance contributions and database</vt:lpstr>
      <vt:lpstr>Octupoles and Landau damping</vt:lpstr>
      <vt:lpstr>Finite chromaticity </vt:lpstr>
      <vt:lpstr>Landau damping: Possible alternative schemes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Moritz Lohse</dc:creator>
  <cp:lastModifiedBy>Oliver Boine-Frankenheim</cp:lastModifiedBy>
  <cp:revision>976</cp:revision>
  <dcterms:created xsi:type="dcterms:W3CDTF">2009-12-23T09:42:49Z</dcterms:created>
  <dcterms:modified xsi:type="dcterms:W3CDTF">2018-12-09T19:11:24Z</dcterms:modified>
</cp:coreProperties>
</file>