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81" r:id="rId3"/>
    <p:sldId id="259" r:id="rId4"/>
    <p:sldId id="272" r:id="rId5"/>
    <p:sldId id="260" r:id="rId6"/>
    <p:sldId id="292" r:id="rId7"/>
    <p:sldId id="273" r:id="rId8"/>
    <p:sldId id="274" r:id="rId9"/>
    <p:sldId id="262" r:id="rId10"/>
    <p:sldId id="264" r:id="rId11"/>
    <p:sldId id="265" r:id="rId12"/>
    <p:sldId id="267" r:id="rId13"/>
    <p:sldId id="286" r:id="rId14"/>
    <p:sldId id="284" r:id="rId15"/>
    <p:sldId id="287" r:id="rId16"/>
    <p:sldId id="288" r:id="rId17"/>
    <p:sldId id="289" r:id="rId18"/>
    <p:sldId id="270" r:id="rId19"/>
    <p:sldId id="278" r:id="rId20"/>
    <p:sldId id="291" r:id="rId21"/>
    <p:sldId id="263" r:id="rId22"/>
    <p:sldId id="279" r:id="rId23"/>
    <p:sldId id="280" r:id="rId24"/>
    <p:sldId id="282" r:id="rId25"/>
    <p:sldId id="290" r:id="rId26"/>
    <p:sldId id="293" r:id="rId27"/>
    <p:sldId id="266" r:id="rId28"/>
    <p:sldId id="25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9493F-479F-4C4D-96A5-3E240E530CFA}" type="datetimeFigureOut">
              <a:rPr lang="pl-PL" smtClean="0"/>
              <a:t>2018-12-10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17B0E-8AF8-475E-8B14-0BCEB7E1D0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1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9B127-8764-4540-900E-473DFD6A64A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14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569D-7307-4203-A67D-0EDC1671EB4F}" type="datetime1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E759-24C7-49EC-94AE-D49ACB6F2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28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70ED-4342-44E6-B5C0-FBFAE0935A91}" type="datetime1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E759-24C7-49EC-94AE-D49ACB6F2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68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64E7-5C95-41C6-AF70-CEDCFC9AF8FB}" type="datetime1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E759-24C7-49EC-94AE-D49ACB6F2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56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1571-1EDF-4696-9AA9-FD8A967F615F}" type="datetime1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E759-24C7-49EC-94AE-D49ACB6F2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27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0F77-2867-44A9-9D45-1477BBA1B1D4}" type="datetime1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E759-24C7-49EC-94AE-D49ACB6F2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1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735F-61E0-4D8D-BBC6-66CE322ECE2A}" type="datetime1">
              <a:rPr lang="en-GB" smtClean="0"/>
              <a:t>10/12/2018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E759-24C7-49EC-94AE-D49ACB6F2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2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DB66-E26D-4006-9DC9-9AF96D60C1AC}" type="datetime1">
              <a:rPr lang="en-GB" smtClean="0"/>
              <a:t>10/12/2018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E759-24C7-49EC-94AE-D49ACB6F2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06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68B0-7867-41AC-A502-807A20049C16}" type="datetime1">
              <a:rPr lang="en-GB" smtClean="0"/>
              <a:t>10/12/2018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E759-24C7-49EC-94AE-D49ACB6F2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63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A3D7-91BC-45EC-B73E-607A4BADA475}" type="datetime1">
              <a:rPr lang="en-GB" smtClean="0"/>
              <a:t>10/12/2018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E759-24C7-49EC-94AE-D49ACB6F2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19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D902-FE27-40E6-8205-AB20C7D2C456}" type="datetime1">
              <a:rPr lang="en-GB" smtClean="0"/>
              <a:t>10/12/2018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E759-24C7-49EC-94AE-D49ACB6F2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29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7DBA-A4F4-4075-A3E6-DCBAAA2313EE}" type="datetime1">
              <a:rPr lang="en-GB" smtClean="0"/>
              <a:t>10/12/2018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E759-24C7-49EC-94AE-D49ACB6F2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43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500F1-946D-4D3D-95A6-F8749FFC202F}" type="datetime1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AE759-24C7-49EC-94AE-D49ACB6F2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19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5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60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mp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7" Type="http://schemas.openxmlformats.org/officeDocument/2006/relationships/image" Target="../media/image83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0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9.png"/><Relationship Id="rId7" Type="http://schemas.openxmlformats.org/officeDocument/2006/relationships/image" Target="../media/image8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1.png"/><Relationship Id="rId5" Type="http://schemas.openxmlformats.org/officeDocument/2006/relationships/image" Target="../media/image261.png"/><Relationship Id="rId4" Type="http://schemas.openxmlformats.org/officeDocument/2006/relationships/image" Target="../media/image2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0.png"/><Relationship Id="rId4" Type="http://schemas.openxmlformats.org/officeDocument/2006/relationships/image" Target="../media/image6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0.png"/><Relationship Id="rId4" Type="http://schemas.openxmlformats.org/officeDocument/2006/relationships/image" Target="../media/image6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0.png"/><Relationship Id="rId7" Type="http://schemas.openxmlformats.org/officeDocument/2006/relationships/image" Target="../media/image410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m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7104" y="1122363"/>
            <a:ext cx="9780896" cy="2387600"/>
          </a:xfrm>
        </p:spPr>
        <p:txBody>
          <a:bodyPr>
            <a:normAutofit/>
          </a:bodyPr>
          <a:lstStyle/>
          <a:p>
            <a:r>
              <a:rPr lang="en-GB" dirty="0"/>
              <a:t>FCC RF beam dynamics and HOM power challenges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7104" y="4161595"/>
            <a:ext cx="10167583" cy="2198261"/>
          </a:xfrm>
        </p:spPr>
        <p:txBody>
          <a:bodyPr>
            <a:normAutofit/>
          </a:bodyPr>
          <a:lstStyle/>
          <a:p>
            <a:r>
              <a:rPr lang="en-US" sz="3200" dirty="0"/>
              <a:t>Ivan Karpov, CERN</a:t>
            </a:r>
          </a:p>
          <a:p>
            <a:endParaRPr lang="en-GB" dirty="0"/>
          </a:p>
          <a:p>
            <a:r>
              <a:rPr lang="en-US" dirty="0"/>
              <a:t>Acknowledgments: P. Baudrenghien, O. Brunner, </a:t>
            </a:r>
            <a:r>
              <a:rPr lang="en-GB" dirty="0"/>
              <a:t>A. Butterworth, </a:t>
            </a:r>
            <a:br>
              <a:rPr lang="en-GB" dirty="0"/>
            </a:br>
            <a:r>
              <a:rPr lang="en-US" dirty="0"/>
              <a:t>R. Calaga, E. </a:t>
            </a:r>
            <a:r>
              <a:rPr lang="en-US" dirty="0" err="1"/>
              <a:t>Shaposhnikova</a:t>
            </a:r>
            <a:r>
              <a:rPr lang="en-US" dirty="0"/>
              <a:t>, D. </a:t>
            </a:r>
            <a:r>
              <a:rPr lang="en-GB" dirty="0" err="1"/>
              <a:t>Teytelman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103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996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Power losses for different filling schemes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6536" y="5517788"/>
                <a:ext cx="104246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000" dirty="0"/>
                  <a:t>Some filling schemes should be avoided in machine operation (restrictions for train and bunch spacings)</a:t>
                </a:r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36" y="5517788"/>
                <a:ext cx="10424664" cy="707886"/>
              </a:xfrm>
              <a:prstGeom prst="rect">
                <a:avLst/>
              </a:prstGeom>
              <a:blipFill>
                <a:blip r:embed="rId2"/>
                <a:stretch>
                  <a:fillRect l="-584" t="-344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DB3C-7DB7-44A7-8BD9-C3771D32A661}" type="slidenum">
              <a:rPr lang="en-GB" smtClean="0"/>
              <a:t>10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6F30DD6-E398-43AE-9E5E-DA9E6256D5D1}"/>
                  </a:ext>
                </a:extLst>
              </p:cNvPr>
              <p:cNvSpPr/>
              <p:nvPr/>
            </p:nvSpPr>
            <p:spPr>
              <a:xfrm>
                <a:off x="562579" y="1353719"/>
                <a:ext cx="9383018" cy="589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Resonant case when the beam spectral line overlaps with HOM*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tt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tt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6F30DD6-E398-43AE-9E5E-DA9E6256D5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9" y="1353719"/>
                <a:ext cx="9383018" cy="589649"/>
              </a:xfrm>
              <a:prstGeom prst="rect">
                <a:avLst/>
              </a:prstGeom>
              <a:blipFill>
                <a:blip r:embed="rId3"/>
                <a:stretch>
                  <a:fillRect l="-65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399199A-A774-4F37-9B04-CC185BDA5E64}"/>
              </a:ext>
            </a:extLst>
          </p:cNvPr>
          <p:cNvCxnSpPr/>
          <p:nvPr/>
        </p:nvCxnSpPr>
        <p:spPr>
          <a:xfrm flipH="1">
            <a:off x="8988879" y="1210695"/>
            <a:ext cx="322288" cy="224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2274DE9-B61C-41D8-8559-C65D738F43E6}"/>
              </a:ext>
            </a:extLst>
          </p:cNvPr>
          <p:cNvSpPr txBox="1"/>
          <p:nvPr/>
        </p:nvSpPr>
        <p:spPr>
          <a:xfrm>
            <a:off x="9311167" y="1041921"/>
            <a:ext cx="206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Rounded off value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422C9D-F09D-4603-B76C-6EB6611DBDFE}"/>
              </a:ext>
            </a:extLst>
          </p:cNvPr>
          <p:cNvSpPr/>
          <p:nvPr/>
        </p:nvSpPr>
        <p:spPr>
          <a:xfrm>
            <a:off x="435625" y="6379551"/>
            <a:ext cx="9346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*</a:t>
            </a:r>
            <a:r>
              <a:rPr lang="en-GB" dirty="0" err="1"/>
              <a:t>I.Karpov</a:t>
            </a:r>
            <a:r>
              <a:rPr lang="en-GB" dirty="0"/>
              <a:t>, </a:t>
            </a:r>
            <a:r>
              <a:rPr lang="en-US" dirty="0"/>
              <a:t>R. Calaga, E. </a:t>
            </a:r>
            <a:r>
              <a:rPr lang="en-US" dirty="0" err="1"/>
              <a:t>Shaposhnikova</a:t>
            </a:r>
            <a:r>
              <a:rPr lang="en-US" dirty="0"/>
              <a:t>,</a:t>
            </a:r>
            <a:r>
              <a:rPr lang="en-GB" dirty="0"/>
              <a:t> Phys. Rev. </a:t>
            </a:r>
            <a:r>
              <a:rPr lang="en-GB" dirty="0" err="1"/>
              <a:t>Accel</a:t>
            </a:r>
            <a:r>
              <a:rPr lang="en-GB" dirty="0"/>
              <a:t>. Beams 21, 071001 (2018)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472" y="1952939"/>
            <a:ext cx="9044793" cy="35333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7B9058-FFAD-47CF-BBC4-DEA1D6211E92}"/>
              </a:ext>
            </a:extLst>
          </p:cNvPr>
          <p:cNvSpPr txBox="1"/>
          <p:nvPr/>
        </p:nvSpPr>
        <p:spPr>
          <a:xfrm>
            <a:off x="4166301" y="5095762"/>
            <a:ext cx="26964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spacing (RF buckets)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7B57B9-BDE5-4EE2-B248-B6D53721E14B}"/>
                  </a:ext>
                </a:extLst>
              </p:cNvPr>
              <p:cNvSpPr txBox="1"/>
              <p:nvPr/>
            </p:nvSpPr>
            <p:spPr>
              <a:xfrm>
                <a:off x="3305907" y="2008127"/>
                <a:ext cx="4823885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=694±5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MHz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HOM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=640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7B57B9-BDE5-4EE2-B248-B6D53721E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907" y="2008127"/>
                <a:ext cx="4823885" cy="276999"/>
              </a:xfrm>
              <a:prstGeom prst="rect">
                <a:avLst/>
              </a:prstGeom>
              <a:blipFill>
                <a:blip r:embed="rId5"/>
                <a:stretch>
                  <a:fillRect b="-3125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690F03-72B2-4CAC-B941-99E67AC86FE5}"/>
              </a:ext>
            </a:extLst>
          </p:cNvPr>
          <p:cNvCxnSpPr>
            <a:cxnSpLocks/>
          </p:cNvCxnSpPr>
          <p:nvPr/>
        </p:nvCxnSpPr>
        <p:spPr>
          <a:xfrm flipH="1">
            <a:off x="8691560" y="2397422"/>
            <a:ext cx="338365" cy="104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058F2A-42CB-4CAC-848E-90AD77108773}"/>
              </a:ext>
            </a:extLst>
          </p:cNvPr>
          <p:cNvCxnSpPr>
            <a:cxnSpLocks/>
          </p:cNvCxnSpPr>
          <p:nvPr/>
        </p:nvCxnSpPr>
        <p:spPr>
          <a:xfrm flipH="1">
            <a:off x="8474846" y="2406993"/>
            <a:ext cx="555079" cy="600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9F21DC6-33C6-4CEB-BF05-9ABCDCCEE0D8}"/>
              </a:ext>
            </a:extLst>
          </p:cNvPr>
          <p:cNvSpPr/>
          <p:nvPr/>
        </p:nvSpPr>
        <p:spPr>
          <a:xfrm>
            <a:off x="9070972" y="1942621"/>
            <a:ext cx="3279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Overlap with spectral lines defined by bunch spacing</a:t>
            </a:r>
          </a:p>
        </p:txBody>
      </p:sp>
    </p:spTree>
    <p:extLst>
      <p:ext uri="{BB962C8B-B14F-4D97-AF65-F5344CB8AC3E}">
        <p14:creationId xmlns:p14="http://schemas.microsoft.com/office/powerpoint/2010/main" val="985742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CC3488-485A-4FCB-BCB1-AAF1E5D71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192" y="1507432"/>
            <a:ext cx="5100972" cy="3987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07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More “general” case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DB3C-7DB7-44A7-8BD9-C3771D32A661}" type="slidenum">
              <a:rPr lang="en-GB" smtClean="0"/>
              <a:t>11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0467" y="5958413"/>
                <a:ext cx="99948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Operation settings define recommendations for the cavity geometry</a:t>
                </a:r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67" y="5958413"/>
                <a:ext cx="9994844" cy="461665"/>
              </a:xfrm>
              <a:prstGeom prst="rect">
                <a:avLst/>
              </a:prstGeom>
              <a:blipFill>
                <a:blip r:embed="rId3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6677118" y="4546565"/>
            <a:ext cx="372444" cy="865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01036" y="5402758"/>
            <a:ext cx="83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Safe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97781" y="5383021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Dangerous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7330614" y="4094360"/>
            <a:ext cx="412401" cy="1280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3" idx="0"/>
          </p:cNvCxnSpPr>
          <p:nvPr/>
        </p:nvCxnSpPr>
        <p:spPr>
          <a:xfrm flipV="1">
            <a:off x="9704043" y="4756361"/>
            <a:ext cx="131098" cy="692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842269" y="544907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 design</a:t>
            </a:r>
            <a:endParaRPr lang="en-GB" dirty="0"/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1" y="1679775"/>
            <a:ext cx="5122839" cy="37080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2116340" y="1534222"/>
            <a:ext cx="329783" cy="479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41585" y="1209743"/>
                <a:ext cx="6208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bb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585" y="1209743"/>
                <a:ext cx="620876" cy="276999"/>
              </a:xfrm>
              <a:prstGeom prst="rect">
                <a:avLst/>
              </a:prstGeom>
              <a:blipFill>
                <a:blip r:embed="rId5"/>
                <a:stretch>
                  <a:fillRect l="-3922" r="-2941" b="-3478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4040522" y="1679775"/>
            <a:ext cx="1113369" cy="471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595953" y="1311839"/>
                <a:ext cx="328038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/>
                  <a:t>Resonant frequency scan,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953" y="1311839"/>
                <a:ext cx="3280388" cy="276999"/>
              </a:xfrm>
              <a:prstGeom prst="rect">
                <a:avLst/>
              </a:prstGeom>
              <a:blipFill>
                <a:blip r:embed="rId6"/>
                <a:stretch>
                  <a:fillRect l="-4461" t="-28261" b="-50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947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445" y="1889110"/>
            <a:ext cx="6201525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69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Transient beam loading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64A883-B70C-41DB-94CB-25817F747D03}"/>
                  </a:ext>
                </a:extLst>
              </p:cNvPr>
              <p:cNvSpPr txBox="1"/>
              <p:nvPr/>
            </p:nvSpPr>
            <p:spPr>
              <a:xfrm>
                <a:off x="3222588" y="4613612"/>
                <a:ext cx="6915996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ext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RF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RF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64A883-B70C-41DB-94CB-25817F747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588" y="4613612"/>
                <a:ext cx="6915996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CEC8E1E-5F0B-4FD1-B2E3-2B9FD4379ADF}"/>
              </a:ext>
            </a:extLst>
          </p:cNvPr>
          <p:cNvSpPr/>
          <p:nvPr/>
        </p:nvSpPr>
        <p:spPr>
          <a:xfrm>
            <a:off x="440961" y="6211688"/>
            <a:ext cx="7875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*</a:t>
            </a:r>
            <a:r>
              <a:rPr lang="en-US" dirty="0"/>
              <a:t>D. </a:t>
            </a:r>
            <a:r>
              <a:rPr lang="en-US" dirty="0" err="1"/>
              <a:t>Boussard</a:t>
            </a:r>
            <a:r>
              <a:rPr lang="en-US" dirty="0"/>
              <a:t>, CERN-SPS-ARF-DB-GW-NOTE-84-9, 1984 </a:t>
            </a:r>
            <a:br>
              <a:rPr lang="en-US" dirty="0"/>
            </a:br>
            <a:r>
              <a:rPr lang="en-US" dirty="0"/>
              <a:t>**</a:t>
            </a:r>
            <a:r>
              <a:rPr lang="en-US" dirty="0">
                <a:solidFill>
                  <a:srgbClr val="000000"/>
                </a:solidFill>
              </a:rPr>
              <a:t>J. </a:t>
            </a:r>
            <a:r>
              <a:rPr lang="en-US" dirty="0" err="1">
                <a:solidFill>
                  <a:srgbClr val="000000"/>
                </a:solidFill>
              </a:rPr>
              <a:t>Tückmantel</a:t>
            </a:r>
            <a:r>
              <a:rPr lang="en-US" dirty="0">
                <a:solidFill>
                  <a:srgbClr val="000000"/>
                </a:solidFill>
              </a:rPr>
              <a:t>, CERN-ATS-Note-2011-002, 2011</a:t>
            </a:r>
            <a:endParaRPr lang="pl-P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29D43-93A1-4811-A2CE-F5B152EF55C8}"/>
              </a:ext>
            </a:extLst>
          </p:cNvPr>
          <p:cNvSpPr txBox="1"/>
          <p:nvPr/>
        </p:nvSpPr>
        <p:spPr>
          <a:xfrm>
            <a:off x="2056043" y="1188119"/>
            <a:ext cx="916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Model of superconducting RF cavity linked to generator via circulator*  </a:t>
            </a:r>
            <a:endParaRPr lang="pl-PL" sz="2000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812AD282-4FEE-45C4-B31D-D5E270971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E759-24C7-49EC-94AE-D49ACB6F2B18}" type="slidenum">
              <a:rPr lang="en-GB" smtClean="0"/>
              <a:t>12</a:t>
            </a:fld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C72DFB-BDFB-44AC-93B8-67D1E1A0452A}"/>
              </a:ext>
            </a:extLst>
          </p:cNvPr>
          <p:cNvSpPr txBox="1"/>
          <p:nvPr/>
        </p:nvSpPr>
        <p:spPr>
          <a:xfrm>
            <a:off x="484571" y="4758325"/>
            <a:ext cx="2403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Generator current**</a:t>
            </a:r>
            <a:endParaRPr lang="pl-PL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63D461-1047-41BF-B8FB-D439C9CA5B7A}"/>
              </a:ext>
            </a:extLst>
          </p:cNvPr>
          <p:cNvSpPr txBox="1"/>
          <p:nvPr/>
        </p:nvSpPr>
        <p:spPr>
          <a:xfrm>
            <a:off x="6189130" y="4081077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Reflected current</a:t>
            </a:r>
            <a:endParaRPr lang="pl-PL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D1AD093-F623-4588-92FE-C93F5CADDA39}"/>
              </a:ext>
            </a:extLst>
          </p:cNvPr>
          <p:cNvCxnSpPr>
            <a:cxnSpLocks/>
          </p:cNvCxnSpPr>
          <p:nvPr/>
        </p:nvCxnSpPr>
        <p:spPr>
          <a:xfrm>
            <a:off x="7340451" y="2079881"/>
            <a:ext cx="0" cy="420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C42A6DB-D62F-4DBF-A621-C755EF6B0224}"/>
              </a:ext>
            </a:extLst>
          </p:cNvPr>
          <p:cNvSpPr txBox="1"/>
          <p:nvPr/>
        </p:nvSpPr>
        <p:spPr>
          <a:xfrm>
            <a:off x="6489622" y="1706912"/>
            <a:ext cx="197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Transmission line</a:t>
            </a:r>
            <a:endParaRPr lang="pl-PL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4262DE-3B9F-41D6-8846-7B6818BA6A7D}"/>
              </a:ext>
            </a:extLst>
          </p:cNvPr>
          <p:cNvCxnSpPr/>
          <p:nvPr/>
        </p:nvCxnSpPr>
        <p:spPr>
          <a:xfrm flipH="1" flipV="1">
            <a:off x="6945058" y="3704432"/>
            <a:ext cx="212910" cy="358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754970" y="2806335"/>
            <a:ext cx="1383614" cy="4238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Generator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668893" y="3610666"/>
            <a:ext cx="839613" cy="423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Load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853229" y="1889110"/>
            <a:ext cx="1" cy="917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853229" y="3230197"/>
            <a:ext cx="1" cy="944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745379" y="2877844"/>
                <a:ext cx="2389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379" y="2877844"/>
                <a:ext cx="238976" cy="307777"/>
              </a:xfrm>
              <a:prstGeom prst="rect">
                <a:avLst/>
              </a:prstGeom>
              <a:blipFill>
                <a:blip r:embed="rId4"/>
                <a:stretch>
                  <a:fillRect l="-20000" r="-17500" b="-980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84571" y="5568788"/>
                <a:ext cx="6697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Cavity detuning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rf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ext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71" y="5568788"/>
                <a:ext cx="6697667" cy="369332"/>
              </a:xfrm>
              <a:prstGeom prst="rect">
                <a:avLst/>
              </a:prstGeom>
              <a:blipFill>
                <a:blip r:embed="rId5"/>
                <a:stretch>
                  <a:fillRect l="-728" t="-10000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AF50D7A-4BFE-47AB-8BB7-8D483195964A}"/>
              </a:ext>
            </a:extLst>
          </p:cNvPr>
          <p:cNvSpPr/>
          <p:nvPr/>
        </p:nvSpPr>
        <p:spPr>
          <a:xfrm>
            <a:off x="7534505" y="2286685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Circulator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9890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Beam induced transients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E759-24C7-49EC-94AE-D49ACB6F2B18}" type="slidenum">
              <a:rPr lang="en-GB" smtClean="0"/>
              <a:t>13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47041" y="4655308"/>
                <a:ext cx="666355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cav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041" y="4655308"/>
                <a:ext cx="6663559" cy="400110"/>
              </a:xfrm>
              <a:prstGeom prst="rect">
                <a:avLst/>
              </a:prstGeom>
              <a:blipFill>
                <a:blip r:embed="rId2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80242" y="2208660"/>
                <a:ext cx="3850413" cy="421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Cavity voltage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42" y="2208660"/>
                <a:ext cx="3850413" cy="421013"/>
              </a:xfrm>
              <a:prstGeom prst="rect">
                <a:avLst/>
              </a:prstGeom>
              <a:blipFill>
                <a:blip r:embed="rId3"/>
                <a:stretch>
                  <a:fillRect l="-1582" t="-144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647427" y="1346908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amplitude and phase modulations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52330" y="2185837"/>
                <a:ext cx="4747197" cy="441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Beam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rf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330" y="2185837"/>
                <a:ext cx="4747197" cy="441531"/>
              </a:xfrm>
              <a:prstGeom prst="rect">
                <a:avLst/>
              </a:prstGeom>
              <a:blipFill>
                <a:blip r:embed="rId4"/>
                <a:stretch>
                  <a:fillRect l="-1412" t="-2778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3539359" y="1789681"/>
            <a:ext cx="0" cy="476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976637" y="2854996"/>
                <a:ext cx="298383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b="0" dirty="0"/>
                  <a:t>Average synchronous phase 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cav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cav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637" y="2854996"/>
                <a:ext cx="2983830" cy="553998"/>
              </a:xfrm>
              <a:prstGeom prst="rect">
                <a:avLst/>
              </a:prstGeom>
              <a:blipFill>
                <a:blip r:embed="rId5"/>
                <a:stretch>
                  <a:fillRect l="-4499" t="-14286" r="-4294" b="-1758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>
            <a:cxnSpLocks/>
          </p:cNvCxnSpPr>
          <p:nvPr/>
        </p:nvCxnSpPr>
        <p:spPr>
          <a:xfrm flipH="1" flipV="1">
            <a:off x="9841252" y="2513366"/>
            <a:ext cx="6322" cy="300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64A883-B70C-41DB-94CB-25817F747D03}"/>
                  </a:ext>
                </a:extLst>
              </p:cNvPr>
              <p:cNvSpPr txBox="1"/>
              <p:nvPr/>
            </p:nvSpPr>
            <p:spPr>
              <a:xfrm>
                <a:off x="2931578" y="3722740"/>
                <a:ext cx="6915996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ext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RF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RF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64A883-B70C-41DB-94CB-25817F747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578" y="3722740"/>
                <a:ext cx="6915996" cy="6915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>
            <a:cxnSpLocks/>
          </p:cNvCxnSpPr>
          <p:nvPr/>
        </p:nvCxnSpPr>
        <p:spPr>
          <a:xfrm>
            <a:off x="4291822" y="1704463"/>
            <a:ext cx="0" cy="500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303865" y="1350982"/>
            <a:ext cx="363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amplitude and phase modulations</a:t>
            </a:r>
          </a:p>
        </p:txBody>
      </p:sp>
      <p:cxnSp>
        <p:nvCxnSpPr>
          <p:cNvPr id="42" name="Straight Arrow Connector 41"/>
          <p:cNvCxnSpPr>
            <a:cxnSpLocks/>
          </p:cNvCxnSpPr>
          <p:nvPr/>
        </p:nvCxnSpPr>
        <p:spPr>
          <a:xfrm>
            <a:off x="8918917" y="1723145"/>
            <a:ext cx="0" cy="462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/>
          </p:cNvCxnSpPr>
          <p:nvPr/>
        </p:nvCxnSpPr>
        <p:spPr>
          <a:xfrm>
            <a:off x="10231821" y="1744542"/>
            <a:ext cx="0" cy="464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87872" y="5631046"/>
                <a:ext cx="103455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System of equations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/>
                  <a:t> can be obtained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Solution depends on the choice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ext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72" y="5631046"/>
                <a:ext cx="10345514" cy="707886"/>
              </a:xfrm>
              <a:prstGeom prst="rect">
                <a:avLst/>
              </a:prstGeom>
              <a:blipFill>
                <a:blip r:embed="rId7"/>
                <a:stretch>
                  <a:fillRect t="-4310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Left Bracket 56"/>
          <p:cNvSpPr/>
          <p:nvPr/>
        </p:nvSpPr>
        <p:spPr>
          <a:xfrm>
            <a:off x="2931578" y="3780360"/>
            <a:ext cx="51238" cy="1261654"/>
          </a:xfrm>
          <a:prstGeom prst="leftBracket">
            <a:avLst>
              <a:gd name="adj" fmla="val 2002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6C72DFB-BDFB-44AC-93B8-67D1E1A0452A}"/>
              </a:ext>
            </a:extLst>
          </p:cNvPr>
          <p:cNvSpPr txBox="1"/>
          <p:nvPr/>
        </p:nvSpPr>
        <p:spPr>
          <a:xfrm>
            <a:off x="442977" y="3864260"/>
            <a:ext cx="2204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Generator current</a:t>
            </a:r>
            <a:endParaRPr lang="pl-PL" sz="2000" dirty="0"/>
          </a:p>
        </p:txBody>
      </p:sp>
      <p:sp>
        <p:nvSpPr>
          <p:cNvPr id="62" name="Rectangle 61"/>
          <p:cNvSpPr/>
          <p:nvPr/>
        </p:nvSpPr>
        <p:spPr>
          <a:xfrm>
            <a:off x="367045" y="4681609"/>
            <a:ext cx="25218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Synchronous phase </a:t>
            </a:r>
          </a:p>
        </p:txBody>
      </p:sp>
    </p:spTree>
    <p:extLst>
      <p:ext uri="{BB962C8B-B14F-4D97-AF65-F5344CB8AC3E}">
        <p14:creationId xmlns:p14="http://schemas.microsoft.com/office/powerpoint/2010/main" val="2036187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Optimal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CA5B50-43DE-40A2-858F-5F75798975B1}"/>
                  </a:ext>
                </a:extLst>
              </p:cNvPr>
              <p:cNvSpPr txBox="1"/>
              <p:nvPr/>
            </p:nvSpPr>
            <p:spPr>
              <a:xfrm>
                <a:off x="4391109" y="4689407"/>
                <a:ext cx="3738909" cy="6381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opt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rf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dc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in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cav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CA5B50-43DE-40A2-858F-5F7579897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109" y="4689407"/>
                <a:ext cx="3738909" cy="6381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22531B-0201-4D61-BDB1-9DA6D54E729E}"/>
                  </a:ext>
                </a:extLst>
              </p:cNvPr>
              <p:cNvSpPr txBox="1"/>
              <p:nvPr/>
            </p:nvSpPr>
            <p:spPr>
              <a:xfrm>
                <a:off x="4391109" y="3745738"/>
                <a:ext cx="5917325" cy="6676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opt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ext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opt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ext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opt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cav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dc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cos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22531B-0201-4D61-BDB1-9DA6D54E7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109" y="3745738"/>
                <a:ext cx="5917325" cy="6676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8D439F5-C8E1-4E2F-BC0A-815338CC4913}"/>
              </a:ext>
            </a:extLst>
          </p:cNvPr>
          <p:cNvSpPr txBox="1"/>
          <p:nvPr/>
        </p:nvSpPr>
        <p:spPr>
          <a:xfrm>
            <a:off x="376623" y="4808413"/>
            <a:ext cx="2338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Optimal detuning</a:t>
            </a: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078EA8-7143-4B47-B0FF-47E796ACE536}"/>
                  </a:ext>
                </a:extLst>
              </p:cNvPr>
              <p:cNvSpPr txBox="1"/>
              <p:nvPr/>
            </p:nvSpPr>
            <p:spPr>
              <a:xfrm>
                <a:off x="5113676" y="3338859"/>
                <a:ext cx="46767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ext</m:t>
                        </m:r>
                      </m:sub>
                    </m:sSub>
                  </m:oMath>
                </a14:m>
                <a:r>
                  <a:rPr lang="en-US" sz="2000" dirty="0"/>
                  <a:t> for superconducting cavities </a:t>
                </a:r>
                <a:endParaRPr lang="pl-PL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078EA8-7143-4B47-B0FF-47E796ACE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676" y="3338859"/>
                <a:ext cx="4676711" cy="400110"/>
              </a:xfrm>
              <a:prstGeom prst="rect">
                <a:avLst/>
              </a:prstGeom>
              <a:blipFill>
                <a:blip r:embed="rId4"/>
                <a:stretch>
                  <a:fillRect l="-391" t="-7692" b="-2923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7883" y="1192802"/>
                <a:ext cx="6954148" cy="638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Generator power*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ext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83" y="1192802"/>
                <a:ext cx="6954148" cy="638957"/>
              </a:xfrm>
              <a:prstGeom prst="rect">
                <a:avLst/>
              </a:prstGeom>
              <a:blipFill>
                <a:blip r:embed="rId5"/>
                <a:stretch>
                  <a:fillRect l="-1404" b="-961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0301" y="2059605"/>
                <a:ext cx="10938251" cy="1048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It can be minimized for given: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average beam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〈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rf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〉=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dc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000" dirty="0"/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rf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 - bunch form factor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average cavity voltage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cav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01" y="2059605"/>
                <a:ext cx="10938251" cy="1048107"/>
              </a:xfrm>
              <a:prstGeom prst="rect">
                <a:avLst/>
              </a:prstGeom>
              <a:blipFill>
                <a:blip r:embed="rId6"/>
                <a:stretch>
                  <a:fillRect l="-557" t="-2907" b="-988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00301" y="3845486"/>
            <a:ext cx="3502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Optimal loaded quality factor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928945" y="3681742"/>
            <a:ext cx="1" cy="259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E759-24C7-49EC-94AE-D49ACB6F2B18}" type="slidenum">
              <a:rPr lang="en-GB" smtClean="0"/>
              <a:t>14</a:t>
            </a:fld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372135" y="6177338"/>
            <a:ext cx="11037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*</a:t>
            </a:r>
            <a:r>
              <a:rPr lang="en-US" dirty="0">
                <a:solidFill>
                  <a:srgbClr val="000000"/>
                </a:solidFill>
              </a:rPr>
              <a:t>J. </a:t>
            </a:r>
            <a:r>
              <a:rPr lang="en-US" dirty="0" err="1">
                <a:solidFill>
                  <a:srgbClr val="000000"/>
                </a:solidFill>
              </a:rPr>
              <a:t>Tückmantel</a:t>
            </a:r>
            <a:r>
              <a:rPr lang="en-US" dirty="0">
                <a:solidFill>
                  <a:srgbClr val="000000"/>
                </a:solidFill>
              </a:rPr>
              <a:t>, CERN-ATS-Note-2011-002, 2011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**K. W. Robinson, Stability of beam in radiofrequency system, Rep. CEAL-1010 (1964)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497883" y="5393879"/>
                <a:ext cx="110657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Beam is unstable for optimal parameters because the second Robinson limit** is reached if there are no loops around cavity</a:t>
                </a: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83" y="5393879"/>
                <a:ext cx="11065759" cy="707886"/>
              </a:xfrm>
              <a:prstGeom prst="rect">
                <a:avLst/>
              </a:prstGeom>
              <a:blipFill>
                <a:blip r:embed="rId7"/>
                <a:stretch>
                  <a:fillRect l="-606" t="-4310" b="-1551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72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Small-signal Pedersen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840478" y="1716960"/>
                <a:ext cx="62319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Transfer functions* from beam current amplitude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478" y="1716960"/>
                <a:ext cx="6231987" cy="400110"/>
              </a:xfrm>
              <a:prstGeom prst="rect">
                <a:avLst/>
              </a:prstGeom>
              <a:blipFill>
                <a:blip r:embed="rId2"/>
                <a:stretch>
                  <a:fillRect l="-978" t="-7692" b="-2923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332408" y="2896869"/>
                <a:ext cx="2964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cavity voltage amplitude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408" y="2896869"/>
                <a:ext cx="2964466" cy="369332"/>
              </a:xfrm>
              <a:prstGeom prst="rect">
                <a:avLst/>
              </a:prstGeom>
              <a:blipFill>
                <a:blip r:embed="rId3"/>
                <a:stretch>
                  <a:fillRect l="-1852" t="-8197" r="-2881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9343407" y="2903790"/>
                <a:ext cx="1789208" cy="378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beam phase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407" y="2903790"/>
                <a:ext cx="1789208" cy="378437"/>
              </a:xfrm>
              <a:prstGeom prst="rect">
                <a:avLst/>
              </a:prstGeom>
              <a:blipFill>
                <a:blip r:embed="rId4"/>
                <a:stretch>
                  <a:fillRect l="-3072" t="-4839" r="-6485" b="-2580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2659421" y="3729452"/>
                <a:ext cx="2909836" cy="741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opt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421" y="3729452"/>
                <a:ext cx="2909836" cy="7415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6132145" y="3698581"/>
                <a:ext cx="2205027" cy="772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opt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145" y="3698581"/>
                <a:ext cx="2205027" cy="7729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9155522" y="3698581"/>
                <a:ext cx="2152641" cy="772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5522" y="3698581"/>
                <a:ext cx="2152641" cy="7729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5929590" y="2902715"/>
                <a:ext cx="2501134" cy="378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cavity voltage phase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590" y="2902715"/>
                <a:ext cx="2501134" cy="378437"/>
              </a:xfrm>
              <a:prstGeom prst="rect">
                <a:avLst/>
              </a:prstGeom>
              <a:blipFill>
                <a:blip r:embed="rId8"/>
                <a:stretch>
                  <a:fillRect l="-2195" t="-4839" r="-8537" b="-2580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10089148" y="2408771"/>
            <a:ext cx="1" cy="378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4272" y="3360378"/>
            <a:ext cx="1342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For “magic” </a:t>
            </a:r>
            <a:br>
              <a:rPr lang="en-US" dirty="0"/>
            </a:br>
            <a:r>
              <a:rPr lang="en-US" dirty="0"/>
              <a:t>detuning**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306190" y="4041382"/>
                <a:ext cx="1679882" cy="669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opt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90" y="4041382"/>
                <a:ext cx="1679882" cy="6698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300172" y="3261051"/>
            <a:ext cx="1757192" cy="155437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2057364" y="3945649"/>
            <a:ext cx="181802" cy="223444"/>
          </a:xfrm>
          <a:prstGeom prst="rightArrow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47811" y="6006755"/>
            <a:ext cx="10609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*F. Pedersen, </a:t>
            </a:r>
            <a:r>
              <a:rPr lang="en-GB" dirty="0">
                <a:solidFill>
                  <a:srgbClr val="000000"/>
                </a:solidFill>
              </a:rPr>
              <a:t>Beam loading effects in the CERN PS Booster</a:t>
            </a:r>
            <a:r>
              <a:rPr lang="nl-NL" dirty="0">
                <a:solidFill>
                  <a:srgbClr val="000000"/>
                </a:solidFill>
              </a:rPr>
              <a:t>, IEEE Trans. Nucl. Sci. </a:t>
            </a:r>
            <a:r>
              <a:rPr lang="nl-NL" b="1" dirty="0">
                <a:solidFill>
                  <a:srgbClr val="000000"/>
                </a:solidFill>
              </a:rPr>
              <a:t>22</a:t>
            </a:r>
            <a:r>
              <a:rPr lang="nl-NL" dirty="0">
                <a:solidFill>
                  <a:srgbClr val="000000"/>
                </a:solidFill>
              </a:rPr>
              <a:t>, 1906 (1975)</a:t>
            </a:r>
          </a:p>
          <a:p>
            <a:r>
              <a:rPr lang="nl-NL" dirty="0"/>
              <a:t>**F. Pedersen, RF cavity feedback, CERN-PS-92-59-RF, 17 (1992)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593724" y="5001339"/>
                <a:ext cx="55923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rf</m:t>
                        </m:r>
                      </m:sub>
                    </m:sSub>
                  </m:oMath>
                </a14:m>
                <a:r>
                  <a:rPr lang="en-US" dirty="0"/>
                  <a:t> - cavity filling time,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– complex variable </a:t>
                </a: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24" y="5001339"/>
                <a:ext cx="5592300" cy="369332"/>
              </a:xfrm>
              <a:prstGeom prst="rect">
                <a:avLst/>
              </a:prstGeom>
              <a:blipFill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0172" y="5459281"/>
                <a:ext cx="80361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000" dirty="0"/>
                  <a:t>Magic detuning can be used for transient beam loading calculations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72" y="5459281"/>
                <a:ext cx="8036174" cy="400110"/>
              </a:xfrm>
              <a:prstGeom prst="rect">
                <a:avLst/>
              </a:prstGeom>
              <a:blipFill>
                <a:blip r:embed="rId11"/>
                <a:stretch>
                  <a:fillRect t="-7692" r="-758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78925F7-0AED-48C4-B40E-F90B75D6C624}"/>
              </a:ext>
            </a:extLst>
          </p:cNvPr>
          <p:cNvCxnSpPr>
            <a:cxnSpLocks/>
          </p:cNvCxnSpPr>
          <p:nvPr/>
        </p:nvCxnSpPr>
        <p:spPr>
          <a:xfrm>
            <a:off x="6907505" y="2406424"/>
            <a:ext cx="1" cy="378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53D07F4-7D96-430A-88C7-BF00D63253CF}"/>
              </a:ext>
            </a:extLst>
          </p:cNvPr>
          <p:cNvCxnSpPr>
            <a:cxnSpLocks/>
          </p:cNvCxnSpPr>
          <p:nvPr/>
        </p:nvCxnSpPr>
        <p:spPr>
          <a:xfrm>
            <a:off x="3824334" y="2405509"/>
            <a:ext cx="1" cy="378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E7E41F-40E1-4734-A564-CE0C1FC9DFCF}"/>
              </a:ext>
            </a:extLst>
          </p:cNvPr>
          <p:cNvCxnSpPr/>
          <p:nvPr/>
        </p:nvCxnSpPr>
        <p:spPr>
          <a:xfrm>
            <a:off x="3828709" y="2402278"/>
            <a:ext cx="62604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42251A-1468-46E5-A3BC-3F189944D3B4}"/>
              </a:ext>
            </a:extLst>
          </p:cNvPr>
          <p:cNvCxnSpPr>
            <a:cxnSpLocks/>
          </p:cNvCxnSpPr>
          <p:nvPr/>
        </p:nvCxnSpPr>
        <p:spPr>
          <a:xfrm flipV="1">
            <a:off x="6907505" y="2124225"/>
            <a:ext cx="0" cy="2780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47C2A74-B33E-42CD-9C1D-57DC0DBEF3AC}"/>
                  </a:ext>
                </a:extLst>
              </p:cNvPr>
              <p:cNvSpPr/>
              <p:nvPr/>
            </p:nvSpPr>
            <p:spPr>
              <a:xfrm>
                <a:off x="545798" y="1152794"/>
                <a:ext cx="7137082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Small modulations: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cav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dc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47C2A74-B33E-42CD-9C1D-57DC0DBEF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98" y="1152794"/>
                <a:ext cx="7137082" cy="381515"/>
              </a:xfrm>
              <a:prstGeom prst="rect">
                <a:avLst/>
              </a:prstGeom>
              <a:blipFill>
                <a:blip r:embed="rId12"/>
                <a:stretch>
                  <a:fillRect l="-769" t="-7937" b="-2063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481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Transient beam loading in FCC-</a:t>
            </a:r>
            <a:r>
              <a:rPr lang="en-US" dirty="0" err="1"/>
              <a:t>ee</a:t>
            </a:r>
            <a:r>
              <a:rPr lang="en-US" dirty="0"/>
              <a:t> Z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9" y="1183986"/>
            <a:ext cx="10501728" cy="44259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6518" y="5860393"/>
                <a:ext cx="118789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dirty="0"/>
                  <a:t> There is a strong modulation due to the abort gap and a fine structure due to the gaps between trains 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dirty="0"/>
                  <a:t> Reasonable agreement between </a:t>
                </a:r>
                <a:r>
                  <a:rPr lang="en-US" sz="2000" dirty="0"/>
                  <a:t>time-domain and frequency-domain calculations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18" y="5860393"/>
                <a:ext cx="11878963" cy="707886"/>
              </a:xfrm>
              <a:prstGeom prst="rect">
                <a:avLst/>
              </a:prstGeom>
              <a:blipFill>
                <a:blip r:embed="rId3"/>
                <a:stretch>
                  <a:fillRect t="-3448" r="-411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31460" y="5332968"/>
                <a:ext cx="27401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/>
                      <m:t>13.1 </m:t>
                    </m:r>
                    <m:r>
                      <m:rPr>
                        <m:nor/>
                      </m:rPr>
                      <a:rPr lang="en-US"/>
                      <m:t>kHz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≈37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μs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460" y="5332968"/>
                <a:ext cx="2740174" cy="276999"/>
              </a:xfrm>
              <a:prstGeom prst="rect">
                <a:avLst/>
              </a:prstGeom>
              <a:blipFill>
                <a:blip r:embed="rId4"/>
                <a:stretch>
                  <a:fillRect l="-3118" t="-28889" r="-2227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2962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Results for FCC-</a:t>
            </a:r>
            <a:r>
              <a:rPr lang="en-US" dirty="0" err="1"/>
              <a:t>ee</a:t>
            </a:r>
            <a:r>
              <a:rPr lang="en-US" dirty="0"/>
              <a:t> 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E759-24C7-49EC-94AE-D49ACB6F2B18}" type="slidenum">
              <a:rPr lang="en-GB" smtClean="0"/>
              <a:t>17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55936" y="2949272"/>
                <a:ext cx="1768433" cy="6301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𝐸𝐶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936" y="2949272"/>
                <a:ext cx="1768433" cy="630109"/>
              </a:xfrm>
              <a:prstGeom prst="rect">
                <a:avLst/>
              </a:prstGeom>
              <a:blipFill>
                <a:blip r:embed="rId2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57231" y="3670436"/>
                <a:ext cx="4505592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cav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231" y="3670436"/>
                <a:ext cx="4505592" cy="818366"/>
              </a:xfrm>
              <a:prstGeom prst="rect">
                <a:avLst/>
              </a:prstGeom>
              <a:blipFill>
                <a:blip r:embed="rId3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70855" y="1465864"/>
            <a:ext cx="11696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Phase modulations can result in collision point shift, but It can be compensated by proper matching of abort gap transients (for example in the LHC*)</a:t>
            </a:r>
          </a:p>
        </p:txBody>
      </p:sp>
      <p:sp>
        <p:nvSpPr>
          <p:cNvPr id="9" name="Rectangle 8"/>
          <p:cNvSpPr/>
          <p:nvPr/>
        </p:nvSpPr>
        <p:spPr>
          <a:xfrm>
            <a:off x="370855" y="2261772"/>
            <a:ext cx="6311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Bunch length modulations can still affect luminosity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855" y="3065407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Bunch length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855" y="3944259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Synchrotron tune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367" y="2356189"/>
            <a:ext cx="5229415" cy="3369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6104" y="4812520"/>
                <a:ext cx="21840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– harmonic number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– energy spread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04" y="4812520"/>
                <a:ext cx="2184059" cy="553998"/>
              </a:xfrm>
              <a:prstGeom prst="rect">
                <a:avLst/>
              </a:prstGeom>
              <a:blipFill>
                <a:blip r:embed="rId5"/>
                <a:stretch>
                  <a:fillRect l="-3911" t="-14286" r="-5866" b="-2527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70855" y="5712899"/>
                <a:ext cx="113463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000" dirty="0"/>
                  <a:t>For baseline parameters, the abort gap length &lt; 2 µs and bunch length spread can be neglected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55" y="5712899"/>
                <a:ext cx="11346376" cy="400110"/>
              </a:xfrm>
              <a:prstGeom prst="rect">
                <a:avLst/>
              </a:prstGeom>
              <a:blipFill>
                <a:blip r:embed="rId6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999294" y="2627385"/>
            <a:ext cx="2095445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Time domain</a:t>
            </a:r>
          </a:p>
          <a:p>
            <a:endParaRPr lang="en-US" sz="200" dirty="0"/>
          </a:p>
          <a:p>
            <a:r>
              <a:rPr lang="en-US" sz="1600" dirty="0"/>
              <a:t>Frequency domain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69A697-D249-4418-9D22-4FC6FFABB503}"/>
              </a:ext>
            </a:extLst>
          </p:cNvPr>
          <p:cNvSpPr/>
          <p:nvPr/>
        </p:nvSpPr>
        <p:spPr>
          <a:xfrm>
            <a:off x="370855" y="6296739"/>
            <a:ext cx="10320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</a:t>
            </a:r>
            <a:r>
              <a:rPr lang="pl-PL" dirty="0"/>
              <a:t>T. Mastoridis, P. Baudrenghien, and J. Molendijk, Phys. Rev. Accel. Beams 20, 101003 (2017)</a:t>
            </a:r>
          </a:p>
        </p:txBody>
      </p:sp>
    </p:spTree>
    <p:extLst>
      <p:ext uri="{BB962C8B-B14F-4D97-AF65-F5344CB8AC3E}">
        <p14:creationId xmlns:p14="http://schemas.microsoft.com/office/powerpoint/2010/main" val="2783360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4073" y="1434905"/>
                <a:ext cx="11499272" cy="5120309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HOM power loss</a:t>
                </a:r>
                <a:r>
                  <a:rPr lang="en-GB" dirty="0"/>
                  <a:t> contributions:</a:t>
                </a:r>
              </a:p>
              <a:p>
                <a:pPr lvl="1"/>
                <a:r>
                  <a:rPr lang="en-US" sz="2800" dirty="0"/>
                  <a:t>From impedance above cutoff frequency is about 3 kW,</a:t>
                </a:r>
              </a:p>
              <a:p>
                <a:pPr lvl="1"/>
                <a:r>
                  <a:rPr lang="en-US" sz="2800" dirty="0"/>
                  <a:t>From overlap of HOM below cutoff frequency with beam spectral line is  below 1 kW for train spacing larger than 100 RF buckets, if 10 ns and 17.5 ns bunch spacing are excluded from operation.</a:t>
                </a:r>
              </a:p>
              <a:p>
                <a:r>
                  <a:rPr lang="en-US" dirty="0"/>
                  <a:t>HOM frequency ranges for new cavity designs which are “safe” for given bunch spacings were identified.</a:t>
                </a:r>
              </a:p>
              <a:p>
                <a:r>
                  <a:rPr lang="en-US" dirty="0"/>
                  <a:t>Beam induced transient are dominated by abort gap: </a:t>
                </a:r>
              </a:p>
              <a:p>
                <a:pPr lvl="1"/>
                <a:r>
                  <a:rPr lang="en-US" sz="2800" dirty="0"/>
                  <a:t>collision point shift still can be eliminated by matching abort gap transients,</a:t>
                </a:r>
              </a:p>
              <a:p>
                <a:pPr lvl="1"/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/>
                        </m:ctrlPr>
                      </m:sSubPr>
                      <m:e>
                        <m:r>
                          <a:rPr lang="en-US" sz="2800" i="1" dirty="0"/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dirty="0"/>
                          <m:t>gap</m:t>
                        </m:r>
                      </m:sub>
                    </m:sSub>
                  </m:oMath>
                </a14:m>
                <a:r>
                  <a:rPr lang="en-US" sz="2800" dirty="0"/>
                  <a:t>&lt; 2 µs bunch length spread &lt; 2%.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4073" y="1434905"/>
                <a:ext cx="11499272" cy="5120309"/>
              </a:xfrm>
              <a:blipFill>
                <a:blip r:embed="rId2"/>
                <a:stretch>
                  <a:fillRect l="-954" t="-202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6EFD3-BB9D-461A-9370-E1837207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E759-24C7-49EC-94AE-D49ACB6F2B1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36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5E6D6-3846-44EC-90F3-E60E36D8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58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 for your attention!</a:t>
            </a:r>
            <a:endParaRPr lang="pl-P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E759-24C7-49EC-94AE-D49ACB6F2B1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46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77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Future circular electron-positron collider FCC-</a:t>
            </a:r>
            <a:r>
              <a:rPr lang="en-US" dirty="0" err="1"/>
              <a:t>ee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r="1218"/>
          <a:stretch/>
        </p:blipFill>
        <p:spPr>
          <a:xfrm>
            <a:off x="8531937" y="1335440"/>
            <a:ext cx="3474720" cy="38794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79398" y="1481433"/>
                <a:ext cx="7117940" cy="23300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2400" dirty="0"/>
                  <a:t>Tunnel circumference,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/>
                      <m:t>97.75</m:t>
                    </m:r>
                  </m:oMath>
                </a14:m>
                <a:r>
                  <a:rPr lang="en-US" sz="2400" dirty="0"/>
                  <a:t> km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dirty="0"/>
                  <a:t>Experimental program has 4 energy stages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dirty="0"/>
                  <a:t>Maximum acceptable power loss per beam due to synchrotron radiation is 50 MW 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98" y="1481433"/>
                <a:ext cx="7117940" cy="2330043"/>
              </a:xfrm>
              <a:prstGeom prst="rect">
                <a:avLst/>
              </a:prstGeom>
              <a:blipFill>
                <a:blip r:embed="rId3"/>
                <a:stretch>
                  <a:fillRect l="-1113" t="-52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3929806"/>
                  </p:ext>
                </p:extLst>
              </p:nvPr>
            </p:nvGraphicFramePr>
            <p:xfrm>
              <a:off x="159052" y="3811476"/>
              <a:ext cx="8213834" cy="21979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433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479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2598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731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2346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44797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91433" marR="91433" marT="45714" marB="45714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 marL="91433" marR="91433" marT="45714" marB="45714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 marL="91433" marR="91433" marT="45714" marB="45714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 marL="91433" marR="91433" marT="45714" marB="45714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𝐭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𝐭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400" i="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91433" marR="91433" marT="45714" marB="45714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4797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Energy/beam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lang="en-US" sz="2400" b="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[GeV]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45.6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182.5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4797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 loss/turn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[GeV]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9.21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4797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RF voltage/beam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[GV]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10.93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44797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 current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b</m:t>
                                  </m:r>
                                  <m: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DC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[mA]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1390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3929806"/>
                  </p:ext>
                </p:extLst>
              </p:nvPr>
            </p:nvGraphicFramePr>
            <p:xfrm>
              <a:off x="159052" y="3811476"/>
              <a:ext cx="8213834" cy="23800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433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479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2598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731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2346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57188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91433" marR="91433" marT="45714" marB="45714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en-US" sz="24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91433" marR="91433" marT="45714" marB="45714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en-US" sz="24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91433" marR="91433" marT="45714" marB="45714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H</a:t>
                          </a:r>
                          <a:endParaRPr lang="en-US" sz="24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91433" marR="91433" marT="45714" marB="45714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33" marR="91433" marT="45714" marB="45714" anchor="ctr">
                        <a:blipFill>
                          <a:blip r:embed="rId4"/>
                          <a:stretch>
                            <a:fillRect l="-633152" t="-9333" r="-2174" b="-45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54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58" t="-105128" r="-114263" b="-3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45.6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182.5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54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58" t="-205128" r="-114263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9.21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54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58" t="-305128" r="-114263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0.75</a:t>
                          </a:r>
                          <a:endParaRPr lang="en-US" sz="24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10.93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63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58" t="-385366" r="-114263" b="-268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1390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E759-24C7-49EC-94AE-D49ACB6F2B1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275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8026A-A8BC-4FB4-8590-9E220CD21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Second Robinson limit</a:t>
            </a:r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D20CA-C3A8-4F61-803F-A48ADF75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E759-24C7-49EC-94AE-D49ACB6F2B18}" type="slidenum">
              <a:rPr lang="en-GB" smtClean="0"/>
              <a:t>20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52303-4B8E-4F66-94FA-F9C0215FCF13}"/>
              </a:ext>
            </a:extLst>
          </p:cNvPr>
          <p:cNvSpPr txBox="1"/>
          <p:nvPr/>
        </p:nvSpPr>
        <p:spPr>
          <a:xfrm>
            <a:off x="625353" y="1407022"/>
            <a:ext cx="9089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Second Robinson limit above transition (no loops around cavity)*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59E9CB5-3D19-4FDB-847C-72A03C4E7977}"/>
                  </a:ext>
                </a:extLst>
              </p:cNvPr>
              <p:cNvSpPr/>
              <p:nvPr/>
            </p:nvSpPr>
            <p:spPr>
              <a:xfrm>
                <a:off x="1386221" y="2418004"/>
                <a:ext cx="2295628" cy="854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59E9CB5-3D19-4FDB-847C-72A03C4E79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221" y="2418004"/>
                <a:ext cx="2295628" cy="8548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E6685C-AC82-4E12-A2D3-1B5481CDFDFC}"/>
                  </a:ext>
                </a:extLst>
              </p:cNvPr>
              <p:cNvSpPr txBox="1"/>
              <p:nvPr/>
            </p:nvSpPr>
            <p:spPr>
              <a:xfrm>
                <a:off x="1484695" y="3548353"/>
                <a:ext cx="335745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dc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cav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E6685C-AC82-4E12-A2D3-1B5481CDF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695" y="3548353"/>
                <a:ext cx="3357458" cy="385555"/>
              </a:xfrm>
              <a:prstGeom prst="rect">
                <a:avLst/>
              </a:prstGeom>
              <a:blipFill>
                <a:blip r:embed="rId3"/>
                <a:stretch>
                  <a:fillRect l="-1636" b="-3174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093E80-5FDE-48FE-931D-4BC5C705905F}"/>
                  </a:ext>
                </a:extLst>
              </p:cNvPr>
              <p:cNvSpPr txBox="1"/>
              <p:nvPr/>
            </p:nvSpPr>
            <p:spPr>
              <a:xfrm>
                <a:off x="1484695" y="4367176"/>
                <a:ext cx="33731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[2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rf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093E80-5FDE-48FE-931D-4BC5C7059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695" y="4367176"/>
                <a:ext cx="3373103" cy="369332"/>
              </a:xfrm>
              <a:prstGeom prst="rect">
                <a:avLst/>
              </a:prstGeom>
              <a:blipFill>
                <a:blip r:embed="rId4"/>
                <a:stretch>
                  <a:fillRect l="-2532" r="-2532" b="-3770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AEB5F90-59F9-45FC-A293-ECCF848B7C73}"/>
                  </a:ext>
                </a:extLst>
              </p:cNvPr>
              <p:cNvSpPr/>
              <p:nvPr/>
            </p:nvSpPr>
            <p:spPr>
              <a:xfrm>
                <a:off x="625353" y="5220145"/>
                <a:ext cx="73023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for optimal parameters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=1/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endParaRPr lang="pl-PL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AEB5F90-59F9-45FC-A293-ECCF848B7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53" y="5220145"/>
                <a:ext cx="7302384" cy="461665"/>
              </a:xfrm>
              <a:prstGeom prst="rect">
                <a:avLst/>
              </a:prstGeom>
              <a:blipFill>
                <a:blip r:embed="rId5"/>
                <a:stretch>
                  <a:fillRect l="-1337" t="-9211" r="-334" b="-3026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75D20CA7-981B-4D6A-881E-87338DE425B3}"/>
              </a:ext>
            </a:extLst>
          </p:cNvPr>
          <p:cNvSpPr/>
          <p:nvPr/>
        </p:nvSpPr>
        <p:spPr>
          <a:xfrm>
            <a:off x="619780" y="5842281"/>
            <a:ext cx="9790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*K. W. Robinson, Stability of beam in radiofrequency system, Rep. CEAL-1010 (1964)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518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4607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Shift of the resonant frequency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803684" y="5740631"/>
            <a:ext cx="8235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→ There are many cases when the spectrum line hits the resonant line → Not all of them are dangerous 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EADB-4702-4CC6-8522-982861B62EE1}" type="slidenum">
              <a:rPr lang="en-GB" smtClean="0"/>
              <a:t>21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15392" y="5163719"/>
                <a:ext cx="4325543" cy="589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“Resonant” condition*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tt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tt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392" y="5163719"/>
                <a:ext cx="4325543" cy="589649"/>
              </a:xfrm>
              <a:prstGeom prst="rect">
                <a:avLst/>
              </a:prstGeom>
              <a:blipFill>
                <a:blip r:embed="rId2"/>
                <a:stretch>
                  <a:fillRect l="-1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38095"/>
            <a:ext cx="5486400" cy="391221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7340184" y="5020695"/>
            <a:ext cx="322288" cy="224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37424" y="4797031"/>
            <a:ext cx="206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Rounded off value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807231" y="6421112"/>
            <a:ext cx="5775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*</a:t>
            </a:r>
            <a:r>
              <a:rPr lang="en-GB" dirty="0" err="1"/>
              <a:t>I.Karpov</a:t>
            </a:r>
            <a:r>
              <a:rPr lang="en-GB" dirty="0"/>
              <a:t> et al., CERN-ACC-NOTE-2018-0005 (2018) </a:t>
            </a:r>
          </a:p>
        </p:txBody>
      </p:sp>
    </p:spTree>
    <p:extLst>
      <p:ext uri="{BB962C8B-B14F-4D97-AF65-F5344CB8AC3E}">
        <p14:creationId xmlns:p14="http://schemas.microsoft.com/office/powerpoint/2010/main" val="1096369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5972C-AC6E-4631-BAF5-4AEA2A88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E759-24C7-49EC-94AE-D49ACB6F2B18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4E9F7-A9AE-42C1-9762-A662D9005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43" y="58590"/>
            <a:ext cx="4434914" cy="334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C9EE15-F823-4177-9C47-3069D151D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717" y="13855"/>
            <a:ext cx="4413563" cy="338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5F0D17-3D44-4BAF-AD19-2F37B97F1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75" y="3423172"/>
            <a:ext cx="4413563" cy="338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DC457D-D57E-4E0B-954E-7E5809D65D39}"/>
              </a:ext>
            </a:extLst>
          </p:cNvPr>
          <p:cNvSpPr/>
          <p:nvPr/>
        </p:nvSpPr>
        <p:spPr>
          <a:xfrm>
            <a:off x="4959927" y="3868195"/>
            <a:ext cx="6691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Dependence on the train spacing for bunch spacing of 17.5 ns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1254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B59E0-A2C2-44EC-92AF-80E75287C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current for different filling schemes</a:t>
            </a:r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25734-A697-4EEC-9EDA-5EC4C3B5A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E759-24C7-49EC-94AE-D49ACB6F2B18}" type="slidenum">
              <a:rPr lang="en-GB" smtClean="0"/>
              <a:t>23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791718-5AE3-4BAC-84A6-497378916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62" y="1472499"/>
            <a:ext cx="7135221" cy="50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06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58"/>
            <a:ext cx="12191999" cy="1325563"/>
          </a:xfrm>
        </p:spPr>
        <p:txBody>
          <a:bodyPr/>
          <a:lstStyle/>
          <a:p>
            <a:pPr algn="ctr"/>
            <a:r>
              <a:rPr lang="en-US" dirty="0"/>
              <a:t>Beam-cavity interaction challenges in FCC-</a:t>
            </a:r>
            <a:r>
              <a:rPr lang="en-US" dirty="0" err="1"/>
              <a:t>ee</a:t>
            </a:r>
            <a:r>
              <a:rPr lang="en-US" dirty="0"/>
              <a:t> 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4535" y="2064327"/>
            <a:ext cx="5522503" cy="432206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341313" algn="l"/>
              </a:tabLst>
            </a:pPr>
            <a:r>
              <a:rPr lang="en-US" dirty="0"/>
              <a:t>	→ Power losses due to </a:t>
            </a:r>
            <a:r>
              <a:rPr lang="en-GB" dirty="0">
                <a:solidFill>
                  <a:srgbClr val="000000"/>
                </a:solidFill>
              </a:rPr>
              <a:t>high</a:t>
            </a:r>
          </a:p>
          <a:p>
            <a:pPr marL="0" indent="0">
              <a:buNone/>
              <a:tabLst>
                <a:tab pos="341313" algn="l"/>
              </a:tabLst>
            </a:pPr>
            <a:r>
              <a:rPr lang="en-GB" dirty="0">
                <a:solidFill>
                  <a:srgbClr val="000000"/>
                </a:solidFill>
              </a:rPr>
              <a:t>        order modes (HOM)</a:t>
            </a:r>
            <a:endParaRPr lang="en-US" dirty="0"/>
          </a:p>
          <a:p>
            <a:pPr marL="0" indent="0">
              <a:buNone/>
              <a:tabLst>
                <a:tab pos="341313" algn="l"/>
              </a:tabLst>
            </a:pPr>
            <a:endParaRPr lang="en-US" dirty="0"/>
          </a:p>
          <a:p>
            <a:pPr marL="0" indent="0">
              <a:buNone/>
              <a:tabLst>
                <a:tab pos="341313" algn="l"/>
              </a:tabLst>
            </a:pPr>
            <a:endParaRPr lang="en-US" dirty="0"/>
          </a:p>
          <a:p>
            <a:pPr marL="0" indent="0">
              <a:buNone/>
              <a:tabLst>
                <a:tab pos="341313" algn="l"/>
              </a:tabLst>
            </a:pPr>
            <a:r>
              <a:rPr lang="en-US" dirty="0"/>
              <a:t> 	→ Transient beam loading</a:t>
            </a:r>
            <a:endParaRPr lang="en-GB" dirty="0"/>
          </a:p>
          <a:p>
            <a:pPr marL="0" indent="0">
              <a:buNone/>
              <a:tabLst>
                <a:tab pos="341313" algn="l"/>
              </a:tabLst>
            </a:pPr>
            <a:endParaRPr lang="en-US" dirty="0"/>
          </a:p>
          <a:p>
            <a:pPr marL="0" indent="0">
              <a:buNone/>
              <a:tabLst>
                <a:tab pos="341313" algn="l"/>
              </a:tabLst>
            </a:pPr>
            <a:endParaRPr lang="en-US" dirty="0"/>
          </a:p>
          <a:p>
            <a:pPr marL="0" indent="0">
              <a:buNone/>
              <a:tabLst>
                <a:tab pos="341313" algn="l"/>
              </a:tabLst>
            </a:pPr>
            <a:r>
              <a:rPr lang="en-US" dirty="0"/>
              <a:t>	→ Longitudinal coupled-bunch</a:t>
            </a:r>
          </a:p>
          <a:p>
            <a:pPr marL="0" indent="0">
              <a:buNone/>
              <a:tabLst>
                <a:tab pos="341313" algn="l"/>
              </a:tabLst>
            </a:pPr>
            <a:r>
              <a:rPr lang="en-US" dirty="0"/>
              <a:t>        instability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7956916"/>
                  </p:ext>
                </p:extLst>
              </p:nvPr>
            </p:nvGraphicFramePr>
            <p:xfrm>
              <a:off x="459765" y="1084586"/>
              <a:ext cx="6054770" cy="5610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2323">
                      <a:extLst>
                        <a:ext uri="{9D8B030D-6E8A-4147-A177-3AD203B41FA5}">
                          <a16:colId xmlns:a16="http://schemas.microsoft.com/office/drawing/2014/main" val="963479178"/>
                        </a:ext>
                      </a:extLst>
                    </a:gridCol>
                    <a:gridCol w="1842447">
                      <a:extLst>
                        <a:ext uri="{9D8B030D-6E8A-4147-A177-3AD203B41FA5}">
                          <a16:colId xmlns:a16="http://schemas.microsoft.com/office/drawing/2014/main" val="781295734"/>
                        </a:ext>
                      </a:extLst>
                    </a:gridCol>
                  </a:tblGrid>
                  <a:tr h="56107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Parameter</a:t>
                          </a:r>
                          <a:endParaRPr lang="en-GB" sz="2400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Value</a:t>
                          </a:r>
                          <a:endParaRPr lang="en-GB" sz="2400" dirty="0"/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905061288"/>
                      </a:ext>
                    </a:extLst>
                  </a:tr>
                  <a:tr h="56107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Beam</a:t>
                          </a:r>
                          <a:r>
                            <a:rPr lang="en-US" sz="2400" baseline="0" dirty="0"/>
                            <a:t> current,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baseline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2400" b="0" i="0" baseline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baseline="0" smtClean="0">
                                      <a:latin typeface="Cambria Math" panose="02040503050406030204" pitchFamily="18" charset="0"/>
                                    </a:rPr>
                                    <m:t>DC</m:t>
                                  </m:r>
                                </m:sub>
                              </m:sSub>
                            </m:oMath>
                          </a14:m>
                          <a:endParaRPr lang="en-US" sz="2400" b="0" baseline="0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1.39 A</a:t>
                          </a:r>
                          <a:endParaRPr lang="en-GB" sz="2400" dirty="0"/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3549067767"/>
                      </a:ext>
                    </a:extLst>
                  </a:tr>
                  <a:tr h="56107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Number of bunches,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endParaRPr lang="en-US" sz="2400" baseline="0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16640</a:t>
                          </a:r>
                          <a:endParaRPr lang="en-GB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750816886"/>
                      </a:ext>
                    </a:extLst>
                  </a:tr>
                  <a:tr h="56107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aseline="0" dirty="0"/>
                            <a:t>Minimum abort gap,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baseline="0" smtClean="0">
                                      <a:latin typeface="Cambria Math" panose="02040503050406030204" pitchFamily="18" charset="0"/>
                                    </a:rPr>
                                    <m:t>gap</m:t>
                                  </m:r>
                                </m:sub>
                              </m:sSub>
                            </m:oMath>
                          </a14:m>
                          <a:endParaRPr lang="en-GB" sz="2400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2 µ</a:t>
                          </a:r>
                          <a:r>
                            <a:rPr lang="en-GB" sz="2400" dirty="0"/>
                            <a:t>s</a:t>
                          </a: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771387278"/>
                      </a:ext>
                    </a:extLst>
                  </a:tr>
                  <a:tr h="56107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aseline="0" dirty="0"/>
                            <a:t>RF frequency,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latin typeface="Cambria Math" panose="020405030504060302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</m:oMath>
                          </a14:m>
                          <a:endParaRPr lang="en-US" sz="2400" baseline="0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400.79 MHz</a:t>
                          </a:r>
                          <a:endParaRPr lang="en-GB" sz="2400" dirty="0"/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1679734607"/>
                      </a:ext>
                    </a:extLst>
                  </a:tr>
                  <a:tr h="561074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i="1" baseline="0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400" i="1" baseline="0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400" i="1" baseline="0" dirty="0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oMath>
                          </a14:m>
                          <a:r>
                            <a:rPr lang="en-US" sz="2400" baseline="0" dirty="0"/>
                            <a:t> of fundamental mode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42.3 </a:t>
                          </a:r>
                          <a:r>
                            <a:rPr lang="el-GR" sz="2400" dirty="0">
                              <a:solidFill>
                                <a:schemeClr val="tx1"/>
                              </a:solidFill>
                            </a:rPr>
                            <a:t>Ω</a:t>
                          </a:r>
                          <a:endParaRPr lang="en-GB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2668718487"/>
                      </a:ext>
                    </a:extLst>
                  </a:tr>
                  <a:tr h="56107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aseline="0" dirty="0"/>
                            <a:t>Cavity voltage,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baseline="0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baseline="0" dirty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baseline="0" dirty="0" smtClean="0">
                                      <a:latin typeface="Cambria Math" panose="02040503050406030204" pitchFamily="18" charset="0"/>
                                    </a:rPr>
                                    <m:t>cav</m:t>
                                  </m:r>
                                </m:sub>
                              </m:sSub>
                            </m:oMath>
                          </a14:m>
                          <a:endParaRPr lang="en-US" sz="2400" baseline="0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1.91 MV</a:t>
                          </a:r>
                          <a:endParaRPr lang="en-GB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2929815896"/>
                      </a:ext>
                    </a:extLst>
                  </a:tr>
                  <a:tr h="561074">
                    <a:tc>
                      <a:txBody>
                        <a:bodyPr/>
                        <a:lstStyle/>
                        <a:p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Number of cavities,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en-US" sz="2400" b="0" i="0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cav</m:t>
                                  </m:r>
                                </m:sub>
                              </m:sSub>
                            </m:oMath>
                          </a14:m>
                          <a:endParaRPr lang="pl-PL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52</a:t>
                          </a:r>
                          <a:endParaRPr lang="pl-PL" dirty="0"/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3775563804"/>
                      </a:ext>
                    </a:extLst>
                  </a:tr>
                  <a:tr h="56107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aseline="0" dirty="0"/>
                            <a:t>Harmonic number,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oMath>
                          </a14:m>
                          <a:endParaRPr lang="en-US" sz="2400" baseline="0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130680</a:t>
                          </a:r>
                          <a:endParaRPr lang="en-GB" sz="2400" dirty="0"/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373479357"/>
                      </a:ext>
                    </a:extLst>
                  </a:tr>
                  <a:tr h="56107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Radiation damping time,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baseline="0" smtClean="0">
                                      <a:latin typeface="Cambria Math" panose="02040503050406030204" pitchFamily="18" charset="0"/>
                                    </a:rPr>
                                    <m:t>SR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414 </a:t>
                          </a:r>
                          <a:r>
                            <a:rPr lang="en-US" sz="2400" dirty="0" err="1">
                              <a:solidFill>
                                <a:schemeClr val="tx1"/>
                              </a:solidFill>
                            </a:rPr>
                            <a:t>ms</a:t>
                          </a:r>
                          <a:endParaRPr lang="en-GB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21313414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7956916"/>
                  </p:ext>
                </p:extLst>
              </p:nvPr>
            </p:nvGraphicFramePr>
            <p:xfrm>
              <a:off x="459765" y="1084586"/>
              <a:ext cx="6054770" cy="5610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2323">
                      <a:extLst>
                        <a:ext uri="{9D8B030D-6E8A-4147-A177-3AD203B41FA5}">
                          <a16:colId xmlns:a16="http://schemas.microsoft.com/office/drawing/2014/main" val="963479178"/>
                        </a:ext>
                      </a:extLst>
                    </a:gridCol>
                    <a:gridCol w="1842447">
                      <a:extLst>
                        <a:ext uri="{9D8B030D-6E8A-4147-A177-3AD203B41FA5}">
                          <a16:colId xmlns:a16="http://schemas.microsoft.com/office/drawing/2014/main" val="781295734"/>
                        </a:ext>
                      </a:extLst>
                    </a:gridCol>
                  </a:tblGrid>
                  <a:tr h="56107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Parameter</a:t>
                          </a:r>
                          <a:endParaRPr lang="en-GB" sz="2400" dirty="0"/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Value</a:t>
                          </a:r>
                          <a:endParaRPr lang="en-GB" sz="2400" dirty="0"/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905061288"/>
                      </a:ext>
                    </a:extLst>
                  </a:tr>
                  <a:tr h="561074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145" t="-101087" r="-44220" b="-818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1.39 A</a:t>
                          </a:r>
                          <a:endParaRPr lang="en-GB" sz="2400" dirty="0"/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3549067767"/>
                      </a:ext>
                    </a:extLst>
                  </a:tr>
                  <a:tr h="561074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145" t="-198925" r="-44220" b="-7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16640</a:t>
                          </a:r>
                          <a:endParaRPr lang="en-GB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750816886"/>
                      </a:ext>
                    </a:extLst>
                  </a:tr>
                  <a:tr h="561074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145" t="-302174" r="-44220" b="-6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2 µ</a:t>
                          </a:r>
                          <a:r>
                            <a:rPr lang="en-GB" sz="2400" dirty="0"/>
                            <a:t>s</a:t>
                          </a: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771387278"/>
                      </a:ext>
                    </a:extLst>
                  </a:tr>
                  <a:tr h="561074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145" t="-402174" r="-44220" b="-5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400.79 MHz</a:t>
                          </a:r>
                          <a:endParaRPr lang="en-GB" sz="2400" dirty="0"/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1679734607"/>
                      </a:ext>
                    </a:extLst>
                  </a:tr>
                  <a:tr h="561074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145" t="-502174" r="-44220" b="-4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42.3 </a:t>
                          </a:r>
                          <a:r>
                            <a:rPr lang="el-GR" sz="2400" dirty="0">
                              <a:solidFill>
                                <a:schemeClr val="tx1"/>
                              </a:solidFill>
                            </a:rPr>
                            <a:t>Ω</a:t>
                          </a:r>
                          <a:endParaRPr lang="en-GB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2668718487"/>
                      </a:ext>
                    </a:extLst>
                  </a:tr>
                  <a:tr h="561074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145" t="-602174" r="-44220" b="-3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1.91 MV</a:t>
                          </a:r>
                          <a:endParaRPr lang="en-GB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2929815896"/>
                      </a:ext>
                    </a:extLst>
                  </a:tr>
                  <a:tr h="561074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145" t="-694624" r="-44220" b="-213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52</a:t>
                          </a:r>
                          <a:endParaRPr lang="pl-PL" dirty="0"/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3775563804"/>
                      </a:ext>
                    </a:extLst>
                  </a:tr>
                  <a:tr h="561074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145" t="-803261" r="-44220" b="-1163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130680</a:t>
                          </a:r>
                          <a:endParaRPr lang="en-GB" sz="2400" dirty="0"/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373479357"/>
                      </a:ext>
                    </a:extLst>
                  </a:tr>
                  <a:tr h="561074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145" t="-903261" r="-44220" b="-163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414 </a:t>
                          </a:r>
                          <a:r>
                            <a:rPr lang="en-US" sz="2400" dirty="0" err="1">
                              <a:solidFill>
                                <a:schemeClr val="tx1"/>
                              </a:solidFill>
                            </a:rPr>
                            <a:t>ms</a:t>
                          </a:r>
                          <a:endParaRPr lang="en-GB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 anchor="ctr"/>
                    </a:tc>
                    <a:extLst>
                      <a:ext uri="{0D108BD9-81ED-4DB2-BD59-A6C34878D82A}">
                        <a16:rowId xmlns:a16="http://schemas.microsoft.com/office/drawing/2014/main" val="213134149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D4596-487C-420A-92BC-9C6C0300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E759-24C7-49EC-94AE-D49ACB6F2B1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200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176" y="1843197"/>
            <a:ext cx="6341811" cy="3931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227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Impedance of LHC-like single-cell cavity</a:t>
            </a:r>
            <a:endParaRPr lang="pl-PL" dirty="0"/>
          </a:p>
        </p:txBody>
      </p:sp>
      <p:sp>
        <p:nvSpPr>
          <p:cNvPr id="8" name="TextBox 7"/>
          <p:cNvSpPr txBox="1"/>
          <p:nvPr/>
        </p:nvSpPr>
        <p:spPr>
          <a:xfrm>
            <a:off x="7713933" y="2345329"/>
            <a:ext cx="1653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“Continuous”</a:t>
            </a:r>
            <a:br>
              <a:rPr lang="en-US" sz="2000" dirty="0"/>
            </a:br>
            <a:r>
              <a:rPr lang="en-US" sz="2000" dirty="0"/>
              <a:t>spectrum</a:t>
            </a:r>
            <a:endParaRPr lang="pl-PL" sz="2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829259" y="3086649"/>
            <a:ext cx="5064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6895-3B1C-4E97-A886-007F11C2AA53}" type="slidenum">
              <a:rPr lang="en-GB" smtClean="0"/>
              <a:t>25</a:t>
            </a:fld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814018" y="1686895"/>
            <a:ext cx="0" cy="243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50710" y="1274496"/>
            <a:ext cx="2143728" cy="400110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Cut-off frequency</a:t>
            </a:r>
            <a:endParaRPr lang="en-GB" sz="20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7161744" y="2265866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HOM</a:t>
            </a:r>
            <a:endParaRPr lang="en-GB" sz="20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5762532" y="3020152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Fundamental mode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3199" y="5932569"/>
                <a:ext cx="818307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Only one mode below cut-off frequency with parameters: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≈694</m:t>
                    </m:r>
                  </m:oMath>
                </a14:m>
                <a:r>
                  <a:rPr lang="en-GB" sz="2000" dirty="0"/>
                  <a:t> MHz,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≈12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sz="2000" dirty="0"/>
                  <a:t> (CST EMS simulations), quality factor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/>
                  <a:t>= ?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99" y="5932569"/>
                <a:ext cx="8183074" cy="707886"/>
              </a:xfrm>
              <a:prstGeom prst="rect">
                <a:avLst/>
              </a:prstGeom>
              <a:blipFill>
                <a:blip r:embed="rId3"/>
                <a:stretch>
                  <a:fillRect l="-373" t="-3448" b="-1551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>
            <a:off x="9339240" y="1815487"/>
            <a:ext cx="360950" cy="622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850645" y="1815487"/>
            <a:ext cx="444500" cy="622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558852" y="1204349"/>
                <a:ext cx="3057247" cy="646331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1/e – decrease of the beam </a:t>
                </a:r>
              </a:p>
              <a:p>
                <a:r>
                  <a:rPr lang="en-US" dirty="0"/>
                  <a:t>power spectrum,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𝜋𝜎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852" y="1204349"/>
                <a:ext cx="3057247" cy="646331"/>
              </a:xfrm>
              <a:prstGeom prst="rect">
                <a:avLst/>
              </a:prstGeom>
              <a:blipFill>
                <a:blip r:embed="rId4"/>
                <a:stretch>
                  <a:fillRect l="-1594" t="-5660" r="-797" b="-14151"/>
                </a:stretch>
              </a:blipFill>
              <a:ln w="3175">
                <a:noFill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16200000">
                <a:off x="8455743" y="3072205"/>
                <a:ext cx="21780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With BS*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=40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ps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455743" y="3072205"/>
                <a:ext cx="2178032" cy="369332"/>
              </a:xfrm>
              <a:prstGeom prst="rect">
                <a:avLst/>
              </a:prstGeom>
              <a:blipFill>
                <a:blip r:embed="rId5"/>
                <a:stretch>
                  <a:fillRect l="-8197" t="-1681" r="-24590" b="-224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rot="16200000">
                <a:off x="9241151" y="2972086"/>
                <a:ext cx="24088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Without BS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GB" dirty="0"/>
                  <a:t> ps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241151" y="2972086"/>
                <a:ext cx="2408865" cy="369332"/>
              </a:xfrm>
              <a:prstGeom prst="rect">
                <a:avLst/>
              </a:prstGeom>
              <a:blipFill>
                <a:blip r:embed="rId6"/>
                <a:stretch>
                  <a:fillRect l="-8197" t="-1013" r="-24590" b="-227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689971" y="5759936"/>
            <a:ext cx="245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en-US" dirty="0" err="1"/>
              <a:t>Beamstrahlung</a:t>
            </a:r>
            <a:r>
              <a:rPr lang="en-US" dirty="0"/>
              <a:t> effect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3B922A-2494-4D11-B49E-84E8D713F45D}"/>
              </a:ext>
            </a:extLst>
          </p:cNvPr>
          <p:cNvSpPr/>
          <p:nvPr/>
        </p:nvSpPr>
        <p:spPr>
          <a:xfrm>
            <a:off x="240114" y="1312349"/>
            <a:ext cx="4859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Impedance calculation using ABCI</a:t>
            </a:r>
            <a:endParaRPr lang="pl-PL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42DC27-5C1A-461D-99F5-065F539C0696}"/>
              </a:ext>
            </a:extLst>
          </p:cNvPr>
          <p:cNvSpPr txBox="1"/>
          <p:nvPr/>
        </p:nvSpPr>
        <p:spPr>
          <a:xfrm>
            <a:off x="943188" y="2221528"/>
            <a:ext cx="3400290" cy="1200329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Axisymmetric structure</a:t>
            </a:r>
          </a:p>
          <a:p>
            <a:pPr algn="ctr"/>
            <a:r>
              <a:rPr lang="en-US" sz="2400" dirty="0"/>
              <a:t>+</a:t>
            </a:r>
          </a:p>
          <a:p>
            <a:pPr algn="ctr"/>
            <a:r>
              <a:rPr lang="en-US" sz="2400" dirty="0"/>
              <a:t>Gaussian bunch</a:t>
            </a:r>
            <a:endParaRPr lang="en-GB" sz="24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643BF1-85A8-4E07-8954-43424A8EA3F6}"/>
              </a:ext>
            </a:extLst>
          </p:cNvPr>
          <p:cNvCxnSpPr>
            <a:cxnSpLocks/>
            <a:stCxn id="24" idx="2"/>
            <a:endCxn id="26" idx="0"/>
          </p:cNvCxnSpPr>
          <p:nvPr/>
        </p:nvCxnSpPr>
        <p:spPr>
          <a:xfrm>
            <a:off x="2643333" y="3421857"/>
            <a:ext cx="0" cy="463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2042CA7-9755-4FF8-B1C8-51E138CFED62}"/>
              </a:ext>
            </a:extLst>
          </p:cNvPr>
          <p:cNvSpPr txBox="1"/>
          <p:nvPr/>
        </p:nvSpPr>
        <p:spPr>
          <a:xfrm>
            <a:off x="1537998" y="3885703"/>
            <a:ext cx="2210670" cy="46166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Wake potential</a:t>
            </a:r>
            <a:endParaRPr lang="en-GB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0E1E1A-A560-4D78-B68F-467315E3E2E7}"/>
              </a:ext>
            </a:extLst>
          </p:cNvPr>
          <p:cNvSpPr txBox="1"/>
          <p:nvPr/>
        </p:nvSpPr>
        <p:spPr>
          <a:xfrm>
            <a:off x="1788772" y="4855199"/>
            <a:ext cx="1709121" cy="46166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Impedance</a:t>
            </a:r>
            <a:endParaRPr lang="en-GB" sz="24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9F29C13-43ED-444C-B984-3BF12BBAA379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>
          <a:xfrm>
            <a:off x="2643333" y="4347368"/>
            <a:ext cx="0" cy="507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236372" y="5100145"/>
            <a:ext cx="0" cy="291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66328" y="5431218"/>
                <a:ext cx="13420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≈400</m:t>
                    </m:r>
                  </m:oMath>
                </a14:m>
                <a:r>
                  <a:rPr lang="en-US" dirty="0"/>
                  <a:t> MHz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328" y="5431218"/>
                <a:ext cx="1342034" cy="369332"/>
              </a:xfrm>
              <a:prstGeom prst="rect">
                <a:avLst/>
              </a:prstGeom>
              <a:blipFill>
                <a:blip r:embed="rId7"/>
                <a:stretch>
                  <a:fillRect t="-9836" r="-272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4526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365" y="1345332"/>
            <a:ext cx="6201525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69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Transient beam loading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64A883-B70C-41DB-94CB-25817F747D03}"/>
                  </a:ext>
                </a:extLst>
              </p:cNvPr>
              <p:cNvSpPr txBox="1"/>
              <p:nvPr/>
            </p:nvSpPr>
            <p:spPr>
              <a:xfrm>
                <a:off x="3222588" y="4840661"/>
                <a:ext cx="6915996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ext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RF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RF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64A883-B70C-41DB-94CB-25817F747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588" y="4840661"/>
                <a:ext cx="6915996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CEC8E1E-5F0B-4FD1-B2E3-2B9FD4379ADF}"/>
              </a:ext>
            </a:extLst>
          </p:cNvPr>
          <p:cNvSpPr/>
          <p:nvPr/>
        </p:nvSpPr>
        <p:spPr>
          <a:xfrm>
            <a:off x="440961" y="6211688"/>
            <a:ext cx="7875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*</a:t>
            </a:r>
            <a:r>
              <a:rPr lang="en-US" dirty="0"/>
              <a:t>D. </a:t>
            </a:r>
            <a:r>
              <a:rPr lang="en-US" dirty="0" err="1"/>
              <a:t>Boussard</a:t>
            </a:r>
            <a:r>
              <a:rPr lang="en-US" dirty="0"/>
              <a:t>, CERN-SPS-ARF-DB-GW-NOTE-84-9, 1984 </a:t>
            </a:r>
            <a:br>
              <a:rPr lang="en-US" dirty="0"/>
            </a:br>
            <a:r>
              <a:rPr lang="en-US" dirty="0"/>
              <a:t>**</a:t>
            </a:r>
            <a:r>
              <a:rPr lang="en-US" dirty="0">
                <a:solidFill>
                  <a:srgbClr val="000000"/>
                </a:solidFill>
              </a:rPr>
              <a:t>J. </a:t>
            </a:r>
            <a:r>
              <a:rPr lang="en-US" dirty="0" err="1">
                <a:solidFill>
                  <a:srgbClr val="000000"/>
                </a:solidFill>
              </a:rPr>
              <a:t>Tückmantel</a:t>
            </a:r>
            <a:r>
              <a:rPr lang="en-US" dirty="0">
                <a:solidFill>
                  <a:srgbClr val="000000"/>
                </a:solidFill>
              </a:rPr>
              <a:t>, CERN-ATS-Note-2011-002, 2011</a:t>
            </a:r>
            <a:endParaRPr lang="pl-P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29D43-93A1-4811-A2CE-F5B152EF55C8}"/>
              </a:ext>
            </a:extLst>
          </p:cNvPr>
          <p:cNvSpPr txBox="1"/>
          <p:nvPr/>
        </p:nvSpPr>
        <p:spPr>
          <a:xfrm>
            <a:off x="452181" y="1168626"/>
            <a:ext cx="3411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Model of superconducting RF cavity linked to generator via circulator*  </a:t>
            </a:r>
            <a:endParaRPr lang="pl-PL" sz="2000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812AD282-4FEE-45C4-B31D-D5E270971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E759-24C7-49EC-94AE-D49ACB6F2B18}" type="slidenum">
              <a:rPr lang="en-GB" smtClean="0"/>
              <a:t>26</a:t>
            </a:fld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C72DFB-BDFB-44AC-93B8-67D1E1A0452A}"/>
              </a:ext>
            </a:extLst>
          </p:cNvPr>
          <p:cNvSpPr txBox="1"/>
          <p:nvPr/>
        </p:nvSpPr>
        <p:spPr>
          <a:xfrm>
            <a:off x="484571" y="4985374"/>
            <a:ext cx="2403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Generator current**</a:t>
            </a:r>
            <a:endParaRPr lang="pl-PL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63D461-1047-41BF-B8FB-D439C9CA5B7A}"/>
              </a:ext>
            </a:extLst>
          </p:cNvPr>
          <p:cNvSpPr txBox="1"/>
          <p:nvPr/>
        </p:nvSpPr>
        <p:spPr>
          <a:xfrm>
            <a:off x="7722050" y="3537299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Reflected current</a:t>
            </a:r>
            <a:endParaRPr lang="pl-PL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D1AD093-F623-4588-92FE-C93F5CADDA39}"/>
              </a:ext>
            </a:extLst>
          </p:cNvPr>
          <p:cNvCxnSpPr/>
          <p:nvPr/>
        </p:nvCxnSpPr>
        <p:spPr>
          <a:xfrm flipH="1">
            <a:off x="9043852" y="1677836"/>
            <a:ext cx="454878" cy="383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C42A6DB-D62F-4DBF-A621-C755EF6B0224}"/>
              </a:ext>
            </a:extLst>
          </p:cNvPr>
          <p:cNvSpPr txBox="1"/>
          <p:nvPr/>
        </p:nvSpPr>
        <p:spPr>
          <a:xfrm>
            <a:off x="9384611" y="1347486"/>
            <a:ext cx="197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Transmission line</a:t>
            </a:r>
            <a:endParaRPr lang="pl-PL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4262DE-3B9F-41D6-8846-7B6818BA6A7D}"/>
              </a:ext>
            </a:extLst>
          </p:cNvPr>
          <p:cNvCxnSpPr/>
          <p:nvPr/>
        </p:nvCxnSpPr>
        <p:spPr>
          <a:xfrm flipH="1" flipV="1">
            <a:off x="8477978" y="3160654"/>
            <a:ext cx="212910" cy="358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287890" y="2262557"/>
            <a:ext cx="1383614" cy="4238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Generator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201813" y="3066888"/>
            <a:ext cx="839613" cy="423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Load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386149" y="1345332"/>
            <a:ext cx="1" cy="917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386149" y="2686419"/>
            <a:ext cx="1" cy="944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278299" y="2334066"/>
                <a:ext cx="2389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299" y="2334066"/>
                <a:ext cx="238976" cy="307777"/>
              </a:xfrm>
              <a:prstGeom prst="rect">
                <a:avLst/>
              </a:prstGeom>
              <a:blipFill>
                <a:blip r:embed="rId4"/>
                <a:stretch>
                  <a:fillRect l="-23077" r="-1794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70837" y="2725082"/>
                <a:ext cx="1726948" cy="3367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37" y="2725082"/>
                <a:ext cx="1726948" cy="336759"/>
              </a:xfrm>
              <a:prstGeom prst="rect">
                <a:avLst/>
              </a:prstGeom>
              <a:blipFill>
                <a:blip r:embed="rId5"/>
                <a:stretch>
                  <a:fillRect l="-2827" r="-4947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93474" y="3118937"/>
                <a:ext cx="2324932" cy="3367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𝐿𝑅𝐶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RF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74" y="3118937"/>
                <a:ext cx="2324932" cy="336759"/>
              </a:xfrm>
              <a:prstGeom prst="rect">
                <a:avLst/>
              </a:prstGeom>
              <a:blipFill>
                <a:blip r:embed="rId6"/>
                <a:stretch>
                  <a:fillRect l="-1571" r="-524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446205" y="2282187"/>
            <a:ext cx="2776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From circuit equations: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75230" y="3637643"/>
                <a:ext cx="8988200" cy="1055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dirty="0"/>
                  <a:t>Assumptions: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all dynamic variables are proportional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dirty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GB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 dirty="0" err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RF</m:t>
                                </m:r>
                              </m:sub>
                            </m:sSub>
                            <m:r>
                              <a:rPr lang="en-GB" sz="2000" i="1" dirty="0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 with varying amplitude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Slow change of the complex voltage amplitude,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≪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RF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30" y="3637643"/>
                <a:ext cx="8988200" cy="1055289"/>
              </a:xfrm>
              <a:prstGeom prst="rect">
                <a:avLst/>
              </a:prstGeom>
              <a:blipFill>
                <a:blip r:embed="rId7"/>
                <a:stretch>
                  <a:fillRect l="-746" t="-2890" b="-751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80847" y="5667701"/>
                <a:ext cx="6697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Cavity detuning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rf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ext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47" y="5667701"/>
                <a:ext cx="6697667" cy="369332"/>
              </a:xfrm>
              <a:prstGeom prst="rect">
                <a:avLst/>
              </a:prstGeom>
              <a:blipFill>
                <a:blip r:embed="rId8"/>
                <a:stretch>
                  <a:fillRect l="-819" t="-10000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409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63CAE2-32F1-4A9A-A366-A111F788D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9296"/>
            <a:ext cx="5942697" cy="4018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9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Fundamental impedance driven </a:t>
            </a:r>
            <a:r>
              <a:rPr lang="en-US" dirty="0"/>
              <a:t>instability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4630" y="1861452"/>
                <a:ext cx="11143885" cy="75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RF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DC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cav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Re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rev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Re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rev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30" y="1861452"/>
                <a:ext cx="11143885" cy="7562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4325658" y="3660794"/>
            <a:ext cx="0" cy="859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56181" y="3326559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Synchrotron radiation damping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354630" y="1334586"/>
            <a:ext cx="11579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growth rate of the longitudinal coupled-bunch mode m*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EA7D66-8232-47EC-962C-3403D9DC8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E759-24C7-49EC-94AE-D49ACB6F2B18}" type="slidenum">
              <a:rPr lang="en-GB" smtClean="0"/>
              <a:t>27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75A38B-2F2F-4763-85EE-3CE39C868758}"/>
              </a:ext>
            </a:extLst>
          </p:cNvPr>
          <p:cNvSpPr/>
          <p:nvPr/>
        </p:nvSpPr>
        <p:spPr>
          <a:xfrm>
            <a:off x="6004732" y="5713737"/>
            <a:ext cx="5573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*For example in A. Chao, Physics of Collective Beam Instabilities in High Energy Accelerators, 1993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F4A238-D842-4FF9-88B9-ADCDAA1C0B67}"/>
                  </a:ext>
                </a:extLst>
              </p:cNvPr>
              <p:cNvSpPr txBox="1"/>
              <p:nvPr/>
            </p:nvSpPr>
            <p:spPr>
              <a:xfrm>
                <a:off x="6238882" y="4761645"/>
                <a:ext cx="45280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For magic detuning (about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 panose="02040503050406030204" pitchFamily="18" charset="0"/>
                          </a:rPr>
                          <m:t>rev</m:t>
                        </m:r>
                      </m:sub>
                    </m:sSub>
                  </m:oMath>
                </a14:m>
                <a:r>
                  <a:rPr lang="en-US" sz="2000" dirty="0"/>
                  <a:t>) </a:t>
                </a:r>
              </a:p>
              <a:p>
                <a:r>
                  <a:rPr lang="en-US" sz="2000" dirty="0"/>
                  <a:t>the most unstable mode is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-4</a:t>
                </a:r>
                <a:endParaRPr lang="pl-PL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F4A238-D842-4FF9-88B9-ADCDAA1C0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882" y="4761645"/>
                <a:ext cx="4528034" cy="707886"/>
              </a:xfrm>
              <a:prstGeom prst="rect">
                <a:avLst/>
              </a:prstGeom>
              <a:blipFill>
                <a:blip r:embed="rId4"/>
                <a:stretch>
                  <a:fillRect l="-1346" t="-3448" r="-538" b="-1551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693C0D-4657-44CC-9295-F01A1801D8D3}"/>
                  </a:ext>
                </a:extLst>
              </p:cNvPr>
              <p:cNvSpPr txBox="1"/>
              <p:nvPr/>
            </p:nvSpPr>
            <p:spPr>
              <a:xfrm>
                <a:off x="6492557" y="3436421"/>
                <a:ext cx="3944028" cy="10840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RF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RF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693C0D-4657-44CC-9295-F01A1801D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557" y="3436421"/>
                <a:ext cx="3944028" cy="1084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6BD4F4A-BCBB-4677-9638-2482BDBD0BC5}"/>
              </a:ext>
            </a:extLst>
          </p:cNvPr>
          <p:cNvSpPr txBox="1"/>
          <p:nvPr/>
        </p:nvSpPr>
        <p:spPr>
          <a:xfrm>
            <a:off x="6244719" y="2897824"/>
            <a:ext cx="444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Fundamental cavity impedance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996128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C2996A-A7DB-4E78-9D5C-DC9261AF7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028" y="942046"/>
            <a:ext cx="5892836" cy="40444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8F3605-CAB8-49FC-A400-26F7C1C20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87" y="942046"/>
            <a:ext cx="5821391" cy="4076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Mitigation by direct RF feedback*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96820" y="6370944"/>
            <a:ext cx="822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*D. </a:t>
            </a:r>
            <a:r>
              <a:rPr lang="en-US" dirty="0" err="1"/>
              <a:t>Boussard</a:t>
            </a:r>
            <a:r>
              <a:rPr lang="en-US" dirty="0"/>
              <a:t>, Control of cavities with high beam loading, IEEE NS-32 (1985)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9987" y="4873031"/>
                <a:ext cx="10675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flat response is achieved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RF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:r>
                  <a:rPr lang="en-US" dirty="0"/>
                  <a:t>loop delay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≈700</m:t>
                    </m:r>
                  </m:oMath>
                </a14:m>
                <a:r>
                  <a:rPr lang="en-GB" dirty="0"/>
                  <a:t> ns (similar to LHC)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87" y="4873031"/>
                <a:ext cx="10675981" cy="369332"/>
              </a:xfrm>
              <a:prstGeom prst="rect">
                <a:avLst/>
              </a:prstGeom>
              <a:blipFill>
                <a:blip r:embed="rId4"/>
                <a:stretch>
                  <a:fillRect l="-514" t="-8197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6316" y="5355281"/>
                <a:ext cx="1156886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Growth rates of all unstable modes are smaller than synchrotron radiation damping rate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To increase stability margins one-turn delay feedback (similar to SPS, LHC) or more sophisticated double peaked comb filter (PEP II) can be used</a:t>
                </a:r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16" y="5355281"/>
                <a:ext cx="11568864" cy="1015663"/>
              </a:xfrm>
              <a:prstGeom prst="rect">
                <a:avLst/>
              </a:prstGeom>
              <a:blipFill>
                <a:blip r:embed="rId5"/>
                <a:stretch>
                  <a:fillRect l="-580" t="-2395" b="-1018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CB14F6-EAAB-45E4-A52B-E6B0EFDED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E759-24C7-49EC-94AE-D49ACB6F2B18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7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58"/>
            <a:ext cx="12191999" cy="1325563"/>
          </a:xfrm>
        </p:spPr>
        <p:txBody>
          <a:bodyPr/>
          <a:lstStyle/>
          <a:p>
            <a:pPr algn="ctr"/>
            <a:r>
              <a:rPr lang="en-US" dirty="0"/>
              <a:t>Beam-cavity interaction challenges in FCC-</a:t>
            </a:r>
            <a:r>
              <a:rPr lang="en-US" dirty="0" err="1"/>
              <a:t>ee</a:t>
            </a:r>
            <a:r>
              <a:rPr lang="en-US" dirty="0"/>
              <a:t> 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324" y="2712234"/>
            <a:ext cx="11130455" cy="3310690"/>
          </a:xfrm>
        </p:spPr>
        <p:txBody>
          <a:bodyPr>
            <a:normAutofit/>
          </a:bodyPr>
          <a:lstStyle/>
          <a:p>
            <a:r>
              <a:rPr lang="en-US" b="1" dirty="0"/>
              <a:t>Power losses </a:t>
            </a:r>
            <a:r>
              <a:rPr lang="en-US" dirty="0"/>
              <a:t>due to </a:t>
            </a:r>
            <a:r>
              <a:rPr lang="en-GB" dirty="0">
                <a:solidFill>
                  <a:srgbClr val="000000"/>
                </a:solidFill>
              </a:rPr>
              <a:t>high order modes (HOM) must</a:t>
            </a:r>
            <a:r>
              <a:rPr lang="en-US" dirty="0"/>
              <a:t> be extracted by HOM couplers </a:t>
            </a:r>
            <a:r>
              <a:rPr lang="en-US" dirty="0">
                <a:solidFill>
                  <a:srgbClr val="FF0000"/>
                </a:solidFill>
              </a:rPr>
              <a:t>(maximum 1 kW/coupler in SC RF)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Transient beam loading </a:t>
            </a:r>
            <a:r>
              <a:rPr lang="en-US" dirty="0"/>
              <a:t>leads to bunch length spread or/and to shift of collision point, therefore to possible reduction of luminosity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D4596-487C-420A-92BC-9C6C0300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E759-24C7-49EC-94AE-D49ACB6F2B18}" type="slidenum">
              <a:rPr lang="en-GB" smtClean="0"/>
              <a:t>3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83324" y="1489841"/>
            <a:ext cx="10810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Z machine has the highest beam current and the lowest total RF voltage</a:t>
            </a:r>
          </a:p>
        </p:txBody>
      </p:sp>
    </p:spTree>
    <p:extLst>
      <p:ext uri="{BB962C8B-B14F-4D97-AF65-F5344CB8AC3E}">
        <p14:creationId xmlns:p14="http://schemas.microsoft.com/office/powerpoint/2010/main" val="44948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677" y="9527"/>
            <a:ext cx="8806375" cy="1325563"/>
          </a:xfrm>
        </p:spPr>
        <p:txBody>
          <a:bodyPr/>
          <a:lstStyle/>
          <a:p>
            <a:pPr algn="ctr"/>
            <a:r>
              <a:rPr lang="en-US" dirty="0"/>
              <a:t>HOM power loss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25014" y="2807880"/>
                <a:ext cx="5968813" cy="1342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DC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nary>
                        <m:naryPr>
                          <m:chr m:val="∑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Re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latin typeface="Cambria Math" panose="02040503050406030204" pitchFamily="18" charset="0"/>
                                        </a:rPr>
                                        <m:t>rev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014" y="2807880"/>
                <a:ext cx="5968813" cy="13427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064887" y="1726609"/>
            <a:ext cx="261481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/>
              <a:t>Simulated cavity</a:t>
            </a:r>
          </a:p>
          <a:p>
            <a:pPr algn="ctr"/>
            <a:r>
              <a:rPr lang="en-US" sz="2600" dirty="0"/>
              <a:t>impedance</a:t>
            </a:r>
            <a:endParaRPr lang="en-GB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6067864" y="1726609"/>
            <a:ext cx="57911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Normalized Fourier harmonics</a:t>
            </a:r>
          </a:p>
          <a:p>
            <a:pPr algn="ctr"/>
            <a:r>
              <a:rPr lang="en-US" sz="2600" dirty="0"/>
              <a:t>of beam current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7616986" y="2560546"/>
            <a:ext cx="924339" cy="685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58254" y="2560546"/>
            <a:ext cx="1097010" cy="689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39566" y="4475393"/>
                <a:ext cx="8399052" cy="1029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DC</m:t>
                        </m:r>
                      </m:sub>
                    </m:sSub>
                  </m:oMath>
                </a14:m>
                <a:r>
                  <a:rPr lang="en-US" sz="2000" dirty="0"/>
                  <a:t> – average beam current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rev</m:t>
                        </m:r>
                      </m:sub>
                    </m:sSub>
                  </m:oMath>
                </a14:m>
                <a:r>
                  <a:rPr lang="en-US" sz="2000" dirty="0"/>
                  <a:t> – revolution frequency 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– revolution harmonic number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66" y="4475393"/>
                <a:ext cx="8399052" cy="1029064"/>
              </a:xfrm>
              <a:prstGeom prst="rect">
                <a:avLst/>
              </a:prstGeom>
              <a:blipFill>
                <a:blip r:embed="rId4"/>
                <a:stretch>
                  <a:fillRect l="-290" t="-2959" b="-1005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6895-3B1C-4E97-A886-007F11C2AA53}" type="slidenum">
              <a:rPr lang="en-GB" smtClean="0"/>
              <a:t>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07474" y="5589432"/>
                <a:ext cx="1027314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00"/>
                    </a:solidFill>
                  </a:rPr>
                  <a:t>Power losses depend on HOM impedance and beam spectrum (ring filling schemes) </a:t>
                </a:r>
                <a:endParaRPr lang="en-GB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74" y="5589432"/>
                <a:ext cx="10273146" cy="461665"/>
              </a:xfrm>
              <a:prstGeom prst="rect">
                <a:avLst/>
              </a:prstGeom>
              <a:blipFill>
                <a:blip r:embed="rId5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816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227"/>
            <a:ext cx="12192000" cy="1325563"/>
          </a:xfrm>
        </p:spPr>
        <p:txBody>
          <a:bodyPr/>
          <a:lstStyle/>
          <a:p>
            <a:pPr algn="ctr"/>
            <a:r>
              <a:rPr lang="en-GB" dirty="0"/>
              <a:t>Possible beam filling schemes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185" y="1386007"/>
            <a:ext cx="4572000" cy="3879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32399" y="4482792"/>
                <a:ext cx="1689886" cy="865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Abort gap,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gap</m:t>
                        </m:r>
                      </m:sub>
                    </m:sSub>
                  </m:oMath>
                </a14:m>
                <a:r>
                  <a:rPr lang="en-US" sz="2400" dirty="0"/>
                  <a:t> = 2 </a:t>
                </a:r>
                <a:r>
                  <a:rPr lang="el-GR" sz="2400" dirty="0"/>
                  <a:t>μ</a:t>
                </a:r>
                <a:r>
                  <a:rPr lang="en-US" sz="2400" dirty="0"/>
                  <a:t>s</a:t>
                </a:r>
                <a:endParaRPr lang="en-GB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399" y="4482792"/>
                <a:ext cx="1689886" cy="865878"/>
              </a:xfrm>
              <a:prstGeom prst="rect">
                <a:avLst/>
              </a:prstGeom>
              <a:blipFill>
                <a:blip r:embed="rId3"/>
                <a:stretch>
                  <a:fillRect l="-5396" t="-4930" r="-4676" b="-1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042174" y="2708943"/>
            <a:ext cx="2183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Bunch trains</a:t>
            </a:r>
            <a:endParaRPr lang="en-GB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083185" y="1793247"/>
            <a:ext cx="542130" cy="915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356073" y="1976801"/>
            <a:ext cx="727112" cy="732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839849" y="1710547"/>
                <a:ext cx="24994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Train spacing,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tt</m:t>
                        </m:r>
                      </m:sub>
                    </m:sSub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849" y="1710547"/>
                <a:ext cx="2499467" cy="461665"/>
              </a:xfrm>
              <a:prstGeom prst="rect">
                <a:avLst/>
              </a:prstGeom>
              <a:blipFill>
                <a:blip r:embed="rId4"/>
                <a:stretch>
                  <a:fillRect l="-3902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9533" y="5287642"/>
                <a:ext cx="718844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Beam spectrum is dominated by: </a:t>
                </a:r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1/</m:t>
                    </m:r>
                    <m:sSub>
                      <m:sSubPr>
                        <m:ctrlPr>
                          <a:rPr lang="en-US" sz="24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 err="1">
                            <a:latin typeface="Cambria Math" panose="02040503050406030204" pitchFamily="18" charset="0"/>
                          </a:rPr>
                          <m:t>bb</m:t>
                        </m:r>
                      </m:sub>
                    </m:sSub>
                  </m:oMath>
                </a14:m>
                <a:r>
                  <a:rPr lang="en-US" sz="2400" dirty="0"/>
                  <a:t> lines (always present)</a:t>
                </a:r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1/</m:t>
                    </m:r>
                    <m:sSub>
                      <m:sSubPr>
                        <m:ctrlPr>
                          <a:rPr lang="en-US" sz="24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 err="1">
                            <a:latin typeface="Cambria Math" panose="02040503050406030204" pitchFamily="18" charset="0"/>
                          </a:rPr>
                          <m:t>tt</m:t>
                        </m:r>
                      </m:sub>
                    </m:sSub>
                  </m:oMath>
                </a14:m>
                <a:r>
                  <a:rPr lang="en-US" sz="2400" dirty="0"/>
                  <a:t> lines (depending on number of trains)</a:t>
                </a:r>
                <a:endParaRPr lang="en-GB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33" y="5287642"/>
                <a:ext cx="7188443" cy="1200329"/>
              </a:xfrm>
              <a:prstGeom prst="rect">
                <a:avLst/>
              </a:prstGeom>
              <a:blipFill>
                <a:blip r:embed="rId5"/>
                <a:stretch>
                  <a:fillRect l="-1357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894748" y="4016485"/>
                <a:ext cx="276947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Bunch spacing,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bb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2.5 ÷ 17.5 ns</a:t>
                </a:r>
                <a:endParaRPr lang="en-GB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748" y="4016485"/>
                <a:ext cx="2769476" cy="830997"/>
              </a:xfrm>
              <a:prstGeom prst="rect">
                <a:avLst/>
              </a:prstGeom>
              <a:blipFill>
                <a:blip r:embed="rId6"/>
                <a:stretch>
                  <a:fillRect l="-3524" t="-5147" r="-2423" b="-1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>
            <a:stCxn id="39" idx="0"/>
          </p:cNvCxnSpPr>
          <p:nvPr/>
        </p:nvCxnSpPr>
        <p:spPr>
          <a:xfrm flipV="1">
            <a:off x="3279487" y="3417762"/>
            <a:ext cx="1303421" cy="598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8038-CA46-43D2-A98B-214BA842C866}" type="slidenum">
              <a:rPr lang="en-GB" smtClean="0"/>
              <a:t>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73671" y="1494856"/>
                <a:ext cx="30988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Number of trains,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tr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671" y="1494856"/>
                <a:ext cx="3098862" cy="461665"/>
              </a:xfrm>
              <a:prstGeom prst="rect">
                <a:avLst/>
              </a:prstGeom>
              <a:blipFill>
                <a:blip r:embed="rId7"/>
                <a:stretch>
                  <a:fillRect l="-3150" t="-9211" b="-3026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27859" y="2538448"/>
                <a:ext cx="295786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Number of bunches </a:t>
                </a:r>
              </a:p>
              <a:p>
                <a:r>
                  <a:rPr lang="en-US" sz="2400" dirty="0"/>
                  <a:t>per train,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859" y="2538448"/>
                <a:ext cx="2957861" cy="830997"/>
              </a:xfrm>
              <a:prstGeom prst="rect">
                <a:avLst/>
              </a:prstGeom>
              <a:blipFill>
                <a:blip r:embed="rId8"/>
                <a:stretch>
                  <a:fillRect l="-3299" t="-5109" r="-2268" b="-160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006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227"/>
            <a:ext cx="12192000" cy="1325563"/>
          </a:xfrm>
        </p:spPr>
        <p:txBody>
          <a:bodyPr/>
          <a:lstStyle/>
          <a:p>
            <a:pPr algn="ctr"/>
            <a:r>
              <a:rPr lang="en-GB" dirty="0"/>
              <a:t>Possible beam filling schemes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9533" y="5287642"/>
                <a:ext cx="718844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Beam spectrum is dominated by: </a:t>
                </a:r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1/</m:t>
                    </m:r>
                    <m:sSub>
                      <m:sSubPr>
                        <m:ctrlPr>
                          <a:rPr lang="en-US" sz="24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 err="1">
                            <a:latin typeface="Cambria Math" panose="02040503050406030204" pitchFamily="18" charset="0"/>
                          </a:rPr>
                          <m:t>bb</m:t>
                        </m:r>
                      </m:sub>
                    </m:sSub>
                  </m:oMath>
                </a14:m>
                <a:r>
                  <a:rPr lang="en-US" sz="2400" dirty="0"/>
                  <a:t> lines (always present)</a:t>
                </a:r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1/</m:t>
                    </m:r>
                    <m:sSub>
                      <m:sSubPr>
                        <m:ctrlPr>
                          <a:rPr lang="en-US" sz="24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 err="1">
                            <a:latin typeface="Cambria Math" panose="02040503050406030204" pitchFamily="18" charset="0"/>
                          </a:rPr>
                          <m:t>tt</m:t>
                        </m:r>
                      </m:sub>
                    </m:sSub>
                  </m:oMath>
                </a14:m>
                <a:r>
                  <a:rPr lang="en-US" sz="2400" dirty="0"/>
                  <a:t> lines (depending on number of trains)</a:t>
                </a:r>
                <a:endParaRPr lang="en-GB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33" y="5287642"/>
                <a:ext cx="7188443" cy="1200329"/>
              </a:xfrm>
              <a:prstGeom prst="rect">
                <a:avLst/>
              </a:prstGeom>
              <a:blipFill>
                <a:blip r:embed="rId5"/>
                <a:stretch>
                  <a:fillRect l="-1357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8038-CA46-43D2-A98B-214BA842C866}" type="slidenum">
              <a:rPr lang="en-GB" smtClean="0"/>
              <a:t>6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657282-E6C9-4978-A53F-A860C0F10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123" y="1845288"/>
            <a:ext cx="4572000" cy="3285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BE8E63-9BE2-45E0-ABDE-441F191678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87" y="1772599"/>
            <a:ext cx="4572000" cy="3358195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464E072-944A-4B7C-B32F-83E16873736A}"/>
              </a:ext>
            </a:extLst>
          </p:cNvPr>
          <p:cNvCxnSpPr/>
          <p:nvPr/>
        </p:nvCxnSpPr>
        <p:spPr>
          <a:xfrm flipH="1">
            <a:off x="2907812" y="1635626"/>
            <a:ext cx="122830" cy="818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687A0CD-6B9D-4134-8B07-8F24546A00BA}"/>
              </a:ext>
            </a:extLst>
          </p:cNvPr>
          <p:cNvSpPr txBox="1"/>
          <p:nvPr/>
        </p:nvSpPr>
        <p:spPr>
          <a:xfrm>
            <a:off x="1815988" y="1236258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Defined by train spacing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5A33CD8-7500-40E2-99FC-A26AF63DBB2A}"/>
              </a:ext>
            </a:extLst>
          </p:cNvPr>
          <p:cNvCxnSpPr/>
          <p:nvPr/>
        </p:nvCxnSpPr>
        <p:spPr>
          <a:xfrm flipH="1">
            <a:off x="8316036" y="1724703"/>
            <a:ext cx="239645" cy="788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9C01044-E241-4BAC-8873-F000501AB763}"/>
              </a:ext>
            </a:extLst>
          </p:cNvPr>
          <p:cNvSpPr txBox="1"/>
          <p:nvPr/>
        </p:nvSpPr>
        <p:spPr>
          <a:xfrm>
            <a:off x="7341026" y="1325335"/>
            <a:ext cx="2940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Defined by bunch spacing</a:t>
            </a:r>
          </a:p>
        </p:txBody>
      </p:sp>
    </p:spTree>
    <p:extLst>
      <p:ext uri="{BB962C8B-B14F-4D97-AF65-F5344CB8AC3E}">
        <p14:creationId xmlns:p14="http://schemas.microsoft.com/office/powerpoint/2010/main" val="2136161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176" y="1843197"/>
            <a:ext cx="6341811" cy="3931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227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LHC-like superconducting single-cell cavity</a:t>
            </a:r>
            <a:endParaRPr lang="pl-PL" dirty="0"/>
          </a:p>
        </p:txBody>
      </p:sp>
      <p:sp>
        <p:nvSpPr>
          <p:cNvPr id="8" name="TextBox 7"/>
          <p:cNvSpPr txBox="1"/>
          <p:nvPr/>
        </p:nvSpPr>
        <p:spPr>
          <a:xfrm>
            <a:off x="7713933" y="2345329"/>
            <a:ext cx="1653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“Continuous”</a:t>
            </a:r>
            <a:br>
              <a:rPr lang="en-US" sz="2000" dirty="0"/>
            </a:br>
            <a:r>
              <a:rPr lang="en-US" sz="2000" dirty="0"/>
              <a:t>spectrum</a:t>
            </a:r>
            <a:endParaRPr lang="pl-PL" sz="2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829259" y="3086649"/>
            <a:ext cx="5064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6895-3B1C-4E97-A886-007F11C2AA53}" type="slidenum">
              <a:rPr lang="en-GB" smtClean="0"/>
              <a:t>7</a:t>
            </a:fld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814018" y="1686895"/>
            <a:ext cx="0" cy="243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50710" y="1274496"/>
            <a:ext cx="2143728" cy="400110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Cut-off frequency</a:t>
            </a:r>
            <a:endParaRPr lang="en-GB" sz="20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7161744" y="2265866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HOM</a:t>
            </a:r>
            <a:endParaRPr lang="en-GB" sz="20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5762532" y="3020152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Fundamental mode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82549" y="3909787"/>
                <a:ext cx="477603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ABCI* and CST** results: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Fundamental mode at 400.79 MHz 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= </a:t>
                </a:r>
                <a:r>
                  <a:rPr lang="en-GB" sz="2000" dirty="0"/>
                  <a:t>42.3 </a:t>
                </a:r>
                <a:r>
                  <a:rPr lang="el-GR" sz="2000" dirty="0"/>
                  <a:t>Ω</a:t>
                </a:r>
                <a:r>
                  <a:rPr lang="en-US" sz="20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HOM below cut-off frequency at 694</a:t>
                </a:r>
                <a:r>
                  <a:rPr lang="en-GB" sz="2000" dirty="0"/>
                  <a:t> MHz,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HOM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≈12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49" y="3909787"/>
                <a:ext cx="4776034" cy="1631216"/>
              </a:xfrm>
              <a:prstGeom prst="rect">
                <a:avLst/>
              </a:prstGeom>
              <a:blipFill>
                <a:blip r:embed="rId3"/>
                <a:stretch>
                  <a:fillRect l="-1405" t="-1493" b="-597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>
            <a:off x="9339240" y="1815487"/>
            <a:ext cx="360950" cy="622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850645" y="1815487"/>
            <a:ext cx="444500" cy="622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558852" y="1204349"/>
                <a:ext cx="3057247" cy="646331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1/e – decrease of the beam </a:t>
                </a:r>
              </a:p>
              <a:p>
                <a:r>
                  <a:rPr lang="en-US" dirty="0"/>
                  <a:t>power spectrum,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𝜋𝜎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852" y="1204349"/>
                <a:ext cx="3057247" cy="646331"/>
              </a:xfrm>
              <a:prstGeom prst="rect">
                <a:avLst/>
              </a:prstGeom>
              <a:blipFill>
                <a:blip r:embed="rId4"/>
                <a:stretch>
                  <a:fillRect l="-1594" t="-5660" r="-797" b="-14151"/>
                </a:stretch>
              </a:blipFill>
              <a:ln w="3175">
                <a:noFill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16200000">
                <a:off x="8901870" y="2973147"/>
                <a:ext cx="14927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Collisions on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=40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ps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901870" y="2973147"/>
                <a:ext cx="1492716" cy="646331"/>
              </a:xfrm>
              <a:prstGeom prst="rect">
                <a:avLst/>
              </a:prstGeom>
              <a:blipFill>
                <a:blip r:embed="rId5"/>
                <a:stretch>
                  <a:fillRect l="-5660" t="-2449" r="-14151" b="-367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rot="16200000">
                <a:off x="9935207" y="2951021"/>
                <a:ext cx="148854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Collisions off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GB" dirty="0"/>
                  <a:t> ps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935207" y="2951021"/>
                <a:ext cx="1488549" cy="646331"/>
              </a:xfrm>
              <a:prstGeom prst="rect">
                <a:avLst/>
              </a:prstGeom>
              <a:blipFill>
                <a:blip r:embed="rId6"/>
                <a:stretch>
                  <a:fillRect l="-5660" t="-2869" r="-14151" b="-368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BB5773A-80B6-448B-BC48-51E7BB5BAF78}"/>
              </a:ext>
            </a:extLst>
          </p:cNvPr>
          <p:cNvSpPr/>
          <p:nvPr/>
        </p:nvSpPr>
        <p:spPr>
          <a:xfrm>
            <a:off x="300072" y="6233055"/>
            <a:ext cx="9219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</a:t>
            </a:r>
            <a:r>
              <a:rPr lang="pl-PL" dirty="0"/>
              <a:t>Azimuthal Beam Cavity Interaction code, http://abci.kek.jp/abci.htm</a:t>
            </a:r>
            <a:endParaRPr lang="en-US" dirty="0"/>
          </a:p>
          <a:p>
            <a:r>
              <a:rPr lang="nn-NO" dirty="0"/>
              <a:t>**CST EM STUDIO, https://www.cst.com/products/cstems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0405509-198D-4F91-8941-C4C440CAD6CB}"/>
                  </a:ext>
                </a:extLst>
              </p:cNvPr>
              <p:cNvSpPr/>
              <p:nvPr/>
            </p:nvSpPr>
            <p:spPr>
              <a:xfrm>
                <a:off x="35798" y="5798329"/>
                <a:ext cx="122298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Contributions of impedance below and above cut-off frequency are important for power loss calculations</a:t>
                </a:r>
                <a:endParaRPr lang="pl-PL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0405509-198D-4F91-8941-C4C440CAD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8" y="5798329"/>
                <a:ext cx="12229823" cy="400110"/>
              </a:xfrm>
              <a:prstGeom prst="rect">
                <a:avLst/>
              </a:prstGeom>
              <a:blipFill>
                <a:blip r:embed="rId7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A3E08E9B-B026-4265-B8A0-76A4593FED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626" y="1407362"/>
            <a:ext cx="3577986" cy="2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55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1AF1D4E-7C06-40B4-BEEF-773D82F67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" y="2022486"/>
            <a:ext cx="4696480" cy="3658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227"/>
            <a:ext cx="9144000" cy="1325563"/>
          </a:xfrm>
        </p:spPr>
        <p:txBody>
          <a:bodyPr/>
          <a:lstStyle/>
          <a:p>
            <a:pPr algn="ctr"/>
            <a:r>
              <a:rPr lang="en-US" dirty="0"/>
              <a:t>Power loss above cut-off frequency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DB3C-7DB7-44A7-8BD9-C3771D32A661}" type="slidenum">
              <a:rPr lang="en-GB" smtClean="0"/>
              <a:t>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8739" y="5875120"/>
                <a:ext cx="1027146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000" dirty="0"/>
                  <a:t>Power loss is moderate for the present cavity design for bunches in collisions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≈3</m:t>
                    </m:r>
                  </m:oMath>
                </a14:m>
                <a:r>
                  <a:rPr lang="en-US" sz="2000" dirty="0"/>
                  <a:t> kW) 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000" dirty="0"/>
                  <a:t>There is a weak dependence on train spacing</a:t>
                </a:r>
                <a:r>
                  <a:rPr lang="en-GB" sz="2000" dirty="0"/>
                  <a:t> and bunch spacing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39" y="5875120"/>
                <a:ext cx="10271466" cy="707886"/>
              </a:xfrm>
              <a:prstGeom prst="rect">
                <a:avLst/>
              </a:prstGeom>
              <a:blipFill>
                <a:blip r:embed="rId3"/>
                <a:stretch>
                  <a:fillRect t="-4310" r="-356" b="-1551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635751" y="397791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Collisions 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9575" y="1150992"/>
                <a:ext cx="1195284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Assumptions: </a:t>
                </a:r>
                <a:r>
                  <a:rPr lang="en-US" dirty="0"/>
                  <a:t>total current ≤ 1.4 A, number of bunches ≤ 16640, abort gap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2 </a:t>
                </a:r>
                <a:r>
                  <a:rPr lang="el-GR" dirty="0"/>
                  <a:t>μ</a:t>
                </a:r>
                <a:r>
                  <a:rPr lang="en-US" dirty="0"/>
                  <a:t>s, bunch population 1.7e11</a:t>
                </a:r>
              </a:p>
              <a:p>
                <a:r>
                  <a:rPr lang="en-US" b="1" dirty="0"/>
                  <a:t>Variable parameters: </a:t>
                </a:r>
                <a:r>
                  <a:rPr lang="en-US" dirty="0"/>
                  <a:t>number of bunches in the train, number of trains, train spacing</a:t>
                </a:r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75" y="1150992"/>
                <a:ext cx="11952849" cy="646331"/>
              </a:xfrm>
              <a:prstGeom prst="rect">
                <a:avLst/>
              </a:prstGeom>
              <a:blipFill>
                <a:blip r:embed="rId4"/>
                <a:stretch>
                  <a:fillRect l="-459" t="-5660" b="-1415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46" y="2341061"/>
            <a:ext cx="4480560" cy="33291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6C973C-0BCA-41B8-A415-98C683F512C1}"/>
              </a:ext>
            </a:extLst>
          </p:cNvPr>
          <p:cNvSpPr/>
          <p:nvPr/>
        </p:nvSpPr>
        <p:spPr>
          <a:xfrm>
            <a:off x="8610600" y="3098204"/>
            <a:ext cx="2346751" cy="981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AB0EF5-A471-4F48-A22A-AFE8F38B7F93}"/>
              </a:ext>
            </a:extLst>
          </p:cNvPr>
          <p:cNvSpPr txBox="1"/>
          <p:nvPr/>
        </p:nvSpPr>
        <p:spPr>
          <a:xfrm>
            <a:off x="8161368" y="384845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Collisions on</a:t>
            </a:r>
            <a:endParaRPr lang="pl-PL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65E0CF-78BC-498F-8135-70E0F89CA81D}"/>
              </a:ext>
            </a:extLst>
          </p:cNvPr>
          <p:cNvCxnSpPr/>
          <p:nvPr/>
        </p:nvCxnSpPr>
        <p:spPr>
          <a:xfrm>
            <a:off x="8907726" y="4238043"/>
            <a:ext cx="0" cy="299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A74DA68-1ABE-472F-9A99-3C9E17F86B4F}"/>
              </a:ext>
            </a:extLst>
          </p:cNvPr>
          <p:cNvSpPr txBox="1"/>
          <p:nvPr/>
        </p:nvSpPr>
        <p:spPr>
          <a:xfrm>
            <a:off x="8803823" y="3009550"/>
            <a:ext cx="148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Collisions off</a:t>
            </a:r>
            <a:endParaRPr lang="pl-PL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661E2D-0F21-4129-B10D-4B30715E73E7}"/>
              </a:ext>
            </a:extLst>
          </p:cNvPr>
          <p:cNvCxnSpPr/>
          <p:nvPr/>
        </p:nvCxnSpPr>
        <p:spPr>
          <a:xfrm flipV="1">
            <a:off x="9339325" y="2684698"/>
            <a:ext cx="0" cy="275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355CCBD-23FD-483F-9018-27C54C82E5DD}"/>
              </a:ext>
            </a:extLst>
          </p:cNvPr>
          <p:cNvSpPr txBox="1"/>
          <p:nvPr/>
        </p:nvSpPr>
        <p:spPr>
          <a:xfrm>
            <a:off x="2129315" y="5300861"/>
            <a:ext cx="26964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spacing (RF buckets)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39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83" y="1687482"/>
            <a:ext cx="5029200" cy="3752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402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Power loss for HOM below cut-off frequency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EADB-4702-4CC6-8522-982861B62EE1}" type="slidenum">
              <a:rPr lang="en-GB" smtClean="0"/>
              <a:t>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4493" y="5657211"/>
                <a:ext cx="878054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Power losses of about 1 kW are for small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000" dirty="0"/>
                  <a:t> + “</a:t>
                </a:r>
                <a:r>
                  <a:rPr lang="en-US" sz="2000" dirty="0">
                    <a:solidFill>
                      <a:srgbClr val="FF0000"/>
                    </a:solidFill>
                  </a:rPr>
                  <a:t>resonant</a:t>
                </a:r>
                <a:r>
                  <a:rPr lang="en-US" sz="2000" dirty="0"/>
                  <a:t>” cases with high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Damping of the mode for longitudinal stability should be moderate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Resonant cases should be identified</a:t>
                </a:r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93" y="5657211"/>
                <a:ext cx="8780545" cy="1015663"/>
              </a:xfrm>
              <a:prstGeom prst="rect">
                <a:avLst/>
              </a:prstGeom>
              <a:blipFill>
                <a:blip r:embed="rId3"/>
                <a:stretch>
                  <a:fillRect l="-764" t="-2395" b="-1018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805628" y="1506024"/>
            <a:ext cx="454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Longitudinal coupled-bunch instability growth rate due to HOM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27619" y="2231205"/>
                <a:ext cx="2738698" cy="5822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DC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HOM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619" y="2231205"/>
                <a:ext cx="2738698" cy="5822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861759" y="2926482"/>
                <a:ext cx="22574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SR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stability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759" y="2926482"/>
                <a:ext cx="2257413" cy="369332"/>
              </a:xfrm>
              <a:prstGeom prst="rect">
                <a:avLst/>
              </a:prstGeom>
              <a:blipFill>
                <a:blip r:embed="rId5"/>
                <a:stretch>
                  <a:fillRect l="-2432" t="-8197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 flipV="1">
            <a:off x="4611974" y="2750696"/>
            <a:ext cx="2193656" cy="2357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71618" y="3408817"/>
                <a:ext cx="3100464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– growth time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SR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US" dirty="0"/>
                  <a:t>– </a:t>
                </a:r>
                <a:r>
                  <a:rPr lang="en-GB" dirty="0"/>
                  <a:t>radiation damping time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– slip factor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– beam energy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– synchrotron tune</a:t>
                </a:r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618" y="3408817"/>
                <a:ext cx="3100464" cy="1477328"/>
              </a:xfrm>
              <a:prstGeom prst="rect">
                <a:avLst/>
              </a:prstGeom>
              <a:blipFill>
                <a:blip r:embed="rId6"/>
                <a:stretch>
                  <a:fillRect l="-393" t="-2058" r="-1179" b="-535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487635" y="5058127"/>
            <a:ext cx="2503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33"/>
                </a:solidFill>
              </a:rPr>
              <a:t>Stability threshold</a:t>
            </a:r>
            <a:endParaRPr lang="en-GB" dirty="0">
              <a:solidFill>
                <a:srgbClr val="0070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411252" y="1371400"/>
                <a:ext cx="34390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≈694</m:t>
                    </m:r>
                  </m:oMath>
                </a14:m>
                <a:r>
                  <a:rPr lang="en-GB" dirty="0"/>
                  <a:t> MHz,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HOM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≈1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252" y="1371400"/>
                <a:ext cx="3439083" cy="369332"/>
              </a:xfrm>
              <a:prstGeom prst="rect">
                <a:avLst/>
              </a:prstGeom>
              <a:blipFill>
                <a:blip r:embed="rId7"/>
                <a:stretch>
                  <a:fillRect l="-532" t="-9836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36B9500-6D92-4888-94FA-1E54092A15A3}"/>
              </a:ext>
            </a:extLst>
          </p:cNvPr>
          <p:cNvSpPr txBox="1"/>
          <p:nvPr/>
        </p:nvSpPr>
        <p:spPr>
          <a:xfrm rot="16200000">
            <a:off x="666526" y="3034104"/>
            <a:ext cx="20059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factor,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pl-PL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E775E7-3F36-4F6A-9394-C629E7558B18}"/>
              </a:ext>
            </a:extLst>
          </p:cNvPr>
          <p:cNvSpPr txBox="1"/>
          <p:nvPr/>
        </p:nvSpPr>
        <p:spPr>
          <a:xfrm>
            <a:off x="2646990" y="5153733"/>
            <a:ext cx="26964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spacing (RF buckets)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967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3919</TotalTime>
  <Words>1940</Words>
  <Application>Microsoft Office PowerPoint</Application>
  <PresentationFormat>Widescreen</PresentationFormat>
  <Paragraphs>324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Times New Roman</vt:lpstr>
      <vt:lpstr>Office Theme</vt:lpstr>
      <vt:lpstr>FCC RF beam dynamics and HOM power challenges</vt:lpstr>
      <vt:lpstr>Future circular electron-positron collider FCC-ee</vt:lpstr>
      <vt:lpstr>Beam-cavity interaction challenges in FCC-ee Z</vt:lpstr>
      <vt:lpstr>HOM power loss </vt:lpstr>
      <vt:lpstr>Possible beam filling schemes</vt:lpstr>
      <vt:lpstr>Possible beam filling schemes</vt:lpstr>
      <vt:lpstr>LHC-like superconducting single-cell cavity</vt:lpstr>
      <vt:lpstr>Power loss above cut-off frequency</vt:lpstr>
      <vt:lpstr>Power loss for HOM below cut-off frequency</vt:lpstr>
      <vt:lpstr>Power losses for different filling schemes</vt:lpstr>
      <vt:lpstr>More “general” case</vt:lpstr>
      <vt:lpstr>Transient beam loading</vt:lpstr>
      <vt:lpstr>Beam induced transients</vt:lpstr>
      <vt:lpstr>Optimal parameters</vt:lpstr>
      <vt:lpstr>Small-signal Pedersen model</vt:lpstr>
      <vt:lpstr>Transient beam loading in FCC-ee Z</vt:lpstr>
      <vt:lpstr>Results for FCC-ee Z</vt:lpstr>
      <vt:lpstr>Conclusions</vt:lpstr>
      <vt:lpstr>Thank you for your attention!</vt:lpstr>
      <vt:lpstr>Second Robinson limit</vt:lpstr>
      <vt:lpstr>Shift of the resonant frequency</vt:lpstr>
      <vt:lpstr>PowerPoint Presentation</vt:lpstr>
      <vt:lpstr>Beam current for different filling schemes</vt:lpstr>
      <vt:lpstr>Beam-cavity interaction challenges in FCC-ee Z</vt:lpstr>
      <vt:lpstr>Impedance of LHC-like single-cell cavity</vt:lpstr>
      <vt:lpstr>Transient beam loading</vt:lpstr>
      <vt:lpstr>Fundamental impedance driven instability</vt:lpstr>
      <vt:lpstr>Mitigation by direct RF feedback*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Beam-cavity interaction challenges for FCC-ee cavities</dc:title>
  <dc:creator>Ivan Karpov</dc:creator>
  <cp:lastModifiedBy>Ivan Karpov</cp:lastModifiedBy>
  <cp:revision>120</cp:revision>
  <cp:lastPrinted>2018-12-05T11:22:20Z</cp:lastPrinted>
  <dcterms:created xsi:type="dcterms:W3CDTF">2018-04-07T21:00:45Z</dcterms:created>
  <dcterms:modified xsi:type="dcterms:W3CDTF">2018-12-10T11:10:24Z</dcterms:modified>
</cp:coreProperties>
</file>