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6" r:id="rId2"/>
    <p:sldId id="357" r:id="rId3"/>
    <p:sldId id="451" r:id="rId4"/>
    <p:sldId id="454" r:id="rId5"/>
    <p:sldId id="458" r:id="rId6"/>
    <p:sldId id="484" r:id="rId7"/>
    <p:sldId id="486" r:id="rId8"/>
    <p:sldId id="487" r:id="rId9"/>
    <p:sldId id="491" r:id="rId10"/>
    <p:sldId id="462" r:id="rId11"/>
    <p:sldId id="468" r:id="rId12"/>
    <p:sldId id="469" r:id="rId13"/>
    <p:sldId id="470" r:id="rId14"/>
    <p:sldId id="492" r:id="rId15"/>
    <p:sldId id="463" r:id="rId16"/>
    <p:sldId id="464" r:id="rId17"/>
    <p:sldId id="465" r:id="rId18"/>
    <p:sldId id="480" r:id="rId19"/>
    <p:sldId id="474" r:id="rId20"/>
    <p:sldId id="475" r:id="rId21"/>
    <p:sldId id="476" r:id="rId22"/>
    <p:sldId id="471" r:id="rId23"/>
    <p:sldId id="472" r:id="rId24"/>
    <p:sldId id="493" r:id="rId25"/>
    <p:sldId id="402" r:id="rId26"/>
    <p:sldId id="435" r:id="rId27"/>
    <p:sldId id="436" r:id="rId28"/>
    <p:sldId id="437" r:id="rId29"/>
    <p:sldId id="490" r:id="rId30"/>
    <p:sldId id="404" r:id="rId31"/>
    <p:sldId id="488" r:id="rId32"/>
    <p:sldId id="442" r:id="rId33"/>
  </p:sldIdLst>
  <p:sldSz cx="9144000" cy="6858000" type="screen4x3"/>
  <p:notesSz cx="9926638" cy="6797675"/>
  <p:embeddedFontLst>
    <p:embeddedFont>
      <p:font typeface="Times" panose="02020603050405020304" pitchFamily="18" charset="0"/>
      <p:regular r:id="rId36"/>
      <p:bold r:id="rId37"/>
      <p:italic r:id="rId38"/>
      <p:boldItalic r:id="rId39"/>
    </p:embeddedFont>
    <p:embeddedFont>
      <p:font typeface="Vrinda" panose="020B0502040204020203" pitchFamily="34" charset="0"/>
      <p:regular r:id="rId40"/>
      <p:bold r:id="rId41"/>
    </p:embeddedFont>
    <p:embeddedFont>
      <p:font typeface="Cambria Math" panose="02040503050406030204" pitchFamily="18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ityBlueprint" panose="00000400000000000000" pitchFamily="2" charset="2"/>
      <p:regular r:id="rId47"/>
    </p:embeddedFont>
    <p:embeddedFont>
      <p:font typeface="ＭＳ Ｐゴシック" panose="020B0600070205080204" pitchFamily="34" charset="-128"/>
      <p:regular r:id="rId4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66"/>
    <a:srgbClr val="006600"/>
    <a:srgbClr val="996600"/>
    <a:srgbClr val="00CC00"/>
    <a:srgbClr val="FFCCCC"/>
    <a:srgbClr val="6276CA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2718" autoAdjust="0"/>
  </p:normalViewPr>
  <p:slideViewPr>
    <p:cSldViewPr>
      <p:cViewPr>
        <p:scale>
          <a:sx n="70" d="100"/>
          <a:sy n="70" d="100"/>
        </p:scale>
        <p:origin x="-1470" y="-12"/>
      </p:cViewPr>
      <p:guideLst>
        <p:guide orient="horz" pos="2160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7" y="0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4E2C61B5-7F63-475C-AD15-E468E422862C}" type="datetimeFigureOut">
              <a:rPr lang="de-DE"/>
              <a:pPr>
                <a:defRPr/>
              </a:pPr>
              <a:t>09.12.2018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456612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7" y="6456612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06B0716E-D809-4F97-9672-A740D05C14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00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7" y="0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84BF6B-6225-43E2-B5C0-0AEC42BF9C32}" type="datetimeFigureOut">
              <a:rPr lang="de-DE"/>
              <a:pPr>
                <a:defRPr/>
              </a:pPr>
              <a:t>09.12.2018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456612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7" y="6456612"/>
            <a:ext cx="4301543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4DA3B5-7710-433F-9102-4F3DFC218C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603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Enough of 3D plots, lets come back to 2D,</a:t>
            </a:r>
            <a:r>
              <a:rPr lang="en-US" baseline="0" dirty="0" smtClean="0"/>
              <a:t> visualization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characteristic</a:t>
            </a:r>
            <a:r>
              <a:rPr lang="en-US" baseline="0" dirty="0" smtClean="0"/>
              <a:t> of SVD to decompose any matrix</a:t>
            </a:r>
            <a:endParaRPr lang="en-US" dirty="0" smtClean="0"/>
          </a:p>
          <a:p>
            <a:r>
              <a:rPr lang="en-US" dirty="0" smtClean="0"/>
              <a:t>singular</a:t>
            </a:r>
            <a:r>
              <a:rPr lang="en-US" baseline="0" dirty="0" smtClean="0"/>
              <a:t> values are positive scalars</a:t>
            </a:r>
          </a:p>
          <a:p>
            <a:r>
              <a:rPr lang="en-US" baseline="0" dirty="0" err="1" smtClean="0"/>
              <a:t>orthoganal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matirx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measn</a:t>
            </a:r>
            <a:r>
              <a:rPr lang="en-US" baseline="0" dirty="0" smtClean="0"/>
              <a:t> all the </a:t>
            </a:r>
            <a:r>
              <a:rPr lang="en-US" baseline="0" dirty="0" err="1" smtClean="0"/>
              <a:t>coloumns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othogonal</a:t>
            </a:r>
            <a:r>
              <a:rPr lang="en-US" baseline="0" dirty="0" smtClean="0"/>
              <a:t> to each other </a:t>
            </a:r>
            <a:r>
              <a:rPr lang="en-US" baseline="0" dirty="0" err="1" smtClean="0"/>
              <a:t>i.e.their</a:t>
            </a:r>
            <a:r>
              <a:rPr lang="en-US" baseline="0" dirty="0" smtClean="0"/>
              <a:t> dot product equals zero (necessary conditions)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4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2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whole information is the magnitude and phase of</a:t>
            </a:r>
            <a:r>
              <a:rPr lang="en-US" baseline="0" dirty="0" smtClean="0"/>
              <a:t> Fourier </a:t>
            </a:r>
            <a:r>
              <a:rPr lang="en-US" baseline="0" dirty="0" err="1" smtClean="0"/>
              <a:t>coefficinets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differnetly</a:t>
            </a:r>
            <a:r>
              <a:rPr lang="en-US" baseline="0" dirty="0" smtClean="0"/>
              <a:t> distributed in case of SVD. </a:t>
            </a:r>
          </a:p>
          <a:p>
            <a:endParaRPr lang="en-US" dirty="0" smtClean="0"/>
          </a:p>
          <a:p>
            <a:r>
              <a:rPr lang="en-US" dirty="0" smtClean="0"/>
              <a:t>phase and magnitude of weighting</a:t>
            </a:r>
            <a:r>
              <a:rPr lang="en-US" baseline="0" dirty="0" smtClean="0"/>
              <a:t> factors is only in the </a:t>
            </a:r>
            <a:r>
              <a:rPr lang="en-US" baseline="0" dirty="0" err="1" smtClean="0"/>
              <a:t>middl</a:t>
            </a:r>
            <a:r>
              <a:rPr lang="en-US" baseline="0" dirty="0" smtClean="0"/>
              <a:t> matrix in case of DFT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case of SVD the information is distributed which means finding U and V for each new values of 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DFT gives possibility of online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1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 cstate="print">
            <a:lum bright="6000"/>
          </a:blip>
          <a:srcRect t="2449" b="1224"/>
          <a:stretch>
            <a:fillRect/>
          </a:stretch>
        </p:blipFill>
        <p:spPr bwMode="auto">
          <a:xfrm>
            <a:off x="673100" y="3213100"/>
            <a:ext cx="78533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63" y="5834063"/>
            <a:ext cx="736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87072" y="6364683"/>
            <a:ext cx="2133600" cy="520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BE39-1B2D-42EA-891F-77B19BED5B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905008"/>
            <a:ext cx="1403634" cy="62033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CC95-48DD-45DE-91B8-87A26EA749D1}" type="datetime1">
              <a:rPr lang="en-US" smtClean="0"/>
              <a:t>12/9/2018</a:t>
            </a:fld>
            <a:endParaRPr lang="de-DE" dirty="0"/>
          </a:p>
        </p:txBody>
      </p:sp>
      <p:pic>
        <p:nvPicPr>
          <p:cNvPr id="1026" name="Picture 2" descr="D:\tud_logo_web_druck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08" y="5661248"/>
            <a:ext cx="1591788" cy="7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703096" y="6364683"/>
            <a:ext cx="2133600" cy="5207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EFBE39-1B2D-42EA-891F-77B19BED5BB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24328" y="6608385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S.H.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Mirza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1102916" cy="3131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2E1C-D8C0-42B9-BFAF-C74888AAF1F0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15616" y="6577607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“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Accelerator performance and concept workshop”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48464" y="6385688"/>
            <a:ext cx="2133600" cy="520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BE39-1B2D-42EA-891F-77B19BED5B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2"/>
          </p:nvPr>
        </p:nvSpPr>
        <p:spPr>
          <a:xfrm>
            <a:off x="12700" y="6572236"/>
            <a:ext cx="1102916" cy="3131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9663-A808-4933-B289-F59C3024DB08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15616" y="6577607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“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Accelerator performance and concept workshop”</a:t>
            </a:r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24328" y="6608385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S.H.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Mirza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8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Vrinda" panose="020B0502040204020203" pitchFamily="34" charset="0"/>
                <a:cs typeface="Vrinda" panose="020B0502040204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rinda" panose="020B0502040204020203" pitchFamily="34" charset="0"/>
                <a:cs typeface="Vrinda" panose="020B0502040204020203" pitchFamily="34" charset="0"/>
              </a:defRPr>
            </a:lvl1pPr>
            <a:lvl2pPr>
              <a:defRPr sz="2400">
                <a:latin typeface="Vrinda" panose="020B0502040204020203" pitchFamily="34" charset="0"/>
                <a:cs typeface="Vrinda" panose="020B0502040204020203" pitchFamily="34" charset="0"/>
              </a:defRPr>
            </a:lvl2pPr>
            <a:lvl3pPr>
              <a:defRPr>
                <a:latin typeface="Vrinda" panose="020B0502040204020203" pitchFamily="34" charset="0"/>
                <a:cs typeface="Vrinda" panose="020B0502040204020203" pitchFamily="34" charset="0"/>
              </a:defRPr>
            </a:lvl3pPr>
            <a:lvl4pPr>
              <a:defRPr sz="1800">
                <a:latin typeface="Vrinda" panose="020B0502040204020203" pitchFamily="34" charset="0"/>
                <a:cs typeface="Vrinda" panose="020B0502040204020203" pitchFamily="34" charset="0"/>
              </a:defRPr>
            </a:lvl4pPr>
            <a:lvl5pPr>
              <a:defRPr sz="1800">
                <a:latin typeface="Vrinda" panose="020B0502040204020203" pitchFamily="34" charset="0"/>
                <a:cs typeface="Vrinda" panose="020B0502040204020203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703096" y="6364683"/>
            <a:ext cx="2133600" cy="5207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EFBE39-1B2D-42EA-891F-77B19BED5BB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1102916" cy="2857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4E19-D106-4098-942E-A628F0AF20A7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15616" y="6577607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“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Accelerator performance and concept workshop”</a:t>
            </a:r>
            <a:endParaRPr lang="en-US" sz="1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24328" y="6608385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S.H.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Mirza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9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703096" y="6364683"/>
            <a:ext cx="2133600" cy="5207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EFBE39-1B2D-42EA-891F-77B19BED5BB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24328" y="6608385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S.H.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Mirza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1102916" cy="3131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185D-838A-49CC-8AC1-7A8A27524981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15616" y="6577607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“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Accelerator performance and concept workshop”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7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703096" y="6364683"/>
            <a:ext cx="2133600" cy="5207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EFBE39-1B2D-42EA-891F-77B19BED5BB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24328" y="6608385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S.H.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Mirza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1102916" cy="3131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8CC7-50BD-492E-BF08-007B01B06BAF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15616" y="6577607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Workshop on “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Next Generation Beam Position Acquisition and Feedback Systems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156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6597650"/>
            <a:ext cx="7451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6361113"/>
            <a:ext cx="8747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7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455"/>
            <a:ext cx="9144000" cy="11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>
          <a:xfrm>
            <a:off x="0" y="908720"/>
            <a:ext cx="9144000" cy="252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12700" y="6572236"/>
            <a:ext cx="958900" cy="3286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4A204DF-73DF-49F6-9A4A-06143FF27C20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440" y="6364683"/>
            <a:ext cx="2133600" cy="520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BE39-1B2D-42EA-891F-77B19BED5B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6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1.png"/><Relationship Id="rId5" Type="http://schemas.openxmlformats.org/officeDocument/2006/relationships/image" Target="../media/image66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12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6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17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09.png"/><Relationship Id="rId3" Type="http://schemas.openxmlformats.org/officeDocument/2006/relationships/image" Target="../media/image421.png"/><Relationship Id="rId7" Type="http://schemas.openxmlformats.org/officeDocument/2006/relationships/image" Target="../media/image116.png"/><Relationship Id="rId12" Type="http://schemas.openxmlformats.org/officeDocument/2006/relationships/image" Target="../media/image108.png"/><Relationship Id="rId2" Type="http://schemas.openxmlformats.org/officeDocument/2006/relationships/image" Target="../media/image411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107.png"/><Relationship Id="rId5" Type="http://schemas.openxmlformats.org/officeDocument/2006/relationships/image" Target="../media/image440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431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9.png"/><Relationship Id="rId3" Type="http://schemas.openxmlformats.org/officeDocument/2006/relationships/image" Target="../media/image117.png"/><Relationship Id="rId7" Type="http://schemas.openxmlformats.org/officeDocument/2006/relationships/image" Target="../media/image108.png"/><Relationship Id="rId12" Type="http://schemas.openxmlformats.org/officeDocument/2006/relationships/image" Target="../media/image118.png"/><Relationship Id="rId2" Type="http://schemas.openxmlformats.org/officeDocument/2006/relationships/image" Target="../media/image116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21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1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5" Type="http://schemas.openxmlformats.org/officeDocument/2006/relationships/image" Target="../media/image27.png"/><Relationship Id="rId10" Type="http://schemas.openxmlformats.org/officeDocument/2006/relationships/image" Target="../media/image140.png"/><Relationship Id="rId4" Type="http://schemas.openxmlformats.org/officeDocument/2006/relationships/image" Target="../media/image135.png"/><Relationship Id="rId9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03096" y="6382741"/>
            <a:ext cx="405408" cy="430635"/>
          </a:xfrm>
        </p:spPr>
        <p:txBody>
          <a:bodyPr/>
          <a:lstStyle/>
          <a:p>
            <a:pPr>
              <a:defRPr/>
            </a:pPr>
            <a:fld id="{5CA53D44-F675-4AF2-A031-209E4821FC39}" type="slidenum">
              <a:rPr lang="de-DE" sz="1400">
                <a:latin typeface="Vrinda" panose="020B0502040204020203" pitchFamily="34" charset="0"/>
                <a:cs typeface="Vrinda" panose="020B0502040204020203" pitchFamily="34" charset="0"/>
              </a:rPr>
              <a:pPr>
                <a:defRPr/>
              </a:pPr>
              <a:t>1</a:t>
            </a:fld>
            <a:endParaRPr lang="de-DE" sz="14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1246932" cy="285764"/>
          </a:xfrm>
        </p:spPr>
        <p:txBody>
          <a:bodyPr/>
          <a:lstStyle/>
          <a:p>
            <a:pPr>
              <a:defRPr/>
            </a:pPr>
            <a:fld id="{100C4670-8BDE-494B-AC24-109299EEE3D2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39552" y="4005064"/>
            <a:ext cx="7560840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2000" b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1</a:t>
            </a:r>
            <a:r>
              <a:rPr lang="de-DE" sz="2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Beam Instrumentation Group,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000" b="1" dirty="0">
                <a:latin typeface="Vrinda" panose="020B0502040204020203" pitchFamily="34" charset="0"/>
                <a:cs typeface="Vrinda" panose="020B0502040204020203" pitchFamily="34" charset="0"/>
              </a:rPr>
              <a:t>GSI Helmholtz Centre for Heavy Ion Research </a:t>
            </a:r>
            <a:endParaRPr lang="de-DE" sz="2000" b="1" baseline="30000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2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GSI</a:t>
            </a:r>
            <a:r>
              <a:rPr lang="de-DE" sz="2000" b="1" dirty="0">
                <a:latin typeface="Vrinda" panose="020B0502040204020203" pitchFamily="34" charset="0"/>
                <a:cs typeface="Vrinda" panose="020B0502040204020203" pitchFamily="34" charset="0"/>
              </a:rPr>
              <a:t>, </a:t>
            </a:r>
            <a:r>
              <a:rPr lang="de-DE" sz="2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Darmstadt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8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2000" b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2</a:t>
            </a:r>
            <a:r>
              <a:rPr lang="de-DE" sz="2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TEMF, TU, Darmstadt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de-DE" sz="2000" b="1" dirty="0">
                <a:latin typeface="Vrinda" panose="020B0502040204020203" pitchFamily="34" charset="0"/>
                <a:cs typeface="Vrinda" panose="020B0502040204020203" pitchFamily="34" charset="0"/>
              </a:rPr>
              <a:t>Germany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0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" name="Titel 5"/>
          <p:cNvSpPr txBox="1">
            <a:spLocks/>
          </p:cNvSpPr>
          <p:nvPr/>
        </p:nvSpPr>
        <p:spPr bwMode="auto">
          <a:xfrm>
            <a:off x="35496" y="0"/>
            <a:ext cx="89644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tx2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losed orbit feed back system for SIS18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1340768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Sajjad Hussain Mirza</a:t>
            </a:r>
            <a:r>
              <a:rPr lang="en-US" sz="2400" b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1,2</a:t>
            </a:r>
            <a:endParaRPr lang="en-US" sz="2400" b="1" baseline="300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8521" y="2562549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Dr. Rahul Singh</a:t>
            </a:r>
            <a:r>
              <a:rPr lang="en-US" b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1</a:t>
            </a:r>
            <a:endParaRPr lang="en-US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552940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Dr. Peter Forck</a:t>
            </a:r>
            <a:r>
              <a:rPr lang="en-US" b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1</a:t>
            </a:r>
            <a:endParaRPr lang="en-US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E2A20B-C434-4DE0-89FC-6997FA73527D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00" y="159326"/>
            <a:ext cx="9105504" cy="677386"/>
          </a:xfrm>
        </p:spPr>
        <p:txBody>
          <a:bodyPr/>
          <a:lstStyle/>
          <a:p>
            <a:r>
              <a:rPr lang="en-US" sz="3000" b="1" dirty="0" smtClean="0"/>
              <a:t>Harmonic analysis (global correction)</a:t>
            </a:r>
            <a:endParaRPr lang="en-US" sz="3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291648" y="1236348"/>
            <a:ext cx="2837126" cy="1723659"/>
            <a:chOff x="571684" y="2924944"/>
            <a:chExt cx="5241295" cy="3289523"/>
          </a:xfrm>
        </p:grpSpPr>
        <p:grpSp>
          <p:nvGrpSpPr>
            <p:cNvPr id="3" name="Group 2"/>
            <p:cNvGrpSpPr/>
            <p:nvPr/>
          </p:nvGrpSpPr>
          <p:grpSpPr>
            <a:xfrm>
              <a:off x="715700" y="2924944"/>
              <a:ext cx="5097279" cy="3289523"/>
              <a:chOff x="715700" y="2924944"/>
              <a:chExt cx="5097279" cy="328952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700" y="2924944"/>
                <a:ext cx="5097279" cy="3289523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715700" y="4054227"/>
                <a:ext cx="1944216" cy="792088"/>
                <a:chOff x="1907704" y="2924944"/>
                <a:chExt cx="1944216" cy="792088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699792" y="2924944"/>
                  <a:ext cx="0" cy="7920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843808" y="2924944"/>
                  <a:ext cx="0" cy="7920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/>
                <p:cNvGrpSpPr/>
                <p:nvPr/>
              </p:nvGrpSpPr>
              <p:grpSpPr>
                <a:xfrm>
                  <a:off x="1907704" y="2924944"/>
                  <a:ext cx="1944216" cy="792088"/>
                  <a:chOff x="1907704" y="2924944"/>
                  <a:chExt cx="1944216" cy="792088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907704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2060104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2267744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2411760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2555776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2996208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203848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3419872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3635896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851920" y="2924944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2" name="Straight Connector 31"/>
            <p:cNvCxnSpPr/>
            <p:nvPr/>
          </p:nvCxnSpPr>
          <p:spPr>
            <a:xfrm>
              <a:off x="571684" y="4486275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99580" y="4161810"/>
            <a:ext cx="4976476" cy="20313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Modes to be removed (corrected) are selected before-hand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measured orbit is fitted over corresponding mode e.g. modes around tune frequency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u="sng" dirty="0">
                <a:latin typeface="Vrinda" panose="020B0502040204020203" pitchFamily="34" charset="0"/>
                <a:cs typeface="Vrinda" panose="020B0502040204020203" pitchFamily="34" charset="0"/>
              </a:rPr>
              <a:t>Corrector strengths are proportional to the Fourier coefficients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Mathematically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complicated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5536" y="2604152"/>
                <a:ext cx="3345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cos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4152"/>
                <a:ext cx="334565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544" y="3053862"/>
                <a:ext cx="3742435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53862"/>
                <a:ext cx="3742435" cy="8485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2834" y="6320353"/>
            <a:ext cx="7830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L.H.Yu</a:t>
            </a:r>
            <a:r>
              <a:rPr lang="en-US" sz="1200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1200" dirty="0" smtClean="0">
                <a:latin typeface="Vrinda" panose="020B0502040204020203" pitchFamily="34" charset="0"/>
                <a:cs typeface="Vrinda" panose="020B0502040204020203" pitchFamily="34" charset="0"/>
              </a:rPr>
              <a:t>et </a:t>
            </a:r>
            <a:r>
              <a:rPr lang="en-US" sz="1200" dirty="0" err="1">
                <a:latin typeface="Vrinda" panose="020B0502040204020203" pitchFamily="34" charset="0"/>
                <a:cs typeface="Vrinda" panose="020B0502040204020203" pitchFamily="34" charset="0"/>
              </a:rPr>
              <a:t>al</a:t>
            </a:r>
            <a:r>
              <a:rPr lang="en-US" sz="12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.“</a:t>
            </a:r>
            <a:r>
              <a:rPr lang="en-US" sz="1200" dirty="0" err="1">
                <a:latin typeface="Vrinda" panose="020B0502040204020203" pitchFamily="34" charset="0"/>
                <a:cs typeface="Vrinda" panose="020B0502040204020203" pitchFamily="34" charset="0"/>
              </a:rPr>
              <a:t>Real</a:t>
            </a:r>
            <a:r>
              <a:rPr lang="en-US" sz="1200" dirty="0">
                <a:latin typeface="Vrinda" panose="020B0502040204020203" pitchFamily="34" charset="0"/>
                <a:cs typeface="Vrinda" panose="020B0502040204020203" pitchFamily="34" charset="0"/>
              </a:rPr>
              <a:t> time harmonic closed orbit correction</a:t>
            </a:r>
            <a:r>
              <a:rPr lang="en-US" sz="1200" dirty="0" smtClean="0">
                <a:latin typeface="Vrinda" panose="020B0502040204020203" pitchFamily="34" charset="0"/>
                <a:cs typeface="Vrinda" panose="020B0502040204020203" pitchFamily="34" charset="0"/>
              </a:rPr>
              <a:t>”, </a:t>
            </a:r>
            <a:r>
              <a:rPr lang="en-US" sz="12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Nucl</a:t>
            </a:r>
            <a:r>
              <a:rPr lang="en-US" sz="1200" dirty="0">
                <a:latin typeface="Vrinda" panose="020B0502040204020203" pitchFamily="34" charset="0"/>
                <a:cs typeface="Vrinda" panose="020B0502040204020203" pitchFamily="34" charset="0"/>
              </a:rPr>
              <a:t>. Instr. Meth. </a:t>
            </a:r>
            <a:r>
              <a:rPr lang="en-US" sz="1200" dirty="0" smtClean="0">
                <a:latin typeface="Vrinda" panose="020B0502040204020203" pitchFamily="34" charset="0"/>
                <a:cs typeface="Vrinda" panose="020B0502040204020203" pitchFamily="34" charset="0"/>
              </a:rPr>
              <a:t>A, </a:t>
            </a:r>
            <a:r>
              <a:rPr lang="en-US" sz="1200" dirty="0">
                <a:latin typeface="Vrinda" panose="020B0502040204020203" pitchFamily="34" charset="0"/>
                <a:cs typeface="Vrinda" panose="020B0502040204020203" pitchFamily="34" charset="0"/>
              </a:rPr>
              <a:t>vol. 284, pp. 268–285, 1989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03819" y="3327250"/>
                <a:ext cx="1924565" cy="677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819" y="3327250"/>
                <a:ext cx="1924565" cy="6778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544" y="941752"/>
                <a:ext cx="3800079" cy="615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1400" b="0" i="1" baseline="-25000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41752"/>
                <a:ext cx="3800079" cy="6150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95536" y="1764601"/>
            <a:ext cx="3789813" cy="668985"/>
            <a:chOff x="494155" y="1764601"/>
            <a:chExt cx="3789813" cy="668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6093" y="1764601"/>
                  <a:ext cx="1271374" cy="5928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93" y="1764601"/>
                  <a:ext cx="1271374" cy="59285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352478" y="1881960"/>
                  <a:ext cx="804707" cy="551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/>
                          </a:rPr>
                          <m:t>η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478" y="1881960"/>
                  <a:ext cx="804707" cy="55162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04606" y="1886896"/>
                  <a:ext cx="711925" cy="49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𝑄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4606" y="1886896"/>
                  <a:ext cx="711925" cy="49186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494155" y="1764601"/>
              <a:ext cx="3789813" cy="66898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51" name="Picture 7" descr="D:\conferences attended\ARIES barcelona\Four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84221"/>
            <a:ext cx="3789268" cy="18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375" y="188640"/>
            <a:ext cx="8229600" cy="576064"/>
          </a:xfrm>
        </p:spPr>
        <p:txBody>
          <a:bodyPr/>
          <a:lstStyle/>
          <a:p>
            <a:r>
              <a:rPr lang="de-DE" b="1" dirty="0" smtClean="0"/>
              <a:t>Singular Value </a:t>
            </a:r>
            <a:r>
              <a:rPr lang="en-US" b="1" dirty="0" smtClean="0"/>
              <a:t>Decomposition</a:t>
            </a:r>
            <a:r>
              <a:rPr lang="de-DE" b="1" dirty="0" smtClean="0"/>
              <a:t> (SVD)</a:t>
            </a:r>
            <a:endParaRPr lang="de-D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795" y="1876762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en-US" sz="2000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en-US" sz="2000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en-US" sz="20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95936" y="1064455"/>
                <a:ext cx="2132373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𝐔𝐒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sz="2400" b="1" baseline="300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064455"/>
                <a:ext cx="2132373" cy="4682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5536" y="3356992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U and V are orthogonal matrices such that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7421" y="3779748"/>
                <a:ext cx="3103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dirty="0" smtClean="0">
                        <a:latin typeface="Vrinda" panose="020B0502040204020203" pitchFamily="34" charset="0"/>
                        <a:cs typeface="Vrinda" panose="020B0502040204020203" pitchFamily="34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Vrinda" panose="020B0502040204020203" pitchFamily="34" charset="0"/>
                        <a:cs typeface="Vrinda" panose="020B0502040204020203" pitchFamily="34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aseline="300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21" y="3779748"/>
                <a:ext cx="310302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7544" y="4643844"/>
            <a:ext cx="630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Which helps to find inverse </a:t>
            </a:r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R</a:t>
            </a:r>
            <a:r>
              <a:rPr lang="en-US" i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-1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(if </a:t>
            </a:r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R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is invertible) as  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99592" y="5075892"/>
            <a:ext cx="7339060" cy="1089412"/>
            <a:chOff x="899592" y="5184498"/>
            <a:chExt cx="7339060" cy="1089412"/>
          </a:xfrm>
        </p:grpSpPr>
        <p:sp>
          <p:nvSpPr>
            <p:cNvPr id="12" name="TextBox 11"/>
            <p:cNvSpPr txBox="1"/>
            <p:nvPr/>
          </p:nvSpPr>
          <p:spPr>
            <a:xfrm>
              <a:off x="2466782" y="518449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-1</a:t>
              </a:r>
              <a:endParaRPr lang="en-US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99592" y="5256506"/>
              <a:ext cx="7339060" cy="1017404"/>
              <a:chOff x="899592" y="5256506"/>
              <a:chExt cx="7339060" cy="10174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99592" y="5301208"/>
                    <a:ext cx="7339060" cy="972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𝑚𝑛</m:t>
                                  </m:r>
                                </m:e>
                              </m:mr>
                            </m:m>
                          </m:e>
                        </m:d>
                      </m:oMath>
                    </a14:m>
                    <a:r>
                      <a:rPr lang="en-US" dirty="0" smtClean="0">
                        <a:latin typeface="Vrinda" panose="020B0502040204020203" pitchFamily="34" charset="0"/>
                        <a:cs typeface="Vrinda" panose="020B0502040204020203" pitchFamily="34" charset="0"/>
                      </a:rPr>
                      <a:t> =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𝑚𝑚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1/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1/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𝑛𝑛</m:t>
                                  </m:r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en-US" dirty="0">
                      <a:latin typeface="Vrinda" panose="020B0502040204020203" pitchFamily="34" charset="0"/>
                      <a:cs typeface="Vrinda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592" y="5301208"/>
                    <a:ext cx="7153112" cy="97270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7812360" y="525650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T</a:t>
                </a:r>
                <a:endParaRPr lang="en-US" i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2924944"/>
                <a:ext cx="610455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are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called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singular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values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arranged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as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….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6104555" cy="362984"/>
              </a:xfrm>
              <a:prstGeom prst="rect">
                <a:avLst/>
              </a:prstGeom>
              <a:blipFill rotWithShape="1">
                <a:blip r:embed="rId7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7504" y="1772816"/>
            <a:ext cx="7632218" cy="4824536"/>
            <a:chOff x="107504" y="1484784"/>
            <a:chExt cx="7632218" cy="4824536"/>
          </a:xfrm>
        </p:grpSpPr>
        <p:grpSp>
          <p:nvGrpSpPr>
            <p:cNvPr id="16" name="Group 15"/>
            <p:cNvGrpSpPr/>
            <p:nvPr/>
          </p:nvGrpSpPr>
          <p:grpSpPr>
            <a:xfrm>
              <a:off x="1127708" y="1484784"/>
              <a:ext cx="6594177" cy="864096"/>
              <a:chOff x="1127708" y="1835532"/>
              <a:chExt cx="6594177" cy="8640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127708" y="1874659"/>
                    <a:ext cx="6594177" cy="8249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𝑚𝑛</m:t>
                                  </m:r>
                                </m:e>
                              </m:mr>
                            </m:m>
                          </m:e>
                        </m:d>
                      </m:oMath>
                    </a14:m>
                    <a:r>
                      <a:rPr lang="en-US" dirty="0" smtClean="0">
                        <a:latin typeface="Vrinda" panose="020B0502040204020203" pitchFamily="34" charset="0"/>
                        <a:cs typeface="Vrinda" panose="020B0502040204020203" pitchFamily="34" charset="0"/>
                      </a:rPr>
                      <a:t> =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𝑚𝑚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𝑛𝑛</m:t>
                                  </m:r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en-US" dirty="0">
                      <a:latin typeface="Vrinda" panose="020B0502040204020203" pitchFamily="34" charset="0"/>
                      <a:cs typeface="Vrinda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708" y="1874659"/>
                    <a:ext cx="6449907" cy="82496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/>
              <p:cNvSpPr txBox="1"/>
              <p:nvPr/>
            </p:nvSpPr>
            <p:spPr>
              <a:xfrm>
                <a:off x="7308304" y="183553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T</a:t>
                </a:r>
                <a:endParaRPr lang="en-US" i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07504" y="6032321"/>
              <a:ext cx="763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William </a:t>
              </a:r>
              <a:r>
                <a:rPr lang="en-US" sz="1200" dirty="0">
                  <a:latin typeface="Vrinda" panose="020B0502040204020203" pitchFamily="34" charset="0"/>
                  <a:cs typeface="Vrinda" panose="020B0502040204020203" pitchFamily="34" charset="0"/>
                </a:rPr>
                <a:t>H. </a:t>
              </a:r>
              <a:r>
                <a:rPr lang="en-US" sz="12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Press,  Numerical </a:t>
              </a:r>
              <a:r>
                <a:rPr lang="en-US" sz="1200" dirty="0">
                  <a:latin typeface="Vrinda" panose="020B0502040204020203" pitchFamily="34" charset="0"/>
                  <a:cs typeface="Vrinda" panose="020B0502040204020203" pitchFamily="34" charset="0"/>
                </a:rPr>
                <a:t>recipes; The art of scientific </a:t>
              </a:r>
              <a:r>
                <a:rPr lang="en-US" sz="12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computing  (2007)  Cambridge </a:t>
              </a:r>
              <a:r>
                <a:rPr lang="en-US" sz="1200" dirty="0">
                  <a:latin typeface="Vrinda" panose="020B0502040204020203" pitchFamily="34" charset="0"/>
                  <a:cs typeface="Vrinda" panose="020B0502040204020203" pitchFamily="34" charset="0"/>
                </a:rPr>
                <a:t>university press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536" y="4139788"/>
            <a:ext cx="746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where the columns of </a:t>
            </a:r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U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and </a:t>
            </a:r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V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are the eigenvectors of RR</a:t>
            </a:r>
            <a:r>
              <a:rPr lang="en-US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T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and R</a:t>
            </a:r>
            <a:r>
              <a:rPr lang="en-US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T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8FA1C9-E767-4519-981D-5EB32AD8F4B0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95936" y="5288710"/>
            <a:ext cx="3672408" cy="948602"/>
            <a:chOff x="3995936" y="5288710"/>
            <a:chExt cx="3672408" cy="94860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995936" y="5288999"/>
              <a:ext cx="0" cy="83970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444208" y="6005576"/>
              <a:ext cx="1224136" cy="1121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499992" y="6011183"/>
              <a:ext cx="1512168" cy="2199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40152" y="5288710"/>
              <a:ext cx="0" cy="83970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724128" y="5812655"/>
              <a:ext cx="576064" cy="42465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91870" y="4564652"/>
            <a:ext cx="1973617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Pseudo-inverse 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3030" y="1132550"/>
                <a:ext cx="289431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1" i="0" dirty="0" smtClean="0">
                              <a:latin typeface="Cambria Math"/>
                            </a:rPr>
                            <m:t>𝐘</m:t>
                          </m:r>
                          <m:r>
                            <a:rPr lang="en-US" sz="2000" b="1" i="1" dirty="0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/>
                            </a:rPr>
                            <m:t>𝒎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az-Cyrl-AZ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az-Cyrl-AZ" sz="2000" b="1" i="1">
                              <a:latin typeface="Cambria Math"/>
                            </a:rPr>
                            <m:t>Ѳ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b="1" dirty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0" y="1132550"/>
                <a:ext cx="289431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06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E732924-B5CA-4178-BD43-E430A87726BD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81" y="980728"/>
            <a:ext cx="59540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Features </a:t>
            </a:r>
            <a:r>
              <a:rPr lang="en-US" b="1" u="sng" dirty="0">
                <a:latin typeface="Vrinda" panose="020B0502040204020203" pitchFamily="34" charset="0"/>
                <a:cs typeface="Vrinda" panose="020B0502040204020203" pitchFamily="34" charset="0"/>
              </a:rPr>
              <a:t>of </a:t>
            </a:r>
            <a:r>
              <a:rPr lang="en-US" b="1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SVD</a:t>
            </a: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U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and 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V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matrices form the BPM and corrector spaces.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SVD can decompose and invert (or pseudo-invert) “any” matrix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A robust algorithm for global orbit correction 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11" y="3717032"/>
            <a:ext cx="5893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Benefits of SVD over harmonic analysis</a:t>
            </a: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One needs not to select the modes to be corrected before correction:  decompose in all possible modes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“simple” matrix inversion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Mode-by-mode correction is still possible through selecting certain eigenvalues 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11" name="Picture 2" descr="D:\PhD work\2018\SVDMODES21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902525" cy="48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76256" y="5818269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Columns of U:Black</a:t>
            </a:r>
          </a:p>
          <a:p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Columns of V: Red</a:t>
            </a:r>
            <a:endParaRPr lang="en-US" sz="16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12692" y="224491"/>
                <a:ext cx="2132373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𝐔𝐒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92" y="224491"/>
                <a:ext cx="2132373" cy="468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el 1"/>
          <p:cNvSpPr txBox="1">
            <a:spLocks/>
          </p:cNvSpPr>
          <p:nvPr/>
        </p:nvSpPr>
        <p:spPr>
          <a:xfrm>
            <a:off x="-23375" y="188640"/>
            <a:ext cx="8229600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rinda" panose="020B0502040204020203" pitchFamily="34" charset="0"/>
                <a:ea typeface="+mj-ea"/>
                <a:cs typeface="Vrinda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b="1" smtClean="0"/>
              <a:t>Singular Value </a:t>
            </a:r>
            <a:r>
              <a:rPr lang="en-US" b="1" smtClean="0"/>
              <a:t>Decomposition</a:t>
            </a:r>
            <a:r>
              <a:rPr lang="de-DE" b="1" smtClean="0"/>
              <a:t> (SVD)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552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04CA2C-7D39-4B8E-BD82-7803698D14E4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55" name="TextBox 54"/>
          <p:cNvSpPr txBox="1"/>
          <p:nvPr/>
        </p:nvSpPr>
        <p:spPr>
          <a:xfrm>
            <a:off x="35496" y="908720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U</a:t>
            </a: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u="sng" dirty="0">
                <a:latin typeface="Vrinda" panose="020B0502040204020203" pitchFamily="34" charset="0"/>
                <a:cs typeface="Vrinda" panose="020B0502040204020203" pitchFamily="34" charset="0"/>
              </a:rPr>
              <a:t>and </a:t>
            </a:r>
            <a:r>
              <a:rPr lang="en-US" b="1" u="sng" dirty="0">
                <a:latin typeface="Vrinda" panose="020B0502040204020203" pitchFamily="34" charset="0"/>
                <a:cs typeface="Vrinda" panose="020B0502040204020203" pitchFamily="34" charset="0"/>
              </a:rPr>
              <a:t>V</a:t>
            </a:r>
            <a:r>
              <a:rPr lang="en-US" u="sng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are interconnected </a:t>
            </a:r>
            <a:r>
              <a:rPr lang="en-US" u="sng" dirty="0">
                <a:latin typeface="Vrinda" panose="020B0502040204020203" pitchFamily="34" charset="0"/>
                <a:cs typeface="Vrinda" panose="020B0502040204020203" pitchFamily="34" charset="0"/>
              </a:rPr>
              <a:t>through a phase relation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Over </a:t>
            </a:r>
            <a:r>
              <a:rPr lang="en-US" u="sng" dirty="0">
                <a:latin typeface="Vrinda" panose="020B0502040204020203" pitchFamily="34" charset="0"/>
                <a:cs typeface="Vrinda" panose="020B0502040204020203" pitchFamily="34" charset="0"/>
              </a:rPr>
              <a:t>the ramp, updating of all three matrices </a:t>
            </a: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required</a:t>
            </a:r>
            <a:endParaRPr lang="en-US" u="sng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Uncertainty modeling is required in all three matrices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Time complexity of the order of </a:t>
            </a:r>
            <a:r>
              <a:rPr lang="en-US" i="1" dirty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r>
              <a:rPr lang="en-US" i="1" baseline="30000" dirty="0">
                <a:latin typeface="Vrinda" panose="020B0502040204020203" pitchFamily="34" charset="0"/>
                <a:cs typeface="Vrinda" panose="020B0502040204020203" pitchFamily="34" charset="0"/>
              </a:rPr>
              <a:t>3</a:t>
            </a:r>
            <a:r>
              <a:rPr lang="en-US" baseline="30000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, </a:t>
            </a:r>
            <a:r>
              <a:rPr lang="en-US" i="1" dirty="0">
                <a:latin typeface="Vrinda" panose="020B0502040204020203" pitchFamily="34" charset="0"/>
                <a:cs typeface="Vrinda" panose="020B0502040204020203" pitchFamily="34" charset="0"/>
              </a:rPr>
              <a:t>n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being dimension of matrix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>
                <a:latin typeface="Vrinda" panose="020B0502040204020203" pitchFamily="34" charset="0"/>
                <a:cs typeface="Vrinda" panose="020B0502040204020203" pitchFamily="34" charset="0"/>
              </a:rPr>
              <a:t>Loss of physical meaning of </a:t>
            </a: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modes (interpolation)</a:t>
            </a:r>
            <a:endParaRPr lang="en-US" u="sng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229600" cy="648072"/>
          </a:xfrm>
        </p:spPr>
        <p:txBody>
          <a:bodyPr/>
          <a:lstStyle/>
          <a:p>
            <a:r>
              <a:rPr lang="en-US" b="1" dirty="0" smtClean="0"/>
              <a:t>Weaknesses of SVD</a:t>
            </a:r>
            <a:endParaRPr lang="en-US" b="1" dirty="0"/>
          </a:p>
        </p:txBody>
      </p:sp>
      <p:pic>
        <p:nvPicPr>
          <p:cNvPr id="14" name="Picture 2" descr="D:\PhD work\2018\SVDMODES21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902525" cy="48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76256" y="5818269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 of U:Black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 of V: 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35730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Fourier coefficients of harmonic analysis have been proposed for uncertainty modeling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91880" y="4293096"/>
            <a:ext cx="2448272" cy="1850142"/>
            <a:chOff x="2929718" y="4177729"/>
            <a:chExt cx="3154450" cy="2225315"/>
          </a:xfrm>
        </p:grpSpPr>
        <p:pic>
          <p:nvPicPr>
            <p:cNvPr id="20" name="Picture 3" descr="D:\PhD work\2018\singular-values.ep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718" y="4177729"/>
              <a:ext cx="3154450" cy="2225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355976" y="4680009"/>
              <a:ext cx="11224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Vrinda" panose="020B0502040204020203" pitchFamily="34" charset="0"/>
                  <a:cs typeface="Vrinda" panose="020B0502040204020203" pitchFamily="34" charset="0"/>
                </a:rPr>
                <a:t>Q</a:t>
              </a:r>
              <a:r>
                <a:rPr lang="en-US" sz="1600" baseline="-25000" dirty="0" err="1" smtClean="0">
                  <a:latin typeface="Vrinda" panose="020B0502040204020203" pitchFamily="34" charset="0"/>
                  <a:cs typeface="Vrinda" panose="020B0502040204020203" pitchFamily="34" charset="0"/>
                </a:rPr>
                <a:t>y</a:t>
              </a:r>
              <a:r>
                <a:rPr lang="en-US" sz="1600" baseline="-250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 </a:t>
              </a:r>
              <a:r>
                <a:rPr lang="en-US" sz="16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= 3.28</a:t>
              </a:r>
              <a:endParaRPr lang="en-US" sz="1600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5896" y="4214348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k=3</a:t>
              </a:r>
              <a:endParaRPr lang="en-US" sz="1600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67524" y="5157728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k=4</a:t>
              </a:r>
              <a:endParaRPr lang="en-US" sz="1600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9425" y="5466710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k=5</a:t>
              </a:r>
              <a:endParaRPr lang="en-US" sz="1600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</p:grpSp>
      <p:pic>
        <p:nvPicPr>
          <p:cNvPr id="7171" name="Picture 3" descr="D:\conferences attended\ARIES barcelona\Four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4" y="4221088"/>
            <a:ext cx="3059690" cy="19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6406" y="6146140"/>
            <a:ext cx="6892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S. </a:t>
            </a:r>
            <a:r>
              <a:rPr lang="en-US" sz="1400" dirty="0" err="1"/>
              <a:t>Gayadeen</a:t>
            </a:r>
            <a:r>
              <a:rPr lang="en-US" sz="1400" dirty="0"/>
              <a:t>, “Synchrotron Electron Beam Control”, </a:t>
            </a:r>
            <a:r>
              <a:rPr lang="en-US" sz="1400" dirty="0" smtClean="0"/>
              <a:t>Ph.D. thesis</a:t>
            </a:r>
            <a:r>
              <a:rPr lang="en-US" sz="1400" dirty="0"/>
              <a:t>, St. Hugh’s College, University of Oxford, UK, 2014.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12692" y="224491"/>
                <a:ext cx="2132373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𝐔𝐒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92" y="224491"/>
                <a:ext cx="2132373" cy="468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395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700" y="6597352"/>
            <a:ext cx="1462956" cy="328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CF3F12-720C-4808-913C-3781CE2281A3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-36512" y="116632"/>
            <a:ext cx="9144000" cy="647676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Outline</a:t>
            </a:r>
            <a:r>
              <a:rPr lang="en-US" sz="4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endParaRPr lang="de-DE" sz="40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86" y="1052736"/>
            <a:ext cx="8799286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GSI and FAIR project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Upgrade of SIS18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Robustness requirements of SIS18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Closed orbit feedback (COFB)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system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Global orbit correction methods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Harmonic analysis of the perturbed orbit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Singular value decomposition (SVD) of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Missing connection between two methods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Exploitation of Circulant symmetry in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Simple symmetry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Nearest-Circulant approximation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Characterizing the effect of model mismatch on orbit correction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Demonstration in COSY synchrotron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Julich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19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514325" cy="576064"/>
          </a:xfrm>
        </p:spPr>
        <p:txBody>
          <a:bodyPr/>
          <a:lstStyle/>
          <a:p>
            <a:r>
              <a:rPr lang="en-US" sz="3100" b="1" dirty="0" smtClean="0"/>
              <a:t>Symmetry exploitation in SIS 18 vertical ORM</a:t>
            </a:r>
            <a:endParaRPr lang="de-DE" sz="3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66777" y="3386962"/>
                <a:ext cx="4260462" cy="169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77" y="3386962"/>
                <a:ext cx="4260462" cy="16982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528" y="5301208"/>
            <a:ext cx="84845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Each row is cyclic shift of  previous row</a:t>
            </a:r>
          </a:p>
          <a:p>
            <a:endParaRPr lang="en-US" sz="1400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All diagonal elements are identical</a:t>
            </a:r>
          </a:p>
          <a:p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962" y="5654568"/>
            <a:ext cx="8473478" cy="923330"/>
            <a:chOff x="58962" y="5294528"/>
            <a:chExt cx="8473478" cy="923330"/>
          </a:xfrm>
        </p:grpSpPr>
        <p:sp>
          <p:nvSpPr>
            <p:cNvPr id="3" name="Rectangle 2"/>
            <p:cNvSpPr/>
            <p:nvPr/>
          </p:nvSpPr>
          <p:spPr>
            <a:xfrm>
              <a:off x="58962" y="5919786"/>
              <a:ext cx="46634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Reference: Philips </a:t>
              </a:r>
              <a:r>
                <a:rPr lang="en-US" sz="1200" dirty="0" err="1" smtClean="0">
                  <a:latin typeface="Vrinda" panose="020B0502040204020203" pitchFamily="34" charset="0"/>
                  <a:cs typeface="Vrinda" panose="020B0502040204020203" pitchFamily="34" charset="0"/>
                </a:rPr>
                <a:t>J.Davis</a:t>
              </a:r>
              <a:r>
                <a:rPr lang="en-US" sz="1200" dirty="0">
                  <a:latin typeface="Vrinda" panose="020B0502040204020203" pitchFamily="34" charset="0"/>
                  <a:cs typeface="Vrinda" panose="020B0502040204020203" pitchFamily="34" charset="0"/>
                </a:rPr>
                <a:t>, Circulant matrices, (1994), Chelsea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508104" y="5294528"/>
              <a:ext cx="3024336" cy="92333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rinda" panose="020B0502040204020203" pitchFamily="34" charset="0"/>
                  <a:cs typeface="Vrinda" panose="020B0502040204020203" pitchFamily="34" charset="0"/>
                </a:rPr>
                <a:t>Such a </a:t>
              </a:r>
              <a:r>
                <a:rPr lang="en-US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square matrix </a:t>
              </a:r>
              <a:r>
                <a:rPr lang="en-US" dirty="0">
                  <a:latin typeface="Vrinda" panose="020B0502040204020203" pitchFamily="34" charset="0"/>
                  <a:cs typeface="Vrinda" panose="020B0502040204020203" pitchFamily="34" charset="0"/>
                </a:rPr>
                <a:t>is called </a:t>
              </a:r>
              <a:endParaRPr lang="en-US" dirty="0" smtClean="0">
                <a:latin typeface="Vrinda" panose="020B0502040204020203" pitchFamily="34" charset="0"/>
                <a:cs typeface="Vrinda" panose="020B0502040204020203" pitchFamily="34" charset="0"/>
              </a:endParaRPr>
            </a:p>
            <a:p>
              <a:r>
                <a:rPr lang="en-US" b="1" dirty="0" smtClean="0">
                  <a:solidFill>
                    <a:srgbClr val="0070C0"/>
                  </a:solidFill>
                  <a:latin typeface="Vrinda" panose="020B0502040204020203" pitchFamily="34" charset="0"/>
                  <a:cs typeface="Vrinda" panose="020B0502040204020203" pitchFamily="34" charset="0"/>
                </a:rPr>
                <a:t>Circulant </a:t>
              </a:r>
              <a:r>
                <a:rPr lang="en-US" b="1" dirty="0">
                  <a:solidFill>
                    <a:srgbClr val="0070C0"/>
                  </a:solidFill>
                  <a:latin typeface="Vrinda" panose="020B0502040204020203" pitchFamily="34" charset="0"/>
                  <a:cs typeface="Vrinda" panose="020B0502040204020203" pitchFamily="34" charset="0"/>
                </a:rPr>
                <a:t>Matrix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A06BC26-FC90-4FA2-9592-126D4DD32D5E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6189" y="1073386"/>
                <a:ext cx="413478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𝑏𝑝𝑚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𝑏𝑝𝑚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𝑏𝑝𝑚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……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𝑏𝑝𝑚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89" y="1073386"/>
                <a:ext cx="4134786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11560" y="1619508"/>
                <a:ext cx="4134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𝑐𝑜𝑟𝑟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𝑐𝑜𝑟𝑟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𝑐𝑜𝑟𝑟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……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𝑐𝑜𝑟𝑟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19508"/>
                <a:ext cx="41347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0367" y="2771636"/>
                <a:ext cx="212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𝑐𝑜𝑟𝑟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7" y="2771636"/>
                <a:ext cx="212237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2677" y="2164666"/>
                <a:ext cx="211993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𝑏𝑝𝑚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77" y="2164666"/>
                <a:ext cx="2119939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2411760" y="3551997"/>
            <a:ext cx="3096344" cy="13681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31840" y="3573016"/>
            <a:ext cx="2232248" cy="100811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conferences attended\ARIES barcelona\SIS1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3607" r="4093" b="5881"/>
          <a:stretch/>
        </p:blipFill>
        <p:spPr bwMode="auto">
          <a:xfrm>
            <a:off x="5901673" y="955343"/>
            <a:ext cx="3220872" cy="31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6216" y="2226930"/>
            <a:ext cx="2016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SIS18 lattice </a:t>
            </a:r>
          </a:p>
          <a:p>
            <a:pPr algn="ctr"/>
            <a:r>
              <a:rPr lang="en-US" sz="1200" dirty="0" smtClean="0">
                <a:latin typeface="Vrinda" panose="020B0502040204020203" pitchFamily="34" charset="0"/>
                <a:cs typeface="Vrinda" panose="020B0502040204020203" pitchFamily="34" charset="0"/>
              </a:rPr>
              <a:t>(out of scale schematics)</a:t>
            </a:r>
            <a:endParaRPr lang="en-US" sz="12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06EC8E-65CE-4891-9F83-B116A97FD65E}" type="datetime1">
              <a:rPr lang="en-US" smtClean="0"/>
              <a:t>12/9/2018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4049" y="1141622"/>
                <a:ext cx="4175502" cy="169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49" y="1141622"/>
                <a:ext cx="4175502" cy="16982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456237" y="1307810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3068960"/>
                <a:ext cx="4452886" cy="956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𝑘𝑖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4452886" cy="9569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/>
          <p:cNvSpPr txBox="1">
            <a:spLocks/>
          </p:cNvSpPr>
          <p:nvPr/>
        </p:nvSpPr>
        <p:spPr bwMode="auto">
          <a:xfrm>
            <a:off x="18115" y="44624"/>
            <a:ext cx="7506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Diagonalization of a Circulant matrix</a:t>
            </a:r>
            <a:endParaRPr lang="de-DE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239" y="4332223"/>
                <a:ext cx="5227841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R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𝑚𝑚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9" y="4332223"/>
                <a:ext cx="5227841" cy="824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4001865" y="1307810"/>
            <a:ext cx="1368152" cy="2257422"/>
          </a:xfrm>
          <a:prstGeom prst="arc">
            <a:avLst>
              <a:gd name="adj1" fmla="val 16200000"/>
              <a:gd name="adj2" fmla="val 460646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43608" y="3822549"/>
            <a:ext cx="1440160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42995" y="3571651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Fourier matrix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76056" y="4729029"/>
            <a:ext cx="42058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5578" y="5594348"/>
                <a:ext cx="1644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𝑘𝑐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𝑘𝑠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78" y="5594348"/>
                <a:ext cx="164461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35928" y="5519743"/>
                <a:ext cx="2408080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600" i="1" baseline="-25000">
                          <a:latin typeface="Cambria Math"/>
                          <a:cs typeface="Times New Roman" panose="02020603050405020304" pitchFamily="18" charset="0"/>
                        </a:rPr>
                        <m:t>𝑘𝑠</m:t>
                      </m:r>
                      <m:r>
                        <a:rPr lang="en-US" sz="1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en-US" sz="1600" i="1" baseline="-2500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28" y="5519743"/>
                <a:ext cx="2408080" cy="6455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940152" y="1276950"/>
            <a:ext cx="2745260" cy="2008034"/>
            <a:chOff x="6012160" y="2708920"/>
            <a:chExt cx="2745260" cy="2008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516216" y="3422439"/>
                  <a:ext cx="188808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422439"/>
                  <a:ext cx="188808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228184" y="4007551"/>
                  <a:ext cx="2490041" cy="5673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sz="2000" dirty="0" smtClean="0"/>
                    <a:t> =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diag</a:t>
                  </a:r>
                  <a:r>
                    <a:rPr lang="en-US" sz="2000" dirty="0" smtClean="0"/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000" dirty="0" smtClean="0"/>
                    <a:t>) ,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k=1...n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4007551"/>
                  <a:ext cx="2490041" cy="56733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206" b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6153967" y="2839844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Inverse is straightforward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12160" y="2708920"/>
              <a:ext cx="2745260" cy="20080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81" y="3937791"/>
            <a:ext cx="3332163" cy="24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25885" cy="622176"/>
          </a:xfrm>
        </p:spPr>
        <p:txBody>
          <a:bodyPr/>
          <a:lstStyle/>
          <a:p>
            <a:r>
              <a:rPr lang="en-US" b="1" dirty="0" smtClean="0"/>
              <a:t>Equivalence of DFT and SVD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8104" y="3092008"/>
                <a:ext cx="2498825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𝑟𝑘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092008"/>
                <a:ext cx="2498825" cy="5934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5315" y="1640594"/>
            <a:ext cx="76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DFT: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333" y="481049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SVD: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DA3E1B-BE14-4C4D-AE69-71F95D18BDC4}" type="datetime1">
              <a:rPr lang="en-US" smtClean="0"/>
              <a:t>12/9/2018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62453" y="4605740"/>
                <a:ext cx="6449907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𝑚𝑛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𝑚𝑚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𝑛𝑛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53" y="4605740"/>
                <a:ext cx="6449907" cy="824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98692" y="1412776"/>
                <a:ext cx="6757684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𝑚𝑛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𝑚𝑚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𝑛𝑛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92" y="1412776"/>
                <a:ext cx="6757684" cy="8249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5710914" y="2237745"/>
            <a:ext cx="589278" cy="9982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508108" y="3664341"/>
            <a:ext cx="792084" cy="941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96894" y="3234462"/>
                <a:ext cx="1528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1600" i="1" baseline="-2500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𝑑𝑘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894" y="3234462"/>
                <a:ext cx="1528432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27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/>
          <p:nvPr/>
        </p:nvCxnSpPr>
        <p:spPr>
          <a:xfrm rot="5400000">
            <a:off x="4351590" y="2290432"/>
            <a:ext cx="1160904" cy="1152131"/>
          </a:xfrm>
          <a:prstGeom prst="curvedConnector3">
            <a:avLst/>
          </a:prstGeom>
          <a:ln w="31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>
            <a:off x="4355976" y="3405997"/>
            <a:ext cx="2520280" cy="1270187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355976" y="3446949"/>
            <a:ext cx="12700" cy="1141516"/>
          </a:xfrm>
          <a:prstGeom prst="curvedConnector4">
            <a:avLst>
              <a:gd name="adj1" fmla="val -1800000"/>
              <a:gd name="adj2" fmla="val 57415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173761" y="5589240"/>
            <a:ext cx="484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CC"/>
                </a:solidFill>
                <a:latin typeface="CityBlueprint" panose="00000400000000000000" pitchFamily="2" charset="2"/>
                <a:cs typeface="Times New Roman" panose="02020603050405020304" pitchFamily="18" charset="0"/>
              </a:rPr>
              <a:t>Why to do SVD when Circulant symmetry exits?</a:t>
            </a:r>
            <a:endParaRPr lang="en-US" sz="2000" b="1" i="1" dirty="0">
              <a:solidFill>
                <a:srgbClr val="3366CC"/>
              </a:solidFill>
              <a:latin typeface="CityBlueprint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34" name="Picture 2" descr="D:\PhD work\2018\SVDMODES21.ep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5"/>
          <a:stretch/>
        </p:blipFill>
        <p:spPr bwMode="auto">
          <a:xfrm>
            <a:off x="265315" y="2436369"/>
            <a:ext cx="2483768" cy="21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6512" y="6165304"/>
            <a:ext cx="10692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rinda" panose="020B0502040204020203" pitchFamily="34" charset="0"/>
                <a:cs typeface="Vrinda" panose="020B0502040204020203" pitchFamily="34" charset="0"/>
              </a:rPr>
              <a:t>Herbert </a:t>
            </a:r>
            <a:r>
              <a:rPr lang="en-US" sz="14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Karner</a:t>
            </a:r>
            <a:r>
              <a:rPr lang="en-US" sz="1400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1400" dirty="0" smtClean="0">
                <a:latin typeface="Vrinda" panose="020B0502040204020203" pitchFamily="34" charset="0"/>
                <a:cs typeface="Vrinda" panose="020B0502040204020203" pitchFamily="34" charset="0"/>
              </a:rPr>
              <a:t>et al.  Spectral </a:t>
            </a:r>
            <a:r>
              <a:rPr lang="en-US" sz="1400" dirty="0">
                <a:latin typeface="Vrinda" panose="020B0502040204020203" pitchFamily="34" charset="0"/>
                <a:cs typeface="Vrinda" panose="020B0502040204020203" pitchFamily="34" charset="0"/>
              </a:rPr>
              <a:t>decomposition of real </a:t>
            </a:r>
            <a:r>
              <a:rPr lang="en-US" sz="1400" dirty="0" smtClean="0">
                <a:latin typeface="Vrinda" panose="020B0502040204020203" pitchFamily="34" charset="0"/>
                <a:cs typeface="Vrinda" panose="020B0502040204020203" pitchFamily="34" charset="0"/>
              </a:rPr>
              <a:t>Circulant matrices, Linear </a:t>
            </a:r>
            <a:r>
              <a:rPr lang="en-US" sz="1400" dirty="0">
                <a:latin typeface="Vrinda" panose="020B0502040204020203" pitchFamily="34" charset="0"/>
                <a:cs typeface="Vrinda" panose="020B0502040204020203" pitchFamily="34" charset="0"/>
              </a:rPr>
              <a:t>Algebra and its </a:t>
            </a:r>
            <a:r>
              <a:rPr lang="en-US" sz="1400" dirty="0" smtClean="0">
                <a:latin typeface="Vrinda" panose="020B0502040204020203" pitchFamily="34" charset="0"/>
                <a:cs typeface="Vrinda" panose="020B0502040204020203" pitchFamily="34" charset="0"/>
              </a:rPr>
              <a:t>Applications, </a:t>
            </a:r>
          </a:p>
          <a:p>
            <a:r>
              <a:rPr lang="en-US" sz="1400" dirty="0" smtClean="0">
                <a:latin typeface="Vrinda" panose="020B0502040204020203" pitchFamily="34" charset="0"/>
                <a:cs typeface="Vrinda" panose="020B0502040204020203" pitchFamily="34" charset="0"/>
              </a:rPr>
              <a:t>Volume 367, 2003</a:t>
            </a:r>
            <a:endParaRPr lang="en-US" sz="14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5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883A2A-80A1-4052-9FA2-3CE5DF960064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6988"/>
            <a:ext cx="9144000" cy="9993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Nearest-Circulant symmetry 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SIS18 horizontal plane</a:t>
            </a:r>
            <a:endParaRPr lang="de-DE" sz="24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512" y="908720"/>
            <a:ext cx="2952328" cy="3032742"/>
            <a:chOff x="5220072" y="1131218"/>
            <a:chExt cx="3672408" cy="3755717"/>
          </a:xfrm>
        </p:grpSpPr>
        <p:pic>
          <p:nvPicPr>
            <p:cNvPr id="19459" name="Picture 3" descr="D:\PhD work\2018\Rxsis18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3" t="7098" r="28578"/>
            <a:stretch/>
          </p:blipFill>
          <p:spPr bwMode="auto">
            <a:xfrm>
              <a:off x="5220072" y="1131218"/>
              <a:ext cx="3672408" cy="3755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6300192" y="2204864"/>
              <a:ext cx="432048" cy="50405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76256" y="2757048"/>
              <a:ext cx="432048" cy="50405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58822" y="3079128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Condition number =12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9113" y="908720"/>
            <a:ext cx="3059391" cy="3024336"/>
            <a:chOff x="5678724" y="1338893"/>
            <a:chExt cx="3059391" cy="3024336"/>
          </a:xfrm>
        </p:grpSpPr>
        <p:pic>
          <p:nvPicPr>
            <p:cNvPr id="19460" name="Picture 4" descr="D:\PhD work\2018\Rx_nc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0" t="6769" r="16714"/>
            <a:stretch/>
          </p:blipFill>
          <p:spPr bwMode="auto">
            <a:xfrm>
              <a:off x="5678724" y="1338893"/>
              <a:ext cx="3059391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631591" y="3372224"/>
              <a:ext cx="17395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Condition number =9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AutoShape 2" descr="https://v2.overleaf.com/project/5b8274ed521e8d1ca1d0d699/file/5b8274ef521e8d1ca1d0d6b0?format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373884" cy="16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4306" y="1115078"/>
                <a:ext cx="199291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1" i="0" smtClean="0">
                          <a:latin typeface="Cambria Math"/>
                        </a:rPr>
                        <m:t>𝐑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306" y="1115078"/>
                <a:ext cx="1992917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59832" y="2186406"/>
                <a:ext cx="2648097" cy="1366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186406"/>
                <a:ext cx="2648097" cy="13662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402" y="3789040"/>
                <a:ext cx="344716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+……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12,1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" y="3789040"/>
                <a:ext cx="3447162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3528" y="4427820"/>
                <a:ext cx="2943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𝑐𝑖𝑟𝑐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27820"/>
                <a:ext cx="29436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29001" y="1719714"/>
            <a:ext cx="1710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Frobenius</a:t>
            </a:r>
            <a:r>
              <a:rPr lang="en-US" sz="1600" dirty="0" smtClean="0"/>
              <a:t> product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9912" y="4001865"/>
            <a:ext cx="4549704" cy="2435916"/>
            <a:chOff x="3779912" y="4001865"/>
            <a:chExt cx="4549704" cy="2435916"/>
          </a:xfrm>
        </p:grpSpPr>
        <p:pic>
          <p:nvPicPr>
            <p:cNvPr id="8194" name="Picture 2" descr="D:\conferences attended\ARIES barcelona\comparison of orignal and near circulatn matri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001865"/>
              <a:ext cx="4549704" cy="243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75985" y="4005064"/>
              <a:ext cx="2531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Orbit correction in SIS18 (9 July 2018)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2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7662C00-5CAD-4926-8FCD-C7660F022C35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512" y="188640"/>
            <a:ext cx="9144000" cy="7196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>
                <a:latin typeface="Vrinda" panose="020B0502040204020203" pitchFamily="34" charset="0"/>
                <a:cs typeface="Vrinda" panose="020B0502040204020203" pitchFamily="34" charset="0"/>
              </a:rPr>
              <a:t>D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ispersion effect in closed orbit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83568" y="2342734"/>
            <a:ext cx="8126454" cy="2306358"/>
            <a:chOff x="683568" y="2342734"/>
            <a:chExt cx="8126454" cy="230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183619" y="3469991"/>
                  <a:ext cx="22362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619" y="3469991"/>
                  <a:ext cx="223625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4" descr="C:\Users\smirza\AppData\Local\Microsoft\Windows\Temporary Internet Files\Content.Outlook\FN0PIJKK\dispersion fucntion with at bpm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342734"/>
              <a:ext cx="3229910" cy="230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70436" y="2815173"/>
                  <a:ext cx="2065052" cy="659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0436" y="2815173"/>
                  <a:ext cx="2065052" cy="65941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 flipH="1">
              <a:off x="4535488" y="3212976"/>
              <a:ext cx="14264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403648" y="3044448"/>
              <a:ext cx="0" cy="4627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3568" y="2422629"/>
              <a:ext cx="1479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 DC shift in </a:t>
              </a:r>
            </a:p>
            <a:p>
              <a:r>
                <a:rPr lang="en-US" dirty="0" smtClean="0">
                  <a:latin typeface="+mn-lt"/>
                </a:rPr>
                <a:t>closed orbit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79512" y="4649092"/>
            <a:ext cx="8964488" cy="1584175"/>
            <a:chOff x="179512" y="4649092"/>
            <a:chExt cx="8964488" cy="1584175"/>
          </a:xfrm>
        </p:grpSpPr>
        <p:grpSp>
          <p:nvGrpSpPr>
            <p:cNvPr id="36" name="Group 35"/>
            <p:cNvGrpSpPr/>
            <p:nvPr/>
          </p:nvGrpSpPr>
          <p:grpSpPr>
            <a:xfrm>
              <a:off x="179512" y="4649092"/>
              <a:ext cx="8964488" cy="1476217"/>
              <a:chOff x="323528" y="2348880"/>
              <a:chExt cx="8964488" cy="14762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10356" y="2348880"/>
                    <a:ext cx="2850076" cy="14581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6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0356" y="2348880"/>
                    <a:ext cx="2850076" cy="145813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33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043608" y="2366964"/>
                    <a:ext cx="2850076" cy="14581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6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sz="36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2366964"/>
                    <a:ext cx="2850076" cy="145813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37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23528" y="2672322"/>
                    <a:ext cx="8964488" cy="972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 =</m:t>
                        </m:r>
                        <m:r>
                          <a:rPr lang="en-US" b="0" i="1" smtClean="0">
                            <a:latin typeface="Cambria Math"/>
                          </a:rPr>
                          <m:t>                                                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1/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                                                 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528" y="2672322"/>
                    <a:ext cx="8964488" cy="97270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5839460" y="4709460"/>
              <a:ext cx="2086386" cy="1523807"/>
              <a:chOff x="-1908721" y="1860605"/>
              <a:chExt cx="2636634" cy="1899178"/>
            </a:xfrm>
          </p:grpSpPr>
          <p:pic>
            <p:nvPicPr>
              <p:cNvPr id="46" name="Picture 3" descr="C:\Users\smirza\AppData\Local\Microsoft\Windows\Temporary Internet Files\Content.Outlook\FN0PIJKK\DC mode of ORM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78"/>
              <a:stretch/>
            </p:blipFill>
            <p:spPr bwMode="auto">
              <a:xfrm>
                <a:off x="-1908720" y="1860605"/>
                <a:ext cx="2636633" cy="1683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3" descr="C:\Users\smirza\AppData\Local\Microsoft\Windows\Temporary Internet Files\Content.Outlook\FN0PIJKK\DC mode of ORM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804"/>
              <a:stretch/>
            </p:blipFill>
            <p:spPr bwMode="auto">
              <a:xfrm>
                <a:off x="-1908721" y="3273432"/>
                <a:ext cx="2636633" cy="486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1272883" y="4709460"/>
              <a:ext cx="2086386" cy="1523807"/>
              <a:chOff x="-1908721" y="1860605"/>
              <a:chExt cx="2636634" cy="1899178"/>
            </a:xfrm>
          </p:grpSpPr>
          <p:pic>
            <p:nvPicPr>
              <p:cNvPr id="50" name="Picture 3" descr="C:\Users\smirza\AppData\Local\Microsoft\Windows\Temporary Internet Files\Content.Outlook\FN0PIJKK\DC mode of ORM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78"/>
              <a:stretch/>
            </p:blipFill>
            <p:spPr bwMode="auto">
              <a:xfrm>
                <a:off x="-1908720" y="1860605"/>
                <a:ext cx="2636633" cy="1683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" descr="C:\Users\smirza\AppData\Local\Microsoft\Windows\Temporary Internet Files\Content.Outlook\FN0PIJKK\DC mode of ORM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804"/>
              <a:stretch/>
            </p:blipFill>
            <p:spPr bwMode="auto">
              <a:xfrm>
                <a:off x="-1908721" y="3273432"/>
                <a:ext cx="2636633" cy="486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803092" y="1052736"/>
                <a:ext cx="2065052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092" y="1052736"/>
                <a:ext cx="2065052" cy="6594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86207" y="1183392"/>
                <a:ext cx="2236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07" y="1183392"/>
                <a:ext cx="223625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35496" y="1052736"/>
            <a:ext cx="3489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M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ismatch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between RF frequency and the dipole field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7503" y="1844824"/>
            <a:ext cx="7746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an attempt to correct it can saturate the corrector magnets. 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118811" y="3906179"/>
            <a:ext cx="3267396" cy="2201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700" y="6597352"/>
            <a:ext cx="1462956" cy="328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CF3F12-720C-4808-913C-3781CE2281A3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-36512" y="116632"/>
            <a:ext cx="9144000" cy="647676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Outline</a:t>
            </a:r>
            <a:r>
              <a:rPr lang="en-US" sz="4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endParaRPr lang="de-DE" sz="40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86" y="1052736"/>
            <a:ext cx="8799286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GSI and FAIR project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Upgrade of SIS18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Robustness requirements of SIS18 </a:t>
            </a: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Closed orbit feedback (COFB) 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system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Global orbit correction methods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Harmonic analysis of the perturbed orbit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Singular value decomposition (SVD) of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Missing connection between two methods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Exploitation of Circulant symmetry in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Simple symmetry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Nearest-Circulant approximation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Characterizing the effect of model mismatch on orbit correction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Demonstration in COSY synchrotron </a:t>
            </a:r>
            <a:r>
              <a:rPr lang="en-US" sz="16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Julich</a:t>
            </a:r>
            <a:endParaRPr lang="en-US" sz="1600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5448394-DBA1-476E-834D-FF9CD3258658}" type="datetime1">
              <a:rPr lang="en-US" smtClean="0"/>
              <a:t>12/9/2018</a:t>
            </a:fld>
            <a:endParaRPr lang="de-DE" dirty="0"/>
          </a:p>
        </p:txBody>
      </p:sp>
      <p:pic>
        <p:nvPicPr>
          <p:cNvPr id="16386" name="Picture 2" descr="C:\Users\smirza\AppData\Local\Microsoft\Windows\Temporary Internet Files\Content.Outlook\FN0PIJKK\Induced disperion on one B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03221" cy="439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6512" y="-27384"/>
            <a:ext cx="9144000" cy="9567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Induced dispersion and closed orbit in SIS18 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x-plane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60232" y="1547500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47500"/>
                <a:ext cx="67037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1736" y="1809680"/>
                <a:ext cx="798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736" y="1809680"/>
                <a:ext cx="7986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3744" y="2204864"/>
                <a:ext cx="798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744" y="2204864"/>
                <a:ext cx="7986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6336" y="2564904"/>
                <a:ext cx="798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79861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11718" y="3140968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18" y="3140968"/>
                <a:ext cx="542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68344" y="3779748"/>
                <a:ext cx="971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−0.005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79748"/>
                <a:ext cx="97174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40352" y="4365104"/>
                <a:ext cx="971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−0.010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365104"/>
                <a:ext cx="97174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7028" y="4869160"/>
                <a:ext cx="971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−0.015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028" y="4869160"/>
                <a:ext cx="97174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04248" y="51479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−0.02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147900"/>
                <a:ext cx="84350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98493" y="1732166"/>
                <a:ext cx="74372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93" y="1732166"/>
                <a:ext cx="743729" cy="65941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8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A3935F5-A091-460D-9DA8-AFB6EB4A0B24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3" name="AutoShape 2" descr="https://v2.overleaf.com/project/5b8274ed521e8d1ca1d0d699/file/5b8274ef521e8d1ca1d0d6b2?format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23956"/>
            <a:ext cx="9144000" cy="8847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Induced dispersion and closed orbit in x-plane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Experiment at SIS18</a:t>
            </a:r>
          </a:p>
        </p:txBody>
      </p:sp>
      <p:pic>
        <p:nvPicPr>
          <p:cNvPr id="9218" name="Picture 2" descr="D:\conferences attended\ARIES barcelona\Discal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890799" cy="26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conferences attended\ARIES barcelona\dispersionorb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13220"/>
            <a:ext cx="4653849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conferences attended\ARIES barcelona\mod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51174" cy="19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5487" y="3504896"/>
                <a:ext cx="182787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𝐕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𝐒</m:t>
                          </m:r>
                        </m:e>
                        <m:sup>
                          <m:r>
                            <a:rPr lang="en-US" b="1">
                              <a:latin typeface="Cambria Math"/>
                            </a:rPr>
                            <m:t>−</m:t>
                          </m:r>
                          <m:r>
                            <a:rPr lang="en-US" b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>
                          <a:latin typeface="Cambria Math"/>
                        </a:rPr>
                        <m:t>𝐔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487" y="3504896"/>
                <a:ext cx="1827873" cy="375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9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4856" r="4559" b="3598"/>
          <a:stretch/>
        </p:blipFill>
        <p:spPr bwMode="auto">
          <a:xfrm>
            <a:off x="107504" y="3068960"/>
            <a:ext cx="3240360" cy="301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3CAFEF-F3A9-4DF7-AB56-9FE142E9F4F8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Block Circulant symmetry 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SIS100</a:t>
            </a:r>
            <a:endParaRPr lang="de-DE" sz="24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AutoShape 2" descr="https://www.overleaf.com/project/5bc33395e616a7370d21b37c/file/5bcf0c0608c0790d5cea7432?format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3464467" cy="185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7904" y="1017588"/>
                <a:ext cx="3277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𝑐𝑖𝑟𝑐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,…..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017588"/>
                <a:ext cx="327711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3043" y="2411596"/>
                <a:ext cx="5389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𝑑𝑖𝑎𝑔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043" y="2411596"/>
                <a:ext cx="538961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07904" y="1478129"/>
                <a:ext cx="2717474" cy="87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478129"/>
                <a:ext cx="2717474" cy="8707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71669" y="6317704"/>
            <a:ext cx="2546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Circulant Matrices by P. J. Davis</a:t>
            </a:r>
            <a:endParaRPr lang="en-US" sz="1400" dirty="0">
              <a:latin typeface="+mj-lt"/>
            </a:endParaRPr>
          </a:p>
        </p:txBody>
      </p:sp>
      <p:pic>
        <p:nvPicPr>
          <p:cNvPr id="23" name="Picture 2" descr="D:\conferences attended\ARIES barcelona\diagonal of b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10425" r="14495" b="8961"/>
          <a:stretch/>
        </p:blipFill>
        <p:spPr bwMode="auto">
          <a:xfrm>
            <a:off x="0" y="3068960"/>
            <a:ext cx="5249838" cy="3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49838" y="5718687"/>
                <a:ext cx="3625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38" y="5718687"/>
                <a:ext cx="362548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4917" y="3501008"/>
                <a:ext cx="3172920" cy="1424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17" y="3501008"/>
                <a:ext cx="3172920" cy="14245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3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5400600" cy="6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17011D-2E68-4116-B884-6441B7E334BA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Extension of Circulant symmetry exploitation</a:t>
            </a:r>
          </a:p>
          <a:p>
            <a:pPr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SIS100</a:t>
            </a:r>
            <a:endParaRPr lang="de-DE" sz="24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46884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762171" cy="6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504" y="3284984"/>
            <a:ext cx="4917535" cy="1157067"/>
            <a:chOff x="4237468" y="3905250"/>
            <a:chExt cx="4917535" cy="1157067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468" y="3905250"/>
              <a:ext cx="4917535" cy="115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12160" y="3905250"/>
              <a:ext cx="1604750" cy="578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7" y="4581128"/>
            <a:ext cx="3954395" cy="74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4269"/>
            <a:ext cx="2832381" cy="21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62277"/>
            <a:ext cx="3080681" cy="6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3462"/>
            <a:ext cx="3796195" cy="27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220072" y="1017588"/>
            <a:ext cx="0" cy="514771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269" y="6165304"/>
            <a:ext cx="2546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Circulant Matrices by P. J. Davis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2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700" y="6597352"/>
            <a:ext cx="1462956" cy="328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CF3F12-720C-4808-913C-3781CE2281A3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-36512" y="116632"/>
            <a:ext cx="9144000" cy="647676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Outline</a:t>
            </a:r>
            <a:r>
              <a:rPr lang="en-US" sz="4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endParaRPr lang="de-DE" sz="40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86" y="1052736"/>
            <a:ext cx="8799286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GSI and FAIR project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Upgrade of SIS18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Robustness requirements of SIS18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Closed orbit feedback (COFB)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system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Global orbit correction methods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Harmonic analysis of the perturbed orbit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Singular value decomposition (SVD) of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Missing connection between two methods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Exploitation of Circulant symmetry in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Simple symmetry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Nearest-Circulant approximation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Characterizing the effect of model mismatch on orbit correction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Demonstration in COSY synchrotron </a:t>
            </a:r>
            <a:r>
              <a:rPr lang="en-US" sz="16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Julich</a:t>
            </a:r>
            <a:endParaRPr lang="en-US" sz="1600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19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1362AA-D623-4AC0-A857-CED48F868F99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𝐶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latin typeface="Cambria Math"/>
                        </a:rPr>
                        <m:t>𝑠</m:t>
                      </m:r>
                      <m:r>
                        <a:rPr lang="en-US" sz="28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300192" y="4885080"/>
            <a:ext cx="9521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38918" y="4885080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286475" y="4657778"/>
            <a:ext cx="432048" cy="432048"/>
            <a:chOff x="1115616" y="2708920"/>
            <a:chExt cx="432048" cy="432048"/>
          </a:xfrm>
        </p:grpSpPr>
        <p:sp>
          <p:nvSpPr>
            <p:cNvPr id="12" name="Oval 11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2"/>
              <a:endCxn id="12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>
            <a:off x="3707904" y="487380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7160697" y="4343468"/>
            <a:ext cx="684946" cy="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740352" y="4873802"/>
            <a:ext cx="5374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331640" y="4670172"/>
            <a:ext cx="432048" cy="432048"/>
            <a:chOff x="1115616" y="2708920"/>
            <a:chExt cx="432048" cy="432048"/>
          </a:xfrm>
        </p:grpSpPr>
        <p:sp>
          <p:nvSpPr>
            <p:cNvPr id="19" name="Oval 18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2"/>
              <a:endCxn id="19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1547664" y="5174228"/>
            <a:ext cx="3127" cy="8517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47664" y="6025930"/>
            <a:ext cx="57388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823816" y="4873802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321952" y="5805264"/>
            <a:ext cx="432048" cy="432048"/>
            <a:chOff x="1115616" y="2708920"/>
            <a:chExt cx="432048" cy="432048"/>
          </a:xfrm>
        </p:grpSpPr>
        <p:sp>
          <p:nvSpPr>
            <p:cNvPr id="30" name="Oval 29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2"/>
              <a:endCxn id="30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7524328" y="5083309"/>
            <a:ext cx="0" cy="753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-36512" y="410813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Reference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2051" y="3820104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Corrector 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settings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60745" y="3572722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Source of orbit perturbation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00392" y="424286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residual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latin typeface="Cambria Math"/>
                        </a:rPr>
                        <m:t>Δ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aseline="-250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297033" y="3677829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Measured 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772583" y="5387150"/>
                <a:ext cx="1634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g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en-US" b="0" i="0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b="1" i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83" y="5387150"/>
                <a:ext cx="163429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835696" y="5332272"/>
                <a:ext cx="1944700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ontroller</m:t>
                    </m:r>
                    <m:r>
                      <a:rPr lang="en-US" b="0" i="0" dirty="0" smtClean="0">
                        <a:latin typeface="Cambria Math"/>
                      </a:rPr>
                      <m:t> ∗</m:t>
                    </m:r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b="1" i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332272"/>
                <a:ext cx="1944700" cy="375552"/>
              </a:xfrm>
              <a:prstGeom prst="rect">
                <a:avLst/>
              </a:prstGeom>
              <a:blipFill rotWithShape="1">
                <a:blip r:embed="rId13"/>
                <a:stretch>
                  <a:fillRect l="-2508" t="-3279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3275856" y="5396547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Characterizing the effect of spatial model mismatch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concept of spatial bandwidth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0413" y="1017588"/>
            <a:ext cx="817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SIS18 is a unique synchrotron in terms of flexibility of operational scenarios. </a:t>
            </a:r>
          </a:p>
          <a:p>
            <a:endParaRPr 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Variable optics</a:t>
            </a:r>
            <a:endParaRPr 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979712" y="1772816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12269" y="1554105"/>
            <a:ext cx="341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Orbit response matrix variations</a:t>
            </a:r>
            <a:endParaRPr 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48" name="Picture 2" descr="D:\PhD work\2018\Steerer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81" y="1412776"/>
            <a:ext cx="2703223" cy="19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79512" y="2084655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How much ORM variation we can live with?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How to quantify the effect of “wrong” model on orbit correction?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D17BBB5-A548-45C9-9BA2-621AC7C97010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45" name="TextBox 44"/>
          <p:cNvSpPr txBox="1"/>
          <p:nvPr/>
        </p:nvSpPr>
        <p:spPr>
          <a:xfrm>
            <a:off x="100413" y="1017588"/>
            <a:ext cx="817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SIS18 is a unique synchrotron in terms of flexibility of operational scenarios. </a:t>
            </a:r>
          </a:p>
          <a:p>
            <a:endParaRPr 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Variable optics</a:t>
            </a:r>
            <a:endParaRPr 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979712" y="1772816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12269" y="1554105"/>
            <a:ext cx="341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Orbit response matrix variations</a:t>
            </a:r>
            <a:endParaRPr 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48" name="Picture 2" descr="D:\PhD work\2018\Steer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81" y="1412776"/>
            <a:ext cx="2703223" cy="19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79512" y="2084655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How much ORM variation we can live with?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How to quantify the effect of “wrong” model on orbit correction?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sz="2800" b="1" i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/>
                            </a:rPr>
                            <m:t>𝑹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>
            <a:off x="6300192" y="4885080"/>
            <a:ext cx="9521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738918" y="4885080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7286475" y="4657778"/>
            <a:ext cx="432048" cy="432048"/>
            <a:chOff x="1115616" y="2708920"/>
            <a:chExt cx="432048" cy="432048"/>
          </a:xfrm>
        </p:grpSpPr>
        <p:sp>
          <p:nvSpPr>
            <p:cNvPr id="93" name="Oval 92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3" idx="2"/>
              <a:endCxn id="93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/>
          <p:nvPr/>
        </p:nvCxnSpPr>
        <p:spPr>
          <a:xfrm>
            <a:off x="3707904" y="487380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7160697" y="4343468"/>
            <a:ext cx="684946" cy="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740352" y="4873802"/>
            <a:ext cx="5374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1331640" y="4670172"/>
            <a:ext cx="432048" cy="432048"/>
            <a:chOff x="1115616" y="2708920"/>
            <a:chExt cx="432048" cy="432048"/>
          </a:xfrm>
        </p:grpSpPr>
        <p:sp>
          <p:nvSpPr>
            <p:cNvPr id="100" name="Oval 99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2"/>
              <a:endCxn id="100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Arrow Connector 102"/>
          <p:cNvCxnSpPr/>
          <p:nvPr/>
        </p:nvCxnSpPr>
        <p:spPr>
          <a:xfrm flipH="1" flipV="1">
            <a:off x="1547664" y="5174228"/>
            <a:ext cx="3127" cy="8517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47664" y="6025930"/>
            <a:ext cx="57388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/>
          <p:nvPr/>
        </p:nvCxnSpPr>
        <p:spPr>
          <a:xfrm>
            <a:off x="823816" y="4873802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321952" y="5805264"/>
            <a:ext cx="432048" cy="432048"/>
            <a:chOff x="1115616" y="2708920"/>
            <a:chExt cx="432048" cy="432048"/>
          </a:xfrm>
        </p:grpSpPr>
        <p:sp>
          <p:nvSpPr>
            <p:cNvPr id="111" name="Oval 110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2"/>
              <a:endCxn id="111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>
            <a:off x="7524328" y="5083309"/>
            <a:ext cx="0" cy="753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-36512" y="4366845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Reference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02051" y="3820104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Corrector 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settings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60745" y="3635732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Source of orbit perturbation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100392" y="436510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residual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latin typeface="Cambria Math"/>
                        </a:rPr>
                        <m:t>Δ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aseline="-250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1096087" y="3923764"/>
            <a:ext cx="174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Measured 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Characterizing the effect of spatial model mismatch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concept of spatial bandwidth</a:t>
            </a:r>
          </a:p>
        </p:txBody>
      </p:sp>
    </p:spTree>
    <p:extLst>
      <p:ext uri="{BB962C8B-B14F-4D97-AF65-F5344CB8AC3E}">
        <p14:creationId xmlns:p14="http://schemas.microsoft.com/office/powerpoint/2010/main" val="29343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DFB77B-A1E3-4E59-84B4-1CC00CB520AA}" type="datetime1">
              <a:rPr lang="en-US" smtClean="0"/>
              <a:t>12/9/2018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1137" y="1700808"/>
                <a:ext cx="5044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𝑐𝑒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−2]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37" y="1700808"/>
                <a:ext cx="504490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124744"/>
                <a:ext cx="445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latin typeface="+mj-lt"/>
                  </a:rPr>
                  <a:t>[k] is the controller output at k</a:t>
                </a:r>
                <a:r>
                  <a:rPr lang="en-US" baseline="30000" dirty="0" smtClean="0">
                    <a:latin typeface="+mj-lt"/>
                  </a:rPr>
                  <a:t>th</a:t>
                </a:r>
                <a:r>
                  <a:rPr lang="en-US" dirty="0" smtClean="0">
                    <a:latin typeface="+mj-lt"/>
                  </a:rPr>
                  <a:t> iteration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445538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31" t="-8333" r="-4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7544" y="207862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where, 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9119" y="2447958"/>
                <a:ext cx="2350387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19" y="2447958"/>
                <a:ext cx="2350387" cy="665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2486359"/>
                <a:ext cx="2647969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86359"/>
                <a:ext cx="2647969" cy="665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36296" y="2486359"/>
                <a:ext cx="900951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486359"/>
                <a:ext cx="900951" cy="665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sz="2800" b="1" i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/>
                            </a:rPr>
                            <m:t>𝑹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>
            <a:off x="6300192" y="4885080"/>
            <a:ext cx="9521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738918" y="4885080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/>
          <p:cNvGrpSpPr/>
          <p:nvPr/>
        </p:nvGrpSpPr>
        <p:grpSpPr>
          <a:xfrm>
            <a:off x="7286475" y="4657778"/>
            <a:ext cx="432048" cy="432048"/>
            <a:chOff x="1115616" y="2708920"/>
            <a:chExt cx="432048" cy="432048"/>
          </a:xfrm>
        </p:grpSpPr>
        <p:sp>
          <p:nvSpPr>
            <p:cNvPr id="91" name="Oval 90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1" idx="2"/>
              <a:endCxn id="91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/>
          <p:nvPr/>
        </p:nvCxnSpPr>
        <p:spPr>
          <a:xfrm>
            <a:off x="3707904" y="487380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rot="5400000">
            <a:off x="7160697" y="4343468"/>
            <a:ext cx="684946" cy="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740352" y="4873802"/>
            <a:ext cx="5374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331640" y="4670172"/>
            <a:ext cx="432048" cy="432048"/>
            <a:chOff x="1115616" y="2708920"/>
            <a:chExt cx="432048" cy="432048"/>
          </a:xfrm>
        </p:grpSpPr>
        <p:sp>
          <p:nvSpPr>
            <p:cNvPr id="98" name="Oval 97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8" idx="2"/>
              <a:endCxn id="98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Arrow Connector 100"/>
          <p:cNvCxnSpPr/>
          <p:nvPr/>
        </p:nvCxnSpPr>
        <p:spPr>
          <a:xfrm flipH="1" flipV="1">
            <a:off x="1547664" y="5174228"/>
            <a:ext cx="3127" cy="8517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547664" y="6025930"/>
            <a:ext cx="57388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/>
          <p:cNvCxnSpPr/>
          <p:nvPr/>
        </p:nvCxnSpPr>
        <p:spPr>
          <a:xfrm>
            <a:off x="823816" y="4873802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7321952" y="5805264"/>
            <a:ext cx="432048" cy="432048"/>
            <a:chOff x="1115616" y="2708920"/>
            <a:chExt cx="432048" cy="432048"/>
          </a:xfrm>
        </p:grpSpPr>
        <p:sp>
          <p:nvSpPr>
            <p:cNvPr id="109" name="Oval 108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9" idx="2"/>
              <a:endCxn id="109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Arrow Connector 111"/>
          <p:cNvCxnSpPr/>
          <p:nvPr/>
        </p:nvCxnSpPr>
        <p:spPr>
          <a:xfrm>
            <a:off x="7524328" y="5083309"/>
            <a:ext cx="0" cy="753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-36512" y="4366845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Reference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02051" y="3820104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Corrector 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settings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60745" y="3635732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Source of orbit perturbation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100392" y="436510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residual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latin typeface="Cambria Math"/>
                        </a:rPr>
                        <m:t>Δ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aseline="-250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1096087" y="3923764"/>
            <a:ext cx="174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Measured 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Characterizing the effect of spatial model mismatch</a:t>
            </a:r>
          </a:p>
          <a:p>
            <a:pPr algn="l" eaLnBrk="1" hangingPunct="1"/>
            <a:r>
              <a:rPr lang="en-US" sz="2400" b="1" dirty="0">
                <a:latin typeface="Vrinda" panose="020B0502040204020203" pitchFamily="34" charset="0"/>
                <a:cs typeface="Vrinda" panose="020B0502040204020203" pitchFamily="34" charset="0"/>
              </a:rPr>
              <a:t>Mathematical treatment</a:t>
            </a:r>
            <a:endParaRPr lang="de-DE" sz="2400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8C3BED6-0840-455C-88B9-6DF1CF0C628A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sz="2800" b="1" i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441754"/>
                <a:ext cx="1440160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/>
                            </a:rPr>
                            <m:t>𝑹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41754"/>
                <a:ext cx="1440160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6300192" y="4885080"/>
            <a:ext cx="9521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38918" y="4885080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2" y="4581128"/>
                <a:ext cx="5982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261" y="4585770"/>
                <a:ext cx="5788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7286475" y="4657778"/>
            <a:ext cx="432048" cy="432048"/>
            <a:chOff x="1115616" y="2708920"/>
            <a:chExt cx="432048" cy="432048"/>
          </a:xfrm>
        </p:grpSpPr>
        <p:sp>
          <p:nvSpPr>
            <p:cNvPr id="19" name="Oval 18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2"/>
              <a:endCxn id="19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>
            <a:off x="3707904" y="487380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7160697" y="4343468"/>
            <a:ext cx="684946" cy="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40352" y="4873802"/>
            <a:ext cx="5374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331640" y="4670172"/>
            <a:ext cx="432048" cy="432048"/>
            <a:chOff x="1115616" y="2708920"/>
            <a:chExt cx="432048" cy="432048"/>
          </a:xfrm>
        </p:grpSpPr>
        <p:sp>
          <p:nvSpPr>
            <p:cNvPr id="26" name="Oval 25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2"/>
              <a:endCxn id="26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H="1" flipV="1">
            <a:off x="1547664" y="5174228"/>
            <a:ext cx="3127" cy="8517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47664" y="6025930"/>
            <a:ext cx="57388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7818"/>
                <a:ext cx="49564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7" y="4873802"/>
                <a:ext cx="49564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86" y="4401104"/>
                <a:ext cx="49564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01" y="4360454"/>
                <a:ext cx="49564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823816" y="4873802"/>
            <a:ext cx="52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321952" y="5805264"/>
            <a:ext cx="432048" cy="432048"/>
            <a:chOff x="1115616" y="2708920"/>
            <a:chExt cx="432048" cy="432048"/>
          </a:xfrm>
        </p:grpSpPr>
        <p:sp>
          <p:nvSpPr>
            <p:cNvPr id="37" name="Oval 36"/>
            <p:cNvSpPr/>
            <p:nvPr/>
          </p:nvSpPr>
          <p:spPr>
            <a:xfrm>
              <a:off x="1115616" y="2708920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304344" y="2722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2"/>
              <a:endCxn id="37" idx="6"/>
            </p:cNvCxnSpPr>
            <p:nvPr/>
          </p:nvCxnSpPr>
          <p:spPr>
            <a:xfrm>
              <a:off x="1115616" y="292494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7524328" y="5083309"/>
            <a:ext cx="0" cy="753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57" y="4377004"/>
                <a:ext cx="59663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-36512" y="4366845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Reference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02051" y="3820104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Corrector 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settings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60745" y="3635732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Source of orbit perturbation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00392" y="436510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residual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latin typeface="Cambria Math"/>
                        </a:rPr>
                        <m:t>Δ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800" b="0" i="1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aseline="-250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49" y="4160980"/>
                <a:ext cx="846706" cy="5132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096087" y="3923764"/>
            <a:ext cx="174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Measured orbit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99792" y="1268760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91880" y="105273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Corrector settings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08354" y="1700808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00442" y="1547500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First iteration residual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203848" y="3150260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58244" y="2924944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r>
              <a:rPr lang="en-US" i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th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iteration residual (</a:t>
            </a:r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costs the bandwidth)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4317" y="1068705"/>
                <a:ext cx="17848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2000" i="1" smtClean="0">
                          <a:latin typeface="Cambria Math"/>
                          <a:ea typeface="Cambria Math"/>
                        </a:rPr>
                        <m:t>Ѳ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7" y="1068705"/>
                <a:ext cx="178484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4317" y="1547500"/>
                <a:ext cx="1744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r>
                        <a:rPr lang="az-Cyrl-AZ" i="1" smtClean="0">
                          <a:latin typeface="Cambria Math"/>
                          <a:ea typeface="Cambria Math"/>
                        </a:rPr>
                        <m:t>Ѳ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7" y="1547500"/>
                <a:ext cx="174477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3568" y="1916832"/>
                <a:ext cx="2391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16832"/>
                <a:ext cx="239142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3568" y="2348880"/>
                <a:ext cx="2315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48880"/>
                <a:ext cx="2315377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8542" y="2924944"/>
                <a:ext cx="2443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2" y="2924944"/>
                <a:ext cx="2443298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Characterizing the effect of spatial model mismatch</a:t>
            </a:r>
          </a:p>
          <a:p>
            <a:pPr algn="l" eaLnBrk="1" hangingPunct="1"/>
            <a:r>
              <a:rPr lang="en-US" sz="2400" b="1" dirty="0">
                <a:latin typeface="Vrinda" panose="020B0502040204020203" pitchFamily="34" charset="0"/>
                <a:cs typeface="Vrinda" panose="020B0502040204020203" pitchFamily="34" charset="0"/>
              </a:rPr>
              <a:t>Mathematical treatment</a:t>
            </a:r>
            <a:endParaRPr lang="de-DE" sz="2400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A9DB98-1148-4C0C-8723-527547F33258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99792" y="1268760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91880" y="105273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Corrector settings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08354" y="1700808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00442" y="1547500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First iteration residual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203848" y="3150260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58244" y="2924944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r>
              <a:rPr lang="en-US" i="1" baseline="30000" dirty="0" smtClean="0">
                <a:latin typeface="Vrinda" panose="020B0502040204020203" pitchFamily="34" charset="0"/>
                <a:cs typeface="Vrinda" panose="020B0502040204020203" pitchFamily="34" charset="0"/>
              </a:rPr>
              <a:t>th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iteration residual (</a:t>
            </a:r>
            <a:r>
              <a:rPr lang="en-US" i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costs the bandwidth)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4317" y="1068705"/>
                <a:ext cx="17848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2000" i="1" smtClean="0">
                          <a:latin typeface="Cambria Math"/>
                          <a:ea typeface="Cambria Math"/>
                        </a:rPr>
                        <m:t>Ѳ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7" y="1068705"/>
                <a:ext cx="1784848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4317" y="1547500"/>
                <a:ext cx="1744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r>
                        <a:rPr lang="az-Cyrl-AZ" i="1" smtClean="0">
                          <a:latin typeface="Cambria Math"/>
                          <a:ea typeface="Cambria Math"/>
                        </a:rPr>
                        <m:t>Ѳ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7" y="1547500"/>
                <a:ext cx="174477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-2988840" y="1991121"/>
                <a:ext cx="2391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88840" y="1991121"/>
                <a:ext cx="239142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3568" y="2002039"/>
                <a:ext cx="2315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2039"/>
                <a:ext cx="231537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8542" y="2924944"/>
                <a:ext cx="2443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2" y="2924944"/>
                <a:ext cx="244329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3563888" y="3573016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Spatial sensitivity function 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4101" y="3573016"/>
                <a:ext cx="1899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1" y="3573016"/>
                <a:ext cx="189981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8928" y="3972061"/>
                <a:ext cx="146014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𝐏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/>
                              <a:ea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𝐒</m:t>
                          </m:r>
                        </m:sub>
                      </m:sSub>
                      <m:sSup>
                        <m:sSup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p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28" y="3972061"/>
                <a:ext cx="1460143" cy="3755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41753" y="4374396"/>
                <a:ext cx="219566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𝐏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𝐏</m:t>
                              </m:r>
                            </m:e>
                            <m:sup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53" y="4374396"/>
                <a:ext cx="2195666" cy="37555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1753" y="4862940"/>
                <a:ext cx="219566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𝐏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b="1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sub>
                          </m:sSub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  <m:sSup>
                        <m:sSupPr>
                          <m:ctrlPr>
                            <a:rPr lang="el-GR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p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53" y="4862940"/>
                <a:ext cx="2195666" cy="37555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0879" y="5598532"/>
                <a:ext cx="2498248" cy="40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sSub>
                        <m:sSub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l-G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9" y="5598532"/>
                <a:ext cx="2498248" cy="406330"/>
              </a:xfrm>
              <a:prstGeom prst="rect">
                <a:avLst/>
              </a:prstGeom>
              <a:blipFill rotWithShape="1">
                <a:blip r:embed="rId11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64088" y="4246806"/>
            <a:ext cx="3217025" cy="2062514"/>
            <a:chOff x="5747463" y="3870340"/>
            <a:chExt cx="3217025" cy="2062514"/>
          </a:xfrm>
        </p:grpSpPr>
        <p:sp>
          <p:nvSpPr>
            <p:cNvPr id="67" name="TextBox 66"/>
            <p:cNvSpPr txBox="1"/>
            <p:nvPr/>
          </p:nvSpPr>
          <p:spPr>
            <a:xfrm>
              <a:off x="7303255" y="4149080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Correctability</a:t>
              </a:r>
              <a:endParaRPr lang="en-US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963487" y="4158372"/>
                  <a:ext cx="1032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&lt;1 </m:t>
                        </m:r>
                      </m:oMath>
                    </m:oMathPara>
                  </a14:m>
                  <a:endParaRPr lang="en-US" dirty="0">
                    <a:latin typeface="Vrinda" panose="020B0502040204020203" pitchFamily="34" charset="0"/>
                    <a:cs typeface="Vrinda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3487" y="4158372"/>
                  <a:ext cx="103271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988442" y="4662428"/>
                  <a:ext cx="1032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=1 </m:t>
                        </m:r>
                      </m:oMath>
                    </m:oMathPara>
                  </a14:m>
                  <a:endParaRPr lang="en-US" dirty="0">
                    <a:latin typeface="Vrinda" panose="020B0502040204020203" pitchFamily="34" charset="0"/>
                    <a:cs typeface="Vrinda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442" y="4662428"/>
                  <a:ext cx="103271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000098" y="5238492"/>
                  <a:ext cx="1032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&gt;1 </m:t>
                        </m:r>
                      </m:oMath>
                    </m:oMathPara>
                  </a14:m>
                  <a:endParaRPr lang="en-US" dirty="0">
                    <a:latin typeface="Vrinda" panose="020B0502040204020203" pitchFamily="34" charset="0"/>
                    <a:cs typeface="Vrinda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098" y="5238492"/>
                  <a:ext cx="103271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7259631" y="4662428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No correction</a:t>
              </a:r>
              <a:endParaRPr lang="en-US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59631" y="5301208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Instability</a:t>
              </a:r>
              <a:endParaRPr lang="en-US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47463" y="3870340"/>
              <a:ext cx="3217025" cy="206251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513802" y="5526524"/>
            <a:ext cx="2569365" cy="5866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699792" y="3789040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Characterizing the effect of spatial model mismatch</a:t>
            </a:r>
          </a:p>
          <a:p>
            <a:pPr algn="l" eaLnBrk="1" hangingPunct="1"/>
            <a:r>
              <a:rPr lang="en-US" sz="2400" b="1" dirty="0">
                <a:latin typeface="Vrinda" panose="020B0502040204020203" pitchFamily="34" charset="0"/>
                <a:cs typeface="Vrinda" panose="020B0502040204020203" pitchFamily="34" charset="0"/>
              </a:rPr>
              <a:t>Mathematical treatment</a:t>
            </a:r>
            <a:endParaRPr lang="de-DE" sz="2400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99592" y="2354544"/>
            <a:ext cx="0" cy="56449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907704" y="2348880"/>
            <a:ext cx="0" cy="56449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370790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GSI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UNILAC(2-11.4 MeV/u)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SIS18(0.010-2 GeV/u)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Experimental storage ring (ESR)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Fragment separator FRS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Vrinda" panose="020B0502040204020203" pitchFamily="34" charset="0"/>
                <a:cs typeface="Vrinda" panose="020B0502040204020203" pitchFamily="34" charset="0"/>
              </a:rPr>
              <a:t>FAIR </a:t>
            </a: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GSI and SIS100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SIS100 (0.2- 2.7 GeV/u)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1102916" cy="285764"/>
          </a:xfrm>
        </p:spPr>
        <p:txBody>
          <a:bodyPr/>
          <a:lstStyle/>
          <a:p>
            <a:pPr>
              <a:defRPr/>
            </a:pPr>
            <a:fld id="{93BD5F1A-3497-4480-9D1B-1125323E18AC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8640"/>
            <a:ext cx="9144000" cy="52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GSI and FAIR: brief introduction</a:t>
            </a:r>
          </a:p>
        </p:txBody>
      </p:sp>
      <p:pic>
        <p:nvPicPr>
          <p:cNvPr id="2050" name="Picture 2" descr="D:\PhD work\SIS18 information\GSI+Helmholtzzentrum+für+Schwerionenforschu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9"/>
          <a:stretch/>
        </p:blipFill>
        <p:spPr bwMode="auto">
          <a:xfrm>
            <a:off x="3563888" y="980728"/>
            <a:ext cx="5436096" cy="24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611" y="3589972"/>
            <a:ext cx="5389501" cy="2896153"/>
            <a:chOff x="3446381" y="3385908"/>
            <a:chExt cx="5662123" cy="289615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5"/>
            <a:stretch/>
          </p:blipFill>
          <p:spPr bwMode="auto">
            <a:xfrm>
              <a:off x="3446381" y="3385908"/>
              <a:ext cx="5662123" cy="289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5625239" y="4028574"/>
              <a:ext cx="4307" cy="396044"/>
            </a:xfrm>
            <a:prstGeom prst="straightConnector1">
              <a:avLst/>
            </a:prstGeom>
            <a:ln w="25400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85609" y="3695246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66"/>
                  </a:solidFill>
                </a:rPr>
                <a:t>SIS18</a:t>
              </a:r>
              <a:endParaRPr lang="en-US" dirty="0">
                <a:solidFill>
                  <a:srgbClr val="FFFF66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870245" y="3829982"/>
              <a:ext cx="4307" cy="396044"/>
            </a:xfrm>
            <a:prstGeom prst="straightConnector1">
              <a:avLst/>
            </a:prstGeom>
            <a:ln w="25400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67730" y="3440960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66"/>
                  </a:solidFill>
                </a:rPr>
                <a:t>SIS100</a:t>
              </a:r>
              <a:endParaRPr lang="en-US" dirty="0">
                <a:solidFill>
                  <a:srgbClr val="FFFF66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44616" y="3501008"/>
            <a:ext cx="363589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Specialties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Large range of ions (p to U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Variable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charge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states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Ramp rates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more than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10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T/s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Variable ramps (0.1 to 1s)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Magnet power supplies start at 3% of full power at injection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Beam size few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622" y="3615382"/>
            <a:ext cx="3783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Facility for Antiproton and Ion Research</a:t>
            </a:r>
          </a:p>
        </p:txBody>
      </p:sp>
    </p:spTree>
    <p:extLst>
      <p:ext uri="{BB962C8B-B14F-4D97-AF65-F5344CB8AC3E}">
        <p14:creationId xmlns:p14="http://schemas.microsoft.com/office/powerpoint/2010/main" val="1175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1"/>
            <a:ext cx="3983706" cy="28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21" y="3584990"/>
            <a:ext cx="1040971" cy="53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F0F7B5-97E4-4EE4-9FB6-40EE544AB49A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76464" cy="29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On-ramp model variation in SIS18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Simulations: Orbit correction using injection ORM </a:t>
            </a:r>
            <a:endParaRPr lang="de-DE" sz="2400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628" y="2204864"/>
            <a:ext cx="108048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4499828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First iteration residual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23928" y="4674217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7544" y="5085184"/>
            <a:ext cx="3993233" cy="14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01976" y="1017588"/>
                <a:ext cx="1899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𝐑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76" y="1017588"/>
                <a:ext cx="189981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0152" y="1433850"/>
                <a:ext cx="146014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𝐏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/>
                              <a:ea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𝐒</m:t>
                          </m:r>
                        </m:sub>
                      </m:sSub>
                      <m:sSup>
                        <m:sSup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p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33850"/>
                <a:ext cx="1460143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0112" y="1942550"/>
                <a:ext cx="2498248" cy="40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sSub>
                        <m:sSub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lang="el-GR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l-G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42550"/>
                <a:ext cx="2498248" cy="406330"/>
              </a:xfrm>
              <a:prstGeom prst="rect">
                <a:avLst/>
              </a:prstGeom>
              <a:blipFill rotWithShape="1"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92975" y="1252294"/>
                <a:ext cx="39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  <a:ea typeface="Cambria Math"/>
                        </a:rPr>
                        <m:t>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75" y="1252294"/>
                <a:ext cx="39465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710719" y="2718212"/>
            <a:ext cx="0" cy="6715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2205261"/>
                <a:ext cx="683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5261"/>
                <a:ext cx="68313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0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D:\conferences attended\ARIES barcelona\cosy_res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4879"/>
            <a:ext cx="8404313" cy="40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6BE2891-7949-4137-B3D0-0D86947BD8D2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6988"/>
            <a:ext cx="9144000" cy="104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Effect of wrong model on the orbit correction </a:t>
            </a:r>
          </a:p>
          <a:p>
            <a:pPr algn="l" eaLnBrk="1" hangingPunct="1"/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Experiment: y-plane of COSY synchrotron </a:t>
            </a:r>
            <a:r>
              <a:rPr lang="en-US" sz="2400" b="1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Julich</a:t>
            </a:r>
            <a:r>
              <a:rPr lang="en-US" sz="24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 (31 Oct 2018)</a:t>
            </a:r>
            <a:endParaRPr lang="de-DE" sz="2400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908720"/>
            <a:ext cx="685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ORM was varied as a function of betatron tune (3.52 – 4.18)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1196752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Machine tune was 3.62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1556792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Ratio of the RMS of first iteration to that of the perturbed orbit is plotted below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10244" name="Picture 4" descr="D:\conferences attended\ARIES barcelona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17951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conferences attended\ARIES barcelona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95" y="1941171"/>
            <a:ext cx="18332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conferences attended\ARIES barcelona\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02" y="1616969"/>
            <a:ext cx="18332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conferences attended\ARIES barcelona\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14957"/>
            <a:ext cx="1765885" cy="13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187624" y="3974606"/>
            <a:ext cx="527471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804248" y="2208988"/>
            <a:ext cx="98958" cy="283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8104" y="2780928"/>
            <a:ext cx="352701" cy="434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20975" y="3284984"/>
            <a:ext cx="402953" cy="925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36512" y="6084004"/>
            <a:ext cx="854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Thanks to </a:t>
            </a: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Lorentz Bernd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and </a:t>
            </a:r>
            <a:r>
              <a:rPr lang="en-US" u="sng" dirty="0" smtClean="0">
                <a:latin typeface="Vrinda" panose="020B0502040204020203" pitchFamily="34" charset="0"/>
                <a:cs typeface="Vrinda" panose="020B0502040204020203" pitchFamily="34" charset="0"/>
              </a:rPr>
              <a:t>Christian Weidemann 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for helping in the experiment.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79759E-A0F8-4749-A649-3A60DE91FE57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70408"/>
            <a:ext cx="9144000" cy="52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Summary</a:t>
            </a:r>
            <a:endParaRPr lang="de-DE" sz="24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922186"/>
            <a:ext cx="87992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On-ramp orbit correction is planned for SIS18 synchrotron of GSI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Symmetry exploitation in the </a:t>
            </a: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ORM 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can result </a:t>
            </a: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into faster matrix inversion than 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SVD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DFT based diagonalization also gives physical meaning to SVD modes</a:t>
            </a:r>
            <a:endParaRPr lang="en-US" sz="1600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DFT based diagonalization provides the missing connection between SVD and harmonic analysis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Nearest-</a:t>
            </a: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C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irculant approximation can be made for slightly broken symmetries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Spatial 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sensitivity function is defined as tool for the quantification of the effect of model mismatch on the orbit correction 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2 to 3 ORMs will be required over the ramp orbit correction for SIS18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Application of spatial sensitivity function has been demonstrated in COSY synchrotron </a:t>
            </a:r>
            <a:r>
              <a:rPr lang="en-US" sz="16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Jülich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endParaRPr lang="en-US" sz="1600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8855" y="5678665"/>
            <a:ext cx="8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6" r="3973" b="21683"/>
          <a:stretch/>
        </p:blipFill>
        <p:spPr bwMode="auto">
          <a:xfrm>
            <a:off x="4167963" y="1189842"/>
            <a:ext cx="2476173" cy="26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1174924" cy="285764"/>
          </a:xfrm>
        </p:spPr>
        <p:txBody>
          <a:bodyPr/>
          <a:lstStyle/>
          <a:p>
            <a:pPr>
              <a:defRPr/>
            </a:pPr>
            <a:fld id="{5994E46A-6B36-40C9-9ABD-F1C0B214A77A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6512" y="188640"/>
            <a:ext cx="91440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SIS18 upgrade </a:t>
            </a:r>
            <a:r>
              <a:rPr lang="en-US" sz="2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(as booster ring for SIS100)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77816"/>
              </p:ext>
            </p:extLst>
          </p:nvPr>
        </p:nvGraphicFramePr>
        <p:xfrm>
          <a:off x="179512" y="1010208"/>
          <a:ext cx="3888432" cy="337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008112"/>
                <a:gridCol w="1080120"/>
              </a:tblGrid>
              <a:tr h="674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Parameter/Time</a:t>
                      </a:r>
                    </a:p>
                    <a:p>
                      <a:pPr algn="ctr"/>
                      <a:endParaRPr lang="en-US" sz="1600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Today</a:t>
                      </a:r>
                      <a:endParaRPr lang="en-US" sz="1600" b="1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FAIR Booster</a:t>
                      </a:r>
                      <a:endParaRPr lang="en-US" sz="1600" b="1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</a:tr>
              <a:tr h="67492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Reference</a:t>
                      </a:r>
                      <a:r>
                        <a:rPr lang="en-US" sz="1600" b="0" baseline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Ion</a:t>
                      </a:r>
                      <a:endParaRPr lang="en-US" sz="1600" b="0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73+</a:t>
                      </a:r>
                      <a:endParaRPr lang="en-US" sz="1600" baseline="300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28+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</a:tr>
              <a:tr h="67492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Maximum Energy</a:t>
                      </a:r>
                    </a:p>
                    <a:p>
                      <a:pPr algn="l"/>
                      <a:r>
                        <a:rPr lang="en-US" sz="1600" b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GeV/u</a:t>
                      </a:r>
                      <a:endParaRPr lang="en-US" sz="1600" b="0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0.2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</a:tr>
              <a:tr h="67492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Maximum Intensity 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(Ions per pulse)</a:t>
                      </a:r>
                      <a:endParaRPr lang="en-US" sz="1600" b="0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×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9</a:t>
                      </a:r>
                      <a:endParaRPr lang="en-US" sz="1600" baseline="300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×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11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</a:tr>
              <a:tr h="67492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Repetition Rate (Hz)</a:t>
                      </a:r>
                      <a:endParaRPr lang="en-US" sz="1600" b="0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0.3 – 1 </a:t>
                      </a:r>
                      <a:endParaRPr lang="en-US" sz="16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2.7 </a:t>
                      </a:r>
                      <a:endParaRPr lang="en-US" sz="1600" dirty="0">
                        <a:solidFill>
                          <a:srgbClr val="0000FF"/>
                        </a:solidFill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454" y="4514344"/>
            <a:ext cx="594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H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igher to lower charge </a:t>
            </a: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state 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to avoid </a:t>
            </a: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space charge 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effects at </a:t>
            </a:r>
            <a:r>
              <a:rPr lang="en-US" sz="1600" dirty="0">
                <a:latin typeface="Vrinda" panose="020B0502040204020203" pitchFamily="34" charset="0"/>
                <a:cs typeface="Vrinda" panose="020B0502040204020203" pitchFamily="34" charset="0"/>
              </a:rPr>
              <a:t>high </a:t>
            </a: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intensities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Vacuum improvements to avoid beam losses due to residual gas pressures</a:t>
            </a:r>
            <a:endParaRPr lang="en-US" sz="16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00192" y="825782"/>
            <a:ext cx="2874394" cy="3179284"/>
            <a:chOff x="6300192" y="825782"/>
            <a:chExt cx="2874394" cy="3179284"/>
          </a:xfrm>
        </p:grpSpPr>
        <p:pic>
          <p:nvPicPr>
            <p:cNvPr id="10" name="Picture 4" descr="bpm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383838"/>
                </a:clrFrom>
                <a:clrTo>
                  <a:srgbClr val="38383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5" r="11583"/>
            <a:stretch/>
          </p:blipFill>
          <p:spPr bwMode="auto">
            <a:xfrm>
              <a:off x="6516216" y="825782"/>
              <a:ext cx="2658370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8006400" y="2348881"/>
              <a:ext cx="10333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8006399" y="2780929"/>
              <a:ext cx="1033373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8006400" y="2790454"/>
              <a:ext cx="0" cy="1214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60797" y="3697288"/>
              <a:ext cx="845603" cy="307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400" dirty="0" smtClean="0">
                  <a:solidFill>
                    <a:schemeClr val="tx2"/>
                  </a:solidFill>
                  <a:latin typeface="Times" pitchFamily="18" charset="0"/>
                </a:rPr>
                <a:t>180 mm</a:t>
              </a:r>
              <a:endParaRPr lang="en-US" altLang="en-US" sz="1400" dirty="0">
                <a:solidFill>
                  <a:schemeClr val="tx2"/>
                </a:solidFill>
                <a:latin typeface="Times" pitchFamily="18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16200000">
              <a:off x="7943152" y="1454058"/>
              <a:ext cx="1573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buFont typeface="Wingdings" pitchFamily="2" charset="2"/>
                <a:buNone/>
              </a:pPr>
              <a:r>
                <a:rPr lang="en-US" altLang="en-US" sz="1600" dirty="0">
                  <a:latin typeface="Times" pitchFamily="18" charset="0"/>
                </a:rPr>
                <a:t>Linear </a:t>
              </a:r>
              <a:r>
                <a:rPr lang="en-US" altLang="en-US" sz="1600" dirty="0" err="1">
                  <a:latin typeface="Times" pitchFamily="18" charset="0"/>
                </a:rPr>
                <a:t>Ampl</a:t>
              </a:r>
              <a:r>
                <a:rPr lang="en-US" altLang="en-US" sz="1600" dirty="0">
                  <a:latin typeface="Times" pitchFamily="18" charset="0"/>
                </a:rPr>
                <a:t>.</a:t>
              </a: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7142304" y="2711362"/>
              <a:ext cx="0" cy="12937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8077276" y="2420890"/>
              <a:ext cx="741017" cy="307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400" dirty="0" smtClean="0">
                  <a:latin typeface="Times" pitchFamily="18" charset="0"/>
                </a:rPr>
                <a:t>70 mm</a:t>
              </a:r>
              <a:endParaRPr lang="en-US" altLang="en-US" sz="1400" dirty="0">
                <a:latin typeface="Times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00192" y="910461"/>
              <a:ext cx="8370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SIS18 </a:t>
              </a:r>
            </a:p>
            <a:p>
              <a:r>
                <a:rPr lang="en-US" b="1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BPM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56176" y="4221088"/>
            <a:ext cx="2883597" cy="2085862"/>
            <a:chOff x="6156176" y="4221088"/>
            <a:chExt cx="2883597" cy="2085862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64" y="4221088"/>
              <a:ext cx="2625309" cy="20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156176" y="4294837"/>
              <a:ext cx="8803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SIS100</a:t>
              </a:r>
            </a:p>
            <a:p>
              <a:r>
                <a:rPr lang="en-US" b="1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BPM</a:t>
              </a:r>
              <a:endParaRPr lang="en-US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7297488" y="5929535"/>
              <a:ext cx="1263009" cy="307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400" dirty="0" smtClean="0">
                  <a:solidFill>
                    <a:schemeClr val="tx2"/>
                  </a:solidFill>
                  <a:latin typeface="Times" pitchFamily="18" charset="0"/>
                </a:rPr>
                <a:t>135 × 65 mm</a:t>
              </a:r>
              <a:endParaRPr lang="en-US" altLang="en-US" sz="1400" dirty="0">
                <a:solidFill>
                  <a:schemeClr val="tx2"/>
                </a:solidFill>
                <a:latin typeface="Times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93699" y="5805264"/>
            <a:ext cx="61785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More control on beam quality to deliver more intensity to SIS100 (</a:t>
            </a:r>
            <a:r>
              <a:rPr lang="en-US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Closed orbit care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08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576064"/>
          </a:xfrm>
        </p:spPr>
        <p:txBody>
          <a:bodyPr/>
          <a:lstStyle/>
          <a:p>
            <a:r>
              <a:rPr lang="en-US" b="1" dirty="0" smtClean="0"/>
              <a:t>Closed orbit perturbation (distortion)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790D2B-6F9F-4FD5-8766-BD36D43378DB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27984" y="2702321"/>
                <a:ext cx="40254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i="1" dirty="0" smtClean="0">
                    <a:latin typeface="Times New Roman" panose="02020603050405020304" pitchFamily="18" charset="0"/>
                    <a:cs typeface="Vrinda" panose="020B0502040204020203" pitchFamily="34" charset="0"/>
                  </a:rPr>
                  <a:t>θ</a:t>
                </a:r>
                <a:r>
                  <a:rPr lang="en-US" sz="1600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   is the kick provided by field error</a:t>
                </a:r>
              </a:p>
              <a:p>
                <a:r>
                  <a:rPr lang="el-GR" sz="1600" i="1" dirty="0" smtClean="0">
                    <a:latin typeface="Times New Roman" panose="02020603050405020304" pitchFamily="18" charset="0"/>
                    <a:cs typeface="Vrinda" panose="020B0502040204020203" pitchFamily="34" charset="0"/>
                  </a:rPr>
                  <a:t>β</a:t>
                </a:r>
                <a:r>
                  <a:rPr lang="en-US" sz="1600" i="1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(s) </a:t>
                </a:r>
                <a:r>
                  <a:rPr lang="en-US" sz="1600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is the beta function at kick location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   is the phase advance</a:t>
                </a:r>
              </a:p>
              <a:p>
                <a:r>
                  <a:rPr lang="en-US" sz="1600" i="1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Q</a:t>
                </a:r>
                <a:r>
                  <a:rPr lang="en-US" sz="1600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   is the tune of the machine</a:t>
                </a:r>
                <a:endParaRPr lang="en-US" sz="16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702321"/>
                <a:ext cx="4025461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756" t="-282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" y="1130400"/>
            <a:ext cx="4165217" cy="3915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" y="1130400"/>
            <a:ext cx="4165217" cy="391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70753" y="1700808"/>
                <a:ext cx="4321889" cy="68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cos</m:t>
                      </m:r>
                      <m:r>
                        <a:rPr lang="en-US" sz="1600" i="1">
                          <a:latin typeface="Cambria Math"/>
                        </a:rPr>
                        <m:t>⁡(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753" y="1700808"/>
                <a:ext cx="4321889" cy="689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90214" y="3843923"/>
                <a:ext cx="4853316" cy="784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cos</m:t>
                      </m:r>
                      <m:r>
                        <a:rPr lang="en-US" sz="1600" i="1">
                          <a:latin typeface="Cambria Math"/>
                        </a:rPr>
                        <m:t>⁡(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𝑄𝑦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600" dirty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214" y="3843923"/>
                <a:ext cx="4853316" cy="7846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0399"/>
            <a:ext cx="3909659" cy="391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22520" y="5289011"/>
                <a:ext cx="289752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1" i="0" dirty="0" smtClean="0">
                              <a:latin typeface="Cambria Math"/>
                            </a:rPr>
                            <m:t>𝐘</m:t>
                          </m:r>
                          <m:r>
                            <a:rPr lang="en-US" sz="2000" b="1" i="1" dirty="0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/>
                            </a:rPr>
                            <m:t>𝒎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az-Cyrl-AZ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az-Cyrl-AZ" sz="2000" b="1" i="1">
                              <a:latin typeface="Cambria Math"/>
                            </a:rPr>
                            <m:t>Ѳ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b="1" dirty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520" y="5289011"/>
                <a:ext cx="2897524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26161" y="5565203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R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is called the orbit response matrix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664" y="2730425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‘m’ BPMs</a:t>
            </a:r>
          </a:p>
          <a:p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‘n’ correctors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0214" y="1043444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P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erturbed orbit due to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s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ingle </a:t>
            </a:r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error  </a:t>
            </a:r>
          </a:p>
        </p:txBody>
      </p:sp>
    </p:spTree>
    <p:extLst>
      <p:ext uri="{BB962C8B-B14F-4D97-AF65-F5344CB8AC3E}">
        <p14:creationId xmlns:p14="http://schemas.microsoft.com/office/powerpoint/2010/main" val="18093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96BEF1-74C1-422C-9005-255FD4A3EB85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6512" y="189036"/>
            <a:ext cx="9144000" cy="6476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Closed orbit perturbations in SIS18</a:t>
            </a:r>
          </a:p>
        </p:txBody>
      </p:sp>
      <p:sp>
        <p:nvSpPr>
          <p:cNvPr id="3" name="AutoShape 2" descr="https://www.sharelatex.com/project/5991c08bf5a5d927213e62fe/file/59ae5125078b8a4544b571bf?format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36512" y="924109"/>
            <a:ext cx="3372416" cy="2733780"/>
            <a:chOff x="-36512" y="924109"/>
            <a:chExt cx="3372416" cy="2733780"/>
          </a:xfrm>
        </p:grpSpPr>
        <p:grpSp>
          <p:nvGrpSpPr>
            <p:cNvPr id="5" name="Group 4"/>
            <p:cNvGrpSpPr/>
            <p:nvPr/>
          </p:nvGrpSpPr>
          <p:grpSpPr>
            <a:xfrm>
              <a:off x="-36512" y="1073615"/>
              <a:ext cx="3372416" cy="2584274"/>
              <a:chOff x="1475656" y="1276774"/>
              <a:chExt cx="4746303" cy="3464214"/>
            </a:xfrm>
          </p:grpSpPr>
          <p:pic>
            <p:nvPicPr>
              <p:cNvPr id="16" name="Picture 2" descr="D:\Dr. H. Klingbeil\inj_hour_hor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37"/>
              <a:stretch/>
            </p:blipFill>
            <p:spPr bwMode="auto">
              <a:xfrm>
                <a:off x="1475656" y="1276774"/>
                <a:ext cx="4584408" cy="3262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 bwMode="auto">
              <a:xfrm>
                <a:off x="1475657" y="4239296"/>
                <a:ext cx="4746302" cy="5016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  0             2           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4             6             8            10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Time (ms)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342772" y="924109"/>
              <a:ext cx="263717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Vrinda" panose="020B0502040204020203" pitchFamily="34" charset="0"/>
                  <a:cs typeface="Vrinda" panose="020B0502040204020203" pitchFamily="34" charset="0"/>
                </a:rPr>
                <a:t>     At injection        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3226" y="3851756"/>
            <a:ext cx="3361090" cy="2529572"/>
            <a:chOff x="179512" y="3851756"/>
            <a:chExt cx="3361090" cy="2529572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4021535"/>
              <a:ext cx="3361090" cy="2359793"/>
              <a:chOff x="3635623" y="1017588"/>
              <a:chExt cx="4801646" cy="3237996"/>
            </a:xfrm>
          </p:grpSpPr>
          <p:pic>
            <p:nvPicPr>
              <p:cNvPr id="13" name="Picture 2" descr="C:\Users\smirza\AppData\Local\Microsoft\Windows\Temporary Internet Files\Content.Outlook\FN0PIJKK\INj_ripple_spectra8_zoom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623" y="1017588"/>
                <a:ext cx="4801646" cy="302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 bwMode="auto">
              <a:xfrm>
                <a:off x="3635624" y="3753892"/>
                <a:ext cx="4801645" cy="5016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  0       0.5      </a:t>
                </a:r>
                <a:r>
                  <a:rPr lang="en-US" sz="1000" dirty="0" smtClean="0"/>
                  <a:t>1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1.5     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2      </a:t>
                </a:r>
                <a:r>
                  <a:rPr lang="en-US" sz="1000" dirty="0" smtClean="0"/>
                  <a:t>2.5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3       3.5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Frequency (kHz)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60" name="TextBox 2"/>
            <p:cNvSpPr txBox="1">
              <a:spLocks noChangeArrowheads="1"/>
            </p:cNvSpPr>
            <p:nvPr/>
          </p:nvSpPr>
          <p:spPr bwMode="auto">
            <a:xfrm>
              <a:off x="899592" y="3851756"/>
              <a:ext cx="192552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Vrinda" panose="020B0502040204020203" pitchFamily="34" charset="0"/>
                  <a:cs typeface="Vrinda" panose="020B0502040204020203" pitchFamily="34" charset="0"/>
                </a:rPr>
                <a:t>Fourier Transform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42854" y="980728"/>
            <a:ext cx="3065650" cy="2074751"/>
            <a:chOff x="5169673" y="3645024"/>
            <a:chExt cx="3065650" cy="2074751"/>
          </a:xfrm>
        </p:grpSpPr>
        <p:grpSp>
          <p:nvGrpSpPr>
            <p:cNvPr id="62" name="Gruppieren 4"/>
            <p:cNvGrpSpPr/>
            <p:nvPr/>
          </p:nvGrpSpPr>
          <p:grpSpPr>
            <a:xfrm>
              <a:off x="5169673" y="4087031"/>
              <a:ext cx="3065650" cy="1632744"/>
              <a:chOff x="115455" y="2961812"/>
              <a:chExt cx="3065650" cy="1632744"/>
            </a:xfrm>
          </p:grpSpPr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545" r="51485" b="40062"/>
              <a:stretch/>
            </p:blipFill>
            <p:spPr bwMode="auto">
              <a:xfrm>
                <a:off x="316368" y="2961812"/>
                <a:ext cx="2864737" cy="1632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feld 24"/>
              <p:cNvSpPr txBox="1"/>
              <p:nvPr/>
            </p:nvSpPr>
            <p:spPr>
              <a:xfrm>
                <a:off x="393013" y="3551629"/>
                <a:ext cx="23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Textfeld 30"/>
              <p:cNvSpPr txBox="1"/>
              <p:nvPr/>
            </p:nvSpPr>
            <p:spPr>
              <a:xfrm>
                <a:off x="393013" y="3152801"/>
                <a:ext cx="23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Textfeld 31"/>
              <p:cNvSpPr txBox="1"/>
              <p:nvPr/>
            </p:nvSpPr>
            <p:spPr>
              <a:xfrm>
                <a:off x="206735" y="3925090"/>
                <a:ext cx="4054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-6</a:t>
                </a: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Textfeld 35"/>
              <p:cNvSpPr txBox="1"/>
              <p:nvPr/>
            </p:nvSpPr>
            <p:spPr>
              <a:xfrm>
                <a:off x="115455" y="4286779"/>
                <a:ext cx="5047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-12</a:t>
                </a: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Textfeld 40"/>
              <p:cNvSpPr txBox="1"/>
              <p:nvPr/>
            </p:nvSpPr>
            <p:spPr>
              <a:xfrm rot="16200000">
                <a:off x="-285137" y="3647140"/>
                <a:ext cx="107930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position [mm]</a:t>
                </a:r>
                <a:endParaRPr lang="en-US" sz="12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86" name="Gerade Verbindung mit Pfeil 42"/>
              <p:cNvCxnSpPr/>
              <p:nvPr/>
            </p:nvCxnSpPr>
            <p:spPr bwMode="auto">
              <a:xfrm>
                <a:off x="631819" y="4272622"/>
                <a:ext cx="2457358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99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7" name="Textfeld 43"/>
              <p:cNvSpPr txBox="1"/>
              <p:nvPr/>
            </p:nvSpPr>
            <p:spPr>
              <a:xfrm>
                <a:off x="1375882" y="3956680"/>
                <a:ext cx="1805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along synchrotron</a:t>
                </a:r>
                <a:endParaRPr lang="en-US" sz="1400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Textfeld 47"/>
              <p:cNvSpPr txBox="1"/>
              <p:nvPr/>
            </p:nvSpPr>
            <p:spPr>
              <a:xfrm>
                <a:off x="1124786" y="3152400"/>
                <a:ext cx="1027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horizontal</a:t>
                </a:r>
                <a:endParaRPr lang="en-US" sz="1400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" name="Textfeld 48"/>
              <p:cNvSpPr txBox="1"/>
              <p:nvPr/>
            </p:nvSpPr>
            <p:spPr>
              <a:xfrm>
                <a:off x="763365" y="3672344"/>
                <a:ext cx="7537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vertical</a:t>
                </a:r>
                <a:endParaRPr lang="en-US" sz="14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5" name="TextBox 3"/>
            <p:cNvSpPr txBox="1">
              <a:spLocks noChangeArrowheads="1"/>
            </p:cNvSpPr>
            <p:nvPr/>
          </p:nvSpPr>
          <p:spPr bwMode="auto">
            <a:xfrm>
              <a:off x="5940152" y="3645024"/>
              <a:ext cx="19883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Static perturbation</a:t>
              </a:r>
              <a:endParaRPr lang="en-US" altLang="en-US" sz="1800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2050" name="Group 2049"/>
          <p:cNvGrpSpPr/>
          <p:nvPr/>
        </p:nvGrpSpPr>
        <p:grpSpPr>
          <a:xfrm>
            <a:off x="3059832" y="971435"/>
            <a:ext cx="3249886" cy="2686454"/>
            <a:chOff x="3122313" y="971436"/>
            <a:chExt cx="3413819" cy="2686452"/>
          </a:xfrm>
        </p:grpSpPr>
        <p:grpSp>
          <p:nvGrpSpPr>
            <p:cNvPr id="2048" name="Group 2047"/>
            <p:cNvGrpSpPr/>
            <p:nvPr/>
          </p:nvGrpSpPr>
          <p:grpSpPr>
            <a:xfrm>
              <a:off x="3122313" y="1109441"/>
              <a:ext cx="3413819" cy="2548447"/>
              <a:chOff x="9396536" y="823659"/>
              <a:chExt cx="4717166" cy="3472211"/>
            </a:xfrm>
          </p:grpSpPr>
          <p:pic>
            <p:nvPicPr>
              <p:cNvPr id="98" name="Picture 3" descr="C:\Users\smirza\AppData\Local\Microsoft\Windows\Temporary Internet Files\Content.Outlook\FN0PIJKK\acc_hor8_long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02"/>
              <a:stretch/>
            </p:blipFill>
            <p:spPr bwMode="auto">
              <a:xfrm>
                <a:off x="9396536" y="823659"/>
                <a:ext cx="4490647" cy="3275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Rectangle 98"/>
              <p:cNvSpPr/>
              <p:nvPr/>
            </p:nvSpPr>
            <p:spPr bwMode="auto">
              <a:xfrm>
                <a:off x="9396536" y="3794178"/>
                <a:ext cx="4717166" cy="5016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   0     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50         100         150         200         250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Time (ms)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8" name="TextBox 3"/>
            <p:cNvSpPr txBox="1">
              <a:spLocks noChangeArrowheads="1"/>
            </p:cNvSpPr>
            <p:nvPr/>
          </p:nvSpPr>
          <p:spPr bwMode="auto">
            <a:xfrm>
              <a:off x="4095063" y="971436"/>
              <a:ext cx="155705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Vrinda" panose="020B0502040204020203" pitchFamily="34" charset="0"/>
                  <a:cs typeface="Vrinda" panose="020B0502040204020203" pitchFamily="34" charset="0"/>
                </a:rPr>
                <a:t>D</a:t>
              </a:r>
              <a:r>
                <a:rPr lang="en-US" altLang="en-US" sz="18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uring ramp</a:t>
              </a:r>
              <a:endParaRPr lang="en-US" altLang="en-US" sz="1800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88624" y="836712"/>
            <a:ext cx="3137099" cy="2543942"/>
            <a:chOff x="6326931" y="941805"/>
            <a:chExt cx="2876649" cy="23290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"/>
            <a:stretch/>
          </p:blipFill>
          <p:spPr bwMode="auto">
            <a:xfrm>
              <a:off x="6326931" y="1124744"/>
              <a:ext cx="2762713" cy="214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3"/>
            <p:cNvSpPr txBox="1">
              <a:spLocks noChangeArrowheads="1"/>
            </p:cNvSpPr>
            <p:nvPr/>
          </p:nvSpPr>
          <p:spPr bwMode="auto">
            <a:xfrm>
              <a:off x="6715291" y="941805"/>
              <a:ext cx="2488289" cy="339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Vrinda" panose="020B0502040204020203" pitchFamily="34" charset="0"/>
                  <a:cs typeface="Vrinda" panose="020B0502040204020203" pitchFamily="34" charset="0"/>
                </a:rPr>
                <a:t>R</a:t>
              </a:r>
              <a:r>
                <a:rPr lang="en-US" altLang="en-US" sz="1800" dirty="0" smtClean="0">
                  <a:latin typeface="Vrinda" panose="020B0502040204020203" pitchFamily="34" charset="0"/>
                  <a:cs typeface="Vrinda" panose="020B0502040204020203" pitchFamily="34" charset="0"/>
                </a:rPr>
                <a:t>amps of two cycles</a:t>
              </a:r>
              <a:endParaRPr lang="en-US" altLang="en-US" sz="1800" dirty="0"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39916" y="3851756"/>
            <a:ext cx="3332284" cy="2472085"/>
            <a:chOff x="3039916" y="3851756"/>
            <a:chExt cx="3332284" cy="2472085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3039916" y="4021535"/>
              <a:ext cx="3332284" cy="2302306"/>
              <a:chOff x="5899315" y="15875521"/>
              <a:chExt cx="4713425" cy="3203174"/>
            </a:xfrm>
          </p:grpSpPr>
          <p:pic>
            <p:nvPicPr>
              <p:cNvPr id="101" name="Picture 4" descr="C:\Users\smirza\AppData\Local\Microsoft\Windows\Temporary Internet Files\Content.Outlook\FN0PIJKK\Acc_ripple_spectra8_zoom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591" y="15875521"/>
                <a:ext cx="4709149" cy="2991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Rectangle 101"/>
              <p:cNvSpPr/>
              <p:nvPr/>
            </p:nvSpPr>
            <p:spPr bwMode="auto">
              <a:xfrm>
                <a:off x="5899315" y="18577003"/>
                <a:ext cx="4713425" cy="5016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  0       0.2       </a:t>
                </a:r>
                <a:r>
                  <a:rPr lang="en-US" sz="1000" dirty="0" smtClean="0"/>
                  <a:t>0.4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0.6       </a:t>
                </a:r>
                <a:r>
                  <a:rPr lang="en-US" sz="1000" dirty="0" smtClean="0"/>
                  <a:t>0.8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 </a:t>
                </a:r>
                <a:r>
                  <a:rPr lang="en-US" sz="1000" dirty="0" smtClean="0"/>
                  <a:t>1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  </a:t>
                </a:r>
                <a:r>
                  <a:rPr lang="en-US" sz="1000" dirty="0" smtClean="0"/>
                  <a:t>1.2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      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Frequency (kHz)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5" name="TextBox 2"/>
            <p:cNvSpPr txBox="1">
              <a:spLocks noChangeArrowheads="1"/>
            </p:cNvSpPr>
            <p:nvPr/>
          </p:nvSpPr>
          <p:spPr bwMode="auto">
            <a:xfrm>
              <a:off x="3851920" y="3851756"/>
              <a:ext cx="192552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Vrinda" panose="020B0502040204020203" pitchFamily="34" charset="0"/>
                  <a:cs typeface="Vrinda" panose="020B0502040204020203" pitchFamily="34" charset="0"/>
                </a:rPr>
                <a:t>Fourier Transform</a:t>
              </a:r>
            </a:p>
          </p:txBody>
        </p:sp>
      </p:grpSp>
      <p:cxnSp>
        <p:nvCxnSpPr>
          <p:cNvPr id="2054" name="Straight Arrow Connector 2053"/>
          <p:cNvCxnSpPr/>
          <p:nvPr/>
        </p:nvCxnSpPr>
        <p:spPr>
          <a:xfrm>
            <a:off x="611560" y="3513567"/>
            <a:ext cx="0" cy="70752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779912" y="3497995"/>
            <a:ext cx="0" cy="70752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D:\PhD work\SIS18 VCs drawaings\DSC0926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9" t="11129" r="36321" b="5371"/>
          <a:stretch/>
        </p:blipFill>
        <p:spPr bwMode="auto">
          <a:xfrm>
            <a:off x="7131309" y="3949264"/>
            <a:ext cx="1213102" cy="23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275677" y="6084004"/>
            <a:ext cx="283282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Wall thickness = 300 </a:t>
            </a:r>
            <a:r>
              <a:rPr lang="el-GR" dirty="0">
                <a:solidFill>
                  <a:schemeClr val="bg1"/>
                </a:solidFill>
                <a:cs typeface="Vrinda" panose="020B0502040204020203" pitchFamily="34" charset="0"/>
              </a:rPr>
              <a:t>μ</a:t>
            </a:r>
            <a:r>
              <a:rPr lang="en-US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368054" y="4170448"/>
            <a:ext cx="648072" cy="23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63541" y="4155038"/>
            <a:ext cx="241499" cy="23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937278" y="3944089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200mm</a:t>
            </a:r>
            <a:endParaRPr lang="en-US" sz="12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5" name="Rectangle 2054"/>
          <p:cNvSpPr/>
          <p:nvPr/>
        </p:nvSpPr>
        <p:spPr>
          <a:xfrm>
            <a:off x="7106972" y="3933056"/>
            <a:ext cx="702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116 mm</a:t>
            </a:r>
            <a:endParaRPr lang="en-US" sz="120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2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/>
      <p:bldP spid="2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640C45-7B1B-49F8-81F8-F9AD71A67C45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180512" cy="648072"/>
          </a:xfrm>
        </p:spPr>
        <p:txBody>
          <a:bodyPr/>
          <a:lstStyle/>
          <a:p>
            <a:r>
              <a:rPr lang="en-US" b="1" dirty="0" smtClean="0"/>
              <a:t>Features of planned SIS18 COFB system</a:t>
            </a:r>
            <a:endParaRPr lang="de-DE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3953462" y="3524394"/>
            <a:ext cx="4995002" cy="2674330"/>
            <a:chOff x="3953462" y="3726030"/>
            <a:chExt cx="4995002" cy="2674330"/>
          </a:xfrm>
        </p:grpSpPr>
        <p:pic>
          <p:nvPicPr>
            <p:cNvPr id="3076" name="Picture 4" descr="D:\conferences attended\ARIES barcelona\Steerer1 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462" y="3726030"/>
              <a:ext cx="4995002" cy="2674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580112" y="3792465"/>
              <a:ext cx="26367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de-DE" sz="1600" dirty="0" smtClean="0">
                  <a:solidFill>
                    <a:srgbClr val="000000"/>
                  </a:solidFill>
                  <a:latin typeface="Vrinda" panose="020B0502040204020203" pitchFamily="34" charset="0"/>
                  <a:cs typeface="Vrinda" panose="020B0502040204020203" pitchFamily="34" charset="0"/>
                  <a:sym typeface="Symbol" pitchFamily="18" charset="2"/>
                </a:rPr>
                <a:t>model-variation over ramp</a:t>
              </a:r>
              <a:endParaRPr lang="en-US" altLang="de-DE" sz="1600" dirty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57008" y="1488514"/>
            <a:ext cx="4219448" cy="2084502"/>
            <a:chOff x="323528" y="1681063"/>
            <a:chExt cx="3647014" cy="1644981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23528" y="1866896"/>
              <a:ext cx="3588006" cy="1459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55576" y="1681063"/>
              <a:ext cx="675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triplet 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76094" y="1700808"/>
              <a:ext cx="79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doublet </a:t>
              </a:r>
              <a:endParaRPr lang="en-US" sz="14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827584" y="2348880"/>
              <a:ext cx="295232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" y="5006273"/>
            <a:ext cx="3705181" cy="138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921639" cy="15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5906" y="1268760"/>
            <a:ext cx="3782037" cy="2011297"/>
            <a:chOff x="285906" y="1356262"/>
            <a:chExt cx="3782037" cy="2011297"/>
          </a:xfrm>
        </p:grpSpPr>
        <p:pic>
          <p:nvPicPr>
            <p:cNvPr id="3074" name="Picture 2" descr="D:\conferences attended\ARIES barcelona\SIS1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62" t="8608" r="11693" b="74014"/>
            <a:stretch/>
          </p:blipFill>
          <p:spPr bwMode="auto">
            <a:xfrm rot="19668440">
              <a:off x="1056070" y="1356262"/>
              <a:ext cx="2482621" cy="184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85906" y="1657550"/>
              <a:ext cx="3782037" cy="1710009"/>
              <a:chOff x="285906" y="1657550"/>
              <a:chExt cx="3782037" cy="171000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504181" y="2996952"/>
                <a:ext cx="149175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00"/>
                    </a:solidFill>
                  </a:rPr>
                  <a:t>Bending magnets 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0243" y="1772816"/>
                <a:ext cx="156946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Focusing magnets 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312398" y="1772816"/>
                <a:ext cx="1683538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defocusing magnets 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2890" y="2996952"/>
                <a:ext cx="1864854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triplet focusing magnet 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5907" y="2195572"/>
                <a:ext cx="1189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Vrinda" panose="020B0502040204020203" pitchFamily="34" charset="0"/>
                    <a:cs typeface="Vrinda" panose="020B0502040204020203" pitchFamily="34" charset="0"/>
                  </a:rPr>
                  <a:t>SIS18 cell</a:t>
                </a:r>
                <a:endParaRPr lang="en-US" dirty="0"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5906" y="1657550"/>
                <a:ext cx="3782037" cy="171000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61093" y="908720"/>
            <a:ext cx="8615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On-ramp orbit correction is planned</a:t>
            </a:r>
            <a:endParaRPr lang="en-US" sz="1600" dirty="0">
              <a:solidFill>
                <a:srgbClr val="000000"/>
              </a:solidFill>
              <a:latin typeface="Vrinda" panose="020B0502040204020203" pitchFamily="34" charset="0"/>
              <a:cs typeface="Vrinda" panose="020B0502040204020203" pitchFamily="34" charset="0"/>
              <a:sym typeface="Symbol" pitchFamily="18" charset="2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Ions have no synchrotron damping to restore beam quality at high energy </a:t>
            </a:r>
            <a:endParaRPr lang="en-US" sz="16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373" y="6361583"/>
            <a:ext cx="3195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R. Singh, PhD Thesis, TU Darmstadt 2014.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36096" y="5466710"/>
            <a:ext cx="35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sinusoidal excitation on one corrector </a:t>
            </a:r>
            <a:endParaRPr lang="en-US" altLang="de-DE" sz="1600" dirty="0">
              <a:solidFill>
                <a:srgbClr val="000000"/>
              </a:solidFill>
              <a:latin typeface="Vrinda" panose="020B0502040204020203" pitchFamily="34" charset="0"/>
              <a:cs typeface="Vrinda" panose="020B0502040204020203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59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7F0A14-F7F0-4829-99E2-3F85D4E2BF60}" type="datetime1">
              <a:rPr lang="en-US" smtClean="0"/>
              <a:t>12/9/2018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-72008" y="188640"/>
            <a:ext cx="9180512" cy="648072"/>
          </a:xfrm>
        </p:spPr>
        <p:txBody>
          <a:bodyPr/>
          <a:lstStyle/>
          <a:p>
            <a:r>
              <a:rPr lang="en-US" b="1" dirty="0" smtClean="0"/>
              <a:t>Features of planned SIS18 COFB system</a:t>
            </a:r>
            <a:endParaRPr lang="de-DE" b="1" dirty="0"/>
          </a:p>
        </p:txBody>
      </p:sp>
      <p:pic>
        <p:nvPicPr>
          <p:cNvPr id="3076" name="Picture 4" descr="D:\conferences attended\ARIES barcelona\Steerer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62" y="3510006"/>
            <a:ext cx="4995002" cy="26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" y="4991885"/>
            <a:ext cx="3705181" cy="138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6620"/>
            <a:ext cx="2921639" cy="15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7504" y="954594"/>
            <a:ext cx="9011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Online updating of the machine model?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How </a:t>
            </a:r>
            <a:r>
              <a:rPr lang="en-US" dirty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many models required for a given </a:t>
            </a:r>
            <a:r>
              <a:rPr lang="en-US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ramp?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Do we really need to update the ORM?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What if we use wrong ORM for the orbit correction and what are boundaries?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43637" y="2852936"/>
            <a:ext cx="3041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000" b="1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Orbit correction methods</a:t>
            </a:r>
            <a:endParaRPr lang="en-US" altLang="de-DE" sz="2000" b="1" dirty="0">
              <a:solidFill>
                <a:srgbClr val="000000"/>
              </a:solidFill>
              <a:latin typeface="Vrinda" panose="020B0502040204020203" pitchFamily="34" charset="0"/>
              <a:cs typeface="Vrinda" panose="020B0502040204020203" pitchFamily="34" charset="0"/>
              <a:sym typeface="Symbol" pitchFamily="18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7584" y="2926196"/>
            <a:ext cx="3257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000" b="1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Uncertainty modeling</a:t>
            </a:r>
            <a:endParaRPr lang="en-US" altLang="de-DE" sz="2000" b="1" dirty="0">
              <a:solidFill>
                <a:srgbClr val="000000"/>
              </a:solidFill>
              <a:latin typeface="Vrinda" panose="020B0502040204020203" pitchFamily="34" charset="0"/>
              <a:cs typeface="Vrinda" panose="020B0502040204020203" pitchFamily="34" charset="0"/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73" y="6361583"/>
            <a:ext cx="3195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R. Singh, PhD Thesis, TU Darmstadt 2014.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80112" y="3590829"/>
            <a:ext cx="2636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model-variation over ramp</a:t>
            </a:r>
            <a:endParaRPr lang="en-US" altLang="de-DE" sz="1600" dirty="0">
              <a:solidFill>
                <a:srgbClr val="000000"/>
              </a:solidFill>
              <a:latin typeface="Vrinda" panose="020B0502040204020203" pitchFamily="34" charset="0"/>
              <a:cs typeface="Vrinda" panose="020B0502040204020203" pitchFamily="34" charset="0"/>
              <a:sym typeface="Symbol" pitchFamily="18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6096" y="5466710"/>
            <a:ext cx="35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Vrinda" panose="020B0502040204020203" pitchFamily="34" charset="0"/>
                <a:cs typeface="Vrinda" panose="020B0502040204020203" pitchFamily="34" charset="0"/>
                <a:sym typeface="Symbol" pitchFamily="18" charset="2"/>
              </a:rPr>
              <a:t>sinusoidal excitation on one corrector </a:t>
            </a:r>
            <a:endParaRPr lang="en-US" altLang="de-DE" sz="1600" dirty="0">
              <a:solidFill>
                <a:srgbClr val="000000"/>
              </a:solidFill>
              <a:latin typeface="Vrinda" panose="020B0502040204020203" pitchFamily="34" charset="0"/>
              <a:cs typeface="Vrinda" panose="020B0502040204020203" pitchFamily="34" charset="0"/>
              <a:sym typeface="Symbol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6441" y="3672265"/>
            <a:ext cx="691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200 116</a:t>
            </a:r>
            <a:endParaRPr lang="en-US" sz="120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6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700" y="6597352"/>
            <a:ext cx="1462956" cy="328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CF3F12-720C-4808-913C-3781CE2281A3}" type="datetime1">
              <a:rPr lang="en-US" smtClean="0">
                <a:latin typeface="Vrinda" panose="020B0502040204020203" pitchFamily="34" charset="0"/>
                <a:cs typeface="Vrinda" panose="020B0502040204020203" pitchFamily="34" charset="0"/>
              </a:rPr>
              <a:t>12/9/2018</a:t>
            </a:fld>
            <a:endParaRPr lang="de-DE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-36512" y="116632"/>
            <a:ext cx="9144000" cy="647676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Outline</a:t>
            </a:r>
            <a:r>
              <a:rPr lang="en-US" sz="40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endParaRPr lang="de-DE" sz="4000" b="1" dirty="0" smtClean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86" y="1052736"/>
            <a:ext cx="8799286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GSI and FAIR project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Upgrade of SIS18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Robustness requirements of SIS18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Closed orbit feedback (COFB)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system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Global orbit correction methods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Harmonic analysis of the perturbed orbit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Singular value decomposition (SVD) of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Vrinda" panose="020B0502040204020203" pitchFamily="34" charset="0"/>
                <a:cs typeface="Vrinda" panose="020B0502040204020203" pitchFamily="34" charset="0"/>
              </a:rPr>
              <a:t>Missing connection between two methods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Exploitation of Circulant symmetry in response matrix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Simple symmetry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Nearest-Circulant approximation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Characterizing the effect of model mismatch on orbit correction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Demonstration in COSY synchrotron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Julich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19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Larissa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4051</Words>
  <Application>Microsoft Office PowerPoint</Application>
  <PresentationFormat>On-screen Show (4:3)</PresentationFormat>
  <Paragraphs>512</Paragraphs>
  <Slides>32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Times New Roman</vt:lpstr>
      <vt:lpstr>Symbol</vt:lpstr>
      <vt:lpstr>Times</vt:lpstr>
      <vt:lpstr>Wingdings</vt:lpstr>
      <vt:lpstr>Vrinda</vt:lpstr>
      <vt:lpstr>Cambria Math</vt:lpstr>
      <vt:lpstr>Calibri</vt:lpstr>
      <vt:lpstr>CityBlueprint</vt:lpstr>
      <vt:lpstr>ＭＳ Ｐゴシック</vt:lpstr>
      <vt:lpstr>Larissa-Design</vt:lpstr>
      <vt:lpstr>PowerPoint Presentation</vt:lpstr>
      <vt:lpstr>Outline </vt:lpstr>
      <vt:lpstr>PowerPoint Presentation</vt:lpstr>
      <vt:lpstr>PowerPoint Presentation</vt:lpstr>
      <vt:lpstr>Closed orbit perturbation (distortion)</vt:lpstr>
      <vt:lpstr>PowerPoint Presentation</vt:lpstr>
      <vt:lpstr>Features of planned SIS18 COFB system</vt:lpstr>
      <vt:lpstr>Features of planned SIS18 COFB system</vt:lpstr>
      <vt:lpstr>Outline </vt:lpstr>
      <vt:lpstr>Harmonic analysis (global correction)</vt:lpstr>
      <vt:lpstr>Singular Value Decomposition (SVD)</vt:lpstr>
      <vt:lpstr>PowerPoint Presentation</vt:lpstr>
      <vt:lpstr>Weaknesses of SVD</vt:lpstr>
      <vt:lpstr>Outline </vt:lpstr>
      <vt:lpstr>Symmetry exploitation in SIS 18 vertical ORM</vt:lpstr>
      <vt:lpstr>PowerPoint Presentation</vt:lpstr>
      <vt:lpstr>Equivalence of DFT and SVD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and interpretation of the betatron tune spectra of high intensity bunched beam in the SIS 18.</dc:title>
  <dc:creator>Singh, Rahul</dc:creator>
  <cp:lastModifiedBy>Mirza, Sajjad Hussain</cp:lastModifiedBy>
  <cp:revision>3110</cp:revision>
  <cp:lastPrinted>2018-09-17T06:14:01Z</cp:lastPrinted>
  <dcterms:modified xsi:type="dcterms:W3CDTF">2018-12-09T20:42:30Z</dcterms:modified>
</cp:coreProperties>
</file>