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0" r:id="rId3"/>
    <p:sldId id="285" r:id="rId4"/>
    <p:sldId id="290" r:id="rId5"/>
    <p:sldId id="295" r:id="rId6"/>
    <p:sldId id="286" r:id="rId7"/>
    <p:sldId id="298" r:id="rId8"/>
    <p:sldId id="257" r:id="rId9"/>
    <p:sldId id="258" r:id="rId10"/>
    <p:sldId id="291" r:id="rId11"/>
    <p:sldId id="296" r:id="rId12"/>
    <p:sldId id="292" r:id="rId13"/>
    <p:sldId id="302" r:id="rId14"/>
    <p:sldId id="303" r:id="rId15"/>
    <p:sldId id="299" r:id="rId16"/>
    <p:sldId id="259" r:id="rId17"/>
    <p:sldId id="287" r:id="rId18"/>
    <p:sldId id="289" r:id="rId19"/>
    <p:sldId id="293" r:id="rId20"/>
    <p:sldId id="301" r:id="rId21"/>
    <p:sldId id="294" r:id="rId22"/>
    <p:sldId id="300" r:id="rId23"/>
    <p:sldId id="304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7FF"/>
    <a:srgbClr val="FFB7B7"/>
    <a:srgbClr val="FF6699"/>
    <a:srgbClr val="578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8851-2900-4409-B808-CCE3C66BE64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A16B4-755F-4D37-B0C8-6893472B0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0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‘Juggling’ up to four sources.  Two or three species in a week in RHIC and NSRL besides….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16B4-755F-4D37-B0C8-6893472B0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16B4-755F-4D37-B0C8-6893472B0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4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kick drawback: Large excitation (sig </a:t>
            </a:r>
            <a:r>
              <a:rPr lang="en-US" dirty="0" err="1"/>
              <a:t>frac</a:t>
            </a:r>
            <a:r>
              <a:rPr lang="en-US" dirty="0"/>
              <a:t> of sigma), slow ~0.25 Hz, no feedback.  </a:t>
            </a:r>
            <a:r>
              <a:rPr lang="en-US" dirty="0" err="1"/>
              <a:t>Chrom</a:t>
            </a:r>
            <a:r>
              <a:rPr lang="en-US" dirty="0"/>
              <a:t> necessary, but degrades precision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16B4-755F-4D37-B0C8-6893472B0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2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16B4-755F-4D37-B0C8-6893472B0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0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ahead to BES II next two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16B4-755F-4D37-B0C8-6893472B0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of merit for this experiment is not precision of </a:t>
            </a:r>
            <a:r>
              <a:rPr lang="en-US" dirty="0" err="1"/>
              <a:t>chrom</a:t>
            </a:r>
            <a:r>
              <a:rPr lang="en-US" dirty="0"/>
              <a:t> feedback, but cost of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16B4-755F-4D37-B0C8-6893472B05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86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“minefield”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16B4-755F-4D37-B0C8-6893472B05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7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rather than ‘stiffening’ the triplets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16B4-755F-4D37-B0C8-6893472B05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8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9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9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28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3F49-A31E-491A-BC93-736BACC1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1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srhichome.bnl.gov/AP/ap_notes/ap_note_204.pdf" TargetMode="External"/><Relationship Id="rId2" Type="http://schemas.openxmlformats.org/officeDocument/2006/relationships/hyperlink" Target="http://cds.cern.ch/record/883298/files/lhc-project-report-853.pdf?versio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celconf.web.cern.ch/accelconf/IPAC10/papers/mopec031.pdf" TargetMode="External"/><Relationship Id="rId5" Type="http://schemas.openxmlformats.org/officeDocument/2006/relationships/hyperlink" Target="https://core.ac.uk/download/pdf/44179317.pdf" TargetMode="External"/><Relationship Id="rId4" Type="http://schemas.openxmlformats.org/officeDocument/2006/relationships/hyperlink" Target="https://journals.aps.org/prab/abstract/10.1103/PhysRevSTAB.9.12400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AccelConf/IPAC10/papers/mopec029.pdf#search=%20domain%3Daccelconf%2Eweb%2Ecern%2Ech%20%20%2Bauthor%3A%22minty%22%20%20url%3Aaccelconf%2FIPAC10%20FileExtension%3Dpdf%20-url%3Aabstract%20-url%3Aaccelconf%2Fjacow" TargetMode="External"/><Relationship Id="rId2" Type="http://schemas.openxmlformats.org/officeDocument/2006/relationships/hyperlink" Target="https://www.bnl.gov/isd/documents/7517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ccelconf.web.cern.ch/AccelConf/IPAC2011/papers/mopo022.pdf#search=%20domain%3Daccelconf%2Eweb%2Ecern%2Ech%20%20%2Bauthor%3A%22minty%22%20%20url%3Aaccelconf%2FIPAC2011%20FileExtension%3Dpdf%20-url%3Aabstract%20-url%3Aaccelconf%2Fjacow" TargetMode="External"/><Relationship Id="rId4" Type="http://schemas.openxmlformats.org/officeDocument/2006/relationships/hyperlink" Target="https://accelconf.web.cern.ch/accelconf/PAC2011/papers/weobn1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1532-3BC9-49A9-87E0-AFA2F54F8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RHIC Operational Modes</a:t>
            </a:r>
            <a:br>
              <a:rPr lang="en-US" dirty="0"/>
            </a:br>
            <a:r>
              <a:rPr lang="en-US" dirty="0"/>
              <a:t>Enabled by Enhanced Beam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50D19-7F2D-445C-AC37-D9A191F97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V. Schoefer for the RHIC Team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Special thanks to W. Fischer, A. Marusic, M. Minty, T. Shrey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G. Marr for input on this talk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0F706-3B7D-4704-A698-9B98C1792594}"/>
              </a:ext>
            </a:extLst>
          </p:cNvPr>
          <p:cNvSpPr txBox="1"/>
          <p:nvPr/>
        </p:nvSpPr>
        <p:spPr>
          <a:xfrm>
            <a:off x="347870" y="5547223"/>
            <a:ext cx="302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APEC Workshop Dec.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6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E0D7A8-65E0-4D2E-9B4C-144EAD0C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59" y="165102"/>
            <a:ext cx="8328991" cy="65685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More modes, then more, then more…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68F24-0B24-4B69-8AB2-06A8669E9270}"/>
              </a:ext>
            </a:extLst>
          </p:cNvPr>
          <p:cNvSpPr txBox="1"/>
          <p:nvPr/>
        </p:nvSpPr>
        <p:spPr>
          <a:xfrm>
            <a:off x="866775" y="1647825"/>
            <a:ext cx="7934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Only one mode at a time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All experiments and development done with the physics ramp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Single day ramp setups are possible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Often ions and polarized proton physics in alternating years, this allows polarized proton trials and experiments </a:t>
            </a:r>
            <a:r>
              <a:rPr lang="en-US" i="1" dirty="0"/>
              <a:t>during ion runs</a:t>
            </a:r>
            <a:r>
              <a:rPr lang="en-US" dirty="0"/>
              <a:t>, beneficial for prep ahead of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Asymmetric collisions become </a:t>
            </a:r>
            <a:r>
              <a:rPr lang="en-US" i="1" dirty="0"/>
              <a:t>much</a:t>
            </a:r>
            <a:r>
              <a:rPr lang="en-US" dirty="0"/>
              <a:t> easier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Polarized protons colliding with </a:t>
            </a:r>
            <a:r>
              <a:rPr lang="en-US" dirty="0" err="1"/>
              <a:t>Au,Al</a:t>
            </a:r>
            <a:r>
              <a:rPr lang="en-US" dirty="0"/>
              <a:t> in 2015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p-Au required proton pre-acceleration: setup and maintain 3 ramps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solidFill>
                  <a:srgbClr val="FF0000"/>
                </a:solidFill>
              </a:rPr>
              <a:t>Culminates in the “Isobar Run” in Run 18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>
                <a:solidFill>
                  <a:srgbClr val="FF0000"/>
                </a:solidFill>
              </a:rPr>
              <a:t>Daily switching of accelerated species in the collider for the first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81A6B-9117-476C-9726-A4290F6E80AB}"/>
              </a:ext>
            </a:extLst>
          </p:cNvPr>
          <p:cNvSpPr txBox="1"/>
          <p:nvPr/>
        </p:nvSpPr>
        <p:spPr>
          <a:xfrm>
            <a:off x="110159" y="68089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Faster setups means more setups….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EB966-F99E-4F6B-8534-EAAE49BF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upac.org/cms/wp-content/uploads/2015/07/IUPAC_Periodic_Table-28Nov16.jpg">
            <a:extLst>
              <a:ext uri="{FF2B5EF4-FFF2-40B4-BE49-F238E27FC236}">
                <a16:creationId xmlns:a16="http://schemas.microsoft.com/office/drawing/2014/main" id="{4AE81E7E-14B1-45C3-B539-0F783BA99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6" b="7528"/>
          <a:stretch/>
        </p:blipFill>
        <p:spPr bwMode="auto">
          <a:xfrm>
            <a:off x="3695700" y="656850"/>
            <a:ext cx="5353049" cy="301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C1F7B04-A883-42C3-B8A1-357BBE76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28991" cy="656850"/>
          </a:xfrm>
        </p:spPr>
        <p:txBody>
          <a:bodyPr/>
          <a:lstStyle/>
          <a:p>
            <a:r>
              <a:rPr lang="en-US" i="1" u="sng" dirty="0"/>
              <a:t>Isobars in Run 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85052-8AC2-48A4-84A0-24DCA6EC5CC6}"/>
              </a:ext>
            </a:extLst>
          </p:cNvPr>
          <p:cNvSpPr txBox="1"/>
          <p:nvPr/>
        </p:nvSpPr>
        <p:spPr>
          <a:xfrm>
            <a:off x="1128011" y="913441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Ru-96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D6173EF-6E4E-44E2-932E-1EE0B41636A8}"/>
              </a:ext>
            </a:extLst>
          </p:cNvPr>
          <p:cNvCxnSpPr/>
          <p:nvPr/>
        </p:nvCxnSpPr>
        <p:spPr>
          <a:xfrm rot="10800000">
            <a:off x="2152651" y="1117438"/>
            <a:ext cx="3838575" cy="786973"/>
          </a:xfrm>
          <a:prstGeom prst="bentConnector3">
            <a:avLst>
              <a:gd name="adj1" fmla="val 12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4C883E-619B-453D-B386-705711E26DBD}"/>
              </a:ext>
            </a:extLst>
          </p:cNvPr>
          <p:cNvSpPr txBox="1"/>
          <p:nvPr/>
        </p:nvSpPr>
        <p:spPr>
          <a:xfrm>
            <a:off x="1232205" y="1348269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Zr-96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381E0F0-1E7F-49D4-A0FA-7629876F2E2B}"/>
              </a:ext>
            </a:extLst>
          </p:cNvPr>
          <p:cNvCxnSpPr>
            <a:cxnSpLocks/>
          </p:cNvCxnSpPr>
          <p:nvPr/>
        </p:nvCxnSpPr>
        <p:spPr>
          <a:xfrm rot="10800000">
            <a:off x="2152652" y="1450939"/>
            <a:ext cx="2800351" cy="468243"/>
          </a:xfrm>
          <a:prstGeom prst="bentConnector3">
            <a:avLst>
              <a:gd name="adj1" fmla="val 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>
            <a:extLst>
              <a:ext uri="{FF2B5EF4-FFF2-40B4-BE49-F238E27FC236}">
                <a16:creationId xmlns:a16="http://schemas.microsoft.com/office/drawing/2014/main" id="{E3EC9981-EA7C-448E-A750-0942EC21A678}"/>
              </a:ext>
            </a:extLst>
          </p:cNvPr>
          <p:cNvSpPr txBox="1"/>
          <p:nvPr/>
        </p:nvSpPr>
        <p:spPr>
          <a:xfrm>
            <a:off x="95251" y="1980244"/>
            <a:ext cx="3053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number of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nucleons</a:t>
            </a:r>
          </a:p>
          <a:p>
            <a:r>
              <a:rPr lang="en-US" dirty="0"/>
              <a:t>Different number of  </a:t>
            </a:r>
            <a:r>
              <a:rPr lang="en-US" i="1" dirty="0">
                <a:solidFill>
                  <a:srgbClr val="0070C0"/>
                </a:solidFill>
              </a:rPr>
              <a:t>protons</a:t>
            </a: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8B90A4-83AE-4583-8E2F-2B00322D6E53}"/>
              </a:ext>
            </a:extLst>
          </p:cNvPr>
          <p:cNvSpPr txBox="1"/>
          <p:nvPr/>
        </p:nvSpPr>
        <p:spPr>
          <a:xfrm>
            <a:off x="95251" y="2671663"/>
            <a:ext cx="2540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QGP matter</a:t>
            </a:r>
          </a:p>
          <a:p>
            <a:r>
              <a:rPr lang="en-US" dirty="0"/>
              <a:t>Different </a:t>
            </a:r>
            <a:r>
              <a:rPr lang="en-US" i="1" dirty="0">
                <a:solidFill>
                  <a:srgbClr val="0070C0"/>
                </a:solidFill>
              </a:rPr>
              <a:t>magnetic field</a:t>
            </a: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AE107691-1E98-4502-87C7-56FE512F362D}"/>
              </a:ext>
            </a:extLst>
          </p:cNvPr>
          <p:cNvSpPr txBox="1"/>
          <p:nvPr/>
        </p:nvSpPr>
        <p:spPr>
          <a:xfrm>
            <a:off x="0" y="3769795"/>
            <a:ext cx="75937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Experimental requirement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Ru-Ru collisions and </a:t>
            </a:r>
            <a:r>
              <a:rPr lang="en-US" sz="1600" dirty="0" err="1"/>
              <a:t>Zr-Zr</a:t>
            </a:r>
            <a:r>
              <a:rPr lang="en-US" sz="1600" dirty="0"/>
              <a:t> collisions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Systematic error from instantaneous luminosity means luminosity leveling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Systematic error from </a:t>
            </a:r>
            <a:r>
              <a:rPr lang="en-US" sz="1600" dirty="0">
                <a:solidFill>
                  <a:srgbClr val="FF0000"/>
                </a:solidFill>
              </a:rPr>
              <a:t>detector aging over days and weeks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F93BEB-2BE1-4580-A1E2-E94185E91828}"/>
              </a:ext>
            </a:extLst>
          </p:cNvPr>
          <p:cNvSpPr txBox="1"/>
          <p:nvPr/>
        </p:nvSpPr>
        <p:spPr>
          <a:xfrm>
            <a:off x="806300" y="5141360"/>
            <a:ext cx="6716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Third requirement rules out long run of Ru-Ru followed by long </a:t>
            </a:r>
            <a:r>
              <a:rPr lang="en-US" sz="1600" i="1" dirty="0" err="1">
                <a:solidFill>
                  <a:srgbClr val="FF0000"/>
                </a:solidFill>
              </a:rPr>
              <a:t>Zr-Zr</a:t>
            </a:r>
            <a:r>
              <a:rPr lang="en-US" sz="1600" i="1" dirty="0">
                <a:solidFill>
                  <a:srgbClr val="FF0000"/>
                </a:solidFill>
              </a:rPr>
              <a:t> run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	Daily switching of species in the collider! (Never tried before!)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A15C9E-B315-47EB-B4ED-8DB40687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91A7B6-F6CB-4307-BBD3-BE01F6A2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28991" cy="656850"/>
          </a:xfrm>
        </p:spPr>
        <p:txBody>
          <a:bodyPr/>
          <a:lstStyle/>
          <a:p>
            <a:r>
              <a:rPr lang="en-US" i="1" u="sng" dirty="0"/>
              <a:t>Ru-Ru and </a:t>
            </a:r>
            <a:r>
              <a:rPr lang="en-US" i="1" u="sng" dirty="0" err="1"/>
              <a:t>Zr-Zr</a:t>
            </a:r>
            <a:endParaRPr lang="en-US" i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B040E-2EA9-45EF-B624-AEE36C11E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7500" r="2904" b="9722"/>
          <a:stretch/>
        </p:blipFill>
        <p:spPr>
          <a:xfrm>
            <a:off x="3419475" y="887707"/>
            <a:ext cx="5724525" cy="3999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43415-052D-499E-8E47-C3E9360EAD64}"/>
              </a:ext>
            </a:extLst>
          </p:cNvPr>
          <p:cNvSpPr txBox="1"/>
          <p:nvPr/>
        </p:nvSpPr>
        <p:spPr>
          <a:xfrm>
            <a:off x="7529488" y="748784"/>
            <a:ext cx="151836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Collision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69846-474F-4619-87A2-84613C71BB41}"/>
              </a:ext>
            </a:extLst>
          </p:cNvPr>
          <p:cNvSpPr txBox="1"/>
          <p:nvPr/>
        </p:nvSpPr>
        <p:spPr>
          <a:xfrm>
            <a:off x="3719814" y="1554604"/>
            <a:ext cx="47961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4136F-E891-49C7-8DAD-B709F5C744CD}"/>
              </a:ext>
            </a:extLst>
          </p:cNvPr>
          <p:cNvSpPr txBox="1"/>
          <p:nvPr/>
        </p:nvSpPr>
        <p:spPr>
          <a:xfrm>
            <a:off x="4398185" y="1546961"/>
            <a:ext cx="40267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Zr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F2B13-AF40-43E9-9A5D-F48D95097E8F}"/>
              </a:ext>
            </a:extLst>
          </p:cNvPr>
          <p:cNvSpPr txBox="1"/>
          <p:nvPr/>
        </p:nvSpPr>
        <p:spPr>
          <a:xfrm>
            <a:off x="4994593" y="1546961"/>
            <a:ext cx="47961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C4545-F3D3-40F7-9041-1DFF2945F12C}"/>
              </a:ext>
            </a:extLst>
          </p:cNvPr>
          <p:cNvSpPr txBox="1"/>
          <p:nvPr/>
        </p:nvSpPr>
        <p:spPr>
          <a:xfrm>
            <a:off x="6584916" y="1554604"/>
            <a:ext cx="47961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17200-FE46-4C08-A65B-A76890555209}"/>
              </a:ext>
            </a:extLst>
          </p:cNvPr>
          <p:cNvSpPr txBox="1"/>
          <p:nvPr/>
        </p:nvSpPr>
        <p:spPr>
          <a:xfrm>
            <a:off x="7780241" y="1546961"/>
            <a:ext cx="47961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82B8C-DE4C-44C6-AE80-EFE311AF2A79}"/>
              </a:ext>
            </a:extLst>
          </p:cNvPr>
          <p:cNvSpPr txBox="1"/>
          <p:nvPr/>
        </p:nvSpPr>
        <p:spPr>
          <a:xfrm>
            <a:off x="5907548" y="1546961"/>
            <a:ext cx="40267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Zr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0075C0-A066-4485-9058-7D782AA095B3}"/>
              </a:ext>
            </a:extLst>
          </p:cNvPr>
          <p:cNvSpPr txBox="1"/>
          <p:nvPr/>
        </p:nvSpPr>
        <p:spPr>
          <a:xfrm>
            <a:off x="7205928" y="1546961"/>
            <a:ext cx="40267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Zr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4F0D57-2B58-462D-B351-5872AD3F311F}"/>
              </a:ext>
            </a:extLst>
          </p:cNvPr>
          <p:cNvSpPr txBox="1"/>
          <p:nvPr/>
        </p:nvSpPr>
        <p:spPr>
          <a:xfrm>
            <a:off x="8399609" y="1546961"/>
            <a:ext cx="40267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Zr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BCD039-0E9A-49D3-82CA-17E15A1107B6}"/>
              </a:ext>
            </a:extLst>
          </p:cNvPr>
          <p:cNvSpPr txBox="1"/>
          <p:nvPr/>
        </p:nvSpPr>
        <p:spPr>
          <a:xfrm rot="16200000">
            <a:off x="5588810" y="2125104"/>
            <a:ext cx="4667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48D664-2BD1-4CDA-8F74-1CFF4A24DD17}"/>
              </a:ext>
            </a:extLst>
          </p:cNvPr>
          <p:cNvSpPr txBox="1"/>
          <p:nvPr/>
        </p:nvSpPr>
        <p:spPr>
          <a:xfrm>
            <a:off x="7837264" y="2327969"/>
            <a:ext cx="121058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Emittance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2EDA08-73B4-40EB-9B37-1370D022010C}"/>
              </a:ext>
            </a:extLst>
          </p:cNvPr>
          <p:cNvSpPr txBox="1"/>
          <p:nvPr/>
        </p:nvSpPr>
        <p:spPr>
          <a:xfrm>
            <a:off x="8003976" y="3607731"/>
            <a:ext cx="104387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C0CB73-7F4A-4916-94A6-2FF73F268A5A}"/>
              </a:ext>
            </a:extLst>
          </p:cNvPr>
          <p:cNvSpPr/>
          <p:nvPr/>
        </p:nvSpPr>
        <p:spPr>
          <a:xfrm>
            <a:off x="5555363" y="3609974"/>
            <a:ext cx="1369311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DB660-9744-4EB0-B4D2-5F1BE37E475B}"/>
              </a:ext>
            </a:extLst>
          </p:cNvPr>
          <p:cNvSpPr txBox="1"/>
          <p:nvPr/>
        </p:nvSpPr>
        <p:spPr>
          <a:xfrm rot="16200000">
            <a:off x="5697944" y="2930675"/>
            <a:ext cx="1505540" cy="369332"/>
          </a:xfrm>
          <a:prstGeom prst="rect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Maintenance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6473F7-D67E-4625-83D0-0EB1BA9CFCAF}"/>
              </a:ext>
            </a:extLst>
          </p:cNvPr>
          <p:cNvSpPr txBox="1"/>
          <p:nvPr/>
        </p:nvSpPr>
        <p:spPr>
          <a:xfrm>
            <a:off x="-4887" y="1005789"/>
            <a:ext cx="3724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Lumi</a:t>
            </a:r>
            <a:r>
              <a:rPr lang="en-US" sz="1600" dirty="0"/>
              <a:t> leveling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3D Stochastic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RHIC/switching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Feedbacks!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Flexible sequencer app!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Complex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20+ hour stores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Injector maintenance during physics!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Record 91% availability for Run 18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0D512E-D4AB-4157-9C6F-9D7E0630CBAA}"/>
              </a:ext>
            </a:extLst>
          </p:cNvPr>
          <p:cNvCxnSpPr/>
          <p:nvPr/>
        </p:nvCxnSpPr>
        <p:spPr>
          <a:xfrm flipV="1">
            <a:off x="5114925" y="2697301"/>
            <a:ext cx="609600" cy="2446199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F51C21-E220-4A6C-900E-5DACC70493A4}"/>
              </a:ext>
            </a:extLst>
          </p:cNvPr>
          <p:cNvSpPr txBox="1"/>
          <p:nvPr/>
        </p:nvSpPr>
        <p:spPr>
          <a:xfrm>
            <a:off x="4127573" y="5134565"/>
            <a:ext cx="4365298" cy="646331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Gold ramp for Coherent Electron Cooling</a:t>
            </a:r>
          </a:p>
          <a:p>
            <a:r>
              <a:rPr lang="en-US" dirty="0"/>
              <a:t>Proof-of-principle experiment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7116D-0D16-445C-8E54-E4AB24C5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91A7B6-F6CB-4307-BBD3-BE01F6A2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28991" cy="656850"/>
          </a:xfrm>
        </p:spPr>
        <p:txBody>
          <a:bodyPr/>
          <a:lstStyle/>
          <a:p>
            <a:r>
              <a:rPr lang="en-US" i="1" u="sng" dirty="0"/>
              <a:t>Ru-Ru and </a:t>
            </a:r>
            <a:r>
              <a:rPr lang="en-US" i="1" u="sng" dirty="0" err="1"/>
              <a:t>Zr-Zr</a:t>
            </a:r>
            <a:endParaRPr lang="en-US" i="1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6473F7-D67E-4625-83D0-0EB1BA9CFCAF}"/>
              </a:ext>
            </a:extLst>
          </p:cNvPr>
          <p:cNvSpPr txBox="1"/>
          <p:nvPr/>
        </p:nvSpPr>
        <p:spPr>
          <a:xfrm>
            <a:off x="-4887" y="1005789"/>
            <a:ext cx="3724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Lumi</a:t>
            </a:r>
            <a:r>
              <a:rPr lang="en-US" sz="1600" dirty="0"/>
              <a:t> leveling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3D Stochastic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RHIC/switching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Feedbacks!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Flexible sequencer app!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Complex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20+ hour stores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Injector maintenance during physics!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Record 91% availability for Run 18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658970-7B94-4F5C-A00C-47E251913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943766"/>
            <a:ext cx="5715001" cy="4240162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AB116C2-A23B-4952-9DF7-184229ED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54EC4-621B-4297-9014-B5CA1E17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510" y="2627312"/>
            <a:ext cx="7018050" cy="1603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</a:rPr>
              <a:t>Of the weird things I did to the beam, I especially like things I did for polarization people.</a:t>
            </a:r>
          </a:p>
          <a:p>
            <a:pPr marL="0" indent="0">
              <a:buNone/>
            </a:pPr>
            <a:r>
              <a:rPr lang="en-US" dirty="0"/>
              <a:t>		-- </a:t>
            </a:r>
            <a:r>
              <a:rPr lang="en-US" dirty="0">
                <a:latin typeface="Bell MT" panose="02020503060305020303" pitchFamily="18" charset="0"/>
              </a:rPr>
              <a:t>Al, our local feedback guru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5D2-E37B-4AB3-8919-7DB628B4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5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8C9CA-8B0C-4533-9B1F-1C38E7BAD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74" y="974020"/>
            <a:ext cx="5011426" cy="35503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7C24AB-32C3-4BD6-9D2B-4E044FE9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28991" cy="656850"/>
          </a:xfrm>
        </p:spPr>
        <p:txBody>
          <a:bodyPr>
            <a:normAutofit/>
          </a:bodyPr>
          <a:lstStyle/>
          <a:p>
            <a:r>
              <a:rPr lang="en-US" sz="2800" u="sng" dirty="0"/>
              <a:t>Acceleration Near 2/3 Resonance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DDFC6-48CD-437A-B183-787A2C83E4CF}"/>
              </a:ext>
            </a:extLst>
          </p:cNvPr>
          <p:cNvSpPr txBox="1"/>
          <p:nvPr/>
        </p:nvSpPr>
        <p:spPr>
          <a:xfrm>
            <a:off x="0" y="1012776"/>
            <a:ext cx="3724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Polarization transmission through RHIC acceleration is sensitive to the vertical tune</a:t>
            </a:r>
          </a:p>
          <a:p>
            <a:endParaRPr lang="en-US" dirty="0"/>
          </a:p>
          <a:p>
            <a:r>
              <a:rPr lang="en-US" dirty="0"/>
              <a:t>Snake resonance at     :  7/10</a:t>
            </a:r>
          </a:p>
          <a:p>
            <a:r>
              <a:rPr lang="en-US" dirty="0" err="1"/>
              <a:t>Betatron</a:t>
            </a:r>
            <a:r>
              <a:rPr lang="en-US" dirty="0"/>
              <a:t> resonance at  :  2/3</a:t>
            </a:r>
          </a:p>
          <a:p>
            <a:endParaRPr lang="en-US" dirty="0"/>
          </a:p>
          <a:p>
            <a:r>
              <a:rPr lang="en-US" dirty="0"/>
              <a:t>Figure of merit for double-spin experiments:</a:t>
            </a:r>
          </a:p>
          <a:p>
            <a:endParaRPr lang="en-US" dirty="0"/>
          </a:p>
          <a:p>
            <a:r>
              <a:rPr lang="en-US" dirty="0"/>
              <a:t>FOM = (</a:t>
            </a:r>
            <a:r>
              <a:rPr lang="en-US" dirty="0" err="1"/>
              <a:t>lumi</a:t>
            </a:r>
            <a:r>
              <a:rPr lang="en-US" dirty="0"/>
              <a:t>) * </a:t>
            </a:r>
            <a:r>
              <a:rPr lang="en-US" dirty="0">
                <a:solidFill>
                  <a:srgbClr val="FF0000"/>
                </a:solidFill>
              </a:rPr>
              <a:t>(polarization)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89E7E-D764-49A5-88F3-73D327FF8524}"/>
              </a:ext>
            </a:extLst>
          </p:cNvPr>
          <p:cNvSpPr txBox="1"/>
          <p:nvPr/>
        </p:nvSpPr>
        <p:spPr>
          <a:xfrm>
            <a:off x="6038851" y="4311134"/>
            <a:ext cx="145430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Vertical tune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6B686-6A7F-4CDE-ACDF-AC94A9EDA026}"/>
              </a:ext>
            </a:extLst>
          </p:cNvPr>
          <p:cNvSpPr txBox="1"/>
          <p:nvPr/>
        </p:nvSpPr>
        <p:spPr>
          <a:xfrm rot="16200000">
            <a:off x="2246961" y="2397771"/>
            <a:ext cx="37712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Polarization transmission efficiency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676F95-EFFE-4909-AF5D-A5E32CC0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0C167C-7D52-44EF-8E40-4D9D270C0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17" y="3799172"/>
            <a:ext cx="4034123" cy="3025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73BBC8-99CA-4091-B7E2-0B4BBD07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16" y="695325"/>
            <a:ext cx="4034124" cy="30255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5A3B7D-B735-4BD6-AAB9-921B5032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33" y="78254"/>
            <a:ext cx="8328991" cy="656850"/>
          </a:xfrm>
        </p:spPr>
        <p:txBody>
          <a:bodyPr>
            <a:normAutofit/>
          </a:bodyPr>
          <a:lstStyle/>
          <a:p>
            <a:r>
              <a:rPr lang="en-US" sz="2800" u="sng" dirty="0"/>
              <a:t>Acceleration Near 2/3 Resonance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94F5C81-9DB7-452D-984D-F3195619ADDA}"/>
              </a:ext>
            </a:extLst>
          </p:cNvPr>
          <p:cNvSpPr/>
          <p:nvPr/>
        </p:nvSpPr>
        <p:spPr>
          <a:xfrm>
            <a:off x="7591425" y="2733675"/>
            <a:ext cx="70643" cy="2667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342BE-DC03-4751-800F-1A249FBC1E81}"/>
              </a:ext>
            </a:extLst>
          </p:cNvPr>
          <p:cNvSpPr txBox="1"/>
          <p:nvPr/>
        </p:nvSpPr>
        <p:spPr>
          <a:xfrm>
            <a:off x="5511085" y="2723376"/>
            <a:ext cx="2036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Only 0.005 from resonance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F578B-2B7F-4A82-848C-513D256BF73E}"/>
              </a:ext>
            </a:extLst>
          </p:cNvPr>
          <p:cNvSpPr txBox="1"/>
          <p:nvPr/>
        </p:nvSpPr>
        <p:spPr>
          <a:xfrm>
            <a:off x="7246516" y="584847"/>
            <a:ext cx="14285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Ramp tunes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F245E-3184-449B-A45F-1E896157B712}"/>
              </a:ext>
            </a:extLst>
          </p:cNvPr>
          <p:cNvSpPr txBox="1"/>
          <p:nvPr/>
        </p:nvSpPr>
        <p:spPr>
          <a:xfrm>
            <a:off x="6891610" y="3831396"/>
            <a:ext cx="178350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Feedback effort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C2D60-E0DD-4C8E-9BF4-21B283CECA10}"/>
              </a:ext>
            </a:extLst>
          </p:cNvPr>
          <p:cNvSpPr txBox="1"/>
          <p:nvPr/>
        </p:nvSpPr>
        <p:spPr>
          <a:xfrm>
            <a:off x="6169262" y="5594890"/>
            <a:ext cx="2355613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Required feedback effort very close to distance to resonances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8759-4584-4DC8-9D0B-6C944790023D}"/>
              </a:ext>
            </a:extLst>
          </p:cNvPr>
          <p:cNvSpPr txBox="1"/>
          <p:nvPr/>
        </p:nvSpPr>
        <p:spPr>
          <a:xfrm>
            <a:off x="0" y="1012776"/>
            <a:ext cx="3724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Polarization transmission through RHIC acceleration is sensitive to the vertical tune</a:t>
            </a:r>
          </a:p>
          <a:p>
            <a:endParaRPr lang="en-US" dirty="0"/>
          </a:p>
          <a:p>
            <a:r>
              <a:rPr lang="en-US" dirty="0"/>
              <a:t>Snake resonance at     :  7/10</a:t>
            </a:r>
          </a:p>
          <a:p>
            <a:r>
              <a:rPr lang="en-US" dirty="0" err="1"/>
              <a:t>Betatron</a:t>
            </a:r>
            <a:r>
              <a:rPr lang="en-US" dirty="0"/>
              <a:t> resonance at  :  2/3</a:t>
            </a:r>
          </a:p>
          <a:p>
            <a:endParaRPr lang="en-US" dirty="0"/>
          </a:p>
          <a:p>
            <a:r>
              <a:rPr lang="en-US" dirty="0"/>
              <a:t>Figure of merit for double-spin experiments:</a:t>
            </a:r>
          </a:p>
          <a:p>
            <a:endParaRPr lang="en-US" dirty="0"/>
          </a:p>
          <a:p>
            <a:r>
              <a:rPr lang="en-US" dirty="0"/>
              <a:t>FOM = (</a:t>
            </a:r>
            <a:r>
              <a:rPr lang="en-US" dirty="0" err="1"/>
              <a:t>lumi</a:t>
            </a:r>
            <a:r>
              <a:rPr lang="en-US" dirty="0"/>
              <a:t>) * </a:t>
            </a:r>
            <a:r>
              <a:rPr lang="en-US" dirty="0">
                <a:solidFill>
                  <a:srgbClr val="FF0000"/>
                </a:solidFill>
              </a:rPr>
              <a:t>(polarization)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153CDD-C83B-4FCB-9B8B-A6BE42B8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7221AF-91B4-4157-9318-2E31F4DC2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90" y="638645"/>
            <a:ext cx="5446177" cy="4084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94E23-5250-4020-9520-97C81883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8" y="105150"/>
            <a:ext cx="8328991" cy="62099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100-250-100 GeV ramp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2B416-B7D7-4C36-9C56-026081740960}"/>
              </a:ext>
            </a:extLst>
          </p:cNvPr>
          <p:cNvSpPr/>
          <p:nvPr/>
        </p:nvSpPr>
        <p:spPr>
          <a:xfrm>
            <a:off x="5962224" y="2105586"/>
            <a:ext cx="859917" cy="197223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100 GeV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01329-5E3A-456C-B9AA-1EDA7A9EED58}"/>
              </a:ext>
            </a:extLst>
          </p:cNvPr>
          <p:cNvSpPr/>
          <p:nvPr/>
        </p:nvSpPr>
        <p:spPr>
          <a:xfrm>
            <a:off x="7683444" y="2087654"/>
            <a:ext cx="859917" cy="197223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100 GeV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24A1C-975C-4BD4-A090-5970D8EAD3ED}"/>
              </a:ext>
            </a:extLst>
          </p:cNvPr>
          <p:cNvSpPr/>
          <p:nvPr/>
        </p:nvSpPr>
        <p:spPr>
          <a:xfrm>
            <a:off x="6804906" y="1325656"/>
            <a:ext cx="859917" cy="197223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250 GeV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EBA54A-B21A-4C9D-9639-16EB8175A19F}"/>
              </a:ext>
            </a:extLst>
          </p:cNvPr>
          <p:cNvCxnSpPr>
            <a:cxnSpLocks/>
          </p:cNvCxnSpPr>
          <p:nvPr/>
        </p:nvCxnSpPr>
        <p:spPr>
          <a:xfrm flipV="1">
            <a:off x="6696635" y="1522879"/>
            <a:ext cx="259977" cy="5737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F91939-093F-427C-8504-00A23214816C}"/>
              </a:ext>
            </a:extLst>
          </p:cNvPr>
          <p:cNvCxnSpPr>
            <a:cxnSpLocks/>
          </p:cNvCxnSpPr>
          <p:nvPr/>
        </p:nvCxnSpPr>
        <p:spPr>
          <a:xfrm>
            <a:off x="7593106" y="1570349"/>
            <a:ext cx="215848" cy="5038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F12919E-AA54-44B7-9736-076B35ADE50D}"/>
              </a:ext>
            </a:extLst>
          </p:cNvPr>
          <p:cNvSpPr/>
          <p:nvPr/>
        </p:nvSpPr>
        <p:spPr>
          <a:xfrm>
            <a:off x="6732494" y="3733886"/>
            <a:ext cx="1667435" cy="503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Blue beam</a:t>
            </a:r>
          </a:p>
          <a:p>
            <a:r>
              <a:rPr lang="en-US" dirty="0">
                <a:solidFill>
                  <a:srgbClr val="FF0000"/>
                </a:solidFill>
              </a:rPr>
              <a:t>Yellow beam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C38DF-B04A-4507-8AF0-4E4EF31C0CBD}"/>
              </a:ext>
            </a:extLst>
          </p:cNvPr>
          <p:cNvSpPr/>
          <p:nvPr/>
        </p:nvSpPr>
        <p:spPr>
          <a:xfrm>
            <a:off x="4419146" y="928051"/>
            <a:ext cx="1694783" cy="1972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Main dipole current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573416-2E58-463B-A2FD-4C06CEED9973}"/>
              </a:ext>
            </a:extLst>
          </p:cNvPr>
          <p:cNvSpPr/>
          <p:nvPr/>
        </p:nvSpPr>
        <p:spPr>
          <a:xfrm>
            <a:off x="4419146" y="2669095"/>
            <a:ext cx="1694783" cy="1972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Beam intensity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F5F2C-1C0A-4BBA-8B04-34685A4D2034}"/>
              </a:ext>
            </a:extLst>
          </p:cNvPr>
          <p:cNvSpPr/>
          <p:nvPr/>
        </p:nvSpPr>
        <p:spPr>
          <a:xfrm rot="16200000">
            <a:off x="5213426" y="1584978"/>
            <a:ext cx="1146385" cy="18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Ramp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63A83-43C9-42C8-95AD-E182B26207ED}"/>
              </a:ext>
            </a:extLst>
          </p:cNvPr>
          <p:cNvSpPr txBox="1"/>
          <p:nvPr/>
        </p:nvSpPr>
        <p:spPr>
          <a:xfrm>
            <a:off x="70938" y="679325"/>
            <a:ext cx="3743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Polarimeter analyzing power is energy dependent</a:t>
            </a:r>
          </a:p>
          <a:p>
            <a:endParaRPr lang="en-US" sz="1600" dirty="0"/>
          </a:p>
          <a:p>
            <a:r>
              <a:rPr lang="en-US" sz="1600" dirty="0"/>
              <a:t>Useful calibration is to accelerate-decelerate to an energy plateau and compare polarization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 uncertainty on down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Chromaticity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RF </a:t>
            </a:r>
            <a:r>
              <a:rPr lang="en-US" sz="1600" dirty="0" err="1"/>
              <a:t>freq</a:t>
            </a:r>
            <a:r>
              <a:rPr lang="en-US" sz="1600" dirty="0"/>
              <a:t> modulated at 0.5 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Tune feedback effort deviations over each modulation cycle used to calculate a </a:t>
            </a:r>
            <a:r>
              <a:rPr lang="en-US" sz="1600" dirty="0" err="1"/>
              <a:t>chrom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Update sent to the </a:t>
            </a:r>
            <a:r>
              <a:rPr lang="en-US" sz="1600" dirty="0" err="1"/>
              <a:t>sextupoles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C413E-D78F-47AC-84FD-09D362DB1BC5}"/>
              </a:ext>
            </a:extLst>
          </p:cNvPr>
          <p:cNvSpPr txBox="1"/>
          <p:nvPr/>
        </p:nvSpPr>
        <p:spPr>
          <a:xfrm>
            <a:off x="522298" y="4967325"/>
            <a:ext cx="742626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Chrom</a:t>
            </a:r>
            <a:r>
              <a:rPr lang="en-US" dirty="0"/>
              <a:t> feedback effort during the down ramp was up to </a:t>
            </a:r>
            <a:r>
              <a:rPr lang="en-US" dirty="0">
                <a:solidFill>
                  <a:srgbClr val="FF0000"/>
                </a:solidFill>
              </a:rPr>
              <a:t>40 units</a:t>
            </a:r>
            <a:r>
              <a:rPr lang="en-US" dirty="0"/>
              <a:t>! </a:t>
            </a:r>
          </a:p>
          <a:p>
            <a:r>
              <a:rPr lang="en-US" dirty="0"/>
              <a:t>Successful measurement completed in one shift with feedback </a:t>
            </a:r>
          </a:p>
          <a:p>
            <a:r>
              <a:rPr lang="en-US" dirty="0"/>
              <a:t>Would have taken days without it =&gt; Would never have been done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712DD-3D8C-4756-A90E-1643504A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5123-C99A-4921-AC0F-1BDE2277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4" y="119633"/>
            <a:ext cx="8328991" cy="547118"/>
          </a:xfrm>
        </p:spPr>
        <p:txBody>
          <a:bodyPr>
            <a:normAutofit/>
          </a:bodyPr>
          <a:lstStyle/>
          <a:p>
            <a:r>
              <a:rPr lang="en-US" sz="3200" u="sng" dirty="0"/>
              <a:t>Stable Spin Direction</a:t>
            </a:r>
          </a:p>
        </p:txBody>
      </p:sp>
      <p:pic>
        <p:nvPicPr>
          <p:cNvPr id="4" name="Picture 3" descr="TUPVA050_fig5a.png">
            <a:extLst>
              <a:ext uri="{FF2B5EF4-FFF2-40B4-BE49-F238E27FC236}">
                <a16:creationId xmlns:a16="http://schemas.microsoft.com/office/drawing/2014/main" id="{9552D863-ABEA-4676-AF16-041647909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4"/>
          <a:stretch/>
        </p:blipFill>
        <p:spPr>
          <a:xfrm>
            <a:off x="3829050" y="794401"/>
            <a:ext cx="5153025" cy="2257132"/>
          </a:xfrm>
          <a:prstGeom prst="rect">
            <a:avLst/>
          </a:prstGeom>
        </p:spPr>
      </p:pic>
      <p:pic>
        <p:nvPicPr>
          <p:cNvPr id="5" name="Picture 4" descr="TUPVA050_fig5b.png">
            <a:extLst>
              <a:ext uri="{FF2B5EF4-FFF2-40B4-BE49-F238E27FC236}">
                <a16:creationId xmlns:a16="http://schemas.microsoft.com/office/drawing/2014/main" id="{116BFEB8-067F-43CB-AD6A-F948C897F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84"/>
          <a:stretch/>
        </p:blipFill>
        <p:spPr>
          <a:xfrm>
            <a:off x="4181475" y="3171825"/>
            <a:ext cx="4962525" cy="2193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DB5598-7470-4753-A722-BCF6EFA59862}"/>
              </a:ext>
            </a:extLst>
          </p:cNvPr>
          <p:cNvSpPr txBox="1"/>
          <p:nvPr/>
        </p:nvSpPr>
        <p:spPr>
          <a:xfrm>
            <a:off x="180975" y="756301"/>
            <a:ext cx="3495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12,15: Observed tilt of stable spin direction away from vertical (ideal)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56D0E-3BE2-424B-9E77-A753732BA733}"/>
              </a:ext>
            </a:extLst>
          </p:cNvPr>
          <p:cNvSpPr txBox="1"/>
          <p:nvPr/>
        </p:nvSpPr>
        <p:spPr>
          <a:xfrm>
            <a:off x="180975" y="1889776"/>
            <a:ext cx="3495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 closed orbit a function of energy and orbit</a:t>
            </a:r>
          </a:p>
          <a:p>
            <a:endParaRPr lang="en-US" dirty="0"/>
          </a:p>
          <a:p>
            <a:r>
              <a:rPr lang="en-US" dirty="0"/>
              <a:t>Depolarizing resonances a function of </a:t>
            </a:r>
            <a:r>
              <a:rPr lang="en-US" dirty="0" err="1"/>
              <a:t>betatron</a:t>
            </a:r>
            <a:r>
              <a:rPr lang="en-US" dirty="0"/>
              <a:t> tune and energy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Scan energy: don’t hit a resonance, don’t change the orbit</a:t>
            </a:r>
          </a:p>
          <a:p>
            <a:endParaRPr lang="en-US" dirty="0"/>
          </a:p>
          <a:p>
            <a:r>
              <a:rPr lang="en-US" dirty="0"/>
              <a:t>Hysteresis in mains -&gt; corrections can change during repeated scans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BD028-0296-407D-A2E3-C50FF0CF80BA}"/>
              </a:ext>
            </a:extLst>
          </p:cNvPr>
          <p:cNvSpPr txBox="1"/>
          <p:nvPr/>
        </p:nvSpPr>
        <p:spPr>
          <a:xfrm>
            <a:off x="5726584" y="425069"/>
            <a:ext cx="308289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Spin projection onto H plane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29477-8FA1-4FB1-9D94-906B3111D8CD}"/>
              </a:ext>
            </a:extLst>
          </p:cNvPr>
          <p:cNvSpPr txBox="1"/>
          <p:nvPr/>
        </p:nvSpPr>
        <p:spPr>
          <a:xfrm>
            <a:off x="6662737" y="887027"/>
            <a:ext cx="214674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Injection  25.5 GeV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A93D7-ECD9-4C43-84BF-0D1F87CE1A4D}"/>
              </a:ext>
            </a:extLst>
          </p:cNvPr>
          <p:cNvSpPr txBox="1"/>
          <p:nvPr/>
        </p:nvSpPr>
        <p:spPr>
          <a:xfrm>
            <a:off x="7034634" y="3051533"/>
            <a:ext cx="177484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Store  255 GeV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BBE58-6FD9-4CC7-AB55-EA11AD2364A4}"/>
              </a:ext>
            </a:extLst>
          </p:cNvPr>
          <p:cNvSpPr txBox="1"/>
          <p:nvPr/>
        </p:nvSpPr>
        <p:spPr>
          <a:xfrm>
            <a:off x="5726584" y="5300961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Energy (G</a:t>
            </a:r>
            <a:r>
              <a:rPr lang="el-GR" dirty="0"/>
              <a:t>γ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1ADC8-E95B-4F1C-AF9C-19D62EBC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D_Arial.jpg">
            <a:extLst>
              <a:ext uri="{FF2B5EF4-FFF2-40B4-BE49-F238E27FC236}">
                <a16:creationId xmlns:a16="http://schemas.microsoft.com/office/drawing/2014/main" id="{BF96FAD1-9F63-43F2-8DD5-727E62CE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34" y="2535747"/>
            <a:ext cx="4695825" cy="35218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46411B-5C77-4813-9143-8F8FBE2B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59" y="107952"/>
            <a:ext cx="8328991" cy="656850"/>
          </a:xfrm>
        </p:spPr>
        <p:txBody>
          <a:bodyPr/>
          <a:lstStyle/>
          <a:p>
            <a:r>
              <a:rPr lang="en-US" u="sng" dirty="0"/>
              <a:t>Introduction of New Facilities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AE9769A-4FE1-48A7-B69F-1B3A0A2BD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66" y="4269721"/>
            <a:ext cx="3533775" cy="73541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D7C4BBF-1D50-459C-8889-40ABF3633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4973"/>
          <a:stretch/>
        </p:blipFill>
        <p:spPr bwMode="auto">
          <a:xfrm>
            <a:off x="6137816" y="1014812"/>
            <a:ext cx="2909409" cy="1336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C:\Users\xgu\AppData\Local\Microsoft\Windows\Temporary Internet Files\Content.Outlook\03NI8HRU\layout5 (2).jpg">
            <a:extLst>
              <a:ext uri="{FF2B5EF4-FFF2-40B4-BE49-F238E27FC236}">
                <a16:creationId xmlns:a16="http://schemas.microsoft.com/office/drawing/2014/main" id="{3199EB59-FC7C-49A0-A96A-3D66E5FC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72" y="1580916"/>
            <a:ext cx="2455644" cy="747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44CA58-7B36-4D05-9260-57CDF3028EDD}"/>
              </a:ext>
            </a:extLst>
          </p:cNvPr>
          <p:cNvSpPr txBox="1"/>
          <p:nvPr/>
        </p:nvSpPr>
        <p:spPr>
          <a:xfrm>
            <a:off x="6984434" y="3992908"/>
            <a:ext cx="215956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Coherent e-cooling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360C9-7D61-4B43-A24E-C6784E5D0EA7}"/>
              </a:ext>
            </a:extLst>
          </p:cNvPr>
          <p:cNvSpPr txBox="1"/>
          <p:nvPr/>
        </p:nvSpPr>
        <p:spPr>
          <a:xfrm>
            <a:off x="6720947" y="737999"/>
            <a:ext cx="232627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Low Energy e-cooler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F86AB-ADF1-4107-864C-E946BE4B9A73}"/>
              </a:ext>
            </a:extLst>
          </p:cNvPr>
          <p:cNvSpPr txBox="1"/>
          <p:nvPr/>
        </p:nvSpPr>
        <p:spPr>
          <a:xfrm>
            <a:off x="3272885" y="1210324"/>
            <a:ext cx="151836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Electron lens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22DD75-3F25-4187-AB3D-3815A6675DD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481794" y="2328628"/>
            <a:ext cx="0" cy="4201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564935-E8D8-44DA-A0B8-328B37EB31F8}"/>
              </a:ext>
            </a:extLst>
          </p:cNvPr>
          <p:cNvCxnSpPr>
            <a:cxnSpLocks/>
          </p:cNvCxnSpPr>
          <p:nvPr/>
        </p:nvCxnSpPr>
        <p:spPr>
          <a:xfrm flipH="1">
            <a:off x="7266953" y="2311675"/>
            <a:ext cx="261414" cy="43711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7CEBFE-69E1-49D6-AE17-696ED9F9A37D}"/>
              </a:ext>
            </a:extLst>
          </p:cNvPr>
          <p:cNvCxnSpPr>
            <a:cxnSpLocks/>
          </p:cNvCxnSpPr>
          <p:nvPr/>
        </p:nvCxnSpPr>
        <p:spPr>
          <a:xfrm flipV="1">
            <a:off x="6720947" y="2865092"/>
            <a:ext cx="546006" cy="140463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8A9FB4-6744-4669-970C-428C0250C70F}"/>
              </a:ext>
            </a:extLst>
          </p:cNvPr>
          <p:cNvSpPr txBox="1"/>
          <p:nvPr/>
        </p:nvSpPr>
        <p:spPr>
          <a:xfrm>
            <a:off x="314324" y="1210324"/>
            <a:ext cx="2790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facilities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Fringe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elements with ion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 solenoids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Merge dipoles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Changing fields during RHIC injection and stores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A5B469-5DD0-4FC0-AF62-8E243DE2B64F}"/>
              </a:ext>
            </a:extLst>
          </p:cNvPr>
          <p:cNvSpPr txBox="1"/>
          <p:nvPr/>
        </p:nvSpPr>
        <p:spPr>
          <a:xfrm>
            <a:off x="369950" y="4023090"/>
            <a:ext cx="2790825" cy="984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“Feedback will handle it”</a:t>
            </a:r>
          </a:p>
          <a:p>
            <a:r>
              <a:rPr lang="en-US" dirty="0"/>
              <a:t>   </a:t>
            </a:r>
            <a:r>
              <a:rPr lang="en-US" sz="1100" dirty="0"/>
              <a:t>-- people who previously would have spent several shifts incorporating the new facilities into RHIC.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1115B3-F7B0-48F7-8011-638F3930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3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12C24A-AA0C-49AF-BE1C-99D7597DE7D6}"/>
              </a:ext>
            </a:extLst>
          </p:cNvPr>
          <p:cNvGrpSpPr/>
          <p:nvPr/>
        </p:nvGrpSpPr>
        <p:grpSpPr>
          <a:xfrm>
            <a:off x="1043177" y="1456764"/>
            <a:ext cx="7361238" cy="4251325"/>
            <a:chOff x="838200" y="1600200"/>
            <a:chExt cx="7361238" cy="4251325"/>
          </a:xfrm>
        </p:grpSpPr>
        <p:sp>
          <p:nvSpPr>
            <p:cNvPr id="5" name="Oval 349">
              <a:extLst>
                <a:ext uri="{FF2B5EF4-FFF2-40B4-BE49-F238E27FC236}">
                  <a16:creationId xmlns:a16="http://schemas.microsoft.com/office/drawing/2014/main" id="{8FDECA82-4540-4118-A54C-FA74741027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7990">
              <a:off x="7058025" y="3003550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" name="Line 350">
              <a:extLst>
                <a:ext uri="{FF2B5EF4-FFF2-40B4-BE49-F238E27FC236}">
                  <a16:creationId xmlns:a16="http://schemas.microsoft.com/office/drawing/2014/main" id="{62474661-1D02-477B-938E-C859278BA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600" y="4841875"/>
              <a:ext cx="109538" cy="428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351">
              <a:extLst>
                <a:ext uri="{FF2B5EF4-FFF2-40B4-BE49-F238E27FC236}">
                  <a16:creationId xmlns:a16="http://schemas.microsoft.com/office/drawing/2014/main" id="{E68D2336-4F6B-48EB-A103-AB7B9D27F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5" y="3125788"/>
              <a:ext cx="463550" cy="390525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" name="Rectangle 352">
              <a:extLst>
                <a:ext uri="{FF2B5EF4-FFF2-40B4-BE49-F238E27FC236}">
                  <a16:creationId xmlns:a16="http://schemas.microsoft.com/office/drawing/2014/main" id="{113B3D45-5739-4C5A-9380-FBBEC2AE8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768475"/>
              <a:ext cx="1830388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" name="Rectangle 353">
              <a:extLst>
                <a:ext uri="{FF2B5EF4-FFF2-40B4-BE49-F238E27FC236}">
                  <a16:creationId xmlns:a16="http://schemas.microsoft.com/office/drawing/2014/main" id="{B2E385FA-A894-4990-908D-4F97EDC0C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6263" y="3343275"/>
              <a:ext cx="10207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Rectangle 354">
              <a:extLst>
                <a:ext uri="{FF2B5EF4-FFF2-40B4-BE49-F238E27FC236}">
                  <a16:creationId xmlns:a16="http://schemas.microsoft.com/office/drawing/2014/main" id="{EE1240C4-027A-4386-A253-F5DD92610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25" y="3757613"/>
              <a:ext cx="1020763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" name="Rectangle 355">
              <a:extLst>
                <a:ext uri="{FF2B5EF4-FFF2-40B4-BE49-F238E27FC236}">
                  <a16:creationId xmlns:a16="http://schemas.microsoft.com/office/drawing/2014/main" id="{04A57B9B-84FF-4799-85AA-A7DE19841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988" y="3575050"/>
              <a:ext cx="1039813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2" name="Group 359">
              <a:extLst>
                <a:ext uri="{FF2B5EF4-FFF2-40B4-BE49-F238E27FC236}">
                  <a16:creationId xmlns:a16="http://schemas.microsoft.com/office/drawing/2014/main" id="{EDA42A74-ADD5-44E4-B663-165857034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713" y="3311525"/>
              <a:ext cx="88900" cy="57150"/>
              <a:chOff x="3140" y="2171"/>
              <a:chExt cx="56" cy="36"/>
            </a:xfrm>
          </p:grpSpPr>
          <p:sp>
            <p:nvSpPr>
              <p:cNvPr id="145" name="Rectangle 360">
                <a:extLst>
                  <a:ext uri="{FF2B5EF4-FFF2-40B4-BE49-F238E27FC236}">
                    <a16:creationId xmlns:a16="http://schemas.microsoft.com/office/drawing/2014/main" id="{EE248EDB-4248-42AE-BA72-993AA8E1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46" name="Freeform 361">
                <a:extLst>
                  <a:ext uri="{FF2B5EF4-FFF2-40B4-BE49-F238E27FC236}">
                    <a16:creationId xmlns:a16="http://schemas.microsoft.com/office/drawing/2014/main" id="{307D41C0-DEAE-4DA6-B1FE-EE1398D8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0 h 74"/>
                  <a:gd name="T2" fmla="*/ 1 w 73"/>
                  <a:gd name="T3" fmla="*/ 0 h 74"/>
                  <a:gd name="T4" fmla="*/ 0 w 73"/>
                  <a:gd name="T5" fmla="*/ 0 h 74"/>
                  <a:gd name="T6" fmla="*/ 0 w 73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13" name="Rectangle 362">
              <a:extLst>
                <a:ext uri="{FF2B5EF4-FFF2-40B4-BE49-F238E27FC236}">
                  <a16:creationId xmlns:a16="http://schemas.microsoft.com/office/drawing/2014/main" id="{5546B1FB-3894-4C8E-9E22-3E142FC89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700" y="3013075"/>
              <a:ext cx="9334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>
                  <a:latin typeface="Times New Roman" charset="0"/>
                </a:rPr>
                <a:t>PHENIX (p)</a:t>
              </a:r>
              <a:endParaRPr lang="en-US" sz="2400">
                <a:latin typeface="Times New Roman" charset="0"/>
              </a:endParaRPr>
            </a:p>
          </p:txBody>
        </p:sp>
        <p:grpSp>
          <p:nvGrpSpPr>
            <p:cNvPr id="14" name="Group 363">
              <a:extLst>
                <a:ext uri="{FF2B5EF4-FFF2-40B4-BE49-F238E27FC236}">
                  <a16:creationId xmlns:a16="http://schemas.microsoft.com/office/drawing/2014/main" id="{3E09D30D-27D8-49E7-A7AA-0D03CE7D5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6738" y="3032125"/>
              <a:ext cx="90488" cy="58738"/>
              <a:chOff x="1391" y="2056"/>
              <a:chExt cx="57" cy="37"/>
            </a:xfrm>
          </p:grpSpPr>
          <p:sp>
            <p:nvSpPr>
              <p:cNvPr id="143" name="Rectangle 364">
                <a:extLst>
                  <a:ext uri="{FF2B5EF4-FFF2-40B4-BE49-F238E27FC236}">
                    <a16:creationId xmlns:a16="http://schemas.microsoft.com/office/drawing/2014/main" id="{60987A87-2769-4519-8996-FC6DBA374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44" name="Freeform 365">
                <a:extLst>
                  <a:ext uri="{FF2B5EF4-FFF2-40B4-BE49-F238E27FC236}">
                    <a16:creationId xmlns:a16="http://schemas.microsoft.com/office/drawing/2014/main" id="{0E55AE3D-BC79-4089-9D11-AA6A718D5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>
                  <a:gd name="T0" fmla="*/ 0 w 73"/>
                  <a:gd name="T1" fmla="*/ 1 h 73"/>
                  <a:gd name="T2" fmla="*/ 1 w 73"/>
                  <a:gd name="T3" fmla="*/ 1 h 73"/>
                  <a:gd name="T4" fmla="*/ 0 w 73"/>
                  <a:gd name="T5" fmla="*/ 0 h 73"/>
                  <a:gd name="T6" fmla="*/ 0 w 73"/>
                  <a:gd name="T7" fmla="*/ 1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15" name="Rectangle 366">
              <a:extLst>
                <a:ext uri="{FF2B5EF4-FFF2-40B4-BE49-F238E27FC236}">
                  <a16:creationId xmlns:a16="http://schemas.microsoft.com/office/drawing/2014/main" id="{4ECD4441-F369-477F-AEB4-80130FEFA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5" y="2600325"/>
              <a:ext cx="903288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" name="Rectangle 367">
              <a:extLst>
                <a:ext uri="{FF2B5EF4-FFF2-40B4-BE49-F238E27FC236}">
                  <a16:creationId xmlns:a16="http://schemas.microsoft.com/office/drawing/2014/main" id="{08906593-D4B2-477A-BC8F-68D91B68F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4743450"/>
              <a:ext cx="531813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" name="Rectangle 368">
              <a:extLst>
                <a:ext uri="{FF2B5EF4-FFF2-40B4-BE49-F238E27FC236}">
                  <a16:creationId xmlns:a16="http://schemas.microsoft.com/office/drawing/2014/main" id="{1B8CA153-C7AC-49ED-B313-AA0D14F70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0" y="4843463"/>
              <a:ext cx="39211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b="1">
                  <a:latin typeface="Times New Roman" charset="0"/>
                </a:rPr>
                <a:t>AGS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" name="Rectangle 369">
              <a:extLst>
                <a:ext uri="{FF2B5EF4-FFF2-40B4-BE49-F238E27FC236}">
                  <a16:creationId xmlns:a16="http://schemas.microsoft.com/office/drawing/2014/main" id="{BC5C6A4B-AF19-4C26-A383-3E1C6A7D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675" y="4638675"/>
              <a:ext cx="62865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9" name="Rectangle 370">
              <a:extLst>
                <a:ext uri="{FF2B5EF4-FFF2-40B4-BE49-F238E27FC236}">
                  <a16:creationId xmlns:a16="http://schemas.microsoft.com/office/drawing/2014/main" id="{1585815A-A7D8-4656-A28F-E05FED4F1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150" y="4402138"/>
              <a:ext cx="4095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latin typeface="Times New Roman" charset="0"/>
                </a:rPr>
                <a:t>LINAC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20" name="Rectangle 371">
              <a:extLst>
                <a:ext uri="{FF2B5EF4-FFF2-40B4-BE49-F238E27FC236}">
                  <a16:creationId xmlns:a16="http://schemas.microsoft.com/office/drawing/2014/main" id="{A4052522-6CA6-469D-868E-9ED2E5E24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650" y="4492625"/>
              <a:ext cx="493713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charset="0"/>
                </a:rPr>
                <a:t>BOOSTER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21" name="Rectangle 372">
              <a:extLst>
                <a:ext uri="{FF2B5EF4-FFF2-40B4-BE49-F238E27FC236}">
                  <a16:creationId xmlns:a16="http://schemas.microsoft.com/office/drawing/2014/main" id="{E6DE5E3B-EE78-4522-8BBF-625EC7067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4084638"/>
              <a:ext cx="9953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2" name="Oval 373">
              <a:extLst>
                <a:ext uri="{FF2B5EF4-FFF2-40B4-BE49-F238E27FC236}">
                  <a16:creationId xmlns:a16="http://schemas.microsoft.com/office/drawing/2014/main" id="{49B05DB3-633D-4A8C-B1BE-5B79DAFC1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638" y="4605338"/>
              <a:ext cx="1658938" cy="7445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3" name="Arc 374">
              <a:extLst>
                <a:ext uri="{FF2B5EF4-FFF2-40B4-BE49-F238E27FC236}">
                  <a16:creationId xmlns:a16="http://schemas.microsoft.com/office/drawing/2014/main" id="{B29CD9E6-5D44-4855-877C-ACA35687B8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97175" y="2173288"/>
              <a:ext cx="1897063" cy="711200"/>
            </a:xfrm>
            <a:custGeom>
              <a:avLst/>
              <a:gdLst>
                <a:gd name="T0" fmla="*/ 0 w 15493"/>
                <a:gd name="T1" fmla="*/ 0 h 21120"/>
                <a:gd name="T2" fmla="*/ 0 w 15493"/>
                <a:gd name="T3" fmla="*/ 0 h 21120"/>
                <a:gd name="T4" fmla="*/ 0 w 15493"/>
                <a:gd name="T5" fmla="*/ 0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4" name="Arc 375">
              <a:extLst>
                <a:ext uri="{FF2B5EF4-FFF2-40B4-BE49-F238E27FC236}">
                  <a16:creationId xmlns:a16="http://schemas.microsoft.com/office/drawing/2014/main" id="{D1BA9F5F-653B-4ED7-97BD-20CA16F724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87550" y="2593975"/>
              <a:ext cx="2646363" cy="544513"/>
            </a:xfrm>
            <a:custGeom>
              <a:avLst/>
              <a:gdLst>
                <a:gd name="T0" fmla="*/ 0 w 21600"/>
                <a:gd name="T1" fmla="*/ 0 h 16156"/>
                <a:gd name="T2" fmla="*/ 0 w 21600"/>
                <a:gd name="T3" fmla="*/ 0 h 16156"/>
                <a:gd name="T4" fmla="*/ 0 w 21600"/>
                <a:gd name="T5" fmla="*/ 0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5" name="Arc 376">
              <a:extLst>
                <a:ext uri="{FF2B5EF4-FFF2-40B4-BE49-F238E27FC236}">
                  <a16:creationId xmlns:a16="http://schemas.microsoft.com/office/drawing/2014/main" id="{8312FF48-67EA-48CC-A5EF-1B55AA71D38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30738" y="2587625"/>
              <a:ext cx="2646363" cy="538163"/>
            </a:xfrm>
            <a:custGeom>
              <a:avLst/>
              <a:gdLst>
                <a:gd name="T0" fmla="*/ 0 w 21600"/>
                <a:gd name="T1" fmla="*/ 0 h 15969"/>
                <a:gd name="T2" fmla="*/ 0 w 21600"/>
                <a:gd name="T3" fmla="*/ 0 h 15969"/>
                <a:gd name="T4" fmla="*/ 0 w 21600"/>
                <a:gd name="T5" fmla="*/ 0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" name="Arc 377">
              <a:extLst>
                <a:ext uri="{FF2B5EF4-FFF2-40B4-BE49-F238E27FC236}">
                  <a16:creationId xmlns:a16="http://schemas.microsoft.com/office/drawing/2014/main" id="{76597167-3345-4C09-8065-3544B3F89A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68850" y="2771775"/>
              <a:ext cx="1779588" cy="828675"/>
            </a:xfrm>
            <a:custGeom>
              <a:avLst/>
              <a:gdLst>
                <a:gd name="T0" fmla="*/ 0 w 14614"/>
                <a:gd name="T1" fmla="*/ 0 h 21395"/>
                <a:gd name="T2" fmla="*/ 0 w 14614"/>
                <a:gd name="T3" fmla="*/ 0 h 21395"/>
                <a:gd name="T4" fmla="*/ 0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7" name="Arc 378">
              <a:extLst>
                <a:ext uri="{FF2B5EF4-FFF2-40B4-BE49-F238E27FC236}">
                  <a16:creationId xmlns:a16="http://schemas.microsoft.com/office/drawing/2014/main" id="{BA92C4B6-8BA0-45EA-BB49-75BCB42DDB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74950" y="2962275"/>
              <a:ext cx="1970088" cy="631825"/>
            </a:xfrm>
            <a:custGeom>
              <a:avLst/>
              <a:gdLst>
                <a:gd name="T0" fmla="*/ 0 w 16143"/>
                <a:gd name="T1" fmla="*/ 0 h 21035"/>
                <a:gd name="T2" fmla="*/ 0 w 16143"/>
                <a:gd name="T3" fmla="*/ 0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8" name="Arc 379">
              <a:extLst>
                <a:ext uri="{FF2B5EF4-FFF2-40B4-BE49-F238E27FC236}">
                  <a16:creationId xmlns:a16="http://schemas.microsoft.com/office/drawing/2014/main" id="{32DAC7F3-9680-4C92-8C9E-D2CC326AB0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24388" y="2179638"/>
              <a:ext cx="1852613" cy="700088"/>
            </a:xfrm>
            <a:custGeom>
              <a:avLst/>
              <a:gdLst>
                <a:gd name="T0" fmla="*/ 0 w 15115"/>
                <a:gd name="T1" fmla="*/ 0 h 21197"/>
                <a:gd name="T2" fmla="*/ 0 w 15115"/>
                <a:gd name="T3" fmla="*/ 0 h 21197"/>
                <a:gd name="T4" fmla="*/ 0 w 15115"/>
                <a:gd name="T5" fmla="*/ 0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9" name="Arc 380">
              <a:extLst>
                <a:ext uri="{FF2B5EF4-FFF2-40B4-BE49-F238E27FC236}">
                  <a16:creationId xmlns:a16="http://schemas.microsoft.com/office/drawing/2014/main" id="{CD1D9B91-376D-4083-B312-24302C674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2906713"/>
              <a:ext cx="2019300" cy="847725"/>
            </a:xfrm>
            <a:custGeom>
              <a:avLst/>
              <a:gdLst>
                <a:gd name="T0" fmla="*/ 0 w 15361"/>
                <a:gd name="T1" fmla="*/ 0 h 21244"/>
                <a:gd name="T2" fmla="*/ 0 w 15361"/>
                <a:gd name="T3" fmla="*/ 0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0" name="Arc 381">
              <a:extLst>
                <a:ext uri="{FF2B5EF4-FFF2-40B4-BE49-F238E27FC236}">
                  <a16:creationId xmlns:a16="http://schemas.microsoft.com/office/drawing/2014/main" id="{5BB1D5E2-BADB-4C45-ACCB-55E02A0D7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2906713"/>
              <a:ext cx="1973263" cy="847725"/>
            </a:xfrm>
            <a:custGeom>
              <a:avLst/>
              <a:gdLst>
                <a:gd name="T0" fmla="*/ 0 w 15013"/>
                <a:gd name="T1" fmla="*/ 0 h 21246"/>
                <a:gd name="T2" fmla="*/ 0 w 15013"/>
                <a:gd name="T3" fmla="*/ 0 h 21246"/>
                <a:gd name="T4" fmla="*/ 0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1" name="Arc 382">
              <a:extLst>
                <a:ext uri="{FF2B5EF4-FFF2-40B4-BE49-F238E27FC236}">
                  <a16:creationId xmlns:a16="http://schemas.microsoft.com/office/drawing/2014/main" id="{8EAD5A52-FF75-43A3-99AA-E2711B98E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2538413"/>
              <a:ext cx="2838450" cy="704850"/>
            </a:xfrm>
            <a:custGeom>
              <a:avLst/>
              <a:gdLst>
                <a:gd name="T0" fmla="*/ 0 w 21600"/>
                <a:gd name="T1" fmla="*/ 0 h 17626"/>
                <a:gd name="T2" fmla="*/ 0 w 21600"/>
                <a:gd name="T3" fmla="*/ 0 h 17626"/>
                <a:gd name="T4" fmla="*/ 0 w 21600"/>
                <a:gd name="T5" fmla="*/ 0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2" name="Arc 383">
              <a:extLst>
                <a:ext uri="{FF2B5EF4-FFF2-40B4-BE49-F238E27FC236}">
                  <a16:creationId xmlns:a16="http://schemas.microsoft.com/office/drawing/2014/main" id="{AB2EB99A-3065-4821-B7AF-AF92FB5D1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2054225"/>
              <a:ext cx="1939925" cy="860425"/>
            </a:xfrm>
            <a:custGeom>
              <a:avLst/>
              <a:gdLst>
                <a:gd name="T0" fmla="*/ 0 w 14768"/>
                <a:gd name="T1" fmla="*/ 0 h 21256"/>
                <a:gd name="T2" fmla="*/ 0 w 14768"/>
                <a:gd name="T3" fmla="*/ 0 h 21256"/>
                <a:gd name="T4" fmla="*/ 0 w 14768"/>
                <a:gd name="T5" fmla="*/ 0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3" name="Arc 384">
              <a:extLst>
                <a:ext uri="{FF2B5EF4-FFF2-40B4-BE49-F238E27FC236}">
                  <a16:creationId xmlns:a16="http://schemas.microsoft.com/office/drawing/2014/main" id="{C8C4E191-FD34-4E5A-9355-EECB1A11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2058988"/>
              <a:ext cx="1924050" cy="854075"/>
            </a:xfrm>
            <a:custGeom>
              <a:avLst/>
              <a:gdLst>
                <a:gd name="T0" fmla="*/ 0 w 14647"/>
                <a:gd name="T1" fmla="*/ 0 h 21263"/>
                <a:gd name="T2" fmla="*/ 0 w 14647"/>
                <a:gd name="T3" fmla="*/ 0 h 21263"/>
                <a:gd name="T4" fmla="*/ 0 w 14647"/>
                <a:gd name="T5" fmla="*/ 0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" name="Arc 385">
              <a:extLst>
                <a:ext uri="{FF2B5EF4-FFF2-40B4-BE49-F238E27FC236}">
                  <a16:creationId xmlns:a16="http://schemas.microsoft.com/office/drawing/2014/main" id="{C07D1920-4812-4169-B753-9C6E603F2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2524125"/>
              <a:ext cx="2838450" cy="715963"/>
            </a:xfrm>
            <a:custGeom>
              <a:avLst/>
              <a:gdLst>
                <a:gd name="T0" fmla="*/ 0 w 21600"/>
                <a:gd name="T1" fmla="*/ 0 h 17979"/>
                <a:gd name="T2" fmla="*/ 0 w 21600"/>
                <a:gd name="T3" fmla="*/ 0 h 17979"/>
                <a:gd name="T4" fmla="*/ 0 w 21600"/>
                <a:gd name="T5" fmla="*/ 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5" name="Freeform 386">
              <a:extLst>
                <a:ext uri="{FF2B5EF4-FFF2-40B4-BE49-F238E27FC236}">
                  <a16:creationId xmlns:a16="http://schemas.microsoft.com/office/drawing/2014/main" id="{21AAA11D-321C-47DC-8503-E910F4D8B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3594100"/>
              <a:ext cx="1014413" cy="157163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6" name="Freeform 387">
              <a:extLst>
                <a:ext uri="{FF2B5EF4-FFF2-40B4-BE49-F238E27FC236}">
                  <a16:creationId xmlns:a16="http://schemas.microsoft.com/office/drawing/2014/main" id="{4E68BB7F-A221-40DD-B707-479872614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5" y="3598863"/>
              <a:ext cx="1000125" cy="153988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7" name="Rectangle 388">
              <a:extLst>
                <a:ext uri="{FF2B5EF4-FFF2-40B4-BE49-F238E27FC236}">
                  <a16:creationId xmlns:a16="http://schemas.microsoft.com/office/drawing/2014/main" id="{77BC5DB2-A22E-4E50-B725-5AB1364E4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475" y="3640138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8" name="Arc 389">
              <a:extLst>
                <a:ext uri="{FF2B5EF4-FFF2-40B4-BE49-F238E27FC236}">
                  <a16:creationId xmlns:a16="http://schemas.microsoft.com/office/drawing/2014/main" id="{4AF26FFE-AC4F-4EC2-B1BF-39A95513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088" y="3729038"/>
              <a:ext cx="1017588" cy="492125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9" name="Arc 390">
              <a:extLst>
                <a:ext uri="{FF2B5EF4-FFF2-40B4-BE49-F238E27FC236}">
                  <a16:creationId xmlns:a16="http://schemas.microsoft.com/office/drawing/2014/main" id="{65C72A2F-4695-4041-A7F3-A0BB986152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3438" y="3729038"/>
              <a:ext cx="1017588" cy="492125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0" name="Freeform 391">
              <a:extLst>
                <a:ext uri="{FF2B5EF4-FFF2-40B4-BE49-F238E27FC236}">
                  <a16:creationId xmlns:a16="http://schemas.microsoft.com/office/drawing/2014/main" id="{C36143DF-0C2B-4313-9B6A-C39445FD4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2054225"/>
              <a:ext cx="1009650" cy="12700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" name="Freeform 392">
              <a:extLst>
                <a:ext uri="{FF2B5EF4-FFF2-40B4-BE49-F238E27FC236}">
                  <a16:creationId xmlns:a16="http://schemas.microsoft.com/office/drawing/2014/main" id="{0D97E622-DA44-4AAA-9FFB-C7FCAB607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5" y="2051050"/>
              <a:ext cx="1012825" cy="12700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2" name="Freeform 393">
              <a:extLst>
                <a:ext uri="{FF2B5EF4-FFF2-40B4-BE49-F238E27FC236}">
                  <a16:creationId xmlns:a16="http://schemas.microsoft.com/office/drawing/2014/main" id="{70A8B112-A236-4911-9989-0F1DF8D62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3244850"/>
              <a:ext cx="746125" cy="152400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" name="Freeform 394">
              <a:extLst>
                <a:ext uri="{FF2B5EF4-FFF2-40B4-BE49-F238E27FC236}">
                  <a16:creationId xmlns:a16="http://schemas.microsoft.com/office/drawing/2014/main" id="{46973997-721C-4714-8DE6-B885E32F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3136900"/>
              <a:ext cx="523875" cy="393700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4" name="Rectangle 395">
              <a:extLst>
                <a:ext uri="{FF2B5EF4-FFF2-40B4-BE49-F238E27FC236}">
                  <a16:creationId xmlns:a16="http://schemas.microsoft.com/office/drawing/2014/main" id="{17CAAD0F-F5C8-41BB-8465-3BA8029150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2298700" y="3292475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" name="Freeform 396">
              <a:extLst>
                <a:ext uri="{FF2B5EF4-FFF2-40B4-BE49-F238E27FC236}">
                  <a16:creationId xmlns:a16="http://schemas.microsoft.com/office/drawing/2014/main" id="{E79E01EF-1F5A-4085-ABF2-79D9690AD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5" y="2371725"/>
              <a:ext cx="723900" cy="174625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6" name="Freeform 397">
              <a:extLst>
                <a:ext uri="{FF2B5EF4-FFF2-40B4-BE49-F238E27FC236}">
                  <a16:creationId xmlns:a16="http://schemas.microsoft.com/office/drawing/2014/main" id="{915627A6-9517-4DAE-B072-59383C2F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2273300"/>
              <a:ext cx="511175" cy="323850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" name="Rectangle 398">
              <a:extLst>
                <a:ext uri="{FF2B5EF4-FFF2-40B4-BE49-F238E27FC236}">
                  <a16:creationId xmlns:a16="http://schemas.microsoft.com/office/drawing/2014/main" id="{D7772E07-7CA5-4587-B6CC-5B707B85C7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22718">
              <a:off x="2359025" y="2374900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8" name="Freeform 399">
              <a:extLst>
                <a:ext uri="{FF2B5EF4-FFF2-40B4-BE49-F238E27FC236}">
                  <a16:creationId xmlns:a16="http://schemas.microsoft.com/office/drawing/2014/main" id="{C2C6D737-74B7-4225-8F71-32F4E7FC8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274888"/>
              <a:ext cx="501650" cy="312738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9" name="Freeform 400">
              <a:extLst>
                <a:ext uri="{FF2B5EF4-FFF2-40B4-BE49-F238E27FC236}">
                  <a16:creationId xmlns:a16="http://schemas.microsoft.com/office/drawing/2014/main" id="{A0B040D7-DAFA-40F8-A42D-0DDB53CE4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5" y="3240088"/>
              <a:ext cx="711200" cy="158750"/>
            </a:xfrm>
            <a:custGeom>
              <a:avLst/>
              <a:gdLst>
                <a:gd name="T0" fmla="*/ 0 w 448"/>
                <a:gd name="T1" fmla="*/ 110 h 99"/>
                <a:gd name="T2" fmla="*/ 93 w 448"/>
                <a:gd name="T3" fmla="*/ 91 h 99"/>
                <a:gd name="T4" fmla="*/ 141 w 448"/>
                <a:gd name="T5" fmla="*/ 118 h 99"/>
                <a:gd name="T6" fmla="*/ 304 w 448"/>
                <a:gd name="T7" fmla="*/ 33 h 99"/>
                <a:gd name="T8" fmla="*/ 354 w 448"/>
                <a:gd name="T9" fmla="*/ 70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" name="Freeform 401">
              <a:extLst>
                <a:ext uri="{FF2B5EF4-FFF2-40B4-BE49-F238E27FC236}">
                  <a16:creationId xmlns:a16="http://schemas.microsoft.com/office/drawing/2014/main" id="{85BC21E2-2EA3-4B2E-ADB4-44189232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2368550"/>
              <a:ext cx="712788" cy="160338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47 h 96"/>
                <a:gd name="T4" fmla="*/ 147 w 450"/>
                <a:gd name="T5" fmla="*/ 0 h 96"/>
                <a:gd name="T6" fmla="*/ 300 w 450"/>
                <a:gd name="T7" fmla="*/ 173 h 96"/>
                <a:gd name="T8" fmla="*/ 360 w 450"/>
                <a:gd name="T9" fmla="*/ 148 h 96"/>
                <a:gd name="T10" fmla="*/ 431 w 450"/>
                <a:gd name="T11" fmla="*/ 25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" name="Rectangle 402">
              <a:extLst>
                <a:ext uri="{FF2B5EF4-FFF2-40B4-BE49-F238E27FC236}">
                  <a16:creationId xmlns:a16="http://schemas.microsoft.com/office/drawing/2014/main" id="{C08DE449-FD45-42CD-9DA7-B5B677C945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6770688" y="2373313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2" name="Oval 403">
              <a:extLst>
                <a:ext uri="{FF2B5EF4-FFF2-40B4-BE49-F238E27FC236}">
                  <a16:creationId xmlns:a16="http://schemas.microsoft.com/office/drawing/2014/main" id="{6085ACC5-B4AB-4ABA-B002-C31412B10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4846638" y="3683000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3" name="AutoShape 404">
              <a:extLst>
                <a:ext uri="{FF2B5EF4-FFF2-40B4-BE49-F238E27FC236}">
                  <a16:creationId xmlns:a16="http://schemas.microsoft.com/office/drawing/2014/main" id="{A4D057AC-9E2E-46EA-94E2-E8A90FB827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4903788" y="3700463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Oval 405">
              <a:extLst>
                <a:ext uri="{FF2B5EF4-FFF2-40B4-BE49-F238E27FC236}">
                  <a16:creationId xmlns:a16="http://schemas.microsoft.com/office/drawing/2014/main" id="{E55B7F4F-8AA5-47DE-AF33-0815F36AB7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394482">
              <a:off x="4838700" y="3541713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5" name="AutoShape 406">
              <a:extLst>
                <a:ext uri="{FF2B5EF4-FFF2-40B4-BE49-F238E27FC236}">
                  <a16:creationId xmlns:a16="http://schemas.microsoft.com/office/drawing/2014/main" id="{DA20AA4A-E8CF-462D-86D2-D4B0EA62A8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6496">
              <a:off x="4895850" y="3552825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" name="Oval 407">
              <a:extLst>
                <a:ext uri="{FF2B5EF4-FFF2-40B4-BE49-F238E27FC236}">
                  <a16:creationId xmlns:a16="http://schemas.microsoft.com/office/drawing/2014/main" id="{ED3A9D79-32E1-499A-AFCD-4A712F30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394482">
              <a:off x="4189413" y="3679825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AutoShape 408">
              <a:extLst>
                <a:ext uri="{FF2B5EF4-FFF2-40B4-BE49-F238E27FC236}">
                  <a16:creationId xmlns:a16="http://schemas.microsoft.com/office/drawing/2014/main" id="{CF9D56F1-CA3E-417E-8B8F-798F3A19A6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6496">
              <a:off x="4246563" y="3690938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" name="Oval 409">
              <a:extLst>
                <a:ext uri="{FF2B5EF4-FFF2-40B4-BE49-F238E27FC236}">
                  <a16:creationId xmlns:a16="http://schemas.microsoft.com/office/drawing/2014/main" id="{D1F905AB-A01C-4683-A033-499607B2E1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4183063" y="3538538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AutoShape 410">
              <a:extLst>
                <a:ext uri="{FF2B5EF4-FFF2-40B4-BE49-F238E27FC236}">
                  <a16:creationId xmlns:a16="http://schemas.microsoft.com/office/drawing/2014/main" id="{FA5148EA-69CB-4E2E-B5BD-4DA9D70D5E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4240213" y="3556000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" name="Oval 411">
              <a:extLst>
                <a:ext uri="{FF2B5EF4-FFF2-40B4-BE49-F238E27FC236}">
                  <a16:creationId xmlns:a16="http://schemas.microsoft.com/office/drawing/2014/main" id="{9DDEC911-B2D5-4201-A179-993AB2B735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4006">
              <a:off x="2606675" y="3324225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1" name="AutoShape 412">
              <a:extLst>
                <a:ext uri="{FF2B5EF4-FFF2-40B4-BE49-F238E27FC236}">
                  <a16:creationId xmlns:a16="http://schemas.microsoft.com/office/drawing/2014/main" id="{81A8C9A3-8854-4577-B3F4-2785769B7B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6021">
              <a:off x="2662238" y="3343275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" name="Oval 413">
              <a:extLst>
                <a:ext uri="{FF2B5EF4-FFF2-40B4-BE49-F238E27FC236}">
                  <a16:creationId xmlns:a16="http://schemas.microsoft.com/office/drawing/2014/main" id="{B65CFC02-10F2-4B72-9D75-C8976DF756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0912">
              <a:off x="2492375" y="3441700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3" name="AutoShape 414">
              <a:extLst>
                <a:ext uri="{FF2B5EF4-FFF2-40B4-BE49-F238E27FC236}">
                  <a16:creationId xmlns:a16="http://schemas.microsoft.com/office/drawing/2014/main" id="{A2273E87-B69F-4435-92B1-5CB77F933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2926">
              <a:off x="2551113" y="3455988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" name="Oval 415">
              <a:extLst>
                <a:ext uri="{FF2B5EF4-FFF2-40B4-BE49-F238E27FC236}">
                  <a16:creationId xmlns:a16="http://schemas.microsoft.com/office/drawing/2014/main" id="{152347FA-036A-43F2-A37B-5470AC5B16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1330">
              <a:off x="2043113" y="3067050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5" name="AutoShape 416">
              <a:extLst>
                <a:ext uri="{FF2B5EF4-FFF2-40B4-BE49-F238E27FC236}">
                  <a16:creationId xmlns:a16="http://schemas.microsoft.com/office/drawing/2014/main" id="{58FF22AE-34FF-4D63-BC71-C9A97D805D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3342">
              <a:off x="2101850" y="3084513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6" name="Oval 417">
              <a:extLst>
                <a:ext uri="{FF2B5EF4-FFF2-40B4-BE49-F238E27FC236}">
                  <a16:creationId xmlns:a16="http://schemas.microsoft.com/office/drawing/2014/main" id="{17B64F51-5BC5-4430-8D5C-3CFB17BF9D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4986">
              <a:off x="1943100" y="3178175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7" name="AutoShape 418">
              <a:extLst>
                <a:ext uri="{FF2B5EF4-FFF2-40B4-BE49-F238E27FC236}">
                  <a16:creationId xmlns:a16="http://schemas.microsoft.com/office/drawing/2014/main" id="{B1CD3A32-62EE-4380-A77F-C0D79C4C4C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998">
              <a:off x="1998663" y="3198813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8" name="Oval 419">
              <a:extLst>
                <a:ext uri="{FF2B5EF4-FFF2-40B4-BE49-F238E27FC236}">
                  <a16:creationId xmlns:a16="http://schemas.microsoft.com/office/drawing/2014/main" id="{E1B7E775-CFC0-4459-9831-636D6583D4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49276">
              <a:off x="1828800" y="2579688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9" name="AutoShape 420">
              <a:extLst>
                <a:ext uri="{FF2B5EF4-FFF2-40B4-BE49-F238E27FC236}">
                  <a16:creationId xmlns:a16="http://schemas.microsoft.com/office/drawing/2014/main" id="{DFE68ED4-4E09-483B-9F00-0E3B12E4A5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01288">
              <a:off x="1882775" y="2589213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0" name="Oval 421">
              <a:extLst>
                <a:ext uri="{FF2B5EF4-FFF2-40B4-BE49-F238E27FC236}">
                  <a16:creationId xmlns:a16="http://schemas.microsoft.com/office/drawing/2014/main" id="{2AD9FE73-266E-4E61-B4A5-DEB70A44FF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0666">
              <a:off x="1981200" y="2627313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1" name="AutoShape 422">
              <a:extLst>
                <a:ext uri="{FF2B5EF4-FFF2-40B4-BE49-F238E27FC236}">
                  <a16:creationId xmlns:a16="http://schemas.microsoft.com/office/drawing/2014/main" id="{8E1C4DFB-E286-45A0-83D8-378AF16238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32678">
              <a:off x="2030413" y="2633663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2" name="Oval 423">
              <a:extLst>
                <a:ext uri="{FF2B5EF4-FFF2-40B4-BE49-F238E27FC236}">
                  <a16:creationId xmlns:a16="http://schemas.microsoft.com/office/drawing/2014/main" id="{9CF9D613-7252-4FF0-9838-DB35E18EB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4546">
              <a:off x="7253288" y="3062288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3" name="AutoShape 424">
              <a:extLst>
                <a:ext uri="{FF2B5EF4-FFF2-40B4-BE49-F238E27FC236}">
                  <a16:creationId xmlns:a16="http://schemas.microsoft.com/office/drawing/2014/main" id="{736A28C0-384B-4869-8245-0BB37C856F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76559">
              <a:off x="7302500" y="3067050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4" name="Freeform 425">
              <a:extLst>
                <a:ext uri="{FF2B5EF4-FFF2-40B4-BE49-F238E27FC236}">
                  <a16:creationId xmlns:a16="http://schemas.microsoft.com/office/drawing/2014/main" id="{443DAE30-8D02-4551-81B5-2C6CD4D6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950" y="4703763"/>
              <a:ext cx="280988" cy="141288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5" name="Line 426">
              <a:extLst>
                <a:ext uri="{FF2B5EF4-FFF2-40B4-BE49-F238E27FC236}">
                  <a16:creationId xmlns:a16="http://schemas.microsoft.com/office/drawing/2014/main" id="{E9C05670-C645-4E36-9B4F-EC38E5B32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9150" y="4479925"/>
              <a:ext cx="200025" cy="635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27">
              <a:extLst>
                <a:ext uri="{FF2B5EF4-FFF2-40B4-BE49-F238E27FC236}">
                  <a16:creationId xmlns:a16="http://schemas.microsoft.com/office/drawing/2014/main" id="{CA811663-66D6-43C8-B5DF-8B2F46E8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521200"/>
              <a:ext cx="163513" cy="144463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7" name="Freeform 428">
              <a:extLst>
                <a:ext uri="{FF2B5EF4-FFF2-40B4-BE49-F238E27FC236}">
                  <a16:creationId xmlns:a16="http://schemas.microsoft.com/office/drawing/2014/main" id="{87AC7716-8DA5-4930-8BF5-CD5A8D14D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400" y="4660900"/>
              <a:ext cx="80963" cy="266700"/>
            </a:xfrm>
            <a:custGeom>
              <a:avLst/>
              <a:gdLst>
                <a:gd name="T0" fmla="*/ 9 w 54"/>
                <a:gd name="T1" fmla="*/ 0 h 168"/>
                <a:gd name="T2" fmla="*/ 20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8" name="Oval 429">
              <a:extLst>
                <a:ext uri="{FF2B5EF4-FFF2-40B4-BE49-F238E27FC236}">
                  <a16:creationId xmlns:a16="http://schemas.microsoft.com/office/drawing/2014/main" id="{C94C030F-7542-42F5-B98F-2E22DA0C8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938" y="4637088"/>
              <a:ext cx="322263" cy="1714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9" name="Freeform 430">
              <a:extLst>
                <a:ext uri="{FF2B5EF4-FFF2-40B4-BE49-F238E27FC236}">
                  <a16:creationId xmlns:a16="http://schemas.microsoft.com/office/drawing/2014/main" id="{8B59B355-A163-4CA0-BC8A-5A3665A8F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208463"/>
              <a:ext cx="385763" cy="600075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0" name="Rectangle 431">
              <a:extLst>
                <a:ext uri="{FF2B5EF4-FFF2-40B4-BE49-F238E27FC236}">
                  <a16:creationId xmlns:a16="http://schemas.microsoft.com/office/drawing/2014/main" id="{B1AAC705-1452-48AB-AF73-ECF98EFAAA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857375" y="4545013"/>
              <a:ext cx="180975" cy="109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1" name="Rectangle 432">
              <a:extLst>
                <a:ext uri="{FF2B5EF4-FFF2-40B4-BE49-F238E27FC236}">
                  <a16:creationId xmlns:a16="http://schemas.microsoft.com/office/drawing/2014/main" id="{CBB988A7-17E6-4B49-BAE9-A9C227EB97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911350" y="4395788"/>
              <a:ext cx="180975" cy="109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" name="Rectangle 433">
              <a:extLst>
                <a:ext uri="{FF2B5EF4-FFF2-40B4-BE49-F238E27FC236}">
                  <a16:creationId xmlns:a16="http://schemas.microsoft.com/office/drawing/2014/main" id="{028BE5A3-548C-4948-A47C-6FFD477B78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2268538" y="4603750"/>
              <a:ext cx="679450" cy="109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3" name="Rectangle 434">
              <a:extLst>
                <a:ext uri="{FF2B5EF4-FFF2-40B4-BE49-F238E27FC236}">
                  <a16:creationId xmlns:a16="http://schemas.microsoft.com/office/drawing/2014/main" id="{D4177798-964F-4E33-A037-D38462AF8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632325"/>
              <a:ext cx="1060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Pol. H</a:t>
              </a:r>
              <a:r>
                <a:rPr lang="en-US" sz="2400" baseline="30000">
                  <a:latin typeface="Times New Roman" charset="0"/>
                </a:rPr>
                <a:t>-</a:t>
              </a:r>
              <a:r>
                <a:rPr lang="en-US" sz="1400">
                  <a:latin typeface="Times New Roman" charset="0"/>
                </a:rPr>
                <a:t> Source</a:t>
              </a:r>
            </a:p>
          </p:txBody>
        </p:sp>
        <p:sp>
          <p:nvSpPr>
            <p:cNvPr id="84" name="Oval 439">
              <a:extLst>
                <a:ext uri="{FF2B5EF4-FFF2-40B4-BE49-F238E27FC236}">
                  <a16:creationId xmlns:a16="http://schemas.microsoft.com/office/drawing/2014/main" id="{AE5D4191-52E1-4D98-BBBC-CC67DF2D0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6702">
              <a:off x="4935538" y="5141913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" name="Line 440">
              <a:extLst>
                <a:ext uri="{FF2B5EF4-FFF2-40B4-BE49-F238E27FC236}">
                  <a16:creationId xmlns:a16="http://schemas.microsoft.com/office/drawing/2014/main" id="{FD378336-DBA4-43D5-B0B9-A851A90BD10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5032375" y="5157788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441">
              <a:extLst>
                <a:ext uri="{FF2B5EF4-FFF2-40B4-BE49-F238E27FC236}">
                  <a16:creationId xmlns:a16="http://schemas.microsoft.com/office/drawing/2014/main" id="{C4AB5871-47D5-424C-A6D7-7DEA0A3345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5072063" y="515620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42">
              <a:extLst>
                <a:ext uri="{FF2B5EF4-FFF2-40B4-BE49-F238E27FC236}">
                  <a16:creationId xmlns:a16="http://schemas.microsoft.com/office/drawing/2014/main" id="{C1DA5D13-42FC-4722-ABDC-F6F2349C4A4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8876702">
              <a:off x="4967288" y="50863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443">
              <a:extLst>
                <a:ext uri="{FF2B5EF4-FFF2-40B4-BE49-F238E27FC236}">
                  <a16:creationId xmlns:a16="http://schemas.microsoft.com/office/drawing/2014/main" id="{46F4ED1F-1B2D-4EF2-9181-25C0698E80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8876702">
              <a:off x="4967288" y="5046663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444">
              <a:extLst>
                <a:ext uri="{FF2B5EF4-FFF2-40B4-BE49-F238E27FC236}">
                  <a16:creationId xmlns:a16="http://schemas.microsoft.com/office/drawing/2014/main" id="{C93238EE-2681-46BC-97B1-849B053137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99683">
              <a:off x="3246438" y="4857750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0" name="Line 445">
              <a:extLst>
                <a:ext uri="{FF2B5EF4-FFF2-40B4-BE49-F238E27FC236}">
                  <a16:creationId xmlns:a16="http://schemas.microsoft.com/office/drawing/2014/main" id="{32F91B80-5EAD-4DED-8801-161AC07D5C8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3302000" y="4943475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46">
              <a:extLst>
                <a:ext uri="{FF2B5EF4-FFF2-40B4-BE49-F238E27FC236}">
                  <a16:creationId xmlns:a16="http://schemas.microsoft.com/office/drawing/2014/main" id="{93168021-F18C-4FD7-AD94-797F441C7D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3321050" y="4979988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447">
              <a:extLst>
                <a:ext uri="{FF2B5EF4-FFF2-40B4-BE49-F238E27FC236}">
                  <a16:creationId xmlns:a16="http://schemas.microsoft.com/office/drawing/2014/main" id="{DB2A3D87-A0A3-477A-9D6C-F070ED79C8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3336925" y="4854575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48">
              <a:extLst>
                <a:ext uri="{FF2B5EF4-FFF2-40B4-BE49-F238E27FC236}">
                  <a16:creationId xmlns:a16="http://schemas.microsoft.com/office/drawing/2014/main" id="{1C74C132-04A0-4AFE-8EAE-00E457FFDEA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3373438" y="4837113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449">
              <a:extLst>
                <a:ext uri="{FF2B5EF4-FFF2-40B4-BE49-F238E27FC236}">
                  <a16:creationId xmlns:a16="http://schemas.microsoft.com/office/drawing/2014/main" id="{D2CDA064-4CB1-487C-87FE-4934F01CE8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32363" y="2128838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5" name="Line 450">
              <a:extLst>
                <a:ext uri="{FF2B5EF4-FFF2-40B4-BE49-F238E27FC236}">
                  <a16:creationId xmlns:a16="http://schemas.microsoft.com/office/drawing/2014/main" id="{76B09D18-DA2F-4065-A3CE-68B12197F41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5008563" y="2200275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51">
              <a:extLst>
                <a:ext uri="{FF2B5EF4-FFF2-40B4-BE49-F238E27FC236}">
                  <a16:creationId xmlns:a16="http://schemas.microsoft.com/office/drawing/2014/main" id="{086EADE6-B16C-4599-BEA9-B310A974DA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5037138" y="22288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52">
              <a:extLst>
                <a:ext uri="{FF2B5EF4-FFF2-40B4-BE49-F238E27FC236}">
                  <a16:creationId xmlns:a16="http://schemas.microsoft.com/office/drawing/2014/main" id="{29120254-4730-42BE-9DB0-3E2866AEC2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013325" y="2105025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53">
              <a:extLst>
                <a:ext uri="{FF2B5EF4-FFF2-40B4-BE49-F238E27FC236}">
                  <a16:creationId xmlns:a16="http://schemas.microsoft.com/office/drawing/2014/main" id="{E0F56138-95AE-4391-9393-1CC4F937BF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041900" y="20764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454">
              <a:extLst>
                <a:ext uri="{FF2B5EF4-FFF2-40B4-BE49-F238E27FC236}">
                  <a16:creationId xmlns:a16="http://schemas.microsoft.com/office/drawing/2014/main" id="{01D446D6-FE2A-4424-A63E-786E73018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10138" y="2016125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0" name="Line 455">
              <a:extLst>
                <a:ext uri="{FF2B5EF4-FFF2-40B4-BE49-F238E27FC236}">
                  <a16:creationId xmlns:a16="http://schemas.microsoft.com/office/drawing/2014/main" id="{E154DF7E-919F-4B6C-ABF1-5C9A92D2BA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>
              <a:off x="4872038" y="1982788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56">
              <a:extLst>
                <a:ext uri="{FF2B5EF4-FFF2-40B4-BE49-F238E27FC236}">
                  <a16:creationId xmlns:a16="http://schemas.microsoft.com/office/drawing/2014/main" id="{B4F9961B-4374-4244-BD88-BBAF40DCFE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4867275" y="2078038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57">
              <a:extLst>
                <a:ext uri="{FF2B5EF4-FFF2-40B4-BE49-F238E27FC236}">
                  <a16:creationId xmlns:a16="http://schemas.microsoft.com/office/drawing/2014/main" id="{E1DAABD3-CB6C-4A18-B667-280F9DFF45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4838700" y="2106613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458">
              <a:extLst>
                <a:ext uri="{FF2B5EF4-FFF2-40B4-BE49-F238E27FC236}">
                  <a16:creationId xmlns:a16="http://schemas.microsoft.com/office/drawing/2014/main" id="{205EBB5B-718D-4E40-B9B5-778DCDF42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950" y="4937125"/>
              <a:ext cx="155098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200 MeV Polarimeter</a:t>
              </a:r>
            </a:p>
          </p:txBody>
        </p:sp>
        <p:sp>
          <p:nvSpPr>
            <p:cNvPr id="104" name="Rectangle 459">
              <a:extLst>
                <a:ext uri="{FF2B5EF4-FFF2-40B4-BE49-F238E27FC236}">
                  <a16:creationId xmlns:a16="http://schemas.microsoft.com/office/drawing/2014/main" id="{EA5AB328-8CE6-4382-9150-8E9B14A418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32973">
              <a:off x="3473450" y="5103813"/>
              <a:ext cx="150813" cy="92075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5" name="Line 460">
              <a:extLst>
                <a:ext uri="{FF2B5EF4-FFF2-40B4-BE49-F238E27FC236}">
                  <a16:creationId xmlns:a16="http://schemas.microsoft.com/office/drawing/2014/main" id="{EA5C0358-7919-4799-A442-A652AA34D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400" y="4937125"/>
              <a:ext cx="304800" cy="33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461">
              <a:extLst>
                <a:ext uri="{FF2B5EF4-FFF2-40B4-BE49-F238E27FC236}">
                  <a16:creationId xmlns:a16="http://schemas.microsoft.com/office/drawing/2014/main" id="{7E52037C-E916-4091-B99C-F9C94FE9BF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306">
              <a:off x="4584700" y="2062163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07" name="Group 462">
              <a:extLst>
                <a:ext uri="{FF2B5EF4-FFF2-40B4-BE49-F238E27FC236}">
                  <a16:creationId xmlns:a16="http://schemas.microsoft.com/office/drawing/2014/main" id="{0CDAC926-0D45-465F-8CCB-393ECCB3360A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4592638" y="2163763"/>
              <a:ext cx="65088" cy="65088"/>
              <a:chOff x="3936" y="1517"/>
              <a:chExt cx="41" cy="41"/>
            </a:xfrm>
          </p:grpSpPr>
          <p:sp>
            <p:nvSpPr>
              <p:cNvPr id="141" name="Line 463">
                <a:extLst>
                  <a:ext uri="{FF2B5EF4-FFF2-40B4-BE49-F238E27FC236}">
                    <a16:creationId xmlns:a16="http://schemas.microsoft.com/office/drawing/2014/main" id="{0B412E7B-CDD5-47CF-A75D-D2AFD7DCDEF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464">
                <a:extLst>
                  <a:ext uri="{FF2B5EF4-FFF2-40B4-BE49-F238E27FC236}">
                    <a16:creationId xmlns:a16="http://schemas.microsoft.com/office/drawing/2014/main" id="{8EDFA5BC-B492-4F98-B50C-EA95F9E2F25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" name="Group 465">
              <a:extLst>
                <a:ext uri="{FF2B5EF4-FFF2-40B4-BE49-F238E27FC236}">
                  <a16:creationId xmlns:a16="http://schemas.microsoft.com/office/drawing/2014/main" id="{9FDB34C6-88F4-4041-A536-BF470096921E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4594225" y="1981200"/>
              <a:ext cx="65088" cy="65088"/>
              <a:chOff x="3936" y="1517"/>
              <a:chExt cx="41" cy="41"/>
            </a:xfrm>
          </p:grpSpPr>
          <p:sp>
            <p:nvSpPr>
              <p:cNvPr id="139" name="Line 466">
                <a:extLst>
                  <a:ext uri="{FF2B5EF4-FFF2-40B4-BE49-F238E27FC236}">
                    <a16:creationId xmlns:a16="http://schemas.microsoft.com/office/drawing/2014/main" id="{A9D90402-6F36-43EC-A8C1-13EF464ACD9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467">
                <a:extLst>
                  <a:ext uri="{FF2B5EF4-FFF2-40B4-BE49-F238E27FC236}">
                    <a16:creationId xmlns:a16="http://schemas.microsoft.com/office/drawing/2014/main" id="{27977CE4-7A16-45EE-A240-1115B511C54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9" name="Oval 470">
              <a:extLst>
                <a:ext uri="{FF2B5EF4-FFF2-40B4-BE49-F238E27FC236}">
                  <a16:creationId xmlns:a16="http://schemas.microsoft.com/office/drawing/2014/main" id="{4FFB4505-F31F-4EEE-82D5-2452289660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5359">
              <a:off x="4719638" y="5245100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0" name="Line 471">
              <a:extLst>
                <a:ext uri="{FF2B5EF4-FFF2-40B4-BE49-F238E27FC236}">
                  <a16:creationId xmlns:a16="http://schemas.microsoft.com/office/drawing/2014/main" id="{15DE0220-4809-47D2-B7D5-3AA85F41F0A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4813300" y="5286375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72">
              <a:extLst>
                <a:ext uri="{FF2B5EF4-FFF2-40B4-BE49-F238E27FC236}">
                  <a16:creationId xmlns:a16="http://schemas.microsoft.com/office/drawing/2014/main" id="{3F1B795B-04C6-4382-9E82-69C3C31033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4851400" y="5300663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73">
              <a:extLst>
                <a:ext uri="{FF2B5EF4-FFF2-40B4-BE49-F238E27FC236}">
                  <a16:creationId xmlns:a16="http://schemas.microsoft.com/office/drawing/2014/main" id="{48FFEC53-6E06-482B-928A-3F9838D7F7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0045359">
              <a:off x="4776788" y="5199063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474">
              <a:extLst>
                <a:ext uri="{FF2B5EF4-FFF2-40B4-BE49-F238E27FC236}">
                  <a16:creationId xmlns:a16="http://schemas.microsoft.com/office/drawing/2014/main" id="{7C534816-5D70-4829-B424-97E3060FC0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0045359">
              <a:off x="4789488" y="5160963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475">
              <a:extLst>
                <a:ext uri="{FF2B5EF4-FFF2-40B4-BE49-F238E27FC236}">
                  <a16:creationId xmlns:a16="http://schemas.microsoft.com/office/drawing/2014/main" id="{44964FF0-A642-48C6-A83E-6991B9EFCC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3776">
              <a:off x="3649663" y="5199063"/>
              <a:ext cx="228600" cy="1270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5" name="AutoShape 476">
              <a:extLst>
                <a:ext uri="{FF2B5EF4-FFF2-40B4-BE49-F238E27FC236}">
                  <a16:creationId xmlns:a16="http://schemas.microsoft.com/office/drawing/2014/main" id="{871EDE83-4119-4C22-8D4D-97D351D1E6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11475">
              <a:off x="3692525" y="5195888"/>
              <a:ext cx="131763" cy="92075"/>
            </a:xfrm>
            <a:prstGeom prst="curvedDownArrow">
              <a:avLst>
                <a:gd name="adj1" fmla="val 39035"/>
                <a:gd name="adj2" fmla="val 6765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6" name="Oval 477">
              <a:extLst>
                <a:ext uri="{FF2B5EF4-FFF2-40B4-BE49-F238E27FC236}">
                  <a16:creationId xmlns:a16="http://schemas.microsoft.com/office/drawing/2014/main" id="{30FA3799-697A-42B2-BD14-ECF024AD89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4933950" y="4803775"/>
              <a:ext cx="228600" cy="1270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7" name="AutoShape 478">
              <a:extLst>
                <a:ext uri="{FF2B5EF4-FFF2-40B4-BE49-F238E27FC236}">
                  <a16:creationId xmlns:a16="http://schemas.microsoft.com/office/drawing/2014/main" id="{D50B96F5-02BB-48AD-9A9D-8221AB9345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4989513" y="4827588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8" name="Text Box 479">
              <a:extLst>
                <a:ext uri="{FF2B5EF4-FFF2-40B4-BE49-F238E27FC236}">
                  <a16:creationId xmlns:a16="http://schemas.microsoft.com/office/drawing/2014/main" id="{C5D2E84C-1CED-403D-B866-A4FBA569C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584700"/>
              <a:ext cx="13335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Helical Partial </a:t>
              </a:r>
            </a:p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Siberian Snake</a:t>
              </a:r>
            </a:p>
          </p:txBody>
        </p:sp>
        <p:sp>
          <p:nvSpPr>
            <p:cNvPr id="119" name="Line 480">
              <a:extLst>
                <a:ext uri="{FF2B5EF4-FFF2-40B4-BE49-F238E27FC236}">
                  <a16:creationId xmlns:a16="http://schemas.microsoft.com/office/drawing/2014/main" id="{41748E1A-2B1D-4B7C-B4EF-900598DA0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7788" y="4770438"/>
              <a:ext cx="220663" cy="44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Text Box 481">
              <a:extLst>
                <a:ext uri="{FF2B5EF4-FFF2-40B4-BE49-F238E27FC236}">
                  <a16:creationId xmlns:a16="http://schemas.microsoft.com/office/drawing/2014/main" id="{4FCF7917-C851-42B6-AF10-F91EDE4FF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3794125"/>
              <a:ext cx="20542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21" name="Rectangle 482">
              <a:extLst>
                <a:ext uri="{FF2B5EF4-FFF2-40B4-BE49-F238E27FC236}">
                  <a16:creationId xmlns:a16="http://schemas.microsoft.com/office/drawing/2014/main" id="{44B11901-E9B3-4CAC-AEF7-E5CCDC0F7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86961">
              <a:off x="6819900" y="3303588"/>
              <a:ext cx="150813" cy="92075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2" name="Text Box 483">
              <a:extLst>
                <a:ext uri="{FF2B5EF4-FFF2-40B4-BE49-F238E27FC236}">
                  <a16:creationId xmlns:a16="http://schemas.microsoft.com/office/drawing/2014/main" id="{88C4E92C-D9BC-4485-86B2-6F59D35F7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517775"/>
              <a:ext cx="13255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Siberian Snakes</a:t>
              </a:r>
            </a:p>
          </p:txBody>
        </p:sp>
        <p:sp>
          <p:nvSpPr>
            <p:cNvPr id="123" name="Line 484">
              <a:extLst>
                <a:ext uri="{FF2B5EF4-FFF2-40B4-BE49-F238E27FC236}">
                  <a16:creationId xmlns:a16="http://schemas.microsoft.com/office/drawing/2014/main" id="{7F648A21-1724-4A0C-8C22-F0040252E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300" y="2689225"/>
              <a:ext cx="400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AutoShape 489">
              <a:extLst>
                <a:ext uri="{FF2B5EF4-FFF2-40B4-BE49-F238E27FC236}">
                  <a16:creationId xmlns:a16="http://schemas.microsoft.com/office/drawing/2014/main" id="{1FB88745-2FF8-4A53-AABD-23A1C285CD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70003">
              <a:off x="7112000" y="3013075"/>
              <a:ext cx="131763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5" name="Text Box 497">
              <a:extLst>
                <a:ext uri="{FF2B5EF4-FFF2-40B4-BE49-F238E27FC236}">
                  <a16:creationId xmlns:a16="http://schemas.microsoft.com/office/drawing/2014/main" id="{C358DE7A-52B2-4FDA-AA3A-D4051A4FE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489325"/>
              <a:ext cx="20542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26" name="Line 498">
              <a:extLst>
                <a:ext uri="{FF2B5EF4-FFF2-40B4-BE49-F238E27FC236}">
                  <a16:creationId xmlns:a16="http://schemas.microsoft.com/office/drawing/2014/main" id="{672DCDFD-D950-45A4-9725-CF0531FBF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57400" y="3260725"/>
              <a:ext cx="85725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499">
              <a:extLst>
                <a:ext uri="{FF2B5EF4-FFF2-40B4-BE49-F238E27FC236}">
                  <a16:creationId xmlns:a16="http://schemas.microsoft.com/office/drawing/2014/main" id="{742CDE32-A05B-4725-AE50-68D23BB2D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000" y="3489325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Text Box 500">
              <a:extLst>
                <a:ext uri="{FF2B5EF4-FFF2-40B4-BE49-F238E27FC236}">
                  <a16:creationId xmlns:a16="http://schemas.microsoft.com/office/drawing/2014/main" id="{0E69241C-FD99-41A5-AC0A-C0DDB4234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5546725"/>
              <a:ext cx="1614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charset="0"/>
                </a:rPr>
                <a:t>Strong AGS Snake</a:t>
              </a:r>
            </a:p>
          </p:txBody>
        </p:sp>
        <p:sp>
          <p:nvSpPr>
            <p:cNvPr id="129" name="Rectangle 501">
              <a:extLst>
                <a:ext uri="{FF2B5EF4-FFF2-40B4-BE49-F238E27FC236}">
                  <a16:creationId xmlns:a16="http://schemas.microsoft.com/office/drawing/2014/main" id="{B0F4A54B-9194-4B42-82FC-92EF8106C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2422525"/>
              <a:ext cx="162083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RHIC pC Polarimeters</a:t>
              </a:r>
            </a:p>
          </p:txBody>
        </p:sp>
        <p:sp>
          <p:nvSpPr>
            <p:cNvPr id="130" name="Rectangle 502">
              <a:extLst>
                <a:ext uri="{FF2B5EF4-FFF2-40B4-BE49-F238E27FC236}">
                  <a16:creationId xmlns:a16="http://schemas.microsoft.com/office/drawing/2014/main" id="{D5A25D91-DAF9-43D3-BB4E-6E22E2D08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163" y="1600200"/>
              <a:ext cx="21653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chemeClr val="folHlink"/>
                  </a:solidFill>
                  <a:latin typeface="Times New Roman" charset="0"/>
                </a:rPr>
                <a:t>Absolute </a:t>
              </a:r>
              <a:r>
                <a:rPr lang="en-US" sz="1400" b="1" dirty="0" err="1">
                  <a:solidFill>
                    <a:schemeClr val="folHlink"/>
                  </a:solidFill>
                  <a:latin typeface="Times New Roman" charset="0"/>
                </a:rPr>
                <a:t>Polarimeter</a:t>
              </a:r>
              <a:r>
                <a:rPr lang="en-US" sz="1400" b="1" dirty="0">
                  <a:solidFill>
                    <a:schemeClr val="folHlink"/>
                  </a:solidFill>
                  <a:latin typeface="Times New Roman" charset="0"/>
                </a:rPr>
                <a:t> (H jet)</a:t>
              </a:r>
            </a:p>
          </p:txBody>
        </p:sp>
        <p:sp>
          <p:nvSpPr>
            <p:cNvPr id="131" name="Line 504">
              <a:extLst>
                <a:ext uri="{FF2B5EF4-FFF2-40B4-BE49-F238E27FC236}">
                  <a16:creationId xmlns:a16="http://schemas.microsoft.com/office/drawing/2014/main" id="{0E9EBA4D-A43E-4067-844A-4974CBF09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400" y="1812925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505">
              <a:extLst>
                <a:ext uri="{FF2B5EF4-FFF2-40B4-BE49-F238E27FC236}">
                  <a16:creationId xmlns:a16="http://schemas.microsoft.com/office/drawing/2014/main" id="{2A3292CE-AACD-45B2-B342-8FCD84EDD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05400" y="2270125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506">
              <a:extLst>
                <a:ext uri="{FF2B5EF4-FFF2-40B4-BE49-F238E27FC236}">
                  <a16:creationId xmlns:a16="http://schemas.microsoft.com/office/drawing/2014/main" id="{16D1A31A-658B-4208-A62A-4645ABBF4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150" y="3290888"/>
              <a:ext cx="6953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>
                  <a:latin typeface="Times New Roman" charset="0"/>
                </a:rPr>
                <a:t>STAR (p)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34" name="Rectangle 509">
              <a:extLst>
                <a:ext uri="{FF2B5EF4-FFF2-40B4-BE49-F238E27FC236}">
                  <a16:creationId xmlns:a16="http://schemas.microsoft.com/office/drawing/2014/main" id="{7A2080DA-3CAA-4CBC-991B-3CD7E2F48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5241925"/>
              <a:ext cx="12985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AGS Polarimeters</a:t>
              </a:r>
            </a:p>
          </p:txBody>
        </p:sp>
        <p:sp>
          <p:nvSpPr>
            <p:cNvPr id="135" name="Text Box 510">
              <a:extLst>
                <a:ext uri="{FF2B5EF4-FFF2-40B4-BE49-F238E27FC236}">
                  <a16:creationId xmlns:a16="http://schemas.microsoft.com/office/drawing/2014/main" id="{E72C7017-48C7-4C93-948F-2EC5D3722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1812925"/>
              <a:ext cx="813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663300"/>
                  </a:solidFill>
                  <a:latin typeface="Times New Roman" charset="0"/>
                </a:rPr>
                <a:t>E-lenses</a:t>
              </a:r>
            </a:p>
          </p:txBody>
        </p:sp>
        <p:sp>
          <p:nvSpPr>
            <p:cNvPr id="136" name="Line 511">
              <a:extLst>
                <a:ext uri="{FF2B5EF4-FFF2-40B4-BE49-F238E27FC236}">
                  <a16:creationId xmlns:a16="http://schemas.microsoft.com/office/drawing/2014/main" id="{08A5D91F-E27B-450B-940B-763EFC6CEB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8400" y="2117725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512">
              <a:extLst>
                <a:ext uri="{FF2B5EF4-FFF2-40B4-BE49-F238E27FC236}">
                  <a16:creationId xmlns:a16="http://schemas.microsoft.com/office/drawing/2014/main" id="{B0A53A68-12C8-4330-8DE4-90894675D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43400" y="3794125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513">
              <a:extLst>
                <a:ext uri="{FF2B5EF4-FFF2-40B4-BE49-F238E27FC236}">
                  <a16:creationId xmlns:a16="http://schemas.microsoft.com/office/drawing/2014/main" id="{0E75CF92-9FC3-4DD1-9EF3-669E15532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3000" y="3794125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7" name="Title 1">
            <a:extLst>
              <a:ext uri="{FF2B5EF4-FFF2-40B4-BE49-F238E27FC236}">
                <a16:creationId xmlns:a16="http://schemas.microsoft.com/office/drawing/2014/main" id="{FFD9B3C9-5A24-442E-A27C-3E26E4E477B2}"/>
              </a:ext>
            </a:extLst>
          </p:cNvPr>
          <p:cNvSpPr txBox="1">
            <a:spLocks/>
          </p:cNvSpPr>
          <p:nvPr/>
        </p:nvSpPr>
        <p:spPr>
          <a:xfrm>
            <a:off x="0" y="-66675"/>
            <a:ext cx="9144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RHIC </a:t>
            </a:r>
            <a:r>
              <a:rPr lang="en-US" sz="4400" dirty="0">
                <a:latin typeface="+mj-lt"/>
                <a:ea typeface="+mj-ea"/>
                <a:cs typeface="+mj-cs"/>
              </a:rPr>
              <a:t>Accelerator Complex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8" name="Slide Number Placeholder 147">
            <a:extLst>
              <a:ext uri="{FF2B5EF4-FFF2-40B4-BE49-F238E27FC236}">
                <a16:creationId xmlns:a16="http://schemas.microsoft.com/office/drawing/2014/main" id="{40C5F413-D20A-4779-8072-47CD738A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2</a:t>
            </a:fld>
            <a:endParaRPr lang="en-US"/>
          </a:p>
        </p:txBody>
      </p:sp>
      <p:pic>
        <p:nvPicPr>
          <p:cNvPr id="155" name="Picture 154" descr="2012-0710 RHIC complex aerial 3.jpg">
            <a:extLst>
              <a:ext uri="{FF2B5EF4-FFF2-40B4-BE49-F238E27FC236}">
                <a16:creationId xmlns:a16="http://schemas.microsoft.com/office/drawing/2014/main" id="{CF93A52F-53F5-40A4-8BB7-2D97D6BB51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150"/>
            <a:ext cx="9136868" cy="584219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DFE476-5284-471D-8A00-2CA9D15CC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08669"/>
              </p:ext>
            </p:extLst>
          </p:nvPr>
        </p:nvGraphicFramePr>
        <p:xfrm>
          <a:off x="4789488" y="3492573"/>
          <a:ext cx="43342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56">
                  <a:extLst>
                    <a:ext uri="{9D8B030D-6E8A-4147-A177-3AD203B41FA5}">
                      <a16:colId xmlns:a16="http://schemas.microsoft.com/office/drawing/2014/main" val="3426616496"/>
                    </a:ext>
                  </a:extLst>
                </a:gridCol>
                <a:gridCol w="1268025">
                  <a:extLst>
                    <a:ext uri="{9D8B030D-6E8A-4147-A177-3AD203B41FA5}">
                      <a16:colId xmlns:a16="http://schemas.microsoft.com/office/drawing/2014/main" val="1489275549"/>
                    </a:ext>
                  </a:extLst>
                </a:gridCol>
                <a:gridCol w="1621487">
                  <a:extLst>
                    <a:ext uri="{9D8B030D-6E8A-4147-A177-3AD203B41FA5}">
                      <a16:colId xmlns:a16="http://schemas.microsoft.com/office/drawing/2014/main" val="2779191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Pol. 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0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04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7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45955"/>
                  </a:ext>
                </a:extLst>
              </a:tr>
            </a:tbl>
          </a:graphicData>
        </a:graphic>
      </p:graphicFrame>
      <p:sp>
        <p:nvSpPr>
          <p:cNvPr id="153" name="TextBox 152">
            <a:extLst>
              <a:ext uri="{FF2B5EF4-FFF2-40B4-BE49-F238E27FC236}">
                <a16:creationId xmlns:a16="http://schemas.microsoft.com/office/drawing/2014/main" id="{21794ACA-9396-4E9B-9A72-11FFDEB24C06}"/>
              </a:ext>
            </a:extLst>
          </p:cNvPr>
          <p:cNvSpPr txBox="1"/>
          <p:nvPr/>
        </p:nvSpPr>
        <p:spPr>
          <a:xfrm>
            <a:off x="5449670" y="3115231"/>
            <a:ext cx="31942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Typical Top Energies [GeV/N]</a:t>
            </a:r>
          </a:p>
        </p:txBody>
      </p:sp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5EDD35EE-0BE5-481A-81ED-820805496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91640"/>
              </p:ext>
            </p:extLst>
          </p:nvPr>
        </p:nvGraphicFramePr>
        <p:xfrm>
          <a:off x="55632" y="5377545"/>
          <a:ext cx="5016620" cy="1174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8310">
                  <a:extLst>
                    <a:ext uri="{9D8B030D-6E8A-4147-A177-3AD203B41FA5}">
                      <a16:colId xmlns:a16="http://schemas.microsoft.com/office/drawing/2014/main" val="3569572830"/>
                    </a:ext>
                  </a:extLst>
                </a:gridCol>
                <a:gridCol w="2508310">
                  <a:extLst>
                    <a:ext uri="{9D8B030D-6E8A-4147-A177-3AD203B41FA5}">
                      <a16:colId xmlns:a16="http://schemas.microsoft.com/office/drawing/2014/main" val="338194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Heavy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42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39141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r>
                        <a:rPr lang="en-US" dirty="0"/>
                        <a:t>Tandem Van de Graaff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30000" dirty="0"/>
                        <a:t>- </a:t>
                      </a:r>
                      <a:r>
                        <a:rPr lang="en-US" baseline="0" dirty="0"/>
                        <a:t>(unpolarized)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7942"/>
                  </a:ext>
                </a:extLst>
              </a:tr>
            </a:tbl>
          </a:graphicData>
        </a:graphic>
      </p:graphicFrame>
      <p:sp>
        <p:nvSpPr>
          <p:cNvPr id="162" name="TextBox 161">
            <a:extLst>
              <a:ext uri="{FF2B5EF4-FFF2-40B4-BE49-F238E27FC236}">
                <a16:creationId xmlns:a16="http://schemas.microsoft.com/office/drawing/2014/main" id="{F563E2AB-6D22-4778-8BD0-2EEB753E56D5}"/>
              </a:ext>
            </a:extLst>
          </p:cNvPr>
          <p:cNvSpPr txBox="1"/>
          <p:nvPr/>
        </p:nvSpPr>
        <p:spPr>
          <a:xfrm>
            <a:off x="50557" y="4990817"/>
            <a:ext cx="185548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Beam Sources</a:t>
            </a:r>
          </a:p>
        </p:txBody>
      </p:sp>
    </p:spTree>
    <p:extLst>
      <p:ext uri="{BB962C8B-B14F-4D97-AF65-F5344CB8AC3E}">
        <p14:creationId xmlns:p14="http://schemas.microsoft.com/office/powerpoint/2010/main" val="16112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A649-98A1-4F7A-9880-A918DF68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34" y="88902"/>
            <a:ext cx="8328991" cy="720724"/>
          </a:xfrm>
        </p:spPr>
        <p:txBody>
          <a:bodyPr/>
          <a:lstStyle/>
          <a:p>
            <a:r>
              <a:rPr lang="en-US" u="sng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6A464-9453-4933-838D-1856646D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33" y="809626"/>
            <a:ext cx="8719517" cy="50196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Enhanced beam control led to drastic reduction in setup times</a:t>
            </a:r>
          </a:p>
          <a:p>
            <a:pPr lvl="1"/>
            <a:r>
              <a:rPr lang="en-US" dirty="0"/>
              <a:t>Enabled new kinds of physics operation and experiment, notably recent daily changes of species in the collider</a:t>
            </a:r>
          </a:p>
          <a:p>
            <a:r>
              <a:rPr lang="en-US" dirty="0"/>
              <a:t>RHIC’s most demanding program is polarized protons but the feedback ‘lessons learned’ are widely applicable to other facilities</a:t>
            </a:r>
          </a:p>
          <a:p>
            <a:pPr lvl="1"/>
            <a:r>
              <a:rPr lang="en-US" dirty="0"/>
              <a:t>Near resonance operation: Enlarging the possible configuration space (</a:t>
            </a:r>
            <a:r>
              <a:rPr lang="en-US" dirty="0">
                <a:solidFill>
                  <a:srgbClr val="FF0000"/>
                </a:solidFill>
              </a:rPr>
              <a:t>near integer for space charge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Acceleration-Deceleration: Experiments with configurations well outside the model assumptions (</a:t>
            </a:r>
            <a:r>
              <a:rPr lang="en-US" dirty="0">
                <a:solidFill>
                  <a:srgbClr val="FF0000"/>
                </a:solidFill>
              </a:rPr>
              <a:t>magnets in saturation, large momentum offset…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Stable spin direction: “Delicate” experiments (for us polarization, for a </a:t>
            </a:r>
            <a:r>
              <a:rPr lang="en-US" dirty="0">
                <a:solidFill>
                  <a:srgbClr val="FF0000"/>
                </a:solidFill>
              </a:rPr>
              <a:t>high intensity </a:t>
            </a:r>
            <a:r>
              <a:rPr lang="en-US" dirty="0"/>
              <a:t>facility, feedback might allow experiments that would otherwise be unacceptably risky)</a:t>
            </a:r>
          </a:p>
          <a:p>
            <a:r>
              <a:rPr lang="en-US" dirty="0"/>
              <a:t>Enhanced beam control has operational impacts in </a:t>
            </a:r>
            <a:r>
              <a:rPr lang="en-US" dirty="0" err="1"/>
              <a:t>reliablility</a:t>
            </a:r>
            <a:r>
              <a:rPr lang="en-US" dirty="0"/>
              <a:t> and flexibility that go beyond the immediate improvement in precision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7EA64-9AB2-449D-9EEA-A2C4943D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214F-65C7-4D8A-8BD5-7E9DA89A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520699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4A896-06AF-4724-B594-D4332C5A0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885824"/>
            <a:ext cx="8328991" cy="5133975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Tune/coupling feedback</a:t>
            </a:r>
          </a:p>
          <a:p>
            <a:pPr lvl="1"/>
            <a:r>
              <a:rPr lang="en-US" sz="1900" dirty="0"/>
              <a:t>Direct diode detection</a:t>
            </a:r>
          </a:p>
          <a:p>
            <a:pPr lvl="2"/>
            <a:r>
              <a:rPr lang="en-US" sz="1900" dirty="0"/>
              <a:t>M. </a:t>
            </a:r>
            <a:r>
              <a:rPr lang="en-US" sz="1900" dirty="0" err="1"/>
              <a:t>Gasior</a:t>
            </a:r>
            <a:r>
              <a:rPr lang="en-US" sz="1900" dirty="0"/>
              <a:t>, R. Jones, </a:t>
            </a:r>
            <a:r>
              <a:rPr lang="en-US" sz="1900" dirty="0">
                <a:hlinkClick r:id="rId2"/>
              </a:rPr>
              <a:t>The Principle and First Results of </a:t>
            </a:r>
            <a:r>
              <a:rPr lang="en-US" sz="1900" dirty="0" err="1">
                <a:hlinkClick r:id="rId2"/>
              </a:rPr>
              <a:t>Betatron</a:t>
            </a:r>
            <a:r>
              <a:rPr lang="en-US" sz="1900" dirty="0">
                <a:hlinkClick r:id="rId2"/>
              </a:rPr>
              <a:t> Tune Measurement by Direct Diode Detection</a:t>
            </a:r>
            <a:r>
              <a:rPr lang="en-US" sz="1900" i="1" dirty="0"/>
              <a:t>, LHC Project Report 853, </a:t>
            </a:r>
            <a:r>
              <a:rPr lang="en-US" sz="1900" dirty="0"/>
              <a:t>2005</a:t>
            </a:r>
          </a:p>
          <a:p>
            <a:pPr lvl="1"/>
            <a:r>
              <a:rPr lang="en-US" sz="1900" dirty="0"/>
              <a:t>Phase locked loop tune measurement</a:t>
            </a:r>
          </a:p>
          <a:p>
            <a:pPr lvl="2"/>
            <a:r>
              <a:rPr lang="en-US" sz="1900" dirty="0"/>
              <a:t>R. Jones, P. Cameron, Y. Luo, </a:t>
            </a:r>
            <a:r>
              <a:rPr lang="en-US" sz="1900" dirty="0">
                <a:hlinkClick r:id="rId3"/>
              </a:rPr>
              <a:t>Towards a Robust Phase Locked Loop Tune Feedback System </a:t>
            </a:r>
            <a:r>
              <a:rPr lang="en-US" sz="1900" dirty="0"/>
              <a:t>, C-A/AP Note/#204, 2005</a:t>
            </a:r>
          </a:p>
          <a:p>
            <a:pPr lvl="1"/>
            <a:r>
              <a:rPr lang="en-US" sz="1900" dirty="0"/>
              <a:t>Tune/Coupling feedback</a:t>
            </a:r>
          </a:p>
          <a:p>
            <a:pPr lvl="2"/>
            <a:r>
              <a:rPr lang="en-US" sz="1900" dirty="0"/>
              <a:t>Y. Luo, et al,, Phys Rev ST AB, 9, 124001, 2006, </a:t>
            </a:r>
            <a:r>
              <a:rPr lang="en-US" sz="1900" dirty="0">
                <a:hlinkClick r:id="rId4"/>
              </a:rPr>
              <a:t>Continuous measurement of global difference coupling using a phase-locked-loop tune meter in the Relativistic Heavy Ion Collider</a:t>
            </a:r>
            <a:endParaRPr lang="en-US" sz="1900" dirty="0"/>
          </a:p>
          <a:p>
            <a:pPr lvl="2"/>
            <a:r>
              <a:rPr lang="en-US" sz="1900" dirty="0"/>
              <a:t>P. Cameron et al, </a:t>
            </a:r>
            <a:r>
              <a:rPr lang="en-US" sz="1900" dirty="0">
                <a:hlinkClick r:id="rId5"/>
              </a:rPr>
              <a:t>Simultaneous tune and coupling feedback in the Relativistic Heavy Ion Collider, and possible implications for the Large Hadron Collider commissioning</a:t>
            </a:r>
            <a:r>
              <a:rPr lang="en-US" sz="1900" dirty="0"/>
              <a:t>, Phys Rev ST AB, 9, 122801, 2006</a:t>
            </a:r>
          </a:p>
          <a:p>
            <a:pPr lvl="1"/>
            <a:r>
              <a:rPr lang="en-US" sz="1900" dirty="0"/>
              <a:t>Chromaticity Feedback</a:t>
            </a:r>
          </a:p>
          <a:p>
            <a:pPr lvl="2"/>
            <a:r>
              <a:rPr lang="en-US" sz="1900" dirty="0"/>
              <a:t>A. Marusic et al, </a:t>
            </a:r>
            <a:r>
              <a:rPr lang="en-US" sz="1900" dirty="0">
                <a:hlinkClick r:id="rId6"/>
              </a:rPr>
              <a:t>Chromaticity Feedback at RHIC</a:t>
            </a:r>
            <a:r>
              <a:rPr lang="en-US" sz="1900" dirty="0"/>
              <a:t>, IPAC10, Kyoto, Japan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F6424-E3F0-4E7B-8F06-34A20AAB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1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F1F84C-BC45-4736-AD59-374F93D1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520699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7A40C-E7EC-48EB-B8F8-3FF325785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885825"/>
            <a:ext cx="8328991" cy="4868932"/>
          </a:xfrm>
        </p:spPr>
        <p:txBody>
          <a:bodyPr>
            <a:normAutofit/>
          </a:bodyPr>
          <a:lstStyle/>
          <a:p>
            <a:r>
              <a:rPr lang="en-US" dirty="0"/>
              <a:t>Orbit feedback</a:t>
            </a:r>
          </a:p>
          <a:p>
            <a:pPr lvl="1"/>
            <a:r>
              <a:rPr lang="en-US" dirty="0"/>
              <a:t>Fast 10 Hz feedback</a:t>
            </a:r>
          </a:p>
          <a:p>
            <a:pPr lvl="2"/>
            <a:r>
              <a:rPr lang="en-US" dirty="0"/>
              <a:t>R. Michnoff et al, </a:t>
            </a:r>
            <a:r>
              <a:rPr lang="en-US" dirty="0">
                <a:hlinkClick r:id="rId2"/>
              </a:rPr>
              <a:t>RHIC 10 Hz Global Orbit Feedback System</a:t>
            </a:r>
            <a:r>
              <a:rPr lang="en-US" i="1" dirty="0"/>
              <a:t>, PAC 11, New York City, 2011</a:t>
            </a:r>
            <a:endParaRPr lang="en-US" dirty="0"/>
          </a:p>
          <a:p>
            <a:pPr lvl="1"/>
            <a:r>
              <a:rPr lang="en-US" dirty="0"/>
              <a:t>Global slow orbit feedback</a:t>
            </a:r>
          </a:p>
          <a:p>
            <a:pPr lvl="2"/>
            <a:r>
              <a:rPr lang="en-US" dirty="0"/>
              <a:t>M. Minty et al, </a:t>
            </a:r>
            <a:r>
              <a:rPr lang="en-US" dirty="0">
                <a:hlinkClick r:id="rId3"/>
              </a:rPr>
              <a:t>Global Orbit Feedback at RHIC</a:t>
            </a:r>
            <a:r>
              <a:rPr lang="en-US" dirty="0"/>
              <a:t>, IPAC10, Kyoto, Japan</a:t>
            </a:r>
          </a:p>
          <a:p>
            <a:r>
              <a:rPr lang="en-US" dirty="0"/>
              <a:t>Operational experience with simultaneous feedbacks</a:t>
            </a:r>
          </a:p>
          <a:p>
            <a:pPr lvl="2"/>
            <a:r>
              <a:rPr lang="en-US" dirty="0"/>
              <a:t>M. Minty et al, </a:t>
            </a:r>
            <a:r>
              <a:rPr lang="en-US" dirty="0">
                <a:hlinkClick r:id="rId4"/>
              </a:rPr>
              <a:t>Simultaneous Orbit, Tune, Coupling and Chromaticity Feedback at RHIC</a:t>
            </a:r>
            <a:r>
              <a:rPr lang="en-US" dirty="0"/>
              <a:t>, PAC 2011</a:t>
            </a:r>
          </a:p>
          <a:p>
            <a:pPr lvl="2"/>
            <a:r>
              <a:rPr lang="en-US" dirty="0"/>
              <a:t>M. Minty et al, </a:t>
            </a:r>
            <a:r>
              <a:rPr lang="en-US" dirty="0">
                <a:hlinkClick r:id="rId5"/>
              </a:rPr>
              <a:t>Precision Beam Instrumentation and Feedback-based beam Control at RHIC</a:t>
            </a:r>
            <a:r>
              <a:rPr lang="en-US" dirty="0"/>
              <a:t>, IPAC 2011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1E823-93F1-491C-BD6C-9A5A5C99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1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E98B3-8DD8-44B3-83E8-1229AA06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FB556-27B6-4423-81C3-EE3C92183443}"/>
              </a:ext>
            </a:extLst>
          </p:cNvPr>
          <p:cNvSpPr txBox="1"/>
          <p:nvPr/>
        </p:nvSpPr>
        <p:spPr>
          <a:xfrm>
            <a:off x="2690716" y="2571750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73572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27B010-B165-4849-A959-509AA2049192}"/>
              </a:ext>
            </a:extLst>
          </p:cNvPr>
          <p:cNvGrpSpPr/>
          <p:nvPr/>
        </p:nvGrpSpPr>
        <p:grpSpPr>
          <a:xfrm>
            <a:off x="3805207" y="1457325"/>
            <a:ext cx="5224492" cy="4152020"/>
            <a:chOff x="3619500" y="1032061"/>
            <a:chExt cx="5495926" cy="43677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0C017A-7F4A-4AA6-B998-21E553DF7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7"/>
            <a:stretch/>
          </p:blipFill>
          <p:spPr>
            <a:xfrm>
              <a:off x="3619500" y="1032061"/>
              <a:ext cx="5495926" cy="436773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3756AB-4C35-4BDC-AAE8-8D05A846E422}"/>
                </a:ext>
              </a:extLst>
            </p:cNvPr>
            <p:cNvSpPr/>
            <p:nvPr/>
          </p:nvSpPr>
          <p:spPr>
            <a:xfrm>
              <a:off x="6630500" y="1189689"/>
              <a:ext cx="2218225" cy="361950"/>
            </a:xfrm>
            <a:prstGeom prst="rect">
              <a:avLst/>
            </a:prstGeom>
            <a:solidFill>
              <a:srgbClr val="FFB7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Corrector current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6B1D61-7B14-47D6-B635-E022901B9427}"/>
                </a:ext>
              </a:extLst>
            </p:cNvPr>
            <p:cNvSpPr/>
            <p:nvPr/>
          </p:nvSpPr>
          <p:spPr>
            <a:xfrm>
              <a:off x="7000876" y="3067050"/>
              <a:ext cx="1847850" cy="361950"/>
            </a:xfrm>
            <a:prstGeom prst="rect">
              <a:avLst/>
            </a:prstGeom>
            <a:solidFill>
              <a:srgbClr val="8BA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Beam position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8FECF-AF19-4173-A1D6-FC8384998AB1}"/>
                </a:ext>
              </a:extLst>
            </p:cNvPr>
            <p:cNvSpPr txBox="1"/>
            <p:nvPr/>
          </p:nvSpPr>
          <p:spPr>
            <a:xfrm>
              <a:off x="5886729" y="2522853"/>
              <a:ext cx="857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Feedback</a:t>
              </a:r>
            </a:p>
            <a:p>
              <a:pPr algn="ctr"/>
              <a:r>
                <a:rPr lang="en-US" sz="1200" dirty="0"/>
                <a:t>off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821E52-1D59-40A7-9FFD-3B9CCA7ED6CE}"/>
                </a:ext>
              </a:extLst>
            </p:cNvPr>
            <p:cNvCxnSpPr/>
            <p:nvPr/>
          </p:nvCxnSpPr>
          <p:spPr>
            <a:xfrm>
              <a:off x="5963387" y="3002296"/>
              <a:ext cx="74468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C89B4B-0D7C-4247-9335-B5EB4FEF093E}"/>
              </a:ext>
            </a:extLst>
          </p:cNvPr>
          <p:cNvCxnSpPr/>
          <p:nvPr/>
        </p:nvCxnSpPr>
        <p:spPr>
          <a:xfrm>
            <a:off x="6052384" y="2826865"/>
            <a:ext cx="70791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D072FD0-BEDF-42E3-94E8-D10F8A0B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" y="96186"/>
            <a:ext cx="8967724" cy="935876"/>
          </a:xfrm>
          <a:solidFill>
            <a:srgbClr val="8BA7FF"/>
          </a:solidFill>
        </p:spPr>
        <p:txBody>
          <a:bodyPr>
            <a:noAutofit/>
          </a:bodyPr>
          <a:lstStyle/>
          <a:p>
            <a:r>
              <a:rPr lang="en-US" sz="2800" dirty="0"/>
              <a:t>RHIC Feedback Systems: </a:t>
            </a:r>
            <a:br>
              <a:rPr lang="en-US" sz="2800" dirty="0"/>
            </a:br>
            <a:r>
              <a:rPr lang="en-US" sz="2800" dirty="0"/>
              <a:t>Orbit (Fast)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F8F4C-BCB4-411A-BCEC-14F9423065C1}"/>
              </a:ext>
            </a:extLst>
          </p:cNvPr>
          <p:cNvSpPr txBox="1"/>
          <p:nvPr/>
        </p:nvSpPr>
        <p:spPr>
          <a:xfrm>
            <a:off x="114300" y="1717187"/>
            <a:ext cx="3629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Triplet vibrations cause ~10 Hz horizontal oscillation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enough to evade 1 Hz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 enough to affect 1 Hz </a:t>
            </a:r>
            <a:r>
              <a:rPr lang="en-US" dirty="0" err="1"/>
              <a:t>avg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 dedicated warm air-core magnets (per 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36 fast (10kHz) BPMs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4B859-D9C9-446E-A23F-CE2A71A92902}"/>
              </a:ext>
            </a:extLst>
          </p:cNvPr>
          <p:cNvSpPr txBox="1"/>
          <p:nvPr/>
        </p:nvSpPr>
        <p:spPr>
          <a:xfrm>
            <a:off x="5003283" y="1196497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Several sources </a:t>
            </a:r>
          </a:p>
          <a:p>
            <a:r>
              <a:rPr lang="en-US" sz="1100" dirty="0"/>
              <a:t>near 10 Hz, beating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482CBA-FD3C-40D0-A292-CC52DBCF4E76}"/>
              </a:ext>
            </a:extLst>
          </p:cNvPr>
          <p:cNvCxnSpPr>
            <a:cxnSpLocks/>
          </p:cNvCxnSpPr>
          <p:nvPr/>
        </p:nvCxnSpPr>
        <p:spPr>
          <a:xfrm flipH="1">
            <a:off x="5410202" y="1627384"/>
            <a:ext cx="180973" cy="3238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18B91A-E882-4E0D-BCAE-0D291C39D975}"/>
              </a:ext>
            </a:extLst>
          </p:cNvPr>
          <p:cNvCxnSpPr>
            <a:cxnSpLocks/>
          </p:cNvCxnSpPr>
          <p:nvPr/>
        </p:nvCxnSpPr>
        <p:spPr>
          <a:xfrm>
            <a:off x="5591175" y="1609725"/>
            <a:ext cx="176182" cy="39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C4A87-66C5-4F5D-B36F-E5B4EA77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6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-0909 RHIC aerial, R. Bowm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2" y="681318"/>
            <a:ext cx="9147982" cy="621997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31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CD1AF-9E7B-4C2A-AD22-8B2FE896C01D}"/>
              </a:ext>
            </a:extLst>
          </p:cNvPr>
          <p:cNvSpPr/>
          <p:nvPr/>
        </p:nvSpPr>
        <p:spPr>
          <a:xfrm>
            <a:off x="744070" y="1013011"/>
            <a:ext cx="7333129" cy="5063939"/>
          </a:xfrm>
          <a:prstGeom prst="rect">
            <a:avLst/>
          </a:prstGeom>
          <a:solidFill>
            <a:srgbClr val="5784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RHIC ramps controlled by simultaneous feedback systems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Orbit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Tune and coupling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(sometimes) Chromaticity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Commissioned for operations in 2009-2011, orbit and tune feedback used for nearly every ramp (physics or development) since.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Brief technical overview of the feedback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Review of operating modes that are enabled wholly or in part by the feedback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DA97D-7C9E-4A6F-9FAF-481FBCFF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BA0513-2489-4AA5-9081-82A73E4B0C13}"/>
              </a:ext>
            </a:extLst>
          </p:cNvPr>
          <p:cNvSpPr/>
          <p:nvPr/>
        </p:nvSpPr>
        <p:spPr>
          <a:xfrm>
            <a:off x="323850" y="4203899"/>
            <a:ext cx="8365362" cy="236700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072FD0-BEDF-42E3-94E8-D10F8A0B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" y="96186"/>
            <a:ext cx="8967724" cy="935876"/>
          </a:xfrm>
          <a:solidFill>
            <a:srgbClr val="8BA7FF"/>
          </a:solidFill>
        </p:spPr>
        <p:txBody>
          <a:bodyPr>
            <a:noAutofit/>
          </a:bodyPr>
          <a:lstStyle/>
          <a:p>
            <a:r>
              <a:rPr lang="en-US" sz="2800" dirty="0"/>
              <a:t>RHIC Feedback Systems: </a:t>
            </a:r>
            <a:br>
              <a:rPr lang="en-US" sz="2800" dirty="0"/>
            </a:br>
            <a:r>
              <a:rPr lang="en-US" sz="2800" dirty="0"/>
              <a:t>Orbit (Slow)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B4CD0-5A0F-4CEA-9F87-43BD64758E6F}"/>
              </a:ext>
            </a:extLst>
          </p:cNvPr>
          <p:cNvSpPr txBox="1"/>
          <p:nvPr/>
        </p:nvSpPr>
        <p:spPr>
          <a:xfrm>
            <a:off x="502476" y="4554955"/>
            <a:ext cx="8086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second </a:t>
            </a:r>
            <a:r>
              <a:rPr lang="en-US" dirty="0" err="1"/>
              <a:t>avg</a:t>
            </a:r>
            <a:r>
              <a:rPr lang="en-US" dirty="0"/>
              <a:t> orbit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lattice orbit correctors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Correction matrices pre-</a:t>
            </a:r>
            <a:r>
              <a:rPr lang="en-US" dirty="0" err="1"/>
              <a:t>calc’d</a:t>
            </a:r>
            <a:r>
              <a:rPr lang="en-US" dirty="0"/>
              <a:t> based on model, updated at 1Hz on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Iterated SVD corrections also at 1Hz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BPM Filtering and model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Push-button for operations</a:t>
            </a:r>
          </a:p>
          <a:p>
            <a:endParaRPr lang="en-US" dirty="0"/>
          </a:p>
        </p:txBody>
      </p:sp>
      <p:pic>
        <p:nvPicPr>
          <p:cNvPr id="6" name="Picture 10" descr="http://www.cadops2.bnl.gov/api/attachment/image/static/FY2018_11_5c00114b000f4e40_Thu_Nov_29_11:18:18_2018.7651.gif">
            <a:extLst>
              <a:ext uri="{FF2B5EF4-FFF2-40B4-BE49-F238E27FC236}">
                <a16:creationId xmlns:a16="http://schemas.microsoft.com/office/drawing/2014/main" id="{1A3D0771-A22B-4EB1-8F59-E8D80C357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12222" r="4946" b="16250"/>
          <a:stretch/>
        </p:blipFill>
        <p:spPr bwMode="auto">
          <a:xfrm>
            <a:off x="454788" y="1581150"/>
            <a:ext cx="3831462" cy="23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cadops2.bnl.gov/api/attachment/image/static/FY2018_11_5c00114e000f4e41_Thu_Nov_29_11:18:22_2018.7651.gif">
            <a:extLst>
              <a:ext uri="{FF2B5EF4-FFF2-40B4-BE49-F238E27FC236}">
                <a16:creationId xmlns:a16="http://schemas.microsoft.com/office/drawing/2014/main" id="{046F781C-041D-41EE-96B1-8AB5A7FA1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12222" r="5095" b="16250"/>
          <a:stretch/>
        </p:blipFill>
        <p:spPr bwMode="auto">
          <a:xfrm>
            <a:off x="4721988" y="1601906"/>
            <a:ext cx="3831461" cy="23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C617E3-FE02-40FB-B08D-58F894F7D7B2}"/>
              </a:ext>
            </a:extLst>
          </p:cNvPr>
          <p:cNvSpPr txBox="1"/>
          <p:nvPr/>
        </p:nvSpPr>
        <p:spPr>
          <a:xfrm>
            <a:off x="604651" y="1132483"/>
            <a:ext cx="36471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Orbit RMS During Several Ramps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AFB92-00B4-47B6-BA4F-8F21A9C9A178}"/>
              </a:ext>
            </a:extLst>
          </p:cNvPr>
          <p:cNvSpPr txBox="1"/>
          <p:nvPr/>
        </p:nvSpPr>
        <p:spPr>
          <a:xfrm>
            <a:off x="2511266" y="1599326"/>
            <a:ext cx="199285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 orbit 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44883-31BA-4146-8BE3-33F48D97CB4C}"/>
              </a:ext>
            </a:extLst>
          </p:cNvPr>
          <p:cNvSpPr txBox="1"/>
          <p:nvPr/>
        </p:nvSpPr>
        <p:spPr>
          <a:xfrm>
            <a:off x="6696359" y="1581150"/>
            <a:ext cx="21595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With orbit feedback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BD092-5320-4329-AB6C-626A28B643CB}"/>
              </a:ext>
            </a:extLst>
          </p:cNvPr>
          <p:cNvSpPr txBox="1"/>
          <p:nvPr/>
        </p:nvSpPr>
        <p:spPr>
          <a:xfrm rot="16200000">
            <a:off x="-573912" y="243541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[mm]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68D26-8CC0-4D78-B72D-52FB7988F84A}"/>
              </a:ext>
            </a:extLst>
          </p:cNvPr>
          <p:cNvSpPr txBox="1"/>
          <p:nvPr/>
        </p:nvSpPr>
        <p:spPr>
          <a:xfrm>
            <a:off x="1872113" y="3834567"/>
            <a:ext cx="9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[s]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DD699-D835-4377-8685-58C33B077F24}"/>
              </a:ext>
            </a:extLst>
          </p:cNvPr>
          <p:cNvSpPr txBox="1"/>
          <p:nvPr/>
        </p:nvSpPr>
        <p:spPr>
          <a:xfrm>
            <a:off x="6216724" y="3860442"/>
            <a:ext cx="9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[s]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63563C-15F4-4D19-AD34-019AC5218627}"/>
              </a:ext>
            </a:extLst>
          </p:cNvPr>
          <p:cNvCxnSpPr>
            <a:cxnSpLocks/>
          </p:cNvCxnSpPr>
          <p:nvPr/>
        </p:nvCxnSpPr>
        <p:spPr>
          <a:xfrm>
            <a:off x="1076325" y="1599326"/>
            <a:ext cx="0" cy="21630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79726D-05D9-4D8D-9DB1-06A30200AA78}"/>
              </a:ext>
            </a:extLst>
          </p:cNvPr>
          <p:cNvSpPr txBox="1"/>
          <p:nvPr/>
        </p:nvSpPr>
        <p:spPr>
          <a:xfrm>
            <a:off x="1072013" y="3485376"/>
            <a:ext cx="8723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Ramp start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BC1048-089E-48BB-B6BD-7D6DC2BBF40B}"/>
              </a:ext>
            </a:extLst>
          </p:cNvPr>
          <p:cNvCxnSpPr>
            <a:cxnSpLocks/>
          </p:cNvCxnSpPr>
          <p:nvPr/>
        </p:nvCxnSpPr>
        <p:spPr>
          <a:xfrm>
            <a:off x="5591175" y="1613728"/>
            <a:ext cx="0" cy="21630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1E7118-17C1-4FD0-A3F6-3751FE57CFDF}"/>
              </a:ext>
            </a:extLst>
          </p:cNvPr>
          <p:cNvSpPr txBox="1"/>
          <p:nvPr/>
        </p:nvSpPr>
        <p:spPr>
          <a:xfrm>
            <a:off x="4815338" y="3535740"/>
            <a:ext cx="8723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Ramp start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01998C-DC01-4508-8C8B-76024C29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A3AE-F402-4874-846D-A5E54F65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93365"/>
            <a:ext cx="8858250" cy="6120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000" dirty="0"/>
              <a:t>RHIC Feedback Systems: </a:t>
            </a:r>
            <a:br>
              <a:rPr lang="en-US" sz="2000" dirty="0"/>
            </a:br>
            <a:r>
              <a:rPr lang="en-US" sz="2000" dirty="0"/>
              <a:t>Tune, Coupling : Measurement during the ramp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82F5B-6BE6-4410-88EB-1BC2F65EA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13" y="1996018"/>
            <a:ext cx="4717344" cy="3538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4385A-A0E8-4756-99C4-E565C28A18BE}"/>
              </a:ext>
            </a:extLst>
          </p:cNvPr>
          <p:cNvSpPr txBox="1"/>
          <p:nvPr/>
        </p:nvSpPr>
        <p:spPr>
          <a:xfrm>
            <a:off x="6542943" y="2085975"/>
            <a:ext cx="25058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Beam transfer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66101-36BE-4284-8AA2-E1EC1465AB4A}"/>
              </a:ext>
            </a:extLst>
          </p:cNvPr>
          <p:cNvSpPr txBox="1"/>
          <p:nvPr/>
        </p:nvSpPr>
        <p:spPr>
          <a:xfrm>
            <a:off x="4981575" y="5585883"/>
            <a:ext cx="416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= </a:t>
            </a:r>
            <a:r>
              <a:rPr lang="el-GR" dirty="0"/>
              <a:t>Δφ</a:t>
            </a:r>
            <a:r>
              <a:rPr lang="en-US" dirty="0"/>
              <a:t> between kick and measurement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284C6-B0E7-4C16-83E8-132B4A4358A6}"/>
              </a:ext>
            </a:extLst>
          </p:cNvPr>
          <p:cNvSpPr/>
          <p:nvPr/>
        </p:nvSpPr>
        <p:spPr>
          <a:xfrm>
            <a:off x="6028097" y="5308071"/>
            <a:ext cx="1323975" cy="27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Drive tune</a:t>
            </a:r>
          </a:p>
        </p:txBody>
      </p:sp>
      <p:pic>
        <p:nvPicPr>
          <p:cNvPr id="8" name="Picture 2" descr="http://www.cadops2.bnl.gov/api/attachment/image/static/FY2017_02_58a8782e000fc051_Sat_Feb_18_11:37:00_2017.27568.gif">
            <a:extLst>
              <a:ext uri="{FF2B5EF4-FFF2-40B4-BE49-F238E27FC236}">
                <a16:creationId xmlns:a16="http://schemas.microsoft.com/office/drawing/2014/main" id="{2808816E-CCB3-437B-AC32-CE52B5B8F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0" r="50000" b="5972"/>
          <a:stretch/>
        </p:blipFill>
        <p:spPr bwMode="auto">
          <a:xfrm>
            <a:off x="724694" y="2254314"/>
            <a:ext cx="2570161" cy="19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adops2.bnl.gov/api/attachment/image/static/FY2017_02_58a87873000fc053_Sat_Feb_18_11:38:08_2017.27568.gif">
            <a:extLst>
              <a:ext uri="{FF2B5EF4-FFF2-40B4-BE49-F238E27FC236}">
                <a16:creationId xmlns:a16="http://schemas.microsoft.com/office/drawing/2014/main" id="{BE489AAC-5A95-4FC7-9D1B-D7944EA7E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2" r="50000" b="6249"/>
          <a:stretch/>
        </p:blipFill>
        <p:spPr bwMode="auto">
          <a:xfrm>
            <a:off x="724694" y="4213817"/>
            <a:ext cx="2570161" cy="19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6000A3-BEB7-4750-B416-8ACF04CE0E6B}"/>
              </a:ext>
            </a:extLst>
          </p:cNvPr>
          <p:cNvSpPr txBox="1"/>
          <p:nvPr/>
        </p:nvSpPr>
        <p:spPr>
          <a:xfrm>
            <a:off x="2142393" y="2085975"/>
            <a:ext cx="150137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TBT Position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749E1-CED9-41F9-9543-75B11493936D}"/>
              </a:ext>
            </a:extLst>
          </p:cNvPr>
          <p:cNvSpPr txBox="1"/>
          <p:nvPr/>
        </p:nvSpPr>
        <p:spPr>
          <a:xfrm>
            <a:off x="2686996" y="4213817"/>
            <a:ext cx="6078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FFT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B4FFF8-1A2F-4031-9961-34AC28B95AD3}"/>
              </a:ext>
            </a:extLst>
          </p:cNvPr>
          <p:cNvCxnSpPr>
            <a:cxnSpLocks/>
          </p:cNvCxnSpPr>
          <p:nvPr/>
        </p:nvCxnSpPr>
        <p:spPr>
          <a:xfrm>
            <a:off x="3982502" y="1022054"/>
            <a:ext cx="0" cy="554067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9B8C98-48C7-44A0-A9D8-FA70E54A6734}"/>
              </a:ext>
            </a:extLst>
          </p:cNvPr>
          <p:cNvSpPr txBox="1"/>
          <p:nvPr/>
        </p:nvSpPr>
        <p:spPr>
          <a:xfrm>
            <a:off x="123825" y="891685"/>
            <a:ext cx="327525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Pre-2006:</a:t>
            </a:r>
          </a:p>
          <a:p>
            <a:r>
              <a:rPr lang="en-US" dirty="0"/>
              <a:t>Large single turn kick</a:t>
            </a:r>
          </a:p>
          <a:p>
            <a:r>
              <a:rPr lang="en-US" dirty="0"/>
              <a:t>FFT of free oscillation</a:t>
            </a:r>
          </a:p>
          <a:p>
            <a:r>
              <a:rPr lang="en-US" dirty="0"/>
              <a:t>No feedback on measurement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89596-C1A2-48B2-8D79-DBE6DA0BDF21}"/>
              </a:ext>
            </a:extLst>
          </p:cNvPr>
          <p:cNvSpPr txBox="1"/>
          <p:nvPr/>
        </p:nvSpPr>
        <p:spPr>
          <a:xfrm>
            <a:off x="4107293" y="863873"/>
            <a:ext cx="376256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2006:</a:t>
            </a:r>
          </a:p>
          <a:p>
            <a:r>
              <a:rPr lang="en-US" dirty="0"/>
              <a:t>Continuous driven oscillation</a:t>
            </a:r>
          </a:p>
          <a:p>
            <a:r>
              <a:rPr lang="en-US" dirty="0"/>
              <a:t>Zero phase determines resonance</a:t>
            </a:r>
          </a:p>
          <a:p>
            <a:r>
              <a:rPr lang="en-US" dirty="0"/>
              <a:t>Feedback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DA383-76BC-468C-BA27-370E6570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A3AE-F402-4874-846D-A5E54F65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93365"/>
            <a:ext cx="8328991" cy="6120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000" dirty="0"/>
              <a:t>RHIC Feedback Systems: </a:t>
            </a:r>
            <a:br>
              <a:rPr lang="en-US" sz="2000" dirty="0"/>
            </a:br>
            <a:r>
              <a:rPr lang="en-US" sz="2000" dirty="0"/>
              <a:t>Tune, Coupling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BF5A8-EB2D-4BDD-8DD1-8F1691D16C20}"/>
              </a:ext>
            </a:extLst>
          </p:cNvPr>
          <p:cNvSpPr txBox="1"/>
          <p:nvPr/>
        </p:nvSpPr>
        <p:spPr>
          <a:xfrm>
            <a:off x="0" y="1446770"/>
            <a:ext cx="3166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Sensitivity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Direct diode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Allows determination of tune with </a:t>
            </a:r>
            <a:r>
              <a:rPr lang="en-US" sz="1600" i="1" dirty="0">
                <a:solidFill>
                  <a:srgbClr val="FF0000"/>
                </a:solidFill>
              </a:rPr>
              <a:t>very small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	(10-30 µm) excitation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 emittance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Phase-locked loop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Locks drive frequency to resonance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Tune determined to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	10</a:t>
            </a:r>
            <a:r>
              <a:rPr lang="en-US" sz="1600" baseline="30000" dirty="0">
                <a:solidFill>
                  <a:srgbClr val="FF0000"/>
                </a:solidFill>
              </a:rPr>
              <a:t>-5</a:t>
            </a:r>
            <a:r>
              <a:rPr lang="en-US" sz="1600" dirty="0">
                <a:solidFill>
                  <a:srgbClr val="FF0000"/>
                </a:solidFill>
              </a:rPr>
              <a:t>-10</a:t>
            </a:r>
            <a:r>
              <a:rPr lang="en-US" sz="1600" baseline="30000" dirty="0">
                <a:solidFill>
                  <a:srgbClr val="FF0000"/>
                </a:solidFill>
              </a:rPr>
              <a:t>-6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Feedback to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Model inputs</a:t>
            </a:r>
          </a:p>
        </p:txBody>
      </p:sp>
      <p:pic>
        <p:nvPicPr>
          <p:cNvPr id="1026" name="Picture 2" descr="http://www.cadops.bnl.gov/Instrumentation/InstWiki/images/BBQ_no_coupling.jpg">
            <a:extLst>
              <a:ext uri="{FF2B5EF4-FFF2-40B4-BE49-F238E27FC236}">
                <a16:creationId xmlns:a16="http://schemas.microsoft.com/office/drawing/2014/main" id="{FDD6F11E-CEB3-4252-B179-655EC733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45" y="890977"/>
            <a:ext cx="4960455" cy="51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6510F7-E9E8-404C-B5AC-453DCF13964E}"/>
              </a:ext>
            </a:extLst>
          </p:cNvPr>
          <p:cNvSpPr/>
          <p:nvPr/>
        </p:nvSpPr>
        <p:spPr>
          <a:xfrm>
            <a:off x="4200525" y="910283"/>
            <a:ext cx="2352675" cy="308917"/>
          </a:xfrm>
          <a:custGeom>
            <a:avLst/>
            <a:gdLst>
              <a:gd name="connsiteX0" fmla="*/ 0 w 7505700"/>
              <a:gd name="connsiteY0" fmla="*/ 972500 h 1422507"/>
              <a:gd name="connsiteX1" fmla="*/ 2200275 w 7505700"/>
              <a:gd name="connsiteY1" fmla="*/ 896300 h 1422507"/>
              <a:gd name="connsiteX2" fmla="*/ 2981325 w 7505700"/>
              <a:gd name="connsiteY2" fmla="*/ 29525 h 1422507"/>
              <a:gd name="connsiteX3" fmla="*/ 4419600 w 7505700"/>
              <a:gd name="connsiteY3" fmla="*/ 1182050 h 1422507"/>
              <a:gd name="connsiteX4" fmla="*/ 5648325 w 7505700"/>
              <a:gd name="connsiteY4" fmla="*/ 950 h 1422507"/>
              <a:gd name="connsiteX5" fmla="*/ 6657975 w 7505700"/>
              <a:gd name="connsiteY5" fmla="*/ 1420175 h 1422507"/>
              <a:gd name="connsiteX6" fmla="*/ 7505700 w 7505700"/>
              <a:gd name="connsiteY6" fmla="*/ 267650 h 1422507"/>
              <a:gd name="connsiteX0" fmla="*/ 0 w 7505700"/>
              <a:gd name="connsiteY0" fmla="*/ 972500 h 1422507"/>
              <a:gd name="connsiteX1" fmla="*/ 1771650 w 7505700"/>
              <a:gd name="connsiteY1" fmla="*/ 877250 h 1422507"/>
              <a:gd name="connsiteX2" fmla="*/ 2981325 w 7505700"/>
              <a:gd name="connsiteY2" fmla="*/ 29525 h 1422507"/>
              <a:gd name="connsiteX3" fmla="*/ 4419600 w 7505700"/>
              <a:gd name="connsiteY3" fmla="*/ 1182050 h 1422507"/>
              <a:gd name="connsiteX4" fmla="*/ 5648325 w 7505700"/>
              <a:gd name="connsiteY4" fmla="*/ 950 h 1422507"/>
              <a:gd name="connsiteX5" fmla="*/ 6657975 w 7505700"/>
              <a:gd name="connsiteY5" fmla="*/ 1420175 h 1422507"/>
              <a:gd name="connsiteX6" fmla="*/ 7505700 w 7505700"/>
              <a:gd name="connsiteY6" fmla="*/ 267650 h 1422507"/>
              <a:gd name="connsiteX0" fmla="*/ 0 w 7505700"/>
              <a:gd name="connsiteY0" fmla="*/ 972500 h 1422507"/>
              <a:gd name="connsiteX1" fmla="*/ 1771650 w 7505700"/>
              <a:gd name="connsiteY1" fmla="*/ 877250 h 1422507"/>
              <a:gd name="connsiteX2" fmla="*/ 2981325 w 7505700"/>
              <a:gd name="connsiteY2" fmla="*/ 29525 h 1422507"/>
              <a:gd name="connsiteX3" fmla="*/ 4419600 w 7505700"/>
              <a:gd name="connsiteY3" fmla="*/ 1182050 h 1422507"/>
              <a:gd name="connsiteX4" fmla="*/ 5648325 w 7505700"/>
              <a:gd name="connsiteY4" fmla="*/ 950 h 1422507"/>
              <a:gd name="connsiteX5" fmla="*/ 6657975 w 7505700"/>
              <a:gd name="connsiteY5" fmla="*/ 1420175 h 1422507"/>
              <a:gd name="connsiteX6" fmla="*/ 7505700 w 7505700"/>
              <a:gd name="connsiteY6" fmla="*/ 267650 h 1422507"/>
              <a:gd name="connsiteX0" fmla="*/ 0 w 7505700"/>
              <a:gd name="connsiteY0" fmla="*/ 972500 h 1422507"/>
              <a:gd name="connsiteX1" fmla="*/ 1781175 w 7505700"/>
              <a:gd name="connsiteY1" fmla="*/ 962975 h 1422507"/>
              <a:gd name="connsiteX2" fmla="*/ 2981325 w 7505700"/>
              <a:gd name="connsiteY2" fmla="*/ 29525 h 1422507"/>
              <a:gd name="connsiteX3" fmla="*/ 4419600 w 7505700"/>
              <a:gd name="connsiteY3" fmla="*/ 1182050 h 1422507"/>
              <a:gd name="connsiteX4" fmla="*/ 5648325 w 7505700"/>
              <a:gd name="connsiteY4" fmla="*/ 950 h 1422507"/>
              <a:gd name="connsiteX5" fmla="*/ 6657975 w 7505700"/>
              <a:gd name="connsiteY5" fmla="*/ 1420175 h 1422507"/>
              <a:gd name="connsiteX6" fmla="*/ 7505700 w 7505700"/>
              <a:gd name="connsiteY6" fmla="*/ 267650 h 1422507"/>
              <a:gd name="connsiteX0" fmla="*/ 0 w 7505700"/>
              <a:gd name="connsiteY0" fmla="*/ 979064 h 1429071"/>
              <a:gd name="connsiteX1" fmla="*/ 1781175 w 7505700"/>
              <a:gd name="connsiteY1" fmla="*/ 969539 h 1429071"/>
              <a:gd name="connsiteX2" fmla="*/ 3043873 w 7505700"/>
              <a:gd name="connsiteY2" fmla="*/ 1152 h 1429071"/>
              <a:gd name="connsiteX3" fmla="*/ 4419600 w 7505700"/>
              <a:gd name="connsiteY3" fmla="*/ 1188614 h 1429071"/>
              <a:gd name="connsiteX4" fmla="*/ 5648325 w 7505700"/>
              <a:gd name="connsiteY4" fmla="*/ 7514 h 1429071"/>
              <a:gd name="connsiteX5" fmla="*/ 6657975 w 7505700"/>
              <a:gd name="connsiteY5" fmla="*/ 1426739 h 1429071"/>
              <a:gd name="connsiteX6" fmla="*/ 7505700 w 7505700"/>
              <a:gd name="connsiteY6" fmla="*/ 274214 h 1429071"/>
              <a:gd name="connsiteX0" fmla="*/ 0 w 7505700"/>
              <a:gd name="connsiteY0" fmla="*/ 978068 h 1428075"/>
              <a:gd name="connsiteX1" fmla="*/ 1781175 w 7505700"/>
              <a:gd name="connsiteY1" fmla="*/ 968543 h 1428075"/>
              <a:gd name="connsiteX2" fmla="*/ 3043873 w 7505700"/>
              <a:gd name="connsiteY2" fmla="*/ 156 h 1428075"/>
              <a:gd name="connsiteX3" fmla="*/ 4419600 w 7505700"/>
              <a:gd name="connsiteY3" fmla="*/ 1187618 h 1428075"/>
              <a:gd name="connsiteX4" fmla="*/ 5648325 w 7505700"/>
              <a:gd name="connsiteY4" fmla="*/ 6518 h 1428075"/>
              <a:gd name="connsiteX5" fmla="*/ 6657975 w 7505700"/>
              <a:gd name="connsiteY5" fmla="*/ 1425743 h 1428075"/>
              <a:gd name="connsiteX6" fmla="*/ 7505700 w 7505700"/>
              <a:gd name="connsiteY6" fmla="*/ 273218 h 1428075"/>
              <a:gd name="connsiteX0" fmla="*/ 0 w 7505700"/>
              <a:gd name="connsiteY0" fmla="*/ 980340 h 1430347"/>
              <a:gd name="connsiteX1" fmla="*/ 1874997 w 7505700"/>
              <a:gd name="connsiteY1" fmla="*/ 883471 h 1430347"/>
              <a:gd name="connsiteX2" fmla="*/ 3043873 w 7505700"/>
              <a:gd name="connsiteY2" fmla="*/ 2428 h 1430347"/>
              <a:gd name="connsiteX3" fmla="*/ 4419600 w 7505700"/>
              <a:gd name="connsiteY3" fmla="*/ 1189890 h 1430347"/>
              <a:gd name="connsiteX4" fmla="*/ 5648325 w 7505700"/>
              <a:gd name="connsiteY4" fmla="*/ 8790 h 1430347"/>
              <a:gd name="connsiteX5" fmla="*/ 6657975 w 7505700"/>
              <a:gd name="connsiteY5" fmla="*/ 1428015 h 1430347"/>
              <a:gd name="connsiteX6" fmla="*/ 7505700 w 7505700"/>
              <a:gd name="connsiteY6" fmla="*/ 275490 h 1430347"/>
              <a:gd name="connsiteX0" fmla="*/ 0 w 7505700"/>
              <a:gd name="connsiteY0" fmla="*/ 980107 h 1430114"/>
              <a:gd name="connsiteX1" fmla="*/ 1874997 w 7505700"/>
              <a:gd name="connsiteY1" fmla="*/ 883238 h 1430114"/>
              <a:gd name="connsiteX2" fmla="*/ 3043873 w 7505700"/>
              <a:gd name="connsiteY2" fmla="*/ 2195 h 1430114"/>
              <a:gd name="connsiteX3" fmla="*/ 4419600 w 7505700"/>
              <a:gd name="connsiteY3" fmla="*/ 1189657 h 1430114"/>
              <a:gd name="connsiteX4" fmla="*/ 5648325 w 7505700"/>
              <a:gd name="connsiteY4" fmla="*/ 8557 h 1430114"/>
              <a:gd name="connsiteX5" fmla="*/ 6657975 w 7505700"/>
              <a:gd name="connsiteY5" fmla="*/ 1427782 h 1430114"/>
              <a:gd name="connsiteX6" fmla="*/ 7505700 w 7505700"/>
              <a:gd name="connsiteY6" fmla="*/ 275257 h 1430114"/>
              <a:gd name="connsiteX0" fmla="*/ 0 w 7505700"/>
              <a:gd name="connsiteY0" fmla="*/ 979588 h 1429595"/>
              <a:gd name="connsiteX1" fmla="*/ 1890634 w 7505700"/>
              <a:gd name="connsiteY1" fmla="*/ 917657 h 1429595"/>
              <a:gd name="connsiteX2" fmla="*/ 3043873 w 7505700"/>
              <a:gd name="connsiteY2" fmla="*/ 1676 h 1429595"/>
              <a:gd name="connsiteX3" fmla="*/ 4419600 w 7505700"/>
              <a:gd name="connsiteY3" fmla="*/ 1189138 h 1429595"/>
              <a:gd name="connsiteX4" fmla="*/ 5648325 w 7505700"/>
              <a:gd name="connsiteY4" fmla="*/ 8038 h 1429595"/>
              <a:gd name="connsiteX5" fmla="*/ 6657975 w 7505700"/>
              <a:gd name="connsiteY5" fmla="*/ 1427263 h 1429595"/>
              <a:gd name="connsiteX6" fmla="*/ 7505700 w 7505700"/>
              <a:gd name="connsiteY6" fmla="*/ 274738 h 1429595"/>
              <a:gd name="connsiteX0" fmla="*/ 0 w 7505700"/>
              <a:gd name="connsiteY0" fmla="*/ 979527 h 1429534"/>
              <a:gd name="connsiteX1" fmla="*/ 1890634 w 7505700"/>
              <a:gd name="connsiteY1" fmla="*/ 917596 h 1429534"/>
              <a:gd name="connsiteX2" fmla="*/ 3043873 w 7505700"/>
              <a:gd name="connsiteY2" fmla="*/ 1615 h 1429534"/>
              <a:gd name="connsiteX3" fmla="*/ 4419600 w 7505700"/>
              <a:gd name="connsiteY3" fmla="*/ 1189077 h 1429534"/>
              <a:gd name="connsiteX4" fmla="*/ 5648325 w 7505700"/>
              <a:gd name="connsiteY4" fmla="*/ 7977 h 1429534"/>
              <a:gd name="connsiteX5" fmla="*/ 6657975 w 7505700"/>
              <a:gd name="connsiteY5" fmla="*/ 1427202 h 1429534"/>
              <a:gd name="connsiteX6" fmla="*/ 7505700 w 7505700"/>
              <a:gd name="connsiteY6" fmla="*/ 274677 h 1429534"/>
              <a:gd name="connsiteX0" fmla="*/ 0 w 7505700"/>
              <a:gd name="connsiteY0" fmla="*/ 978674 h 1428681"/>
              <a:gd name="connsiteX1" fmla="*/ 1890634 w 7505700"/>
              <a:gd name="connsiteY1" fmla="*/ 916743 h 1428681"/>
              <a:gd name="connsiteX2" fmla="*/ 3043873 w 7505700"/>
              <a:gd name="connsiteY2" fmla="*/ 762 h 1428681"/>
              <a:gd name="connsiteX3" fmla="*/ 4310142 w 7505700"/>
              <a:gd name="connsiteY3" fmla="*/ 1100879 h 1428681"/>
              <a:gd name="connsiteX4" fmla="*/ 5648325 w 7505700"/>
              <a:gd name="connsiteY4" fmla="*/ 7124 h 1428681"/>
              <a:gd name="connsiteX5" fmla="*/ 6657975 w 7505700"/>
              <a:gd name="connsiteY5" fmla="*/ 1426349 h 1428681"/>
              <a:gd name="connsiteX6" fmla="*/ 7505700 w 7505700"/>
              <a:gd name="connsiteY6" fmla="*/ 273824 h 1428681"/>
              <a:gd name="connsiteX0" fmla="*/ 0 w 7505700"/>
              <a:gd name="connsiteY0" fmla="*/ 978674 h 1428681"/>
              <a:gd name="connsiteX1" fmla="*/ 1890634 w 7505700"/>
              <a:gd name="connsiteY1" fmla="*/ 916743 h 1428681"/>
              <a:gd name="connsiteX2" fmla="*/ 3043873 w 7505700"/>
              <a:gd name="connsiteY2" fmla="*/ 762 h 1428681"/>
              <a:gd name="connsiteX3" fmla="*/ 4310142 w 7505700"/>
              <a:gd name="connsiteY3" fmla="*/ 1100879 h 1428681"/>
              <a:gd name="connsiteX4" fmla="*/ 5648325 w 7505700"/>
              <a:gd name="connsiteY4" fmla="*/ 7123 h 1428681"/>
              <a:gd name="connsiteX5" fmla="*/ 6657975 w 7505700"/>
              <a:gd name="connsiteY5" fmla="*/ 1426349 h 1428681"/>
              <a:gd name="connsiteX6" fmla="*/ 7505700 w 7505700"/>
              <a:gd name="connsiteY6" fmla="*/ 273824 h 1428681"/>
              <a:gd name="connsiteX0" fmla="*/ 0 w 7505700"/>
              <a:gd name="connsiteY0" fmla="*/ 978674 h 1428681"/>
              <a:gd name="connsiteX1" fmla="*/ 1890634 w 7505700"/>
              <a:gd name="connsiteY1" fmla="*/ 916743 h 1428681"/>
              <a:gd name="connsiteX2" fmla="*/ 3043873 w 7505700"/>
              <a:gd name="connsiteY2" fmla="*/ 762 h 1428681"/>
              <a:gd name="connsiteX3" fmla="*/ 4310142 w 7505700"/>
              <a:gd name="connsiteY3" fmla="*/ 1100879 h 1428681"/>
              <a:gd name="connsiteX4" fmla="*/ 5648325 w 7505700"/>
              <a:gd name="connsiteY4" fmla="*/ 7123 h 1428681"/>
              <a:gd name="connsiteX5" fmla="*/ 6657975 w 7505700"/>
              <a:gd name="connsiteY5" fmla="*/ 1426349 h 1428681"/>
              <a:gd name="connsiteX6" fmla="*/ 7505700 w 7505700"/>
              <a:gd name="connsiteY6" fmla="*/ 273824 h 1428681"/>
              <a:gd name="connsiteX0" fmla="*/ 0 w 7505700"/>
              <a:gd name="connsiteY0" fmla="*/ 978674 h 1100879"/>
              <a:gd name="connsiteX1" fmla="*/ 1890634 w 7505700"/>
              <a:gd name="connsiteY1" fmla="*/ 916743 h 1100879"/>
              <a:gd name="connsiteX2" fmla="*/ 3043873 w 7505700"/>
              <a:gd name="connsiteY2" fmla="*/ 762 h 1100879"/>
              <a:gd name="connsiteX3" fmla="*/ 4310142 w 7505700"/>
              <a:gd name="connsiteY3" fmla="*/ 1100879 h 1100879"/>
              <a:gd name="connsiteX4" fmla="*/ 5648325 w 7505700"/>
              <a:gd name="connsiteY4" fmla="*/ 7123 h 1100879"/>
              <a:gd name="connsiteX5" fmla="*/ 6767433 w 7505700"/>
              <a:gd name="connsiteY5" fmla="*/ 1042033 h 1100879"/>
              <a:gd name="connsiteX6" fmla="*/ 7505700 w 7505700"/>
              <a:gd name="connsiteY6" fmla="*/ 273824 h 1100879"/>
              <a:gd name="connsiteX0" fmla="*/ 0 w 7505700"/>
              <a:gd name="connsiteY0" fmla="*/ 978674 h 1100879"/>
              <a:gd name="connsiteX1" fmla="*/ 1890634 w 7505700"/>
              <a:gd name="connsiteY1" fmla="*/ 916743 h 1100879"/>
              <a:gd name="connsiteX2" fmla="*/ 3043873 w 7505700"/>
              <a:gd name="connsiteY2" fmla="*/ 762 h 1100879"/>
              <a:gd name="connsiteX3" fmla="*/ 4310142 w 7505700"/>
              <a:gd name="connsiteY3" fmla="*/ 1100879 h 1100879"/>
              <a:gd name="connsiteX4" fmla="*/ 5648325 w 7505700"/>
              <a:gd name="connsiteY4" fmla="*/ 7123 h 1100879"/>
              <a:gd name="connsiteX5" fmla="*/ 6767433 w 7505700"/>
              <a:gd name="connsiteY5" fmla="*/ 1042033 h 1100879"/>
              <a:gd name="connsiteX6" fmla="*/ 7505700 w 7505700"/>
              <a:gd name="connsiteY6" fmla="*/ 273824 h 1100879"/>
              <a:gd name="connsiteX0" fmla="*/ 0 w 7505700"/>
              <a:gd name="connsiteY0" fmla="*/ 978790 h 1100995"/>
              <a:gd name="connsiteX1" fmla="*/ 390922 w 7505700"/>
              <a:gd name="connsiteY1" fmla="*/ 987311 h 1100995"/>
              <a:gd name="connsiteX2" fmla="*/ 1890634 w 7505700"/>
              <a:gd name="connsiteY2" fmla="*/ 916859 h 1100995"/>
              <a:gd name="connsiteX3" fmla="*/ 3043873 w 7505700"/>
              <a:gd name="connsiteY3" fmla="*/ 878 h 1100995"/>
              <a:gd name="connsiteX4" fmla="*/ 4310142 w 7505700"/>
              <a:gd name="connsiteY4" fmla="*/ 1100995 h 1100995"/>
              <a:gd name="connsiteX5" fmla="*/ 5648325 w 7505700"/>
              <a:gd name="connsiteY5" fmla="*/ 7239 h 1100995"/>
              <a:gd name="connsiteX6" fmla="*/ 6767433 w 7505700"/>
              <a:gd name="connsiteY6" fmla="*/ 1042149 h 1100995"/>
              <a:gd name="connsiteX7" fmla="*/ 7505700 w 7505700"/>
              <a:gd name="connsiteY7" fmla="*/ 273940 h 110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5700" h="1100995">
                <a:moveTo>
                  <a:pt x="0" y="978790"/>
                </a:moveTo>
                <a:cubicBezTo>
                  <a:pt x="65154" y="980210"/>
                  <a:pt x="75816" y="997633"/>
                  <a:pt x="390922" y="987311"/>
                </a:cubicBezTo>
                <a:cubicBezTo>
                  <a:pt x="706028" y="976989"/>
                  <a:pt x="1448476" y="1081264"/>
                  <a:pt x="1890634" y="916859"/>
                </a:cubicBezTo>
                <a:cubicBezTo>
                  <a:pt x="2332792" y="752454"/>
                  <a:pt x="2640622" y="-29811"/>
                  <a:pt x="3043873" y="878"/>
                </a:cubicBezTo>
                <a:cubicBezTo>
                  <a:pt x="3447124" y="31567"/>
                  <a:pt x="3876067" y="1099935"/>
                  <a:pt x="4310142" y="1100995"/>
                </a:cubicBezTo>
                <a:cubicBezTo>
                  <a:pt x="4744217" y="1102055"/>
                  <a:pt x="5238777" y="17047"/>
                  <a:pt x="5648325" y="7239"/>
                </a:cubicBezTo>
                <a:cubicBezTo>
                  <a:pt x="6057873" y="-2569"/>
                  <a:pt x="6457871" y="997698"/>
                  <a:pt x="6767433" y="1042149"/>
                </a:cubicBezTo>
                <a:cubicBezTo>
                  <a:pt x="7076995" y="1086600"/>
                  <a:pt x="7236618" y="872427"/>
                  <a:pt x="7505700" y="27394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78130-425D-4262-BDAF-3ACDD89063AB}"/>
              </a:ext>
            </a:extLst>
          </p:cNvPr>
          <p:cNvSpPr txBox="1"/>
          <p:nvPr/>
        </p:nvSpPr>
        <p:spPr>
          <a:xfrm>
            <a:off x="3035841" y="1036166"/>
            <a:ext cx="69739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Beam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62118A-E63E-4922-8642-D09EF8D16D8F}"/>
              </a:ext>
            </a:extLst>
          </p:cNvPr>
          <p:cNvCxnSpPr/>
          <p:nvPr/>
        </p:nvCxnSpPr>
        <p:spPr>
          <a:xfrm>
            <a:off x="3754920" y="1190625"/>
            <a:ext cx="474180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69152-080B-49A8-B067-EFA8D54B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2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C60840-15FA-460A-9F18-2AD0266D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" y="96186"/>
            <a:ext cx="8967724" cy="618189"/>
          </a:xfrm>
          <a:solidFill>
            <a:srgbClr val="8BA7FF"/>
          </a:solidFill>
        </p:spPr>
        <p:txBody>
          <a:bodyPr>
            <a:noAutofit/>
          </a:bodyPr>
          <a:lstStyle/>
          <a:p>
            <a:r>
              <a:rPr lang="en-US" sz="2800" dirty="0"/>
              <a:t>Beam Stability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4B106D-4E82-459B-87A7-A06CF8D92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14095"/>
              </p:ext>
            </p:extLst>
          </p:nvPr>
        </p:nvGraphicFramePr>
        <p:xfrm>
          <a:off x="3990976" y="2235200"/>
          <a:ext cx="46672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899">
                  <a:extLst>
                    <a:ext uri="{9D8B030D-6E8A-4147-A177-3AD203B41FA5}">
                      <a16:colId xmlns:a16="http://schemas.microsoft.com/office/drawing/2014/main" val="3998478701"/>
                    </a:ext>
                  </a:extLst>
                </a:gridCol>
                <a:gridCol w="1625601">
                  <a:extLst>
                    <a:ext uri="{9D8B030D-6E8A-4147-A177-3AD203B41FA5}">
                      <a16:colId xmlns:a16="http://schemas.microsoft.com/office/drawing/2014/main" val="58933737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1006090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feedbacks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With feedbacks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8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Orbit (</a:t>
                      </a:r>
                      <a:r>
                        <a:rPr lang="en-US" sz="1400" dirty="0" err="1"/>
                        <a:t>x</a:t>
                      </a:r>
                      <a:r>
                        <a:rPr lang="en-US" sz="1400" baseline="-25000" dirty="0" err="1"/>
                        <a:t>rms</a:t>
                      </a:r>
                      <a:r>
                        <a:rPr lang="en-US" sz="1400" dirty="0" err="1"/>
                        <a:t>,y</a:t>
                      </a:r>
                      <a:r>
                        <a:rPr lang="en-US" sz="1400" baseline="-25000" dirty="0" err="1"/>
                        <a:t>rms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500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~20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9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Tune (Q</a:t>
                      </a:r>
                      <a:r>
                        <a:rPr lang="en-US" sz="1400" baseline="-25000" dirty="0"/>
                        <a:t>x</a:t>
                      </a:r>
                      <a:r>
                        <a:rPr lang="en-US" sz="1400" dirty="0"/>
                        <a:t>,Q</a:t>
                      </a:r>
                      <a:r>
                        <a:rPr lang="en-US" sz="1400" baseline="-25000" dirty="0"/>
                        <a:t>y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9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Coupling  |C</a:t>
                      </a:r>
                      <a:r>
                        <a:rPr lang="en-US" sz="1400" baseline="30000" dirty="0"/>
                        <a:t>-</a:t>
                      </a:r>
                      <a:r>
                        <a:rPr lang="en-US" sz="1400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035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73DFCC7-971D-485C-AB07-DFB145B114B2}"/>
              </a:ext>
            </a:extLst>
          </p:cNvPr>
          <p:cNvSpPr txBox="1"/>
          <p:nvPr/>
        </p:nvSpPr>
        <p:spPr>
          <a:xfrm>
            <a:off x="3830502" y="1865868"/>
            <a:ext cx="508344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Parameter Stability Over Course of RHIC Ramp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F8D31-38ED-4D8B-9309-DCE5C831829B}"/>
              </a:ext>
            </a:extLst>
          </p:cNvPr>
          <p:cNvSpPr txBox="1"/>
          <p:nvPr/>
        </p:nvSpPr>
        <p:spPr>
          <a:xfrm>
            <a:off x="4278540" y="3749338"/>
            <a:ext cx="4187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Includes fast events like </a:t>
            </a:r>
            <a:r>
              <a:rPr lang="en-US" sz="1600" dirty="0" err="1"/>
              <a:t>transition,snapback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7D4AB-A7BC-4DE9-B6C5-B334A639AEF2}"/>
              </a:ext>
            </a:extLst>
          </p:cNvPr>
          <p:cNvSpPr txBox="1"/>
          <p:nvPr/>
        </p:nvSpPr>
        <p:spPr>
          <a:xfrm>
            <a:off x="335553" y="1082247"/>
            <a:ext cx="3209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of orbit, tune and coupling </a:t>
            </a:r>
            <a:r>
              <a:rPr lang="en-US" dirty="0">
                <a:solidFill>
                  <a:srgbClr val="FF0000"/>
                </a:solidFill>
              </a:rPr>
              <a:t>improve by factor of 10-100</a:t>
            </a:r>
            <a:r>
              <a:rPr lang="en-US" dirty="0"/>
              <a:t> over open loop operation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236DC-C3A8-4800-9774-570851A9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A4C4A-35B8-4636-8872-AC1CB96A1506}"/>
              </a:ext>
            </a:extLst>
          </p:cNvPr>
          <p:cNvSpPr txBox="1"/>
          <p:nvPr/>
        </p:nvSpPr>
        <p:spPr>
          <a:xfrm>
            <a:off x="2438704" y="4815901"/>
            <a:ext cx="403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But what can we DO with it?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24C30-1C62-4684-BD88-86647D858FC5}"/>
              </a:ext>
            </a:extLst>
          </p:cNvPr>
          <p:cNvSpPr txBox="1"/>
          <p:nvPr/>
        </p:nvSpPr>
        <p:spPr>
          <a:xfrm>
            <a:off x="260083" y="2927895"/>
            <a:ext cx="3048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Coupling control critical to tune control </a:t>
            </a:r>
          </a:p>
          <a:p>
            <a:r>
              <a:rPr lang="en-US" dirty="0"/>
              <a:t>(</a:t>
            </a:r>
            <a:r>
              <a:rPr lang="en-US" dirty="0" err="1"/>
              <a:t>Hor,Ver</a:t>
            </a:r>
            <a:r>
              <a:rPr lang="en-US" dirty="0"/>
              <a:t> PLLs have to be able to clearly distinguish eigenmodes)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1BFB7C-F5C8-4A47-804A-162B71000B88}"/>
              </a:ext>
            </a:extLst>
          </p:cNvPr>
          <p:cNvCxnSpPr>
            <a:stCxn id="10" idx="3"/>
          </p:cNvCxnSpPr>
          <p:nvPr/>
        </p:nvCxnSpPr>
        <p:spPr>
          <a:xfrm flipV="1">
            <a:off x="3308083" y="3524250"/>
            <a:ext cx="606692" cy="1423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4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C57B013-0947-4B1A-A4E8-CD6FE9C6ED94}"/>
              </a:ext>
            </a:extLst>
          </p:cNvPr>
          <p:cNvGrpSpPr/>
          <p:nvPr/>
        </p:nvGrpSpPr>
        <p:grpSpPr>
          <a:xfrm>
            <a:off x="-25768" y="863494"/>
            <a:ext cx="9144000" cy="2621889"/>
            <a:chOff x="0" y="398183"/>
            <a:chExt cx="9144000" cy="2621889"/>
          </a:xfrm>
        </p:grpSpPr>
        <p:pic>
          <p:nvPicPr>
            <p:cNvPr id="2050" name="Picture 2" descr="RHIC setup times">
              <a:extLst>
                <a:ext uri="{FF2B5EF4-FFF2-40B4-BE49-F238E27FC236}">
                  <a16:creationId xmlns:a16="http://schemas.microsoft.com/office/drawing/2014/main" id="{2A512903-FDE5-4BB8-91D9-9719F9343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183"/>
              <a:ext cx="9144000" cy="225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HIC Time in Store">
              <a:extLst>
                <a:ext uri="{FF2B5EF4-FFF2-40B4-BE49-F238E27FC236}">
                  <a16:creationId xmlns:a16="http://schemas.microsoft.com/office/drawing/2014/main" id="{A827238C-CF3C-4B8E-BFCB-37EA6026BB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144"/>
            <a:stretch/>
          </p:blipFill>
          <p:spPr bwMode="auto">
            <a:xfrm>
              <a:off x="0" y="2510114"/>
              <a:ext cx="9144000" cy="509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B27CC9A-7967-4CF2-BBC3-82C0A0E1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1" y="63769"/>
            <a:ext cx="8328991" cy="656850"/>
          </a:xfrm>
        </p:spPr>
        <p:txBody>
          <a:bodyPr/>
          <a:lstStyle/>
          <a:p>
            <a:r>
              <a:rPr lang="en-US" u="sng" dirty="0"/>
              <a:t>Startup Time Improvement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624A82-A45E-4AA5-B6E2-5F5B9EBFE407}"/>
              </a:ext>
            </a:extLst>
          </p:cNvPr>
          <p:cNvGrpSpPr/>
          <p:nvPr/>
        </p:nvGrpSpPr>
        <p:grpSpPr>
          <a:xfrm>
            <a:off x="6323485" y="834919"/>
            <a:ext cx="2680447" cy="923330"/>
            <a:chOff x="6209185" y="720619"/>
            <a:chExt cx="2680447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F78C60-96F7-4929-BE3C-9E74D9D54710}"/>
                </a:ext>
              </a:extLst>
            </p:cNvPr>
            <p:cNvSpPr txBox="1"/>
            <p:nvPr/>
          </p:nvSpPr>
          <p:spPr>
            <a:xfrm>
              <a:off x="6209185" y="720619"/>
              <a:ext cx="2680447" cy="923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Polarized protons</a:t>
              </a:r>
            </a:p>
            <a:p>
              <a:r>
                <a:rPr lang="en-US" i="1" dirty="0"/>
                <a:t>Heavy ions</a:t>
              </a:r>
            </a:p>
            <a:p>
              <a:r>
                <a:rPr lang="en-US" i="1" dirty="0"/>
                <a:t>Asymmetric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E8BD97-FC25-4ACF-A0C1-DA612144BE2F}"/>
                </a:ext>
              </a:extLst>
            </p:cNvPr>
            <p:cNvSpPr/>
            <p:nvPr/>
          </p:nvSpPr>
          <p:spPr>
            <a:xfrm>
              <a:off x="8159019" y="810266"/>
              <a:ext cx="533390" cy="1792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F1A766-7780-4BAA-8ADE-A002D2C88AA5}"/>
                </a:ext>
              </a:extLst>
            </p:cNvPr>
            <p:cNvSpPr/>
            <p:nvPr/>
          </p:nvSpPr>
          <p:spPr>
            <a:xfrm>
              <a:off x="8159019" y="1097137"/>
              <a:ext cx="533390" cy="1792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59F37B-2AD3-4EE2-91C9-BD2083B73760}"/>
                </a:ext>
              </a:extLst>
            </p:cNvPr>
            <p:cNvSpPr/>
            <p:nvPr/>
          </p:nvSpPr>
          <p:spPr>
            <a:xfrm>
              <a:off x="8159019" y="1409969"/>
              <a:ext cx="533390" cy="179295"/>
            </a:xfrm>
            <a:prstGeom prst="rect">
              <a:avLst/>
            </a:prstGeom>
            <a:pattFill prst="dk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BE58C5-6EE9-4AEE-AE63-A5BF655B7449}"/>
              </a:ext>
            </a:extLst>
          </p:cNvPr>
          <p:cNvCxnSpPr>
            <a:cxnSpLocks/>
          </p:cNvCxnSpPr>
          <p:nvPr/>
        </p:nvCxnSpPr>
        <p:spPr>
          <a:xfrm flipV="1">
            <a:off x="3217999" y="1103861"/>
            <a:ext cx="0" cy="2601365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A0A0FF-9161-4FE6-BCEA-E788D590FD53}"/>
              </a:ext>
            </a:extLst>
          </p:cNvPr>
          <p:cNvSpPr txBox="1"/>
          <p:nvPr/>
        </p:nvSpPr>
        <p:spPr>
          <a:xfrm>
            <a:off x="3644036" y="3507734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routine use of feedbacks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CEC3AF-2F89-45F4-A9B4-7F636664D8E4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256099" y="3692400"/>
            <a:ext cx="38793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0573BEF-808B-40E3-B17E-4C166F8AC4D9}"/>
              </a:ext>
            </a:extLst>
          </p:cNvPr>
          <p:cNvSpPr txBox="1"/>
          <p:nvPr/>
        </p:nvSpPr>
        <p:spPr>
          <a:xfrm>
            <a:off x="29711" y="4066766"/>
            <a:ext cx="9129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startup times drop from ~ 2-3 weeks, converging to &lt;1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few days are often one shift/day of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to flattop often on first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Startups now often include setting up </a:t>
            </a:r>
            <a:r>
              <a:rPr lang="en-US" i="1" dirty="0"/>
              <a:t>all</a:t>
            </a:r>
            <a:r>
              <a:rPr lang="en-US" dirty="0"/>
              <a:t> the ramps we plan to use for the run at once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B8B5-0DBE-4FB0-9326-C682A306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HIC Summary">
            <a:extLst>
              <a:ext uri="{FF2B5EF4-FFF2-40B4-BE49-F238E27FC236}">
                <a16:creationId xmlns:a16="http://schemas.microsoft.com/office/drawing/2014/main" id="{02CABA7E-8D8C-4DDE-B2BB-058A24A8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1" y="350557"/>
            <a:ext cx="8256494" cy="59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IC Summary">
            <a:extLst>
              <a:ext uri="{FF2B5EF4-FFF2-40B4-BE49-F238E27FC236}">
                <a16:creationId xmlns:a16="http://schemas.microsoft.com/office/drawing/2014/main" id="{7196167F-A31A-45B5-8E1B-3C90C60B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1" y="198157"/>
            <a:ext cx="8256494" cy="59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214A81-AFF5-49F3-B7FD-BB3BD67458E1}"/>
              </a:ext>
            </a:extLst>
          </p:cNvPr>
          <p:cNvGrpSpPr/>
          <p:nvPr/>
        </p:nvGrpSpPr>
        <p:grpSpPr>
          <a:xfrm>
            <a:off x="161365" y="851647"/>
            <a:ext cx="2680447" cy="923330"/>
            <a:chOff x="161365" y="851647"/>
            <a:chExt cx="2680447" cy="923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3C314A-85D0-4101-B8AB-339882B4B7D0}"/>
                </a:ext>
              </a:extLst>
            </p:cNvPr>
            <p:cNvSpPr txBox="1"/>
            <p:nvPr/>
          </p:nvSpPr>
          <p:spPr>
            <a:xfrm>
              <a:off x="161365" y="851647"/>
              <a:ext cx="2680447" cy="923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Polarized protons</a:t>
              </a:r>
            </a:p>
            <a:p>
              <a:r>
                <a:rPr lang="en-US" i="1" dirty="0"/>
                <a:t>Heavy ions</a:t>
              </a:r>
            </a:p>
            <a:p>
              <a:r>
                <a:rPr lang="en-US" i="1" dirty="0"/>
                <a:t>Asymmetric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A0B516-045E-4AEB-8F52-AD6C4AB96B04}"/>
                </a:ext>
              </a:extLst>
            </p:cNvPr>
            <p:cNvSpPr/>
            <p:nvPr/>
          </p:nvSpPr>
          <p:spPr>
            <a:xfrm>
              <a:off x="2111199" y="941294"/>
              <a:ext cx="533390" cy="1792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26A881-B3FE-4FC3-8B9E-35C63A0BD8E8}"/>
                </a:ext>
              </a:extLst>
            </p:cNvPr>
            <p:cNvSpPr/>
            <p:nvPr/>
          </p:nvSpPr>
          <p:spPr>
            <a:xfrm>
              <a:off x="2111199" y="1228165"/>
              <a:ext cx="533390" cy="1792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A13A1B-9E82-42B4-B86F-BEC7E838095F}"/>
                </a:ext>
              </a:extLst>
            </p:cNvPr>
            <p:cNvSpPr/>
            <p:nvPr/>
          </p:nvSpPr>
          <p:spPr>
            <a:xfrm>
              <a:off x="2111199" y="1540997"/>
              <a:ext cx="533390" cy="179295"/>
            </a:xfrm>
            <a:prstGeom prst="rect">
              <a:avLst/>
            </a:prstGeom>
            <a:pattFill prst="dk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D4B44-E67B-44DF-B4E5-519A7161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F49-A31E-491A-BC93-736BACC1B1B4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94306-6EC6-438D-9624-580F3DF5B1A7}"/>
              </a:ext>
            </a:extLst>
          </p:cNvPr>
          <p:cNvSpPr/>
          <p:nvPr/>
        </p:nvSpPr>
        <p:spPr>
          <a:xfrm>
            <a:off x="7410450" y="4419600"/>
            <a:ext cx="561975" cy="5048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66C46-9803-48ED-B7BB-54B47AF8F48E}"/>
              </a:ext>
            </a:extLst>
          </p:cNvPr>
          <p:cNvSpPr txBox="1"/>
          <p:nvPr/>
        </p:nvSpPr>
        <p:spPr>
          <a:xfrm>
            <a:off x="7972425" y="46529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 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91ADC-C575-42BA-8AE8-6F26E9737754}"/>
              </a:ext>
            </a:extLst>
          </p:cNvPr>
          <p:cNvSpPr/>
          <p:nvPr/>
        </p:nvSpPr>
        <p:spPr>
          <a:xfrm>
            <a:off x="2156059" y="5611530"/>
            <a:ext cx="1597292" cy="25988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3BED6-FE2D-4E6D-AB8E-D0105D5788A5}"/>
              </a:ext>
            </a:extLst>
          </p:cNvPr>
          <p:cNvSpPr txBox="1"/>
          <p:nvPr/>
        </p:nvSpPr>
        <p:spPr>
          <a:xfrm>
            <a:off x="1712238" y="5862837"/>
            <a:ext cx="138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Runs 19-20</a:t>
            </a:r>
          </a:p>
        </p:txBody>
      </p:sp>
    </p:spTree>
    <p:extLst>
      <p:ext uri="{BB962C8B-B14F-4D97-AF65-F5344CB8AC3E}">
        <p14:creationId xmlns:p14="http://schemas.microsoft.com/office/powerpoint/2010/main" val="4094701266"/>
      </p:ext>
    </p:extLst>
  </p:cSld>
  <p:clrMapOvr>
    <a:masterClrMapping/>
  </p:clrMapOvr>
</p:sld>
</file>

<file path=ppt/theme/theme1.xml><?xml version="1.0" encoding="utf-8"?>
<a:theme xmlns:a="http://schemas.openxmlformats.org/drawingml/2006/main" name="BNL-Gra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BNL-Gray</Template>
  <TotalTime>11335</TotalTime>
  <Words>1650</Words>
  <Application>Microsoft Office PowerPoint</Application>
  <PresentationFormat>On-screen Show (4:3)</PresentationFormat>
  <Paragraphs>345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Bell MT</vt:lpstr>
      <vt:lpstr>Calibri</vt:lpstr>
      <vt:lpstr>Times New Roman</vt:lpstr>
      <vt:lpstr>BNL-Gray</vt:lpstr>
      <vt:lpstr>RHIC Operational Modes Enabled by Enhanced Beam Control</vt:lpstr>
      <vt:lpstr>PowerPoint Presentation</vt:lpstr>
      <vt:lpstr>Outline</vt:lpstr>
      <vt:lpstr>RHIC Feedback Systems:  Orbit (Slow)</vt:lpstr>
      <vt:lpstr>RHIC Feedback Systems:  Tune, Coupling : Measurement during the ramp</vt:lpstr>
      <vt:lpstr>RHIC Feedback Systems:  Tune, Coupling</vt:lpstr>
      <vt:lpstr>Beam Stability</vt:lpstr>
      <vt:lpstr>Startup Time Improvement</vt:lpstr>
      <vt:lpstr>PowerPoint Presentation</vt:lpstr>
      <vt:lpstr>More modes, then more, then more…</vt:lpstr>
      <vt:lpstr>Isobars in Run 18</vt:lpstr>
      <vt:lpstr>Ru-Ru and Zr-Zr</vt:lpstr>
      <vt:lpstr>Ru-Ru and Zr-Zr</vt:lpstr>
      <vt:lpstr>PowerPoint Presentation</vt:lpstr>
      <vt:lpstr>Acceleration Near 2/3 Resonance</vt:lpstr>
      <vt:lpstr>Acceleration Near 2/3 Resonance</vt:lpstr>
      <vt:lpstr>100-250-100 GeV ramp</vt:lpstr>
      <vt:lpstr>Stable Spin Direction</vt:lpstr>
      <vt:lpstr>Introduction of New Facilities</vt:lpstr>
      <vt:lpstr>Summary</vt:lpstr>
      <vt:lpstr>References</vt:lpstr>
      <vt:lpstr>References</vt:lpstr>
      <vt:lpstr>PowerPoint Presentation</vt:lpstr>
      <vt:lpstr>RHIC Feedback Systems:  Orbit (Fast)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Operational Modes Enabled by Precision Feedback</dc:title>
  <dc:creator>Schoefer, Vincent</dc:creator>
  <cp:lastModifiedBy>Schoefer, Vincent</cp:lastModifiedBy>
  <cp:revision>161</cp:revision>
  <dcterms:created xsi:type="dcterms:W3CDTF">2018-11-13T15:56:51Z</dcterms:created>
  <dcterms:modified xsi:type="dcterms:W3CDTF">2018-12-08T14:49:26Z</dcterms:modified>
</cp:coreProperties>
</file>