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99" r:id="rId1"/>
    <p:sldMasterId id="2147483886" r:id="rId2"/>
    <p:sldMasterId id="2147483898" r:id="rId3"/>
    <p:sldMasterId id="2147483911" r:id="rId4"/>
    <p:sldMasterId id="2147483937" r:id="rId5"/>
  </p:sldMasterIdLst>
  <p:notesMasterIdLst>
    <p:notesMasterId r:id="rId62"/>
  </p:notesMasterIdLst>
  <p:sldIdLst>
    <p:sldId id="1292" r:id="rId6"/>
    <p:sldId id="1247" r:id="rId7"/>
    <p:sldId id="1242" r:id="rId8"/>
    <p:sldId id="1241" r:id="rId9"/>
    <p:sldId id="1235" r:id="rId10"/>
    <p:sldId id="1243" r:id="rId11"/>
    <p:sldId id="1210" r:id="rId12"/>
    <p:sldId id="1296" r:id="rId13"/>
    <p:sldId id="1309" r:id="rId14"/>
    <p:sldId id="1129" r:id="rId15"/>
    <p:sldId id="1349" r:id="rId16"/>
    <p:sldId id="1350" r:id="rId17"/>
    <p:sldId id="1344" r:id="rId18"/>
    <p:sldId id="1358" r:id="rId19"/>
    <p:sldId id="1343" r:id="rId20"/>
    <p:sldId id="1369" r:id="rId21"/>
    <p:sldId id="1348" r:id="rId22"/>
    <p:sldId id="1371" r:id="rId23"/>
    <p:sldId id="1272" r:id="rId24"/>
    <p:sldId id="1273" r:id="rId25"/>
    <p:sldId id="1288" r:id="rId26"/>
    <p:sldId id="1177" r:id="rId27"/>
    <p:sldId id="1318" r:id="rId28"/>
    <p:sldId id="1304" r:id="rId29"/>
    <p:sldId id="1305" r:id="rId30"/>
    <p:sldId id="1307" r:id="rId31"/>
    <p:sldId id="1308" r:id="rId32"/>
    <p:sldId id="1325" r:id="rId33"/>
    <p:sldId id="1326" r:id="rId34"/>
    <p:sldId id="1287" r:id="rId35"/>
    <p:sldId id="1281" r:id="rId36"/>
    <p:sldId id="1286" r:id="rId37"/>
    <p:sldId id="1329" r:id="rId38"/>
    <p:sldId id="1285" r:id="rId39"/>
    <p:sldId id="1339" r:id="rId40"/>
    <p:sldId id="1338" r:id="rId41"/>
    <p:sldId id="1334" r:id="rId42"/>
    <p:sldId id="1335" r:id="rId43"/>
    <p:sldId id="1336" r:id="rId44"/>
    <p:sldId id="1041" r:id="rId45"/>
    <p:sldId id="1345" r:id="rId46"/>
    <p:sldId id="1346" r:id="rId47"/>
    <p:sldId id="1347" r:id="rId48"/>
    <p:sldId id="1323" r:id="rId49"/>
    <p:sldId id="1324" r:id="rId50"/>
    <p:sldId id="1353" r:id="rId51"/>
    <p:sldId id="1363" r:id="rId52"/>
    <p:sldId id="1364" r:id="rId53"/>
    <p:sldId id="1365" r:id="rId54"/>
    <p:sldId id="1366" r:id="rId55"/>
    <p:sldId id="1367" r:id="rId56"/>
    <p:sldId id="1368" r:id="rId57"/>
    <p:sldId id="1370" r:id="rId58"/>
    <p:sldId id="1327" r:id="rId59"/>
    <p:sldId id="1328" r:id="rId60"/>
    <p:sldId id="1340" r:id="rId61"/>
  </p:sldIdLst>
  <p:sldSz cx="9144000" cy="6858000" type="screen4x3"/>
  <p:notesSz cx="7099300" cy="10234613"/>
  <p:defaultTex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000099"/>
    <a:srgbClr val="0000FF"/>
    <a:srgbClr val="FFFF00"/>
    <a:srgbClr val="CCFFFF"/>
    <a:srgbClr val="FFFFFF"/>
    <a:srgbClr val="FF0066"/>
    <a:srgbClr val="000066"/>
    <a:srgbClr val="0099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0A1B5D5-9B99-4C35-A422-299274C87663}" styleName="中度样式 1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8034E78-7F5D-4C2E-B375-FC64B27BC917}" styleName="深色样式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深色样式 1 - 强调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C7853C-536D-4A76-A0AE-DD22124D55A5}" styleName="主题样式 1 - 强调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主题样式 1 - 强调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浅色样式 2 - 强调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FD4443E-F989-4FC4-A0C8-D5A2AF1F390B}" styleName="深色样式 1 - 强调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344D84-9AFB-497E-A393-DC336BA19D2E}" styleName="中度样式 3 - 强调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中度样式 3 - 强调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中度样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中度样式 3 - 强调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8FB837D-C827-4EFA-A057-4D05807E0F7C}" styleName="主题样式 1 - 强调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FD0F851-EC5A-4D38-B0AD-8093EC10F338}" styleName="浅色样式 1 - 强调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27F97BB-C833-4FB7-BDE5-3F7075034690}" styleName="主题样式 2 - 强调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A488322-F2BA-4B5B-9748-0D474271808F}" styleName="中度样式 3 - 强调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中度样式 3 - 强调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3939" autoAdjust="0"/>
  </p:normalViewPr>
  <p:slideViewPr>
    <p:cSldViewPr>
      <p:cViewPr varScale="1">
        <p:scale>
          <a:sx n="67" d="100"/>
          <a:sy n="67" d="100"/>
        </p:scale>
        <p:origin x="1096" y="56"/>
      </p:cViewPr>
      <p:guideLst>
        <p:guide orient="horz" pos="2160"/>
        <p:guide pos="2880"/>
      </p:guideLst>
    </p:cSldViewPr>
  </p:slideViewPr>
  <p:outlineViewPr>
    <p:cViewPr>
      <p:scale>
        <a:sx n="33" d="100"/>
        <a:sy n="33" d="100"/>
      </p:scale>
      <p:origin x="0" y="68"/>
    </p:cViewPr>
  </p:outlineViewPr>
  <p:notesTextViewPr>
    <p:cViewPr>
      <p:scale>
        <a:sx n="100" d="100"/>
        <a:sy n="100" d="100"/>
      </p:scale>
      <p:origin x="0" y="0"/>
    </p:cViewPr>
  </p:notesTextViewPr>
  <p:sorterViewPr>
    <p:cViewPr>
      <p:scale>
        <a:sx n="66" d="100"/>
        <a:sy n="66" d="100"/>
      </p:scale>
      <p:origin x="0" y="854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18.wmf"/><Relationship Id="rId1" Type="http://schemas.openxmlformats.org/officeDocument/2006/relationships/image" Target="../media/image11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defTabSz="990600">
              <a:defRPr sz="1300">
                <a:latin typeface="Arial" pitchFamily="34" charset="0"/>
              </a:defRPr>
            </a:lvl1pPr>
          </a:lstStyle>
          <a:p>
            <a:pPr>
              <a:defRPr/>
            </a:pPr>
            <a:endParaRPr lang="en-US" altLang="zh-CN"/>
          </a:p>
        </p:txBody>
      </p:sp>
      <p:sp>
        <p:nvSpPr>
          <p:cNvPr id="4099"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a:defRPr sz="1300">
                <a:latin typeface="Arial" pitchFamily="34" charset="0"/>
              </a:defRPr>
            </a:lvl1pPr>
          </a:lstStyle>
          <a:p>
            <a:pPr>
              <a:defRPr/>
            </a:pPr>
            <a:endParaRPr lang="en-US" altLang="zh-CN"/>
          </a:p>
        </p:txBody>
      </p:sp>
      <p:sp>
        <p:nvSpPr>
          <p:cNvPr id="47108"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4102"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defTabSz="990600">
              <a:defRPr sz="1300">
                <a:latin typeface="Arial" pitchFamily="34" charset="0"/>
              </a:defRPr>
            </a:lvl1pPr>
          </a:lstStyle>
          <a:p>
            <a:pPr>
              <a:defRPr/>
            </a:pPr>
            <a:endParaRPr lang="en-US" altLang="zh-CN"/>
          </a:p>
        </p:txBody>
      </p:sp>
      <p:sp>
        <p:nvSpPr>
          <p:cNvPr id="4103"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defRPr sz="1300">
                <a:latin typeface="Arial" pitchFamily="34" charset="0"/>
              </a:defRPr>
            </a:lvl1pPr>
          </a:lstStyle>
          <a:p>
            <a:pPr>
              <a:defRPr/>
            </a:pPr>
            <a:fld id="{5A73304A-73C2-4514-AB27-450157A2840E}" type="slidenum">
              <a:rPr lang="en-US" altLang="zh-CN"/>
              <a:pPr>
                <a:defRPr/>
              </a:pPr>
              <a:t>‹#›</a:t>
            </a:fld>
            <a:endParaRPr lang="en-US" altLang="zh-CN"/>
          </a:p>
        </p:txBody>
      </p:sp>
    </p:spTree>
    <p:extLst>
      <p:ext uri="{BB962C8B-B14F-4D97-AF65-F5344CB8AC3E}">
        <p14:creationId xmlns:p14="http://schemas.microsoft.com/office/powerpoint/2010/main" val="12038170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1pPr>
    <a:lvl2pPr marL="457151"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2pPr>
    <a:lvl3pPr marL="914302"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3pPr>
    <a:lvl4pPr marL="1371453"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4pPr>
    <a:lvl5pPr marL="1828604"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5pPr>
    <a:lvl6pPr marL="2285755" algn="l" defTabSz="914302" rtl="0" eaLnBrk="1" latinLnBrk="0" hangingPunct="1">
      <a:defRPr sz="1200" kern="1200">
        <a:solidFill>
          <a:schemeClr val="tx1"/>
        </a:solidFill>
        <a:latin typeface="+mn-lt"/>
        <a:ea typeface="+mn-ea"/>
        <a:cs typeface="+mn-cs"/>
      </a:defRPr>
    </a:lvl6pPr>
    <a:lvl7pPr marL="2742906" algn="l" defTabSz="914302" rtl="0" eaLnBrk="1" latinLnBrk="0" hangingPunct="1">
      <a:defRPr sz="1200" kern="1200">
        <a:solidFill>
          <a:schemeClr val="tx1"/>
        </a:solidFill>
        <a:latin typeface="+mn-lt"/>
        <a:ea typeface="+mn-ea"/>
        <a:cs typeface="+mn-cs"/>
      </a:defRPr>
    </a:lvl7pPr>
    <a:lvl8pPr marL="3200057" algn="l" defTabSz="914302" rtl="0" eaLnBrk="1" latinLnBrk="0" hangingPunct="1">
      <a:defRPr sz="1200" kern="1200">
        <a:solidFill>
          <a:schemeClr val="tx1"/>
        </a:solidFill>
        <a:latin typeface="+mn-lt"/>
        <a:ea typeface="+mn-ea"/>
        <a:cs typeface="+mn-cs"/>
      </a:defRPr>
    </a:lvl8pPr>
    <a:lvl9pPr marL="3657208" algn="l" defTabSz="91430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spcAft>
                <a:spcPts val="0"/>
              </a:spcAft>
            </a:pPr>
            <a:r>
              <a:rPr lang="en-US" altLang="zh-CN" sz="1200" kern="100" dirty="0" smtClean="0">
                <a:solidFill>
                  <a:srgbClr val="FF0000"/>
                </a:solidFill>
                <a:effectLst/>
                <a:latin typeface="Calibri" panose="020F0502020204030204" pitchFamily="34" charset="0"/>
                <a:ea typeface="宋体" panose="02010600030101010101" pitchFamily="2" charset="-122"/>
                <a:cs typeface="Times New Roman" panose="02020603050405020304" pitchFamily="18" charset="0"/>
              </a:rPr>
              <a:t>over the past century, scientists have built up a deep understanding of the nuclei through the researches of the stable and known nuclei. Nevertheless,  there</a:t>
            </a:r>
            <a:r>
              <a:rPr lang="en-US" altLang="zh-CN" sz="1200" kern="100" baseline="0" dirty="0" smtClean="0">
                <a:solidFill>
                  <a:srgbClr val="FF0000"/>
                </a:solidFill>
                <a:effectLst/>
                <a:latin typeface="Calibri" panose="020F0502020204030204" pitchFamily="34" charset="0"/>
                <a:ea typeface="宋体" panose="02010600030101010101" pitchFamily="2" charset="-122"/>
                <a:cs typeface="Times New Roman" panose="02020603050405020304" pitchFamily="18" charset="0"/>
              </a:rPr>
              <a:t> are still many fascinating and crucial questions,  These questions need to be explored in depth. </a:t>
            </a:r>
          </a:p>
          <a:p>
            <a:pPr marL="0" marR="0" lvl="0" indent="0" algn="just" defTabSz="914400" rtl="0" eaLnBrk="0" fontAlgn="base" latinLnBrk="0" hangingPunct="0">
              <a:lnSpc>
                <a:spcPct val="100000"/>
              </a:lnSpc>
              <a:spcBef>
                <a:spcPct val="30000"/>
              </a:spcBef>
              <a:spcAft>
                <a:spcPts val="0"/>
              </a:spcAft>
              <a:buClrTx/>
              <a:buSzTx/>
              <a:buFontTx/>
              <a:buNone/>
              <a:tabLst/>
              <a:defRPr/>
            </a:pPr>
            <a:r>
              <a:rPr lang="en-US" altLang="zh-CN" sz="900" kern="100" dirty="0" smtClean="0">
                <a:solidFill>
                  <a:srgbClr val="FF0000"/>
                </a:solidFill>
                <a:effectLst/>
                <a:latin typeface="Calibri" panose="020F0502020204030204" pitchFamily="34" charset="0"/>
                <a:ea typeface="宋体" panose="02010600030101010101" pitchFamily="2" charset="-122"/>
                <a:cs typeface="Times New Roman" panose="02020603050405020304" pitchFamily="18" charset="0"/>
              </a:rPr>
              <a:t>To answer these fascinating and crucial questions, there is strong need of next generation high intensity RIBs facility to produce unexplored species, and there now a considerable number of facilities have been constructed, are being developed or proposed in the worldwide.</a:t>
            </a:r>
            <a:endParaRPr lang="zh-CN" altLang="zh-CN" sz="800" kern="100" dirty="0" smtClean="0">
              <a:effectLst/>
              <a:latin typeface="Calibri" panose="020F0502020204030204" pitchFamily="34" charset="0"/>
              <a:ea typeface="宋体" panose="02010600030101010101" pitchFamily="2" charset="-122"/>
              <a:cs typeface="Times New Roman" panose="02020603050405020304" pitchFamily="18" charset="0"/>
            </a:endParaRPr>
          </a:p>
          <a:p>
            <a:pPr algn="just">
              <a:spcAft>
                <a:spcPts val="0"/>
              </a:spcAft>
            </a:pPr>
            <a:endParaRPr lang="zh-CN" altLang="zh-CN" sz="900" kern="100" dirty="0" smtClean="0">
              <a:effectLst/>
              <a:latin typeface="Calibri" panose="020F0502020204030204" pitchFamily="34" charset="0"/>
              <a:ea typeface="宋体" panose="02010600030101010101" pitchFamily="2" charset="-122"/>
              <a:cs typeface="Times New Roman" panose="02020603050405020304" pitchFamily="18" charset="0"/>
            </a:endParaRPr>
          </a:p>
          <a:p>
            <a:pPr algn="just">
              <a:spcAft>
                <a:spcPts val="0"/>
              </a:spcAft>
            </a:pPr>
            <a:r>
              <a:rPr lang="en-US" altLang="zh-CN" sz="1200" kern="100" dirty="0" smtClean="0">
                <a:solidFill>
                  <a:srgbClr val="FF0000"/>
                </a:solidFill>
                <a:effectLst/>
                <a:latin typeface="Calibri" panose="020F0502020204030204" pitchFamily="34" charset="0"/>
                <a:ea typeface="宋体" panose="02010600030101010101" pitchFamily="2" charset="-122"/>
                <a:cs typeface="Times New Roman" panose="02020603050405020304" pitchFamily="18" charset="0"/>
              </a:rPr>
              <a:t>Nevertheless, there are still significant gaps in our knowledge of the nature and evolution of matter on both a cosmic and a microscopic scale and there are many questions to explore, for example....</a:t>
            </a:r>
            <a:endParaRPr lang="zh-CN" altLang="zh-CN" sz="900" kern="100" dirty="0" smtClean="0">
              <a:effectLst/>
              <a:latin typeface="Calibri" panose="020F0502020204030204" pitchFamily="34" charset="0"/>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pPr>
                <a:defRPr/>
              </a:pPr>
              <a:t>3</a:t>
            </a:fld>
            <a:endParaRPr lang="en-US" altLang="zh-CN"/>
          </a:p>
        </p:txBody>
      </p:sp>
    </p:spTree>
    <p:extLst>
      <p:ext uri="{BB962C8B-B14F-4D97-AF65-F5344CB8AC3E}">
        <p14:creationId xmlns:p14="http://schemas.microsoft.com/office/powerpoint/2010/main" val="1987289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smtClean="0"/>
              <a:t>Then beam will be stacked</a:t>
            </a:r>
            <a:r>
              <a:rPr lang="en-US" altLang="zh-CN" baseline="0" dirty="0" smtClean="0"/>
              <a:t> longitudinal through from </a:t>
            </a:r>
            <a:r>
              <a:rPr lang="en-US" altLang="zh-CN" baseline="0" dirty="0" err="1" smtClean="0"/>
              <a:t>BRing</a:t>
            </a:r>
            <a:r>
              <a:rPr lang="en-US" altLang="zh-CN" baseline="0" dirty="0" smtClean="0"/>
              <a:t>-N to </a:t>
            </a:r>
            <a:r>
              <a:rPr lang="en-US" altLang="zh-CN" baseline="0" dirty="0" err="1" smtClean="0"/>
              <a:t>BRing</a:t>
            </a:r>
            <a:r>
              <a:rPr lang="en-US" altLang="zh-CN" baseline="0" dirty="0" smtClean="0"/>
              <a:t>-S, a new </a:t>
            </a:r>
            <a:r>
              <a:rPr lang="en-US" altLang="zh-CN" sz="1200" dirty="0" smtClean="0">
                <a:solidFill>
                  <a:srgbClr val="0000CC"/>
                </a:solidFill>
                <a:latin typeface="Calibri" pitchFamily="34" charset="0"/>
                <a:ea typeface="MS PGothic" pitchFamily="34" charset="-128"/>
              </a:rPr>
              <a:t>timing system of RF synchronization is designed,</a:t>
            </a:r>
            <a:r>
              <a:rPr lang="en-US" altLang="zh-CN" sz="1200" baseline="0" dirty="0" smtClean="0">
                <a:solidFill>
                  <a:srgbClr val="0000CC"/>
                </a:solidFill>
                <a:latin typeface="Calibri" pitchFamily="34" charset="0"/>
                <a:ea typeface="MS PGothic" pitchFamily="34" charset="-128"/>
              </a:rPr>
              <a:t> and </a:t>
            </a:r>
            <a:endParaRPr lang="en-US" altLang="zh-CN" sz="1200" dirty="0" smtClean="0">
              <a:solidFill>
                <a:srgbClr val="0000CC"/>
              </a:solidFill>
              <a:latin typeface="Calibri" pitchFamily="34" charset="0"/>
              <a:ea typeface="MS PGothic" pitchFamily="34" charset="-128"/>
            </a:endParaRPr>
          </a:p>
          <a:p>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solidFill>
                  <a:srgbClr val="000000"/>
                </a:solidFill>
              </a:rPr>
              <a:pPr>
                <a:defRPr/>
              </a:pPr>
              <a:t>12</a:t>
            </a:fld>
            <a:endParaRPr lang="en-US" altLang="zh-CN">
              <a:solidFill>
                <a:srgbClr val="000000"/>
              </a:solidFill>
            </a:endParaRPr>
          </a:p>
        </p:txBody>
      </p:sp>
    </p:spTree>
    <p:extLst>
      <p:ext uri="{BB962C8B-B14F-4D97-AF65-F5344CB8AC3E}">
        <p14:creationId xmlns:p14="http://schemas.microsoft.com/office/powerpoint/2010/main" val="90699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pPr>
                <a:defRPr/>
              </a:pPr>
              <a:t>13</a:t>
            </a:fld>
            <a:endParaRPr lang="en-US" altLang="zh-CN"/>
          </a:p>
        </p:txBody>
      </p:sp>
    </p:spTree>
    <p:extLst>
      <p:ext uri="{BB962C8B-B14F-4D97-AF65-F5344CB8AC3E}">
        <p14:creationId xmlns:p14="http://schemas.microsoft.com/office/powerpoint/2010/main" val="1477955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smtClean="0"/>
              <a:t>Here are basic beam parameters of HIAF, you can see from here, for low charge state U35+ the energy is 2.3GeV/u and intensity is 1.0*10^12, we also can get high energy for high charge state with low intensity due to stripping efficiency</a:t>
            </a:r>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solidFill>
                  <a:srgbClr val="000000"/>
                </a:solidFill>
              </a:rPr>
              <a:pPr>
                <a:defRPr/>
              </a:pPr>
              <a:t>16</a:t>
            </a:fld>
            <a:endParaRPr lang="en-US" altLang="zh-CN">
              <a:solidFill>
                <a:srgbClr val="000000"/>
              </a:solidFill>
            </a:endParaRPr>
          </a:p>
        </p:txBody>
      </p:sp>
    </p:spTree>
    <p:extLst>
      <p:ext uri="{BB962C8B-B14F-4D97-AF65-F5344CB8AC3E}">
        <p14:creationId xmlns:p14="http://schemas.microsoft.com/office/powerpoint/2010/main" val="193919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 third unique feature of HIAF is the ion-ion merging</a:t>
            </a:r>
            <a:r>
              <a:rPr lang="en-US" altLang="zh-CN" baseline="0" dirty="0" smtClean="0"/>
              <a:t> scheme based on figure“8”storage ring. The science motivation is </a:t>
            </a:r>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solidFill>
                  <a:srgbClr val="000000"/>
                </a:solidFill>
              </a:rPr>
              <a:pPr>
                <a:defRPr/>
              </a:pPr>
              <a:t>18</a:t>
            </a:fld>
            <a:endParaRPr lang="en-US" altLang="zh-CN">
              <a:solidFill>
                <a:srgbClr val="000000"/>
              </a:solidFill>
            </a:endParaRPr>
          </a:p>
        </p:txBody>
      </p:sp>
    </p:spTree>
    <p:extLst>
      <p:ext uri="{BB962C8B-B14F-4D97-AF65-F5344CB8AC3E}">
        <p14:creationId xmlns:p14="http://schemas.microsoft.com/office/powerpoint/2010/main" val="410510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baseline="0" dirty="0" smtClean="0"/>
              <a:t>This is the first ion-ion merging machine in the world. The features are: Figure 8 shape and coasting beam can support the ion merging with itself. This design is based on </a:t>
            </a:r>
            <a:r>
              <a:rPr lang="en-US" altLang="zh-CN" baseline="0" dirty="0" err="1" smtClean="0"/>
              <a:t>SRing</a:t>
            </a:r>
            <a:r>
              <a:rPr lang="en-US" altLang="zh-CN" baseline="0" dirty="0" smtClean="0"/>
              <a:t>, Sharing the injection and cooling system with </a:t>
            </a:r>
            <a:r>
              <a:rPr lang="en-US" altLang="zh-CN" baseline="0" dirty="0" err="1" smtClean="0"/>
              <a:t>SRing</a:t>
            </a:r>
            <a:r>
              <a:rPr lang="en-US" altLang="zh-CN" baseline="0" dirty="0" smtClean="0"/>
              <a:t>, the coasting beam confirm the merging without the powerful RF system for beam bunching, so this is a cost-effective scheme</a:t>
            </a:r>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solidFill>
                  <a:srgbClr val="000000"/>
                </a:solidFill>
              </a:rPr>
              <a:pPr>
                <a:defRPr/>
              </a:pPr>
              <a:t>19</a:t>
            </a:fld>
            <a:endParaRPr lang="en-US" altLang="zh-CN">
              <a:solidFill>
                <a:srgbClr val="000000"/>
              </a:solidFill>
            </a:endParaRPr>
          </a:p>
        </p:txBody>
      </p:sp>
    </p:spTree>
    <p:extLst>
      <p:ext uri="{BB962C8B-B14F-4D97-AF65-F5344CB8AC3E}">
        <p14:creationId xmlns:p14="http://schemas.microsoft.com/office/powerpoint/2010/main" val="1855692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These</a:t>
            </a:r>
            <a:r>
              <a:rPr lang="en-US" altLang="zh-CN" baseline="0" dirty="0" smtClean="0"/>
              <a:t> unprecedented parameters and unique features can only be met with new technical solutions. So a series of new and innovative technologies have been proposed for HIAF accelerator. Now let me introduce the new technology developments. </a:t>
            </a:r>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pPr>
                <a:defRPr/>
              </a:pPr>
              <a:t>22</a:t>
            </a:fld>
            <a:endParaRPr lang="en-US" altLang="zh-CN"/>
          </a:p>
        </p:txBody>
      </p:sp>
    </p:spTree>
    <p:extLst>
      <p:ext uri="{BB962C8B-B14F-4D97-AF65-F5344CB8AC3E}">
        <p14:creationId xmlns:p14="http://schemas.microsoft.com/office/powerpoint/2010/main" val="1731852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smtClean="0"/>
              <a:t>A series of new and innovative technologies have adopted</a:t>
            </a:r>
            <a:r>
              <a:rPr lang="en-US" altLang="zh-CN" baseline="0" dirty="0" smtClean="0"/>
              <a:t> for HIAF, such as …….Here is just a selection of these technologies.</a:t>
            </a:r>
            <a:r>
              <a:rPr lang="en-US" altLang="zh-CN" dirty="0" smtClean="0"/>
              <a:t> The</a:t>
            </a:r>
            <a:r>
              <a:rPr lang="en-US" altLang="zh-CN" baseline="0" dirty="0" smtClean="0"/>
              <a:t> prototypes have been developed for these system for the varication of the feasibility, reliability and performance. </a:t>
            </a:r>
            <a:endParaRPr lang="zh-CN" alt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pPr>
                <a:defRPr/>
              </a:pPr>
              <a:t>23</a:t>
            </a:fld>
            <a:endParaRPr lang="en-US" altLang="zh-CN"/>
          </a:p>
        </p:txBody>
      </p:sp>
    </p:spTree>
    <p:extLst>
      <p:ext uri="{BB962C8B-B14F-4D97-AF65-F5344CB8AC3E}">
        <p14:creationId xmlns:p14="http://schemas.microsoft.com/office/powerpoint/2010/main" val="3782459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A plenty</a:t>
            </a:r>
            <a:r>
              <a:rPr lang="en-US" altLang="zh-CN" baseline="0" dirty="0" smtClean="0"/>
              <a:t> of experience have been got from LEAF and ADS demo </a:t>
            </a:r>
            <a:r>
              <a:rPr lang="en-US" altLang="zh-CN" baseline="0" dirty="0" err="1" smtClean="0"/>
              <a:t>linac</a:t>
            </a:r>
            <a:r>
              <a:rPr lang="en-US" altLang="zh-CN" baseline="0" dirty="0" smtClean="0"/>
              <a:t> for HIAF injector. There are also challenges for fast ramping rate high intensity synchrotron,  first is </a:t>
            </a:r>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pPr>
                <a:defRPr/>
              </a:pPr>
              <a:t>24</a:t>
            </a:fld>
            <a:endParaRPr lang="en-US" altLang="zh-CN"/>
          </a:p>
        </p:txBody>
      </p:sp>
    </p:spTree>
    <p:extLst>
      <p:ext uri="{BB962C8B-B14F-4D97-AF65-F5344CB8AC3E}">
        <p14:creationId xmlns:p14="http://schemas.microsoft.com/office/powerpoint/2010/main" val="42294056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p:spPr>
        <p:txBody>
          <a:bodyPr/>
          <a:lstStyle/>
          <a:p>
            <a:r>
              <a:rPr lang="en-US" altLang="zh-CN" dirty="0" smtClean="0"/>
              <a:t>So innovative</a:t>
            </a:r>
            <a:r>
              <a:rPr lang="en-US" altLang="zh-CN" baseline="0" dirty="0" smtClean="0"/>
              <a:t> concept based on full-energy store principle was designed for HIAF, this new technology based on </a:t>
            </a:r>
            <a:endParaRPr lang="zh-CN" altLang="en-US" dirty="0" smtClean="0"/>
          </a:p>
        </p:txBody>
      </p:sp>
    </p:spTree>
    <p:extLst>
      <p:ext uri="{BB962C8B-B14F-4D97-AF65-F5344CB8AC3E}">
        <p14:creationId xmlns:p14="http://schemas.microsoft.com/office/powerpoint/2010/main" val="593159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2F7F368-2D17-4F6B-AEA9-E6BA5370A3E0}" type="slidenum">
              <a:rPr lang="zh-CN" altLang="en-US" smtClean="0">
                <a:solidFill>
                  <a:prstClr val="black"/>
                </a:solidFill>
              </a:rPr>
              <a:pPr/>
              <a:t>26</a:t>
            </a:fld>
            <a:endParaRPr lang="zh-CN" altLang="en-US">
              <a:solidFill>
                <a:prstClr val="black"/>
              </a:solidFill>
            </a:endParaRPr>
          </a:p>
        </p:txBody>
      </p:sp>
    </p:spTree>
    <p:extLst>
      <p:ext uri="{BB962C8B-B14F-4D97-AF65-F5344CB8AC3E}">
        <p14:creationId xmlns:p14="http://schemas.microsoft.com/office/powerpoint/2010/main" val="207045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pPr>
                <a:defRPr/>
              </a:pPr>
              <a:t>4</a:t>
            </a:fld>
            <a:endParaRPr lang="en-US" altLang="zh-CN"/>
          </a:p>
        </p:txBody>
      </p:sp>
    </p:spTree>
    <p:extLst>
      <p:ext uri="{BB962C8B-B14F-4D97-AF65-F5344CB8AC3E}">
        <p14:creationId xmlns:p14="http://schemas.microsoft.com/office/powerpoint/2010/main" val="28266654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2F7F368-2D17-4F6B-AEA9-E6BA5370A3E0}" type="slidenum">
              <a:rPr lang="zh-CN" altLang="en-US" smtClean="0">
                <a:solidFill>
                  <a:prstClr val="black"/>
                </a:solidFill>
              </a:rPr>
              <a:pPr/>
              <a:t>27</a:t>
            </a:fld>
            <a:endParaRPr lang="zh-CN" altLang="en-US">
              <a:solidFill>
                <a:prstClr val="black"/>
              </a:solidFill>
            </a:endParaRPr>
          </a:p>
        </p:txBody>
      </p:sp>
    </p:spTree>
    <p:extLst>
      <p:ext uri="{BB962C8B-B14F-4D97-AF65-F5344CB8AC3E}">
        <p14:creationId xmlns:p14="http://schemas.microsoft.com/office/powerpoint/2010/main" val="3252931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smtClean="0">
                <a:solidFill>
                  <a:schemeClr val="tx1"/>
                </a:solidFill>
                <a:effectLst/>
                <a:latin typeface="Arial" pitchFamily="34" charset="0"/>
                <a:ea typeface="宋体" pitchFamily="2" charset="-122"/>
                <a:cs typeface="+mn-cs"/>
              </a:rPr>
              <a:t>So a novel technique has been successfully developed for</a:t>
            </a:r>
            <a:r>
              <a:rPr lang="en-US" altLang="zh-CN" sz="1200" b="0" i="0" kern="1200" baseline="0" dirty="0" smtClean="0">
                <a:solidFill>
                  <a:schemeClr val="tx1"/>
                </a:solidFill>
                <a:effectLst/>
                <a:latin typeface="Arial" pitchFamily="34" charset="0"/>
                <a:ea typeface="宋体" pitchFamily="2" charset="-122"/>
                <a:cs typeface="+mn-cs"/>
              </a:rPr>
              <a:t> HIAF in our institute, the chamber </a:t>
            </a:r>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pPr>
                <a:defRPr/>
              </a:pPr>
              <a:t>31</a:t>
            </a:fld>
            <a:endParaRPr lang="en-US" altLang="zh-CN"/>
          </a:p>
        </p:txBody>
      </p:sp>
    </p:spTree>
    <p:extLst>
      <p:ext uri="{BB962C8B-B14F-4D97-AF65-F5344CB8AC3E}">
        <p14:creationId xmlns:p14="http://schemas.microsoft.com/office/powerpoint/2010/main" val="2272958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pPr>
                <a:defRPr/>
              </a:pPr>
              <a:t>33</a:t>
            </a:fld>
            <a:endParaRPr lang="en-US" altLang="zh-CN"/>
          </a:p>
        </p:txBody>
      </p:sp>
    </p:spTree>
    <p:extLst>
      <p:ext uri="{BB962C8B-B14F-4D97-AF65-F5344CB8AC3E}">
        <p14:creationId xmlns:p14="http://schemas.microsoft.com/office/powerpoint/2010/main" val="40639522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kern="0" dirty="0" smtClean="0">
                <a:solidFill>
                  <a:srgbClr val="003399"/>
                </a:solidFill>
                <a:latin typeface="Times New Roman" pitchFamily="18" charset="0"/>
                <a:ea typeface="宋体" pitchFamily="2" charset="-122"/>
                <a:cs typeface="Times New Roman" pitchFamily="18" charset="0"/>
              </a:rPr>
              <a:t>Last is present status and summary, in the past several years, a</a:t>
            </a:r>
            <a:r>
              <a:rPr lang="en-US" altLang="zh-CN" sz="1200" kern="0" baseline="0" dirty="0" smtClean="0">
                <a:solidFill>
                  <a:srgbClr val="003399"/>
                </a:solidFill>
                <a:latin typeface="Times New Roman" pitchFamily="18" charset="0"/>
                <a:ea typeface="宋体" pitchFamily="2" charset="-122"/>
                <a:cs typeface="Times New Roman" pitchFamily="18" charset="0"/>
              </a:rPr>
              <a:t> series of prototypes have been developed for technical challenges and critical issues. The machine design was optimized based on these prototypes developments, details of technical design has been finished and some hardware systems already go into production. </a:t>
            </a:r>
            <a:endParaRPr lang="en-US" altLang="zh-CN" sz="1200" kern="0" dirty="0" smtClean="0">
              <a:solidFill>
                <a:srgbClr val="003399"/>
              </a:solidFill>
              <a:latin typeface="Times New Roman" pitchFamily="18" charset="0"/>
              <a:ea typeface="宋体" pitchFamily="2" charset="-122"/>
              <a:cs typeface="Times New Roman"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sz="1200" kern="0" dirty="0" smtClean="0">
              <a:solidFill>
                <a:srgbClr val="003399"/>
              </a:solidFill>
              <a:latin typeface="Times New Roman" pitchFamily="18" charset="0"/>
              <a:ea typeface="宋体" pitchFamily="2" charset="-122"/>
              <a:cs typeface="Times New Roman"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sz="1200" kern="0" dirty="0" smtClean="0">
              <a:solidFill>
                <a:srgbClr val="003399"/>
              </a:solidFill>
              <a:latin typeface="Times New Roman" pitchFamily="18" charset="0"/>
              <a:ea typeface="宋体" pitchFamily="2" charset="-122"/>
              <a:cs typeface="Times New Roman"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kern="0" dirty="0" smtClean="0">
                <a:solidFill>
                  <a:srgbClr val="003399"/>
                </a:solidFill>
                <a:latin typeface="Times New Roman" pitchFamily="18" charset="0"/>
                <a:ea typeface="宋体" pitchFamily="2" charset="-122"/>
                <a:cs typeface="Times New Roman" pitchFamily="18" charset="0"/>
              </a:rPr>
              <a:t>A series of new design concepts and innovative technologies have been adopted based on the experience of the exiting facilities.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kern="0" dirty="0" smtClean="0">
                <a:solidFill>
                  <a:srgbClr val="003399"/>
                </a:solidFill>
                <a:latin typeface="Times New Roman" pitchFamily="18" charset="0"/>
                <a:cs typeface="Times New Roman" pitchFamily="18" charset="0"/>
              </a:rPr>
              <a:t>Up to now, </a:t>
            </a:r>
            <a:r>
              <a:rPr lang="en-US" altLang="zh-CN" sz="1200" kern="0" dirty="0" smtClean="0">
                <a:solidFill>
                  <a:srgbClr val="003399"/>
                </a:solidFill>
                <a:latin typeface="Times New Roman" pitchFamily="18" charset="0"/>
                <a:ea typeface="宋体" pitchFamily="2" charset="-122"/>
                <a:cs typeface="Times New Roman" pitchFamily="18" charset="0"/>
              </a:rPr>
              <a:t>prototypes have been developed for the test and demonstration of all </a:t>
            </a:r>
            <a:r>
              <a:rPr lang="en-US" altLang="zh-CN" sz="1200" kern="0" dirty="0" smtClean="0">
                <a:solidFill>
                  <a:srgbClr val="003399"/>
                </a:solidFill>
                <a:latin typeface="Times New Roman" pitchFamily="18" charset="0"/>
                <a:cs typeface="Times New Roman" pitchFamily="18" charset="0"/>
              </a:rPr>
              <a:t>technology challenges</a:t>
            </a:r>
            <a:r>
              <a:rPr lang="en-US" altLang="zh-CN" sz="1200" kern="0" dirty="0" smtClean="0">
                <a:solidFill>
                  <a:srgbClr val="003399"/>
                </a:solidFill>
                <a:latin typeface="Times New Roman" pitchFamily="18" charset="0"/>
                <a:ea typeface="宋体" pitchFamily="2" charset="-122"/>
                <a:cs typeface="Times New Roman" pitchFamily="18" charset="0"/>
              </a:rPr>
              <a:t>. The</a:t>
            </a:r>
            <a:r>
              <a:rPr lang="en-US" altLang="zh-CN" sz="1200" kern="0" baseline="0" dirty="0" smtClean="0">
                <a:solidFill>
                  <a:srgbClr val="003399"/>
                </a:solidFill>
                <a:latin typeface="Times New Roman" pitchFamily="18" charset="0"/>
                <a:ea typeface="宋体" pitchFamily="2" charset="-122"/>
                <a:cs typeface="Times New Roman" pitchFamily="18" charset="0"/>
              </a:rPr>
              <a:t> details of t</a:t>
            </a:r>
            <a:r>
              <a:rPr lang="en-US" altLang="zh-CN" sz="1200" kern="0" dirty="0" smtClean="0">
                <a:solidFill>
                  <a:srgbClr val="003399"/>
                </a:solidFill>
                <a:latin typeface="Times New Roman" pitchFamily="18" charset="0"/>
                <a:cs typeface="Times New Roman" pitchFamily="18" charset="0"/>
              </a:rPr>
              <a:t>echnical design of all hardware</a:t>
            </a:r>
            <a:r>
              <a:rPr lang="en-US" altLang="zh-CN" sz="1200" kern="0" baseline="0" dirty="0" smtClean="0">
                <a:solidFill>
                  <a:srgbClr val="003399"/>
                </a:solidFill>
                <a:latin typeface="Times New Roman" pitchFamily="18" charset="0"/>
                <a:cs typeface="Times New Roman" pitchFamily="18" charset="0"/>
              </a:rPr>
              <a:t> system have </a:t>
            </a:r>
            <a:r>
              <a:rPr lang="en-US" altLang="zh-CN" sz="1200" kern="0" dirty="0" smtClean="0">
                <a:solidFill>
                  <a:srgbClr val="003399"/>
                </a:solidFill>
                <a:latin typeface="Times New Roman" pitchFamily="18" charset="0"/>
                <a:cs typeface="Times New Roman" pitchFamily="18" charset="0"/>
              </a:rPr>
              <a:t>been finished. </a:t>
            </a:r>
            <a:endParaRPr lang="en-US" altLang="zh-CN" baseline="0" dirty="0" smtClean="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pPr>
                <a:defRPr/>
              </a:pPr>
              <a:t>35</a:t>
            </a:fld>
            <a:endParaRPr lang="en-US" altLang="zh-CN"/>
          </a:p>
        </p:txBody>
      </p:sp>
    </p:spTree>
    <p:extLst>
      <p:ext uri="{BB962C8B-B14F-4D97-AF65-F5344CB8AC3E}">
        <p14:creationId xmlns:p14="http://schemas.microsoft.com/office/powerpoint/2010/main" val="20806407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kern="0" dirty="0" smtClean="0">
                <a:solidFill>
                  <a:srgbClr val="003399"/>
                </a:solidFill>
                <a:latin typeface="Times New Roman" pitchFamily="18" charset="0"/>
                <a:ea typeface="宋体" pitchFamily="2" charset="-122"/>
                <a:cs typeface="Times New Roman" pitchFamily="18" charset="0"/>
              </a:rPr>
              <a:t>The civil construction</a:t>
            </a:r>
            <a:r>
              <a:rPr lang="en-US" altLang="zh-CN" sz="1200" kern="0" baseline="0" dirty="0" smtClean="0">
                <a:solidFill>
                  <a:srgbClr val="003399"/>
                </a:solidFill>
                <a:latin typeface="Times New Roman" pitchFamily="18" charset="0"/>
                <a:ea typeface="宋体" pitchFamily="2" charset="-122"/>
                <a:cs typeface="Times New Roman" pitchFamily="18" charset="0"/>
              </a:rPr>
              <a:t> and common system are also going smoothly, </a:t>
            </a:r>
            <a:endParaRPr lang="en-US" altLang="zh-CN" sz="1200" kern="0" dirty="0" smtClean="0">
              <a:solidFill>
                <a:srgbClr val="003399"/>
              </a:solidFill>
              <a:latin typeface="Times New Roman" pitchFamily="18" charset="0"/>
              <a:ea typeface="宋体" pitchFamily="2" charset="-122"/>
              <a:cs typeface="Times New Roman" pitchFamily="18" charset="0"/>
            </a:endParaRPr>
          </a:p>
          <a:p>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pPr>
                <a:defRPr/>
              </a:pPr>
              <a:t>36</a:t>
            </a:fld>
            <a:endParaRPr lang="en-US" altLang="zh-CN"/>
          </a:p>
        </p:txBody>
      </p:sp>
    </p:spTree>
    <p:extLst>
      <p:ext uri="{BB962C8B-B14F-4D97-AF65-F5344CB8AC3E}">
        <p14:creationId xmlns:p14="http://schemas.microsoft.com/office/powerpoint/2010/main" val="18830646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kern="0" dirty="0" smtClean="0">
                <a:solidFill>
                  <a:srgbClr val="003399"/>
                </a:solidFill>
                <a:latin typeface="Times New Roman" pitchFamily="18" charset="0"/>
                <a:ea typeface="宋体"/>
                <a:cs typeface="Times New Roman" pitchFamily="18" charset="0"/>
              </a:rPr>
              <a:t>Also engineer</a:t>
            </a:r>
            <a:r>
              <a:rPr lang="en-US" altLang="zh-CN" sz="1200" kern="0" baseline="0" dirty="0" smtClean="0">
                <a:solidFill>
                  <a:srgbClr val="003399"/>
                </a:solidFill>
                <a:latin typeface="Times New Roman" pitchFamily="18" charset="0"/>
                <a:ea typeface="宋体"/>
                <a:cs typeface="Times New Roman" pitchFamily="18" charset="0"/>
              </a:rPr>
              <a:t>ing design of the tunnel. </a:t>
            </a:r>
            <a:endParaRPr lang="zh-CN" altLang="en-US" sz="1200" kern="0" dirty="0" smtClean="0">
              <a:solidFill>
                <a:srgbClr val="003399"/>
              </a:solidFill>
              <a:latin typeface="Times New Roman" pitchFamily="18" charset="0"/>
              <a:ea typeface="宋体"/>
              <a:cs typeface="Times New Roman" pitchFamily="18" charset="0"/>
            </a:endParaRPr>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pPr>
                <a:defRPr/>
              </a:pPr>
              <a:t>37</a:t>
            </a:fld>
            <a:endParaRPr lang="en-US" altLang="zh-CN"/>
          </a:p>
        </p:txBody>
      </p:sp>
    </p:spTree>
    <p:extLst>
      <p:ext uri="{BB962C8B-B14F-4D97-AF65-F5344CB8AC3E}">
        <p14:creationId xmlns:p14="http://schemas.microsoft.com/office/powerpoint/2010/main" val="40357614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kern="0" dirty="0" smtClean="0">
                <a:solidFill>
                  <a:srgbClr val="003399"/>
                </a:solidFill>
                <a:latin typeface="Times New Roman" pitchFamily="18" charset="0"/>
                <a:ea typeface="宋体"/>
                <a:cs typeface="Times New Roman" pitchFamily="18" charset="0"/>
              </a:rPr>
              <a:t>The</a:t>
            </a:r>
            <a:r>
              <a:rPr lang="en-US" altLang="zh-CN" sz="1200" kern="0" baseline="0" dirty="0" smtClean="0">
                <a:solidFill>
                  <a:srgbClr val="003399"/>
                </a:solidFill>
                <a:latin typeface="Times New Roman" pitchFamily="18" charset="0"/>
                <a:ea typeface="宋体"/>
                <a:cs typeface="Times New Roman" pitchFamily="18" charset="0"/>
              </a:rPr>
              <a:t> campus</a:t>
            </a:r>
            <a:r>
              <a:rPr lang="en-US" altLang="zh-CN" sz="1200" kern="0" dirty="0" smtClean="0">
                <a:solidFill>
                  <a:srgbClr val="003399"/>
                </a:solidFill>
                <a:latin typeface="Times New Roman" pitchFamily="18" charset="0"/>
                <a:ea typeface="宋体"/>
                <a:cs typeface="Times New Roman" pitchFamily="18" charset="0"/>
              </a:rPr>
              <a:t> civil construction started serval</a:t>
            </a:r>
            <a:r>
              <a:rPr lang="en-US" altLang="zh-CN" sz="1200" kern="0" baseline="0" dirty="0" smtClean="0">
                <a:solidFill>
                  <a:srgbClr val="003399"/>
                </a:solidFill>
                <a:latin typeface="Times New Roman" pitchFamily="18" charset="0"/>
                <a:ea typeface="宋体"/>
                <a:cs typeface="Times New Roman" pitchFamily="18" charset="0"/>
              </a:rPr>
              <a:t> months ago</a:t>
            </a:r>
            <a:r>
              <a:rPr lang="en-US" altLang="zh-CN" sz="1200" kern="0" dirty="0" smtClean="0">
                <a:solidFill>
                  <a:srgbClr val="003399"/>
                </a:solidFill>
                <a:latin typeface="Times New Roman" pitchFamily="18" charset="0"/>
                <a:ea typeface="宋体"/>
                <a:cs typeface="Times New Roman" pitchFamily="18" charset="0"/>
              </a:rPr>
              <a:t>, this is the view</a:t>
            </a:r>
            <a:r>
              <a:rPr lang="en-US" altLang="zh-CN" sz="1200" kern="0" baseline="0" dirty="0" smtClean="0">
                <a:solidFill>
                  <a:srgbClr val="003399"/>
                </a:solidFill>
                <a:latin typeface="Times New Roman" pitchFamily="18" charset="0"/>
                <a:ea typeface="宋体"/>
                <a:cs typeface="Times New Roman" pitchFamily="18" charset="0"/>
              </a:rPr>
              <a:t> before groundbreaking, and this is the latest view </a:t>
            </a:r>
            <a:endParaRPr lang="en-US" altLang="zh-CN" sz="1200" kern="0" dirty="0" smtClean="0">
              <a:solidFill>
                <a:srgbClr val="003399"/>
              </a:solidFill>
              <a:latin typeface="Times New Roman" pitchFamily="18" charset="0"/>
              <a:ea typeface="宋体"/>
              <a:cs typeface="Times New Roman"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sz="1200" kern="0" dirty="0" smtClean="0">
              <a:solidFill>
                <a:srgbClr val="003399"/>
              </a:solidFill>
              <a:latin typeface="Times New Roman" pitchFamily="18" charset="0"/>
              <a:ea typeface="宋体"/>
              <a:cs typeface="Times New Roman"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kern="0" dirty="0" smtClean="0">
                <a:solidFill>
                  <a:srgbClr val="003399"/>
                </a:solidFill>
                <a:latin typeface="Times New Roman" pitchFamily="18" charset="0"/>
                <a:ea typeface="宋体"/>
                <a:cs typeface="Times New Roman" pitchFamily="18" charset="0"/>
              </a:rPr>
              <a:t>the legal and regulatory procedures have been passed </a:t>
            </a:r>
            <a:r>
              <a:rPr lang="en-US" altLang="zh-CN" sz="1200" kern="0" dirty="0" smtClean="0">
                <a:solidFill>
                  <a:srgbClr val="003399"/>
                </a:solidFill>
                <a:latin typeface="Times New Roman" pitchFamily="18" charset="0"/>
                <a:cs typeface="Times New Roman" pitchFamily="18" charset="0"/>
              </a:rPr>
              <a:t>smoothly</a:t>
            </a:r>
            <a:r>
              <a:rPr lang="en-US" altLang="zh-CN" sz="1200" kern="0" dirty="0" smtClean="0">
                <a:solidFill>
                  <a:srgbClr val="003399"/>
                </a:solidFill>
                <a:latin typeface="Times New Roman" pitchFamily="18" charset="0"/>
                <a:ea typeface="宋体"/>
                <a:cs typeface="Times New Roman" pitchFamily="18" charset="0"/>
              </a:rPr>
              <a:t>.</a:t>
            </a:r>
            <a:endParaRPr lang="zh-CN" altLang="en-US" sz="1200" kern="0" dirty="0" smtClean="0">
              <a:solidFill>
                <a:srgbClr val="003399"/>
              </a:solidFill>
              <a:latin typeface="Times New Roman" pitchFamily="18" charset="0"/>
              <a:ea typeface="宋体"/>
              <a:cs typeface="Times New Roman" pitchFamily="18" charset="0"/>
            </a:endParaRPr>
          </a:p>
          <a:p>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pPr>
                <a:defRPr/>
              </a:pPr>
              <a:t>38</a:t>
            </a:fld>
            <a:endParaRPr lang="en-US" altLang="zh-CN"/>
          </a:p>
        </p:txBody>
      </p:sp>
    </p:spTree>
    <p:extLst>
      <p:ext uri="{BB962C8B-B14F-4D97-AF65-F5344CB8AC3E}">
        <p14:creationId xmlns:p14="http://schemas.microsoft.com/office/powerpoint/2010/main" val="2888438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 planed construction</a:t>
            </a:r>
            <a:r>
              <a:rPr lang="en-US" altLang="zh-CN" baseline="0" dirty="0" smtClean="0"/>
              <a:t> period is about 7 years, and we hope we can finished the projector in end of 2025.</a:t>
            </a:r>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solidFill>
                  <a:srgbClr val="000000"/>
                </a:solidFill>
              </a:rPr>
              <a:pPr>
                <a:defRPr/>
              </a:pPr>
              <a:t>42</a:t>
            </a:fld>
            <a:endParaRPr lang="en-US" altLang="zh-CN">
              <a:solidFill>
                <a:srgbClr val="000000"/>
              </a:solidFill>
            </a:endParaRPr>
          </a:p>
        </p:txBody>
      </p:sp>
    </p:spTree>
    <p:extLst>
      <p:ext uri="{BB962C8B-B14F-4D97-AF65-F5344CB8AC3E}">
        <p14:creationId xmlns:p14="http://schemas.microsoft.com/office/powerpoint/2010/main" val="4801709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 septum foil is tilted by 30°to cope with the combined longitudinal and transverse injection scheme. A new septum has been constructed to cope with the extremely tight vacuum requirements of</a:t>
            </a:r>
            <a:r>
              <a:rPr lang="en-US" altLang="zh-CN" baseline="0" dirty="0" smtClean="0"/>
              <a:t> </a:t>
            </a:r>
            <a:r>
              <a:rPr lang="en-US" altLang="zh-CN" dirty="0" smtClean="0"/>
              <a:t>LEIR. By </a:t>
            </a:r>
            <a:r>
              <a:rPr lang="en-US" altLang="zh-CN" dirty="0" err="1" smtClean="0"/>
              <a:t>optimising</a:t>
            </a:r>
            <a:r>
              <a:rPr lang="en-US" altLang="zh-CN" dirty="0" smtClean="0"/>
              <a:t> the internal surface under vacuum</a:t>
            </a:r>
            <a:r>
              <a:rPr lang="en-US" altLang="zh-CN" baseline="0" dirty="0" smtClean="0"/>
              <a:t> </a:t>
            </a:r>
            <a:r>
              <a:rPr lang="en-US" altLang="zh-CN" dirty="0" smtClean="0"/>
              <a:t>and increasing the pumping speed and beam scrubbing, a dynamic vacuum in the low 10-12 mbar range is expected.</a:t>
            </a:r>
            <a:r>
              <a:rPr lang="en-US" altLang="zh-CN" baseline="0" dirty="0" smtClean="0"/>
              <a:t> </a:t>
            </a:r>
            <a:r>
              <a:rPr lang="en-US" altLang="zh-CN" dirty="0" smtClean="0"/>
              <a:t>The technical specification is shown in Table 3 and a</a:t>
            </a:r>
          </a:p>
          <a:p>
            <a:r>
              <a:rPr lang="en-US" altLang="zh-CN" dirty="0" smtClean="0"/>
              <a:t>cross section in Fig. 3.</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pPr>
                <a:defRPr/>
              </a:pPr>
              <a:t>44</a:t>
            </a:fld>
            <a:endParaRPr lang="en-US" altLang="zh-CN"/>
          </a:p>
        </p:txBody>
      </p:sp>
    </p:spTree>
    <p:extLst>
      <p:ext uri="{BB962C8B-B14F-4D97-AF65-F5344CB8AC3E}">
        <p14:creationId xmlns:p14="http://schemas.microsoft.com/office/powerpoint/2010/main" val="33566786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a:t>
            </a:r>
            <a:r>
              <a:rPr lang="en-US" altLang="zh-CN" baseline="0" dirty="0" smtClean="0"/>
              <a:t> rotation system </a:t>
            </a:r>
            <a:r>
              <a:rPr lang="en-US" altLang="zh-CN" dirty="0" smtClean="0"/>
              <a:t>is one of the most challenging aspects, mainly because of the vacuum</a:t>
            </a:r>
            <a:r>
              <a:rPr lang="en-US" altLang="zh-CN" baseline="0" dirty="0" smtClean="0"/>
              <a:t> seal in the extreme high vacuum</a:t>
            </a:r>
            <a:r>
              <a:rPr lang="en-US" altLang="zh-CN" dirty="0" smtClean="0"/>
              <a:t>.  A full size prototype</a:t>
            </a:r>
            <a:r>
              <a:rPr lang="en-US" altLang="zh-CN" baseline="0" dirty="0" smtClean="0"/>
              <a:t> is under fabrication and will be accomplished in this year. </a:t>
            </a:r>
          </a:p>
          <a:p>
            <a:endParaRPr lang="en-US" altLang="zh-CN" baseline="0" dirty="0" smtClean="0"/>
          </a:p>
          <a:p>
            <a:endParaRPr lang="en-US" altLang="zh-CN" dirty="0" smtClean="0"/>
          </a:p>
          <a:p>
            <a:endParaRPr lang="en-US" altLang="zh-CN" dirty="0" smtClean="0"/>
          </a:p>
          <a:p>
            <a:r>
              <a:rPr lang="en-US" altLang="zh-CN" dirty="0" smtClean="0"/>
              <a:t>2.</a:t>
            </a:r>
            <a:r>
              <a:rPr lang="en-US" altLang="zh-CN" sz="1200" b="0" i="0" kern="1200" dirty="0" smtClean="0">
                <a:solidFill>
                  <a:schemeClr val="tx1"/>
                </a:solidFill>
                <a:effectLst/>
                <a:latin typeface="Arial" pitchFamily="34" charset="0"/>
                <a:ea typeface="宋体" pitchFamily="2" charset="-122"/>
                <a:cs typeface="+mn-cs"/>
              </a:rPr>
              <a:t>Finally, we present a new type of XHV electrostatic saddle field ionization gauge which features very small electrode sizes and low</a:t>
            </a:r>
            <a:r>
              <a:rPr lang="en-US" altLang="zh-CN" sz="1200" b="0" i="0" kern="1200" baseline="0" dirty="0" smtClean="0">
                <a:solidFill>
                  <a:schemeClr val="tx1"/>
                </a:solidFill>
                <a:effectLst/>
                <a:latin typeface="Arial" pitchFamily="34" charset="0"/>
                <a:ea typeface="宋体" pitchFamily="2" charset="-122"/>
                <a:cs typeface="+mn-cs"/>
              </a:rPr>
              <a:t> </a:t>
            </a:r>
            <a:r>
              <a:rPr lang="en-US" altLang="zh-CN" sz="1200" b="0" i="0" kern="1200" dirty="0" smtClean="0">
                <a:solidFill>
                  <a:schemeClr val="tx1"/>
                </a:solidFill>
                <a:effectLst/>
                <a:latin typeface="Arial" pitchFamily="34" charset="0"/>
                <a:ea typeface="宋体" pitchFamily="2" charset="-122"/>
                <a:cs typeface="+mn-cs"/>
              </a:rPr>
              <a:t>outgassing/ sorption rates and high sensitivity.</a:t>
            </a:r>
          </a:p>
          <a:p>
            <a:r>
              <a:rPr lang="en-US" altLang="zh-CN" sz="1200" b="0" i="0" kern="1200" dirty="0" smtClean="0">
                <a:solidFill>
                  <a:schemeClr val="tx1"/>
                </a:solidFill>
                <a:effectLst/>
                <a:latin typeface="Arial" pitchFamily="34" charset="0"/>
                <a:ea typeface="宋体" pitchFamily="2" charset="-122"/>
                <a:cs typeface="+mn-cs"/>
              </a:rPr>
              <a:t>3. A novel technique has been successfully developed to calibrate the ultra high vacuum ( UHV) and extra high vacuum ( XHV), </a:t>
            </a:r>
            <a:r>
              <a:rPr lang="en-US" altLang="zh-CN" sz="1200" b="0" i="0" kern="1200" dirty="0" err="1" smtClean="0">
                <a:solidFill>
                  <a:schemeClr val="tx1"/>
                </a:solidFill>
                <a:effectLst/>
                <a:latin typeface="Arial" pitchFamily="34" charset="0"/>
                <a:ea typeface="宋体" pitchFamily="2" charset="-122"/>
                <a:cs typeface="+mn-cs"/>
              </a:rPr>
              <a:t>whichconsists</a:t>
            </a:r>
            <a:r>
              <a:rPr lang="en-US" altLang="zh-CN" sz="1200" b="0" i="0" kern="1200" dirty="0" smtClean="0">
                <a:solidFill>
                  <a:schemeClr val="tx1"/>
                </a:solidFill>
                <a:effectLst/>
                <a:latin typeface="Arial" pitchFamily="34" charset="0"/>
                <a:ea typeface="宋体" pitchFamily="2" charset="-122"/>
                <a:cs typeface="+mn-cs"/>
              </a:rPr>
              <a:t> of XHV/ UHV chambers, a flow separation and a gas supply.</a:t>
            </a:r>
          </a:p>
          <a:p>
            <a:r>
              <a:rPr lang="en-US" altLang="zh-CN" sz="1200" b="0" i="0" kern="1200" dirty="0" smtClean="0">
                <a:solidFill>
                  <a:schemeClr val="tx1"/>
                </a:solidFill>
                <a:effectLst/>
                <a:latin typeface="Arial" pitchFamily="34" charset="0"/>
                <a:ea typeface="宋体" pitchFamily="2" charset="-122"/>
                <a:cs typeface="+mn-cs"/>
              </a:rPr>
              <a:t>4.On the studies of this subject, design and implement a small prototype</a:t>
            </a:r>
            <a:r>
              <a:rPr lang="en-US" altLang="zh-CN" sz="1200" b="0" i="0" kern="1200" baseline="0" dirty="0" smtClean="0">
                <a:solidFill>
                  <a:schemeClr val="tx1"/>
                </a:solidFill>
                <a:effectLst/>
                <a:latin typeface="Arial" pitchFamily="34" charset="0"/>
                <a:ea typeface="宋体" pitchFamily="2" charset="-122"/>
                <a:cs typeface="+mn-cs"/>
              </a:rPr>
              <a:t> </a:t>
            </a:r>
            <a:r>
              <a:rPr lang="en-US" altLang="zh-CN" sz="1200" b="0" i="0" kern="1200" dirty="0" smtClean="0">
                <a:solidFill>
                  <a:schemeClr val="tx1"/>
                </a:solidFill>
                <a:effectLst/>
                <a:latin typeface="Arial" pitchFamily="34" charset="0"/>
                <a:ea typeface="宋体" pitchFamily="2" charset="-122"/>
                <a:cs typeface="+mn-cs"/>
              </a:rPr>
              <a:t>and the control system. Also research of the nonlinear motion system algorithm for the control system, verification of control system is reasonable. </a:t>
            </a:r>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pPr>
                <a:defRPr/>
              </a:pPr>
              <a:t>45</a:t>
            </a:fld>
            <a:endParaRPr lang="en-US" altLang="zh-CN"/>
          </a:p>
        </p:txBody>
      </p:sp>
    </p:spTree>
    <p:extLst>
      <p:ext uri="{BB962C8B-B14F-4D97-AF65-F5344CB8AC3E}">
        <p14:creationId xmlns:p14="http://schemas.microsoft.com/office/powerpoint/2010/main" val="3596078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smtClean="0">
                <a:solidFill>
                  <a:schemeClr val="tx1"/>
                </a:solidFill>
                <a:effectLst/>
                <a:latin typeface="Arial" pitchFamily="34" charset="0"/>
                <a:ea typeface="宋体" pitchFamily="2" charset="-122"/>
                <a:cs typeface="+mn-cs"/>
              </a:rPr>
              <a:t>The design concept and layout of HIAF facility has evolved from the scientific requirements.</a:t>
            </a:r>
            <a:r>
              <a:rPr lang="en-US" altLang="zh-CN" sz="1200" b="0" i="0" kern="1200" baseline="0" dirty="0" smtClean="0">
                <a:solidFill>
                  <a:schemeClr val="tx1"/>
                </a:solidFill>
                <a:effectLst/>
                <a:latin typeface="Arial" pitchFamily="34" charset="0"/>
                <a:ea typeface="宋体" pitchFamily="2" charset="-122"/>
                <a:cs typeface="+mn-cs"/>
              </a:rPr>
              <a:t> This is the whole layout of the HIAF accelerator, it consists of superconducting ECR source, superconducting </a:t>
            </a:r>
            <a:r>
              <a:rPr lang="en-US" altLang="zh-CN" sz="1200" b="0" i="0" kern="1200" baseline="0" dirty="0" err="1" smtClean="0">
                <a:solidFill>
                  <a:schemeClr val="tx1"/>
                </a:solidFill>
                <a:effectLst/>
                <a:latin typeface="Arial" pitchFamily="34" charset="0"/>
                <a:ea typeface="宋体" pitchFamily="2" charset="-122"/>
                <a:cs typeface="+mn-cs"/>
              </a:rPr>
              <a:t>linac</a:t>
            </a:r>
            <a:r>
              <a:rPr lang="en-US" altLang="zh-CN" sz="1200" b="0" i="0" kern="1200" baseline="0" dirty="0" smtClean="0">
                <a:solidFill>
                  <a:schemeClr val="tx1"/>
                </a:solidFill>
                <a:effectLst/>
                <a:latin typeface="Arial" pitchFamily="34" charset="0"/>
                <a:ea typeface="宋体" pitchFamily="2" charset="-122"/>
                <a:cs typeface="+mn-cs"/>
              </a:rPr>
              <a:t> as injector, synchrotron booster, radioactive beam separator,  and storage rings for in-ring experiments. ECR source is the next generation ECR source with high operation frequency, the superconducting </a:t>
            </a:r>
            <a:r>
              <a:rPr lang="en-US" altLang="zh-CN" sz="1200" b="0" i="0" kern="1200" baseline="0" dirty="0" err="1" smtClean="0">
                <a:solidFill>
                  <a:schemeClr val="tx1"/>
                </a:solidFill>
                <a:effectLst/>
                <a:latin typeface="Arial" pitchFamily="34" charset="0"/>
                <a:ea typeface="宋体" pitchFamily="2" charset="-122"/>
                <a:cs typeface="+mn-cs"/>
              </a:rPr>
              <a:t>linac</a:t>
            </a:r>
            <a:r>
              <a:rPr lang="en-US" altLang="zh-CN" sz="1200" b="0" i="0" kern="1200" baseline="0" dirty="0" smtClean="0">
                <a:solidFill>
                  <a:schemeClr val="tx1"/>
                </a:solidFill>
                <a:effectLst/>
                <a:latin typeface="Arial" pitchFamily="34" charset="0"/>
                <a:ea typeface="宋体" pitchFamily="2" charset="-122"/>
                <a:cs typeface="+mn-cs"/>
              </a:rPr>
              <a:t> can provide the highest intensity heavy ion beam for low energy research and synchrotron injection. The output energy is the about 17-25MeV, we keep the free space for update to 100MeV/u in the future. The central part of the HIAF facility is a synchrotron complex consisting of two rings. Both rings have nearly the same circumference and will be installed in the same tunnel. </a:t>
            </a:r>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pPr>
                <a:defRPr/>
              </a:pPr>
              <a:t>5</a:t>
            </a:fld>
            <a:endParaRPr lang="en-US" altLang="zh-CN"/>
          </a:p>
        </p:txBody>
      </p:sp>
    </p:spTree>
    <p:extLst>
      <p:ext uri="{BB962C8B-B14F-4D97-AF65-F5344CB8AC3E}">
        <p14:creationId xmlns:p14="http://schemas.microsoft.com/office/powerpoint/2010/main" val="6480158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We have developed the simulation</a:t>
            </a:r>
            <a:r>
              <a:rPr lang="en-US" altLang="zh-CN" baseline="0" dirty="0" smtClean="0"/>
              <a:t> code, the simulation results show the beam intensity could reach 2.0*10^11, nearly 10 times over the conventional single-plane injection.</a:t>
            </a:r>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solidFill>
                  <a:srgbClr val="000000"/>
                </a:solidFill>
              </a:rPr>
              <a:pPr>
                <a:defRPr/>
              </a:pPr>
              <a:t>46</a:t>
            </a:fld>
            <a:endParaRPr lang="en-US" altLang="zh-CN">
              <a:solidFill>
                <a:srgbClr val="000000"/>
              </a:solidFill>
            </a:endParaRPr>
          </a:p>
        </p:txBody>
      </p:sp>
    </p:spTree>
    <p:extLst>
      <p:ext uri="{BB962C8B-B14F-4D97-AF65-F5344CB8AC3E}">
        <p14:creationId xmlns:p14="http://schemas.microsoft.com/office/powerpoint/2010/main" val="36624647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First is injection efficiency, considering the dynamic vacuum effect,</a:t>
            </a:r>
            <a:r>
              <a:rPr lang="en-US" altLang="zh-CN" baseline="0" dirty="0" smtClean="0"/>
              <a:t> a important requirement of HIAF injection design is to reduce the beam loss as less as possible. So we study the injection efficiency, this figure show the injection efficiency at successive turns during injection process, and find the beam loss is much larger for first few turns, this caused by the hitting of septum, because the central orbit is close to the septum. So we try to inject beam from 20-30 turns later to avoid beam loss. If the injection starts from this point, we find the strong fluctuation of the efficiency. </a:t>
            </a:r>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solidFill>
                  <a:srgbClr val="000000"/>
                </a:solidFill>
              </a:rPr>
              <a:pPr>
                <a:defRPr/>
              </a:pPr>
              <a:t>47</a:t>
            </a:fld>
            <a:endParaRPr lang="en-US" altLang="zh-CN">
              <a:solidFill>
                <a:srgbClr val="000000"/>
              </a:solidFill>
            </a:endParaRPr>
          </a:p>
        </p:txBody>
      </p:sp>
    </p:spTree>
    <p:extLst>
      <p:ext uri="{BB962C8B-B14F-4D97-AF65-F5344CB8AC3E}">
        <p14:creationId xmlns:p14="http://schemas.microsoft.com/office/powerpoint/2010/main" val="28525519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So the hollow injection scheme is not applicable.</a:t>
            </a:r>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solidFill>
                  <a:srgbClr val="000000"/>
                </a:solidFill>
              </a:rPr>
              <a:pPr>
                <a:defRPr/>
              </a:pPr>
              <a:t>50</a:t>
            </a:fld>
            <a:endParaRPr lang="en-US" altLang="zh-CN">
              <a:solidFill>
                <a:srgbClr val="000000"/>
              </a:solidFill>
            </a:endParaRPr>
          </a:p>
        </p:txBody>
      </p:sp>
    </p:spTree>
    <p:extLst>
      <p:ext uri="{BB962C8B-B14F-4D97-AF65-F5344CB8AC3E}">
        <p14:creationId xmlns:p14="http://schemas.microsoft.com/office/powerpoint/2010/main" val="31069443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kern="1200" dirty="0" smtClean="0">
                <a:solidFill>
                  <a:schemeClr val="tx1"/>
                </a:solidFill>
                <a:effectLst/>
                <a:latin typeface="Arial" pitchFamily="34" charset="0"/>
                <a:ea typeface="宋体" pitchFamily="2" charset="-122"/>
                <a:cs typeface="+mn-cs"/>
              </a:rPr>
              <a:t>Then we investigated</a:t>
            </a:r>
            <a:r>
              <a:rPr lang="en-US" altLang="zh-CN" sz="1200" kern="1200" baseline="0" dirty="0" smtClean="0">
                <a:solidFill>
                  <a:schemeClr val="tx1"/>
                </a:solidFill>
                <a:effectLst/>
                <a:latin typeface="Arial" pitchFamily="34" charset="0"/>
                <a:ea typeface="宋体" pitchFamily="2" charset="-122"/>
                <a:cs typeface="+mn-cs"/>
              </a:rPr>
              <a:t> the beam loss of different injection currents. S</a:t>
            </a:r>
            <a:r>
              <a:rPr lang="en-US" altLang="zh-CN" sz="1200" kern="1200" dirty="0" smtClean="0">
                <a:solidFill>
                  <a:schemeClr val="tx1"/>
                </a:solidFill>
                <a:effectLst/>
                <a:latin typeface="Arial" pitchFamily="34" charset="0"/>
                <a:ea typeface="宋体" pitchFamily="2" charset="-122"/>
                <a:cs typeface="+mn-cs"/>
              </a:rPr>
              <a:t>imulations are performed for various beam currents with the optimized injection parameters. With increasing injection beam current the beam losses decrease and result in about 5% for the nominal current of 1.0mA.</a:t>
            </a:r>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solidFill>
                  <a:srgbClr val="000000"/>
                </a:solidFill>
              </a:rPr>
              <a:pPr>
                <a:defRPr/>
              </a:pPr>
              <a:t>51</a:t>
            </a:fld>
            <a:endParaRPr lang="en-US" altLang="zh-CN">
              <a:solidFill>
                <a:srgbClr val="000000"/>
              </a:solidFill>
            </a:endParaRPr>
          </a:p>
        </p:txBody>
      </p:sp>
    </p:spTree>
    <p:extLst>
      <p:ext uri="{BB962C8B-B14F-4D97-AF65-F5344CB8AC3E}">
        <p14:creationId xmlns:p14="http://schemas.microsoft.com/office/powerpoint/2010/main" val="41311577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This table</a:t>
            </a:r>
            <a:r>
              <a:rPr lang="en-US" altLang="zh-CN" baseline="0" dirty="0" smtClean="0"/>
              <a:t> shows the beam intensity of the heavy ion machine in the world,  a selection of the heavy ion facility, such as AGS booster of BNL and NICA Booster of JINR, for high intensity, such as SIS100 of FAIR can provide 4*10^11, and HIAF </a:t>
            </a:r>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solidFill>
                  <a:srgbClr val="000000"/>
                </a:solidFill>
              </a:rPr>
              <a:pPr>
                <a:defRPr/>
              </a:pPr>
              <a:t>53</a:t>
            </a:fld>
            <a:endParaRPr lang="en-US" altLang="zh-CN">
              <a:solidFill>
                <a:srgbClr val="000000"/>
              </a:solidFill>
            </a:endParaRPr>
          </a:p>
        </p:txBody>
      </p:sp>
    </p:spTree>
    <p:extLst>
      <p:ext uri="{BB962C8B-B14F-4D97-AF65-F5344CB8AC3E}">
        <p14:creationId xmlns:p14="http://schemas.microsoft.com/office/powerpoint/2010/main" val="10627751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Beside the fast cycling power supply,</a:t>
            </a:r>
            <a:r>
              <a:rPr lang="en-US" altLang="zh-CN" baseline="0" dirty="0" smtClean="0"/>
              <a:t> another challenge of fast ramping is RF system, the challenges for RF are high voltage and short rise time, the rise time less than 10 microsecond. </a:t>
            </a:r>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solidFill>
                  <a:srgbClr val="000000"/>
                </a:solidFill>
              </a:rPr>
              <a:pPr>
                <a:defRPr/>
              </a:pPr>
              <a:t>54</a:t>
            </a:fld>
            <a:endParaRPr lang="en-US" altLang="zh-CN">
              <a:solidFill>
                <a:srgbClr val="000000"/>
              </a:solidFill>
            </a:endParaRPr>
          </a:p>
        </p:txBody>
      </p:sp>
    </p:spTree>
    <p:extLst>
      <p:ext uri="{BB962C8B-B14F-4D97-AF65-F5344CB8AC3E}">
        <p14:creationId xmlns:p14="http://schemas.microsoft.com/office/powerpoint/2010/main" val="24266905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But</a:t>
            </a:r>
            <a:r>
              <a:rPr lang="en-US" altLang="zh-CN" baseline="0" dirty="0" smtClean="0"/>
              <a:t> there will be some challenges for hardware system. Such as RF system and power supply system. The first challenge for RF is high voltage. </a:t>
            </a:r>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solidFill>
                  <a:srgbClr val="000000"/>
                </a:solidFill>
              </a:rPr>
              <a:pPr>
                <a:defRPr/>
              </a:pPr>
              <a:t>55</a:t>
            </a:fld>
            <a:endParaRPr lang="en-US" altLang="zh-CN">
              <a:solidFill>
                <a:srgbClr val="000000"/>
              </a:solidFill>
            </a:endParaRPr>
          </a:p>
        </p:txBody>
      </p:sp>
    </p:spTree>
    <p:extLst>
      <p:ext uri="{BB962C8B-B14F-4D97-AF65-F5344CB8AC3E}">
        <p14:creationId xmlns:p14="http://schemas.microsoft.com/office/powerpoint/2010/main" val="4283679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smtClean="0">
                <a:solidFill>
                  <a:schemeClr val="tx1"/>
                </a:solidFill>
                <a:effectLst/>
                <a:latin typeface="Arial" pitchFamily="34" charset="0"/>
                <a:ea typeface="宋体" pitchFamily="2" charset="-122"/>
                <a:cs typeface="+mn-cs"/>
              </a:rPr>
              <a:t>With</a:t>
            </a:r>
            <a:r>
              <a:rPr lang="en-US" altLang="zh-CN" sz="1200" b="0" i="0" kern="1200" baseline="0" dirty="0" smtClean="0">
                <a:solidFill>
                  <a:schemeClr val="tx1"/>
                </a:solidFill>
                <a:effectLst/>
                <a:latin typeface="Arial" pitchFamily="34" charset="0"/>
                <a:ea typeface="宋体" pitchFamily="2" charset="-122"/>
                <a:cs typeface="+mn-cs"/>
              </a:rPr>
              <a:t> this design concept and layout, HIAF can provide unprecedented parameters and unique features for research program. Such as beam intensity, if compare with our exiting facility HIRFL, the </a:t>
            </a:r>
          </a:p>
          <a:p>
            <a:r>
              <a:rPr lang="en-US" altLang="zh-CN" sz="1200" b="0" i="0" kern="1200" dirty="0" smtClean="0">
                <a:solidFill>
                  <a:schemeClr val="tx1"/>
                </a:solidFill>
                <a:effectLst/>
                <a:latin typeface="Arial" pitchFamily="34" charset="0"/>
                <a:ea typeface="宋体" pitchFamily="2" charset="-122"/>
                <a:cs typeface="+mn-cs"/>
              </a:rPr>
              <a:t>Summarizing the facility goals in one sentence, that</a:t>
            </a:r>
            <a:r>
              <a:rPr lang="en-US" altLang="zh-CN" sz="1200" b="0" i="0" kern="1200" baseline="0" dirty="0" smtClean="0">
                <a:solidFill>
                  <a:schemeClr val="tx1"/>
                </a:solidFill>
                <a:effectLst/>
                <a:latin typeface="Arial" pitchFamily="34" charset="0"/>
                <a:ea typeface="宋体" pitchFamily="2" charset="-122"/>
                <a:cs typeface="+mn-cs"/>
              </a:rPr>
              <a:t> is: </a:t>
            </a:r>
            <a:r>
              <a:rPr lang="en-US" altLang="zh-CN" sz="1200" b="0" i="0" kern="1200" dirty="0" smtClean="0">
                <a:solidFill>
                  <a:schemeClr val="tx1"/>
                </a:solidFill>
                <a:effectLst/>
                <a:latin typeface="Arial" pitchFamily="34" charset="0"/>
                <a:ea typeface="宋体" pitchFamily="2" charset="-122"/>
                <a:cs typeface="+mn-cs"/>
              </a:rPr>
              <a:t>pushing the ‘intensity’ and the ‘precision frontiers’ to the extremes,</a:t>
            </a:r>
            <a:r>
              <a:rPr lang="en-US" altLang="zh-CN" dirty="0" smtClean="0"/>
              <a:t> </a:t>
            </a:r>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pPr>
                <a:defRPr/>
              </a:pPr>
              <a:t>6</a:t>
            </a:fld>
            <a:endParaRPr lang="en-US" altLang="zh-CN"/>
          </a:p>
        </p:txBody>
      </p:sp>
    </p:spTree>
    <p:extLst>
      <p:ext uri="{BB962C8B-B14F-4D97-AF65-F5344CB8AC3E}">
        <p14:creationId xmlns:p14="http://schemas.microsoft.com/office/powerpoint/2010/main" val="1747919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Around</a:t>
            </a:r>
            <a:r>
              <a:rPr lang="en-US" altLang="zh-CN" baseline="0" dirty="0" smtClean="0"/>
              <a:t> the whole facility, there are a series of experiments terminals or stations for research programs. Such as low energy nuclear structure terminal and low energy irradiation station, for high energy branches, first is external target station for </a:t>
            </a:r>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pPr>
                <a:defRPr/>
              </a:pPr>
              <a:t>7</a:t>
            </a:fld>
            <a:endParaRPr lang="en-US" altLang="zh-CN"/>
          </a:p>
        </p:txBody>
      </p:sp>
    </p:spTree>
    <p:extLst>
      <p:ext uri="{BB962C8B-B14F-4D97-AF65-F5344CB8AC3E}">
        <p14:creationId xmlns:p14="http://schemas.microsoft.com/office/powerpoint/2010/main" val="932795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baseline="0" dirty="0" smtClean="0">
                <a:solidFill>
                  <a:schemeClr val="tx1"/>
                </a:solidFill>
                <a:effectLst/>
                <a:latin typeface="Arial" pitchFamily="34" charset="0"/>
                <a:ea typeface="宋体" pitchFamily="2" charset="-122"/>
                <a:cs typeface="+mn-cs"/>
              </a:rPr>
              <a:t>The HIAF project addresses a wide scope of scientific issues similar to the FAIR project of GSI, but with focus on different topics. </a:t>
            </a:r>
          </a:p>
          <a:p>
            <a:r>
              <a:rPr lang="en-US" altLang="zh-CN" dirty="0" smtClean="0"/>
              <a:t>As I mentioned, HIAF will</a:t>
            </a:r>
            <a:r>
              <a:rPr lang="en-US" altLang="zh-CN" baseline="0" dirty="0" smtClean="0"/>
              <a:t> be a unique machine with unprecedented beam intensity for some new search field. How can HIAF provide unprecedented beam intensity and be a unique machine, now let me introduce the design concept and unique features of HIAF. First is</a:t>
            </a:r>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pPr>
                <a:defRPr/>
              </a:pPr>
              <a:t>8</a:t>
            </a:fld>
            <a:endParaRPr lang="en-US" altLang="zh-CN"/>
          </a:p>
        </p:txBody>
      </p:sp>
    </p:spTree>
    <p:extLst>
      <p:ext uri="{BB962C8B-B14F-4D97-AF65-F5344CB8AC3E}">
        <p14:creationId xmlns:p14="http://schemas.microsoft.com/office/powerpoint/2010/main" val="464122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Quite</a:t>
            </a:r>
            <a:r>
              <a:rPr lang="en-US" altLang="zh-CN" baseline="0" dirty="0" smtClean="0"/>
              <a:t> different from the FAIR of Germany, HIAF will use the superconducting </a:t>
            </a:r>
            <a:r>
              <a:rPr lang="en-US" altLang="zh-CN" baseline="0" dirty="0" err="1" smtClean="0"/>
              <a:t>Linac</a:t>
            </a:r>
            <a:r>
              <a:rPr lang="en-US" altLang="zh-CN" baseline="0" dirty="0" smtClean="0"/>
              <a:t> as the injector, t</a:t>
            </a:r>
            <a:r>
              <a:rPr lang="en-US" altLang="zh-CN" dirty="0" smtClean="0"/>
              <a:t>he basic ideas</a:t>
            </a:r>
            <a:r>
              <a:rPr lang="en-US" altLang="zh-CN" baseline="0" dirty="0" smtClean="0"/>
              <a:t> for high intensity are: firstly a novel two planes painting injection scheme with the fast ramping rate mode in </a:t>
            </a:r>
            <a:r>
              <a:rPr lang="en-US" altLang="zh-CN" baseline="0" dirty="0" err="1" smtClean="0"/>
              <a:t>BRing</a:t>
            </a:r>
            <a:r>
              <a:rPr lang="en-US" altLang="zh-CN" baseline="0" dirty="0" smtClean="0"/>
              <a:t>-N, and secondly beam stacking from </a:t>
            </a:r>
            <a:r>
              <a:rPr lang="en-US" altLang="zh-CN" baseline="0" dirty="0" err="1" smtClean="0"/>
              <a:t>BRing</a:t>
            </a:r>
            <a:r>
              <a:rPr lang="en-US" altLang="zh-CN" baseline="0" dirty="0" smtClean="0"/>
              <a:t>-N to </a:t>
            </a:r>
            <a:r>
              <a:rPr lang="en-US" altLang="zh-CN" baseline="0" dirty="0" err="1" smtClean="0"/>
              <a:t>BRing</a:t>
            </a:r>
            <a:r>
              <a:rPr lang="en-US" altLang="zh-CN" baseline="0" dirty="0" smtClean="0"/>
              <a:t>-S with new barrier bucket technology .</a:t>
            </a:r>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pPr>
                <a:defRPr/>
              </a:pPr>
              <a:t>9</a:t>
            </a:fld>
            <a:endParaRPr lang="en-US" altLang="zh-CN"/>
          </a:p>
        </p:txBody>
      </p:sp>
    </p:spTree>
    <p:extLst>
      <p:ext uri="{BB962C8B-B14F-4D97-AF65-F5344CB8AC3E}">
        <p14:creationId xmlns:p14="http://schemas.microsoft.com/office/powerpoint/2010/main" val="98852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Compare with the </a:t>
            </a:r>
            <a:r>
              <a:rPr lang="en-US" altLang="zh-CN" baseline="0" dirty="0" smtClean="0"/>
              <a:t>conventional multi-turn injection scheme, as used in FAIR SIS18 injection, two planes painting injection can conduct both the horizontal and vertical painting simultaneous using the inclined E-Septum. Left is conventional multi-turn injection, only painting in horizontal plane, right is two planes painting and beam is painted in both horizontal and vertical </a:t>
            </a:r>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pPr>
                <a:defRPr/>
              </a:pPr>
              <a:t>10</a:t>
            </a:fld>
            <a:endParaRPr lang="en-US" altLang="zh-CN"/>
          </a:p>
        </p:txBody>
      </p:sp>
    </p:spTree>
    <p:extLst>
      <p:ext uri="{BB962C8B-B14F-4D97-AF65-F5344CB8AC3E}">
        <p14:creationId xmlns:p14="http://schemas.microsoft.com/office/powerpoint/2010/main" val="1745313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smtClean="0"/>
              <a:t>Through two</a:t>
            </a:r>
            <a:r>
              <a:rPr lang="en-US" altLang="zh-CN" baseline="0" dirty="0" smtClean="0"/>
              <a:t> planes painting injection, we can accumulate the beam to high intensity, and the beam should be launched to high energy as soon as possible to avoid the beam loss due to space charge and dynamic vacuum effects, so the fast ramping rate mode was designed for </a:t>
            </a:r>
            <a:r>
              <a:rPr lang="en-US" altLang="zh-CN" baseline="0" dirty="0" err="1" smtClean="0"/>
              <a:t>BRing</a:t>
            </a:r>
            <a:r>
              <a:rPr lang="en-US" altLang="zh-CN" baseline="0" dirty="0" smtClean="0"/>
              <a:t>-N, the ramping rate is 12T/s and the repetition rate is 3-5Hz. </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pPr>
              <a:defRPr/>
            </a:pPr>
            <a:fld id="{5A73304A-73C2-4514-AB27-450157A2840E}" type="slidenum">
              <a:rPr lang="en-US" altLang="zh-CN" smtClean="0">
                <a:solidFill>
                  <a:srgbClr val="000000"/>
                </a:solidFill>
              </a:rPr>
              <a:pPr>
                <a:defRPr/>
              </a:pPr>
              <a:t>11</a:t>
            </a:fld>
            <a:endParaRPr lang="en-US" altLang="zh-CN">
              <a:solidFill>
                <a:srgbClr val="000000"/>
              </a:solidFill>
            </a:endParaRPr>
          </a:p>
        </p:txBody>
      </p:sp>
    </p:spTree>
    <p:extLst>
      <p:ext uri="{BB962C8B-B14F-4D97-AF65-F5344CB8AC3E}">
        <p14:creationId xmlns:p14="http://schemas.microsoft.com/office/powerpoint/2010/main" val="383750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6"/>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151" indent="0" algn="ctr">
              <a:buNone/>
              <a:defRPr/>
            </a:lvl2pPr>
            <a:lvl3pPr marL="914302" indent="0" algn="ctr">
              <a:buNone/>
              <a:defRPr/>
            </a:lvl3pPr>
            <a:lvl4pPr marL="1371453" indent="0" algn="ctr">
              <a:buNone/>
              <a:defRPr/>
            </a:lvl4pPr>
            <a:lvl5pPr marL="1828604" indent="0" algn="ctr">
              <a:buNone/>
              <a:defRPr/>
            </a:lvl5pPr>
            <a:lvl6pPr marL="2285755" indent="0" algn="ctr">
              <a:buNone/>
              <a:defRPr/>
            </a:lvl6pPr>
            <a:lvl7pPr marL="2742906" indent="0" algn="ctr">
              <a:buNone/>
              <a:defRPr/>
            </a:lvl7pPr>
            <a:lvl8pPr marL="3200057" indent="0" algn="ctr">
              <a:buNone/>
              <a:defRPr/>
            </a:lvl8pPr>
            <a:lvl9pPr marL="3657208"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FC5B92-EFAA-43B6-BF3B-3A18A90FDF2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374310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7C1841-7056-4D95-A6F9-0CA588F10011}"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18078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746315-3739-41B8-B209-24C8B0E7492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61545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457200" y="1600200"/>
            <a:ext cx="8229600" cy="4525963"/>
          </a:xfrm>
        </p:spPr>
        <p:txBody>
          <a:bodyPr/>
          <a:lstStyle/>
          <a:p>
            <a:pPr lvl="0"/>
            <a:endParaRPr lang="zh-CN"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EDB1A2-7EBA-483E-AE22-B3EC2B6B0D42}"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7338669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7813"/>
            <a:ext cx="8229600" cy="5853112"/>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日期占位符 2"/>
          <p:cNvSpPr>
            <a:spLocks noGrp="1"/>
          </p:cNvSpPr>
          <p:nvPr>
            <p:ph type="dt" sz="half" idx="10"/>
          </p:nvPr>
        </p:nvSpPr>
        <p:spPr/>
        <p:txBody>
          <a:bodyPr/>
          <a:lstStyle>
            <a:lvl1pPr>
              <a:defRPr/>
            </a:lvl1pPr>
          </a:lstStyle>
          <a:p>
            <a:fld id="{B83460FB-F23F-4714-A9E4-A727BDADCEDC}" type="datetime1">
              <a:rPr lang="en-US">
                <a:solidFill>
                  <a:srgbClr val="000000"/>
                </a:solidFill>
              </a:rPr>
              <a:pPr/>
              <a:t>12/10/2018</a:t>
            </a:fld>
            <a:endParaRPr lang="en-US" altLang="zh-CN">
              <a:solidFill>
                <a:srgbClr val="000000"/>
              </a:solidFill>
            </a:endParaRPr>
          </a:p>
        </p:txBody>
      </p:sp>
      <p:sp>
        <p:nvSpPr>
          <p:cNvPr id="4" name="页脚占位符 3"/>
          <p:cNvSpPr>
            <a:spLocks noGrp="1"/>
          </p:cNvSpPr>
          <p:nvPr>
            <p:ph type="ftr" sz="quarter" idx="11"/>
          </p:nvPr>
        </p:nvSpPr>
        <p:spPr/>
        <p:txBody>
          <a:bodyPr/>
          <a:lstStyle>
            <a:lvl1pPr>
              <a:defRPr/>
            </a:lvl1pPr>
          </a:lstStyle>
          <a:p>
            <a:r>
              <a:rPr lang="en-US" altLang="zh-CN">
                <a:solidFill>
                  <a:srgbClr val="000000"/>
                </a:solidFill>
              </a:rPr>
              <a:t>The Operation Status of HIRFL and Commissioning of HIRFL-CSR</a:t>
            </a:r>
          </a:p>
        </p:txBody>
      </p:sp>
      <p:sp>
        <p:nvSpPr>
          <p:cNvPr id="5" name="灯片编号占位符 4"/>
          <p:cNvSpPr>
            <a:spLocks noGrp="1"/>
          </p:cNvSpPr>
          <p:nvPr>
            <p:ph type="sldNum" sz="quarter" idx="12"/>
          </p:nvPr>
        </p:nvSpPr>
        <p:spPr/>
        <p:txBody>
          <a:bodyPr/>
          <a:lstStyle>
            <a:lvl1pPr>
              <a:defRPr/>
            </a:lvl1pPr>
          </a:lstStyle>
          <a:p>
            <a:pPr>
              <a:defRPr/>
            </a:pPr>
            <a:fld id="{956CDBFB-5EB2-4C9F-848F-AAD45516260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8609371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2018/12/10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矩形 6"/>
          <p:cNvSpPr/>
          <p:nvPr userDrawn="1"/>
        </p:nvSpPr>
        <p:spPr bwMode="auto">
          <a:xfrm>
            <a:off x="-7620" y="0"/>
            <a:ext cx="9151620" cy="692695"/>
          </a:xfrm>
          <a:prstGeom prst="rect">
            <a:avLst/>
          </a:prstGeom>
          <a:gradFill flip="none" rotWithShape="1">
            <a:gsLst>
              <a:gs pos="100000">
                <a:srgbClr val="006699"/>
              </a:gs>
              <a:gs pos="52000">
                <a:srgbClr val="006699"/>
              </a:gs>
              <a:gs pos="25000">
                <a:srgbClr val="006699"/>
              </a:gs>
              <a:gs pos="0">
                <a:srgbClr val="006699">
                  <a:alpha val="65000"/>
                </a:srgbClr>
              </a:gs>
            </a:gsLst>
            <a:path path="circle">
              <a:fillToRect l="50000" t="50000" r="50000" b="50000"/>
            </a:path>
            <a:tileRect/>
          </a:gradFill>
          <a:ln>
            <a:noFill/>
          </a:ln>
        </p:spPr>
        <p:txBody>
          <a:bodyPr vert="horz" wrap="square" lIns="91440" tIns="45720" rIns="91440" bIns="45720" numCol="1" rtlCol="0" anchor="t" anchorCtr="0" compatLnSpc="1"/>
          <a:lstStyle/>
          <a:p>
            <a:pPr marL="0" marR="0" lvl="0" indent="0" algn="l" defTabSz="914400" rtl="0" eaLnBrk="0" fontAlgn="base" latinLnBrk="0" hangingPunct="0">
              <a:lnSpc>
                <a:spcPct val="180000"/>
              </a:lnSpc>
              <a:spcBef>
                <a:spcPct val="0"/>
              </a:spcBef>
              <a:spcAft>
                <a:spcPct val="0"/>
              </a:spcAft>
              <a:buClr>
                <a:prstClr val="black"/>
              </a:buClr>
              <a:buSzTx/>
              <a:buFont typeface="Wingdings" charset="0"/>
              <a:buNone/>
              <a:tabLst/>
              <a:defRPr/>
            </a:pPr>
            <a:endParaRPr kumimoji="0" lang="zh-CN" altLang="en-US" sz="2000" b="1" i="0" u="none" strike="noStrike" kern="1200" cap="none" spc="0" normalizeH="0" baseline="0" noProof="0">
              <a:ln>
                <a:noFill/>
              </a:ln>
              <a:solidFill>
                <a:srgbClr val="000000"/>
              </a:solidFill>
              <a:effectLst/>
              <a:uLnTx/>
              <a:uFillTx/>
              <a:latin typeface="Arial" charset="0"/>
              <a:ea typeface="楷体_GB2312" charset="0"/>
              <a:cs typeface="Arial" charset="0"/>
            </a:endParaRPr>
          </a:p>
        </p:txBody>
      </p:sp>
      <p:pic>
        <p:nvPicPr>
          <p:cNvPr id="8" name="Picture 6"/>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444090" y="34156"/>
            <a:ext cx="1212549" cy="58026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782492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2018/12/10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4305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2018/12/10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221332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2018/12/10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014236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2018/12/10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938197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2018/12/10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78482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EEB47F-04BD-4961-8B52-C455AB621911}"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160768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2018/12/10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51485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2018/12/10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61628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2018/12/10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416781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2018/12/10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942753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2018/12/10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978075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2018/12/10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矩形 6"/>
          <p:cNvSpPr/>
          <p:nvPr userDrawn="1"/>
        </p:nvSpPr>
        <p:spPr bwMode="auto">
          <a:xfrm>
            <a:off x="-7620" y="0"/>
            <a:ext cx="9151620" cy="692695"/>
          </a:xfrm>
          <a:prstGeom prst="rect">
            <a:avLst/>
          </a:prstGeom>
          <a:gradFill flip="none" rotWithShape="1">
            <a:gsLst>
              <a:gs pos="100000">
                <a:srgbClr val="006699"/>
              </a:gs>
              <a:gs pos="52000">
                <a:srgbClr val="006699"/>
              </a:gs>
              <a:gs pos="25000">
                <a:srgbClr val="006699"/>
              </a:gs>
              <a:gs pos="0">
                <a:srgbClr val="006699">
                  <a:alpha val="65000"/>
                </a:srgbClr>
              </a:gs>
            </a:gsLst>
            <a:path path="circle">
              <a:fillToRect l="50000" t="50000" r="50000" b="50000"/>
            </a:path>
            <a:tileRect/>
          </a:gradFill>
          <a:ln>
            <a:noFill/>
          </a:ln>
        </p:spPr>
        <p:txBody>
          <a:bodyPr vert="horz" wrap="square" lIns="91440" tIns="45720" rIns="91440" bIns="45720" numCol="1" rtlCol="0" anchor="t" anchorCtr="0" compatLnSpc="1"/>
          <a:lstStyle/>
          <a:p>
            <a:pPr eaLnBrk="0" hangingPunct="0">
              <a:lnSpc>
                <a:spcPct val="180000"/>
              </a:lnSpc>
              <a:buClr>
                <a:prstClr val="black"/>
              </a:buClr>
              <a:buFont typeface="Wingdings" charset="0"/>
              <a:buNone/>
            </a:pPr>
            <a:endParaRPr lang="zh-CN" altLang="en-US" sz="2000" b="1">
              <a:solidFill>
                <a:srgbClr val="000000"/>
              </a:solidFill>
              <a:latin typeface="Arial" charset="0"/>
              <a:ea typeface="楷体_GB2312" charset="0"/>
              <a:cs typeface="Arial" charset="0"/>
            </a:endParaRPr>
          </a:p>
        </p:txBody>
      </p:sp>
      <p:pic>
        <p:nvPicPr>
          <p:cNvPr id="8" name="Picture 6"/>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444090" y="34156"/>
            <a:ext cx="1212549" cy="580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038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2018/12/10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193309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2018/12/10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794785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2018/12/10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93102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2018/12/10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52792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1"/>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4"/>
            <a:ext cx="7772400" cy="1500187"/>
          </a:xfrm>
        </p:spPr>
        <p:txBody>
          <a:bodyPr anchor="b"/>
          <a:lstStyle>
            <a:lvl1pPr marL="0" indent="0">
              <a:buNone/>
              <a:defRPr sz="2000"/>
            </a:lvl1pPr>
            <a:lvl2pPr marL="457151" indent="0">
              <a:buNone/>
              <a:defRPr sz="1800"/>
            </a:lvl2pPr>
            <a:lvl3pPr marL="914302" indent="0">
              <a:buNone/>
              <a:defRPr sz="1600"/>
            </a:lvl3pPr>
            <a:lvl4pPr marL="1371453" indent="0">
              <a:buNone/>
              <a:defRPr sz="1400"/>
            </a:lvl4pPr>
            <a:lvl5pPr marL="1828604" indent="0">
              <a:buNone/>
              <a:defRPr sz="1400"/>
            </a:lvl5pPr>
            <a:lvl6pPr marL="2285755" indent="0">
              <a:buNone/>
              <a:defRPr sz="1400"/>
            </a:lvl6pPr>
            <a:lvl7pPr marL="2742906" indent="0">
              <a:buNone/>
              <a:defRPr sz="1400"/>
            </a:lvl7pPr>
            <a:lvl8pPr marL="3200057" indent="0">
              <a:buNone/>
              <a:defRPr sz="1400"/>
            </a:lvl8pPr>
            <a:lvl9pPr marL="3657208"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E3A14E-9292-4740-849B-4E758ED8A69F}"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736188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2018/12/10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766677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2018/12/10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253778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2018/12/10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834848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2018/12/10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9918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2018/12/10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737735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2018/12/10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59619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8683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381000" y="1295400"/>
            <a:ext cx="8229600" cy="5029200"/>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endParaRPr lang="en-US" altLang="zh-CN"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r>
              <a:rPr lang="en-US" altLang="zh-CN" dirty="0">
                <a:solidFill>
                  <a:prstClr val="black">
                    <a:tint val="75000"/>
                  </a:prstClr>
                </a:solidFill>
              </a:rPr>
              <a:t>1/13</a:t>
            </a:r>
            <a:fld id="{CFC5E26C-F7E8-4893-A2B8-A38343DD36B7}" type="slidenum">
              <a:rPr lang="en-US" altLang="zh-CN">
                <a:solidFill>
                  <a:prstClr val="black">
                    <a:tint val="75000"/>
                  </a:prstClr>
                </a:solidFill>
              </a:rPr>
              <a:pPr/>
              <a:t>‹#›</a:t>
            </a:fld>
            <a:endParaRPr lang="en-US" altLang="zh-CN" dirty="0">
              <a:solidFill>
                <a:prstClr val="black">
                  <a:tint val="75000"/>
                </a:prstClr>
              </a:solidFill>
            </a:endParaRPr>
          </a:p>
        </p:txBody>
      </p:sp>
    </p:spTree>
    <p:extLst>
      <p:ext uri="{BB962C8B-B14F-4D97-AF65-F5344CB8AC3E}">
        <p14:creationId xmlns:p14="http://schemas.microsoft.com/office/powerpoint/2010/main" val="2824070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2018/12/10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矩形 6"/>
          <p:cNvSpPr/>
          <p:nvPr userDrawn="1"/>
        </p:nvSpPr>
        <p:spPr bwMode="auto">
          <a:xfrm>
            <a:off x="-7620" y="0"/>
            <a:ext cx="9151620" cy="692695"/>
          </a:xfrm>
          <a:prstGeom prst="rect">
            <a:avLst/>
          </a:prstGeom>
          <a:gradFill flip="none" rotWithShape="1">
            <a:gsLst>
              <a:gs pos="100000">
                <a:srgbClr val="006699"/>
              </a:gs>
              <a:gs pos="52000">
                <a:srgbClr val="006699"/>
              </a:gs>
              <a:gs pos="25000">
                <a:srgbClr val="006699"/>
              </a:gs>
              <a:gs pos="0">
                <a:srgbClr val="006699">
                  <a:alpha val="65000"/>
                </a:srgbClr>
              </a:gs>
            </a:gsLst>
            <a:path path="circle">
              <a:fillToRect l="50000" t="50000" r="50000" b="50000"/>
            </a:path>
            <a:tileRect/>
          </a:gradFill>
          <a:ln>
            <a:noFill/>
          </a:ln>
        </p:spPr>
        <p:txBody>
          <a:bodyPr vert="horz" wrap="square" lIns="91440" tIns="45720" rIns="91440" bIns="45720" numCol="1" rtlCol="0" anchor="t" anchorCtr="0" compatLnSpc="1"/>
          <a:lstStyle/>
          <a:p>
            <a:pPr eaLnBrk="0" hangingPunct="0">
              <a:lnSpc>
                <a:spcPct val="180000"/>
              </a:lnSpc>
              <a:buClr>
                <a:prstClr val="black"/>
              </a:buClr>
              <a:buFont typeface="Wingdings" charset="0"/>
              <a:buNone/>
            </a:pPr>
            <a:endParaRPr lang="zh-CN" altLang="en-US" sz="2000" b="1">
              <a:solidFill>
                <a:srgbClr val="000000"/>
              </a:solidFill>
              <a:latin typeface="Arial" charset="0"/>
              <a:ea typeface="楷体_GB2312" charset="0"/>
              <a:cs typeface="Arial" charset="0"/>
            </a:endParaRPr>
          </a:p>
        </p:txBody>
      </p:sp>
      <p:pic>
        <p:nvPicPr>
          <p:cNvPr id="8" name="Picture 6"/>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444090" y="34156"/>
            <a:ext cx="1212549" cy="580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7457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2018/12/10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523454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2018/12/10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57863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709043-D799-4C0A-BE6E-912873A4D757}"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030063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2018/12/10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301185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2018/12/10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854564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2018/12/10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301999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2018/12/10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357684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2018/12/10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512042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2018/12/10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850752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2018/12/10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040781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2018/12/10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63581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8683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381000" y="1295400"/>
            <a:ext cx="8229600" cy="5029200"/>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endParaRPr lang="en-US" altLang="zh-CN"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r>
              <a:rPr lang="en-US" altLang="zh-CN" dirty="0">
                <a:solidFill>
                  <a:prstClr val="black">
                    <a:tint val="75000"/>
                  </a:prstClr>
                </a:solidFill>
              </a:rPr>
              <a:t>1/13</a:t>
            </a:r>
            <a:fld id="{CFC5E26C-F7E8-4893-A2B8-A38343DD36B7}" type="slidenum">
              <a:rPr lang="en-US" altLang="zh-CN">
                <a:solidFill>
                  <a:prstClr val="black">
                    <a:tint val="75000"/>
                  </a:prstClr>
                </a:solidFill>
              </a:rPr>
              <a:pPr/>
              <a:t>‹#›</a:t>
            </a:fld>
            <a:endParaRPr lang="en-US" altLang="zh-CN" dirty="0">
              <a:solidFill>
                <a:prstClr val="black">
                  <a:tint val="75000"/>
                </a:prstClr>
              </a:solidFill>
            </a:endParaRPr>
          </a:p>
        </p:txBody>
      </p:sp>
    </p:spTree>
    <p:extLst>
      <p:ext uri="{BB962C8B-B14F-4D97-AF65-F5344CB8AC3E}">
        <p14:creationId xmlns:p14="http://schemas.microsoft.com/office/powerpoint/2010/main" val="20998646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2018/12/10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矩形 6"/>
          <p:cNvSpPr/>
          <p:nvPr userDrawn="1"/>
        </p:nvSpPr>
        <p:spPr bwMode="auto">
          <a:xfrm>
            <a:off x="-7620" y="0"/>
            <a:ext cx="9151620" cy="692695"/>
          </a:xfrm>
          <a:prstGeom prst="rect">
            <a:avLst/>
          </a:prstGeom>
          <a:gradFill flip="none" rotWithShape="1">
            <a:gsLst>
              <a:gs pos="100000">
                <a:srgbClr val="006699"/>
              </a:gs>
              <a:gs pos="52000">
                <a:srgbClr val="006699"/>
              </a:gs>
              <a:gs pos="25000">
                <a:srgbClr val="006699"/>
              </a:gs>
              <a:gs pos="0">
                <a:srgbClr val="006699">
                  <a:alpha val="65000"/>
                </a:srgbClr>
              </a:gs>
            </a:gsLst>
            <a:path path="circle">
              <a:fillToRect l="50000" t="50000" r="50000" b="50000"/>
            </a:path>
            <a:tileRect/>
          </a:gradFill>
          <a:ln>
            <a:noFill/>
          </a:ln>
        </p:spPr>
        <p:txBody>
          <a:bodyPr vert="horz" wrap="square" lIns="91440" tIns="45720" rIns="91440" bIns="45720" numCol="1" rtlCol="0" anchor="t" anchorCtr="0" compatLnSpc="1"/>
          <a:lstStyle/>
          <a:p>
            <a:pPr eaLnBrk="0" hangingPunct="0">
              <a:lnSpc>
                <a:spcPct val="180000"/>
              </a:lnSpc>
              <a:buClr>
                <a:prstClr val="black"/>
              </a:buClr>
              <a:buFont typeface="Wingdings" charset="0"/>
              <a:buNone/>
            </a:pPr>
            <a:endParaRPr lang="zh-CN" altLang="en-US" sz="2000" b="1">
              <a:solidFill>
                <a:srgbClr val="000000"/>
              </a:solidFill>
              <a:latin typeface="Arial" charset="0"/>
              <a:ea typeface="楷体_GB2312" charset="0"/>
              <a:cs typeface="Arial" charset="0"/>
            </a:endParaRPr>
          </a:p>
        </p:txBody>
      </p:sp>
      <p:pic>
        <p:nvPicPr>
          <p:cNvPr id="8" name="Picture 6"/>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444090" y="34156"/>
            <a:ext cx="1212549" cy="580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988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151" indent="0">
              <a:buNone/>
              <a:defRPr sz="2000" b="1"/>
            </a:lvl2pPr>
            <a:lvl3pPr marL="914302" indent="0">
              <a:buNone/>
              <a:defRPr sz="1800" b="1"/>
            </a:lvl3pPr>
            <a:lvl4pPr marL="1371453" indent="0">
              <a:buNone/>
              <a:defRPr sz="1600" b="1"/>
            </a:lvl4pPr>
            <a:lvl5pPr marL="1828604" indent="0">
              <a:buNone/>
              <a:defRPr sz="1600" b="1"/>
            </a:lvl5pPr>
            <a:lvl6pPr marL="2285755" indent="0">
              <a:buNone/>
              <a:defRPr sz="1600" b="1"/>
            </a:lvl6pPr>
            <a:lvl7pPr marL="2742906" indent="0">
              <a:buNone/>
              <a:defRPr sz="1600" b="1"/>
            </a:lvl7pPr>
            <a:lvl8pPr marL="3200057" indent="0">
              <a:buNone/>
              <a:defRPr sz="1600" b="1"/>
            </a:lvl8pPr>
            <a:lvl9pPr marL="3657208"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535113"/>
            <a:ext cx="4041775" cy="639762"/>
          </a:xfrm>
        </p:spPr>
        <p:txBody>
          <a:bodyPr anchor="b"/>
          <a:lstStyle>
            <a:lvl1pPr marL="0" indent="0">
              <a:buNone/>
              <a:defRPr sz="2400" b="1"/>
            </a:lvl1pPr>
            <a:lvl2pPr marL="457151" indent="0">
              <a:buNone/>
              <a:defRPr sz="2000" b="1"/>
            </a:lvl2pPr>
            <a:lvl3pPr marL="914302" indent="0">
              <a:buNone/>
              <a:defRPr sz="1800" b="1"/>
            </a:lvl3pPr>
            <a:lvl4pPr marL="1371453" indent="0">
              <a:buNone/>
              <a:defRPr sz="1600" b="1"/>
            </a:lvl4pPr>
            <a:lvl5pPr marL="1828604" indent="0">
              <a:buNone/>
              <a:defRPr sz="1600" b="1"/>
            </a:lvl5pPr>
            <a:lvl6pPr marL="2285755" indent="0">
              <a:buNone/>
              <a:defRPr sz="1600" b="1"/>
            </a:lvl6pPr>
            <a:lvl7pPr marL="2742906" indent="0">
              <a:buNone/>
              <a:defRPr sz="1600" b="1"/>
            </a:lvl7pPr>
            <a:lvl8pPr marL="3200057" indent="0">
              <a:buNone/>
              <a:defRPr sz="1600" b="1"/>
            </a:lvl8pPr>
            <a:lvl9pPr marL="3657208"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2D59FE6-7BE8-4D0D-9522-6B06FA58A6A7}"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6121991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2018/12/10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532113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2018/12/10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806309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2018/12/10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355213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2018/12/10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818913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2018/12/10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123637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2018/12/10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284100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2018/12/10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37750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2018/12/10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102495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2018/12/10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895577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2018/12/10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4812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D7B7D69-B7C7-4523-B8DD-35AB751D18B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2013499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8683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381000" y="1295400"/>
            <a:ext cx="8229600" cy="5029200"/>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endParaRPr lang="en-US" altLang="zh-CN"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endParaRPr lang="en-US" altLang="zh-CN"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r>
              <a:rPr lang="en-US" altLang="zh-CN" dirty="0">
                <a:solidFill>
                  <a:prstClr val="black">
                    <a:tint val="75000"/>
                  </a:prstClr>
                </a:solidFill>
              </a:rPr>
              <a:t>1/13</a:t>
            </a:r>
            <a:fld id="{CFC5E26C-F7E8-4893-A2B8-A38343DD36B7}" type="slidenum">
              <a:rPr lang="en-US" altLang="zh-CN">
                <a:solidFill>
                  <a:prstClr val="black">
                    <a:tint val="75000"/>
                  </a:prstClr>
                </a:solidFill>
              </a:rPr>
              <a:pPr/>
              <a:t>‹#›</a:t>
            </a:fld>
            <a:endParaRPr lang="en-US" altLang="zh-CN" dirty="0">
              <a:solidFill>
                <a:prstClr val="black">
                  <a:tint val="75000"/>
                </a:prstClr>
              </a:solidFill>
            </a:endParaRPr>
          </a:p>
        </p:txBody>
      </p:sp>
    </p:spTree>
    <p:extLst>
      <p:ext uri="{BB962C8B-B14F-4D97-AF65-F5344CB8AC3E}">
        <p14:creationId xmlns:p14="http://schemas.microsoft.com/office/powerpoint/2010/main" val="3375943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38FCC75-57C9-4079-96AB-64059EE9706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033673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1"/>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435100"/>
            <a:ext cx="3008313" cy="4691063"/>
          </a:xfrm>
        </p:spPr>
        <p:txBody>
          <a:bodyPr/>
          <a:lstStyle>
            <a:lvl1pPr marL="0" indent="0">
              <a:buNone/>
              <a:defRPr sz="1400"/>
            </a:lvl1pPr>
            <a:lvl2pPr marL="457151" indent="0">
              <a:buNone/>
              <a:defRPr sz="1200"/>
            </a:lvl2pPr>
            <a:lvl3pPr marL="914302" indent="0">
              <a:buNone/>
              <a:defRPr sz="1000"/>
            </a:lvl3pPr>
            <a:lvl4pPr marL="1371453" indent="0">
              <a:buNone/>
              <a:defRPr sz="900"/>
            </a:lvl4pPr>
            <a:lvl5pPr marL="1828604" indent="0">
              <a:buNone/>
              <a:defRPr sz="900"/>
            </a:lvl5pPr>
            <a:lvl6pPr marL="2285755" indent="0">
              <a:buNone/>
              <a:defRPr sz="900"/>
            </a:lvl6pPr>
            <a:lvl7pPr marL="2742906" indent="0">
              <a:buNone/>
              <a:defRPr sz="900"/>
            </a:lvl7pPr>
            <a:lvl8pPr marL="3200057" indent="0">
              <a:buNone/>
              <a:defRPr sz="900"/>
            </a:lvl8pPr>
            <a:lvl9pPr marL="3657208"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BFB4C5-DE76-4758-91ED-30647F10F5F2}"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061180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1"/>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151" indent="0">
              <a:buNone/>
              <a:defRPr sz="2800"/>
            </a:lvl2pPr>
            <a:lvl3pPr marL="914302" indent="0">
              <a:buNone/>
              <a:defRPr sz="2400"/>
            </a:lvl3pPr>
            <a:lvl4pPr marL="1371453" indent="0">
              <a:buNone/>
              <a:defRPr sz="2000"/>
            </a:lvl4pPr>
            <a:lvl5pPr marL="1828604" indent="0">
              <a:buNone/>
              <a:defRPr sz="2000"/>
            </a:lvl5pPr>
            <a:lvl6pPr marL="2285755" indent="0">
              <a:buNone/>
              <a:defRPr sz="2000"/>
            </a:lvl6pPr>
            <a:lvl7pPr marL="2742906" indent="0">
              <a:buNone/>
              <a:defRPr sz="2000"/>
            </a:lvl7pPr>
            <a:lvl8pPr marL="3200057" indent="0">
              <a:buNone/>
              <a:defRPr sz="2000"/>
            </a:lvl8pPr>
            <a:lvl9pPr marL="3657208"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9"/>
            <a:ext cx="5486400" cy="804862"/>
          </a:xfrm>
        </p:spPr>
        <p:txBody>
          <a:bodyPr/>
          <a:lstStyle>
            <a:lvl1pPr marL="0" indent="0">
              <a:buNone/>
              <a:defRPr sz="1400"/>
            </a:lvl1pPr>
            <a:lvl2pPr marL="457151" indent="0">
              <a:buNone/>
              <a:defRPr sz="1200"/>
            </a:lvl2pPr>
            <a:lvl3pPr marL="914302" indent="0">
              <a:buNone/>
              <a:defRPr sz="1000"/>
            </a:lvl3pPr>
            <a:lvl4pPr marL="1371453" indent="0">
              <a:buNone/>
              <a:defRPr sz="900"/>
            </a:lvl4pPr>
            <a:lvl5pPr marL="1828604" indent="0">
              <a:buNone/>
              <a:defRPr sz="900"/>
            </a:lvl5pPr>
            <a:lvl6pPr marL="2285755" indent="0">
              <a:buNone/>
              <a:defRPr sz="900"/>
            </a:lvl6pPr>
            <a:lvl7pPr marL="2742906" indent="0">
              <a:buNone/>
              <a:defRPr sz="900"/>
            </a:lvl7pPr>
            <a:lvl8pPr marL="3200057" indent="0">
              <a:buNone/>
              <a:defRPr sz="900"/>
            </a:lvl8pPr>
            <a:lvl9pPr marL="3657208"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FBFEDD2-17F3-45BF-9FDD-EB5BEDA55221}"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42142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gif"/><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gi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gi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30" tIns="45715" rIns="91430" bIns="45715" numCol="1" anchor="ctr" anchorCtr="0" compatLnSpc="1">
            <a:prstTxWarp prst="textNoShape">
              <a:avLst/>
            </a:prstTxWarp>
          </a:bodyPr>
          <a:lstStyle/>
          <a:p>
            <a:pPr lvl="0"/>
            <a:r>
              <a:rPr lang="zh-CN" altLang="en-US" smtClean="0"/>
              <a:t>单击此处编辑母版标题样式</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457200" y="6245226"/>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400">
                <a:latin typeface="Arial" pitchFamily="34" charset="0"/>
              </a:defRPr>
            </a:lvl1pPr>
          </a:lstStyle>
          <a:p>
            <a:pPr>
              <a:defRPr/>
            </a:pPr>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400">
                <a:latin typeface="Arial" pitchFamily="34" charset="0"/>
              </a:defRPr>
            </a:lvl1pPr>
          </a:lstStyle>
          <a:p>
            <a:pPr>
              <a:defRPr/>
            </a:pPr>
            <a:endParaRPr lang="en-US" altLang="zh-CN">
              <a:solidFill>
                <a:srgbClr val="000000"/>
              </a:solidFill>
            </a:endParaRPr>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400">
                <a:latin typeface="Arial" pitchFamily="34" charset="0"/>
              </a:defRPr>
            </a:lvl1pPr>
          </a:lstStyle>
          <a:p>
            <a:pPr>
              <a:defRPr/>
            </a:pPr>
            <a:fld id="{BA50C2CE-4A43-4E43-A115-046FC99452C4}"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42478062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151" algn="ctr" rtl="0" fontAlgn="base">
        <a:spcBef>
          <a:spcPct val="0"/>
        </a:spcBef>
        <a:spcAft>
          <a:spcPct val="0"/>
        </a:spcAft>
        <a:defRPr sz="4400">
          <a:solidFill>
            <a:schemeClr val="tx2"/>
          </a:solidFill>
          <a:latin typeface="Arial" pitchFamily="34" charset="0"/>
          <a:ea typeface="宋体" pitchFamily="2" charset="-122"/>
        </a:defRPr>
      </a:lvl6pPr>
      <a:lvl7pPr marL="914302" algn="ctr" rtl="0" fontAlgn="base">
        <a:spcBef>
          <a:spcPct val="0"/>
        </a:spcBef>
        <a:spcAft>
          <a:spcPct val="0"/>
        </a:spcAft>
        <a:defRPr sz="4400">
          <a:solidFill>
            <a:schemeClr val="tx2"/>
          </a:solidFill>
          <a:latin typeface="Arial" pitchFamily="34" charset="0"/>
          <a:ea typeface="宋体" pitchFamily="2" charset="-122"/>
        </a:defRPr>
      </a:lvl7pPr>
      <a:lvl8pPr marL="1371453" algn="ctr" rtl="0" fontAlgn="base">
        <a:spcBef>
          <a:spcPct val="0"/>
        </a:spcBef>
        <a:spcAft>
          <a:spcPct val="0"/>
        </a:spcAft>
        <a:defRPr sz="4400">
          <a:solidFill>
            <a:schemeClr val="tx2"/>
          </a:solidFill>
          <a:latin typeface="Arial" pitchFamily="34" charset="0"/>
          <a:ea typeface="宋体" pitchFamily="2" charset="-122"/>
        </a:defRPr>
      </a:lvl8pPr>
      <a:lvl9pPr marL="1828604" algn="ctr" rtl="0" fontAlgn="base">
        <a:spcBef>
          <a:spcPct val="0"/>
        </a:spcBef>
        <a:spcAft>
          <a:spcPct val="0"/>
        </a:spcAft>
        <a:defRPr sz="4400">
          <a:solidFill>
            <a:schemeClr val="tx2"/>
          </a:solidFill>
          <a:latin typeface="Arial" pitchFamily="34" charset="0"/>
          <a:ea typeface="宋体" pitchFamily="2" charset="-122"/>
        </a:defRPr>
      </a:lvl9pPr>
    </p:titleStyle>
    <p:bodyStyle>
      <a:lvl1pPr marL="342863" indent="-342863" algn="l" rtl="0" eaLnBrk="0" fontAlgn="base" hangingPunct="0">
        <a:spcBef>
          <a:spcPct val="20000"/>
        </a:spcBef>
        <a:spcAft>
          <a:spcPct val="0"/>
        </a:spcAft>
        <a:buChar char="•"/>
        <a:defRPr sz="3200">
          <a:solidFill>
            <a:schemeClr val="tx1"/>
          </a:solidFill>
          <a:latin typeface="+mn-lt"/>
          <a:ea typeface="+mn-ea"/>
          <a:cs typeface="+mn-cs"/>
        </a:defRPr>
      </a:lvl1pPr>
      <a:lvl2pPr marL="742870" indent="-285719" algn="l" rtl="0" eaLnBrk="0" fontAlgn="base" hangingPunct="0">
        <a:spcBef>
          <a:spcPct val="20000"/>
        </a:spcBef>
        <a:spcAft>
          <a:spcPct val="0"/>
        </a:spcAft>
        <a:buChar char="–"/>
        <a:defRPr sz="2800">
          <a:solidFill>
            <a:schemeClr val="tx1"/>
          </a:solidFill>
          <a:latin typeface="+mn-lt"/>
          <a:ea typeface="+mn-ea"/>
        </a:defRPr>
      </a:lvl2pPr>
      <a:lvl3pPr marL="1142878" indent="-228576" algn="l" rtl="0" eaLnBrk="0" fontAlgn="base" hangingPunct="0">
        <a:spcBef>
          <a:spcPct val="20000"/>
        </a:spcBef>
        <a:spcAft>
          <a:spcPct val="0"/>
        </a:spcAft>
        <a:buChar char="•"/>
        <a:defRPr sz="2400">
          <a:solidFill>
            <a:schemeClr val="tx1"/>
          </a:solidFill>
          <a:latin typeface="+mn-lt"/>
          <a:ea typeface="+mn-ea"/>
        </a:defRPr>
      </a:lvl3pPr>
      <a:lvl4pPr marL="1600028" indent="-228576" algn="l" rtl="0" eaLnBrk="0" fontAlgn="base" hangingPunct="0">
        <a:spcBef>
          <a:spcPct val="20000"/>
        </a:spcBef>
        <a:spcAft>
          <a:spcPct val="0"/>
        </a:spcAft>
        <a:buChar char="–"/>
        <a:defRPr sz="2000">
          <a:solidFill>
            <a:schemeClr val="tx1"/>
          </a:solidFill>
          <a:latin typeface="+mn-lt"/>
          <a:ea typeface="+mn-ea"/>
        </a:defRPr>
      </a:lvl4pPr>
      <a:lvl5pPr marL="2057180" indent="-228576" algn="l" rtl="0" eaLnBrk="0" fontAlgn="base" hangingPunct="0">
        <a:spcBef>
          <a:spcPct val="20000"/>
        </a:spcBef>
        <a:spcAft>
          <a:spcPct val="0"/>
        </a:spcAft>
        <a:buChar char="»"/>
        <a:defRPr sz="2000">
          <a:solidFill>
            <a:schemeClr val="tx1"/>
          </a:solidFill>
          <a:latin typeface="+mn-lt"/>
          <a:ea typeface="+mn-ea"/>
        </a:defRPr>
      </a:lvl5pPr>
      <a:lvl6pPr marL="2514330" indent="-228576" algn="l" rtl="0" fontAlgn="base">
        <a:spcBef>
          <a:spcPct val="20000"/>
        </a:spcBef>
        <a:spcAft>
          <a:spcPct val="0"/>
        </a:spcAft>
        <a:buChar char="»"/>
        <a:defRPr sz="2000">
          <a:solidFill>
            <a:schemeClr val="tx1"/>
          </a:solidFill>
          <a:latin typeface="+mn-lt"/>
          <a:ea typeface="+mn-ea"/>
        </a:defRPr>
      </a:lvl6pPr>
      <a:lvl7pPr marL="2971482" indent="-228576" algn="l" rtl="0" fontAlgn="base">
        <a:spcBef>
          <a:spcPct val="20000"/>
        </a:spcBef>
        <a:spcAft>
          <a:spcPct val="0"/>
        </a:spcAft>
        <a:buChar char="»"/>
        <a:defRPr sz="2000">
          <a:solidFill>
            <a:schemeClr val="tx1"/>
          </a:solidFill>
          <a:latin typeface="+mn-lt"/>
          <a:ea typeface="+mn-ea"/>
        </a:defRPr>
      </a:lvl7pPr>
      <a:lvl8pPr marL="3428632" indent="-228576" algn="l" rtl="0" fontAlgn="base">
        <a:spcBef>
          <a:spcPct val="20000"/>
        </a:spcBef>
        <a:spcAft>
          <a:spcPct val="0"/>
        </a:spcAft>
        <a:buChar char="»"/>
        <a:defRPr sz="2000">
          <a:solidFill>
            <a:schemeClr val="tx1"/>
          </a:solidFill>
          <a:latin typeface="+mn-lt"/>
          <a:ea typeface="+mn-ea"/>
        </a:defRPr>
      </a:lvl8pPr>
      <a:lvl9pPr marL="3885784" indent="-228576"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302" rtl="0" eaLnBrk="1" latinLnBrk="0" hangingPunct="1">
        <a:defRPr sz="1800" kern="1200">
          <a:solidFill>
            <a:schemeClr val="tx1"/>
          </a:solidFill>
          <a:latin typeface="+mn-lt"/>
          <a:ea typeface="+mn-ea"/>
          <a:cs typeface="+mn-cs"/>
        </a:defRPr>
      </a:lvl1pPr>
      <a:lvl2pPr marL="457151" algn="l" defTabSz="914302" rtl="0" eaLnBrk="1" latinLnBrk="0" hangingPunct="1">
        <a:defRPr sz="1800" kern="1200">
          <a:solidFill>
            <a:schemeClr val="tx1"/>
          </a:solidFill>
          <a:latin typeface="+mn-lt"/>
          <a:ea typeface="+mn-ea"/>
          <a:cs typeface="+mn-cs"/>
        </a:defRPr>
      </a:lvl2pPr>
      <a:lvl3pPr marL="914302" algn="l" defTabSz="914302" rtl="0" eaLnBrk="1" latinLnBrk="0" hangingPunct="1">
        <a:defRPr sz="1800" kern="1200">
          <a:solidFill>
            <a:schemeClr val="tx1"/>
          </a:solidFill>
          <a:latin typeface="+mn-lt"/>
          <a:ea typeface="+mn-ea"/>
          <a:cs typeface="+mn-cs"/>
        </a:defRPr>
      </a:lvl3pPr>
      <a:lvl4pPr marL="1371453" algn="l" defTabSz="914302" rtl="0" eaLnBrk="1" latinLnBrk="0" hangingPunct="1">
        <a:defRPr sz="1800" kern="1200">
          <a:solidFill>
            <a:schemeClr val="tx1"/>
          </a:solidFill>
          <a:latin typeface="+mn-lt"/>
          <a:ea typeface="+mn-ea"/>
          <a:cs typeface="+mn-cs"/>
        </a:defRPr>
      </a:lvl4pPr>
      <a:lvl5pPr marL="1828604" algn="l" defTabSz="914302" rtl="0" eaLnBrk="1" latinLnBrk="0" hangingPunct="1">
        <a:defRPr sz="1800" kern="1200">
          <a:solidFill>
            <a:schemeClr val="tx1"/>
          </a:solidFill>
          <a:latin typeface="+mn-lt"/>
          <a:ea typeface="+mn-ea"/>
          <a:cs typeface="+mn-cs"/>
        </a:defRPr>
      </a:lvl5pPr>
      <a:lvl6pPr marL="2285755" algn="l" defTabSz="914302" rtl="0" eaLnBrk="1" latinLnBrk="0" hangingPunct="1">
        <a:defRPr sz="1800" kern="1200">
          <a:solidFill>
            <a:schemeClr val="tx1"/>
          </a:solidFill>
          <a:latin typeface="+mn-lt"/>
          <a:ea typeface="+mn-ea"/>
          <a:cs typeface="+mn-cs"/>
        </a:defRPr>
      </a:lvl6pPr>
      <a:lvl7pPr marL="2742906" algn="l" defTabSz="914302" rtl="0" eaLnBrk="1" latinLnBrk="0" hangingPunct="1">
        <a:defRPr sz="1800" kern="1200">
          <a:solidFill>
            <a:schemeClr val="tx1"/>
          </a:solidFill>
          <a:latin typeface="+mn-lt"/>
          <a:ea typeface="+mn-ea"/>
          <a:cs typeface="+mn-cs"/>
        </a:defRPr>
      </a:lvl7pPr>
      <a:lvl8pPr marL="3200057" algn="l" defTabSz="914302" rtl="0" eaLnBrk="1" latinLnBrk="0" hangingPunct="1">
        <a:defRPr sz="1800" kern="1200">
          <a:solidFill>
            <a:schemeClr val="tx1"/>
          </a:solidFill>
          <a:latin typeface="+mn-lt"/>
          <a:ea typeface="+mn-ea"/>
          <a:cs typeface="+mn-cs"/>
        </a:defRPr>
      </a:lvl8pPr>
      <a:lvl9pPr marL="3657208" algn="l" defTabSz="91430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2018/12/10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矩形 6"/>
          <p:cNvSpPr/>
          <p:nvPr userDrawn="1"/>
        </p:nvSpPr>
        <p:spPr bwMode="auto">
          <a:xfrm>
            <a:off x="-7620" y="0"/>
            <a:ext cx="9151620" cy="692695"/>
          </a:xfrm>
          <a:prstGeom prst="rect">
            <a:avLst/>
          </a:prstGeom>
          <a:gradFill flip="none" rotWithShape="1">
            <a:gsLst>
              <a:gs pos="100000">
                <a:srgbClr val="006699"/>
              </a:gs>
              <a:gs pos="52000">
                <a:srgbClr val="006699"/>
              </a:gs>
              <a:gs pos="25000">
                <a:srgbClr val="006699"/>
              </a:gs>
              <a:gs pos="0">
                <a:srgbClr val="006699">
                  <a:alpha val="65000"/>
                </a:srgbClr>
              </a:gs>
            </a:gsLst>
            <a:path path="circle">
              <a:fillToRect l="50000" t="50000" r="50000" b="50000"/>
            </a:path>
            <a:tileRect/>
          </a:gradFill>
          <a:ln>
            <a:noFill/>
          </a:ln>
        </p:spPr>
        <p:txBody>
          <a:bodyPr vert="horz" wrap="square" lIns="91440" tIns="45720" rIns="91440" bIns="45720" numCol="1" rtlCol="0" anchor="t" anchorCtr="0" compatLnSpc="1"/>
          <a:lstStyle/>
          <a:p>
            <a:pPr marL="0" marR="0" lvl="0" indent="0" algn="l" defTabSz="914400" rtl="0" eaLnBrk="0" fontAlgn="base" latinLnBrk="0" hangingPunct="0">
              <a:lnSpc>
                <a:spcPct val="180000"/>
              </a:lnSpc>
              <a:spcBef>
                <a:spcPct val="0"/>
              </a:spcBef>
              <a:spcAft>
                <a:spcPct val="0"/>
              </a:spcAft>
              <a:buClr>
                <a:prstClr val="black"/>
              </a:buClr>
              <a:buSzTx/>
              <a:buFont typeface="Wingdings" charset="0"/>
              <a:buNone/>
              <a:tabLst/>
              <a:defRPr/>
            </a:pPr>
            <a:endParaRPr kumimoji="0" lang="zh-CN" altLang="en-US" sz="2000" b="1" i="0" u="none" strike="noStrike" kern="1200" cap="none" spc="0" normalizeH="0" baseline="0" noProof="0">
              <a:ln>
                <a:noFill/>
              </a:ln>
              <a:solidFill>
                <a:srgbClr val="000000"/>
              </a:solidFill>
              <a:effectLst/>
              <a:uLnTx/>
              <a:uFillTx/>
              <a:latin typeface="Arial" charset="0"/>
              <a:ea typeface="楷体_GB2312" charset="0"/>
              <a:cs typeface="Arial" charset="0"/>
            </a:endParaRPr>
          </a:p>
        </p:txBody>
      </p:sp>
      <p:pic>
        <p:nvPicPr>
          <p:cNvPr id="8" name="Picture 6"/>
          <p:cNvPicPr>
            <a:picLocks noChangeAspect="1" noChangeArrowheads="1"/>
          </p:cNvPicPr>
          <p:nvPr userDrawn="1"/>
        </p:nvPicPr>
        <p:blipFill>
          <a:blip r:embed="rId13" cstate="print">
            <a:extLst>
              <a:ext uri="{28A0092B-C50C-407E-A947-70E740481C1C}">
                <a14:useLocalDpi xmlns:a14="http://schemas.microsoft.com/office/drawing/2010/main" val="0"/>
              </a:ext>
            </a:extLst>
          </a:blip>
          <a:stretch>
            <a:fillRect/>
          </a:stretch>
        </p:blipFill>
        <p:spPr bwMode="auto">
          <a:xfrm>
            <a:off x="7444090" y="34156"/>
            <a:ext cx="1212549" cy="58026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917486144"/>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30820CF-B880-4189-942D-D702A7CBA730}" type="datetimeFigureOut">
              <a:rPr lang="zh-CN" altLang="en-US" smtClean="0">
                <a:solidFill>
                  <a:prstClr val="black">
                    <a:tint val="75000"/>
                  </a:prstClr>
                </a:solidFill>
                <a:latin typeface="Calibri"/>
              </a:rPr>
              <a:pPr fontAlgn="auto">
                <a:spcBef>
                  <a:spcPts val="0"/>
                </a:spcBef>
                <a:spcAft>
                  <a:spcPts val="0"/>
                </a:spcAft>
              </a:pPr>
              <a:t>2018/12/10</a:t>
            </a:fld>
            <a:endParaRPr lang="zh-CN" altLang="en-US">
              <a:solidFill>
                <a:prstClr val="black">
                  <a:tint val="75000"/>
                </a:prstClr>
              </a:solidFill>
              <a:latin typeface="Calibri"/>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zh-CN" altLang="en-US">
              <a:solidFill>
                <a:prstClr val="black">
                  <a:tint val="75000"/>
                </a:prstClr>
              </a:solidFill>
              <a:latin typeface="Calibri"/>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C913308-F349-4B6D-A68A-DD1791B4A57B}" type="slidenum">
              <a:rPr lang="zh-CN" altLang="en-US" smtClean="0">
                <a:solidFill>
                  <a:prstClr val="black">
                    <a:tint val="75000"/>
                  </a:prstClr>
                </a:solidFill>
                <a:latin typeface="Calibri"/>
              </a:rPr>
              <a:pPr fontAlgn="auto">
                <a:spcBef>
                  <a:spcPts val="0"/>
                </a:spcBef>
                <a:spcAft>
                  <a:spcPts val="0"/>
                </a:spcAft>
              </a:pPr>
              <a:t>‹#›</a:t>
            </a:fld>
            <a:endParaRPr lang="zh-CN" altLang="en-US">
              <a:solidFill>
                <a:prstClr val="black">
                  <a:tint val="75000"/>
                </a:prstClr>
              </a:solidFill>
              <a:latin typeface="Calibri"/>
            </a:endParaRPr>
          </a:p>
        </p:txBody>
      </p:sp>
      <p:sp>
        <p:nvSpPr>
          <p:cNvPr id="7" name="矩形 6"/>
          <p:cNvSpPr/>
          <p:nvPr userDrawn="1"/>
        </p:nvSpPr>
        <p:spPr bwMode="auto">
          <a:xfrm>
            <a:off x="-7620" y="0"/>
            <a:ext cx="9151620" cy="692695"/>
          </a:xfrm>
          <a:prstGeom prst="rect">
            <a:avLst/>
          </a:prstGeom>
          <a:gradFill flip="none" rotWithShape="1">
            <a:gsLst>
              <a:gs pos="100000">
                <a:srgbClr val="006699"/>
              </a:gs>
              <a:gs pos="52000">
                <a:srgbClr val="006699"/>
              </a:gs>
              <a:gs pos="25000">
                <a:srgbClr val="006699"/>
              </a:gs>
              <a:gs pos="0">
                <a:srgbClr val="006699">
                  <a:alpha val="65000"/>
                </a:srgbClr>
              </a:gs>
            </a:gsLst>
            <a:path path="circle">
              <a:fillToRect l="50000" t="50000" r="50000" b="50000"/>
            </a:path>
            <a:tileRect/>
          </a:gradFill>
          <a:ln>
            <a:noFill/>
          </a:ln>
        </p:spPr>
        <p:txBody>
          <a:bodyPr vert="horz" wrap="square" lIns="91440" tIns="45720" rIns="91440" bIns="45720" numCol="1" rtlCol="0" anchor="t" anchorCtr="0" compatLnSpc="1"/>
          <a:lstStyle/>
          <a:p>
            <a:pPr eaLnBrk="0" hangingPunct="0">
              <a:lnSpc>
                <a:spcPct val="180000"/>
              </a:lnSpc>
              <a:buClr>
                <a:prstClr val="black"/>
              </a:buClr>
              <a:buFont typeface="Wingdings" charset="0"/>
              <a:buNone/>
            </a:pPr>
            <a:endParaRPr lang="zh-CN" altLang="en-US" sz="2000" b="1">
              <a:solidFill>
                <a:srgbClr val="000000"/>
              </a:solidFill>
              <a:latin typeface="Arial" charset="0"/>
              <a:ea typeface="楷体_GB2312" charset="0"/>
              <a:cs typeface="Arial" charset="0"/>
            </a:endParaRPr>
          </a:p>
        </p:txBody>
      </p:sp>
      <p:pic>
        <p:nvPicPr>
          <p:cNvPr id="8" name="Picture 6"/>
          <p:cNvPicPr>
            <a:picLocks noChangeAspect="1" noChangeArrowheads="1"/>
          </p:cNvPicPr>
          <p:nvPr userDrawn="1"/>
        </p:nvPicPr>
        <p:blipFill>
          <a:blip r:embed="rId14" cstate="print">
            <a:extLst>
              <a:ext uri="{28A0092B-C50C-407E-A947-70E740481C1C}">
                <a14:useLocalDpi xmlns:a14="http://schemas.microsoft.com/office/drawing/2010/main" val="0"/>
              </a:ext>
            </a:extLst>
          </a:blip>
          <a:stretch>
            <a:fillRect/>
          </a:stretch>
        </p:blipFill>
        <p:spPr bwMode="auto">
          <a:xfrm>
            <a:off x="7444090" y="34156"/>
            <a:ext cx="1212549" cy="580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193782"/>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30820CF-B880-4189-942D-D702A7CBA730}" type="datetimeFigureOut">
              <a:rPr lang="zh-CN" altLang="en-US" smtClean="0">
                <a:solidFill>
                  <a:prstClr val="black">
                    <a:tint val="75000"/>
                  </a:prstClr>
                </a:solidFill>
                <a:latin typeface="Calibri"/>
              </a:rPr>
              <a:pPr fontAlgn="auto">
                <a:spcBef>
                  <a:spcPts val="0"/>
                </a:spcBef>
                <a:spcAft>
                  <a:spcPts val="0"/>
                </a:spcAft>
              </a:pPr>
              <a:t>2018/12/10</a:t>
            </a:fld>
            <a:endParaRPr lang="zh-CN" altLang="en-US">
              <a:solidFill>
                <a:prstClr val="black">
                  <a:tint val="75000"/>
                </a:prstClr>
              </a:solidFill>
              <a:latin typeface="Calibri"/>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zh-CN" altLang="en-US">
              <a:solidFill>
                <a:prstClr val="black">
                  <a:tint val="75000"/>
                </a:prstClr>
              </a:solidFill>
              <a:latin typeface="Calibri"/>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C913308-F349-4B6D-A68A-DD1791B4A57B}" type="slidenum">
              <a:rPr lang="zh-CN" altLang="en-US" smtClean="0">
                <a:solidFill>
                  <a:prstClr val="black">
                    <a:tint val="75000"/>
                  </a:prstClr>
                </a:solidFill>
                <a:latin typeface="Calibri"/>
              </a:rPr>
              <a:pPr fontAlgn="auto">
                <a:spcBef>
                  <a:spcPts val="0"/>
                </a:spcBef>
                <a:spcAft>
                  <a:spcPts val="0"/>
                </a:spcAft>
              </a:pPr>
              <a:t>‹#›</a:t>
            </a:fld>
            <a:endParaRPr lang="zh-CN" altLang="en-US">
              <a:solidFill>
                <a:prstClr val="black">
                  <a:tint val="75000"/>
                </a:prstClr>
              </a:solidFill>
              <a:latin typeface="Calibri"/>
            </a:endParaRPr>
          </a:p>
        </p:txBody>
      </p:sp>
      <p:sp>
        <p:nvSpPr>
          <p:cNvPr id="7" name="矩形 6"/>
          <p:cNvSpPr/>
          <p:nvPr userDrawn="1"/>
        </p:nvSpPr>
        <p:spPr bwMode="auto">
          <a:xfrm>
            <a:off x="-7620" y="0"/>
            <a:ext cx="9151620" cy="692695"/>
          </a:xfrm>
          <a:prstGeom prst="rect">
            <a:avLst/>
          </a:prstGeom>
          <a:gradFill flip="none" rotWithShape="1">
            <a:gsLst>
              <a:gs pos="100000">
                <a:srgbClr val="006699"/>
              </a:gs>
              <a:gs pos="52000">
                <a:srgbClr val="006699"/>
              </a:gs>
              <a:gs pos="25000">
                <a:srgbClr val="006699"/>
              </a:gs>
              <a:gs pos="0">
                <a:srgbClr val="006699">
                  <a:alpha val="65000"/>
                </a:srgbClr>
              </a:gs>
            </a:gsLst>
            <a:path path="circle">
              <a:fillToRect l="50000" t="50000" r="50000" b="50000"/>
            </a:path>
            <a:tileRect/>
          </a:gradFill>
          <a:ln>
            <a:noFill/>
          </a:ln>
        </p:spPr>
        <p:txBody>
          <a:bodyPr vert="horz" wrap="square" lIns="91440" tIns="45720" rIns="91440" bIns="45720" numCol="1" rtlCol="0" anchor="t" anchorCtr="0" compatLnSpc="1"/>
          <a:lstStyle/>
          <a:p>
            <a:pPr eaLnBrk="0" hangingPunct="0">
              <a:lnSpc>
                <a:spcPct val="180000"/>
              </a:lnSpc>
              <a:buClr>
                <a:prstClr val="black"/>
              </a:buClr>
              <a:buFont typeface="Wingdings" charset="0"/>
              <a:buNone/>
            </a:pPr>
            <a:endParaRPr lang="zh-CN" altLang="en-US" sz="2000" b="1">
              <a:solidFill>
                <a:srgbClr val="000000"/>
              </a:solidFill>
              <a:latin typeface="Arial" charset="0"/>
              <a:ea typeface="楷体_GB2312" charset="0"/>
              <a:cs typeface="Arial" charset="0"/>
            </a:endParaRPr>
          </a:p>
        </p:txBody>
      </p:sp>
      <p:pic>
        <p:nvPicPr>
          <p:cNvPr id="8" name="Picture 6"/>
          <p:cNvPicPr>
            <a:picLocks noChangeAspect="1" noChangeArrowheads="1"/>
          </p:cNvPicPr>
          <p:nvPr userDrawn="1"/>
        </p:nvPicPr>
        <p:blipFill>
          <a:blip r:embed="rId14" cstate="print">
            <a:extLst>
              <a:ext uri="{28A0092B-C50C-407E-A947-70E740481C1C}">
                <a14:useLocalDpi xmlns:a14="http://schemas.microsoft.com/office/drawing/2010/main" val="0"/>
              </a:ext>
            </a:extLst>
          </a:blip>
          <a:stretch>
            <a:fillRect/>
          </a:stretch>
        </p:blipFill>
        <p:spPr bwMode="auto">
          <a:xfrm>
            <a:off x="7444090" y="34156"/>
            <a:ext cx="1212549" cy="580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415525"/>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30820CF-B880-4189-942D-D702A7CBA730}" type="datetimeFigureOut">
              <a:rPr lang="zh-CN" altLang="en-US" smtClean="0">
                <a:solidFill>
                  <a:prstClr val="black">
                    <a:tint val="75000"/>
                  </a:prstClr>
                </a:solidFill>
                <a:latin typeface="Calibri"/>
              </a:rPr>
              <a:pPr fontAlgn="auto">
                <a:spcBef>
                  <a:spcPts val="0"/>
                </a:spcBef>
                <a:spcAft>
                  <a:spcPts val="0"/>
                </a:spcAft>
              </a:pPr>
              <a:t>2018/12/10</a:t>
            </a:fld>
            <a:endParaRPr lang="zh-CN" altLang="en-US">
              <a:solidFill>
                <a:prstClr val="black">
                  <a:tint val="75000"/>
                </a:prstClr>
              </a:solidFill>
              <a:latin typeface="Calibri"/>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zh-CN" altLang="en-US">
              <a:solidFill>
                <a:prstClr val="black">
                  <a:tint val="75000"/>
                </a:prstClr>
              </a:solidFill>
              <a:latin typeface="Calibri"/>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C913308-F349-4B6D-A68A-DD1791B4A57B}" type="slidenum">
              <a:rPr lang="zh-CN" altLang="en-US" smtClean="0">
                <a:solidFill>
                  <a:prstClr val="black">
                    <a:tint val="75000"/>
                  </a:prstClr>
                </a:solidFill>
                <a:latin typeface="Calibri"/>
              </a:rPr>
              <a:pPr fontAlgn="auto">
                <a:spcBef>
                  <a:spcPts val="0"/>
                </a:spcBef>
                <a:spcAft>
                  <a:spcPts val="0"/>
                </a:spcAft>
              </a:pPr>
              <a:t>‹#›</a:t>
            </a:fld>
            <a:endParaRPr lang="zh-CN" altLang="en-US">
              <a:solidFill>
                <a:prstClr val="black">
                  <a:tint val="75000"/>
                </a:prstClr>
              </a:solidFill>
              <a:latin typeface="Calibri"/>
            </a:endParaRPr>
          </a:p>
        </p:txBody>
      </p:sp>
      <p:sp>
        <p:nvSpPr>
          <p:cNvPr id="7" name="矩形 6"/>
          <p:cNvSpPr/>
          <p:nvPr userDrawn="1"/>
        </p:nvSpPr>
        <p:spPr bwMode="auto">
          <a:xfrm>
            <a:off x="-7620" y="0"/>
            <a:ext cx="9151620" cy="692695"/>
          </a:xfrm>
          <a:prstGeom prst="rect">
            <a:avLst/>
          </a:prstGeom>
          <a:gradFill flip="none" rotWithShape="1">
            <a:gsLst>
              <a:gs pos="100000">
                <a:srgbClr val="006699"/>
              </a:gs>
              <a:gs pos="52000">
                <a:srgbClr val="006699"/>
              </a:gs>
              <a:gs pos="25000">
                <a:srgbClr val="006699"/>
              </a:gs>
              <a:gs pos="0">
                <a:srgbClr val="006699">
                  <a:alpha val="65000"/>
                </a:srgbClr>
              </a:gs>
            </a:gsLst>
            <a:path path="circle">
              <a:fillToRect l="50000" t="50000" r="50000" b="50000"/>
            </a:path>
            <a:tileRect/>
          </a:gradFill>
          <a:ln>
            <a:noFill/>
          </a:ln>
        </p:spPr>
        <p:txBody>
          <a:bodyPr vert="horz" wrap="square" lIns="91440" tIns="45720" rIns="91440" bIns="45720" numCol="1" rtlCol="0" anchor="t" anchorCtr="0" compatLnSpc="1"/>
          <a:lstStyle/>
          <a:p>
            <a:pPr eaLnBrk="0" hangingPunct="0">
              <a:lnSpc>
                <a:spcPct val="180000"/>
              </a:lnSpc>
              <a:buClr>
                <a:prstClr val="black"/>
              </a:buClr>
              <a:buFont typeface="Wingdings" charset="0"/>
              <a:buNone/>
            </a:pPr>
            <a:endParaRPr lang="zh-CN" altLang="en-US" sz="2000" b="1">
              <a:solidFill>
                <a:srgbClr val="000000"/>
              </a:solidFill>
              <a:latin typeface="Arial" charset="0"/>
              <a:ea typeface="楷体_GB2312" charset="0"/>
              <a:cs typeface="Arial" charset="0"/>
            </a:endParaRPr>
          </a:p>
        </p:txBody>
      </p:sp>
      <p:pic>
        <p:nvPicPr>
          <p:cNvPr id="8" name="Picture 6"/>
          <p:cNvPicPr>
            <a:picLocks noChangeAspect="1" noChangeArrowheads="1"/>
          </p:cNvPicPr>
          <p:nvPr userDrawn="1"/>
        </p:nvPicPr>
        <p:blipFill>
          <a:blip r:embed="rId14" cstate="print">
            <a:extLst>
              <a:ext uri="{28A0092B-C50C-407E-A947-70E740481C1C}">
                <a14:useLocalDpi xmlns:a14="http://schemas.microsoft.com/office/drawing/2010/main" val="0"/>
              </a:ext>
            </a:extLst>
          </a:blip>
          <a:stretch>
            <a:fillRect/>
          </a:stretch>
        </p:blipFill>
        <p:spPr bwMode="auto">
          <a:xfrm>
            <a:off x="7444090" y="34156"/>
            <a:ext cx="1212549" cy="580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818584"/>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20.png"/><Relationship Id="rId5" Type="http://schemas.openxmlformats.org/officeDocument/2006/relationships/image" Target="../media/image19.wmf"/><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0.xml"/><Relationship Id="rId1" Type="http://schemas.openxmlformats.org/officeDocument/2006/relationships/vmlDrawing" Target="../drawings/vmlDrawing1.vml"/><Relationship Id="rId6" Type="http://schemas.openxmlformats.org/officeDocument/2006/relationships/image" Target="../media/image28.jpeg"/><Relationship Id="rId5" Type="http://schemas.openxmlformats.org/officeDocument/2006/relationships/image" Target="../media/image27.emf"/><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1.jpeg"/><Relationship Id="rId7"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microsoft.com/office/2007/relationships/hdphoto" Target="../media/hdphoto1.wdp"/><Relationship Id="rId5" Type="http://schemas.openxmlformats.org/officeDocument/2006/relationships/image" Target="../media/image33.jpeg"/><Relationship Id="rId10" Type="http://schemas.openxmlformats.org/officeDocument/2006/relationships/image" Target="../media/image37.png"/><Relationship Id="rId4" Type="http://schemas.openxmlformats.org/officeDocument/2006/relationships/image" Target="../media/image32.jpeg"/><Relationship Id="rId9"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60.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60.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55.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55.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0.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21.xml"/><Relationship Id="rId1" Type="http://schemas.openxmlformats.org/officeDocument/2006/relationships/slideLayout" Target="../slideLayouts/slideLayout20.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0.xml"/><Relationship Id="rId4" Type="http://schemas.openxmlformats.org/officeDocument/2006/relationships/image" Target="../media/image62.jpeg"/></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0.jpeg"/><Relationship Id="rId7"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20.xml"/><Relationship Id="rId6" Type="http://schemas.openxmlformats.org/officeDocument/2006/relationships/image" Target="../media/image72.png"/><Relationship Id="rId5" Type="http://schemas.openxmlformats.org/officeDocument/2006/relationships/image" Target="../media/image33.jpeg"/><Relationship Id="rId4" Type="http://schemas.openxmlformats.org/officeDocument/2006/relationships/image" Target="../media/image71.jpeg"/></Relationships>
</file>

<file path=ppt/slides/_rels/slide3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3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6.xml"/><Relationship Id="rId1" Type="http://schemas.openxmlformats.org/officeDocument/2006/relationships/slideLayout" Target="../slideLayouts/slideLayout20.xml"/><Relationship Id="rId5" Type="http://schemas.openxmlformats.org/officeDocument/2006/relationships/image" Target="../media/image87.jpeg"/><Relationship Id="rId4" Type="http://schemas.openxmlformats.org/officeDocument/2006/relationships/image" Target="../media/image86.jpeg"/></Relationships>
</file>

<file path=ppt/slides/_rels/slide3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0.xml"/><Relationship Id="rId4" Type="http://schemas.openxmlformats.org/officeDocument/2006/relationships/image" Target="../media/image92.jpeg"/></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4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0.xml"/><Relationship Id="rId1" Type="http://schemas.openxmlformats.org/officeDocument/2006/relationships/slideLayout" Target="../slideLayouts/slideLayout20.xml"/><Relationship Id="rId5" Type="http://schemas.openxmlformats.org/officeDocument/2006/relationships/image" Target="../media/image97.png"/><Relationship Id="rId4" Type="http://schemas.openxmlformats.org/officeDocument/2006/relationships/image" Target="../media/image96.png"/></Relationships>
</file>

<file path=ppt/slides/_rels/slide47.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31.xml"/><Relationship Id="rId1" Type="http://schemas.openxmlformats.org/officeDocument/2006/relationships/slideLayout" Target="../slideLayouts/slideLayout20.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emf"/></Relationships>
</file>

<file path=ppt/slides/_rels/slide48.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emf"/><Relationship Id="rId1" Type="http://schemas.openxmlformats.org/officeDocument/2006/relationships/slideLayout" Target="../slideLayouts/slideLayout20.xml"/><Relationship Id="rId5" Type="http://schemas.openxmlformats.org/officeDocument/2006/relationships/image" Target="../media/image105.emf"/><Relationship Id="rId4" Type="http://schemas.openxmlformats.org/officeDocument/2006/relationships/image" Target="../media/image104.emf"/></Relationships>
</file>

<file path=ppt/slides/_rels/slide49.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emf"/><Relationship Id="rId1" Type="http://schemas.openxmlformats.org/officeDocument/2006/relationships/slideLayout" Target="../slideLayouts/slideLayout20.xml"/><Relationship Id="rId5" Type="http://schemas.openxmlformats.org/officeDocument/2006/relationships/image" Target="../media/image105.emf"/><Relationship Id="rId4" Type="http://schemas.openxmlformats.org/officeDocument/2006/relationships/image" Target="../media/image104.emf"/></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32.xml"/><Relationship Id="rId1" Type="http://schemas.openxmlformats.org/officeDocument/2006/relationships/slideLayout" Target="../slideLayouts/slideLayout20.xml"/><Relationship Id="rId6" Type="http://schemas.openxmlformats.org/officeDocument/2006/relationships/image" Target="../media/image109.emf"/><Relationship Id="rId5" Type="http://schemas.openxmlformats.org/officeDocument/2006/relationships/image" Target="../media/image108.jpg"/><Relationship Id="rId4" Type="http://schemas.openxmlformats.org/officeDocument/2006/relationships/image" Target="../media/image107.emf"/></Relationships>
</file>

<file path=ppt/slides/_rels/slide5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5.xml"/><Relationship Id="rId1" Type="http://schemas.openxmlformats.org/officeDocument/2006/relationships/slideLayout" Target="../slideLayouts/slideLayout20.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36.xml"/><Relationship Id="rId7" Type="http://schemas.openxmlformats.org/officeDocument/2006/relationships/image" Target="../media/image122.png"/><Relationship Id="rId2" Type="http://schemas.openxmlformats.org/officeDocument/2006/relationships/slideLayout" Target="../slideLayouts/slideLayout20.xml"/><Relationship Id="rId1" Type="http://schemas.openxmlformats.org/officeDocument/2006/relationships/vmlDrawing" Target="../drawings/vmlDrawing2.vml"/><Relationship Id="rId6" Type="http://schemas.openxmlformats.org/officeDocument/2006/relationships/image" Target="../media/image121.jpeg"/><Relationship Id="rId11" Type="http://schemas.openxmlformats.org/officeDocument/2006/relationships/image" Target="../media/image118.wmf"/><Relationship Id="rId5" Type="http://schemas.openxmlformats.org/officeDocument/2006/relationships/image" Target="../media/image120.jpeg"/><Relationship Id="rId10" Type="http://schemas.openxmlformats.org/officeDocument/2006/relationships/oleObject" Target="../embeddings/oleObject3.bin"/><Relationship Id="rId4" Type="http://schemas.openxmlformats.org/officeDocument/2006/relationships/image" Target="../media/image119.jpeg"/><Relationship Id="rId9" Type="http://schemas.openxmlformats.org/officeDocument/2006/relationships/image" Target="../media/image117.w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10.jpe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179512" y="1620178"/>
            <a:ext cx="9026276" cy="800710"/>
          </a:xfrm>
          <a:prstGeom prst="rect">
            <a:avLst/>
          </a:prstGeom>
          <a:noFill/>
          <a:ln w="9525">
            <a:noFill/>
            <a:miter lim="800000"/>
            <a:headEnd/>
            <a:tailEnd/>
          </a:ln>
        </p:spPr>
        <p:txBody>
          <a:bodyPr vert="horz" wrap="square" lIns="91430" tIns="45715" rIns="91430" bIns="45715" numCol="1" anchor="ctr" anchorCtr="0" compatLnSpc="1">
            <a:prstTxWarp prst="textNoShape">
              <a:avLst/>
            </a:prstTxWarp>
          </a:bodyPr>
          <a:lstStyle>
            <a:lvl1pPr marL="342863" indent="-342863" algn="l" rtl="0" eaLnBrk="0" fontAlgn="base" hangingPunct="0">
              <a:spcBef>
                <a:spcPct val="20000"/>
              </a:spcBef>
              <a:spcAft>
                <a:spcPct val="0"/>
              </a:spcAft>
              <a:buChar char="•"/>
              <a:defRPr sz="3200">
                <a:solidFill>
                  <a:schemeClr val="tx1"/>
                </a:solidFill>
                <a:latin typeface="+mn-lt"/>
                <a:ea typeface="+mn-ea"/>
                <a:cs typeface="+mn-cs"/>
              </a:defRPr>
            </a:lvl1pPr>
            <a:lvl2pPr marL="742870" indent="-285719" algn="l" rtl="0" eaLnBrk="0" fontAlgn="base" hangingPunct="0">
              <a:spcBef>
                <a:spcPct val="20000"/>
              </a:spcBef>
              <a:spcAft>
                <a:spcPct val="0"/>
              </a:spcAft>
              <a:buChar char="–"/>
              <a:defRPr sz="2800">
                <a:solidFill>
                  <a:schemeClr val="tx1"/>
                </a:solidFill>
                <a:latin typeface="+mn-lt"/>
                <a:ea typeface="+mn-ea"/>
              </a:defRPr>
            </a:lvl2pPr>
            <a:lvl3pPr marL="1142878" indent="-228576" algn="l" rtl="0" eaLnBrk="0" fontAlgn="base" hangingPunct="0">
              <a:spcBef>
                <a:spcPct val="20000"/>
              </a:spcBef>
              <a:spcAft>
                <a:spcPct val="0"/>
              </a:spcAft>
              <a:buChar char="•"/>
              <a:defRPr sz="2400">
                <a:solidFill>
                  <a:schemeClr val="tx1"/>
                </a:solidFill>
                <a:latin typeface="+mn-lt"/>
                <a:ea typeface="+mn-ea"/>
              </a:defRPr>
            </a:lvl3pPr>
            <a:lvl4pPr marL="1600028" indent="-228576" algn="l" rtl="0" eaLnBrk="0" fontAlgn="base" hangingPunct="0">
              <a:spcBef>
                <a:spcPct val="20000"/>
              </a:spcBef>
              <a:spcAft>
                <a:spcPct val="0"/>
              </a:spcAft>
              <a:buChar char="–"/>
              <a:defRPr sz="2000">
                <a:solidFill>
                  <a:schemeClr val="tx1"/>
                </a:solidFill>
                <a:latin typeface="+mn-lt"/>
                <a:ea typeface="+mn-ea"/>
              </a:defRPr>
            </a:lvl4pPr>
            <a:lvl5pPr marL="2057180" indent="-228576" algn="l" rtl="0" eaLnBrk="0" fontAlgn="base" hangingPunct="0">
              <a:spcBef>
                <a:spcPct val="20000"/>
              </a:spcBef>
              <a:spcAft>
                <a:spcPct val="0"/>
              </a:spcAft>
              <a:buChar char="»"/>
              <a:defRPr sz="2000">
                <a:solidFill>
                  <a:schemeClr val="tx1"/>
                </a:solidFill>
                <a:latin typeface="+mn-lt"/>
                <a:ea typeface="+mn-ea"/>
              </a:defRPr>
            </a:lvl5pPr>
            <a:lvl6pPr marL="2514330" indent="-228576" algn="l" rtl="0" fontAlgn="base">
              <a:spcBef>
                <a:spcPct val="20000"/>
              </a:spcBef>
              <a:spcAft>
                <a:spcPct val="0"/>
              </a:spcAft>
              <a:buChar char="»"/>
              <a:defRPr sz="2000">
                <a:solidFill>
                  <a:schemeClr val="tx1"/>
                </a:solidFill>
                <a:latin typeface="+mn-lt"/>
                <a:ea typeface="+mn-ea"/>
              </a:defRPr>
            </a:lvl6pPr>
            <a:lvl7pPr marL="2971482" indent="-228576" algn="l" rtl="0" fontAlgn="base">
              <a:spcBef>
                <a:spcPct val="20000"/>
              </a:spcBef>
              <a:spcAft>
                <a:spcPct val="0"/>
              </a:spcAft>
              <a:buChar char="»"/>
              <a:defRPr sz="2000">
                <a:solidFill>
                  <a:schemeClr val="tx1"/>
                </a:solidFill>
                <a:latin typeface="+mn-lt"/>
                <a:ea typeface="+mn-ea"/>
              </a:defRPr>
            </a:lvl7pPr>
            <a:lvl8pPr marL="3428632" indent="-228576" algn="l" rtl="0" fontAlgn="base">
              <a:spcBef>
                <a:spcPct val="20000"/>
              </a:spcBef>
              <a:spcAft>
                <a:spcPct val="0"/>
              </a:spcAft>
              <a:buChar char="»"/>
              <a:defRPr sz="2000">
                <a:solidFill>
                  <a:schemeClr val="tx1"/>
                </a:solidFill>
                <a:latin typeface="+mn-lt"/>
                <a:ea typeface="+mn-ea"/>
              </a:defRPr>
            </a:lvl8pPr>
            <a:lvl9pPr marL="3885784" indent="-228576" algn="l" rtl="0" fontAlgn="base">
              <a:spcBef>
                <a:spcPct val="20000"/>
              </a:spcBef>
              <a:spcAft>
                <a:spcPct val="0"/>
              </a:spcAft>
              <a:buChar char="»"/>
              <a:defRPr sz="2000">
                <a:solidFill>
                  <a:schemeClr val="tx1"/>
                </a:solidFill>
                <a:latin typeface="+mn-lt"/>
                <a:ea typeface="+mn-ea"/>
              </a:defRPr>
            </a:lvl9pPr>
          </a:lstStyle>
          <a:p>
            <a:pPr marL="0" indent="0" algn="ctr" defTabSz="802336" eaLnBrk="1" hangingPunct="1">
              <a:spcBef>
                <a:spcPts val="600"/>
              </a:spcBef>
              <a:buFontTx/>
              <a:buNone/>
            </a:pPr>
            <a:r>
              <a:rPr lang="en-US" altLang="zh-CN" sz="3600" b="1" kern="0" dirty="0" smtClean="0">
                <a:solidFill>
                  <a:srgbClr val="0000FF"/>
                </a:solidFill>
              </a:rPr>
              <a:t>Concept for high intensity beam and innovative technologies of HIAF</a:t>
            </a:r>
            <a:endParaRPr lang="en-US" altLang="zh-CN" sz="3600" b="1" kern="0" dirty="0" smtClean="0">
              <a:solidFill>
                <a:srgbClr val="0000FF"/>
              </a:solidFill>
              <a:effectLst>
                <a:outerShdw blurRad="38100" dist="38100" dir="2700000" algn="tl">
                  <a:srgbClr val="C0C0C0"/>
                </a:outerShdw>
              </a:effectLst>
              <a:latin typeface="Times New Roman" pitchFamily="18" charset="0"/>
              <a:ea typeface="宋体" pitchFamily="2" charset="-122"/>
            </a:endParaRPr>
          </a:p>
        </p:txBody>
      </p:sp>
      <p:sp>
        <p:nvSpPr>
          <p:cNvPr id="4" name="Rectangle 2"/>
          <p:cNvSpPr txBox="1">
            <a:spLocks noChangeArrowheads="1"/>
          </p:cNvSpPr>
          <p:nvPr/>
        </p:nvSpPr>
        <p:spPr>
          <a:xfrm>
            <a:off x="971600" y="2782622"/>
            <a:ext cx="7571477" cy="790394"/>
          </a:xfrm>
          <a:prstGeom prst="rect">
            <a:avLst/>
          </a:prstGeom>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151" algn="ctr" rtl="0" fontAlgn="base">
              <a:spcBef>
                <a:spcPct val="0"/>
              </a:spcBef>
              <a:spcAft>
                <a:spcPct val="0"/>
              </a:spcAft>
              <a:defRPr sz="4400">
                <a:solidFill>
                  <a:schemeClr val="tx2"/>
                </a:solidFill>
                <a:latin typeface="Arial" pitchFamily="34" charset="0"/>
                <a:ea typeface="宋体" pitchFamily="2" charset="-122"/>
              </a:defRPr>
            </a:lvl6pPr>
            <a:lvl7pPr marL="914302" algn="ctr" rtl="0" fontAlgn="base">
              <a:spcBef>
                <a:spcPct val="0"/>
              </a:spcBef>
              <a:spcAft>
                <a:spcPct val="0"/>
              </a:spcAft>
              <a:defRPr sz="4400">
                <a:solidFill>
                  <a:schemeClr val="tx2"/>
                </a:solidFill>
                <a:latin typeface="Arial" pitchFamily="34" charset="0"/>
                <a:ea typeface="宋体" pitchFamily="2" charset="-122"/>
              </a:defRPr>
            </a:lvl7pPr>
            <a:lvl8pPr marL="1371453" algn="ctr" rtl="0" fontAlgn="base">
              <a:spcBef>
                <a:spcPct val="0"/>
              </a:spcBef>
              <a:spcAft>
                <a:spcPct val="0"/>
              </a:spcAft>
              <a:defRPr sz="4400">
                <a:solidFill>
                  <a:schemeClr val="tx2"/>
                </a:solidFill>
                <a:latin typeface="Arial" pitchFamily="34" charset="0"/>
                <a:ea typeface="宋体" pitchFamily="2" charset="-122"/>
              </a:defRPr>
            </a:lvl8pPr>
            <a:lvl9pPr marL="1828604" algn="ctr" rtl="0" fontAlgn="base">
              <a:spcBef>
                <a:spcPct val="0"/>
              </a:spcBef>
              <a:spcAft>
                <a:spcPct val="0"/>
              </a:spcAft>
              <a:defRPr sz="4400">
                <a:solidFill>
                  <a:schemeClr val="tx2"/>
                </a:solidFill>
                <a:latin typeface="Arial" pitchFamily="34" charset="0"/>
                <a:ea typeface="宋体" pitchFamily="2" charset="-122"/>
              </a:defRPr>
            </a:lvl9pPr>
          </a:lstStyle>
          <a:p>
            <a:pPr defTabSz="802336" eaLnBrk="1" hangingPunct="1">
              <a:spcBef>
                <a:spcPts val="600"/>
              </a:spcBef>
            </a:pPr>
            <a:r>
              <a:rPr lang="en-US" altLang="zh-CN" sz="2400" b="1" kern="1200" dirty="0" smtClean="0">
                <a:ln w="3175" cmpd="sng">
                  <a:noFill/>
                  <a:prstDash val="solid"/>
                </a:ln>
                <a:solidFill>
                  <a:srgbClr val="C00000"/>
                </a:solidFill>
                <a:latin typeface="Times New Roman" pitchFamily="18" charset="0"/>
                <a:ea typeface="黑体" pitchFamily="49" charset="-122"/>
                <a:cs typeface="Times New Roman" pitchFamily="18" charset="0"/>
              </a:rPr>
              <a:t>H</a:t>
            </a:r>
            <a:r>
              <a:rPr lang="en-US" altLang="zh-CN" sz="2400" b="1" kern="1200" dirty="0" smtClean="0">
                <a:ln w="3175" cmpd="sng">
                  <a:noFill/>
                  <a:prstDash val="solid"/>
                </a:ln>
                <a:solidFill>
                  <a:srgbClr val="000099"/>
                </a:solidFill>
                <a:latin typeface="Times New Roman" pitchFamily="18" charset="0"/>
                <a:ea typeface="黑体" pitchFamily="49" charset="-122"/>
                <a:cs typeface="Times New Roman" pitchFamily="18" charset="0"/>
              </a:rPr>
              <a:t>igh</a:t>
            </a:r>
            <a:r>
              <a:rPr lang="en-US" altLang="zh-CN" sz="2400" b="1" kern="1200" dirty="0" smtClean="0">
                <a:ln w="3175" cmpd="sng">
                  <a:noFill/>
                  <a:prstDash val="solid"/>
                </a:ln>
                <a:solidFill>
                  <a:srgbClr val="0000FF"/>
                </a:solidFill>
                <a:latin typeface="Times New Roman" pitchFamily="18" charset="0"/>
                <a:ea typeface="黑体" pitchFamily="49" charset="-122"/>
                <a:cs typeface="Times New Roman" pitchFamily="18" charset="0"/>
              </a:rPr>
              <a:t>-</a:t>
            </a:r>
            <a:r>
              <a:rPr lang="en-US" altLang="zh-CN" sz="2400" b="1" kern="1200" dirty="0" smtClean="0">
                <a:ln w="3175" cmpd="sng">
                  <a:noFill/>
                  <a:prstDash val="solid"/>
                </a:ln>
                <a:solidFill>
                  <a:srgbClr val="C00000"/>
                </a:solidFill>
                <a:latin typeface="Times New Roman" pitchFamily="18" charset="0"/>
                <a:ea typeface="黑体" pitchFamily="49" charset="-122"/>
                <a:cs typeface="Times New Roman" pitchFamily="18" charset="0"/>
              </a:rPr>
              <a:t>I</a:t>
            </a:r>
            <a:r>
              <a:rPr lang="en-US" altLang="zh-CN" sz="2400" b="1" kern="1200" dirty="0" smtClean="0">
                <a:ln w="3175" cmpd="sng">
                  <a:noFill/>
                  <a:prstDash val="solid"/>
                </a:ln>
                <a:solidFill>
                  <a:srgbClr val="000099"/>
                </a:solidFill>
                <a:latin typeface="Times New Roman" pitchFamily="18" charset="0"/>
                <a:ea typeface="黑体" pitchFamily="49" charset="-122"/>
                <a:cs typeface="Times New Roman" pitchFamily="18" charset="0"/>
              </a:rPr>
              <a:t>ntensity Heavy Ion </a:t>
            </a:r>
            <a:r>
              <a:rPr lang="en-US" altLang="zh-CN" sz="2400" b="1" kern="1200" dirty="0" smtClean="0">
                <a:ln w="3175" cmpd="sng">
                  <a:noFill/>
                  <a:prstDash val="solid"/>
                </a:ln>
                <a:solidFill>
                  <a:srgbClr val="C00000"/>
                </a:solidFill>
                <a:latin typeface="Times New Roman" pitchFamily="18" charset="0"/>
                <a:ea typeface="黑体" pitchFamily="49" charset="-122"/>
                <a:cs typeface="Times New Roman" pitchFamily="18" charset="0"/>
              </a:rPr>
              <a:t>A</a:t>
            </a:r>
            <a:r>
              <a:rPr lang="en-US" altLang="zh-CN" sz="2400" b="1" kern="1200" dirty="0" smtClean="0">
                <a:ln w="3175" cmpd="sng">
                  <a:noFill/>
                  <a:prstDash val="solid"/>
                </a:ln>
                <a:solidFill>
                  <a:srgbClr val="000099"/>
                </a:solidFill>
                <a:latin typeface="Times New Roman" pitchFamily="18" charset="0"/>
                <a:ea typeface="黑体" pitchFamily="49" charset="-122"/>
                <a:cs typeface="Times New Roman" pitchFamily="18" charset="0"/>
              </a:rPr>
              <a:t>ccelerator </a:t>
            </a:r>
            <a:r>
              <a:rPr lang="en-US" altLang="zh-CN" sz="2400" b="1" kern="1200" dirty="0" smtClean="0">
                <a:ln w="3175" cmpd="sng">
                  <a:noFill/>
                  <a:prstDash val="solid"/>
                </a:ln>
                <a:solidFill>
                  <a:srgbClr val="C00000"/>
                </a:solidFill>
                <a:latin typeface="Times New Roman" pitchFamily="18" charset="0"/>
                <a:ea typeface="黑体" pitchFamily="49" charset="-122"/>
                <a:cs typeface="Times New Roman" pitchFamily="18" charset="0"/>
              </a:rPr>
              <a:t>F</a:t>
            </a:r>
            <a:r>
              <a:rPr lang="en-US" altLang="zh-CN" sz="2400" b="1" kern="1200" dirty="0" smtClean="0">
                <a:ln w="3175" cmpd="sng">
                  <a:noFill/>
                  <a:prstDash val="solid"/>
                </a:ln>
                <a:solidFill>
                  <a:srgbClr val="000099"/>
                </a:solidFill>
                <a:latin typeface="Times New Roman" pitchFamily="18" charset="0"/>
                <a:ea typeface="黑体" pitchFamily="49" charset="-122"/>
                <a:cs typeface="Times New Roman" pitchFamily="18" charset="0"/>
              </a:rPr>
              <a:t>acility-</a:t>
            </a:r>
            <a:r>
              <a:rPr lang="en-US" altLang="zh-CN" sz="2400" b="1" kern="1200" dirty="0" smtClean="0">
                <a:ln w="3175" cmpd="sng">
                  <a:noFill/>
                  <a:prstDash val="solid"/>
                </a:ln>
                <a:solidFill>
                  <a:srgbClr val="C00000"/>
                </a:solidFill>
                <a:latin typeface="Times New Roman" pitchFamily="18" charset="0"/>
                <a:ea typeface="黑体" pitchFamily="49" charset="-122"/>
                <a:cs typeface="Times New Roman" pitchFamily="18" charset="0"/>
              </a:rPr>
              <a:t>HIAF</a:t>
            </a:r>
            <a:endParaRPr lang="en-US" altLang="zh-CN" sz="2400" b="1" kern="0" dirty="0" smtClean="0">
              <a:solidFill>
                <a:srgbClr val="C00000"/>
              </a:solidFill>
              <a:latin typeface="Times New Roman" pitchFamily="18" charset="0"/>
              <a:ea typeface="宋体" pitchFamily="2" charset="-122"/>
            </a:endParaRPr>
          </a:p>
        </p:txBody>
      </p:sp>
      <p:pic>
        <p:nvPicPr>
          <p:cNvPr id="5" name="Picture 2" descr="C:\yangjch-work\HIAF\HIAF-logo\QQ图片20150926163159.png"/>
          <p:cNvPicPr>
            <a:picLocks noChangeAspect="1" noChangeArrowheads="1"/>
          </p:cNvPicPr>
          <p:nvPr/>
        </p:nvPicPr>
        <p:blipFill>
          <a:blip r:embed="rId2"/>
          <a:srcRect/>
          <a:stretch>
            <a:fillRect/>
          </a:stretch>
        </p:blipFill>
        <p:spPr bwMode="auto">
          <a:xfrm>
            <a:off x="117724" y="175820"/>
            <a:ext cx="1289567" cy="612156"/>
          </a:xfrm>
          <a:prstGeom prst="rect">
            <a:avLst/>
          </a:prstGeom>
          <a:noFill/>
        </p:spPr>
      </p:pic>
      <p:sp>
        <p:nvSpPr>
          <p:cNvPr id="7" name="Rectangle 12"/>
          <p:cNvSpPr>
            <a:spLocks noChangeArrowheads="1"/>
          </p:cNvSpPr>
          <p:nvPr/>
        </p:nvSpPr>
        <p:spPr bwMode="auto">
          <a:xfrm>
            <a:off x="1691678" y="5661248"/>
            <a:ext cx="6037263" cy="510027"/>
          </a:xfrm>
          <a:prstGeom prst="rect">
            <a:avLst/>
          </a:prstGeom>
          <a:noFill/>
          <a:ln w="9525">
            <a:noFill/>
            <a:miter lim="800000"/>
            <a:headEnd/>
            <a:tailEnd/>
          </a:ln>
        </p:spPr>
        <p:txBody>
          <a:bodyPr lIns="78373" tIns="39187" rIns="78373" bIns="39187">
            <a:spAutoFit/>
          </a:bodyPr>
          <a:lstStyle/>
          <a:p>
            <a:pPr algn="ctr" defTabSz="784225">
              <a:spcBef>
                <a:spcPts val="0"/>
              </a:spcBef>
            </a:pPr>
            <a:r>
              <a:rPr kumimoji="1" lang="en-US" altLang="zh-CN" sz="2800" dirty="0" smtClean="0">
                <a:latin typeface="+mj-lt"/>
                <a:cs typeface="Calibri" panose="020F0502020204030204" pitchFamily="34" charset="0"/>
              </a:rPr>
              <a:t>Institute of modern physics, CAS</a:t>
            </a:r>
          </a:p>
        </p:txBody>
      </p:sp>
      <p:sp>
        <p:nvSpPr>
          <p:cNvPr id="8" name="Rectangle 6"/>
          <p:cNvSpPr>
            <a:spLocks noChangeArrowheads="1"/>
          </p:cNvSpPr>
          <p:nvPr/>
        </p:nvSpPr>
        <p:spPr bwMode="auto">
          <a:xfrm>
            <a:off x="5508104" y="6354452"/>
            <a:ext cx="3300162" cy="386916"/>
          </a:xfrm>
          <a:prstGeom prst="rect">
            <a:avLst/>
          </a:prstGeom>
          <a:noFill/>
          <a:ln w="9525">
            <a:noFill/>
            <a:miter lim="800000"/>
            <a:headEnd/>
            <a:tailEnd/>
          </a:ln>
        </p:spPr>
        <p:txBody>
          <a:bodyPr wrap="none" lIns="78373" tIns="39187" rIns="78373" bIns="39187">
            <a:spAutoFit/>
          </a:bodyPr>
          <a:lstStyle/>
          <a:p>
            <a:pPr algn="ctr" defTabSz="784225"/>
            <a:r>
              <a:rPr kumimoji="1" lang="en-US" altLang="zh-CN" b="1" dirty="0" smtClean="0">
                <a:solidFill>
                  <a:srgbClr val="7030A0"/>
                </a:solidFill>
                <a:latin typeface="Times New Roman" pitchFamily="18" charset="0"/>
                <a:cs typeface="Times New Roman" pitchFamily="18" charset="0"/>
              </a:rPr>
              <a:t> </a:t>
            </a:r>
            <a:r>
              <a:rPr kumimoji="1" lang="en-US" altLang="zh-CN" sz="2000" b="1" dirty="0" smtClean="0">
                <a:solidFill>
                  <a:srgbClr val="C00000"/>
                </a:solidFill>
                <a:latin typeface="Times New Roman" pitchFamily="18" charset="0"/>
                <a:cs typeface="Times New Roman" pitchFamily="18" charset="0"/>
              </a:rPr>
              <a:t>Dec. 10-12, 2018,  Frankfurt</a:t>
            </a:r>
            <a:endParaRPr kumimoji="1" lang="en-US" altLang="zh-CN" sz="2000" b="1" dirty="0" smtClean="0">
              <a:solidFill>
                <a:srgbClr val="0000FF"/>
              </a:solidFill>
              <a:latin typeface="Times New Roman" pitchFamily="18" charset="0"/>
              <a:cs typeface="Times New Roman" pitchFamily="18" charset="0"/>
            </a:endParaRPr>
          </a:p>
        </p:txBody>
      </p:sp>
      <p:sp>
        <p:nvSpPr>
          <p:cNvPr id="9" name="Rectangle 6"/>
          <p:cNvSpPr>
            <a:spLocks noChangeArrowheads="1"/>
          </p:cNvSpPr>
          <p:nvPr/>
        </p:nvSpPr>
        <p:spPr bwMode="auto">
          <a:xfrm>
            <a:off x="2219115" y="336644"/>
            <a:ext cx="6745373" cy="356138"/>
          </a:xfrm>
          <a:prstGeom prst="rect">
            <a:avLst/>
          </a:prstGeom>
          <a:noFill/>
          <a:ln w="9525">
            <a:noFill/>
            <a:miter lim="800000"/>
            <a:headEnd/>
            <a:tailEnd/>
          </a:ln>
        </p:spPr>
        <p:txBody>
          <a:bodyPr wrap="square" lIns="78373" tIns="39187" rIns="78373" bIns="39187">
            <a:spAutoFit/>
          </a:bodyPr>
          <a:lstStyle/>
          <a:p>
            <a:pPr algn="ctr">
              <a:spcBef>
                <a:spcPts val="300"/>
              </a:spcBef>
            </a:pPr>
            <a:r>
              <a:rPr lang="en-US" altLang="zh-CN" b="1" dirty="0" smtClean="0">
                <a:solidFill>
                  <a:srgbClr val="C00000"/>
                </a:solidFill>
              </a:rPr>
              <a:t>Accelerator Performance and Concept Workshop,  APEC</a:t>
            </a:r>
            <a:endParaRPr lang="en-US" altLang="zh-CN" b="1" dirty="0">
              <a:solidFill>
                <a:srgbClr val="C00000"/>
              </a:solidFill>
            </a:endParaRPr>
          </a:p>
        </p:txBody>
      </p:sp>
      <p:sp>
        <p:nvSpPr>
          <p:cNvPr id="10" name="Rectangle 12"/>
          <p:cNvSpPr>
            <a:spLocks noChangeArrowheads="1"/>
          </p:cNvSpPr>
          <p:nvPr/>
        </p:nvSpPr>
        <p:spPr bwMode="auto">
          <a:xfrm>
            <a:off x="2731039" y="4143012"/>
            <a:ext cx="3958543" cy="571582"/>
          </a:xfrm>
          <a:prstGeom prst="rect">
            <a:avLst/>
          </a:prstGeom>
          <a:noFill/>
          <a:ln w="9525">
            <a:noFill/>
            <a:miter lim="800000"/>
            <a:headEnd/>
            <a:tailEnd/>
          </a:ln>
        </p:spPr>
        <p:txBody>
          <a:bodyPr wrap="square" lIns="78373" tIns="39187" rIns="78373" bIns="39187">
            <a:spAutoFit/>
          </a:bodyPr>
          <a:lstStyle/>
          <a:p>
            <a:pPr algn="ctr" defTabSz="784225">
              <a:spcBef>
                <a:spcPts val="0"/>
              </a:spcBef>
            </a:pPr>
            <a:r>
              <a:rPr kumimoji="1" lang="en-US" altLang="zh-CN" sz="3200" b="1" dirty="0" err="1" smtClean="0">
                <a:solidFill>
                  <a:srgbClr val="000099"/>
                </a:solidFill>
                <a:latin typeface="+mj-lt"/>
                <a:cs typeface="Calibri" panose="020F0502020204030204" pitchFamily="34" charset="0"/>
              </a:rPr>
              <a:t>Jiancheng</a:t>
            </a:r>
            <a:r>
              <a:rPr kumimoji="1" lang="en-US" altLang="zh-CN" sz="3200" b="1" dirty="0" smtClean="0">
                <a:solidFill>
                  <a:srgbClr val="000099"/>
                </a:solidFill>
                <a:latin typeface="+mj-lt"/>
                <a:cs typeface="Calibri" panose="020F0502020204030204" pitchFamily="34" charset="0"/>
              </a:rPr>
              <a:t> </a:t>
            </a:r>
            <a:r>
              <a:rPr kumimoji="1" lang="en-US" altLang="zh-CN" sz="3200" b="1" dirty="0" smtClean="0">
                <a:solidFill>
                  <a:srgbClr val="000099"/>
                </a:solidFill>
                <a:latin typeface="+mj-lt"/>
                <a:cs typeface="Calibri" panose="020F0502020204030204" pitchFamily="34" charset="0"/>
              </a:rPr>
              <a:t>Yang</a:t>
            </a:r>
          </a:p>
        </p:txBody>
      </p:sp>
    </p:spTree>
    <p:extLst>
      <p:ext uri="{BB962C8B-B14F-4D97-AF65-F5344CB8AC3E}">
        <p14:creationId xmlns:p14="http://schemas.microsoft.com/office/powerpoint/2010/main" val="36157958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rotWithShape="1">
          <a:blip r:embed="rId3"/>
          <a:srcRect l="14236" t="3104" r="-3206" b="9049"/>
          <a:stretch/>
        </p:blipFill>
        <p:spPr bwMode="auto">
          <a:xfrm>
            <a:off x="5004048" y="1256913"/>
            <a:ext cx="3724911" cy="2467155"/>
          </a:xfrm>
          <a:prstGeom prst="rect">
            <a:avLst/>
          </a:prstGeom>
          <a:noFill/>
          <a:ln w="9525">
            <a:noFill/>
            <a:miter lim="800000"/>
            <a:headEnd/>
            <a:tailEnd/>
          </a:ln>
          <a:effectLst/>
        </p:spPr>
      </p:pic>
      <p:sp>
        <p:nvSpPr>
          <p:cNvPr id="7" name="矩形 6"/>
          <p:cNvSpPr/>
          <p:nvPr/>
        </p:nvSpPr>
        <p:spPr>
          <a:xfrm>
            <a:off x="646330" y="3728706"/>
            <a:ext cx="8715436" cy="448574"/>
          </a:xfrm>
          <a:prstGeom prst="rect">
            <a:avLst/>
          </a:prstGeom>
          <a:noFill/>
        </p:spPr>
        <p:txBody>
          <a:bodyPr wrap="square" lIns="91430" tIns="45715" rIns="91430" bIns="45715">
            <a:spAutoFit/>
          </a:bodyPr>
          <a:lstStyle/>
          <a:p>
            <a:pPr algn="ctr">
              <a:lnSpc>
                <a:spcPct val="125000"/>
              </a:lnSpc>
              <a:spcBef>
                <a:spcPts val="600"/>
              </a:spcBef>
              <a:spcAft>
                <a:spcPts val="0"/>
              </a:spcAft>
            </a:pPr>
            <a:r>
              <a:rPr lang="en-US" altLang="zh-CN" sz="2000" dirty="0">
                <a:solidFill>
                  <a:srgbClr val="0000FF"/>
                </a:solidFill>
                <a:latin typeface="Calibri" pitchFamily="34" charset="0"/>
                <a:cs typeface="Times New Roman" pitchFamily="18" charset="0"/>
              </a:rPr>
              <a:t>S</a:t>
            </a:r>
            <a:r>
              <a:rPr lang="en-US" altLang="zh-CN" sz="2000" dirty="0" smtClean="0">
                <a:solidFill>
                  <a:srgbClr val="0000FF"/>
                </a:solidFill>
                <a:latin typeface="Calibri" pitchFamily="34" charset="0"/>
                <a:cs typeface="Times New Roman" pitchFamily="18" charset="0"/>
              </a:rPr>
              <a:t>imultaneous injection in H and V planes using </a:t>
            </a:r>
            <a:r>
              <a:rPr lang="en-US" altLang="zh-CN" sz="2000" b="1" dirty="0" smtClean="0">
                <a:solidFill>
                  <a:srgbClr val="0000FF"/>
                </a:solidFill>
                <a:latin typeface="Calibri" pitchFamily="34" charset="0"/>
                <a:cs typeface="Times New Roman" pitchFamily="18" charset="0"/>
              </a:rPr>
              <a:t>tilted septum</a:t>
            </a:r>
            <a:r>
              <a:rPr lang="en-US" altLang="zh-CN" sz="2000" dirty="0" smtClean="0">
                <a:solidFill>
                  <a:srgbClr val="0000FF"/>
                </a:solidFill>
                <a:latin typeface="Calibri" pitchFamily="34" charset="0"/>
                <a:cs typeface="Times New Roman" pitchFamily="18" charset="0"/>
              </a:rPr>
              <a:t>   </a:t>
            </a:r>
            <a:endParaRPr lang="en-US" altLang="zh-CN" sz="2000" dirty="0" smtClean="0">
              <a:solidFill>
                <a:srgbClr val="0000FF"/>
              </a:solidFill>
              <a:latin typeface="Calibri" pitchFamily="34" charset="0"/>
            </a:endParaRPr>
          </a:p>
        </p:txBody>
      </p:sp>
      <p:sp>
        <p:nvSpPr>
          <p:cNvPr id="8" name="标题 1"/>
          <p:cNvSpPr txBox="1">
            <a:spLocks/>
          </p:cNvSpPr>
          <p:nvPr/>
        </p:nvSpPr>
        <p:spPr>
          <a:xfrm>
            <a:off x="1907704" y="650878"/>
            <a:ext cx="5286412" cy="545874"/>
          </a:xfrm>
          <a:prstGeom prst="rect">
            <a:avLst/>
          </a:prstGeom>
        </p:spPr>
        <p:txBody>
          <a:bodyPr vert="horz" lIns="91440" tIns="45720" rIns="91440" bIns="45720" rtlCol="0" anchor="ctr">
            <a:noAutofit/>
          </a:bodyPr>
          <a:lstStyle/>
          <a:p>
            <a:pPr algn="ctr" defTabSz="685800" fontAlgn="auto">
              <a:lnSpc>
                <a:spcPct val="90000"/>
              </a:lnSpc>
              <a:spcAft>
                <a:spcPts val="0"/>
              </a:spcAft>
              <a:defRPr/>
            </a:pPr>
            <a:r>
              <a:rPr lang="en-US" altLang="zh-CN" sz="2800" b="1" dirty="0" smtClean="0">
                <a:solidFill>
                  <a:srgbClr val="0000FF"/>
                </a:solidFill>
                <a:latin typeface="Times New Roman" panose="02020603050405020304" pitchFamily="18" charset="0"/>
                <a:ea typeface="宋体"/>
              </a:rPr>
              <a:t>Two planes painting injection</a:t>
            </a:r>
            <a:endParaRPr lang="zh-CN" altLang="en-US" sz="2800" b="1" dirty="0">
              <a:solidFill>
                <a:srgbClr val="0000FF"/>
              </a:solidFill>
              <a:latin typeface="Times New Roman" panose="02020603050405020304" pitchFamily="18" charset="0"/>
              <a:ea typeface="宋体"/>
            </a:endParaRPr>
          </a:p>
        </p:txBody>
      </p:sp>
      <p:pic>
        <p:nvPicPr>
          <p:cNvPr id="13" name="Picture 2"/>
          <p:cNvPicPr>
            <a:picLocks noChangeAspect="1" noChangeArrowheads="1"/>
          </p:cNvPicPr>
          <p:nvPr/>
        </p:nvPicPr>
        <p:blipFill rotWithShape="1">
          <a:blip r:embed="rId4"/>
          <a:srcRect l="3802" t="54589" r="57624"/>
          <a:stretch/>
        </p:blipFill>
        <p:spPr bwMode="auto">
          <a:xfrm>
            <a:off x="5220072" y="4293096"/>
            <a:ext cx="2582786" cy="1656184"/>
          </a:xfrm>
          <a:prstGeom prst="rect">
            <a:avLst/>
          </a:prstGeom>
          <a:noFill/>
          <a:ln w="9525">
            <a:noFill/>
            <a:miter lim="800000"/>
            <a:headEnd/>
            <a:tailEnd/>
          </a:ln>
          <a:effectLst/>
        </p:spPr>
      </p:pic>
      <p:pic>
        <p:nvPicPr>
          <p:cNvPr id="15" name="图片 14" descr="E:\AcceleratorPhysics\HIAF\BRing\倾斜静电偏转板样机研制\TiltedES.wmf"/>
          <p:cNvPicPr>
            <a:picLocks noChangeAspect="1"/>
          </p:cNvPicPr>
          <p:nvPr/>
        </p:nvPicPr>
        <p:blipFill rotWithShape="1">
          <a:blip r:embed="rId5" cstate="print">
            <a:extLst>
              <a:ext uri="{28A0092B-C50C-407E-A947-70E740481C1C}">
                <a14:useLocalDpi xmlns:a14="http://schemas.microsoft.com/office/drawing/2010/main" val="0"/>
              </a:ext>
            </a:extLst>
          </a:blip>
          <a:srcRect l="29663" t="24700" r="42034" b="16323"/>
          <a:stretch/>
        </p:blipFill>
        <p:spPr bwMode="auto">
          <a:xfrm>
            <a:off x="1547664" y="4187105"/>
            <a:ext cx="2016224" cy="1809944"/>
          </a:xfrm>
          <a:prstGeom prst="rect">
            <a:avLst/>
          </a:prstGeom>
          <a:noFill/>
          <a:ln>
            <a:noFill/>
          </a:ln>
          <a:extLst>
            <a:ext uri="{53640926-AAD7-44D8-BBD7-CCE9431645EC}">
              <a14:shadowObscured xmlns:a14="http://schemas.microsoft.com/office/drawing/2010/main"/>
            </a:ext>
          </a:extLst>
        </p:spPr>
      </p:pic>
      <p:pic>
        <p:nvPicPr>
          <p:cNvPr id="16" name="Picture 3"/>
          <p:cNvPicPr>
            <a:picLocks noChangeAspect="1" noChangeArrowheads="1"/>
          </p:cNvPicPr>
          <p:nvPr/>
        </p:nvPicPr>
        <p:blipFill>
          <a:blip r:embed="rId6" cstate="print"/>
          <a:srcRect/>
          <a:stretch>
            <a:fillRect/>
          </a:stretch>
        </p:blipFill>
        <p:spPr bwMode="auto">
          <a:xfrm>
            <a:off x="683568" y="1196752"/>
            <a:ext cx="3744000" cy="2540564"/>
          </a:xfrm>
          <a:prstGeom prst="rect">
            <a:avLst/>
          </a:prstGeom>
          <a:noFill/>
          <a:ln w="9525">
            <a:noFill/>
            <a:miter lim="800000"/>
            <a:headEnd/>
            <a:tailEnd/>
          </a:ln>
          <a:effectLst/>
        </p:spPr>
      </p:pic>
      <p:sp>
        <p:nvSpPr>
          <p:cNvPr id="9" name="矩形 8"/>
          <p:cNvSpPr/>
          <p:nvPr/>
        </p:nvSpPr>
        <p:spPr>
          <a:xfrm>
            <a:off x="251520" y="65576"/>
            <a:ext cx="5716052" cy="584775"/>
          </a:xfrm>
          <a:prstGeom prst="rect">
            <a:avLst/>
          </a:prstGeom>
        </p:spPr>
        <p:txBody>
          <a:bodyPr wrap="none">
            <a:spAutoFit/>
          </a:bodyPr>
          <a:lstStyle/>
          <a:p>
            <a:r>
              <a:rPr lang="en-US" altLang="zh-CN" sz="3200" b="1" dirty="0" smtClean="0">
                <a:solidFill>
                  <a:schemeClr val="bg1"/>
                </a:solidFill>
                <a:latin typeface="Calibri" pitchFamily="34" charset="0"/>
                <a:ea typeface="MS PGothic" pitchFamily="34" charset="-128"/>
              </a:rPr>
              <a:t>Concept for high intensity </a:t>
            </a:r>
            <a:r>
              <a:rPr lang="en-US" altLang="zh-CN" sz="3200" b="1" dirty="0">
                <a:solidFill>
                  <a:schemeClr val="bg1"/>
                </a:solidFill>
                <a:latin typeface="Calibri" pitchFamily="34" charset="0"/>
                <a:ea typeface="MS PGothic" pitchFamily="34" charset="-128"/>
              </a:rPr>
              <a:t>beam </a:t>
            </a:r>
            <a:endParaRPr lang="zh-CN" altLang="en-US" sz="3200" b="1" dirty="0">
              <a:solidFill>
                <a:schemeClr val="bg1"/>
              </a:solidFill>
            </a:endParaRPr>
          </a:p>
        </p:txBody>
      </p:sp>
      <p:sp>
        <p:nvSpPr>
          <p:cNvPr id="10" name="Text Box 56"/>
          <p:cNvSpPr txBox="1">
            <a:spLocks noChangeArrowheads="1"/>
          </p:cNvSpPr>
          <p:nvPr/>
        </p:nvSpPr>
        <p:spPr bwMode="auto">
          <a:xfrm>
            <a:off x="707210" y="6126033"/>
            <a:ext cx="7945040" cy="707886"/>
          </a:xfrm>
          <a:prstGeom prst="rect">
            <a:avLst/>
          </a:prstGeom>
          <a:noFill/>
          <a:ln w="9525">
            <a:noFill/>
            <a:miter lim="800000"/>
            <a:headEnd/>
            <a:tailEnd/>
          </a:ln>
        </p:spPr>
        <p:txBody>
          <a:bodyPr wrap="square">
            <a:spAutoFit/>
          </a:bodyPr>
          <a:lstStyle/>
          <a:p>
            <a:pPr algn="ctr"/>
            <a:r>
              <a:rPr lang="en-US" altLang="zh-CN" sz="2000" dirty="0" smtClean="0">
                <a:solidFill>
                  <a:srgbClr val="000099"/>
                </a:solidFill>
                <a:latin typeface="Times New Roman" pitchFamily="18" charset="0"/>
                <a:cs typeface="Times New Roman" pitchFamily="18" charset="0"/>
              </a:rPr>
              <a:t>The beam intensity could reach 2.0</a:t>
            </a:r>
            <a:r>
              <a:rPr lang="en-US" altLang="zh-CN" sz="2000" b="1" dirty="0" smtClean="0">
                <a:solidFill>
                  <a:srgbClr val="FF0000"/>
                </a:solidFill>
                <a:latin typeface="Times New Roman" pitchFamily="18" charset="0"/>
                <a:cs typeface="Times New Roman" pitchFamily="18" charset="0"/>
                <a:sym typeface="Symbol" pitchFamily="18" charset="2"/>
              </a:rPr>
              <a:t> </a:t>
            </a:r>
            <a:r>
              <a:rPr lang="en-US" altLang="zh-CN" sz="2000" b="1" dirty="0" smtClean="0">
                <a:solidFill>
                  <a:srgbClr val="000099"/>
                </a:solidFill>
                <a:latin typeface="Times New Roman" pitchFamily="18" charset="0"/>
                <a:cs typeface="Times New Roman" pitchFamily="18" charset="0"/>
                <a:sym typeface="Symbol" pitchFamily="18" charset="2"/>
              </a:rPr>
              <a:t></a:t>
            </a:r>
            <a:r>
              <a:rPr lang="en-US" altLang="zh-CN" sz="2000" dirty="0" smtClean="0">
                <a:solidFill>
                  <a:srgbClr val="000099"/>
                </a:solidFill>
                <a:latin typeface="Times New Roman" pitchFamily="18" charset="0"/>
                <a:cs typeface="Times New Roman" pitchFamily="18" charset="0"/>
                <a:sym typeface="Symbol" pitchFamily="18" charset="2"/>
              </a:rPr>
              <a:t>10</a:t>
            </a:r>
            <a:r>
              <a:rPr lang="en-US" altLang="zh-CN" sz="2000" baseline="30000" dirty="0" smtClean="0">
                <a:solidFill>
                  <a:srgbClr val="000099"/>
                </a:solidFill>
                <a:latin typeface="Times New Roman" pitchFamily="18" charset="0"/>
                <a:cs typeface="Times New Roman" pitchFamily="18" charset="0"/>
                <a:sym typeface="Symbol" pitchFamily="18" charset="2"/>
              </a:rPr>
              <a:t>11</a:t>
            </a:r>
            <a:r>
              <a:rPr lang="en-US" altLang="zh-CN" sz="2000" dirty="0" smtClean="0">
                <a:solidFill>
                  <a:srgbClr val="000099"/>
                </a:solidFill>
                <a:latin typeface="Times New Roman" pitchFamily="18" charset="0"/>
                <a:cs typeface="Times New Roman" pitchFamily="18" charset="0"/>
                <a:sym typeface="Symbol" pitchFamily="18" charset="2"/>
              </a:rPr>
              <a:t> with two planes painting, </a:t>
            </a:r>
            <a:r>
              <a:rPr lang="en-US" altLang="zh-CN" sz="2000" dirty="0" smtClean="0">
                <a:solidFill>
                  <a:srgbClr val="C00000"/>
                </a:solidFill>
                <a:latin typeface="Times New Roman" pitchFamily="18" charset="0"/>
                <a:cs typeface="Times New Roman" pitchFamily="18" charset="0"/>
                <a:sym typeface="Symbol" pitchFamily="18" charset="2"/>
              </a:rPr>
              <a:t>nearly 10 times over the conventional single-plane injection.</a:t>
            </a:r>
            <a:endParaRPr lang="en-US" altLang="zh-CN" sz="2000" dirty="0" smtClean="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031090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xtBox 5"/>
          <p:cNvSpPr txBox="1"/>
          <p:nvPr/>
        </p:nvSpPr>
        <p:spPr>
          <a:xfrm>
            <a:off x="2254540" y="6211646"/>
            <a:ext cx="4347665" cy="430887"/>
          </a:xfrm>
          <a:prstGeom prst="rect">
            <a:avLst/>
          </a:prstGeom>
          <a:noFill/>
        </p:spPr>
        <p:txBody>
          <a:bodyPr wrap="none" rtlCol="0">
            <a:spAutoFit/>
          </a:bodyPr>
          <a:lstStyle/>
          <a:p>
            <a:r>
              <a:rPr lang="en-US" altLang="zh-CN" sz="2200" b="1" dirty="0" smtClean="0">
                <a:solidFill>
                  <a:srgbClr val="0000CC"/>
                </a:solidFill>
              </a:rPr>
              <a:t>Repetition rate</a:t>
            </a:r>
            <a:r>
              <a:rPr lang="zh-CN" altLang="en-US" sz="2200" b="1" dirty="0" smtClean="0">
                <a:solidFill>
                  <a:srgbClr val="0000CC"/>
                </a:solidFill>
              </a:rPr>
              <a:t>：</a:t>
            </a:r>
            <a:r>
              <a:rPr lang="en-US" altLang="zh-CN" sz="2200" b="1" dirty="0" smtClean="0">
                <a:solidFill>
                  <a:srgbClr val="0000CC"/>
                </a:solidFill>
              </a:rPr>
              <a:t>3-5 Hz, </a:t>
            </a:r>
            <a:r>
              <a:rPr lang="en-US" altLang="zh-CN" sz="2200" b="1" dirty="0" smtClean="0">
                <a:solidFill>
                  <a:srgbClr val="C00000"/>
                </a:solidFill>
              </a:rPr>
              <a:t>5-10Hz</a:t>
            </a:r>
            <a:endParaRPr lang="zh-CN" altLang="en-US" sz="2200" b="1" dirty="0">
              <a:solidFill>
                <a:srgbClr val="C00000"/>
              </a:solidFill>
            </a:endParaRPr>
          </a:p>
        </p:txBody>
      </p:sp>
      <p:sp>
        <p:nvSpPr>
          <p:cNvPr id="114" name="Rectangle 2"/>
          <p:cNvSpPr>
            <a:spLocks noChangeArrowheads="1"/>
          </p:cNvSpPr>
          <p:nvPr/>
        </p:nvSpPr>
        <p:spPr bwMode="auto">
          <a:xfrm>
            <a:off x="1017883" y="700107"/>
            <a:ext cx="7286676" cy="558800"/>
          </a:xfrm>
          <a:prstGeom prst="rect">
            <a:avLst/>
          </a:prstGeom>
          <a:noFill/>
          <a:ln w="9525">
            <a:noFill/>
            <a:miter lim="800000"/>
            <a:headEnd/>
            <a:tailEnd/>
          </a:ln>
        </p:spPr>
        <p:txBody>
          <a:bodyPr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algn="ctr"/>
            <a:r>
              <a:rPr lang="en-US" altLang="zh-CN" sz="3200" b="1" dirty="0" smtClean="0">
                <a:solidFill>
                  <a:srgbClr val="0000FF"/>
                </a:solidFill>
                <a:latin typeface="Calibri"/>
                <a:ea typeface="黑体" pitchFamily="2" charset="-122"/>
              </a:rPr>
              <a:t>Fast ramping rate mode of </a:t>
            </a:r>
            <a:r>
              <a:rPr lang="en-US" altLang="zh-CN" sz="3200" b="1" dirty="0" err="1" smtClean="0">
                <a:solidFill>
                  <a:srgbClr val="C00000"/>
                </a:solidFill>
                <a:latin typeface="Calibri"/>
                <a:ea typeface="黑体" pitchFamily="2" charset="-122"/>
              </a:rPr>
              <a:t>BRing</a:t>
            </a:r>
            <a:r>
              <a:rPr lang="en-US" altLang="zh-CN" sz="3200" b="1" dirty="0" smtClean="0">
                <a:solidFill>
                  <a:srgbClr val="C00000"/>
                </a:solidFill>
                <a:latin typeface="Calibri"/>
                <a:ea typeface="黑体" pitchFamily="2" charset="-122"/>
              </a:rPr>
              <a:t>-N</a:t>
            </a:r>
            <a:endParaRPr lang="en-US" altLang="zh-CN" sz="3200" b="1" dirty="0">
              <a:solidFill>
                <a:srgbClr val="C00000"/>
              </a:solidFill>
              <a:latin typeface="Calibri"/>
              <a:ea typeface="黑体" pitchFamily="2" charset="-122"/>
            </a:endParaRPr>
          </a:p>
        </p:txBody>
      </p:sp>
      <p:sp>
        <p:nvSpPr>
          <p:cNvPr id="115" name="TextBox 19"/>
          <p:cNvSpPr txBox="1"/>
          <p:nvPr/>
        </p:nvSpPr>
        <p:spPr>
          <a:xfrm>
            <a:off x="906569" y="1196752"/>
            <a:ext cx="7656936" cy="1338818"/>
          </a:xfrm>
          <a:prstGeom prst="rect">
            <a:avLst/>
          </a:prstGeom>
          <a:noFill/>
        </p:spPr>
        <p:txBody>
          <a:bodyPr wrap="square" lIns="91430" tIns="45715" rIns="91430" bIns="45715" rtlCol="0">
            <a:spAutoFit/>
          </a:bodyPr>
          <a:lstStyle/>
          <a:p>
            <a:r>
              <a:rPr lang="en-US" altLang="zh-CN" sz="2600" b="1" dirty="0" smtClean="0">
                <a:solidFill>
                  <a:srgbClr val="0000FF"/>
                </a:solidFill>
                <a:latin typeface="Calibri" pitchFamily="34" charset="0"/>
              </a:rPr>
              <a:t>Why</a:t>
            </a:r>
            <a:r>
              <a:rPr lang="zh-CN" altLang="en-US" sz="2600" b="1" dirty="0" smtClean="0">
                <a:solidFill>
                  <a:srgbClr val="0000FF"/>
                </a:solidFill>
                <a:latin typeface="Calibri" pitchFamily="34" charset="0"/>
              </a:rPr>
              <a:t>？</a:t>
            </a:r>
            <a:endParaRPr lang="en-US" altLang="zh-CN" sz="2600" dirty="0" smtClean="0">
              <a:solidFill>
                <a:srgbClr val="0000FF"/>
              </a:solidFill>
              <a:latin typeface="Calibri" pitchFamily="34" charset="0"/>
            </a:endParaRPr>
          </a:p>
          <a:p>
            <a:pPr indent="446088">
              <a:lnSpc>
                <a:spcPct val="125000"/>
              </a:lnSpc>
              <a:spcBef>
                <a:spcPts val="600"/>
              </a:spcBef>
            </a:pPr>
            <a:r>
              <a:rPr lang="en-US" altLang="zh-CN" sz="2000" dirty="0" smtClean="0">
                <a:solidFill>
                  <a:srgbClr val="000099"/>
                </a:solidFill>
                <a:cs typeface="Arial" panose="020B0604020202020204" pitchFamily="34" charset="0"/>
              </a:rPr>
              <a:t>Due to </a:t>
            </a:r>
            <a:r>
              <a:rPr lang="en-US" altLang="zh-CN" sz="2000" b="1" dirty="0" smtClean="0">
                <a:solidFill>
                  <a:srgbClr val="C00000"/>
                </a:solidFill>
                <a:cs typeface="Arial" panose="020B0604020202020204" pitchFamily="34" charset="0"/>
              </a:rPr>
              <a:t>space charge </a:t>
            </a:r>
            <a:r>
              <a:rPr lang="en-US" altLang="zh-CN" sz="2000" dirty="0" smtClean="0">
                <a:solidFill>
                  <a:srgbClr val="000099"/>
                </a:solidFill>
                <a:cs typeface="Arial" panose="020B0604020202020204" pitchFamily="34" charset="0"/>
              </a:rPr>
              <a:t>and </a:t>
            </a:r>
            <a:r>
              <a:rPr lang="en-US" altLang="zh-CN" sz="2000" b="1" dirty="0" smtClean="0">
                <a:solidFill>
                  <a:srgbClr val="C00000"/>
                </a:solidFill>
                <a:cs typeface="Arial" panose="020B0604020202020204" pitchFamily="34" charset="0"/>
              </a:rPr>
              <a:t>dynamic vacuum </a:t>
            </a:r>
            <a:r>
              <a:rPr lang="en-US" altLang="zh-CN" sz="2000" dirty="0" smtClean="0">
                <a:solidFill>
                  <a:srgbClr val="000099"/>
                </a:solidFill>
                <a:cs typeface="Arial" panose="020B0604020202020204" pitchFamily="34" charset="0"/>
              </a:rPr>
              <a:t>effect, beam should be launched to the high energy as soon as possible.  </a:t>
            </a:r>
            <a:endParaRPr lang="en-US" sz="2000" b="1" dirty="0">
              <a:solidFill>
                <a:srgbClr val="000099"/>
              </a:solidFill>
              <a:cs typeface="Arial" panose="020B0604020202020204" pitchFamily="34" charset="0"/>
            </a:endParaRPr>
          </a:p>
        </p:txBody>
      </p:sp>
      <p:sp>
        <p:nvSpPr>
          <p:cNvPr id="117" name="文本框 116"/>
          <p:cNvSpPr txBox="1"/>
          <p:nvPr/>
        </p:nvSpPr>
        <p:spPr>
          <a:xfrm>
            <a:off x="1036056" y="5856698"/>
            <a:ext cx="388612" cy="161802"/>
          </a:xfrm>
          <a:prstGeom prst="rect">
            <a:avLst/>
          </a:prstGeom>
          <a:noFill/>
        </p:spPr>
        <p:txBody>
          <a:bodyPr wrap="none" rtlCol="0">
            <a:spAutoFit/>
          </a:bodyPr>
          <a:lstStyle/>
          <a:p>
            <a:pPr>
              <a:defRPr/>
            </a:pPr>
            <a:r>
              <a:rPr lang="en-US" altLang="zh-CN" sz="1000" b="1" dirty="0">
                <a:solidFill>
                  <a:prstClr val="black"/>
                </a:solidFill>
                <a:cs typeface="Arial" panose="020B0604020202020204" pitchFamily="34" charset="0"/>
              </a:rPr>
              <a:t>30</a:t>
            </a:r>
            <a:endParaRPr lang="zh-CN" altLang="en-US" sz="1000" b="1" dirty="0">
              <a:solidFill>
                <a:prstClr val="black"/>
              </a:solidFill>
              <a:cs typeface="Arial" panose="020B0604020202020204" pitchFamily="34" charset="0"/>
            </a:endParaRPr>
          </a:p>
        </p:txBody>
      </p:sp>
      <p:sp>
        <p:nvSpPr>
          <p:cNvPr id="118" name="文本框 117"/>
          <p:cNvSpPr txBox="1"/>
          <p:nvPr/>
        </p:nvSpPr>
        <p:spPr>
          <a:xfrm>
            <a:off x="1167712" y="5931494"/>
            <a:ext cx="388612" cy="161802"/>
          </a:xfrm>
          <a:prstGeom prst="rect">
            <a:avLst/>
          </a:prstGeom>
          <a:noFill/>
        </p:spPr>
        <p:txBody>
          <a:bodyPr wrap="none" rtlCol="0">
            <a:spAutoFit/>
          </a:bodyPr>
          <a:lstStyle/>
          <a:p>
            <a:pPr>
              <a:defRPr/>
            </a:pPr>
            <a:r>
              <a:rPr lang="en-US" altLang="zh-CN" sz="1000" b="1" dirty="0">
                <a:solidFill>
                  <a:prstClr val="black"/>
                </a:solidFill>
                <a:cs typeface="Arial" panose="020B0604020202020204" pitchFamily="34" charset="0"/>
              </a:rPr>
              <a:t>84</a:t>
            </a:r>
            <a:endParaRPr lang="zh-CN" altLang="en-US" sz="1000" b="1" dirty="0">
              <a:solidFill>
                <a:prstClr val="black"/>
              </a:solidFill>
              <a:cs typeface="Arial" panose="020B0604020202020204" pitchFamily="34" charset="0"/>
            </a:endParaRPr>
          </a:p>
        </p:txBody>
      </p:sp>
      <p:sp>
        <p:nvSpPr>
          <p:cNvPr id="119" name="文本框 118"/>
          <p:cNvSpPr txBox="1"/>
          <p:nvPr/>
        </p:nvSpPr>
        <p:spPr>
          <a:xfrm>
            <a:off x="1298597" y="5856698"/>
            <a:ext cx="388612" cy="161802"/>
          </a:xfrm>
          <a:prstGeom prst="rect">
            <a:avLst/>
          </a:prstGeom>
          <a:noFill/>
        </p:spPr>
        <p:txBody>
          <a:bodyPr wrap="none" rtlCol="0">
            <a:spAutoFit/>
          </a:bodyPr>
          <a:lstStyle/>
          <a:p>
            <a:pPr>
              <a:defRPr/>
            </a:pPr>
            <a:r>
              <a:rPr lang="en-US" altLang="zh-CN" sz="1000" b="1" dirty="0">
                <a:solidFill>
                  <a:prstClr val="black"/>
                </a:solidFill>
                <a:cs typeface="Arial" panose="020B0604020202020204" pitchFamily="34" charset="0"/>
              </a:rPr>
              <a:t>30</a:t>
            </a:r>
            <a:endParaRPr lang="zh-CN" altLang="en-US" sz="1000" b="1" dirty="0">
              <a:solidFill>
                <a:prstClr val="black"/>
              </a:solidFill>
              <a:cs typeface="Arial" panose="020B0604020202020204" pitchFamily="34" charset="0"/>
            </a:endParaRPr>
          </a:p>
        </p:txBody>
      </p:sp>
      <p:sp>
        <p:nvSpPr>
          <p:cNvPr id="120" name="文本框 119"/>
          <p:cNvSpPr txBox="1"/>
          <p:nvPr/>
        </p:nvSpPr>
        <p:spPr>
          <a:xfrm>
            <a:off x="1396096" y="5931494"/>
            <a:ext cx="388612" cy="161802"/>
          </a:xfrm>
          <a:prstGeom prst="rect">
            <a:avLst/>
          </a:prstGeom>
          <a:noFill/>
        </p:spPr>
        <p:txBody>
          <a:bodyPr wrap="none" rtlCol="0">
            <a:spAutoFit/>
          </a:bodyPr>
          <a:lstStyle/>
          <a:p>
            <a:pPr>
              <a:defRPr/>
            </a:pPr>
            <a:r>
              <a:rPr lang="en-US" altLang="zh-CN" sz="1000" b="1" dirty="0">
                <a:solidFill>
                  <a:prstClr val="black"/>
                </a:solidFill>
                <a:cs typeface="Arial" panose="020B0604020202020204" pitchFamily="34" charset="0"/>
              </a:rPr>
              <a:t>10</a:t>
            </a:r>
            <a:endParaRPr lang="zh-CN" altLang="en-US" sz="1000" b="1" dirty="0">
              <a:solidFill>
                <a:prstClr val="black"/>
              </a:solidFill>
              <a:cs typeface="Arial" panose="020B0604020202020204" pitchFamily="34" charset="0"/>
            </a:endParaRPr>
          </a:p>
        </p:txBody>
      </p:sp>
      <p:sp>
        <p:nvSpPr>
          <p:cNvPr id="121" name="文本框 120"/>
          <p:cNvSpPr txBox="1"/>
          <p:nvPr/>
        </p:nvSpPr>
        <p:spPr>
          <a:xfrm>
            <a:off x="1642233" y="5931494"/>
            <a:ext cx="472760" cy="161802"/>
          </a:xfrm>
          <a:prstGeom prst="rect">
            <a:avLst/>
          </a:prstGeom>
          <a:noFill/>
        </p:spPr>
        <p:txBody>
          <a:bodyPr wrap="none" rtlCol="0">
            <a:spAutoFit/>
          </a:bodyPr>
          <a:lstStyle/>
          <a:p>
            <a:pPr>
              <a:defRPr/>
            </a:pPr>
            <a:r>
              <a:rPr lang="en-US" altLang="zh-CN" sz="1000" b="1" dirty="0">
                <a:solidFill>
                  <a:prstClr val="black"/>
                </a:solidFill>
                <a:cs typeface="Arial" panose="020B0604020202020204" pitchFamily="34" charset="0"/>
              </a:rPr>
              <a:t>120</a:t>
            </a:r>
            <a:endParaRPr lang="zh-CN" altLang="en-US" sz="1000" b="1" dirty="0">
              <a:solidFill>
                <a:prstClr val="black"/>
              </a:solidFill>
              <a:cs typeface="Arial" panose="020B0604020202020204" pitchFamily="34" charset="0"/>
            </a:endParaRPr>
          </a:p>
        </p:txBody>
      </p:sp>
      <p:sp>
        <p:nvSpPr>
          <p:cNvPr id="122" name="文本框 121"/>
          <p:cNvSpPr txBox="1"/>
          <p:nvPr/>
        </p:nvSpPr>
        <p:spPr>
          <a:xfrm>
            <a:off x="1900152" y="5856698"/>
            <a:ext cx="388612" cy="161802"/>
          </a:xfrm>
          <a:prstGeom prst="rect">
            <a:avLst/>
          </a:prstGeom>
          <a:noFill/>
        </p:spPr>
        <p:txBody>
          <a:bodyPr wrap="none" rtlCol="0">
            <a:spAutoFit/>
          </a:bodyPr>
          <a:lstStyle/>
          <a:p>
            <a:pPr>
              <a:defRPr/>
            </a:pPr>
            <a:r>
              <a:rPr lang="en-US" altLang="zh-CN" sz="1000" b="1" dirty="0">
                <a:solidFill>
                  <a:prstClr val="black"/>
                </a:solidFill>
                <a:cs typeface="Arial" panose="020B0604020202020204" pitchFamily="34" charset="0"/>
              </a:rPr>
              <a:t>30</a:t>
            </a:r>
            <a:endParaRPr lang="zh-CN" altLang="en-US" sz="1000" b="1" dirty="0">
              <a:solidFill>
                <a:prstClr val="black"/>
              </a:solidFill>
              <a:cs typeface="Arial" panose="020B0604020202020204" pitchFamily="34" charset="0"/>
            </a:endParaRPr>
          </a:p>
        </p:txBody>
      </p:sp>
      <p:sp>
        <p:nvSpPr>
          <p:cNvPr id="123" name="文本框 122"/>
          <p:cNvSpPr txBox="1"/>
          <p:nvPr/>
        </p:nvSpPr>
        <p:spPr>
          <a:xfrm>
            <a:off x="1511348" y="5856698"/>
            <a:ext cx="388612" cy="161802"/>
          </a:xfrm>
          <a:prstGeom prst="rect">
            <a:avLst/>
          </a:prstGeom>
          <a:noFill/>
        </p:spPr>
        <p:txBody>
          <a:bodyPr wrap="none" rtlCol="0">
            <a:spAutoFit/>
          </a:bodyPr>
          <a:lstStyle/>
          <a:p>
            <a:pPr>
              <a:defRPr/>
            </a:pPr>
            <a:r>
              <a:rPr lang="en-US" altLang="zh-CN" sz="1000" b="1" dirty="0">
                <a:solidFill>
                  <a:prstClr val="black"/>
                </a:solidFill>
                <a:cs typeface="Arial" panose="020B0604020202020204" pitchFamily="34" charset="0"/>
              </a:rPr>
              <a:t>30</a:t>
            </a:r>
            <a:endParaRPr lang="zh-CN" altLang="en-US" sz="1000" b="1" dirty="0">
              <a:solidFill>
                <a:prstClr val="black"/>
              </a:solidFill>
              <a:cs typeface="Arial" panose="020B0604020202020204" pitchFamily="34" charset="0"/>
            </a:endParaRPr>
          </a:p>
        </p:txBody>
      </p:sp>
      <p:sp>
        <p:nvSpPr>
          <p:cNvPr id="124" name="文本框 123"/>
          <p:cNvSpPr txBox="1"/>
          <p:nvPr/>
        </p:nvSpPr>
        <p:spPr>
          <a:xfrm>
            <a:off x="900995" y="5931494"/>
            <a:ext cx="388612" cy="161802"/>
          </a:xfrm>
          <a:prstGeom prst="rect">
            <a:avLst/>
          </a:prstGeom>
          <a:noFill/>
        </p:spPr>
        <p:txBody>
          <a:bodyPr wrap="none" rtlCol="0">
            <a:spAutoFit/>
          </a:bodyPr>
          <a:lstStyle/>
          <a:p>
            <a:pPr>
              <a:defRPr/>
            </a:pPr>
            <a:r>
              <a:rPr lang="en-US" altLang="zh-CN" sz="1000" b="1" dirty="0">
                <a:solidFill>
                  <a:prstClr val="black"/>
                </a:solidFill>
                <a:cs typeface="Arial" panose="020B0604020202020204" pitchFamily="34" charset="0"/>
              </a:rPr>
              <a:t>32</a:t>
            </a:r>
            <a:endParaRPr lang="zh-CN" altLang="en-US" sz="1000" b="1" dirty="0">
              <a:solidFill>
                <a:prstClr val="black"/>
              </a:solidFill>
              <a:cs typeface="Arial" panose="020B0604020202020204" pitchFamily="34" charset="0"/>
            </a:endParaRPr>
          </a:p>
        </p:txBody>
      </p:sp>
      <p:cxnSp>
        <p:nvCxnSpPr>
          <p:cNvPr id="125" name="直接连接符 124"/>
          <p:cNvCxnSpPr/>
          <p:nvPr/>
        </p:nvCxnSpPr>
        <p:spPr>
          <a:xfrm>
            <a:off x="1240107" y="5251767"/>
            <a:ext cx="0" cy="620446"/>
          </a:xfrm>
          <a:prstGeom prst="line">
            <a:avLst/>
          </a:prstGeom>
          <a:ln>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126" name="直接连接符 125"/>
          <p:cNvCxnSpPr/>
          <p:nvPr/>
        </p:nvCxnSpPr>
        <p:spPr>
          <a:xfrm>
            <a:off x="1482707" y="3338727"/>
            <a:ext cx="0" cy="2538375"/>
          </a:xfrm>
          <a:prstGeom prst="line">
            <a:avLst/>
          </a:prstGeom>
          <a:ln>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127" name="直接连接符 126"/>
          <p:cNvCxnSpPr/>
          <p:nvPr/>
        </p:nvCxnSpPr>
        <p:spPr>
          <a:xfrm>
            <a:off x="1569349" y="2978848"/>
            <a:ext cx="0" cy="2898254"/>
          </a:xfrm>
          <a:prstGeom prst="line">
            <a:avLst/>
          </a:prstGeom>
          <a:ln>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128" name="直接连接符 127"/>
          <p:cNvCxnSpPr/>
          <p:nvPr/>
        </p:nvCxnSpPr>
        <p:spPr>
          <a:xfrm flipH="1">
            <a:off x="290417" y="5255481"/>
            <a:ext cx="944895" cy="0"/>
          </a:xfrm>
          <a:prstGeom prst="line">
            <a:avLst/>
          </a:prstGeom>
          <a:ln>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129" name="文本框 128"/>
          <p:cNvSpPr txBox="1"/>
          <p:nvPr/>
        </p:nvSpPr>
        <p:spPr>
          <a:xfrm>
            <a:off x="2805241" y="2682240"/>
            <a:ext cx="563643" cy="242704"/>
          </a:xfrm>
          <a:prstGeom prst="rect">
            <a:avLst/>
          </a:prstGeom>
          <a:noFill/>
        </p:spPr>
        <p:txBody>
          <a:bodyPr wrap="none" rtlCol="0">
            <a:spAutoFit/>
          </a:bodyPr>
          <a:lstStyle/>
          <a:p>
            <a:pPr>
              <a:defRPr/>
            </a:pPr>
            <a:r>
              <a:rPr lang="en-US" altLang="zh-CN" b="1" dirty="0">
                <a:solidFill>
                  <a:srgbClr val="7030A0"/>
                </a:solidFill>
                <a:latin typeface="Calibri"/>
              </a:rPr>
              <a:t>1.58T</a:t>
            </a:r>
            <a:endParaRPr lang="zh-CN" altLang="en-US" b="1" dirty="0">
              <a:solidFill>
                <a:srgbClr val="7030A0"/>
              </a:solidFill>
              <a:latin typeface="Calibri"/>
            </a:endParaRPr>
          </a:p>
        </p:txBody>
      </p:sp>
      <p:cxnSp>
        <p:nvCxnSpPr>
          <p:cNvPr id="130" name="直接连接符 129"/>
          <p:cNvCxnSpPr/>
          <p:nvPr/>
        </p:nvCxnSpPr>
        <p:spPr>
          <a:xfrm flipH="1">
            <a:off x="313914" y="3343308"/>
            <a:ext cx="1156406" cy="0"/>
          </a:xfrm>
          <a:prstGeom prst="line">
            <a:avLst/>
          </a:prstGeom>
          <a:ln>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131" name="直接连接符 130"/>
          <p:cNvCxnSpPr/>
          <p:nvPr/>
        </p:nvCxnSpPr>
        <p:spPr>
          <a:xfrm>
            <a:off x="345028" y="2978848"/>
            <a:ext cx="4320000" cy="0"/>
          </a:xfrm>
          <a:prstGeom prst="line">
            <a:avLst/>
          </a:prstGeom>
          <a:ln>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132" name="直接连接符 131"/>
          <p:cNvCxnSpPr/>
          <p:nvPr/>
        </p:nvCxnSpPr>
        <p:spPr>
          <a:xfrm>
            <a:off x="1603773" y="2978848"/>
            <a:ext cx="6918" cy="2893365"/>
          </a:xfrm>
          <a:prstGeom prst="line">
            <a:avLst/>
          </a:prstGeom>
          <a:ln>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133" name="直接连接符 132"/>
          <p:cNvCxnSpPr/>
          <p:nvPr/>
        </p:nvCxnSpPr>
        <p:spPr>
          <a:xfrm>
            <a:off x="2045311" y="5258002"/>
            <a:ext cx="0" cy="619100"/>
          </a:xfrm>
          <a:prstGeom prst="line">
            <a:avLst/>
          </a:prstGeom>
          <a:ln>
            <a:solidFill>
              <a:srgbClr val="7030A0"/>
            </a:solidFill>
            <a:prstDash val="dash"/>
          </a:ln>
        </p:spPr>
        <p:style>
          <a:lnRef idx="1">
            <a:schemeClr val="accent1"/>
          </a:lnRef>
          <a:fillRef idx="0">
            <a:schemeClr val="accent1"/>
          </a:fillRef>
          <a:effectRef idx="0">
            <a:schemeClr val="accent1"/>
          </a:effectRef>
          <a:fontRef idx="minor">
            <a:schemeClr val="tx1"/>
          </a:fontRef>
        </p:style>
      </p:cxnSp>
      <p:grpSp>
        <p:nvGrpSpPr>
          <p:cNvPr id="134" name="组合 133"/>
          <p:cNvGrpSpPr/>
          <p:nvPr/>
        </p:nvGrpSpPr>
        <p:grpSpPr>
          <a:xfrm>
            <a:off x="1061046" y="2978848"/>
            <a:ext cx="1072188" cy="2639032"/>
            <a:chOff x="626979" y="800784"/>
            <a:chExt cx="2626984" cy="5015849"/>
          </a:xfrm>
        </p:grpSpPr>
        <p:cxnSp>
          <p:nvCxnSpPr>
            <p:cNvPr id="135" name="直接连接符 134"/>
            <p:cNvCxnSpPr/>
            <p:nvPr/>
          </p:nvCxnSpPr>
          <p:spPr>
            <a:xfrm>
              <a:off x="626979" y="5804784"/>
              <a:ext cx="226437" cy="0"/>
            </a:xfrm>
            <a:prstGeom prst="line">
              <a:avLst/>
            </a:prstGeom>
            <a:ln w="57150">
              <a:solidFill>
                <a:schemeClr val="accent3">
                  <a:lumMod val="75000"/>
                </a:schemeClr>
              </a:solidFill>
            </a:ln>
          </p:spPr>
          <p:style>
            <a:lnRef idx="3">
              <a:schemeClr val="accent3"/>
            </a:lnRef>
            <a:fillRef idx="0">
              <a:schemeClr val="accent3"/>
            </a:fillRef>
            <a:effectRef idx="2">
              <a:schemeClr val="accent3"/>
            </a:effectRef>
            <a:fontRef idx="minor">
              <a:schemeClr val="tx1"/>
            </a:fontRef>
          </p:style>
        </p:cxnSp>
        <p:cxnSp>
          <p:nvCxnSpPr>
            <p:cNvPr id="136" name="直接连接符 135"/>
            <p:cNvCxnSpPr/>
            <p:nvPr/>
          </p:nvCxnSpPr>
          <p:spPr>
            <a:xfrm flipV="1">
              <a:off x="853415" y="5120784"/>
              <a:ext cx="212284" cy="684000"/>
            </a:xfrm>
            <a:prstGeom prst="line">
              <a:avLst/>
            </a:prstGeom>
            <a:ln w="57150">
              <a:solidFill>
                <a:schemeClr val="accent3">
                  <a:lumMod val="75000"/>
                </a:schemeClr>
              </a:solidFill>
            </a:ln>
          </p:spPr>
          <p:style>
            <a:lnRef idx="3">
              <a:schemeClr val="accent3"/>
            </a:lnRef>
            <a:fillRef idx="0">
              <a:schemeClr val="accent3"/>
            </a:fillRef>
            <a:effectRef idx="2">
              <a:schemeClr val="accent3"/>
            </a:effectRef>
            <a:fontRef idx="minor">
              <a:schemeClr val="tx1"/>
            </a:fontRef>
          </p:style>
        </p:cxnSp>
        <p:cxnSp>
          <p:nvCxnSpPr>
            <p:cNvPr id="137" name="直接连接符 136"/>
            <p:cNvCxnSpPr/>
            <p:nvPr/>
          </p:nvCxnSpPr>
          <p:spPr>
            <a:xfrm flipV="1">
              <a:off x="1065699" y="1484784"/>
              <a:ext cx="594396" cy="3636000"/>
            </a:xfrm>
            <a:prstGeom prst="line">
              <a:avLst/>
            </a:prstGeom>
            <a:ln w="57150">
              <a:solidFill>
                <a:schemeClr val="accent3">
                  <a:lumMod val="75000"/>
                </a:schemeClr>
              </a:solidFill>
            </a:ln>
          </p:spPr>
          <p:style>
            <a:lnRef idx="3">
              <a:schemeClr val="accent3"/>
            </a:lnRef>
            <a:fillRef idx="0">
              <a:schemeClr val="accent3"/>
            </a:fillRef>
            <a:effectRef idx="2">
              <a:schemeClr val="accent3"/>
            </a:effectRef>
            <a:fontRef idx="minor">
              <a:schemeClr val="tx1"/>
            </a:fontRef>
          </p:style>
        </p:cxnSp>
        <p:cxnSp>
          <p:nvCxnSpPr>
            <p:cNvPr id="138" name="直接连接符 137"/>
            <p:cNvCxnSpPr/>
            <p:nvPr/>
          </p:nvCxnSpPr>
          <p:spPr>
            <a:xfrm flipV="1">
              <a:off x="1660095" y="800784"/>
              <a:ext cx="212284" cy="684000"/>
            </a:xfrm>
            <a:prstGeom prst="line">
              <a:avLst/>
            </a:prstGeom>
            <a:ln w="57150">
              <a:solidFill>
                <a:schemeClr val="accent3">
                  <a:lumMod val="75000"/>
                </a:schemeClr>
              </a:solidFill>
            </a:ln>
          </p:spPr>
          <p:style>
            <a:lnRef idx="3">
              <a:schemeClr val="accent3"/>
            </a:lnRef>
            <a:fillRef idx="0">
              <a:schemeClr val="accent3"/>
            </a:fillRef>
            <a:effectRef idx="2">
              <a:schemeClr val="accent3"/>
            </a:effectRef>
            <a:fontRef idx="minor">
              <a:schemeClr val="tx1"/>
            </a:fontRef>
          </p:style>
        </p:cxnSp>
        <p:cxnSp>
          <p:nvCxnSpPr>
            <p:cNvPr id="139" name="直接连接符 138"/>
            <p:cNvCxnSpPr/>
            <p:nvPr/>
          </p:nvCxnSpPr>
          <p:spPr>
            <a:xfrm>
              <a:off x="1872379" y="800784"/>
              <a:ext cx="94286" cy="0"/>
            </a:xfrm>
            <a:prstGeom prst="line">
              <a:avLst/>
            </a:prstGeom>
            <a:ln w="57150">
              <a:solidFill>
                <a:schemeClr val="accent3">
                  <a:lumMod val="75000"/>
                </a:schemeClr>
              </a:solidFill>
            </a:ln>
          </p:spPr>
          <p:style>
            <a:lnRef idx="3">
              <a:schemeClr val="accent3"/>
            </a:lnRef>
            <a:fillRef idx="0">
              <a:schemeClr val="accent3"/>
            </a:fillRef>
            <a:effectRef idx="2">
              <a:schemeClr val="accent3"/>
            </a:effectRef>
            <a:fontRef idx="minor">
              <a:schemeClr val="tx1"/>
            </a:fontRef>
          </p:style>
        </p:cxnSp>
        <p:cxnSp>
          <p:nvCxnSpPr>
            <p:cNvPr id="140" name="直接连接符 139"/>
            <p:cNvCxnSpPr/>
            <p:nvPr/>
          </p:nvCxnSpPr>
          <p:spPr>
            <a:xfrm>
              <a:off x="2176618" y="1484784"/>
              <a:ext cx="864343" cy="3647849"/>
            </a:xfrm>
            <a:prstGeom prst="line">
              <a:avLst/>
            </a:prstGeom>
            <a:ln w="57150">
              <a:solidFill>
                <a:schemeClr val="accent3">
                  <a:lumMod val="75000"/>
                </a:schemeClr>
              </a:solidFill>
            </a:ln>
          </p:spPr>
          <p:style>
            <a:lnRef idx="3">
              <a:schemeClr val="accent3"/>
            </a:lnRef>
            <a:fillRef idx="0">
              <a:schemeClr val="accent3"/>
            </a:fillRef>
            <a:effectRef idx="2">
              <a:schemeClr val="accent3"/>
            </a:effectRef>
            <a:fontRef idx="minor">
              <a:schemeClr val="tx1"/>
            </a:fontRef>
          </p:style>
        </p:cxnSp>
        <p:cxnSp>
          <p:nvCxnSpPr>
            <p:cNvPr id="141" name="直接连接符 140"/>
            <p:cNvCxnSpPr/>
            <p:nvPr/>
          </p:nvCxnSpPr>
          <p:spPr>
            <a:xfrm flipH="1" flipV="1">
              <a:off x="3041679" y="5132633"/>
              <a:ext cx="212284" cy="684000"/>
            </a:xfrm>
            <a:prstGeom prst="line">
              <a:avLst/>
            </a:prstGeom>
            <a:ln w="57150">
              <a:solidFill>
                <a:schemeClr val="accent3">
                  <a:lumMod val="75000"/>
                </a:schemeClr>
              </a:solidFill>
            </a:ln>
          </p:spPr>
          <p:style>
            <a:lnRef idx="3">
              <a:schemeClr val="accent3"/>
            </a:lnRef>
            <a:fillRef idx="0">
              <a:schemeClr val="accent3"/>
            </a:fillRef>
            <a:effectRef idx="2">
              <a:schemeClr val="accent3"/>
            </a:effectRef>
            <a:fontRef idx="minor">
              <a:schemeClr val="tx1"/>
            </a:fontRef>
          </p:style>
        </p:cxnSp>
        <p:cxnSp>
          <p:nvCxnSpPr>
            <p:cNvPr id="142" name="直接连接符 141"/>
            <p:cNvCxnSpPr/>
            <p:nvPr/>
          </p:nvCxnSpPr>
          <p:spPr>
            <a:xfrm flipH="1" flipV="1">
              <a:off x="1961197" y="800784"/>
              <a:ext cx="212284" cy="684000"/>
            </a:xfrm>
            <a:prstGeom prst="line">
              <a:avLst/>
            </a:prstGeom>
            <a:ln w="57150">
              <a:solidFill>
                <a:schemeClr val="accent3">
                  <a:lumMod val="75000"/>
                </a:schemeClr>
              </a:solidFill>
            </a:ln>
          </p:spPr>
          <p:style>
            <a:lnRef idx="3">
              <a:schemeClr val="accent3"/>
            </a:lnRef>
            <a:fillRef idx="0">
              <a:schemeClr val="accent3"/>
            </a:fillRef>
            <a:effectRef idx="2">
              <a:schemeClr val="accent3"/>
            </a:effectRef>
            <a:fontRef idx="minor">
              <a:schemeClr val="tx1"/>
            </a:fontRef>
          </p:style>
        </p:cxnSp>
      </p:grpSp>
      <p:cxnSp>
        <p:nvCxnSpPr>
          <p:cNvPr id="143" name="直接连接符 142"/>
          <p:cNvCxnSpPr/>
          <p:nvPr/>
        </p:nvCxnSpPr>
        <p:spPr>
          <a:xfrm>
            <a:off x="1688686" y="3329893"/>
            <a:ext cx="0" cy="2542319"/>
          </a:xfrm>
          <a:prstGeom prst="line">
            <a:avLst/>
          </a:prstGeom>
          <a:ln>
            <a:solidFill>
              <a:srgbClr val="7030A0"/>
            </a:solidFill>
            <a:prstDash val="dash"/>
          </a:ln>
        </p:spPr>
        <p:style>
          <a:lnRef idx="1">
            <a:schemeClr val="accent1"/>
          </a:lnRef>
          <a:fillRef idx="0">
            <a:schemeClr val="accent1"/>
          </a:fillRef>
          <a:effectRef idx="0">
            <a:schemeClr val="accent1"/>
          </a:effectRef>
          <a:fontRef idx="minor">
            <a:schemeClr val="tx1"/>
          </a:fontRef>
        </p:style>
      </p:cxnSp>
      <p:grpSp>
        <p:nvGrpSpPr>
          <p:cNvPr id="144" name="组合 143"/>
          <p:cNvGrpSpPr/>
          <p:nvPr/>
        </p:nvGrpSpPr>
        <p:grpSpPr>
          <a:xfrm>
            <a:off x="2132518" y="2980152"/>
            <a:ext cx="1072188" cy="2639032"/>
            <a:chOff x="626979" y="800784"/>
            <a:chExt cx="2626984" cy="5015849"/>
          </a:xfrm>
        </p:grpSpPr>
        <p:cxnSp>
          <p:nvCxnSpPr>
            <p:cNvPr id="145" name="直接连接符 144"/>
            <p:cNvCxnSpPr/>
            <p:nvPr/>
          </p:nvCxnSpPr>
          <p:spPr>
            <a:xfrm>
              <a:off x="626979" y="5804784"/>
              <a:ext cx="226437" cy="0"/>
            </a:xfrm>
            <a:prstGeom prst="line">
              <a:avLst/>
            </a:prstGeom>
            <a:ln w="57150">
              <a:solidFill>
                <a:schemeClr val="accent3">
                  <a:lumMod val="60000"/>
                  <a:lumOff val="40000"/>
                </a:schemeClr>
              </a:solidFill>
            </a:ln>
          </p:spPr>
          <p:style>
            <a:lnRef idx="3">
              <a:schemeClr val="accent3"/>
            </a:lnRef>
            <a:fillRef idx="0">
              <a:schemeClr val="accent3"/>
            </a:fillRef>
            <a:effectRef idx="2">
              <a:schemeClr val="accent3"/>
            </a:effectRef>
            <a:fontRef idx="minor">
              <a:schemeClr val="tx1"/>
            </a:fontRef>
          </p:style>
        </p:cxnSp>
        <p:cxnSp>
          <p:nvCxnSpPr>
            <p:cNvPr id="146" name="直接连接符 145"/>
            <p:cNvCxnSpPr/>
            <p:nvPr/>
          </p:nvCxnSpPr>
          <p:spPr>
            <a:xfrm flipV="1">
              <a:off x="853415" y="5120784"/>
              <a:ext cx="212284" cy="684000"/>
            </a:xfrm>
            <a:prstGeom prst="line">
              <a:avLst/>
            </a:prstGeom>
            <a:ln w="57150">
              <a:solidFill>
                <a:schemeClr val="accent3">
                  <a:lumMod val="60000"/>
                  <a:lumOff val="40000"/>
                </a:schemeClr>
              </a:solidFill>
            </a:ln>
          </p:spPr>
          <p:style>
            <a:lnRef idx="3">
              <a:schemeClr val="accent3"/>
            </a:lnRef>
            <a:fillRef idx="0">
              <a:schemeClr val="accent3"/>
            </a:fillRef>
            <a:effectRef idx="2">
              <a:schemeClr val="accent3"/>
            </a:effectRef>
            <a:fontRef idx="minor">
              <a:schemeClr val="tx1"/>
            </a:fontRef>
          </p:style>
        </p:cxnSp>
        <p:cxnSp>
          <p:nvCxnSpPr>
            <p:cNvPr id="147" name="直接连接符 146"/>
            <p:cNvCxnSpPr/>
            <p:nvPr/>
          </p:nvCxnSpPr>
          <p:spPr>
            <a:xfrm flipV="1">
              <a:off x="1065699" y="1484784"/>
              <a:ext cx="594396" cy="3636000"/>
            </a:xfrm>
            <a:prstGeom prst="line">
              <a:avLst/>
            </a:prstGeom>
            <a:ln w="57150">
              <a:solidFill>
                <a:schemeClr val="accent3">
                  <a:lumMod val="60000"/>
                  <a:lumOff val="40000"/>
                </a:schemeClr>
              </a:solidFill>
            </a:ln>
          </p:spPr>
          <p:style>
            <a:lnRef idx="3">
              <a:schemeClr val="accent3"/>
            </a:lnRef>
            <a:fillRef idx="0">
              <a:schemeClr val="accent3"/>
            </a:fillRef>
            <a:effectRef idx="2">
              <a:schemeClr val="accent3"/>
            </a:effectRef>
            <a:fontRef idx="minor">
              <a:schemeClr val="tx1"/>
            </a:fontRef>
          </p:style>
        </p:cxnSp>
        <p:cxnSp>
          <p:nvCxnSpPr>
            <p:cNvPr id="148" name="直接连接符 147"/>
            <p:cNvCxnSpPr/>
            <p:nvPr/>
          </p:nvCxnSpPr>
          <p:spPr>
            <a:xfrm flipV="1">
              <a:off x="1660095" y="800784"/>
              <a:ext cx="212284" cy="684000"/>
            </a:xfrm>
            <a:prstGeom prst="line">
              <a:avLst/>
            </a:prstGeom>
            <a:ln w="57150">
              <a:solidFill>
                <a:schemeClr val="accent3">
                  <a:lumMod val="60000"/>
                  <a:lumOff val="40000"/>
                </a:schemeClr>
              </a:solidFill>
            </a:ln>
          </p:spPr>
          <p:style>
            <a:lnRef idx="3">
              <a:schemeClr val="accent3"/>
            </a:lnRef>
            <a:fillRef idx="0">
              <a:schemeClr val="accent3"/>
            </a:fillRef>
            <a:effectRef idx="2">
              <a:schemeClr val="accent3"/>
            </a:effectRef>
            <a:fontRef idx="minor">
              <a:schemeClr val="tx1"/>
            </a:fontRef>
          </p:style>
        </p:cxnSp>
        <p:cxnSp>
          <p:nvCxnSpPr>
            <p:cNvPr id="149" name="直接连接符 148"/>
            <p:cNvCxnSpPr/>
            <p:nvPr/>
          </p:nvCxnSpPr>
          <p:spPr>
            <a:xfrm>
              <a:off x="1872379" y="800784"/>
              <a:ext cx="94286" cy="0"/>
            </a:xfrm>
            <a:prstGeom prst="line">
              <a:avLst/>
            </a:prstGeom>
            <a:ln w="57150">
              <a:solidFill>
                <a:schemeClr val="accent3">
                  <a:lumMod val="60000"/>
                  <a:lumOff val="40000"/>
                </a:schemeClr>
              </a:solidFill>
            </a:ln>
          </p:spPr>
          <p:style>
            <a:lnRef idx="3">
              <a:schemeClr val="accent3"/>
            </a:lnRef>
            <a:fillRef idx="0">
              <a:schemeClr val="accent3"/>
            </a:fillRef>
            <a:effectRef idx="2">
              <a:schemeClr val="accent3"/>
            </a:effectRef>
            <a:fontRef idx="minor">
              <a:schemeClr val="tx1"/>
            </a:fontRef>
          </p:style>
        </p:cxnSp>
        <p:cxnSp>
          <p:nvCxnSpPr>
            <p:cNvPr id="150" name="直接连接符 149"/>
            <p:cNvCxnSpPr/>
            <p:nvPr/>
          </p:nvCxnSpPr>
          <p:spPr>
            <a:xfrm>
              <a:off x="2176618" y="1484784"/>
              <a:ext cx="864343" cy="3647849"/>
            </a:xfrm>
            <a:prstGeom prst="line">
              <a:avLst/>
            </a:prstGeom>
            <a:ln w="57150">
              <a:solidFill>
                <a:schemeClr val="accent3">
                  <a:lumMod val="60000"/>
                  <a:lumOff val="40000"/>
                </a:schemeClr>
              </a:solidFill>
            </a:ln>
          </p:spPr>
          <p:style>
            <a:lnRef idx="3">
              <a:schemeClr val="accent3"/>
            </a:lnRef>
            <a:fillRef idx="0">
              <a:schemeClr val="accent3"/>
            </a:fillRef>
            <a:effectRef idx="2">
              <a:schemeClr val="accent3"/>
            </a:effectRef>
            <a:fontRef idx="minor">
              <a:schemeClr val="tx1"/>
            </a:fontRef>
          </p:style>
        </p:cxnSp>
        <p:cxnSp>
          <p:nvCxnSpPr>
            <p:cNvPr id="151" name="直接连接符 150"/>
            <p:cNvCxnSpPr/>
            <p:nvPr/>
          </p:nvCxnSpPr>
          <p:spPr>
            <a:xfrm flipH="1" flipV="1">
              <a:off x="3041679" y="5132633"/>
              <a:ext cx="212284" cy="684000"/>
            </a:xfrm>
            <a:prstGeom prst="line">
              <a:avLst/>
            </a:prstGeom>
            <a:ln w="57150">
              <a:solidFill>
                <a:schemeClr val="accent3">
                  <a:lumMod val="60000"/>
                  <a:lumOff val="40000"/>
                </a:schemeClr>
              </a:solidFill>
            </a:ln>
          </p:spPr>
          <p:style>
            <a:lnRef idx="3">
              <a:schemeClr val="accent3"/>
            </a:lnRef>
            <a:fillRef idx="0">
              <a:schemeClr val="accent3"/>
            </a:fillRef>
            <a:effectRef idx="2">
              <a:schemeClr val="accent3"/>
            </a:effectRef>
            <a:fontRef idx="minor">
              <a:schemeClr val="tx1"/>
            </a:fontRef>
          </p:style>
        </p:cxnSp>
        <p:cxnSp>
          <p:nvCxnSpPr>
            <p:cNvPr id="152" name="直接连接符 151"/>
            <p:cNvCxnSpPr/>
            <p:nvPr/>
          </p:nvCxnSpPr>
          <p:spPr>
            <a:xfrm flipH="1" flipV="1">
              <a:off x="1961197" y="800784"/>
              <a:ext cx="212284" cy="684000"/>
            </a:xfrm>
            <a:prstGeom prst="line">
              <a:avLst/>
            </a:prstGeom>
            <a:ln w="57150">
              <a:solidFill>
                <a:schemeClr val="accent3">
                  <a:lumMod val="60000"/>
                  <a:lumOff val="40000"/>
                </a:schemeClr>
              </a:solidFill>
            </a:ln>
          </p:spPr>
          <p:style>
            <a:lnRef idx="3">
              <a:schemeClr val="accent3"/>
            </a:lnRef>
            <a:fillRef idx="0">
              <a:schemeClr val="accent3"/>
            </a:fillRef>
            <a:effectRef idx="2">
              <a:schemeClr val="accent3"/>
            </a:effectRef>
            <a:fontRef idx="minor">
              <a:schemeClr val="tx1"/>
            </a:fontRef>
          </p:style>
        </p:cxnSp>
      </p:grpSp>
      <p:grpSp>
        <p:nvGrpSpPr>
          <p:cNvPr id="153" name="组合 152"/>
          <p:cNvGrpSpPr/>
          <p:nvPr/>
        </p:nvGrpSpPr>
        <p:grpSpPr>
          <a:xfrm>
            <a:off x="3209884" y="2975570"/>
            <a:ext cx="1072188" cy="2639032"/>
            <a:chOff x="626979" y="800784"/>
            <a:chExt cx="2626984" cy="5015849"/>
          </a:xfrm>
        </p:grpSpPr>
        <p:cxnSp>
          <p:nvCxnSpPr>
            <p:cNvPr id="154" name="直接连接符 153"/>
            <p:cNvCxnSpPr/>
            <p:nvPr/>
          </p:nvCxnSpPr>
          <p:spPr>
            <a:xfrm>
              <a:off x="626979" y="5804784"/>
              <a:ext cx="226437" cy="0"/>
            </a:xfrm>
            <a:prstGeom prst="line">
              <a:avLst/>
            </a:prstGeom>
            <a:ln w="57150">
              <a:solidFill>
                <a:schemeClr val="accent3">
                  <a:lumMod val="60000"/>
                  <a:lumOff val="40000"/>
                </a:schemeClr>
              </a:solidFill>
            </a:ln>
          </p:spPr>
          <p:style>
            <a:lnRef idx="3">
              <a:schemeClr val="accent3"/>
            </a:lnRef>
            <a:fillRef idx="0">
              <a:schemeClr val="accent3"/>
            </a:fillRef>
            <a:effectRef idx="2">
              <a:schemeClr val="accent3"/>
            </a:effectRef>
            <a:fontRef idx="minor">
              <a:schemeClr val="tx1"/>
            </a:fontRef>
          </p:style>
        </p:cxnSp>
        <p:cxnSp>
          <p:nvCxnSpPr>
            <p:cNvPr id="155" name="直接连接符 154"/>
            <p:cNvCxnSpPr/>
            <p:nvPr/>
          </p:nvCxnSpPr>
          <p:spPr>
            <a:xfrm flipV="1">
              <a:off x="853415" y="5120784"/>
              <a:ext cx="212284" cy="684000"/>
            </a:xfrm>
            <a:prstGeom prst="line">
              <a:avLst/>
            </a:prstGeom>
            <a:ln w="57150">
              <a:solidFill>
                <a:schemeClr val="accent3">
                  <a:lumMod val="60000"/>
                  <a:lumOff val="40000"/>
                </a:schemeClr>
              </a:solidFill>
            </a:ln>
          </p:spPr>
          <p:style>
            <a:lnRef idx="3">
              <a:schemeClr val="accent3"/>
            </a:lnRef>
            <a:fillRef idx="0">
              <a:schemeClr val="accent3"/>
            </a:fillRef>
            <a:effectRef idx="2">
              <a:schemeClr val="accent3"/>
            </a:effectRef>
            <a:fontRef idx="minor">
              <a:schemeClr val="tx1"/>
            </a:fontRef>
          </p:style>
        </p:cxnSp>
        <p:cxnSp>
          <p:nvCxnSpPr>
            <p:cNvPr id="156" name="直接连接符 155"/>
            <p:cNvCxnSpPr/>
            <p:nvPr/>
          </p:nvCxnSpPr>
          <p:spPr>
            <a:xfrm flipV="1">
              <a:off x="1065699" y="1484784"/>
              <a:ext cx="594396" cy="3636000"/>
            </a:xfrm>
            <a:prstGeom prst="line">
              <a:avLst/>
            </a:prstGeom>
            <a:ln w="57150">
              <a:solidFill>
                <a:schemeClr val="accent3">
                  <a:lumMod val="60000"/>
                  <a:lumOff val="40000"/>
                </a:schemeClr>
              </a:solidFill>
            </a:ln>
          </p:spPr>
          <p:style>
            <a:lnRef idx="3">
              <a:schemeClr val="accent3"/>
            </a:lnRef>
            <a:fillRef idx="0">
              <a:schemeClr val="accent3"/>
            </a:fillRef>
            <a:effectRef idx="2">
              <a:schemeClr val="accent3"/>
            </a:effectRef>
            <a:fontRef idx="minor">
              <a:schemeClr val="tx1"/>
            </a:fontRef>
          </p:style>
        </p:cxnSp>
        <p:cxnSp>
          <p:nvCxnSpPr>
            <p:cNvPr id="157" name="直接连接符 156"/>
            <p:cNvCxnSpPr/>
            <p:nvPr/>
          </p:nvCxnSpPr>
          <p:spPr>
            <a:xfrm flipV="1">
              <a:off x="1660095" y="800784"/>
              <a:ext cx="212284" cy="684000"/>
            </a:xfrm>
            <a:prstGeom prst="line">
              <a:avLst/>
            </a:prstGeom>
            <a:ln w="57150">
              <a:solidFill>
                <a:schemeClr val="accent3">
                  <a:lumMod val="60000"/>
                  <a:lumOff val="40000"/>
                </a:schemeClr>
              </a:solidFill>
            </a:ln>
          </p:spPr>
          <p:style>
            <a:lnRef idx="3">
              <a:schemeClr val="accent3"/>
            </a:lnRef>
            <a:fillRef idx="0">
              <a:schemeClr val="accent3"/>
            </a:fillRef>
            <a:effectRef idx="2">
              <a:schemeClr val="accent3"/>
            </a:effectRef>
            <a:fontRef idx="minor">
              <a:schemeClr val="tx1"/>
            </a:fontRef>
          </p:style>
        </p:cxnSp>
        <p:cxnSp>
          <p:nvCxnSpPr>
            <p:cNvPr id="158" name="直接连接符 157"/>
            <p:cNvCxnSpPr/>
            <p:nvPr/>
          </p:nvCxnSpPr>
          <p:spPr>
            <a:xfrm>
              <a:off x="1872379" y="800784"/>
              <a:ext cx="94286" cy="0"/>
            </a:xfrm>
            <a:prstGeom prst="line">
              <a:avLst/>
            </a:prstGeom>
            <a:ln w="57150">
              <a:solidFill>
                <a:schemeClr val="accent3">
                  <a:lumMod val="60000"/>
                  <a:lumOff val="40000"/>
                </a:schemeClr>
              </a:solidFill>
            </a:ln>
          </p:spPr>
          <p:style>
            <a:lnRef idx="3">
              <a:schemeClr val="accent3"/>
            </a:lnRef>
            <a:fillRef idx="0">
              <a:schemeClr val="accent3"/>
            </a:fillRef>
            <a:effectRef idx="2">
              <a:schemeClr val="accent3"/>
            </a:effectRef>
            <a:fontRef idx="minor">
              <a:schemeClr val="tx1"/>
            </a:fontRef>
          </p:style>
        </p:cxnSp>
        <p:cxnSp>
          <p:nvCxnSpPr>
            <p:cNvPr id="159" name="直接连接符 158"/>
            <p:cNvCxnSpPr/>
            <p:nvPr/>
          </p:nvCxnSpPr>
          <p:spPr>
            <a:xfrm>
              <a:off x="2176618" y="1484784"/>
              <a:ext cx="864343" cy="3647849"/>
            </a:xfrm>
            <a:prstGeom prst="line">
              <a:avLst/>
            </a:prstGeom>
            <a:ln w="57150">
              <a:solidFill>
                <a:schemeClr val="accent3">
                  <a:lumMod val="60000"/>
                  <a:lumOff val="40000"/>
                </a:schemeClr>
              </a:solidFill>
            </a:ln>
          </p:spPr>
          <p:style>
            <a:lnRef idx="3">
              <a:schemeClr val="accent3"/>
            </a:lnRef>
            <a:fillRef idx="0">
              <a:schemeClr val="accent3"/>
            </a:fillRef>
            <a:effectRef idx="2">
              <a:schemeClr val="accent3"/>
            </a:effectRef>
            <a:fontRef idx="minor">
              <a:schemeClr val="tx1"/>
            </a:fontRef>
          </p:style>
        </p:cxnSp>
        <p:cxnSp>
          <p:nvCxnSpPr>
            <p:cNvPr id="160" name="直接连接符 159"/>
            <p:cNvCxnSpPr/>
            <p:nvPr/>
          </p:nvCxnSpPr>
          <p:spPr>
            <a:xfrm flipH="1" flipV="1">
              <a:off x="3041679" y="5132633"/>
              <a:ext cx="212284" cy="684000"/>
            </a:xfrm>
            <a:prstGeom prst="line">
              <a:avLst/>
            </a:prstGeom>
            <a:ln w="57150">
              <a:solidFill>
                <a:schemeClr val="accent3">
                  <a:lumMod val="60000"/>
                  <a:lumOff val="40000"/>
                </a:schemeClr>
              </a:solidFill>
            </a:ln>
          </p:spPr>
          <p:style>
            <a:lnRef idx="3">
              <a:schemeClr val="accent3"/>
            </a:lnRef>
            <a:fillRef idx="0">
              <a:schemeClr val="accent3"/>
            </a:fillRef>
            <a:effectRef idx="2">
              <a:schemeClr val="accent3"/>
            </a:effectRef>
            <a:fontRef idx="minor">
              <a:schemeClr val="tx1"/>
            </a:fontRef>
          </p:style>
        </p:cxnSp>
        <p:cxnSp>
          <p:nvCxnSpPr>
            <p:cNvPr id="161" name="直接连接符 160"/>
            <p:cNvCxnSpPr/>
            <p:nvPr/>
          </p:nvCxnSpPr>
          <p:spPr>
            <a:xfrm flipH="1" flipV="1">
              <a:off x="1961197" y="800784"/>
              <a:ext cx="212284" cy="684000"/>
            </a:xfrm>
            <a:prstGeom prst="line">
              <a:avLst/>
            </a:prstGeom>
            <a:ln w="57150">
              <a:solidFill>
                <a:schemeClr val="accent3">
                  <a:lumMod val="60000"/>
                  <a:lumOff val="40000"/>
                </a:schemeClr>
              </a:solidFill>
            </a:ln>
          </p:spPr>
          <p:style>
            <a:lnRef idx="3">
              <a:schemeClr val="accent3"/>
            </a:lnRef>
            <a:fillRef idx="0">
              <a:schemeClr val="accent3"/>
            </a:fillRef>
            <a:effectRef idx="2">
              <a:schemeClr val="accent3"/>
            </a:effectRef>
            <a:fontRef idx="minor">
              <a:schemeClr val="tx1"/>
            </a:fontRef>
          </p:style>
        </p:cxnSp>
      </p:grpSp>
      <p:cxnSp>
        <p:nvCxnSpPr>
          <p:cNvPr id="162" name="直接连接符 161"/>
          <p:cNvCxnSpPr/>
          <p:nvPr/>
        </p:nvCxnSpPr>
        <p:spPr>
          <a:xfrm>
            <a:off x="961317" y="5877101"/>
            <a:ext cx="7791555" cy="0"/>
          </a:xfrm>
          <a:prstGeom prst="line">
            <a:avLst/>
          </a:prstGeom>
        </p:spPr>
        <p:style>
          <a:lnRef idx="2">
            <a:schemeClr val="accent1"/>
          </a:lnRef>
          <a:fillRef idx="0">
            <a:schemeClr val="accent1"/>
          </a:fillRef>
          <a:effectRef idx="1">
            <a:schemeClr val="accent1"/>
          </a:effectRef>
          <a:fontRef idx="minor">
            <a:schemeClr val="tx1"/>
          </a:fontRef>
        </p:style>
      </p:cxnSp>
      <p:sp>
        <p:nvSpPr>
          <p:cNvPr id="163" name="文本框 162"/>
          <p:cNvSpPr txBox="1"/>
          <p:nvPr/>
        </p:nvSpPr>
        <p:spPr>
          <a:xfrm>
            <a:off x="2213756" y="5373216"/>
            <a:ext cx="1144865" cy="461665"/>
          </a:xfrm>
          <a:prstGeom prst="rect">
            <a:avLst/>
          </a:prstGeom>
          <a:noFill/>
        </p:spPr>
        <p:txBody>
          <a:bodyPr wrap="none" rtlCol="0">
            <a:spAutoFit/>
          </a:bodyPr>
          <a:lstStyle/>
          <a:p>
            <a:pPr>
              <a:defRPr/>
            </a:pPr>
            <a:r>
              <a:rPr lang="en-US" altLang="zh-CN" sz="2400" b="1" dirty="0">
                <a:solidFill>
                  <a:srgbClr val="C00000"/>
                </a:solidFill>
                <a:cs typeface="Arial" panose="020B0604020202020204" pitchFamily="34" charset="0"/>
              </a:rPr>
              <a:t>366ms</a:t>
            </a:r>
            <a:endParaRPr lang="zh-CN" altLang="en-US" sz="2400" b="1" dirty="0">
              <a:solidFill>
                <a:srgbClr val="C00000"/>
              </a:solidFill>
              <a:cs typeface="Arial" panose="020B0604020202020204" pitchFamily="34" charset="0"/>
            </a:endParaRPr>
          </a:p>
        </p:txBody>
      </p:sp>
      <p:cxnSp>
        <p:nvCxnSpPr>
          <p:cNvPr id="164" name="直接箭头连接符 163"/>
          <p:cNvCxnSpPr/>
          <p:nvPr/>
        </p:nvCxnSpPr>
        <p:spPr>
          <a:xfrm flipH="1">
            <a:off x="2161322" y="5747490"/>
            <a:ext cx="98408" cy="997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5" name="直接连接符 164"/>
          <p:cNvCxnSpPr/>
          <p:nvPr/>
        </p:nvCxnSpPr>
        <p:spPr>
          <a:xfrm>
            <a:off x="2133720" y="2890948"/>
            <a:ext cx="0" cy="3163594"/>
          </a:xfrm>
          <a:prstGeom prst="line">
            <a:avLst/>
          </a:prstGeom>
          <a:ln>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166" name="直接连接符 165"/>
          <p:cNvCxnSpPr/>
          <p:nvPr/>
        </p:nvCxnSpPr>
        <p:spPr>
          <a:xfrm>
            <a:off x="1059490" y="5608032"/>
            <a:ext cx="0" cy="259222"/>
          </a:xfrm>
          <a:prstGeom prst="line">
            <a:avLst/>
          </a:prstGeom>
          <a:ln>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167" name="直接连接符 166"/>
          <p:cNvCxnSpPr/>
          <p:nvPr/>
        </p:nvCxnSpPr>
        <p:spPr>
          <a:xfrm>
            <a:off x="1153465" y="5608031"/>
            <a:ext cx="0" cy="259222"/>
          </a:xfrm>
          <a:prstGeom prst="line">
            <a:avLst/>
          </a:prstGeom>
          <a:ln>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168" name="直接连接符 167"/>
          <p:cNvCxnSpPr/>
          <p:nvPr/>
        </p:nvCxnSpPr>
        <p:spPr>
          <a:xfrm flipH="1">
            <a:off x="313914" y="5611645"/>
            <a:ext cx="858996" cy="0"/>
          </a:xfrm>
          <a:prstGeom prst="line">
            <a:avLst/>
          </a:prstGeom>
          <a:ln>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169" name="直接箭头连接符 168"/>
          <p:cNvCxnSpPr/>
          <p:nvPr/>
        </p:nvCxnSpPr>
        <p:spPr bwMode="auto">
          <a:xfrm flipV="1">
            <a:off x="883483" y="5658815"/>
            <a:ext cx="236493" cy="1201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0" name="矩形 169"/>
          <p:cNvSpPr/>
          <p:nvPr/>
        </p:nvSpPr>
        <p:spPr>
          <a:xfrm>
            <a:off x="-45079" y="3979459"/>
            <a:ext cx="1592743" cy="646331"/>
          </a:xfrm>
          <a:prstGeom prst="rect">
            <a:avLst/>
          </a:prstGeom>
        </p:spPr>
        <p:txBody>
          <a:bodyPr wrap="square">
            <a:spAutoFit/>
          </a:bodyPr>
          <a:lstStyle/>
          <a:p>
            <a:pPr algn="ctr" eaLnBrk="0" hangingPunct="0">
              <a:buClr>
                <a:prstClr val="white"/>
              </a:buClr>
              <a:defRPr/>
            </a:pPr>
            <a:r>
              <a:rPr lang="en-US" altLang="zh-CN" b="1" dirty="0" smtClean="0">
                <a:solidFill>
                  <a:srgbClr val="C00000"/>
                </a:solidFill>
                <a:ea typeface="楷体_GB2312"/>
              </a:rPr>
              <a:t>Acceleration</a:t>
            </a:r>
          </a:p>
          <a:p>
            <a:pPr algn="ctr" eaLnBrk="0" hangingPunct="0">
              <a:buClr>
                <a:prstClr val="white"/>
              </a:buClr>
              <a:defRPr/>
            </a:pPr>
            <a:r>
              <a:rPr lang="en-US" altLang="zh-CN" b="1" dirty="0" smtClean="0">
                <a:solidFill>
                  <a:srgbClr val="C00000"/>
                </a:solidFill>
                <a:ea typeface="楷体_GB2312"/>
              </a:rPr>
              <a:t>12T/s</a:t>
            </a:r>
            <a:endParaRPr lang="en-US" altLang="zh-CN" b="1" dirty="0">
              <a:solidFill>
                <a:srgbClr val="C00000"/>
              </a:solidFill>
              <a:ea typeface="楷体_GB2312"/>
            </a:endParaRPr>
          </a:p>
        </p:txBody>
      </p:sp>
      <p:sp>
        <p:nvSpPr>
          <p:cNvPr id="171" name="文本框 170"/>
          <p:cNvSpPr txBox="1"/>
          <p:nvPr/>
        </p:nvSpPr>
        <p:spPr>
          <a:xfrm>
            <a:off x="611560" y="3015034"/>
            <a:ext cx="924869" cy="307777"/>
          </a:xfrm>
          <a:prstGeom prst="rect">
            <a:avLst/>
          </a:prstGeom>
          <a:noFill/>
        </p:spPr>
        <p:txBody>
          <a:bodyPr wrap="none" rtlCol="0">
            <a:spAutoFit/>
          </a:bodyPr>
          <a:lstStyle/>
          <a:p>
            <a:pPr>
              <a:defRPr/>
            </a:pPr>
            <a:r>
              <a:rPr lang="en-US" altLang="zh-CN" sz="1400" b="1" dirty="0" smtClean="0">
                <a:solidFill>
                  <a:prstClr val="black"/>
                </a:solidFill>
                <a:latin typeface="Calibri"/>
              </a:rPr>
              <a:t>Transition</a:t>
            </a:r>
            <a:endParaRPr lang="zh-CN" altLang="en-US" sz="1400" b="1" dirty="0">
              <a:solidFill>
                <a:prstClr val="black"/>
              </a:solidFill>
              <a:latin typeface="Calibri"/>
            </a:endParaRPr>
          </a:p>
        </p:txBody>
      </p:sp>
      <p:sp>
        <p:nvSpPr>
          <p:cNvPr id="172" name="文本框 171"/>
          <p:cNvSpPr txBox="1"/>
          <p:nvPr/>
        </p:nvSpPr>
        <p:spPr>
          <a:xfrm>
            <a:off x="1115616" y="2708920"/>
            <a:ext cx="940514" cy="307777"/>
          </a:xfrm>
          <a:prstGeom prst="rect">
            <a:avLst/>
          </a:prstGeom>
          <a:noFill/>
        </p:spPr>
        <p:txBody>
          <a:bodyPr wrap="none" rtlCol="0">
            <a:spAutoFit/>
          </a:bodyPr>
          <a:lstStyle/>
          <a:p>
            <a:pPr>
              <a:defRPr/>
            </a:pPr>
            <a:r>
              <a:rPr lang="en-US" altLang="zh-CN" sz="1400" b="1" dirty="0" smtClean="0">
                <a:solidFill>
                  <a:prstClr val="black"/>
                </a:solidFill>
                <a:latin typeface="Calibri"/>
              </a:rPr>
              <a:t>Extraction</a:t>
            </a:r>
            <a:endParaRPr lang="zh-CN" altLang="en-US" sz="1400" b="1" dirty="0">
              <a:solidFill>
                <a:prstClr val="black"/>
              </a:solidFill>
              <a:latin typeface="Calibri"/>
            </a:endParaRPr>
          </a:p>
        </p:txBody>
      </p:sp>
      <p:sp>
        <p:nvSpPr>
          <p:cNvPr id="173" name="矩形 172"/>
          <p:cNvSpPr/>
          <p:nvPr/>
        </p:nvSpPr>
        <p:spPr>
          <a:xfrm>
            <a:off x="1649271" y="3686844"/>
            <a:ext cx="904907" cy="523220"/>
          </a:xfrm>
          <a:prstGeom prst="rect">
            <a:avLst/>
          </a:prstGeom>
        </p:spPr>
        <p:txBody>
          <a:bodyPr wrap="square">
            <a:spAutoFit/>
          </a:bodyPr>
          <a:lstStyle/>
          <a:p>
            <a:pPr algn="ctr" eaLnBrk="0" hangingPunct="0">
              <a:buClr>
                <a:prstClr val="white"/>
              </a:buClr>
              <a:defRPr/>
            </a:pPr>
            <a:r>
              <a:rPr lang="en-US" altLang="zh-CN" sz="1400" b="1" dirty="0" smtClean="0">
                <a:solidFill>
                  <a:srgbClr val="C00000"/>
                </a:solidFill>
                <a:ea typeface="楷体_GB2312"/>
              </a:rPr>
              <a:t>Falling</a:t>
            </a:r>
          </a:p>
          <a:p>
            <a:pPr algn="ctr" eaLnBrk="0" hangingPunct="0">
              <a:buClr>
                <a:prstClr val="white"/>
              </a:buClr>
              <a:defRPr/>
            </a:pPr>
            <a:r>
              <a:rPr lang="en-US" altLang="zh-CN" sz="1400" b="1" dirty="0" smtClean="0">
                <a:solidFill>
                  <a:srgbClr val="C00000"/>
                </a:solidFill>
                <a:ea typeface="楷体_GB2312"/>
              </a:rPr>
              <a:t>10T/s</a:t>
            </a:r>
            <a:endParaRPr lang="en-US" altLang="zh-CN" sz="1400" b="1" dirty="0">
              <a:solidFill>
                <a:srgbClr val="C00000"/>
              </a:solidFill>
              <a:ea typeface="楷体_GB2312"/>
            </a:endParaRPr>
          </a:p>
        </p:txBody>
      </p:sp>
      <p:grpSp>
        <p:nvGrpSpPr>
          <p:cNvPr id="174" name="组合 173"/>
          <p:cNvGrpSpPr/>
          <p:nvPr/>
        </p:nvGrpSpPr>
        <p:grpSpPr>
          <a:xfrm>
            <a:off x="4282071" y="2978848"/>
            <a:ext cx="1072188" cy="2639032"/>
            <a:chOff x="626979" y="800784"/>
            <a:chExt cx="2626984" cy="5015849"/>
          </a:xfrm>
        </p:grpSpPr>
        <p:cxnSp>
          <p:nvCxnSpPr>
            <p:cNvPr id="175" name="直接连接符 174"/>
            <p:cNvCxnSpPr/>
            <p:nvPr/>
          </p:nvCxnSpPr>
          <p:spPr>
            <a:xfrm>
              <a:off x="626979" y="5804784"/>
              <a:ext cx="226437" cy="0"/>
            </a:xfrm>
            <a:prstGeom prst="line">
              <a:avLst/>
            </a:prstGeom>
            <a:ln w="57150">
              <a:solidFill>
                <a:schemeClr val="accent3">
                  <a:lumMod val="60000"/>
                  <a:lumOff val="40000"/>
                </a:schemeClr>
              </a:solidFill>
            </a:ln>
          </p:spPr>
          <p:style>
            <a:lnRef idx="3">
              <a:schemeClr val="accent3"/>
            </a:lnRef>
            <a:fillRef idx="0">
              <a:schemeClr val="accent3"/>
            </a:fillRef>
            <a:effectRef idx="2">
              <a:schemeClr val="accent3"/>
            </a:effectRef>
            <a:fontRef idx="minor">
              <a:schemeClr val="tx1"/>
            </a:fontRef>
          </p:style>
        </p:cxnSp>
        <p:cxnSp>
          <p:nvCxnSpPr>
            <p:cNvPr id="176" name="直接连接符 175"/>
            <p:cNvCxnSpPr/>
            <p:nvPr/>
          </p:nvCxnSpPr>
          <p:spPr>
            <a:xfrm flipV="1">
              <a:off x="853415" y="5120784"/>
              <a:ext cx="212284" cy="684000"/>
            </a:xfrm>
            <a:prstGeom prst="line">
              <a:avLst/>
            </a:prstGeom>
            <a:ln w="57150">
              <a:solidFill>
                <a:schemeClr val="accent3">
                  <a:lumMod val="60000"/>
                  <a:lumOff val="40000"/>
                </a:schemeClr>
              </a:solidFill>
            </a:ln>
          </p:spPr>
          <p:style>
            <a:lnRef idx="3">
              <a:schemeClr val="accent3"/>
            </a:lnRef>
            <a:fillRef idx="0">
              <a:schemeClr val="accent3"/>
            </a:fillRef>
            <a:effectRef idx="2">
              <a:schemeClr val="accent3"/>
            </a:effectRef>
            <a:fontRef idx="minor">
              <a:schemeClr val="tx1"/>
            </a:fontRef>
          </p:style>
        </p:cxnSp>
        <p:cxnSp>
          <p:nvCxnSpPr>
            <p:cNvPr id="177" name="直接连接符 176"/>
            <p:cNvCxnSpPr/>
            <p:nvPr/>
          </p:nvCxnSpPr>
          <p:spPr>
            <a:xfrm flipV="1">
              <a:off x="1065699" y="1484784"/>
              <a:ext cx="594396" cy="3636000"/>
            </a:xfrm>
            <a:prstGeom prst="line">
              <a:avLst/>
            </a:prstGeom>
            <a:ln w="57150">
              <a:solidFill>
                <a:schemeClr val="accent3">
                  <a:lumMod val="60000"/>
                  <a:lumOff val="40000"/>
                </a:schemeClr>
              </a:solidFill>
            </a:ln>
          </p:spPr>
          <p:style>
            <a:lnRef idx="3">
              <a:schemeClr val="accent3"/>
            </a:lnRef>
            <a:fillRef idx="0">
              <a:schemeClr val="accent3"/>
            </a:fillRef>
            <a:effectRef idx="2">
              <a:schemeClr val="accent3"/>
            </a:effectRef>
            <a:fontRef idx="minor">
              <a:schemeClr val="tx1"/>
            </a:fontRef>
          </p:style>
        </p:cxnSp>
        <p:cxnSp>
          <p:nvCxnSpPr>
            <p:cNvPr id="178" name="直接连接符 177"/>
            <p:cNvCxnSpPr/>
            <p:nvPr/>
          </p:nvCxnSpPr>
          <p:spPr>
            <a:xfrm flipV="1">
              <a:off x="1660095" y="800784"/>
              <a:ext cx="212284" cy="684000"/>
            </a:xfrm>
            <a:prstGeom prst="line">
              <a:avLst/>
            </a:prstGeom>
            <a:ln w="57150">
              <a:solidFill>
                <a:schemeClr val="accent3">
                  <a:lumMod val="60000"/>
                  <a:lumOff val="40000"/>
                </a:schemeClr>
              </a:solidFill>
            </a:ln>
          </p:spPr>
          <p:style>
            <a:lnRef idx="3">
              <a:schemeClr val="accent3"/>
            </a:lnRef>
            <a:fillRef idx="0">
              <a:schemeClr val="accent3"/>
            </a:fillRef>
            <a:effectRef idx="2">
              <a:schemeClr val="accent3"/>
            </a:effectRef>
            <a:fontRef idx="minor">
              <a:schemeClr val="tx1"/>
            </a:fontRef>
          </p:style>
        </p:cxnSp>
        <p:cxnSp>
          <p:nvCxnSpPr>
            <p:cNvPr id="179" name="直接连接符 178"/>
            <p:cNvCxnSpPr/>
            <p:nvPr/>
          </p:nvCxnSpPr>
          <p:spPr>
            <a:xfrm>
              <a:off x="1872379" y="800784"/>
              <a:ext cx="94286" cy="0"/>
            </a:xfrm>
            <a:prstGeom prst="line">
              <a:avLst/>
            </a:prstGeom>
            <a:ln w="57150">
              <a:solidFill>
                <a:schemeClr val="accent3">
                  <a:lumMod val="60000"/>
                  <a:lumOff val="40000"/>
                </a:schemeClr>
              </a:solidFill>
            </a:ln>
          </p:spPr>
          <p:style>
            <a:lnRef idx="3">
              <a:schemeClr val="accent3"/>
            </a:lnRef>
            <a:fillRef idx="0">
              <a:schemeClr val="accent3"/>
            </a:fillRef>
            <a:effectRef idx="2">
              <a:schemeClr val="accent3"/>
            </a:effectRef>
            <a:fontRef idx="minor">
              <a:schemeClr val="tx1"/>
            </a:fontRef>
          </p:style>
        </p:cxnSp>
        <p:cxnSp>
          <p:nvCxnSpPr>
            <p:cNvPr id="180" name="直接连接符 179"/>
            <p:cNvCxnSpPr/>
            <p:nvPr/>
          </p:nvCxnSpPr>
          <p:spPr>
            <a:xfrm>
              <a:off x="2176618" y="1484784"/>
              <a:ext cx="864343" cy="3647849"/>
            </a:xfrm>
            <a:prstGeom prst="line">
              <a:avLst/>
            </a:prstGeom>
            <a:ln w="57150">
              <a:solidFill>
                <a:schemeClr val="accent3">
                  <a:lumMod val="60000"/>
                  <a:lumOff val="40000"/>
                </a:schemeClr>
              </a:solidFill>
            </a:ln>
          </p:spPr>
          <p:style>
            <a:lnRef idx="3">
              <a:schemeClr val="accent3"/>
            </a:lnRef>
            <a:fillRef idx="0">
              <a:schemeClr val="accent3"/>
            </a:fillRef>
            <a:effectRef idx="2">
              <a:schemeClr val="accent3"/>
            </a:effectRef>
            <a:fontRef idx="minor">
              <a:schemeClr val="tx1"/>
            </a:fontRef>
          </p:style>
        </p:cxnSp>
        <p:cxnSp>
          <p:nvCxnSpPr>
            <p:cNvPr id="181" name="直接连接符 180"/>
            <p:cNvCxnSpPr/>
            <p:nvPr/>
          </p:nvCxnSpPr>
          <p:spPr>
            <a:xfrm flipH="1" flipV="1">
              <a:off x="3041679" y="5132633"/>
              <a:ext cx="212284" cy="684000"/>
            </a:xfrm>
            <a:prstGeom prst="line">
              <a:avLst/>
            </a:prstGeom>
            <a:ln w="57150">
              <a:solidFill>
                <a:schemeClr val="accent3">
                  <a:lumMod val="60000"/>
                  <a:lumOff val="40000"/>
                </a:schemeClr>
              </a:solidFill>
            </a:ln>
          </p:spPr>
          <p:style>
            <a:lnRef idx="3">
              <a:schemeClr val="accent3"/>
            </a:lnRef>
            <a:fillRef idx="0">
              <a:schemeClr val="accent3"/>
            </a:fillRef>
            <a:effectRef idx="2">
              <a:schemeClr val="accent3"/>
            </a:effectRef>
            <a:fontRef idx="minor">
              <a:schemeClr val="tx1"/>
            </a:fontRef>
          </p:style>
        </p:cxnSp>
        <p:cxnSp>
          <p:nvCxnSpPr>
            <p:cNvPr id="182" name="直接连接符 181"/>
            <p:cNvCxnSpPr/>
            <p:nvPr/>
          </p:nvCxnSpPr>
          <p:spPr>
            <a:xfrm flipH="1" flipV="1">
              <a:off x="1961197" y="800784"/>
              <a:ext cx="212284" cy="684000"/>
            </a:xfrm>
            <a:prstGeom prst="line">
              <a:avLst/>
            </a:prstGeom>
            <a:ln w="57150">
              <a:solidFill>
                <a:schemeClr val="accent3">
                  <a:lumMod val="60000"/>
                  <a:lumOff val="40000"/>
                </a:schemeClr>
              </a:solidFill>
            </a:ln>
          </p:spPr>
          <p:style>
            <a:lnRef idx="3">
              <a:schemeClr val="accent3"/>
            </a:lnRef>
            <a:fillRef idx="0">
              <a:schemeClr val="accent3"/>
            </a:fillRef>
            <a:effectRef idx="2">
              <a:schemeClr val="accent3"/>
            </a:effectRef>
            <a:fontRef idx="minor">
              <a:schemeClr val="tx1"/>
            </a:fontRef>
          </p:style>
        </p:cxnSp>
      </p:grpSp>
      <p:grpSp>
        <p:nvGrpSpPr>
          <p:cNvPr id="183" name="组合 182"/>
          <p:cNvGrpSpPr/>
          <p:nvPr/>
        </p:nvGrpSpPr>
        <p:grpSpPr>
          <a:xfrm>
            <a:off x="5359436" y="2974266"/>
            <a:ext cx="1072188" cy="2639032"/>
            <a:chOff x="626979" y="800784"/>
            <a:chExt cx="2626984" cy="5015849"/>
          </a:xfrm>
        </p:grpSpPr>
        <p:cxnSp>
          <p:nvCxnSpPr>
            <p:cNvPr id="184" name="直接连接符 183"/>
            <p:cNvCxnSpPr/>
            <p:nvPr/>
          </p:nvCxnSpPr>
          <p:spPr>
            <a:xfrm>
              <a:off x="626979" y="5804784"/>
              <a:ext cx="226437" cy="0"/>
            </a:xfrm>
            <a:prstGeom prst="line">
              <a:avLst/>
            </a:prstGeom>
            <a:ln w="57150">
              <a:solidFill>
                <a:schemeClr val="accent3">
                  <a:lumMod val="60000"/>
                  <a:lumOff val="40000"/>
                </a:schemeClr>
              </a:solidFill>
            </a:ln>
          </p:spPr>
          <p:style>
            <a:lnRef idx="3">
              <a:schemeClr val="accent3"/>
            </a:lnRef>
            <a:fillRef idx="0">
              <a:schemeClr val="accent3"/>
            </a:fillRef>
            <a:effectRef idx="2">
              <a:schemeClr val="accent3"/>
            </a:effectRef>
            <a:fontRef idx="minor">
              <a:schemeClr val="tx1"/>
            </a:fontRef>
          </p:style>
        </p:cxnSp>
        <p:cxnSp>
          <p:nvCxnSpPr>
            <p:cNvPr id="185" name="直接连接符 184"/>
            <p:cNvCxnSpPr/>
            <p:nvPr/>
          </p:nvCxnSpPr>
          <p:spPr>
            <a:xfrm flipV="1">
              <a:off x="853415" y="5120784"/>
              <a:ext cx="212284" cy="684000"/>
            </a:xfrm>
            <a:prstGeom prst="line">
              <a:avLst/>
            </a:prstGeom>
            <a:ln w="57150">
              <a:solidFill>
                <a:schemeClr val="accent3">
                  <a:lumMod val="60000"/>
                  <a:lumOff val="40000"/>
                </a:schemeClr>
              </a:solidFill>
            </a:ln>
          </p:spPr>
          <p:style>
            <a:lnRef idx="3">
              <a:schemeClr val="accent3"/>
            </a:lnRef>
            <a:fillRef idx="0">
              <a:schemeClr val="accent3"/>
            </a:fillRef>
            <a:effectRef idx="2">
              <a:schemeClr val="accent3"/>
            </a:effectRef>
            <a:fontRef idx="minor">
              <a:schemeClr val="tx1"/>
            </a:fontRef>
          </p:style>
        </p:cxnSp>
        <p:cxnSp>
          <p:nvCxnSpPr>
            <p:cNvPr id="186" name="直接连接符 185"/>
            <p:cNvCxnSpPr/>
            <p:nvPr/>
          </p:nvCxnSpPr>
          <p:spPr>
            <a:xfrm flipV="1">
              <a:off x="1065699" y="1484784"/>
              <a:ext cx="594396" cy="3636000"/>
            </a:xfrm>
            <a:prstGeom prst="line">
              <a:avLst/>
            </a:prstGeom>
            <a:ln w="57150">
              <a:solidFill>
                <a:schemeClr val="accent3">
                  <a:lumMod val="60000"/>
                  <a:lumOff val="40000"/>
                </a:schemeClr>
              </a:solidFill>
            </a:ln>
          </p:spPr>
          <p:style>
            <a:lnRef idx="3">
              <a:schemeClr val="accent3"/>
            </a:lnRef>
            <a:fillRef idx="0">
              <a:schemeClr val="accent3"/>
            </a:fillRef>
            <a:effectRef idx="2">
              <a:schemeClr val="accent3"/>
            </a:effectRef>
            <a:fontRef idx="minor">
              <a:schemeClr val="tx1"/>
            </a:fontRef>
          </p:style>
        </p:cxnSp>
        <p:cxnSp>
          <p:nvCxnSpPr>
            <p:cNvPr id="187" name="直接连接符 186"/>
            <p:cNvCxnSpPr/>
            <p:nvPr/>
          </p:nvCxnSpPr>
          <p:spPr>
            <a:xfrm flipV="1">
              <a:off x="1660095" y="800784"/>
              <a:ext cx="212284" cy="684000"/>
            </a:xfrm>
            <a:prstGeom prst="line">
              <a:avLst/>
            </a:prstGeom>
            <a:ln w="57150">
              <a:solidFill>
                <a:schemeClr val="accent3">
                  <a:lumMod val="60000"/>
                  <a:lumOff val="40000"/>
                </a:schemeClr>
              </a:solidFill>
            </a:ln>
          </p:spPr>
          <p:style>
            <a:lnRef idx="3">
              <a:schemeClr val="accent3"/>
            </a:lnRef>
            <a:fillRef idx="0">
              <a:schemeClr val="accent3"/>
            </a:fillRef>
            <a:effectRef idx="2">
              <a:schemeClr val="accent3"/>
            </a:effectRef>
            <a:fontRef idx="minor">
              <a:schemeClr val="tx1"/>
            </a:fontRef>
          </p:style>
        </p:cxnSp>
        <p:cxnSp>
          <p:nvCxnSpPr>
            <p:cNvPr id="188" name="直接连接符 187"/>
            <p:cNvCxnSpPr/>
            <p:nvPr/>
          </p:nvCxnSpPr>
          <p:spPr>
            <a:xfrm>
              <a:off x="1872379" y="800784"/>
              <a:ext cx="94286" cy="0"/>
            </a:xfrm>
            <a:prstGeom prst="line">
              <a:avLst/>
            </a:prstGeom>
            <a:ln w="57150">
              <a:solidFill>
                <a:schemeClr val="accent3">
                  <a:lumMod val="60000"/>
                  <a:lumOff val="40000"/>
                </a:schemeClr>
              </a:solidFill>
            </a:ln>
          </p:spPr>
          <p:style>
            <a:lnRef idx="3">
              <a:schemeClr val="accent3"/>
            </a:lnRef>
            <a:fillRef idx="0">
              <a:schemeClr val="accent3"/>
            </a:fillRef>
            <a:effectRef idx="2">
              <a:schemeClr val="accent3"/>
            </a:effectRef>
            <a:fontRef idx="minor">
              <a:schemeClr val="tx1"/>
            </a:fontRef>
          </p:style>
        </p:cxnSp>
        <p:cxnSp>
          <p:nvCxnSpPr>
            <p:cNvPr id="189" name="直接连接符 188"/>
            <p:cNvCxnSpPr/>
            <p:nvPr/>
          </p:nvCxnSpPr>
          <p:spPr>
            <a:xfrm>
              <a:off x="2176618" y="1484784"/>
              <a:ext cx="864343" cy="3647849"/>
            </a:xfrm>
            <a:prstGeom prst="line">
              <a:avLst/>
            </a:prstGeom>
            <a:ln w="57150">
              <a:solidFill>
                <a:schemeClr val="accent3">
                  <a:lumMod val="60000"/>
                  <a:lumOff val="40000"/>
                </a:schemeClr>
              </a:solidFill>
            </a:ln>
          </p:spPr>
          <p:style>
            <a:lnRef idx="3">
              <a:schemeClr val="accent3"/>
            </a:lnRef>
            <a:fillRef idx="0">
              <a:schemeClr val="accent3"/>
            </a:fillRef>
            <a:effectRef idx="2">
              <a:schemeClr val="accent3"/>
            </a:effectRef>
            <a:fontRef idx="minor">
              <a:schemeClr val="tx1"/>
            </a:fontRef>
          </p:style>
        </p:cxnSp>
        <p:cxnSp>
          <p:nvCxnSpPr>
            <p:cNvPr id="190" name="直接连接符 189"/>
            <p:cNvCxnSpPr/>
            <p:nvPr/>
          </p:nvCxnSpPr>
          <p:spPr>
            <a:xfrm flipH="1" flipV="1">
              <a:off x="3041679" y="5132633"/>
              <a:ext cx="212284" cy="684000"/>
            </a:xfrm>
            <a:prstGeom prst="line">
              <a:avLst/>
            </a:prstGeom>
            <a:ln w="57150">
              <a:solidFill>
                <a:schemeClr val="accent3">
                  <a:lumMod val="60000"/>
                  <a:lumOff val="40000"/>
                </a:schemeClr>
              </a:solidFill>
            </a:ln>
          </p:spPr>
          <p:style>
            <a:lnRef idx="3">
              <a:schemeClr val="accent3"/>
            </a:lnRef>
            <a:fillRef idx="0">
              <a:schemeClr val="accent3"/>
            </a:fillRef>
            <a:effectRef idx="2">
              <a:schemeClr val="accent3"/>
            </a:effectRef>
            <a:fontRef idx="minor">
              <a:schemeClr val="tx1"/>
            </a:fontRef>
          </p:style>
        </p:cxnSp>
        <p:cxnSp>
          <p:nvCxnSpPr>
            <p:cNvPr id="191" name="直接连接符 190"/>
            <p:cNvCxnSpPr/>
            <p:nvPr/>
          </p:nvCxnSpPr>
          <p:spPr>
            <a:xfrm flipH="1" flipV="1">
              <a:off x="1961197" y="800784"/>
              <a:ext cx="212284" cy="684000"/>
            </a:xfrm>
            <a:prstGeom prst="line">
              <a:avLst/>
            </a:prstGeom>
            <a:ln w="57150">
              <a:solidFill>
                <a:schemeClr val="accent3">
                  <a:lumMod val="60000"/>
                  <a:lumOff val="40000"/>
                </a:schemeClr>
              </a:solidFill>
            </a:ln>
          </p:spPr>
          <p:style>
            <a:lnRef idx="3">
              <a:schemeClr val="accent3"/>
            </a:lnRef>
            <a:fillRef idx="0">
              <a:schemeClr val="accent3"/>
            </a:fillRef>
            <a:effectRef idx="2">
              <a:schemeClr val="accent3"/>
            </a:effectRef>
            <a:fontRef idx="minor">
              <a:schemeClr val="tx1"/>
            </a:fontRef>
          </p:style>
        </p:cxnSp>
      </p:grpSp>
      <p:grpSp>
        <p:nvGrpSpPr>
          <p:cNvPr id="192" name="组合 191"/>
          <p:cNvGrpSpPr/>
          <p:nvPr/>
        </p:nvGrpSpPr>
        <p:grpSpPr>
          <a:xfrm>
            <a:off x="6431624" y="2972613"/>
            <a:ext cx="1072188" cy="2639032"/>
            <a:chOff x="626979" y="800784"/>
            <a:chExt cx="2626984" cy="5015849"/>
          </a:xfrm>
        </p:grpSpPr>
        <p:cxnSp>
          <p:nvCxnSpPr>
            <p:cNvPr id="193" name="直接连接符 192"/>
            <p:cNvCxnSpPr/>
            <p:nvPr/>
          </p:nvCxnSpPr>
          <p:spPr>
            <a:xfrm>
              <a:off x="626979" y="5804784"/>
              <a:ext cx="226437" cy="0"/>
            </a:xfrm>
            <a:prstGeom prst="line">
              <a:avLst/>
            </a:prstGeom>
            <a:ln w="57150">
              <a:solidFill>
                <a:schemeClr val="accent3">
                  <a:lumMod val="60000"/>
                  <a:lumOff val="40000"/>
                </a:schemeClr>
              </a:solidFill>
            </a:ln>
          </p:spPr>
          <p:style>
            <a:lnRef idx="3">
              <a:schemeClr val="accent3"/>
            </a:lnRef>
            <a:fillRef idx="0">
              <a:schemeClr val="accent3"/>
            </a:fillRef>
            <a:effectRef idx="2">
              <a:schemeClr val="accent3"/>
            </a:effectRef>
            <a:fontRef idx="minor">
              <a:schemeClr val="tx1"/>
            </a:fontRef>
          </p:style>
        </p:cxnSp>
        <p:cxnSp>
          <p:nvCxnSpPr>
            <p:cNvPr id="194" name="直接连接符 193"/>
            <p:cNvCxnSpPr/>
            <p:nvPr/>
          </p:nvCxnSpPr>
          <p:spPr>
            <a:xfrm flipV="1">
              <a:off x="853415" y="5120784"/>
              <a:ext cx="212284" cy="684000"/>
            </a:xfrm>
            <a:prstGeom prst="line">
              <a:avLst/>
            </a:prstGeom>
            <a:ln w="57150">
              <a:solidFill>
                <a:schemeClr val="accent3">
                  <a:lumMod val="60000"/>
                  <a:lumOff val="40000"/>
                </a:schemeClr>
              </a:solidFill>
            </a:ln>
          </p:spPr>
          <p:style>
            <a:lnRef idx="3">
              <a:schemeClr val="accent3"/>
            </a:lnRef>
            <a:fillRef idx="0">
              <a:schemeClr val="accent3"/>
            </a:fillRef>
            <a:effectRef idx="2">
              <a:schemeClr val="accent3"/>
            </a:effectRef>
            <a:fontRef idx="minor">
              <a:schemeClr val="tx1"/>
            </a:fontRef>
          </p:style>
        </p:cxnSp>
        <p:cxnSp>
          <p:nvCxnSpPr>
            <p:cNvPr id="195" name="直接连接符 194"/>
            <p:cNvCxnSpPr/>
            <p:nvPr/>
          </p:nvCxnSpPr>
          <p:spPr>
            <a:xfrm flipV="1">
              <a:off x="1065699" y="1484784"/>
              <a:ext cx="594396" cy="3636000"/>
            </a:xfrm>
            <a:prstGeom prst="line">
              <a:avLst/>
            </a:prstGeom>
            <a:ln w="57150">
              <a:solidFill>
                <a:schemeClr val="accent3">
                  <a:lumMod val="60000"/>
                  <a:lumOff val="40000"/>
                </a:schemeClr>
              </a:solidFill>
            </a:ln>
          </p:spPr>
          <p:style>
            <a:lnRef idx="3">
              <a:schemeClr val="accent3"/>
            </a:lnRef>
            <a:fillRef idx="0">
              <a:schemeClr val="accent3"/>
            </a:fillRef>
            <a:effectRef idx="2">
              <a:schemeClr val="accent3"/>
            </a:effectRef>
            <a:fontRef idx="minor">
              <a:schemeClr val="tx1"/>
            </a:fontRef>
          </p:style>
        </p:cxnSp>
        <p:cxnSp>
          <p:nvCxnSpPr>
            <p:cNvPr id="196" name="直接连接符 195"/>
            <p:cNvCxnSpPr/>
            <p:nvPr/>
          </p:nvCxnSpPr>
          <p:spPr>
            <a:xfrm flipV="1">
              <a:off x="1660095" y="800784"/>
              <a:ext cx="212284" cy="684000"/>
            </a:xfrm>
            <a:prstGeom prst="line">
              <a:avLst/>
            </a:prstGeom>
            <a:ln w="57150">
              <a:solidFill>
                <a:schemeClr val="accent3">
                  <a:lumMod val="60000"/>
                  <a:lumOff val="40000"/>
                </a:schemeClr>
              </a:solidFill>
            </a:ln>
          </p:spPr>
          <p:style>
            <a:lnRef idx="3">
              <a:schemeClr val="accent3"/>
            </a:lnRef>
            <a:fillRef idx="0">
              <a:schemeClr val="accent3"/>
            </a:fillRef>
            <a:effectRef idx="2">
              <a:schemeClr val="accent3"/>
            </a:effectRef>
            <a:fontRef idx="minor">
              <a:schemeClr val="tx1"/>
            </a:fontRef>
          </p:style>
        </p:cxnSp>
        <p:cxnSp>
          <p:nvCxnSpPr>
            <p:cNvPr id="197" name="直接连接符 196"/>
            <p:cNvCxnSpPr/>
            <p:nvPr/>
          </p:nvCxnSpPr>
          <p:spPr>
            <a:xfrm>
              <a:off x="1872379" y="800784"/>
              <a:ext cx="94286" cy="0"/>
            </a:xfrm>
            <a:prstGeom prst="line">
              <a:avLst/>
            </a:prstGeom>
            <a:ln w="57150">
              <a:solidFill>
                <a:schemeClr val="accent3">
                  <a:lumMod val="60000"/>
                  <a:lumOff val="40000"/>
                </a:schemeClr>
              </a:solidFill>
            </a:ln>
          </p:spPr>
          <p:style>
            <a:lnRef idx="3">
              <a:schemeClr val="accent3"/>
            </a:lnRef>
            <a:fillRef idx="0">
              <a:schemeClr val="accent3"/>
            </a:fillRef>
            <a:effectRef idx="2">
              <a:schemeClr val="accent3"/>
            </a:effectRef>
            <a:fontRef idx="minor">
              <a:schemeClr val="tx1"/>
            </a:fontRef>
          </p:style>
        </p:cxnSp>
        <p:cxnSp>
          <p:nvCxnSpPr>
            <p:cNvPr id="198" name="直接连接符 197"/>
            <p:cNvCxnSpPr/>
            <p:nvPr/>
          </p:nvCxnSpPr>
          <p:spPr>
            <a:xfrm>
              <a:off x="2176618" y="1484784"/>
              <a:ext cx="864343" cy="3647849"/>
            </a:xfrm>
            <a:prstGeom prst="line">
              <a:avLst/>
            </a:prstGeom>
            <a:ln w="57150">
              <a:solidFill>
                <a:schemeClr val="accent3">
                  <a:lumMod val="60000"/>
                  <a:lumOff val="40000"/>
                </a:schemeClr>
              </a:solidFill>
            </a:ln>
          </p:spPr>
          <p:style>
            <a:lnRef idx="3">
              <a:schemeClr val="accent3"/>
            </a:lnRef>
            <a:fillRef idx="0">
              <a:schemeClr val="accent3"/>
            </a:fillRef>
            <a:effectRef idx="2">
              <a:schemeClr val="accent3"/>
            </a:effectRef>
            <a:fontRef idx="minor">
              <a:schemeClr val="tx1"/>
            </a:fontRef>
          </p:style>
        </p:cxnSp>
        <p:cxnSp>
          <p:nvCxnSpPr>
            <p:cNvPr id="199" name="直接连接符 198"/>
            <p:cNvCxnSpPr/>
            <p:nvPr/>
          </p:nvCxnSpPr>
          <p:spPr>
            <a:xfrm flipH="1" flipV="1">
              <a:off x="3041679" y="5132633"/>
              <a:ext cx="212284" cy="684000"/>
            </a:xfrm>
            <a:prstGeom prst="line">
              <a:avLst/>
            </a:prstGeom>
            <a:ln w="57150">
              <a:solidFill>
                <a:schemeClr val="accent3">
                  <a:lumMod val="60000"/>
                  <a:lumOff val="40000"/>
                </a:schemeClr>
              </a:solidFill>
            </a:ln>
          </p:spPr>
          <p:style>
            <a:lnRef idx="3">
              <a:schemeClr val="accent3"/>
            </a:lnRef>
            <a:fillRef idx="0">
              <a:schemeClr val="accent3"/>
            </a:fillRef>
            <a:effectRef idx="2">
              <a:schemeClr val="accent3"/>
            </a:effectRef>
            <a:fontRef idx="minor">
              <a:schemeClr val="tx1"/>
            </a:fontRef>
          </p:style>
        </p:cxnSp>
        <p:cxnSp>
          <p:nvCxnSpPr>
            <p:cNvPr id="200" name="直接连接符 199"/>
            <p:cNvCxnSpPr/>
            <p:nvPr/>
          </p:nvCxnSpPr>
          <p:spPr>
            <a:xfrm flipH="1" flipV="1">
              <a:off x="1961197" y="800784"/>
              <a:ext cx="212284" cy="684000"/>
            </a:xfrm>
            <a:prstGeom prst="line">
              <a:avLst/>
            </a:prstGeom>
            <a:ln w="57150">
              <a:solidFill>
                <a:schemeClr val="accent3">
                  <a:lumMod val="60000"/>
                  <a:lumOff val="40000"/>
                </a:schemeClr>
              </a:solidFill>
            </a:ln>
          </p:spPr>
          <p:style>
            <a:lnRef idx="3">
              <a:schemeClr val="accent3"/>
            </a:lnRef>
            <a:fillRef idx="0">
              <a:schemeClr val="accent3"/>
            </a:fillRef>
            <a:effectRef idx="2">
              <a:schemeClr val="accent3"/>
            </a:effectRef>
            <a:fontRef idx="minor">
              <a:schemeClr val="tx1"/>
            </a:fontRef>
          </p:style>
        </p:cxnSp>
      </p:grpSp>
      <p:grpSp>
        <p:nvGrpSpPr>
          <p:cNvPr id="201" name="组合 200"/>
          <p:cNvGrpSpPr/>
          <p:nvPr/>
        </p:nvGrpSpPr>
        <p:grpSpPr>
          <a:xfrm>
            <a:off x="7508990" y="2968032"/>
            <a:ext cx="1072188" cy="2639032"/>
            <a:chOff x="626979" y="800784"/>
            <a:chExt cx="2626984" cy="5015849"/>
          </a:xfrm>
        </p:grpSpPr>
        <p:cxnSp>
          <p:nvCxnSpPr>
            <p:cNvPr id="202" name="直接连接符 201"/>
            <p:cNvCxnSpPr/>
            <p:nvPr/>
          </p:nvCxnSpPr>
          <p:spPr>
            <a:xfrm>
              <a:off x="626979" y="5804784"/>
              <a:ext cx="226437" cy="0"/>
            </a:xfrm>
            <a:prstGeom prst="line">
              <a:avLst/>
            </a:prstGeom>
            <a:ln w="57150">
              <a:solidFill>
                <a:schemeClr val="accent3">
                  <a:lumMod val="60000"/>
                  <a:lumOff val="40000"/>
                </a:schemeClr>
              </a:solidFill>
            </a:ln>
          </p:spPr>
          <p:style>
            <a:lnRef idx="3">
              <a:schemeClr val="accent3"/>
            </a:lnRef>
            <a:fillRef idx="0">
              <a:schemeClr val="accent3"/>
            </a:fillRef>
            <a:effectRef idx="2">
              <a:schemeClr val="accent3"/>
            </a:effectRef>
            <a:fontRef idx="minor">
              <a:schemeClr val="tx1"/>
            </a:fontRef>
          </p:style>
        </p:cxnSp>
        <p:cxnSp>
          <p:nvCxnSpPr>
            <p:cNvPr id="203" name="直接连接符 202"/>
            <p:cNvCxnSpPr/>
            <p:nvPr/>
          </p:nvCxnSpPr>
          <p:spPr>
            <a:xfrm flipV="1">
              <a:off x="853415" y="5120784"/>
              <a:ext cx="212284" cy="684000"/>
            </a:xfrm>
            <a:prstGeom prst="line">
              <a:avLst/>
            </a:prstGeom>
            <a:ln w="57150">
              <a:solidFill>
                <a:schemeClr val="accent3">
                  <a:lumMod val="60000"/>
                  <a:lumOff val="40000"/>
                </a:schemeClr>
              </a:solidFill>
            </a:ln>
          </p:spPr>
          <p:style>
            <a:lnRef idx="3">
              <a:schemeClr val="accent3"/>
            </a:lnRef>
            <a:fillRef idx="0">
              <a:schemeClr val="accent3"/>
            </a:fillRef>
            <a:effectRef idx="2">
              <a:schemeClr val="accent3"/>
            </a:effectRef>
            <a:fontRef idx="minor">
              <a:schemeClr val="tx1"/>
            </a:fontRef>
          </p:style>
        </p:cxnSp>
        <p:cxnSp>
          <p:nvCxnSpPr>
            <p:cNvPr id="204" name="直接连接符 203"/>
            <p:cNvCxnSpPr/>
            <p:nvPr/>
          </p:nvCxnSpPr>
          <p:spPr>
            <a:xfrm flipV="1">
              <a:off x="1065699" y="1484784"/>
              <a:ext cx="594396" cy="3636000"/>
            </a:xfrm>
            <a:prstGeom prst="line">
              <a:avLst/>
            </a:prstGeom>
            <a:ln w="57150">
              <a:solidFill>
                <a:schemeClr val="accent3">
                  <a:lumMod val="60000"/>
                  <a:lumOff val="40000"/>
                </a:schemeClr>
              </a:solidFill>
            </a:ln>
          </p:spPr>
          <p:style>
            <a:lnRef idx="3">
              <a:schemeClr val="accent3"/>
            </a:lnRef>
            <a:fillRef idx="0">
              <a:schemeClr val="accent3"/>
            </a:fillRef>
            <a:effectRef idx="2">
              <a:schemeClr val="accent3"/>
            </a:effectRef>
            <a:fontRef idx="minor">
              <a:schemeClr val="tx1"/>
            </a:fontRef>
          </p:style>
        </p:cxnSp>
        <p:cxnSp>
          <p:nvCxnSpPr>
            <p:cNvPr id="205" name="直接连接符 204"/>
            <p:cNvCxnSpPr/>
            <p:nvPr/>
          </p:nvCxnSpPr>
          <p:spPr>
            <a:xfrm flipV="1">
              <a:off x="1660095" y="800784"/>
              <a:ext cx="212284" cy="684000"/>
            </a:xfrm>
            <a:prstGeom prst="line">
              <a:avLst/>
            </a:prstGeom>
            <a:ln w="57150">
              <a:solidFill>
                <a:schemeClr val="accent3">
                  <a:lumMod val="60000"/>
                  <a:lumOff val="40000"/>
                </a:schemeClr>
              </a:solidFill>
            </a:ln>
          </p:spPr>
          <p:style>
            <a:lnRef idx="3">
              <a:schemeClr val="accent3"/>
            </a:lnRef>
            <a:fillRef idx="0">
              <a:schemeClr val="accent3"/>
            </a:fillRef>
            <a:effectRef idx="2">
              <a:schemeClr val="accent3"/>
            </a:effectRef>
            <a:fontRef idx="minor">
              <a:schemeClr val="tx1"/>
            </a:fontRef>
          </p:style>
        </p:cxnSp>
        <p:cxnSp>
          <p:nvCxnSpPr>
            <p:cNvPr id="206" name="直接连接符 205"/>
            <p:cNvCxnSpPr/>
            <p:nvPr/>
          </p:nvCxnSpPr>
          <p:spPr>
            <a:xfrm>
              <a:off x="1872379" y="800784"/>
              <a:ext cx="94286" cy="0"/>
            </a:xfrm>
            <a:prstGeom prst="line">
              <a:avLst/>
            </a:prstGeom>
            <a:ln w="57150">
              <a:solidFill>
                <a:schemeClr val="accent3">
                  <a:lumMod val="60000"/>
                  <a:lumOff val="40000"/>
                </a:schemeClr>
              </a:solidFill>
            </a:ln>
          </p:spPr>
          <p:style>
            <a:lnRef idx="3">
              <a:schemeClr val="accent3"/>
            </a:lnRef>
            <a:fillRef idx="0">
              <a:schemeClr val="accent3"/>
            </a:fillRef>
            <a:effectRef idx="2">
              <a:schemeClr val="accent3"/>
            </a:effectRef>
            <a:fontRef idx="minor">
              <a:schemeClr val="tx1"/>
            </a:fontRef>
          </p:style>
        </p:cxnSp>
        <p:cxnSp>
          <p:nvCxnSpPr>
            <p:cNvPr id="207" name="直接连接符 206"/>
            <p:cNvCxnSpPr/>
            <p:nvPr/>
          </p:nvCxnSpPr>
          <p:spPr>
            <a:xfrm>
              <a:off x="2176618" y="1484784"/>
              <a:ext cx="864343" cy="3647849"/>
            </a:xfrm>
            <a:prstGeom prst="line">
              <a:avLst/>
            </a:prstGeom>
            <a:ln w="57150">
              <a:solidFill>
                <a:schemeClr val="accent3">
                  <a:lumMod val="60000"/>
                  <a:lumOff val="40000"/>
                </a:schemeClr>
              </a:solidFill>
            </a:ln>
          </p:spPr>
          <p:style>
            <a:lnRef idx="3">
              <a:schemeClr val="accent3"/>
            </a:lnRef>
            <a:fillRef idx="0">
              <a:schemeClr val="accent3"/>
            </a:fillRef>
            <a:effectRef idx="2">
              <a:schemeClr val="accent3"/>
            </a:effectRef>
            <a:fontRef idx="minor">
              <a:schemeClr val="tx1"/>
            </a:fontRef>
          </p:style>
        </p:cxnSp>
        <p:cxnSp>
          <p:nvCxnSpPr>
            <p:cNvPr id="208" name="直接连接符 207"/>
            <p:cNvCxnSpPr/>
            <p:nvPr/>
          </p:nvCxnSpPr>
          <p:spPr>
            <a:xfrm flipH="1" flipV="1">
              <a:off x="3041679" y="5132633"/>
              <a:ext cx="212284" cy="684000"/>
            </a:xfrm>
            <a:prstGeom prst="line">
              <a:avLst/>
            </a:prstGeom>
            <a:ln w="57150">
              <a:solidFill>
                <a:schemeClr val="accent3">
                  <a:lumMod val="60000"/>
                  <a:lumOff val="40000"/>
                </a:schemeClr>
              </a:solidFill>
            </a:ln>
          </p:spPr>
          <p:style>
            <a:lnRef idx="3">
              <a:schemeClr val="accent3"/>
            </a:lnRef>
            <a:fillRef idx="0">
              <a:schemeClr val="accent3"/>
            </a:fillRef>
            <a:effectRef idx="2">
              <a:schemeClr val="accent3"/>
            </a:effectRef>
            <a:fontRef idx="minor">
              <a:schemeClr val="tx1"/>
            </a:fontRef>
          </p:style>
        </p:cxnSp>
        <p:cxnSp>
          <p:nvCxnSpPr>
            <p:cNvPr id="209" name="直接连接符 208"/>
            <p:cNvCxnSpPr/>
            <p:nvPr/>
          </p:nvCxnSpPr>
          <p:spPr>
            <a:xfrm flipH="1" flipV="1">
              <a:off x="1961197" y="800784"/>
              <a:ext cx="212284" cy="684000"/>
            </a:xfrm>
            <a:prstGeom prst="line">
              <a:avLst/>
            </a:prstGeom>
            <a:ln w="57150">
              <a:solidFill>
                <a:schemeClr val="accent3">
                  <a:lumMod val="60000"/>
                  <a:lumOff val="40000"/>
                </a:schemeClr>
              </a:solidFill>
            </a:ln>
          </p:spPr>
          <p:style>
            <a:lnRef idx="3">
              <a:schemeClr val="accent3"/>
            </a:lnRef>
            <a:fillRef idx="0">
              <a:schemeClr val="accent3"/>
            </a:fillRef>
            <a:effectRef idx="2">
              <a:schemeClr val="accent3"/>
            </a:effectRef>
            <a:fontRef idx="minor">
              <a:schemeClr val="tx1"/>
            </a:fontRef>
          </p:style>
        </p:cxnSp>
      </p:grpSp>
      <p:sp>
        <p:nvSpPr>
          <p:cNvPr id="211" name="文本框 210"/>
          <p:cNvSpPr txBox="1"/>
          <p:nvPr/>
        </p:nvSpPr>
        <p:spPr>
          <a:xfrm>
            <a:off x="280583" y="5306842"/>
            <a:ext cx="924869" cy="307777"/>
          </a:xfrm>
          <a:prstGeom prst="rect">
            <a:avLst/>
          </a:prstGeom>
          <a:noFill/>
        </p:spPr>
        <p:txBody>
          <a:bodyPr wrap="none" rtlCol="0">
            <a:spAutoFit/>
          </a:bodyPr>
          <a:lstStyle/>
          <a:p>
            <a:pPr>
              <a:defRPr/>
            </a:pPr>
            <a:r>
              <a:rPr lang="en-US" altLang="zh-CN" sz="1400" b="1" dirty="0" smtClean="0">
                <a:solidFill>
                  <a:prstClr val="black"/>
                </a:solidFill>
                <a:latin typeface="Calibri"/>
              </a:rPr>
              <a:t>Transition</a:t>
            </a:r>
            <a:endParaRPr lang="zh-CN" altLang="en-US" sz="1400" b="1" dirty="0">
              <a:solidFill>
                <a:prstClr val="black"/>
              </a:solidFill>
              <a:latin typeface="Calibri"/>
            </a:endParaRPr>
          </a:p>
        </p:txBody>
      </p:sp>
      <p:sp>
        <p:nvSpPr>
          <p:cNvPr id="100" name="矩形 99"/>
          <p:cNvSpPr/>
          <p:nvPr/>
        </p:nvSpPr>
        <p:spPr>
          <a:xfrm>
            <a:off x="251520" y="65576"/>
            <a:ext cx="5716052" cy="584775"/>
          </a:xfrm>
          <a:prstGeom prst="rect">
            <a:avLst/>
          </a:prstGeom>
        </p:spPr>
        <p:txBody>
          <a:bodyPr wrap="none">
            <a:spAutoFit/>
          </a:bodyPr>
          <a:lstStyle/>
          <a:p>
            <a:r>
              <a:rPr lang="en-US" altLang="zh-CN" sz="3200" b="1" dirty="0" smtClean="0">
                <a:solidFill>
                  <a:schemeClr val="bg1"/>
                </a:solidFill>
                <a:latin typeface="Calibri" pitchFamily="34" charset="0"/>
                <a:ea typeface="MS PGothic" pitchFamily="34" charset="-128"/>
              </a:rPr>
              <a:t>Concept for high intensity </a:t>
            </a:r>
            <a:r>
              <a:rPr lang="en-US" altLang="zh-CN" sz="3200" b="1" dirty="0">
                <a:solidFill>
                  <a:schemeClr val="bg1"/>
                </a:solidFill>
                <a:latin typeface="Calibri" pitchFamily="34" charset="0"/>
                <a:ea typeface="MS PGothic" pitchFamily="34" charset="-128"/>
              </a:rPr>
              <a:t>beam </a:t>
            </a:r>
            <a:endParaRPr lang="zh-CN" altLang="en-US" sz="3200" b="1" dirty="0">
              <a:solidFill>
                <a:schemeClr val="bg1"/>
              </a:solidFill>
            </a:endParaRPr>
          </a:p>
        </p:txBody>
      </p:sp>
    </p:spTree>
    <p:extLst>
      <p:ext uri="{BB962C8B-B14F-4D97-AF65-F5344CB8AC3E}">
        <p14:creationId xmlns:p14="http://schemas.microsoft.com/office/powerpoint/2010/main" val="8660411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a:blip r:embed="rId3"/>
          <a:stretch>
            <a:fillRect/>
          </a:stretch>
        </p:blipFill>
        <p:spPr>
          <a:xfrm>
            <a:off x="2051720" y="1812223"/>
            <a:ext cx="1406936" cy="1272587"/>
          </a:xfrm>
          <a:prstGeom prst="rect">
            <a:avLst/>
          </a:prstGeom>
          <a:ln>
            <a:noFill/>
          </a:ln>
        </p:spPr>
      </p:pic>
      <p:pic>
        <p:nvPicPr>
          <p:cNvPr id="52" name="图片 51"/>
          <p:cNvPicPr>
            <a:picLocks noChangeAspect="1"/>
          </p:cNvPicPr>
          <p:nvPr/>
        </p:nvPicPr>
        <p:blipFill>
          <a:blip r:embed="rId3"/>
          <a:stretch>
            <a:fillRect/>
          </a:stretch>
        </p:blipFill>
        <p:spPr>
          <a:xfrm>
            <a:off x="6342545" y="1868314"/>
            <a:ext cx="1406936" cy="1272587"/>
          </a:xfrm>
          <a:prstGeom prst="rect">
            <a:avLst/>
          </a:prstGeom>
          <a:ln>
            <a:noFill/>
          </a:ln>
        </p:spPr>
      </p:pic>
      <p:pic>
        <p:nvPicPr>
          <p:cNvPr id="26" name="Picture 4"/>
          <p:cNvPicPr>
            <a:picLocks noChangeAspect="1" noChangeArrowheads="1"/>
          </p:cNvPicPr>
          <p:nvPr/>
        </p:nvPicPr>
        <p:blipFill>
          <a:blip r:embed="rId4"/>
          <a:srcRect/>
          <a:stretch>
            <a:fillRect/>
          </a:stretch>
        </p:blipFill>
        <p:spPr bwMode="auto">
          <a:xfrm>
            <a:off x="6156376" y="4163060"/>
            <a:ext cx="1800000" cy="1726350"/>
          </a:xfrm>
          <a:prstGeom prst="rect">
            <a:avLst/>
          </a:prstGeom>
          <a:noFill/>
          <a:ln w="9525">
            <a:noFill/>
            <a:miter lim="800000"/>
            <a:headEnd/>
            <a:tailEnd/>
          </a:ln>
          <a:effectLst/>
        </p:spPr>
      </p:pic>
      <p:sp>
        <p:nvSpPr>
          <p:cNvPr id="27" name="Text Box 24"/>
          <p:cNvSpPr txBox="1">
            <a:spLocks noChangeArrowheads="1"/>
          </p:cNvSpPr>
          <p:nvPr/>
        </p:nvSpPr>
        <p:spPr bwMode="auto">
          <a:xfrm>
            <a:off x="1566353" y="6381328"/>
            <a:ext cx="6258444" cy="400110"/>
          </a:xfrm>
          <a:prstGeom prst="rect">
            <a:avLst/>
          </a:prstGeom>
          <a:solidFill>
            <a:schemeClr val="accent2">
              <a:lumMod val="20000"/>
              <a:lumOff val="80000"/>
            </a:schemeClr>
          </a:solidFill>
          <a:ln w="50800" algn="ctr">
            <a:noFill/>
            <a:miter lim="800000"/>
            <a:headEnd/>
            <a:tailEnd/>
          </a:ln>
          <a:effectLst/>
        </p:spPr>
        <p:txBody>
          <a:bodyPr wrap="none">
            <a:spAutoFit/>
          </a:bodyPr>
          <a:lstStyle/>
          <a:p>
            <a:pPr algn="ctr" fontAlgn="auto">
              <a:spcBef>
                <a:spcPts val="0"/>
              </a:spcBef>
              <a:spcAft>
                <a:spcPts val="600"/>
              </a:spcAft>
              <a:defRPr/>
            </a:pPr>
            <a:r>
              <a:rPr lang="en-US" altLang="en-US" sz="2000" kern="0" dirty="0" smtClean="0">
                <a:solidFill>
                  <a:srgbClr val="000099"/>
                </a:solidFill>
                <a:latin typeface="Calibri"/>
              </a:rPr>
              <a:t>5 times increase of beam intensity through barrier bucket </a:t>
            </a:r>
          </a:p>
        </p:txBody>
      </p:sp>
      <p:sp>
        <p:nvSpPr>
          <p:cNvPr id="28" name="Rectangle 2"/>
          <p:cNvSpPr>
            <a:spLocks noChangeArrowheads="1"/>
          </p:cNvSpPr>
          <p:nvPr/>
        </p:nvSpPr>
        <p:spPr bwMode="auto">
          <a:xfrm>
            <a:off x="1619672" y="644651"/>
            <a:ext cx="6215074" cy="558800"/>
          </a:xfrm>
          <a:prstGeom prst="rect">
            <a:avLst/>
          </a:prstGeom>
          <a:noFill/>
          <a:ln w="9525">
            <a:noFill/>
            <a:miter lim="800000"/>
            <a:headEnd/>
            <a:tailEnd/>
          </a:ln>
        </p:spPr>
        <p:txBody>
          <a:bodyPr lIns="91430" tIns="45715" rIns="91430" bIns="45715" anchor="ctr"/>
          <a:lstStyle/>
          <a:p>
            <a:pPr algn="ctr"/>
            <a:r>
              <a:rPr lang="en-US" altLang="zh-CN" sz="2800" dirty="0" smtClean="0">
                <a:solidFill>
                  <a:srgbClr val="6600CC"/>
                </a:solidFill>
                <a:latin typeface="Times New Roman" panose="02020603050405020304" pitchFamily="18" charset="0"/>
                <a:ea typeface="黑体" pitchFamily="2" charset="-122"/>
                <a:cs typeface="Times New Roman" panose="02020603050405020304" pitchFamily="18" charset="0"/>
              </a:rPr>
              <a:t>Barrier bucket stacking </a:t>
            </a:r>
            <a:endParaRPr lang="en-US" altLang="zh-CN" sz="2800" dirty="0">
              <a:solidFill>
                <a:srgbClr val="6600CC"/>
              </a:solidFill>
              <a:latin typeface="Times New Roman" panose="02020603050405020304" pitchFamily="18" charset="0"/>
              <a:ea typeface="黑体" pitchFamily="2" charset="-122"/>
              <a:cs typeface="Times New Roman" panose="02020603050405020304" pitchFamily="18" charset="0"/>
            </a:endParaRPr>
          </a:p>
        </p:txBody>
      </p:sp>
      <p:sp>
        <p:nvSpPr>
          <p:cNvPr id="30" name="Right Arrow 15"/>
          <p:cNvSpPr/>
          <p:nvPr/>
        </p:nvSpPr>
        <p:spPr bwMode="auto">
          <a:xfrm>
            <a:off x="1643042" y="1665636"/>
            <a:ext cx="433388" cy="132108"/>
          </a:xfrm>
          <a:prstGeom prst="rightArrow">
            <a:avLst/>
          </a:prstGeom>
          <a:gradFill rotWithShape="1">
            <a:gsLst>
              <a:gs pos="0">
                <a:srgbClr val="333399">
                  <a:shade val="51000"/>
                  <a:satMod val="130000"/>
                </a:srgbClr>
              </a:gs>
              <a:gs pos="80000">
                <a:srgbClr val="333399">
                  <a:shade val="93000"/>
                  <a:satMod val="130000"/>
                </a:srgbClr>
              </a:gs>
              <a:gs pos="100000">
                <a:srgbClr val="333399">
                  <a:shade val="94000"/>
                  <a:satMod val="135000"/>
                </a:srgb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a:extLst/>
        </p:spPr>
        <p:txBody>
          <a:bodyPr wrap="none" anchor="ctr"/>
          <a:lstStyle/>
          <a:p>
            <a:pPr algn="ctr" fontAlgn="auto">
              <a:spcBef>
                <a:spcPts val="0"/>
              </a:spcBef>
              <a:spcAft>
                <a:spcPts val="0"/>
              </a:spcAft>
              <a:defRPr/>
            </a:pPr>
            <a:endParaRPr lang="en-US" kern="0" smtClean="0">
              <a:solidFill>
                <a:srgbClr val="000000"/>
              </a:solidFill>
              <a:latin typeface="Arial" charset="0"/>
              <a:ea typeface="ＭＳ Ｐゴシック" pitchFamily="34" charset="-128"/>
            </a:endParaRPr>
          </a:p>
        </p:txBody>
      </p:sp>
      <p:sp>
        <p:nvSpPr>
          <p:cNvPr id="31" name="Right Arrow 16"/>
          <p:cNvSpPr/>
          <p:nvPr/>
        </p:nvSpPr>
        <p:spPr bwMode="auto">
          <a:xfrm>
            <a:off x="3189276" y="1665636"/>
            <a:ext cx="520700" cy="132108"/>
          </a:xfrm>
          <a:prstGeom prst="rightArrow">
            <a:avLst/>
          </a:prstGeom>
          <a:gradFill rotWithShape="1">
            <a:gsLst>
              <a:gs pos="0">
                <a:srgbClr val="333399">
                  <a:shade val="51000"/>
                  <a:satMod val="130000"/>
                </a:srgbClr>
              </a:gs>
              <a:gs pos="80000">
                <a:srgbClr val="333399">
                  <a:shade val="93000"/>
                  <a:satMod val="130000"/>
                </a:srgbClr>
              </a:gs>
              <a:gs pos="100000">
                <a:srgbClr val="333399">
                  <a:shade val="94000"/>
                  <a:satMod val="135000"/>
                </a:srgb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a:extLst/>
        </p:spPr>
        <p:txBody>
          <a:bodyPr wrap="none" anchor="ctr"/>
          <a:lstStyle/>
          <a:p>
            <a:pPr algn="ctr" fontAlgn="auto">
              <a:spcBef>
                <a:spcPts val="0"/>
              </a:spcBef>
              <a:spcAft>
                <a:spcPts val="0"/>
              </a:spcAft>
              <a:defRPr/>
            </a:pPr>
            <a:endParaRPr lang="en-US" kern="0" smtClean="0">
              <a:solidFill>
                <a:srgbClr val="000000"/>
              </a:solidFill>
              <a:latin typeface="Arial" charset="0"/>
              <a:ea typeface="ＭＳ Ｐゴシック" pitchFamily="34" charset="-128"/>
            </a:endParaRPr>
          </a:p>
        </p:txBody>
      </p:sp>
      <p:sp>
        <p:nvSpPr>
          <p:cNvPr id="32" name="TextBox 13"/>
          <p:cNvSpPr txBox="1"/>
          <p:nvPr/>
        </p:nvSpPr>
        <p:spPr bwMode="auto">
          <a:xfrm>
            <a:off x="1643042" y="1268760"/>
            <a:ext cx="2000264" cy="584775"/>
          </a:xfrm>
          <a:prstGeom prst="rect">
            <a:avLst/>
          </a:prstGeom>
          <a:noFill/>
        </p:spPr>
        <p:txBody>
          <a:bodyPr wrap="square">
            <a:spAutoFit/>
          </a:bodyPr>
          <a:lstStyle/>
          <a:p>
            <a:pPr algn="ctr" fontAlgn="auto">
              <a:spcBef>
                <a:spcPts val="0"/>
              </a:spcBef>
              <a:spcAft>
                <a:spcPts val="0"/>
              </a:spcAft>
              <a:defRPr/>
            </a:pPr>
            <a:r>
              <a:rPr lang="en-US" sz="1600" kern="0" dirty="0" smtClean="0">
                <a:solidFill>
                  <a:srgbClr val="333399">
                    <a:lumMod val="60000"/>
                    <a:lumOff val="40000"/>
                  </a:srgbClr>
                </a:solidFill>
                <a:ea typeface="ＭＳ Ｐゴシック" charset="0"/>
                <a:cs typeface="ＭＳ Ｐゴシック" charset="0"/>
              </a:rPr>
              <a:t>800MeV/u </a:t>
            </a:r>
            <a:r>
              <a:rPr lang="en-US" altLang="zh-CN" sz="1600" kern="0" dirty="0" smtClean="0">
                <a:solidFill>
                  <a:srgbClr val="333399">
                    <a:lumMod val="60000"/>
                    <a:lumOff val="40000"/>
                  </a:srgbClr>
                </a:solidFill>
                <a:ea typeface="ＭＳ Ｐゴシック" charset="0"/>
                <a:cs typeface="ＭＳ Ｐゴシック" charset="0"/>
              </a:rPr>
              <a:t>(</a:t>
            </a:r>
            <a:r>
              <a:rPr lang="en-US" altLang="zh-CN" sz="1600" kern="0" baseline="30000" dirty="0" smtClean="0">
                <a:solidFill>
                  <a:srgbClr val="333399">
                    <a:lumMod val="60000"/>
                    <a:lumOff val="40000"/>
                  </a:srgbClr>
                </a:solidFill>
                <a:ea typeface="ＭＳ Ｐゴシック" charset="0"/>
                <a:cs typeface="ＭＳ Ｐゴシック" charset="0"/>
              </a:rPr>
              <a:t>238</a:t>
            </a:r>
            <a:r>
              <a:rPr lang="en-US" altLang="zh-CN" sz="1600" kern="0" dirty="0" smtClean="0">
                <a:solidFill>
                  <a:srgbClr val="333399">
                    <a:lumMod val="60000"/>
                    <a:lumOff val="40000"/>
                  </a:srgbClr>
                </a:solidFill>
                <a:ea typeface="ＭＳ Ｐゴシック" charset="0"/>
                <a:cs typeface="ＭＳ Ｐゴシック" charset="0"/>
              </a:rPr>
              <a:t>U</a:t>
            </a:r>
            <a:r>
              <a:rPr lang="en-US" altLang="zh-CN" sz="1600" kern="0" baseline="30000" dirty="0" smtClean="0">
                <a:solidFill>
                  <a:srgbClr val="333399">
                    <a:lumMod val="60000"/>
                    <a:lumOff val="40000"/>
                  </a:srgbClr>
                </a:solidFill>
                <a:ea typeface="ＭＳ Ｐゴシック" charset="0"/>
                <a:cs typeface="ＭＳ Ｐゴシック" charset="0"/>
              </a:rPr>
              <a:t>35+</a:t>
            </a:r>
            <a:r>
              <a:rPr lang="en-US" altLang="zh-CN" sz="1600" kern="0" dirty="0" smtClean="0">
                <a:solidFill>
                  <a:srgbClr val="333399">
                    <a:lumMod val="60000"/>
                    <a:lumOff val="40000"/>
                  </a:srgbClr>
                </a:solidFill>
                <a:ea typeface="ＭＳ Ｐゴシック" charset="0"/>
                <a:cs typeface="ＭＳ Ｐゴシック" charset="0"/>
              </a:rPr>
              <a:t>) </a:t>
            </a:r>
            <a:endParaRPr lang="en-US" sz="1600" kern="0" dirty="0" smtClean="0">
              <a:solidFill>
                <a:srgbClr val="333399">
                  <a:lumMod val="60000"/>
                  <a:lumOff val="40000"/>
                </a:srgbClr>
              </a:solidFill>
              <a:ea typeface="ＭＳ Ｐゴシック" charset="0"/>
              <a:cs typeface="ＭＳ Ｐゴシック" charset="0"/>
            </a:endParaRPr>
          </a:p>
          <a:p>
            <a:pPr algn="ctr" fontAlgn="auto">
              <a:spcBef>
                <a:spcPts val="0"/>
              </a:spcBef>
              <a:spcAft>
                <a:spcPts val="0"/>
              </a:spcAft>
              <a:defRPr/>
            </a:pPr>
            <a:r>
              <a:rPr lang="en-US" altLang="zh-CN" sz="1600" b="1" kern="0" dirty="0" smtClean="0">
                <a:solidFill>
                  <a:srgbClr val="00B050"/>
                </a:solidFill>
              </a:rPr>
              <a:t>2.0×10</a:t>
            </a:r>
            <a:r>
              <a:rPr lang="en-US" altLang="zh-CN" sz="1600" b="1" kern="0" baseline="30000" dirty="0" smtClean="0">
                <a:solidFill>
                  <a:srgbClr val="00B050"/>
                </a:solidFill>
              </a:rPr>
              <a:t>11</a:t>
            </a:r>
            <a:r>
              <a:rPr lang="en-US" altLang="zh-CN" sz="1600" b="1" kern="0" baseline="30000" dirty="0" smtClean="0">
                <a:solidFill>
                  <a:srgbClr val="0000CC"/>
                </a:solidFill>
              </a:rPr>
              <a:t> </a:t>
            </a:r>
            <a:endParaRPr lang="en-US" sz="1600" kern="0" dirty="0">
              <a:solidFill>
                <a:srgbClr val="333399">
                  <a:lumMod val="60000"/>
                  <a:lumOff val="40000"/>
                </a:srgbClr>
              </a:solidFill>
              <a:ea typeface="ＭＳ Ｐゴシック" charset="0"/>
              <a:cs typeface="ＭＳ Ｐゴシック" charset="0"/>
            </a:endParaRPr>
          </a:p>
        </p:txBody>
      </p:sp>
      <p:sp>
        <p:nvSpPr>
          <p:cNvPr id="33" name="TextBox 20"/>
          <p:cNvSpPr txBox="1">
            <a:spLocks noChangeArrowheads="1"/>
          </p:cNvSpPr>
          <p:nvPr/>
        </p:nvSpPr>
        <p:spPr bwMode="auto">
          <a:xfrm>
            <a:off x="931851" y="1545888"/>
            <a:ext cx="1000108" cy="314645"/>
          </a:xfrm>
          <a:prstGeom prst="rect">
            <a:avLst/>
          </a:prstGeom>
          <a:noFill/>
          <a:ln w="9525">
            <a:noFill/>
            <a:miter lim="800000"/>
            <a:headEnd/>
            <a:tailEnd/>
          </a:ln>
        </p:spPr>
        <p:txBody>
          <a:bodyPr>
            <a:spAutoFit/>
          </a:bodyPr>
          <a:lstStyle/>
          <a:p>
            <a:pPr fontAlgn="auto">
              <a:spcBef>
                <a:spcPts val="0"/>
              </a:spcBef>
              <a:spcAft>
                <a:spcPts val="0"/>
              </a:spcAft>
              <a:defRPr/>
            </a:pPr>
            <a:r>
              <a:rPr lang="en-US" altLang="en-US" sz="1600" kern="0" dirty="0" err="1" smtClean="0">
                <a:solidFill>
                  <a:srgbClr val="262673"/>
                </a:solidFill>
                <a:ea typeface="ＭＳ Ｐゴシック" pitchFamily="34" charset="-128"/>
              </a:rPr>
              <a:t>iLinac</a:t>
            </a:r>
            <a:endParaRPr lang="en-US" altLang="en-US" sz="1600" kern="0" dirty="0" smtClean="0">
              <a:solidFill>
                <a:srgbClr val="262673"/>
              </a:solidFill>
              <a:ea typeface="ＭＳ Ｐゴシック" pitchFamily="34" charset="-128"/>
            </a:endParaRPr>
          </a:p>
        </p:txBody>
      </p:sp>
      <p:sp>
        <p:nvSpPr>
          <p:cNvPr id="34" name="Diagonal Stripe 26"/>
          <p:cNvSpPr/>
          <p:nvPr/>
        </p:nvSpPr>
        <p:spPr bwMode="auto">
          <a:xfrm>
            <a:off x="4986333" y="1727979"/>
            <a:ext cx="374650" cy="414138"/>
          </a:xfrm>
          <a:prstGeom prst="diagStripe">
            <a:avLst>
              <a:gd name="adj" fmla="val 85606"/>
            </a:avLst>
          </a:prstGeom>
          <a:gradFill rotWithShape="1">
            <a:gsLst>
              <a:gs pos="0">
                <a:srgbClr val="333399">
                  <a:shade val="51000"/>
                  <a:satMod val="130000"/>
                </a:srgbClr>
              </a:gs>
              <a:gs pos="80000">
                <a:srgbClr val="333399">
                  <a:shade val="93000"/>
                  <a:satMod val="130000"/>
                </a:srgbClr>
              </a:gs>
              <a:gs pos="100000">
                <a:srgbClr val="333399">
                  <a:shade val="94000"/>
                  <a:satMod val="135000"/>
                </a:srgb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a:extLst/>
        </p:spPr>
        <p:txBody>
          <a:bodyPr wrap="none" anchor="ctr"/>
          <a:lstStyle/>
          <a:p>
            <a:pPr algn="ctr" fontAlgn="auto">
              <a:spcBef>
                <a:spcPts val="0"/>
              </a:spcBef>
              <a:spcAft>
                <a:spcPts val="0"/>
              </a:spcAft>
              <a:defRPr/>
            </a:pPr>
            <a:endParaRPr lang="en-US" kern="0">
              <a:solidFill>
                <a:srgbClr val="000000"/>
              </a:solidFill>
              <a:latin typeface="Arial" charset="0"/>
              <a:ea typeface="ＭＳ Ｐゴシック" charset="0"/>
            </a:endParaRPr>
          </a:p>
        </p:txBody>
      </p:sp>
      <p:sp>
        <p:nvSpPr>
          <p:cNvPr id="35" name="Rectangle 24"/>
          <p:cNvSpPr/>
          <p:nvPr/>
        </p:nvSpPr>
        <p:spPr bwMode="auto">
          <a:xfrm>
            <a:off x="4184829" y="2081259"/>
            <a:ext cx="828000" cy="56406"/>
          </a:xfrm>
          <a:prstGeom prst="rect">
            <a:avLst/>
          </a:prstGeom>
          <a:gradFill rotWithShape="1">
            <a:gsLst>
              <a:gs pos="0">
                <a:srgbClr val="333399">
                  <a:shade val="51000"/>
                  <a:satMod val="130000"/>
                </a:srgbClr>
              </a:gs>
              <a:gs pos="80000">
                <a:srgbClr val="333399">
                  <a:shade val="93000"/>
                  <a:satMod val="130000"/>
                </a:srgbClr>
              </a:gs>
              <a:gs pos="100000">
                <a:srgbClr val="333399">
                  <a:shade val="94000"/>
                  <a:satMod val="135000"/>
                </a:srgb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a:extLst/>
        </p:spPr>
        <p:txBody>
          <a:bodyPr wrap="none" anchor="ctr"/>
          <a:lstStyle/>
          <a:p>
            <a:pPr algn="ctr" fontAlgn="auto">
              <a:spcBef>
                <a:spcPts val="0"/>
              </a:spcBef>
              <a:spcAft>
                <a:spcPts val="0"/>
              </a:spcAft>
              <a:defRPr/>
            </a:pPr>
            <a:endParaRPr lang="en-US" kern="0" smtClean="0">
              <a:solidFill>
                <a:srgbClr val="000000"/>
              </a:solidFill>
              <a:latin typeface="Arial" charset="0"/>
              <a:ea typeface="ＭＳ Ｐゴシック" pitchFamily="34" charset="-128"/>
            </a:endParaRPr>
          </a:p>
        </p:txBody>
      </p:sp>
      <p:sp>
        <p:nvSpPr>
          <p:cNvPr id="36" name="Diagonal Stripe 23"/>
          <p:cNvSpPr/>
          <p:nvPr/>
        </p:nvSpPr>
        <p:spPr bwMode="auto">
          <a:xfrm rot="5400000">
            <a:off x="3808650" y="1742621"/>
            <a:ext cx="372577" cy="417512"/>
          </a:xfrm>
          <a:prstGeom prst="diagStripe">
            <a:avLst>
              <a:gd name="adj" fmla="val 85606"/>
            </a:avLst>
          </a:prstGeom>
          <a:gradFill rotWithShape="1">
            <a:gsLst>
              <a:gs pos="0">
                <a:srgbClr val="333399">
                  <a:shade val="51000"/>
                  <a:satMod val="130000"/>
                </a:srgbClr>
              </a:gs>
              <a:gs pos="80000">
                <a:srgbClr val="333399">
                  <a:shade val="93000"/>
                  <a:satMod val="130000"/>
                </a:srgbClr>
              </a:gs>
              <a:gs pos="100000">
                <a:srgbClr val="333399">
                  <a:shade val="94000"/>
                  <a:satMod val="135000"/>
                </a:srgb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a:extLst/>
        </p:spPr>
        <p:txBody>
          <a:bodyPr wrap="none" anchor="ctr"/>
          <a:lstStyle/>
          <a:p>
            <a:pPr algn="ctr" fontAlgn="auto">
              <a:spcBef>
                <a:spcPts val="0"/>
              </a:spcBef>
              <a:spcAft>
                <a:spcPts val="0"/>
              </a:spcAft>
              <a:defRPr/>
            </a:pPr>
            <a:endParaRPr lang="en-US" kern="0">
              <a:solidFill>
                <a:srgbClr val="000000"/>
              </a:solidFill>
              <a:latin typeface="Arial" charset="0"/>
              <a:ea typeface="ＭＳ Ｐゴシック" charset="0"/>
            </a:endParaRPr>
          </a:p>
        </p:txBody>
      </p:sp>
      <p:sp>
        <p:nvSpPr>
          <p:cNvPr id="38" name="TextBox 50"/>
          <p:cNvSpPr txBox="1">
            <a:spLocks noChangeArrowheads="1"/>
          </p:cNvSpPr>
          <p:nvPr/>
        </p:nvSpPr>
        <p:spPr bwMode="auto">
          <a:xfrm>
            <a:off x="3797660" y="1319934"/>
            <a:ext cx="1576072" cy="584775"/>
          </a:xfrm>
          <a:prstGeom prst="rect">
            <a:avLst/>
          </a:prstGeom>
          <a:noFill/>
          <a:ln w="9525">
            <a:noFill/>
            <a:miter lim="800000"/>
            <a:headEnd/>
            <a:tailEnd/>
          </a:ln>
        </p:spPr>
        <p:txBody>
          <a:bodyPr wrap="none">
            <a:spAutoFit/>
          </a:bodyPr>
          <a:lstStyle/>
          <a:p>
            <a:pPr algn="ctr" fontAlgn="auto">
              <a:spcBef>
                <a:spcPts val="0"/>
              </a:spcBef>
              <a:spcAft>
                <a:spcPts val="0"/>
              </a:spcAft>
              <a:defRPr/>
            </a:pPr>
            <a:r>
              <a:rPr lang="en-US" altLang="en-US" sz="1600" b="1" kern="0" dirty="0" smtClean="0">
                <a:solidFill>
                  <a:srgbClr val="00B050"/>
                </a:solidFill>
                <a:ea typeface="ＭＳ Ｐゴシック" pitchFamily="34" charset="-128"/>
              </a:rPr>
              <a:t>5 times</a:t>
            </a:r>
          </a:p>
          <a:p>
            <a:pPr algn="ctr" fontAlgn="auto">
              <a:spcBef>
                <a:spcPts val="0"/>
              </a:spcBef>
              <a:spcAft>
                <a:spcPts val="0"/>
              </a:spcAft>
              <a:defRPr/>
            </a:pPr>
            <a:r>
              <a:rPr lang="en-US" altLang="en-US" sz="1600" b="1" kern="0" dirty="0" smtClean="0">
                <a:solidFill>
                  <a:srgbClr val="00B050"/>
                </a:solidFill>
                <a:ea typeface="ＭＳ Ｐゴシック" pitchFamily="34" charset="-128"/>
              </a:rPr>
              <a:t>Barrier bucket</a:t>
            </a:r>
          </a:p>
        </p:txBody>
      </p:sp>
      <p:sp>
        <p:nvSpPr>
          <p:cNvPr id="40" name="矩形 39"/>
          <p:cNvSpPr/>
          <p:nvPr/>
        </p:nvSpPr>
        <p:spPr>
          <a:xfrm>
            <a:off x="2161058" y="2521097"/>
            <a:ext cx="1107996" cy="369332"/>
          </a:xfrm>
          <a:prstGeom prst="rect">
            <a:avLst/>
          </a:prstGeom>
        </p:spPr>
        <p:txBody>
          <a:bodyPr wrap="none">
            <a:spAutoFit/>
          </a:bodyPr>
          <a:lstStyle/>
          <a:p>
            <a:pPr fontAlgn="auto">
              <a:spcBef>
                <a:spcPts val="0"/>
              </a:spcBef>
              <a:spcAft>
                <a:spcPts val="0"/>
              </a:spcAft>
              <a:defRPr/>
            </a:pPr>
            <a:r>
              <a:rPr lang="en-US" altLang="zh-CN" b="1" kern="0" dirty="0" smtClean="0">
                <a:solidFill>
                  <a:srgbClr val="003399"/>
                </a:solidFill>
              </a:rPr>
              <a:t>B</a:t>
            </a:r>
            <a:r>
              <a:rPr lang="en-US" altLang="zh-CN" b="1" kern="0" dirty="0">
                <a:solidFill>
                  <a:srgbClr val="003399"/>
                </a:solidFill>
              </a:rPr>
              <a:t>R</a:t>
            </a:r>
            <a:r>
              <a:rPr lang="en-US" altLang="zh-CN" b="1" kern="0" dirty="0" err="1" smtClean="0">
                <a:solidFill>
                  <a:srgbClr val="003399"/>
                </a:solidFill>
              </a:rPr>
              <a:t>ing</a:t>
            </a:r>
            <a:r>
              <a:rPr lang="en-US" altLang="zh-CN" b="1" kern="0" dirty="0" smtClean="0">
                <a:solidFill>
                  <a:srgbClr val="003399"/>
                </a:solidFill>
              </a:rPr>
              <a:t>-N</a:t>
            </a:r>
          </a:p>
        </p:txBody>
      </p:sp>
      <p:sp>
        <p:nvSpPr>
          <p:cNvPr id="41" name="Right Arrow 36"/>
          <p:cNvSpPr/>
          <p:nvPr/>
        </p:nvSpPr>
        <p:spPr bwMode="auto">
          <a:xfrm rot="10800000" flipH="1">
            <a:off x="5470538" y="1681951"/>
            <a:ext cx="958850" cy="105391"/>
          </a:xfrm>
          <a:prstGeom prst="rightArrow">
            <a:avLst/>
          </a:prstGeom>
          <a:gradFill rotWithShape="1">
            <a:gsLst>
              <a:gs pos="0">
                <a:srgbClr val="333399">
                  <a:shade val="51000"/>
                  <a:satMod val="130000"/>
                </a:srgbClr>
              </a:gs>
              <a:gs pos="80000">
                <a:srgbClr val="333399">
                  <a:shade val="93000"/>
                  <a:satMod val="130000"/>
                </a:srgbClr>
              </a:gs>
              <a:gs pos="100000">
                <a:srgbClr val="333399">
                  <a:shade val="94000"/>
                  <a:satMod val="135000"/>
                </a:srgbClr>
              </a:gs>
            </a:gsLst>
            <a:lin ang="16200000" scaled="0"/>
          </a:gradFill>
          <a:ln w="9525" cap="flat" cmpd="sng" algn="ctr">
            <a:noFill/>
            <a:prstDash val="solid"/>
            <a:headEnd type="none" w="med" len="med"/>
            <a:tailEnd type="none" w="med" len="med"/>
          </a:ln>
          <a:effectLst>
            <a:outerShdw blurRad="40000" dist="23000" dir="5400000" rotWithShape="0">
              <a:srgbClr val="000000">
                <a:alpha val="35000"/>
              </a:srgbClr>
            </a:outerShdw>
          </a:effectLst>
          <a:extLst/>
        </p:spPr>
        <p:txBody>
          <a:bodyPr wrap="none" anchor="ctr"/>
          <a:lstStyle/>
          <a:p>
            <a:pPr algn="ctr" fontAlgn="auto">
              <a:spcBef>
                <a:spcPts val="0"/>
              </a:spcBef>
              <a:spcAft>
                <a:spcPts val="0"/>
              </a:spcAft>
              <a:defRPr/>
            </a:pPr>
            <a:endParaRPr lang="en-US" kern="0" smtClean="0">
              <a:solidFill>
                <a:srgbClr val="000000"/>
              </a:solidFill>
              <a:latin typeface="Arial" charset="0"/>
              <a:ea typeface="ＭＳ Ｐゴシック" pitchFamily="34" charset="-128"/>
            </a:endParaRPr>
          </a:p>
        </p:txBody>
      </p:sp>
      <p:sp>
        <p:nvSpPr>
          <p:cNvPr id="42" name="矩形 41"/>
          <p:cNvSpPr/>
          <p:nvPr/>
        </p:nvSpPr>
        <p:spPr>
          <a:xfrm>
            <a:off x="6498427" y="2517952"/>
            <a:ext cx="1095172" cy="369332"/>
          </a:xfrm>
          <a:prstGeom prst="rect">
            <a:avLst/>
          </a:prstGeom>
        </p:spPr>
        <p:txBody>
          <a:bodyPr wrap="none">
            <a:spAutoFit/>
          </a:bodyPr>
          <a:lstStyle/>
          <a:p>
            <a:pPr fontAlgn="auto">
              <a:spcBef>
                <a:spcPts val="0"/>
              </a:spcBef>
              <a:spcAft>
                <a:spcPts val="0"/>
              </a:spcAft>
              <a:defRPr/>
            </a:pPr>
            <a:r>
              <a:rPr lang="en-US" altLang="zh-CN" b="1" kern="0" dirty="0" smtClean="0">
                <a:solidFill>
                  <a:srgbClr val="003399"/>
                </a:solidFill>
              </a:rPr>
              <a:t>B</a:t>
            </a:r>
            <a:r>
              <a:rPr lang="en-US" altLang="zh-CN" b="1" kern="0" dirty="0">
                <a:solidFill>
                  <a:srgbClr val="003399"/>
                </a:solidFill>
              </a:rPr>
              <a:t>R</a:t>
            </a:r>
            <a:r>
              <a:rPr lang="en-US" altLang="zh-CN" b="1" kern="0" dirty="0" err="1" smtClean="0">
                <a:solidFill>
                  <a:srgbClr val="003399"/>
                </a:solidFill>
              </a:rPr>
              <a:t>ing</a:t>
            </a:r>
            <a:r>
              <a:rPr lang="en-US" altLang="zh-CN" b="1" kern="0" dirty="0" smtClean="0">
                <a:solidFill>
                  <a:srgbClr val="003399"/>
                </a:solidFill>
              </a:rPr>
              <a:t>-S</a:t>
            </a:r>
          </a:p>
        </p:txBody>
      </p:sp>
      <p:sp>
        <p:nvSpPr>
          <p:cNvPr id="43" name="TextBox 28"/>
          <p:cNvSpPr txBox="1"/>
          <p:nvPr/>
        </p:nvSpPr>
        <p:spPr bwMode="auto">
          <a:xfrm>
            <a:off x="6215074" y="1335557"/>
            <a:ext cx="2000264" cy="584775"/>
          </a:xfrm>
          <a:prstGeom prst="rect">
            <a:avLst/>
          </a:prstGeom>
          <a:noFill/>
        </p:spPr>
        <p:txBody>
          <a:bodyPr wrap="square">
            <a:spAutoFit/>
          </a:bodyPr>
          <a:lstStyle/>
          <a:p>
            <a:pPr algn="ctr" fontAlgn="auto">
              <a:spcBef>
                <a:spcPts val="0"/>
              </a:spcBef>
              <a:spcAft>
                <a:spcPts val="0"/>
              </a:spcAft>
              <a:defRPr/>
            </a:pPr>
            <a:r>
              <a:rPr lang="en-US" sz="1600" kern="0" dirty="0" smtClean="0">
                <a:solidFill>
                  <a:srgbClr val="333399">
                    <a:lumMod val="60000"/>
                    <a:lumOff val="40000"/>
                  </a:srgbClr>
                </a:solidFill>
                <a:ea typeface="ＭＳ Ｐゴシック" charset="0"/>
                <a:cs typeface="ＭＳ Ｐゴシック" charset="0"/>
              </a:rPr>
              <a:t>2.3GeV/u </a:t>
            </a:r>
            <a:r>
              <a:rPr lang="en-US" altLang="zh-CN" sz="1600" kern="0" dirty="0" smtClean="0">
                <a:solidFill>
                  <a:srgbClr val="333399">
                    <a:lumMod val="60000"/>
                    <a:lumOff val="40000"/>
                  </a:srgbClr>
                </a:solidFill>
                <a:ea typeface="ＭＳ Ｐゴシック" charset="0"/>
                <a:cs typeface="ＭＳ Ｐゴシック" charset="0"/>
              </a:rPr>
              <a:t>(</a:t>
            </a:r>
            <a:r>
              <a:rPr lang="en-US" altLang="zh-CN" sz="1600" kern="0" baseline="30000" dirty="0" smtClean="0">
                <a:solidFill>
                  <a:srgbClr val="333399">
                    <a:lumMod val="60000"/>
                    <a:lumOff val="40000"/>
                  </a:srgbClr>
                </a:solidFill>
                <a:ea typeface="ＭＳ Ｐゴシック" charset="0"/>
                <a:cs typeface="ＭＳ Ｐゴシック" charset="0"/>
              </a:rPr>
              <a:t>238</a:t>
            </a:r>
            <a:r>
              <a:rPr lang="en-US" altLang="zh-CN" sz="1600" kern="0" dirty="0" smtClean="0">
                <a:solidFill>
                  <a:srgbClr val="333399">
                    <a:lumMod val="60000"/>
                    <a:lumOff val="40000"/>
                  </a:srgbClr>
                </a:solidFill>
                <a:ea typeface="ＭＳ Ｐゴシック" charset="0"/>
                <a:cs typeface="ＭＳ Ｐゴシック" charset="0"/>
              </a:rPr>
              <a:t>U</a:t>
            </a:r>
            <a:r>
              <a:rPr lang="en-US" altLang="zh-CN" sz="1600" kern="0" baseline="30000" dirty="0" smtClean="0">
                <a:solidFill>
                  <a:srgbClr val="333399">
                    <a:lumMod val="60000"/>
                    <a:lumOff val="40000"/>
                  </a:srgbClr>
                </a:solidFill>
                <a:ea typeface="ＭＳ Ｐゴシック" charset="0"/>
                <a:cs typeface="ＭＳ Ｐゴシック" charset="0"/>
              </a:rPr>
              <a:t>35+</a:t>
            </a:r>
            <a:r>
              <a:rPr lang="en-US" altLang="zh-CN" sz="1600" kern="0" dirty="0" smtClean="0">
                <a:solidFill>
                  <a:srgbClr val="333399">
                    <a:lumMod val="60000"/>
                    <a:lumOff val="40000"/>
                  </a:srgbClr>
                </a:solidFill>
                <a:ea typeface="ＭＳ Ｐゴシック" charset="0"/>
                <a:cs typeface="ＭＳ Ｐゴシック" charset="0"/>
              </a:rPr>
              <a:t>) </a:t>
            </a:r>
            <a:endParaRPr lang="en-US" sz="1600" kern="0" dirty="0" smtClean="0">
              <a:solidFill>
                <a:srgbClr val="333399">
                  <a:lumMod val="60000"/>
                  <a:lumOff val="40000"/>
                </a:srgbClr>
              </a:solidFill>
              <a:ea typeface="ＭＳ Ｐゴシック" charset="0"/>
              <a:cs typeface="ＭＳ Ｐゴシック" charset="0"/>
            </a:endParaRPr>
          </a:p>
          <a:p>
            <a:pPr algn="ctr" fontAlgn="auto">
              <a:spcBef>
                <a:spcPts val="0"/>
              </a:spcBef>
              <a:spcAft>
                <a:spcPts val="0"/>
              </a:spcAft>
              <a:defRPr/>
            </a:pPr>
            <a:r>
              <a:rPr lang="en-US" altLang="zh-CN" sz="1600" b="1" kern="0" dirty="0" smtClean="0">
                <a:solidFill>
                  <a:srgbClr val="00B050"/>
                </a:solidFill>
              </a:rPr>
              <a:t>1.0×10</a:t>
            </a:r>
            <a:r>
              <a:rPr lang="en-US" altLang="zh-CN" sz="1600" b="1" kern="0" baseline="30000" dirty="0" smtClean="0">
                <a:solidFill>
                  <a:srgbClr val="00B050"/>
                </a:solidFill>
              </a:rPr>
              <a:t>12</a:t>
            </a:r>
            <a:r>
              <a:rPr lang="en-US" altLang="zh-CN" sz="1600" b="1" kern="0" baseline="30000" dirty="0" smtClean="0">
                <a:solidFill>
                  <a:srgbClr val="0000CC"/>
                </a:solidFill>
              </a:rPr>
              <a:t> </a:t>
            </a:r>
            <a:endParaRPr lang="en-US" sz="1600" kern="0" dirty="0">
              <a:solidFill>
                <a:srgbClr val="333399">
                  <a:lumMod val="60000"/>
                  <a:lumOff val="40000"/>
                </a:srgbClr>
              </a:solidFill>
              <a:ea typeface="ＭＳ Ｐゴシック" charset="0"/>
              <a:cs typeface="ＭＳ Ｐゴシック" charset="0"/>
            </a:endParaRPr>
          </a:p>
        </p:txBody>
      </p:sp>
      <p:sp>
        <p:nvSpPr>
          <p:cNvPr id="44" name="Text Box 56"/>
          <p:cNvSpPr txBox="1">
            <a:spLocks noChangeArrowheads="1"/>
          </p:cNvSpPr>
          <p:nvPr/>
        </p:nvSpPr>
        <p:spPr bwMode="auto">
          <a:xfrm>
            <a:off x="405617" y="3084810"/>
            <a:ext cx="7643866" cy="1107996"/>
          </a:xfrm>
          <a:prstGeom prst="rect">
            <a:avLst/>
          </a:prstGeom>
          <a:noFill/>
          <a:ln w="9525">
            <a:noFill/>
            <a:miter lim="800000"/>
            <a:headEnd/>
            <a:tailEnd/>
          </a:ln>
        </p:spPr>
        <p:txBody>
          <a:bodyPr wrap="square">
            <a:spAutoFit/>
          </a:bodyPr>
          <a:lstStyle/>
          <a:p>
            <a:r>
              <a:rPr lang="en-US" altLang="zh-CN" sz="2200" b="1" dirty="0">
                <a:solidFill>
                  <a:srgbClr val="C00000"/>
                </a:solidFill>
                <a:latin typeface="Calibri" pitchFamily="34" charset="0"/>
              </a:rPr>
              <a:t>Challenges:</a:t>
            </a:r>
          </a:p>
          <a:p>
            <a:pPr marL="342900" indent="-342900">
              <a:spcBef>
                <a:spcPts val="0"/>
              </a:spcBef>
              <a:buFontTx/>
              <a:buChar char="-"/>
            </a:pPr>
            <a:r>
              <a:rPr lang="en-US" altLang="zh-CN" sz="2200" dirty="0" smtClean="0">
                <a:solidFill>
                  <a:srgbClr val="000000"/>
                </a:solidFill>
                <a:latin typeface="Calibri" pitchFamily="34" charset="0"/>
              </a:rPr>
              <a:t>Fast e-cooling for high energy heavy ion</a:t>
            </a:r>
          </a:p>
          <a:p>
            <a:pPr marL="342900" indent="-342900">
              <a:spcBef>
                <a:spcPts val="0"/>
              </a:spcBef>
              <a:buFontTx/>
              <a:buChar char="-"/>
            </a:pPr>
            <a:r>
              <a:rPr lang="en-US" altLang="zh-CN" sz="2200" dirty="0" smtClean="0">
                <a:solidFill>
                  <a:srgbClr val="C00000"/>
                </a:solidFill>
                <a:latin typeface="Calibri" pitchFamily="34" charset="0"/>
              </a:rPr>
              <a:t>High intensity effect of barrier bucket stacking</a:t>
            </a:r>
            <a:endParaRPr lang="en-US" altLang="zh-CN" sz="2200" dirty="0">
              <a:solidFill>
                <a:srgbClr val="000000"/>
              </a:solidFill>
              <a:latin typeface="Calibri" pitchFamily="34" charset="0"/>
            </a:endParaRPr>
          </a:p>
        </p:txBody>
      </p:sp>
      <p:sp>
        <p:nvSpPr>
          <p:cNvPr id="45" name="TextBox 33"/>
          <p:cNvSpPr txBox="1"/>
          <p:nvPr/>
        </p:nvSpPr>
        <p:spPr>
          <a:xfrm rot="16200000">
            <a:off x="2205826" y="4962052"/>
            <a:ext cx="400110" cy="2357454"/>
          </a:xfrm>
          <a:prstGeom prst="rect">
            <a:avLst/>
          </a:prstGeom>
          <a:noFill/>
        </p:spPr>
        <p:txBody>
          <a:bodyPr vert="eaVert" wrap="square" rtlCol="0">
            <a:spAutoFit/>
          </a:bodyPr>
          <a:lstStyle/>
          <a:p>
            <a:pPr algn="ctr" fontAlgn="auto">
              <a:spcBef>
                <a:spcPts val="0"/>
              </a:spcBef>
              <a:spcAft>
                <a:spcPts val="0"/>
              </a:spcAft>
              <a:defRPr/>
            </a:pPr>
            <a:r>
              <a:rPr lang="en-US" altLang="zh-CN" sz="1400" b="1" kern="0" dirty="0" smtClean="0">
                <a:solidFill>
                  <a:srgbClr val="0000CC"/>
                </a:solidFill>
              </a:rPr>
              <a:t>Momentum spread</a:t>
            </a:r>
            <a:endParaRPr lang="zh-CN" altLang="en-US" sz="1400" b="1" kern="0" dirty="0" smtClean="0">
              <a:solidFill>
                <a:srgbClr val="0000CC"/>
              </a:solidFill>
            </a:endParaRPr>
          </a:p>
        </p:txBody>
      </p:sp>
      <p:sp>
        <p:nvSpPr>
          <p:cNvPr id="46" name="TextBox 34"/>
          <p:cNvSpPr txBox="1"/>
          <p:nvPr/>
        </p:nvSpPr>
        <p:spPr>
          <a:xfrm rot="16200000">
            <a:off x="4706156" y="5462118"/>
            <a:ext cx="400110" cy="1357322"/>
          </a:xfrm>
          <a:prstGeom prst="rect">
            <a:avLst/>
          </a:prstGeom>
          <a:noFill/>
        </p:spPr>
        <p:txBody>
          <a:bodyPr vert="eaVert" wrap="square" rtlCol="0">
            <a:spAutoFit/>
          </a:bodyPr>
          <a:lstStyle/>
          <a:p>
            <a:pPr algn="ctr" fontAlgn="auto">
              <a:spcBef>
                <a:spcPts val="0"/>
              </a:spcBef>
              <a:spcAft>
                <a:spcPts val="0"/>
              </a:spcAft>
              <a:defRPr/>
            </a:pPr>
            <a:r>
              <a:rPr lang="en-US" altLang="zh-CN" sz="1400" b="1" kern="0" dirty="0" smtClean="0">
                <a:solidFill>
                  <a:srgbClr val="0000CC"/>
                </a:solidFill>
              </a:rPr>
              <a:t> </a:t>
            </a:r>
            <a:r>
              <a:rPr lang="en-US" altLang="zh-CN" sz="1400" b="1" kern="0" dirty="0" err="1" smtClean="0">
                <a:solidFill>
                  <a:srgbClr val="0000CC"/>
                </a:solidFill>
              </a:rPr>
              <a:t>Emittance</a:t>
            </a:r>
            <a:endParaRPr lang="zh-CN" altLang="en-US" sz="1400" b="1" kern="0" dirty="0" smtClean="0">
              <a:solidFill>
                <a:srgbClr val="0000CC"/>
              </a:solidFill>
            </a:endParaRPr>
          </a:p>
        </p:txBody>
      </p:sp>
      <p:sp>
        <p:nvSpPr>
          <p:cNvPr id="47" name="TextBox 35"/>
          <p:cNvSpPr txBox="1"/>
          <p:nvPr/>
        </p:nvSpPr>
        <p:spPr>
          <a:xfrm>
            <a:off x="6566572" y="5966470"/>
            <a:ext cx="1143008" cy="338544"/>
          </a:xfrm>
          <a:prstGeom prst="rect">
            <a:avLst/>
          </a:prstGeom>
          <a:noFill/>
        </p:spPr>
        <p:txBody>
          <a:bodyPr wrap="square" lIns="91430" tIns="45715" rIns="91430" bIns="45715" rtlCol="0">
            <a:spAutoFit/>
          </a:bodyPr>
          <a:lstStyle/>
          <a:p>
            <a:pPr algn="ctr" fontAlgn="auto">
              <a:spcBef>
                <a:spcPts val="0"/>
              </a:spcBef>
              <a:spcAft>
                <a:spcPts val="0"/>
              </a:spcAft>
              <a:defRPr/>
            </a:pPr>
            <a:r>
              <a:rPr lang="en-US" altLang="zh-CN" sz="1600" b="1" kern="0" dirty="0" smtClean="0">
                <a:solidFill>
                  <a:srgbClr val="0000CC"/>
                </a:solidFill>
              </a:rPr>
              <a:t>Intensity</a:t>
            </a:r>
            <a:endParaRPr lang="zh-CN" altLang="en-US" sz="1600" b="1" kern="0" dirty="0" smtClean="0">
              <a:solidFill>
                <a:srgbClr val="0000CC"/>
              </a:solidFill>
            </a:endParaRPr>
          </a:p>
        </p:txBody>
      </p:sp>
      <p:pic>
        <p:nvPicPr>
          <p:cNvPr id="48" name="Picture 1"/>
          <p:cNvPicPr>
            <a:picLocks noChangeAspect="1" noChangeArrowheads="1"/>
          </p:cNvPicPr>
          <p:nvPr/>
        </p:nvPicPr>
        <p:blipFill>
          <a:blip r:embed="rId5"/>
          <a:srcRect/>
          <a:stretch>
            <a:fillRect/>
          </a:stretch>
        </p:blipFill>
        <p:spPr bwMode="auto">
          <a:xfrm>
            <a:off x="1227154" y="4163055"/>
            <a:ext cx="1944000" cy="1858233"/>
          </a:xfrm>
          <a:prstGeom prst="rect">
            <a:avLst/>
          </a:prstGeom>
          <a:noFill/>
          <a:ln w="9525">
            <a:noFill/>
            <a:miter lim="800000"/>
            <a:headEnd/>
            <a:tailEnd/>
          </a:ln>
          <a:effectLst/>
        </p:spPr>
      </p:pic>
      <p:pic>
        <p:nvPicPr>
          <p:cNvPr id="49" name="Picture 2"/>
          <p:cNvPicPr>
            <a:picLocks noChangeAspect="1" noChangeArrowheads="1"/>
          </p:cNvPicPr>
          <p:nvPr/>
        </p:nvPicPr>
        <p:blipFill>
          <a:blip r:embed="rId6"/>
          <a:srcRect/>
          <a:stretch>
            <a:fillRect/>
          </a:stretch>
        </p:blipFill>
        <p:spPr bwMode="auto">
          <a:xfrm>
            <a:off x="3674176" y="4163060"/>
            <a:ext cx="1836000" cy="1760878"/>
          </a:xfrm>
          <a:prstGeom prst="rect">
            <a:avLst/>
          </a:prstGeom>
          <a:noFill/>
          <a:ln w="9525">
            <a:noFill/>
            <a:miter lim="800000"/>
            <a:headEnd/>
            <a:tailEnd/>
          </a:ln>
          <a:effectLst/>
        </p:spPr>
      </p:pic>
      <p:sp>
        <p:nvSpPr>
          <p:cNvPr id="2" name="矩形 1"/>
          <p:cNvSpPr/>
          <p:nvPr/>
        </p:nvSpPr>
        <p:spPr>
          <a:xfrm>
            <a:off x="3414693" y="2204508"/>
            <a:ext cx="2915157" cy="369332"/>
          </a:xfrm>
          <a:prstGeom prst="rect">
            <a:avLst/>
          </a:prstGeom>
          <a:solidFill>
            <a:schemeClr val="accent6">
              <a:lumMod val="20000"/>
              <a:lumOff val="80000"/>
            </a:schemeClr>
          </a:solidFill>
        </p:spPr>
        <p:txBody>
          <a:bodyPr wrap="none">
            <a:spAutoFit/>
          </a:bodyPr>
          <a:lstStyle/>
          <a:p>
            <a:r>
              <a:rPr lang="en-US" altLang="zh-CN" b="1" dirty="0">
                <a:solidFill>
                  <a:srgbClr val="C00000"/>
                </a:solidFill>
                <a:latin typeface="Calibri" pitchFamily="34" charset="0"/>
                <a:ea typeface="MS PGothic" pitchFamily="34" charset="-128"/>
              </a:rPr>
              <a:t>Innovative </a:t>
            </a:r>
            <a:r>
              <a:rPr lang="en-US" altLang="zh-CN" b="1" dirty="0" smtClean="0">
                <a:solidFill>
                  <a:srgbClr val="C00000"/>
                </a:solidFill>
                <a:latin typeface="Calibri" pitchFamily="34" charset="0"/>
                <a:ea typeface="MS PGothic" pitchFamily="34" charset="-128"/>
              </a:rPr>
              <a:t>RF timing </a:t>
            </a:r>
            <a:r>
              <a:rPr lang="en-US" altLang="zh-CN" b="1" dirty="0">
                <a:solidFill>
                  <a:srgbClr val="C00000"/>
                </a:solidFill>
                <a:latin typeface="Calibri" pitchFamily="34" charset="0"/>
                <a:ea typeface="MS PGothic" pitchFamily="34" charset="-128"/>
              </a:rPr>
              <a:t>system </a:t>
            </a:r>
            <a:endParaRPr lang="zh-CN" altLang="en-US" b="1" dirty="0">
              <a:solidFill>
                <a:srgbClr val="C00000"/>
              </a:solidFill>
            </a:endParaRPr>
          </a:p>
        </p:txBody>
      </p:sp>
      <p:sp>
        <p:nvSpPr>
          <p:cNvPr id="29" name="矩形 28"/>
          <p:cNvSpPr/>
          <p:nvPr/>
        </p:nvSpPr>
        <p:spPr>
          <a:xfrm>
            <a:off x="251520" y="65576"/>
            <a:ext cx="5716052" cy="584775"/>
          </a:xfrm>
          <a:prstGeom prst="rect">
            <a:avLst/>
          </a:prstGeom>
        </p:spPr>
        <p:txBody>
          <a:bodyPr wrap="none">
            <a:spAutoFit/>
          </a:bodyPr>
          <a:lstStyle/>
          <a:p>
            <a:r>
              <a:rPr lang="en-US" altLang="zh-CN" sz="3200" b="1" dirty="0" smtClean="0">
                <a:solidFill>
                  <a:schemeClr val="bg1"/>
                </a:solidFill>
                <a:latin typeface="Calibri" pitchFamily="34" charset="0"/>
                <a:ea typeface="MS PGothic" pitchFamily="34" charset="-128"/>
              </a:rPr>
              <a:t>Concept for high intensity </a:t>
            </a:r>
            <a:r>
              <a:rPr lang="en-US" altLang="zh-CN" sz="3200" b="1" dirty="0">
                <a:solidFill>
                  <a:schemeClr val="bg1"/>
                </a:solidFill>
                <a:latin typeface="Calibri" pitchFamily="34" charset="0"/>
                <a:ea typeface="MS PGothic" pitchFamily="34" charset="-128"/>
              </a:rPr>
              <a:t>beam </a:t>
            </a:r>
            <a:endParaRPr lang="zh-CN" altLang="en-US" sz="3200" b="1" dirty="0">
              <a:solidFill>
                <a:schemeClr val="bg1"/>
              </a:solidFill>
            </a:endParaRPr>
          </a:p>
        </p:txBody>
      </p:sp>
    </p:spTree>
    <p:extLst>
      <p:ext uri="{BB962C8B-B14F-4D97-AF65-F5344CB8AC3E}">
        <p14:creationId xmlns:p14="http://schemas.microsoft.com/office/powerpoint/2010/main" val="33105551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51520" y="65576"/>
            <a:ext cx="7034746" cy="584775"/>
          </a:xfrm>
          <a:prstGeom prst="rect">
            <a:avLst/>
          </a:prstGeom>
        </p:spPr>
        <p:txBody>
          <a:bodyPr wrap="none">
            <a:spAutoFit/>
          </a:bodyPr>
          <a:lstStyle/>
          <a:p>
            <a:r>
              <a:rPr lang="en-US" altLang="zh-CN" sz="3200" b="1" dirty="0" smtClean="0">
                <a:solidFill>
                  <a:schemeClr val="bg1"/>
                </a:solidFill>
                <a:latin typeface="Calibri" pitchFamily="34" charset="0"/>
                <a:ea typeface="MS PGothic" pitchFamily="34" charset="-128"/>
              </a:rPr>
              <a:t>Simulation study of two planes painting </a:t>
            </a:r>
            <a:endParaRPr lang="zh-CN" altLang="en-US" sz="3200" b="1" dirty="0">
              <a:solidFill>
                <a:schemeClr val="bg1"/>
              </a:solidFill>
            </a:endParaRPr>
          </a:p>
        </p:txBody>
      </p:sp>
      <p:sp>
        <p:nvSpPr>
          <p:cNvPr id="4" name="文本框 3"/>
          <p:cNvSpPr txBox="1"/>
          <p:nvPr/>
        </p:nvSpPr>
        <p:spPr>
          <a:xfrm>
            <a:off x="395536" y="764704"/>
            <a:ext cx="8532440" cy="523220"/>
          </a:xfrm>
          <a:prstGeom prst="rect">
            <a:avLst/>
          </a:prstGeom>
          <a:noFill/>
        </p:spPr>
        <p:txBody>
          <a:bodyPr wrap="square" rtlCol="0">
            <a:spAutoFit/>
          </a:bodyPr>
          <a:lstStyle/>
          <a:p>
            <a:r>
              <a:rPr lang="en-US" altLang="zh-CN" sz="2800" b="1" dirty="0" smtClean="0">
                <a:solidFill>
                  <a:srgbClr val="000099"/>
                </a:solidFill>
                <a:latin typeface="Times New Roman" panose="02020603050405020304" pitchFamily="18" charset="0"/>
                <a:cs typeface="Times New Roman" panose="02020603050405020304" pitchFamily="18" charset="0"/>
              </a:rPr>
              <a:t>Simulation code, </a:t>
            </a:r>
            <a:r>
              <a:rPr lang="en-US" altLang="zh-CN" sz="2800" b="1" dirty="0">
                <a:solidFill>
                  <a:srgbClr val="000099"/>
                </a:solidFill>
                <a:latin typeface="Times New Roman" panose="02020603050405020304" pitchFamily="18" charset="0"/>
                <a:cs typeface="Times New Roman" panose="02020603050405020304" pitchFamily="18" charset="0"/>
              </a:rPr>
              <a:t>p</a:t>
            </a:r>
            <a:r>
              <a:rPr lang="en-US" altLang="zh-CN" sz="2800" b="1" dirty="0" smtClean="0">
                <a:solidFill>
                  <a:srgbClr val="000099"/>
                </a:solidFill>
                <a:latin typeface="Times New Roman" panose="02020603050405020304" pitchFamily="18" charset="0"/>
                <a:cs typeface="Times New Roman" panose="02020603050405020304" pitchFamily="18" charset="0"/>
              </a:rPr>
              <a:t>article swarm optimization algorism</a:t>
            </a:r>
          </a:p>
        </p:txBody>
      </p:sp>
      <p:sp>
        <p:nvSpPr>
          <p:cNvPr id="5" name="文本框 4"/>
          <p:cNvSpPr txBox="1"/>
          <p:nvPr/>
        </p:nvSpPr>
        <p:spPr>
          <a:xfrm>
            <a:off x="701316" y="3573016"/>
            <a:ext cx="7920880" cy="2569934"/>
          </a:xfrm>
          <a:prstGeom prst="rect">
            <a:avLst/>
          </a:prstGeom>
          <a:noFill/>
        </p:spPr>
        <p:txBody>
          <a:bodyPr wrap="square" rtlCol="0">
            <a:spAutoFit/>
          </a:bodyPr>
          <a:lstStyle/>
          <a:p>
            <a:r>
              <a:rPr lang="en-US" altLang="zh-CN" sz="2600" b="1" dirty="0" smtClean="0">
                <a:solidFill>
                  <a:srgbClr val="0000FF"/>
                </a:solidFill>
                <a:latin typeface="Times New Roman" panose="02020603050405020304" pitchFamily="18" charset="0"/>
                <a:cs typeface="Times New Roman" panose="02020603050405020304" pitchFamily="18" charset="0"/>
              </a:rPr>
              <a:t>Optimization the injection scheme</a:t>
            </a:r>
            <a:endParaRPr lang="en-US" altLang="zh-CN" sz="2600" b="1" dirty="0" smtClean="0">
              <a:solidFill>
                <a:srgbClr val="000099"/>
              </a:solidFill>
              <a:latin typeface="Times New Roman" panose="02020603050405020304" pitchFamily="18" charset="0"/>
              <a:cs typeface="Times New Roman" panose="02020603050405020304" pitchFamily="18" charset="0"/>
            </a:endParaRPr>
          </a:p>
          <a:p>
            <a:pPr marL="446088" indent="-271463">
              <a:spcBef>
                <a:spcPts val="1400"/>
              </a:spcBef>
              <a:buFont typeface="Wingdings" panose="05000000000000000000" pitchFamily="2" charset="2"/>
              <a:buChar char="Ø"/>
            </a:pPr>
            <a:r>
              <a:rPr lang="en-US" altLang="zh-CN" sz="2200" b="1" dirty="0">
                <a:solidFill>
                  <a:srgbClr val="000099"/>
                </a:solidFill>
                <a:latin typeface="Times New Roman" panose="02020603050405020304" pitchFamily="18" charset="0"/>
                <a:cs typeface="Times New Roman" panose="02020603050405020304" pitchFamily="18" charset="0"/>
              </a:rPr>
              <a:t>Maximize</a:t>
            </a:r>
            <a:r>
              <a:rPr lang="en-US" altLang="zh-CN" sz="2200" dirty="0">
                <a:latin typeface="Times New Roman" panose="02020603050405020304" pitchFamily="18" charset="0"/>
                <a:cs typeface="Times New Roman" panose="02020603050405020304" pitchFamily="18" charset="0"/>
              </a:rPr>
              <a:t> the accumulation gain factor, i.e., maximum gain from the </a:t>
            </a:r>
            <a:r>
              <a:rPr lang="en-US" altLang="zh-CN" sz="2200" dirty="0" err="1">
                <a:latin typeface="Times New Roman" panose="02020603050405020304" pitchFamily="18" charset="0"/>
                <a:cs typeface="Times New Roman" panose="02020603050405020304" pitchFamily="18" charset="0"/>
              </a:rPr>
              <a:t>linac</a:t>
            </a:r>
            <a:r>
              <a:rPr lang="en-US" altLang="zh-CN" sz="2200" dirty="0">
                <a:latin typeface="Times New Roman" panose="02020603050405020304" pitchFamily="18" charset="0"/>
                <a:cs typeface="Times New Roman" panose="02020603050405020304" pitchFamily="18" charset="0"/>
              </a:rPr>
              <a:t> beam to the storage ring</a:t>
            </a:r>
          </a:p>
          <a:p>
            <a:pPr marL="446088" indent="-271463">
              <a:spcBef>
                <a:spcPts val="800"/>
              </a:spcBef>
              <a:buFont typeface="Wingdings" panose="05000000000000000000" pitchFamily="2" charset="2"/>
              <a:buChar char="Ø"/>
            </a:pPr>
            <a:r>
              <a:rPr lang="en-US" altLang="zh-CN" sz="2200" b="1" dirty="0">
                <a:solidFill>
                  <a:srgbClr val="000099"/>
                </a:solidFill>
                <a:latin typeface="Times New Roman" panose="02020603050405020304" pitchFamily="18" charset="0"/>
                <a:cs typeface="Times New Roman" panose="02020603050405020304" pitchFamily="18" charset="0"/>
              </a:rPr>
              <a:t>Minimize</a:t>
            </a:r>
            <a:r>
              <a:rPr lang="en-US" altLang="zh-CN" sz="2200" b="1" dirty="0">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beam loss (on septum and acceptance</a:t>
            </a:r>
            <a:r>
              <a:rPr lang="en-US" altLang="zh-CN" sz="2200" dirty="0" smtClean="0">
                <a:latin typeface="Times New Roman" panose="02020603050405020304" pitchFamily="18" charset="0"/>
                <a:cs typeface="Times New Roman" panose="02020603050405020304" pitchFamily="18" charset="0"/>
              </a:rPr>
              <a:t>), to avoid the beam loss due to the dynamic vacuum effect</a:t>
            </a:r>
            <a:endParaRPr lang="en-US" altLang="zh-CN" sz="2200" dirty="0">
              <a:latin typeface="Times New Roman" panose="02020603050405020304" pitchFamily="18" charset="0"/>
              <a:cs typeface="Times New Roman" panose="02020603050405020304" pitchFamily="18" charset="0"/>
            </a:endParaRPr>
          </a:p>
          <a:p>
            <a:pPr marL="446088" indent="-271463">
              <a:spcBef>
                <a:spcPts val="800"/>
              </a:spcBef>
              <a:buFont typeface="Wingdings" panose="05000000000000000000" pitchFamily="2" charset="2"/>
              <a:buChar char="Ø"/>
            </a:pPr>
            <a:r>
              <a:rPr lang="en-US" altLang="zh-CN" sz="2200" b="1" dirty="0">
                <a:solidFill>
                  <a:srgbClr val="000099"/>
                </a:solidFill>
                <a:latin typeface="Times New Roman" panose="02020603050405020304" pitchFamily="18" charset="0"/>
                <a:cs typeface="Times New Roman" panose="02020603050405020304" pitchFamily="18" charset="0"/>
              </a:rPr>
              <a:t>Minimize </a:t>
            </a:r>
            <a:r>
              <a:rPr lang="en-US" altLang="zh-CN" sz="2200" dirty="0">
                <a:latin typeface="Times New Roman" panose="02020603050405020304" pitchFamily="18" charset="0"/>
                <a:cs typeface="Times New Roman" panose="02020603050405020304" pitchFamily="18" charset="0"/>
              </a:rPr>
              <a:t>emittance dilution (saving the acceptance &amp; cost</a:t>
            </a:r>
            <a:r>
              <a:rPr lang="en-US" altLang="zh-CN" sz="2200" dirty="0" smtClean="0">
                <a:latin typeface="Times New Roman" panose="02020603050405020304" pitchFamily="18" charset="0"/>
                <a:cs typeface="Times New Roman" panose="02020603050405020304" pitchFamily="18" charset="0"/>
              </a:rPr>
              <a:t>)</a:t>
            </a:r>
            <a:endParaRPr lang="zh-CN" altLang="en-US" sz="2200" dirty="0">
              <a:latin typeface="Times New Roman" panose="02020603050405020304" pitchFamily="18" charset="0"/>
              <a:cs typeface="Times New Roman" panose="02020603050405020304" pitchFamily="18" charset="0"/>
            </a:endParaRPr>
          </a:p>
        </p:txBody>
      </p:sp>
      <p:sp>
        <p:nvSpPr>
          <p:cNvPr id="6" name="文本框 5"/>
          <p:cNvSpPr txBox="1"/>
          <p:nvPr/>
        </p:nvSpPr>
        <p:spPr>
          <a:xfrm>
            <a:off x="755576" y="1417806"/>
            <a:ext cx="5760640" cy="1867178"/>
          </a:xfrm>
          <a:prstGeom prst="rect">
            <a:avLst/>
          </a:prstGeom>
          <a:noFill/>
        </p:spPr>
        <p:txBody>
          <a:bodyPr wrap="square" rtlCol="0">
            <a:spAutoFit/>
          </a:bodyPr>
          <a:lstStyle/>
          <a:p>
            <a:r>
              <a:rPr lang="en-US" altLang="zh-CN" sz="2600" b="1" dirty="0" smtClean="0">
                <a:solidFill>
                  <a:srgbClr val="0000FF"/>
                </a:solidFill>
                <a:latin typeface="Times New Roman" panose="02020603050405020304" pitchFamily="18" charset="0"/>
                <a:cs typeface="Times New Roman" panose="02020603050405020304" pitchFamily="18" charset="0"/>
              </a:rPr>
              <a:t>Investigation of space charge effect </a:t>
            </a:r>
            <a:endParaRPr lang="en-US" altLang="zh-CN" sz="2600" b="1" dirty="0" smtClean="0">
              <a:solidFill>
                <a:srgbClr val="000099"/>
              </a:solidFill>
              <a:latin typeface="Times New Roman" panose="02020603050405020304" pitchFamily="18" charset="0"/>
              <a:cs typeface="Times New Roman" panose="02020603050405020304" pitchFamily="18" charset="0"/>
            </a:endParaRPr>
          </a:p>
          <a:p>
            <a:pPr marL="446088" indent="-271463">
              <a:spcBef>
                <a:spcPts val="1200"/>
              </a:spcBef>
              <a:buFont typeface="Wingdings" panose="05000000000000000000" pitchFamily="2" charset="2"/>
              <a:buChar char="Ø"/>
            </a:pPr>
            <a:r>
              <a:rPr lang="en-US" altLang="zh-CN" sz="2200" b="1" dirty="0" smtClean="0">
                <a:latin typeface="Times New Roman" panose="02020603050405020304" pitchFamily="18" charset="0"/>
                <a:cs typeface="Times New Roman" panose="02020603050405020304" pitchFamily="18" charset="0"/>
              </a:rPr>
              <a:t> Tune selection</a:t>
            </a:r>
            <a:endParaRPr lang="en-US" altLang="zh-CN" sz="2200" dirty="0">
              <a:latin typeface="Times New Roman" panose="02020603050405020304" pitchFamily="18" charset="0"/>
              <a:cs typeface="Times New Roman" panose="02020603050405020304" pitchFamily="18" charset="0"/>
            </a:endParaRPr>
          </a:p>
          <a:p>
            <a:pPr marL="446088" indent="-271463">
              <a:spcBef>
                <a:spcPts val="800"/>
              </a:spcBef>
              <a:buFont typeface="Wingdings" panose="05000000000000000000" pitchFamily="2" charset="2"/>
              <a:buChar char="Ø"/>
            </a:pPr>
            <a:r>
              <a:rPr lang="en-US" altLang="zh-CN" sz="2200" b="1" dirty="0">
                <a:latin typeface="Times New Roman" panose="02020603050405020304" pitchFamily="18" charset="0"/>
                <a:cs typeface="Times New Roman" panose="02020603050405020304" pitchFamily="18" charset="0"/>
              </a:rPr>
              <a:t> </a:t>
            </a:r>
            <a:r>
              <a:rPr lang="en-US" altLang="zh-CN" sz="2200" b="1" dirty="0" smtClean="0">
                <a:latin typeface="Times New Roman" panose="02020603050405020304" pitchFamily="18" charset="0"/>
                <a:cs typeface="Times New Roman" panose="02020603050405020304" pitchFamily="18" charset="0"/>
              </a:rPr>
              <a:t>Free space for tune spread </a:t>
            </a:r>
          </a:p>
          <a:p>
            <a:pPr marL="446088" indent="-271463">
              <a:spcBef>
                <a:spcPts val="800"/>
              </a:spcBef>
              <a:buFont typeface="Wingdings" panose="05000000000000000000" pitchFamily="2" charset="2"/>
              <a:buChar char="Ø"/>
            </a:pPr>
            <a:r>
              <a:rPr lang="en-US" altLang="zh-CN" sz="2200" b="1" dirty="0">
                <a:latin typeface="Times New Roman" panose="02020603050405020304" pitchFamily="18" charset="0"/>
                <a:cs typeface="Times New Roman" panose="02020603050405020304" pitchFamily="18" charset="0"/>
              </a:rPr>
              <a:t> </a:t>
            </a:r>
            <a:r>
              <a:rPr lang="en-US" altLang="zh-CN" sz="2200" b="1" dirty="0" smtClean="0">
                <a:latin typeface="Times New Roman" panose="02020603050405020304" pitchFamily="18" charset="0"/>
                <a:cs typeface="Times New Roman" panose="02020603050405020304" pitchFamily="18" charset="0"/>
              </a:rPr>
              <a:t>Resonances compensation </a:t>
            </a:r>
            <a:endParaRPr lang="zh-CN" alt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21781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4" y="1268760"/>
            <a:ext cx="4608000" cy="3260010"/>
          </a:xfrm>
          <a:prstGeom prst="rect">
            <a:avLst/>
          </a:prstGeom>
        </p:spPr>
      </p:pic>
      <p:sp>
        <p:nvSpPr>
          <p:cNvPr id="7" name="矩形 6"/>
          <p:cNvSpPr/>
          <p:nvPr/>
        </p:nvSpPr>
        <p:spPr>
          <a:xfrm>
            <a:off x="251520" y="65576"/>
            <a:ext cx="5267789" cy="584775"/>
          </a:xfrm>
          <a:prstGeom prst="rect">
            <a:avLst/>
          </a:prstGeom>
        </p:spPr>
        <p:txBody>
          <a:bodyPr wrap="none">
            <a:spAutoFit/>
          </a:bodyPr>
          <a:lstStyle/>
          <a:p>
            <a:r>
              <a:rPr lang="en-US" altLang="zh-CN" sz="3200" b="1" dirty="0" smtClean="0">
                <a:solidFill>
                  <a:schemeClr val="bg1"/>
                </a:solidFill>
                <a:latin typeface="Calibri" pitchFamily="34" charset="0"/>
                <a:ea typeface="MS PGothic" pitchFamily="34" charset="-128"/>
              </a:rPr>
              <a:t>Two planes painting injection </a:t>
            </a:r>
            <a:endParaRPr lang="zh-CN" altLang="en-US" sz="3200" b="1" dirty="0">
              <a:solidFill>
                <a:schemeClr val="bg1"/>
              </a:solidFill>
            </a:endParaRPr>
          </a:p>
        </p:txBody>
      </p:sp>
      <p:sp>
        <p:nvSpPr>
          <p:cNvPr id="8" name="Rectangle 2"/>
          <p:cNvSpPr>
            <a:spLocks noChangeArrowheads="1"/>
          </p:cNvSpPr>
          <p:nvPr/>
        </p:nvSpPr>
        <p:spPr bwMode="auto">
          <a:xfrm>
            <a:off x="251520" y="634690"/>
            <a:ext cx="4989270" cy="558800"/>
          </a:xfrm>
          <a:prstGeom prst="rect">
            <a:avLst/>
          </a:prstGeom>
          <a:noFill/>
          <a:ln w="9525">
            <a:noFill/>
            <a:miter lim="800000"/>
            <a:headEnd/>
            <a:tailEnd/>
          </a:ln>
        </p:spPr>
        <p:txBody>
          <a:bodyPr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algn="ctr">
              <a:defRPr/>
            </a:pPr>
            <a:r>
              <a:rPr lang="en-US" altLang="zh-CN" sz="2800" b="1" dirty="0" smtClean="0">
                <a:solidFill>
                  <a:srgbClr val="0000FF"/>
                </a:solidFill>
                <a:latin typeface="Calibri"/>
                <a:ea typeface="黑体" pitchFamily="49" charset="-122"/>
                <a:cs typeface="Times New Roman" pitchFamily="18" charset="0"/>
              </a:rPr>
              <a:t>Injection efficiency optimization</a:t>
            </a:r>
            <a:endParaRPr lang="en-US" altLang="zh-CN" sz="2800" b="1" dirty="0">
              <a:solidFill>
                <a:srgbClr val="0000FF"/>
              </a:solidFill>
              <a:latin typeface="Calibri"/>
              <a:ea typeface="黑体" pitchFamily="49" charset="-122"/>
              <a:cs typeface="Times New Roman" pitchFamily="18" charset="0"/>
            </a:endParaRPr>
          </a:p>
        </p:txBody>
      </p:sp>
      <p:sp>
        <p:nvSpPr>
          <p:cNvPr id="9" name="Text Box 56"/>
          <p:cNvSpPr txBox="1">
            <a:spLocks noChangeArrowheads="1"/>
          </p:cNvSpPr>
          <p:nvPr/>
        </p:nvSpPr>
        <p:spPr bwMode="auto">
          <a:xfrm>
            <a:off x="707210" y="6126033"/>
            <a:ext cx="7945040" cy="707886"/>
          </a:xfrm>
          <a:prstGeom prst="rect">
            <a:avLst/>
          </a:prstGeom>
          <a:noFill/>
          <a:ln w="9525">
            <a:noFill/>
            <a:miter lim="800000"/>
            <a:headEnd/>
            <a:tailEnd/>
          </a:ln>
        </p:spPr>
        <p:txBody>
          <a:bodyPr wrap="square">
            <a:spAutoFit/>
          </a:bodyPr>
          <a:lstStyle/>
          <a:p>
            <a:pPr algn="ctr"/>
            <a:r>
              <a:rPr lang="en-US" altLang="zh-CN" sz="2000" dirty="0" smtClean="0">
                <a:solidFill>
                  <a:srgbClr val="C00000"/>
                </a:solidFill>
                <a:latin typeface="Times New Roman" pitchFamily="18" charset="0"/>
                <a:cs typeface="Times New Roman" pitchFamily="18" charset="0"/>
              </a:rPr>
              <a:t>The beam intensity could reach 2.0</a:t>
            </a:r>
            <a:r>
              <a:rPr lang="en-US" altLang="zh-CN" sz="2000" b="1" dirty="0" smtClean="0">
                <a:solidFill>
                  <a:srgbClr val="C00000"/>
                </a:solidFill>
                <a:latin typeface="Times New Roman" pitchFamily="18" charset="0"/>
                <a:cs typeface="Times New Roman" pitchFamily="18" charset="0"/>
                <a:sym typeface="Symbol" pitchFamily="18" charset="2"/>
              </a:rPr>
              <a:t> </a:t>
            </a:r>
            <a:r>
              <a:rPr lang="en-US" altLang="zh-CN" sz="2000" dirty="0" smtClean="0">
                <a:solidFill>
                  <a:srgbClr val="C00000"/>
                </a:solidFill>
                <a:latin typeface="Times New Roman" pitchFamily="18" charset="0"/>
                <a:cs typeface="Times New Roman" pitchFamily="18" charset="0"/>
                <a:sym typeface="Symbol" pitchFamily="18" charset="2"/>
              </a:rPr>
              <a:t>10</a:t>
            </a:r>
            <a:r>
              <a:rPr lang="en-US" altLang="zh-CN" sz="2000" baseline="30000" dirty="0" smtClean="0">
                <a:solidFill>
                  <a:srgbClr val="C00000"/>
                </a:solidFill>
                <a:latin typeface="Times New Roman" pitchFamily="18" charset="0"/>
                <a:cs typeface="Times New Roman" pitchFamily="18" charset="0"/>
                <a:sym typeface="Symbol" pitchFamily="18" charset="2"/>
              </a:rPr>
              <a:t>11</a:t>
            </a:r>
            <a:r>
              <a:rPr lang="en-US" altLang="zh-CN" sz="2000" dirty="0" smtClean="0">
                <a:solidFill>
                  <a:srgbClr val="C00000"/>
                </a:solidFill>
                <a:latin typeface="Times New Roman" pitchFamily="18" charset="0"/>
                <a:cs typeface="Times New Roman" pitchFamily="18" charset="0"/>
                <a:sym typeface="Symbol" pitchFamily="18" charset="2"/>
              </a:rPr>
              <a:t> with two planes painting, nearly 10 times over the conventional single-plane injection.</a:t>
            </a:r>
            <a:endParaRPr lang="en-US" altLang="zh-CN" sz="2000" dirty="0" smtClean="0">
              <a:solidFill>
                <a:srgbClr val="C00000"/>
              </a:solidFill>
              <a:latin typeface="Times New Roman" pitchFamily="18" charset="0"/>
              <a:cs typeface="Times New Roman" pitchFamily="18" charset="0"/>
            </a:endParaRPr>
          </a:p>
        </p:txBody>
      </p:sp>
      <p:graphicFrame>
        <p:nvGraphicFramePr>
          <p:cNvPr id="10" name="Group 188"/>
          <p:cNvGraphicFramePr>
            <a:graphicFrameLocks noGrp="1"/>
          </p:cNvGraphicFramePr>
          <p:nvPr>
            <p:extLst>
              <p:ext uri="{D42A27DB-BD31-4B8C-83A1-F6EECF244321}">
                <p14:modId xmlns:p14="http://schemas.microsoft.com/office/powerpoint/2010/main" val="1728866530"/>
              </p:ext>
            </p:extLst>
          </p:nvPr>
        </p:nvGraphicFramePr>
        <p:xfrm>
          <a:off x="955355" y="4581128"/>
          <a:ext cx="7433069" cy="1441580"/>
        </p:xfrm>
        <a:graphic>
          <a:graphicData uri="http://schemas.openxmlformats.org/drawingml/2006/table">
            <a:tbl>
              <a:tblPr>
                <a:tableStyleId>{8A107856-5554-42FB-B03E-39F5DBC370BA}</a:tableStyleId>
              </a:tblPr>
              <a:tblGrid>
                <a:gridCol w="1741850">
                  <a:extLst>
                    <a:ext uri="{9D8B030D-6E8A-4147-A177-3AD203B41FA5}">
                      <a16:colId xmlns:a16="http://schemas.microsoft.com/office/drawing/2014/main" xmlns="" val="20000"/>
                    </a:ext>
                  </a:extLst>
                </a:gridCol>
                <a:gridCol w="1528700">
                  <a:extLst>
                    <a:ext uri="{9D8B030D-6E8A-4147-A177-3AD203B41FA5}">
                      <a16:colId xmlns:a16="http://schemas.microsoft.com/office/drawing/2014/main" xmlns="" val="20003"/>
                    </a:ext>
                  </a:extLst>
                </a:gridCol>
                <a:gridCol w="2305075">
                  <a:extLst>
                    <a:ext uri="{9D8B030D-6E8A-4147-A177-3AD203B41FA5}">
                      <a16:colId xmlns:a16="http://schemas.microsoft.com/office/drawing/2014/main" xmlns="" val="20004"/>
                    </a:ext>
                  </a:extLst>
                </a:gridCol>
                <a:gridCol w="1857444">
                  <a:extLst>
                    <a:ext uri="{9D8B030D-6E8A-4147-A177-3AD203B41FA5}">
                      <a16:colId xmlns:a16="http://schemas.microsoft.com/office/drawing/2014/main" xmlns="" val="20005"/>
                    </a:ext>
                  </a:extLst>
                </a:gridCol>
              </a:tblGrid>
              <a:tr h="244940">
                <a:tc>
                  <a:txBody>
                    <a:bodyPr/>
                    <a:lstStyle/>
                    <a:p>
                      <a:pPr marL="0" marR="0" lvl="0" indent="0" algn="ctr" defTabSz="914400" rtl="0" eaLnBrk="1" fontAlgn="base" latinLnBrk="0" hangingPunct="1">
                        <a:lnSpc>
                          <a:spcPts val="2160"/>
                        </a:lnSpc>
                        <a:spcBef>
                          <a:spcPts val="0"/>
                        </a:spcBef>
                        <a:spcAft>
                          <a:spcPct val="0"/>
                        </a:spcAft>
                        <a:buClrTx/>
                        <a:buSzTx/>
                        <a:buFontTx/>
                        <a:buNone/>
                        <a:tabLst/>
                      </a:pPr>
                      <a:r>
                        <a:rPr kumimoji="0" lang="en-US" altLang="zh-CN" sz="1800" u="none" strike="noStrike" cap="none" normalizeH="0" baseline="0" dirty="0" smtClean="0">
                          <a:ln>
                            <a:noFill/>
                          </a:ln>
                          <a:effectLst/>
                        </a:rPr>
                        <a:t>Ions</a:t>
                      </a:r>
                      <a:endParaRPr kumimoji="0" lang="zh-CN" altLang="en-US" sz="1800" b="1" i="0" u="none" strike="noStrike" cap="none" normalizeH="0" baseline="0" dirty="0" smtClean="0">
                        <a:ln>
                          <a:noFill/>
                        </a:ln>
                        <a:solidFill>
                          <a:srgbClr val="0000FF"/>
                        </a:solidFill>
                        <a:effectLst/>
                        <a:latin typeface="Times New Roman" panose="02020603050405020304" pitchFamily="18" charset="0"/>
                        <a:ea typeface="黑体" pitchFamily="2" charset="-122"/>
                        <a:cs typeface="Times New Roman" panose="02020603050405020304" pitchFamily="18" charset="0"/>
                      </a:endParaRPr>
                    </a:p>
                  </a:txBody>
                  <a:tcPr marL="90000" marR="90000" marT="46800" marB="46800" anchor="ctr" horzOverflow="overflow"/>
                </a:tc>
                <a:tc>
                  <a:txBody>
                    <a:bodyPr/>
                    <a:lstStyle/>
                    <a:p>
                      <a:pPr marL="0" marR="0" lvl="0" indent="0" algn="ctr" defTabSz="914400" rtl="0" eaLnBrk="1" fontAlgn="base" latinLnBrk="0" hangingPunct="1">
                        <a:lnSpc>
                          <a:spcPts val="2160"/>
                        </a:lnSpc>
                        <a:spcBef>
                          <a:spcPts val="0"/>
                        </a:spcBef>
                        <a:spcAft>
                          <a:spcPct val="0"/>
                        </a:spcAft>
                        <a:buClrTx/>
                        <a:buSzTx/>
                        <a:buFontTx/>
                        <a:buNone/>
                        <a:tabLst/>
                      </a:pPr>
                      <a:r>
                        <a:rPr kumimoji="0" lang="en-US" altLang="zh-CN" sz="1800" u="none" strike="noStrike" cap="none" normalizeH="0" baseline="0" dirty="0" smtClean="0">
                          <a:ln>
                            <a:noFill/>
                          </a:ln>
                          <a:effectLst/>
                        </a:rPr>
                        <a:t>Plane</a:t>
                      </a:r>
                      <a:endParaRPr kumimoji="0" lang="zh-CN" altLang="en-US" sz="1800" b="1" i="0" u="none" strike="noStrike" cap="none" normalizeH="0" baseline="0" dirty="0" smtClean="0">
                        <a:ln>
                          <a:noFill/>
                        </a:ln>
                        <a:solidFill>
                          <a:srgbClr val="0000FF"/>
                        </a:solidFill>
                        <a:effectLst/>
                        <a:latin typeface="Times New Roman" panose="02020603050405020304" pitchFamily="18" charset="0"/>
                        <a:ea typeface="黑体" pitchFamily="2" charset="-122"/>
                        <a:cs typeface="Times New Roman" panose="02020603050405020304" pitchFamily="18" charset="0"/>
                      </a:endParaRPr>
                    </a:p>
                  </a:txBody>
                  <a:tcPr marL="90000" marR="90000" marT="46800" marB="46800" anchor="ctr" horzOverflow="overflow"/>
                </a:tc>
                <a:tc>
                  <a:txBody>
                    <a:bodyPr/>
                    <a:lstStyle/>
                    <a:p>
                      <a:pPr marL="0" marR="0" lvl="0" indent="0" algn="ctr" defTabSz="914400" rtl="0" eaLnBrk="1" fontAlgn="base" latinLnBrk="0" hangingPunct="1">
                        <a:lnSpc>
                          <a:spcPts val="2160"/>
                        </a:lnSpc>
                        <a:spcBef>
                          <a:spcPts val="0"/>
                        </a:spcBef>
                        <a:spcAft>
                          <a:spcPct val="0"/>
                        </a:spcAft>
                        <a:buClrTx/>
                        <a:buSzTx/>
                        <a:buFontTx/>
                        <a:buNone/>
                        <a:tabLst/>
                      </a:pPr>
                      <a:r>
                        <a:rPr kumimoji="0" lang="en-US" altLang="zh-CN" sz="1800" u="none" strike="noStrike" cap="none" normalizeH="0" baseline="0" dirty="0" smtClean="0">
                          <a:ln>
                            <a:noFill/>
                          </a:ln>
                          <a:effectLst/>
                        </a:rPr>
                        <a:t>Injection Turns</a:t>
                      </a:r>
                      <a:endParaRPr kumimoji="0" lang="zh-CN" altLang="en-US" sz="1800" b="1" i="0" u="none" strike="noStrike" cap="none" normalizeH="0" baseline="0" dirty="0" smtClean="0">
                        <a:ln>
                          <a:noFill/>
                        </a:ln>
                        <a:solidFill>
                          <a:srgbClr val="0000FF"/>
                        </a:solidFill>
                        <a:effectLst/>
                        <a:latin typeface="Times New Roman" panose="02020603050405020304" pitchFamily="18" charset="0"/>
                        <a:ea typeface="黑体" pitchFamily="2" charset="-122"/>
                        <a:cs typeface="Times New Roman" panose="02020603050405020304" pitchFamily="18" charset="0"/>
                      </a:endParaRPr>
                    </a:p>
                  </a:txBody>
                  <a:tcPr marL="90000" marR="90000" marT="46800" marB="46800" anchor="ctr" horzOverflow="overflow"/>
                </a:tc>
                <a:tc>
                  <a:txBody>
                    <a:bodyPr/>
                    <a:lstStyle/>
                    <a:p>
                      <a:pPr marL="0" marR="0" lvl="0" indent="0" algn="ctr" defTabSz="914400" rtl="0" eaLnBrk="1" fontAlgn="base" latinLnBrk="0" hangingPunct="1">
                        <a:lnSpc>
                          <a:spcPts val="2160"/>
                        </a:lnSpc>
                        <a:spcBef>
                          <a:spcPts val="0"/>
                        </a:spcBef>
                        <a:spcAft>
                          <a:spcPct val="0"/>
                        </a:spcAft>
                        <a:buClrTx/>
                        <a:buSzTx/>
                        <a:buFontTx/>
                        <a:buNone/>
                        <a:tabLst/>
                      </a:pPr>
                      <a:r>
                        <a:rPr kumimoji="0" lang="en-US" altLang="zh-CN" sz="1800" u="none" strike="noStrike" cap="none" normalizeH="0" baseline="0" dirty="0" smtClean="0">
                          <a:ln>
                            <a:noFill/>
                          </a:ln>
                          <a:effectLst/>
                        </a:rPr>
                        <a:t>Single injection </a:t>
                      </a:r>
                      <a:endParaRPr kumimoji="0" lang="zh-CN" altLang="en-US" sz="1800" b="1" i="0" u="none" strike="noStrike" cap="none" normalizeH="0" baseline="0" dirty="0" smtClean="0">
                        <a:ln>
                          <a:noFill/>
                        </a:ln>
                        <a:solidFill>
                          <a:srgbClr val="0000FF"/>
                        </a:solidFill>
                        <a:effectLst/>
                        <a:latin typeface="Times New Roman" panose="02020603050405020304" pitchFamily="18" charset="0"/>
                        <a:ea typeface="黑体" pitchFamily="2" charset="-122"/>
                        <a:cs typeface="Times New Roman" panose="02020603050405020304" pitchFamily="18" charset="0"/>
                      </a:endParaRPr>
                    </a:p>
                  </a:txBody>
                  <a:tcPr marL="90000" marR="90000" marT="46800" marB="46800" anchor="ctr" horzOverflow="overflow"/>
                </a:tc>
                <a:extLst>
                  <a:ext uri="{0D108BD9-81ED-4DB2-BD59-A6C34878D82A}">
                    <a16:rowId xmlns:a16="http://schemas.microsoft.com/office/drawing/2014/main" xmlns="" val="10000"/>
                  </a:ext>
                </a:extLst>
              </a:tr>
              <a:tr h="243612">
                <a:tc rowSpan="3">
                  <a:txBody>
                    <a:bodyPr/>
                    <a:lstStyle/>
                    <a:p>
                      <a:pPr marL="0" marR="0" lvl="0" indent="0" algn="ctr" defTabSz="914400" rtl="0" eaLnBrk="1" fontAlgn="base" latinLnBrk="0" hangingPunct="1">
                        <a:lnSpc>
                          <a:spcPts val="2160"/>
                        </a:lnSpc>
                        <a:spcBef>
                          <a:spcPts val="0"/>
                        </a:spcBef>
                        <a:spcAft>
                          <a:spcPct val="0"/>
                        </a:spcAft>
                        <a:buClrTx/>
                        <a:buSzTx/>
                        <a:buFontTx/>
                        <a:buNone/>
                        <a:tabLst/>
                      </a:pPr>
                      <a:r>
                        <a:rPr kumimoji="0" lang="en-US" altLang="zh-CN" sz="1800" u="none" strike="noStrike" cap="none" normalizeH="0" baseline="30000" dirty="0" smtClean="0">
                          <a:ln>
                            <a:noFill/>
                          </a:ln>
                          <a:effectLst/>
                        </a:rPr>
                        <a:t>238</a:t>
                      </a:r>
                      <a:r>
                        <a:rPr kumimoji="0" lang="en-US" altLang="zh-CN" sz="1800" u="none" strike="noStrike" cap="none" normalizeH="0" baseline="0" dirty="0" smtClean="0">
                          <a:ln>
                            <a:noFill/>
                          </a:ln>
                          <a:effectLst/>
                        </a:rPr>
                        <a:t>U</a:t>
                      </a:r>
                      <a:r>
                        <a:rPr kumimoji="0" lang="en-US" altLang="zh-CN" sz="1800" u="none" strike="noStrike" cap="none" normalizeH="0" baseline="30000" dirty="0" smtClean="0">
                          <a:ln>
                            <a:noFill/>
                          </a:ln>
                          <a:effectLst/>
                        </a:rPr>
                        <a:t>35+</a:t>
                      </a:r>
                      <a:endParaRPr kumimoji="0" lang="en-US" altLang="zh-CN" sz="1800" b="1" i="0" u="none" strike="noStrike" cap="none" normalizeH="0" baseline="0" dirty="0" smtClean="0">
                        <a:ln>
                          <a:noFill/>
                        </a:ln>
                        <a:solidFill>
                          <a:srgbClr val="0000FF"/>
                        </a:solidFill>
                        <a:effectLst/>
                        <a:latin typeface="Times New Roman" panose="02020603050405020304" pitchFamily="18" charset="0"/>
                        <a:ea typeface="宋体" pitchFamily="2" charset="-122"/>
                        <a:cs typeface="Times New Roman" panose="02020603050405020304" pitchFamily="18" charset="0"/>
                      </a:endParaRPr>
                    </a:p>
                  </a:txBody>
                  <a:tcPr anchor="ctr" horzOverflow="overflow"/>
                </a:tc>
                <a:tc>
                  <a:txBody>
                    <a:bodyPr/>
                    <a:lstStyle/>
                    <a:p>
                      <a:pPr marL="0" marR="0" lvl="0" indent="0" algn="ctr" defTabSz="914400" rtl="0" eaLnBrk="1" fontAlgn="base" latinLnBrk="0" hangingPunct="1">
                        <a:lnSpc>
                          <a:spcPts val="2160"/>
                        </a:lnSpc>
                        <a:spcBef>
                          <a:spcPts val="0"/>
                        </a:spcBef>
                        <a:spcAft>
                          <a:spcPct val="0"/>
                        </a:spcAft>
                        <a:buClrTx/>
                        <a:buSzTx/>
                        <a:buFontTx/>
                        <a:buNone/>
                        <a:tabLst/>
                      </a:pPr>
                      <a:r>
                        <a:rPr kumimoji="0" lang="en-US" altLang="zh-CN" sz="1800" u="none" strike="noStrike" cap="none" normalizeH="0" baseline="0" dirty="0" smtClean="0">
                          <a:ln>
                            <a:noFill/>
                          </a:ln>
                          <a:effectLst/>
                          <a:sym typeface="Symbol" pitchFamily="18" charset="2"/>
                        </a:rPr>
                        <a:t>H</a:t>
                      </a:r>
                      <a:endParaRPr kumimoji="0" lang="en-US" altLang="zh-CN" sz="1800" b="1" i="0" u="none" strike="noStrike" cap="none" normalizeH="0" baseline="0" dirty="0" smtClean="0">
                        <a:ln>
                          <a:noFill/>
                        </a:ln>
                        <a:solidFill>
                          <a:srgbClr val="0000FF"/>
                        </a:solidFill>
                        <a:effectLst/>
                        <a:latin typeface="Times New Roman" panose="02020603050405020304" pitchFamily="18" charset="0"/>
                        <a:ea typeface="黑体" pitchFamily="2" charset="-122"/>
                        <a:cs typeface="Times New Roman" panose="02020603050405020304" pitchFamily="18" charset="0"/>
                      </a:endParaRPr>
                    </a:p>
                  </a:txBody>
                  <a:tcPr horzOverflow="overflow"/>
                </a:tc>
                <a:tc>
                  <a:txBody>
                    <a:bodyPr/>
                    <a:lstStyle/>
                    <a:p>
                      <a:pPr marL="0" marR="0" lvl="0" indent="0" algn="ctr" defTabSz="914400" rtl="0" eaLnBrk="1" fontAlgn="base" latinLnBrk="0" hangingPunct="1">
                        <a:lnSpc>
                          <a:spcPts val="2160"/>
                        </a:lnSpc>
                        <a:spcBef>
                          <a:spcPts val="0"/>
                        </a:spcBef>
                        <a:spcAft>
                          <a:spcPct val="0"/>
                        </a:spcAft>
                        <a:buClrTx/>
                        <a:buSzTx/>
                        <a:buFontTx/>
                        <a:buNone/>
                        <a:tabLst/>
                      </a:pPr>
                      <a:r>
                        <a:rPr kumimoji="0" lang="en-US" altLang="zh-CN" sz="1800" u="none" strike="noStrike" cap="none" normalizeH="0" baseline="0" dirty="0" smtClean="0">
                          <a:ln>
                            <a:noFill/>
                          </a:ln>
                          <a:effectLst/>
                          <a:sym typeface="Symbol" pitchFamily="18" charset="2"/>
                        </a:rPr>
                        <a:t>33</a:t>
                      </a:r>
                      <a:endParaRPr kumimoji="0" lang="en-US" altLang="zh-CN" sz="1800" b="1" i="0" u="none" strike="noStrike" cap="none" normalizeH="0" baseline="0" dirty="0" smtClean="0">
                        <a:ln>
                          <a:noFill/>
                        </a:ln>
                        <a:solidFill>
                          <a:srgbClr val="0000FF"/>
                        </a:solidFill>
                        <a:effectLst/>
                        <a:latin typeface="Times New Roman" panose="02020603050405020304" pitchFamily="18" charset="0"/>
                        <a:ea typeface="黑体" pitchFamily="2" charset="-122"/>
                        <a:cs typeface="Times New Roman" panose="02020603050405020304" pitchFamily="18" charset="0"/>
                      </a:endParaRPr>
                    </a:p>
                  </a:txBody>
                  <a:tcPr horzOverflow="overflow"/>
                </a:tc>
                <a:tc>
                  <a:txBody>
                    <a:bodyPr/>
                    <a:lstStyle/>
                    <a:p>
                      <a:pPr marL="0" marR="0" lvl="0" indent="0" algn="ctr" defTabSz="914400" rtl="0" eaLnBrk="1" fontAlgn="base" latinLnBrk="0" hangingPunct="1">
                        <a:lnSpc>
                          <a:spcPts val="2160"/>
                        </a:lnSpc>
                        <a:spcBef>
                          <a:spcPts val="0"/>
                        </a:spcBef>
                        <a:spcAft>
                          <a:spcPct val="0"/>
                        </a:spcAft>
                        <a:buClrTx/>
                        <a:buSzTx/>
                        <a:buFontTx/>
                        <a:buNone/>
                        <a:tabLst/>
                      </a:pPr>
                      <a:r>
                        <a:rPr kumimoji="0" lang="en-US" altLang="zh-CN" sz="1800" u="none" strike="noStrike" cap="none" normalizeH="0" baseline="0" dirty="0" smtClean="0">
                          <a:ln>
                            <a:noFill/>
                          </a:ln>
                          <a:effectLst/>
                          <a:sym typeface="Symbol" pitchFamily="18" charset="2"/>
                        </a:rPr>
                        <a:t>3.3</a:t>
                      </a:r>
                      <a:r>
                        <a:rPr kumimoji="0" lang="en-US" altLang="zh-CN" sz="1800" u="none" strike="noStrike" cap="none" normalizeH="0" baseline="0" dirty="0" smtClean="0">
                          <a:ln>
                            <a:noFill/>
                          </a:ln>
                          <a:effectLst/>
                        </a:rPr>
                        <a:t>10</a:t>
                      </a:r>
                      <a:r>
                        <a:rPr kumimoji="0" lang="en-US" altLang="zh-CN" sz="1800" u="none" strike="noStrike" cap="none" normalizeH="0" baseline="30000" dirty="0" smtClean="0">
                          <a:ln>
                            <a:noFill/>
                          </a:ln>
                          <a:effectLst/>
                        </a:rPr>
                        <a:t>10</a:t>
                      </a:r>
                      <a:r>
                        <a:rPr kumimoji="0" lang="en-US" altLang="zh-CN" sz="1800" u="none" strike="noStrike" cap="none" normalizeH="0" baseline="0" dirty="0" smtClean="0">
                          <a:ln>
                            <a:noFill/>
                          </a:ln>
                          <a:effectLst/>
                        </a:rPr>
                        <a:t> </a:t>
                      </a:r>
                      <a:endParaRPr kumimoji="0" lang="en-US" altLang="zh-CN" sz="1800" b="1" i="0" u="none" strike="noStrike" cap="none" normalizeH="0" baseline="0" dirty="0" smtClean="0">
                        <a:ln>
                          <a:noFill/>
                        </a:ln>
                        <a:solidFill>
                          <a:srgbClr val="0000FF"/>
                        </a:solidFill>
                        <a:effectLst/>
                        <a:latin typeface="Times New Roman" panose="02020603050405020304" pitchFamily="18" charset="0"/>
                        <a:ea typeface="黑体" pitchFamily="2" charset="-122"/>
                        <a:cs typeface="Times New Roman" panose="02020603050405020304" pitchFamily="18" charset="0"/>
                      </a:endParaRPr>
                    </a:p>
                  </a:txBody>
                  <a:tcPr horzOverflow="overflow"/>
                </a:tc>
                <a:extLst>
                  <a:ext uri="{0D108BD9-81ED-4DB2-BD59-A6C34878D82A}">
                    <a16:rowId xmlns:a16="http://schemas.microsoft.com/office/drawing/2014/main" xmlns="" val="10001"/>
                  </a:ext>
                </a:extLst>
              </a:tr>
              <a:tr h="243612">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zh-CN" sz="1600" b="0" i="0" u="none" strike="noStrike" cap="none" normalizeH="0" baseline="0" dirty="0" smtClean="0">
                        <a:ln>
                          <a:noFill/>
                        </a:ln>
                        <a:solidFill>
                          <a:schemeClr val="tx1"/>
                        </a:solidFill>
                        <a:effectLst/>
                        <a:latin typeface="Arial" charset="0"/>
                        <a:ea typeface="宋体" pitchFamily="2" charset="-122"/>
                      </a:endParaRPr>
                    </a:p>
                  </a:txBody>
                  <a:tcPr horzOverflow="overflow"/>
                </a:tc>
                <a:tc>
                  <a:txBody>
                    <a:bodyPr/>
                    <a:lstStyle/>
                    <a:p>
                      <a:pPr marL="0" marR="0" lvl="0" indent="0" algn="ctr" defTabSz="914400" rtl="0" eaLnBrk="1" fontAlgn="base" latinLnBrk="0" hangingPunct="1">
                        <a:lnSpc>
                          <a:spcPts val="2160"/>
                        </a:lnSpc>
                        <a:spcBef>
                          <a:spcPts val="0"/>
                        </a:spcBef>
                        <a:spcAft>
                          <a:spcPct val="0"/>
                        </a:spcAft>
                        <a:buClrTx/>
                        <a:buSzTx/>
                        <a:buFontTx/>
                        <a:buNone/>
                        <a:tabLst/>
                      </a:pPr>
                      <a:r>
                        <a:rPr kumimoji="0" lang="en-US" altLang="zh-CN" sz="1800" u="none" strike="noStrike" cap="none" normalizeH="0" baseline="0" dirty="0" smtClean="0">
                          <a:ln>
                            <a:noFill/>
                          </a:ln>
                          <a:effectLst/>
                          <a:sym typeface="Symbol" pitchFamily="18" charset="2"/>
                        </a:rPr>
                        <a:t>V</a:t>
                      </a:r>
                      <a:endParaRPr kumimoji="0" lang="en-US" altLang="zh-CN" sz="1800" b="1" i="0" u="none" strike="noStrike" cap="none" normalizeH="0" baseline="0" dirty="0" smtClean="0">
                        <a:ln>
                          <a:noFill/>
                        </a:ln>
                        <a:solidFill>
                          <a:srgbClr val="0000FF"/>
                        </a:solidFill>
                        <a:effectLst/>
                        <a:latin typeface="Times New Roman" panose="02020603050405020304" pitchFamily="18" charset="0"/>
                        <a:ea typeface="黑体" pitchFamily="2" charset="-122"/>
                        <a:cs typeface="Times New Roman" panose="02020603050405020304" pitchFamily="18" charset="0"/>
                      </a:endParaRPr>
                    </a:p>
                  </a:txBody>
                  <a:tcPr horzOverflow="overflow"/>
                </a:tc>
                <a:tc>
                  <a:txBody>
                    <a:bodyPr/>
                    <a:lstStyle/>
                    <a:p>
                      <a:pPr marL="0" marR="0" lvl="0" indent="0" algn="ctr" defTabSz="914400" rtl="0" eaLnBrk="1" fontAlgn="base" latinLnBrk="0" hangingPunct="1">
                        <a:lnSpc>
                          <a:spcPts val="2160"/>
                        </a:lnSpc>
                        <a:spcBef>
                          <a:spcPts val="0"/>
                        </a:spcBef>
                        <a:spcAft>
                          <a:spcPct val="0"/>
                        </a:spcAft>
                        <a:buClrTx/>
                        <a:buSzTx/>
                        <a:buFontTx/>
                        <a:buNone/>
                        <a:tabLst/>
                      </a:pPr>
                      <a:r>
                        <a:rPr kumimoji="0" lang="en-US" altLang="zh-CN" sz="1800" u="none" strike="noStrike" cap="none" normalizeH="0" baseline="0" dirty="0" smtClean="0">
                          <a:ln>
                            <a:noFill/>
                          </a:ln>
                          <a:effectLst/>
                          <a:sym typeface="Symbol" pitchFamily="18" charset="2"/>
                        </a:rPr>
                        <a:t>16</a:t>
                      </a:r>
                      <a:endParaRPr kumimoji="0" lang="en-US" altLang="zh-CN" sz="1800" b="1" i="0" u="none" strike="noStrike" cap="none" normalizeH="0" baseline="0" dirty="0" smtClean="0">
                        <a:ln>
                          <a:noFill/>
                        </a:ln>
                        <a:solidFill>
                          <a:srgbClr val="0000FF"/>
                        </a:solidFill>
                        <a:effectLst/>
                        <a:latin typeface="Times New Roman" panose="02020603050405020304" pitchFamily="18" charset="0"/>
                        <a:ea typeface="黑体" pitchFamily="2" charset="-122"/>
                        <a:cs typeface="Times New Roman" panose="02020603050405020304" pitchFamily="18" charset="0"/>
                      </a:endParaRPr>
                    </a:p>
                  </a:txBody>
                  <a:tcPr horzOverflow="overflow"/>
                </a:tc>
                <a:tc>
                  <a:txBody>
                    <a:bodyPr/>
                    <a:lstStyle/>
                    <a:p>
                      <a:pPr marL="0" marR="0" lvl="0" indent="0" algn="ctr" defTabSz="914400" rtl="0" eaLnBrk="1" fontAlgn="base" latinLnBrk="0" hangingPunct="1">
                        <a:lnSpc>
                          <a:spcPts val="2160"/>
                        </a:lnSpc>
                        <a:spcBef>
                          <a:spcPts val="0"/>
                        </a:spcBef>
                        <a:spcAft>
                          <a:spcPct val="0"/>
                        </a:spcAft>
                        <a:buClrTx/>
                        <a:buSzTx/>
                        <a:buFontTx/>
                        <a:buNone/>
                        <a:tabLst/>
                      </a:pPr>
                      <a:r>
                        <a:rPr kumimoji="0" lang="en-US" altLang="zh-CN" sz="1800" u="none" strike="noStrike" cap="none" normalizeH="0" baseline="0" dirty="0" smtClean="0">
                          <a:ln>
                            <a:noFill/>
                          </a:ln>
                          <a:effectLst/>
                          <a:sym typeface="Symbol" pitchFamily="18" charset="2"/>
                        </a:rPr>
                        <a:t>1.6</a:t>
                      </a:r>
                      <a:r>
                        <a:rPr kumimoji="0" lang="en-US" altLang="zh-CN" sz="1800" u="none" strike="noStrike" cap="none" normalizeH="0" baseline="0" dirty="0" smtClean="0">
                          <a:ln>
                            <a:noFill/>
                          </a:ln>
                          <a:effectLst/>
                        </a:rPr>
                        <a:t>10</a:t>
                      </a:r>
                      <a:r>
                        <a:rPr kumimoji="0" lang="en-US" altLang="zh-CN" sz="1800" u="none" strike="noStrike" cap="none" normalizeH="0" baseline="30000" dirty="0" smtClean="0">
                          <a:ln>
                            <a:noFill/>
                          </a:ln>
                          <a:effectLst/>
                        </a:rPr>
                        <a:t>10</a:t>
                      </a:r>
                      <a:r>
                        <a:rPr kumimoji="0" lang="en-US" altLang="zh-CN" sz="1800" u="none" strike="noStrike" cap="none" normalizeH="0" baseline="0" dirty="0" smtClean="0">
                          <a:ln>
                            <a:noFill/>
                          </a:ln>
                          <a:effectLst/>
                        </a:rPr>
                        <a:t> </a:t>
                      </a:r>
                      <a:endParaRPr kumimoji="0" lang="en-US" altLang="zh-CN" sz="1800" b="1" i="0" u="none" strike="noStrike" cap="none" normalizeH="0" baseline="0" dirty="0" smtClean="0">
                        <a:ln>
                          <a:noFill/>
                        </a:ln>
                        <a:solidFill>
                          <a:srgbClr val="0000FF"/>
                        </a:solidFill>
                        <a:effectLst/>
                        <a:latin typeface="Times New Roman" panose="02020603050405020304" pitchFamily="18" charset="0"/>
                        <a:ea typeface="黑体" pitchFamily="2" charset="-122"/>
                        <a:cs typeface="Times New Roman" panose="02020603050405020304" pitchFamily="18" charset="0"/>
                      </a:endParaRPr>
                    </a:p>
                  </a:txBody>
                  <a:tcPr horzOverflow="overflow"/>
                </a:tc>
                <a:extLst>
                  <a:ext uri="{0D108BD9-81ED-4DB2-BD59-A6C34878D82A}">
                    <a16:rowId xmlns:a16="http://schemas.microsoft.com/office/drawing/2014/main" xmlns="" val="10002"/>
                  </a:ext>
                </a:extLst>
              </a:tr>
              <a:tr h="243612">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zh-CN" sz="1600" b="0" i="0" u="none" strike="noStrike" cap="none" normalizeH="0" baseline="0" dirty="0" smtClean="0">
                        <a:ln>
                          <a:noFill/>
                        </a:ln>
                        <a:solidFill>
                          <a:schemeClr val="tx1"/>
                        </a:solidFill>
                        <a:effectLst/>
                        <a:latin typeface="Arial" charset="0"/>
                        <a:ea typeface="宋体" pitchFamily="2" charset="-122"/>
                      </a:endParaRPr>
                    </a:p>
                  </a:txBody>
                  <a:tcPr anchor="ctr" horzOverflow="overflow"/>
                </a:tc>
                <a:tc>
                  <a:txBody>
                    <a:bodyPr/>
                    <a:lstStyle/>
                    <a:p>
                      <a:pPr marL="0" marR="0" lvl="0" indent="0" algn="ctr" defTabSz="914400" rtl="0" eaLnBrk="1" fontAlgn="base" latinLnBrk="0" hangingPunct="1">
                        <a:lnSpc>
                          <a:spcPts val="2160"/>
                        </a:lnSpc>
                        <a:spcBef>
                          <a:spcPts val="0"/>
                        </a:spcBef>
                        <a:spcAft>
                          <a:spcPct val="0"/>
                        </a:spcAft>
                        <a:buClrTx/>
                        <a:buSzTx/>
                        <a:buFontTx/>
                        <a:buNone/>
                        <a:tabLst/>
                      </a:pPr>
                      <a:r>
                        <a:rPr kumimoji="0" lang="en-US" altLang="zh-CN" sz="1800" u="none" strike="noStrike" cap="none" normalizeH="0" baseline="0" dirty="0" smtClean="0">
                          <a:ln>
                            <a:noFill/>
                          </a:ln>
                          <a:solidFill>
                            <a:srgbClr val="C00000"/>
                          </a:solidFill>
                          <a:effectLst/>
                        </a:rPr>
                        <a:t>H+V</a:t>
                      </a:r>
                      <a:endParaRPr kumimoji="0" lang="en-US" altLang="zh-CN" sz="1800" b="1" i="0" u="none" strike="noStrike" cap="none" normalizeH="0" baseline="0" dirty="0" smtClean="0">
                        <a:ln>
                          <a:noFill/>
                        </a:ln>
                        <a:solidFill>
                          <a:srgbClr val="C00000"/>
                        </a:solidFill>
                        <a:effectLst/>
                        <a:latin typeface="Times New Roman" panose="02020603050405020304" pitchFamily="18" charset="0"/>
                        <a:ea typeface="黑体" pitchFamily="2" charset="-122"/>
                        <a:cs typeface="Times New Roman" panose="02020603050405020304" pitchFamily="18" charset="0"/>
                      </a:endParaRPr>
                    </a:p>
                  </a:txBody>
                  <a:tcPr horzOverflow="overflow"/>
                </a:tc>
                <a:tc>
                  <a:txBody>
                    <a:bodyPr/>
                    <a:lstStyle/>
                    <a:p>
                      <a:pPr marL="0" marR="0" lvl="0" indent="0" algn="ctr" defTabSz="914400" rtl="0" eaLnBrk="1" fontAlgn="base" latinLnBrk="0" hangingPunct="1">
                        <a:lnSpc>
                          <a:spcPts val="2160"/>
                        </a:lnSpc>
                        <a:spcBef>
                          <a:spcPts val="0"/>
                        </a:spcBef>
                        <a:spcAft>
                          <a:spcPct val="0"/>
                        </a:spcAft>
                        <a:buClrTx/>
                        <a:buSzTx/>
                        <a:buFontTx/>
                        <a:buNone/>
                        <a:tabLst/>
                      </a:pPr>
                      <a:r>
                        <a:rPr kumimoji="0" lang="en-US" altLang="zh-CN" sz="1800" u="none" strike="noStrike" cap="none" normalizeH="0" baseline="0" dirty="0" smtClean="0">
                          <a:ln>
                            <a:noFill/>
                          </a:ln>
                          <a:solidFill>
                            <a:srgbClr val="C00000"/>
                          </a:solidFill>
                          <a:effectLst/>
                        </a:rPr>
                        <a:t>150</a:t>
                      </a:r>
                      <a:endParaRPr kumimoji="0" lang="en-US" altLang="zh-CN" sz="1800" b="1" i="0" u="none" strike="noStrike" cap="none" normalizeH="0" baseline="0" dirty="0" smtClean="0">
                        <a:ln>
                          <a:noFill/>
                        </a:ln>
                        <a:solidFill>
                          <a:srgbClr val="C00000"/>
                        </a:solidFill>
                        <a:effectLst/>
                        <a:latin typeface="Times New Roman" panose="02020603050405020304" pitchFamily="18" charset="0"/>
                        <a:ea typeface="黑体" pitchFamily="2" charset="-122"/>
                        <a:cs typeface="Times New Roman" panose="02020603050405020304" pitchFamily="18" charset="0"/>
                      </a:endParaRPr>
                    </a:p>
                  </a:txBody>
                  <a:tcPr horzOverflow="overflow"/>
                </a:tc>
                <a:tc>
                  <a:txBody>
                    <a:bodyPr/>
                    <a:lstStyle/>
                    <a:p>
                      <a:pPr marL="0" marR="0" lvl="0" indent="0" algn="ctr" defTabSz="914400" rtl="0" eaLnBrk="1" fontAlgn="base" latinLnBrk="0" hangingPunct="1">
                        <a:lnSpc>
                          <a:spcPts val="2160"/>
                        </a:lnSpc>
                        <a:spcBef>
                          <a:spcPts val="0"/>
                        </a:spcBef>
                        <a:spcAft>
                          <a:spcPct val="0"/>
                        </a:spcAft>
                        <a:buClrTx/>
                        <a:buSzTx/>
                        <a:buFontTx/>
                        <a:buNone/>
                        <a:tabLst/>
                        <a:defRPr/>
                      </a:pPr>
                      <a:r>
                        <a:rPr kumimoji="0" lang="en-US" altLang="zh-CN" sz="1800" u="none" strike="noStrike" cap="none" normalizeH="0" baseline="0" dirty="0" smtClean="0">
                          <a:ln>
                            <a:noFill/>
                          </a:ln>
                          <a:solidFill>
                            <a:srgbClr val="C00000"/>
                          </a:solidFill>
                          <a:effectLst/>
                          <a:sym typeface="Symbol" pitchFamily="18" charset="2"/>
                        </a:rPr>
                        <a:t>2.0</a:t>
                      </a:r>
                      <a:r>
                        <a:rPr kumimoji="0" lang="en-US" altLang="zh-CN" sz="1800" u="none" strike="noStrike" cap="none" normalizeH="0" baseline="0" dirty="0" smtClean="0">
                          <a:ln>
                            <a:noFill/>
                          </a:ln>
                          <a:solidFill>
                            <a:srgbClr val="C00000"/>
                          </a:solidFill>
                          <a:effectLst/>
                        </a:rPr>
                        <a:t>10</a:t>
                      </a:r>
                      <a:r>
                        <a:rPr kumimoji="0" lang="en-US" altLang="zh-CN" sz="1800" u="none" strike="noStrike" cap="none" normalizeH="0" baseline="30000" dirty="0" smtClean="0">
                          <a:ln>
                            <a:noFill/>
                          </a:ln>
                          <a:solidFill>
                            <a:srgbClr val="C00000"/>
                          </a:solidFill>
                          <a:effectLst/>
                        </a:rPr>
                        <a:t>11</a:t>
                      </a:r>
                      <a:endParaRPr kumimoji="0" lang="en-US" altLang="zh-CN" sz="1800" b="1" i="0" u="none" strike="noStrike" cap="none" normalizeH="0" baseline="0" dirty="0" smtClean="0">
                        <a:ln>
                          <a:noFill/>
                        </a:ln>
                        <a:solidFill>
                          <a:srgbClr val="C00000"/>
                        </a:solidFill>
                        <a:effectLst/>
                        <a:latin typeface="Times New Roman" panose="02020603050405020304" pitchFamily="18" charset="0"/>
                        <a:ea typeface="黑体" pitchFamily="2" charset="-122"/>
                        <a:cs typeface="Times New Roman" panose="02020603050405020304" pitchFamily="18" charset="0"/>
                      </a:endParaRPr>
                    </a:p>
                  </a:txBody>
                  <a:tcPr horzOverflow="overflow"/>
                </a:tc>
                <a:extLst>
                  <a:ext uri="{0D108BD9-81ED-4DB2-BD59-A6C34878D82A}">
                    <a16:rowId xmlns:a16="http://schemas.microsoft.com/office/drawing/2014/main" xmlns="" val="10003"/>
                  </a:ext>
                </a:extLst>
              </a:tr>
            </a:tbl>
          </a:graphicData>
        </a:graphic>
      </p:graphicFrame>
      <p:sp>
        <p:nvSpPr>
          <p:cNvPr id="12" name="Rectangle 2"/>
          <p:cNvSpPr>
            <a:spLocks noChangeArrowheads="1"/>
          </p:cNvSpPr>
          <p:nvPr/>
        </p:nvSpPr>
        <p:spPr bwMode="auto">
          <a:xfrm>
            <a:off x="2987824" y="3573016"/>
            <a:ext cx="2376264" cy="558800"/>
          </a:xfrm>
          <a:prstGeom prst="rect">
            <a:avLst/>
          </a:prstGeom>
          <a:noFill/>
          <a:ln w="9525">
            <a:noFill/>
            <a:miter lim="800000"/>
            <a:headEnd/>
            <a:tailEnd/>
          </a:ln>
        </p:spPr>
        <p:txBody>
          <a:bodyPr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algn="ctr">
              <a:defRPr/>
            </a:pPr>
            <a:r>
              <a:rPr lang="en-US" altLang="zh-CN" dirty="0">
                <a:solidFill>
                  <a:srgbClr val="33CC33"/>
                </a:solidFill>
                <a:latin typeface="Calibri"/>
                <a:ea typeface="黑体" pitchFamily="49" charset="-122"/>
                <a:cs typeface="Times New Roman" pitchFamily="18" charset="0"/>
              </a:rPr>
              <a:t>Closed orbit variation </a:t>
            </a:r>
          </a:p>
        </p:txBody>
      </p:sp>
      <p:sp>
        <p:nvSpPr>
          <p:cNvPr id="13" name="Rectangle 2"/>
          <p:cNvSpPr>
            <a:spLocks noChangeArrowheads="1"/>
          </p:cNvSpPr>
          <p:nvPr/>
        </p:nvSpPr>
        <p:spPr bwMode="auto">
          <a:xfrm>
            <a:off x="3491598" y="1632246"/>
            <a:ext cx="2376264" cy="558800"/>
          </a:xfrm>
          <a:prstGeom prst="rect">
            <a:avLst/>
          </a:prstGeom>
          <a:noFill/>
          <a:ln w="9525">
            <a:noFill/>
            <a:miter lim="800000"/>
            <a:headEnd/>
            <a:tailEnd/>
          </a:ln>
        </p:spPr>
        <p:txBody>
          <a:bodyPr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algn="ctr">
              <a:defRPr/>
            </a:pPr>
            <a:r>
              <a:rPr lang="en-US" altLang="zh-CN" dirty="0" smtClean="0">
                <a:solidFill>
                  <a:srgbClr val="33CC33"/>
                </a:solidFill>
                <a:latin typeface="Calibri"/>
                <a:ea typeface="黑体" pitchFamily="49" charset="-122"/>
                <a:cs typeface="Times New Roman" pitchFamily="18" charset="0"/>
              </a:rPr>
              <a:t>Injection efficiency </a:t>
            </a:r>
            <a:endParaRPr lang="en-US" altLang="zh-CN" dirty="0">
              <a:solidFill>
                <a:srgbClr val="33CC33"/>
              </a:solidFill>
              <a:latin typeface="Calibri"/>
              <a:ea typeface="黑体" pitchFamily="49" charset="-122"/>
              <a:cs typeface="Times New Roman" pitchFamily="18" charset="0"/>
            </a:endParaRPr>
          </a:p>
        </p:txBody>
      </p:sp>
    </p:spTree>
    <p:extLst>
      <p:ext uri="{BB962C8B-B14F-4D97-AF65-F5344CB8AC3E}">
        <p14:creationId xmlns:p14="http://schemas.microsoft.com/office/powerpoint/2010/main" val="3150316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11560" y="4801997"/>
            <a:ext cx="8012514" cy="1215717"/>
          </a:xfrm>
          <a:prstGeom prst="rect">
            <a:avLst/>
          </a:prstGeom>
          <a:noFill/>
        </p:spPr>
        <p:txBody>
          <a:bodyPr wrap="none" rtlCol="0">
            <a:spAutoFit/>
          </a:bodyPr>
          <a:lstStyle/>
          <a:p>
            <a:pPr marL="285750" indent="-285750">
              <a:buClr>
                <a:srgbClr val="7030A0"/>
              </a:buClr>
              <a:buFont typeface="Wingdings" panose="05000000000000000000" pitchFamily="2" charset="2"/>
              <a:buChar char="n"/>
            </a:pPr>
            <a:r>
              <a:rPr lang="en-US" altLang="zh-CN" sz="2000" dirty="0" smtClean="0">
                <a:solidFill>
                  <a:prstClr val="black"/>
                </a:solidFill>
              </a:rPr>
              <a:t>The simulation scan tune-efficiency figure with space charge effect</a:t>
            </a:r>
          </a:p>
          <a:p>
            <a:pPr algn="ctr">
              <a:spcBef>
                <a:spcPts val="600"/>
              </a:spcBef>
              <a:buClr>
                <a:srgbClr val="7030A0"/>
              </a:buClr>
            </a:pPr>
            <a:r>
              <a:rPr lang="el-GR" altLang="zh-CN" dirty="0" smtClean="0">
                <a:solidFill>
                  <a:srgbClr val="000099"/>
                </a:solidFill>
              </a:rPr>
              <a:t>Δ</a:t>
            </a:r>
            <a:r>
              <a:rPr lang="en-US" altLang="zh-CN" dirty="0" err="1">
                <a:solidFill>
                  <a:srgbClr val="000099"/>
                </a:solidFill>
              </a:rPr>
              <a:t>Qx</a:t>
            </a:r>
            <a:r>
              <a:rPr lang="zh-CN" altLang="en-US" dirty="0">
                <a:solidFill>
                  <a:srgbClr val="000099"/>
                </a:solidFill>
              </a:rPr>
              <a:t>≈</a:t>
            </a:r>
            <a:r>
              <a:rPr lang="en-US" altLang="zh-CN" dirty="0" smtClean="0">
                <a:solidFill>
                  <a:srgbClr val="000099"/>
                </a:solidFill>
              </a:rPr>
              <a:t>0.016, </a:t>
            </a:r>
            <a:r>
              <a:rPr lang="el-GR" altLang="zh-CN" dirty="0" smtClean="0">
                <a:solidFill>
                  <a:srgbClr val="000099"/>
                </a:solidFill>
              </a:rPr>
              <a:t>Δ</a:t>
            </a:r>
            <a:r>
              <a:rPr lang="en-US" altLang="zh-CN" dirty="0" err="1">
                <a:solidFill>
                  <a:srgbClr val="000099"/>
                </a:solidFill>
              </a:rPr>
              <a:t>Qy</a:t>
            </a:r>
            <a:r>
              <a:rPr lang="zh-CN" altLang="en-US" dirty="0">
                <a:solidFill>
                  <a:srgbClr val="000099"/>
                </a:solidFill>
              </a:rPr>
              <a:t>≈</a:t>
            </a:r>
            <a:r>
              <a:rPr lang="en-US" altLang="zh-CN" dirty="0" smtClean="0">
                <a:solidFill>
                  <a:srgbClr val="000099"/>
                </a:solidFill>
              </a:rPr>
              <a:t>0.027</a:t>
            </a:r>
          </a:p>
          <a:p>
            <a:pPr marL="285750" indent="-285750">
              <a:spcBef>
                <a:spcPts val="1200"/>
              </a:spcBef>
              <a:spcAft>
                <a:spcPts val="1000"/>
              </a:spcAft>
              <a:buClr>
                <a:srgbClr val="7030A0"/>
              </a:buClr>
              <a:buFont typeface="Wingdings" panose="05000000000000000000" pitchFamily="2" charset="2"/>
              <a:buChar char="n"/>
            </a:pPr>
            <a:r>
              <a:rPr lang="en-US" altLang="zh-CN" sz="2000" dirty="0" smtClean="0">
                <a:solidFill>
                  <a:prstClr val="black"/>
                </a:solidFill>
              </a:rPr>
              <a:t>The selected tune is reasonable, and the optimized work point is </a:t>
            </a:r>
          </a:p>
        </p:txBody>
      </p:sp>
      <p:grpSp>
        <p:nvGrpSpPr>
          <p:cNvPr id="3" name="组合 2"/>
          <p:cNvGrpSpPr/>
          <p:nvPr/>
        </p:nvGrpSpPr>
        <p:grpSpPr>
          <a:xfrm>
            <a:off x="304817" y="877192"/>
            <a:ext cx="8658208" cy="3765188"/>
            <a:chOff x="304817" y="877192"/>
            <a:chExt cx="8658208" cy="3765188"/>
          </a:xfrm>
        </p:grpSpPr>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7751" r="9151"/>
            <a:stretch/>
          </p:blipFill>
          <p:spPr>
            <a:xfrm>
              <a:off x="304817" y="1028402"/>
              <a:ext cx="4155809" cy="3613978"/>
            </a:xfrm>
            <a:prstGeom prst="rect">
              <a:avLst/>
            </a:prstGeo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7530" r="8667"/>
            <a:stretch/>
          </p:blipFill>
          <p:spPr>
            <a:xfrm>
              <a:off x="4771997" y="1028402"/>
              <a:ext cx="4191028" cy="3613978"/>
            </a:xfrm>
            <a:prstGeom prst="rect">
              <a:avLst/>
            </a:prstGeom>
          </p:spPr>
        </p:pic>
        <p:sp>
          <p:nvSpPr>
            <p:cNvPr id="6" name="文本框 5"/>
            <p:cNvSpPr txBox="1"/>
            <p:nvPr/>
          </p:nvSpPr>
          <p:spPr>
            <a:xfrm>
              <a:off x="6417398" y="877192"/>
              <a:ext cx="923651" cy="369332"/>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none" rtlCol="0">
              <a:spAutoFit/>
            </a:bodyPr>
            <a:lstStyle/>
            <a:p>
              <a:r>
                <a:rPr lang="en-US" altLang="zh-CN" dirty="0" smtClean="0">
                  <a:solidFill>
                    <a:srgbClr val="C0504D"/>
                  </a:solidFill>
                </a:rPr>
                <a:t>With SC</a:t>
              </a:r>
              <a:endParaRPr lang="zh-CN" altLang="en-US" dirty="0">
                <a:solidFill>
                  <a:srgbClr val="C0504D"/>
                </a:solidFill>
              </a:endParaRPr>
            </a:p>
          </p:txBody>
        </p:sp>
        <p:sp>
          <p:nvSpPr>
            <p:cNvPr id="7" name="五角星 6"/>
            <p:cNvSpPr/>
            <p:nvPr/>
          </p:nvSpPr>
          <p:spPr>
            <a:xfrm>
              <a:off x="1812925" y="3136900"/>
              <a:ext cx="76200" cy="76200"/>
            </a:xfrm>
            <a:prstGeom prst="star5">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solidFill>
                  <a:prstClr val="black"/>
                </a:solidFill>
              </a:endParaRPr>
            </a:p>
          </p:txBody>
        </p:sp>
        <p:sp>
          <p:nvSpPr>
            <p:cNvPr id="8" name="五角星 7"/>
            <p:cNvSpPr/>
            <p:nvPr/>
          </p:nvSpPr>
          <p:spPr>
            <a:xfrm>
              <a:off x="6293573" y="3133725"/>
              <a:ext cx="76200" cy="76200"/>
            </a:xfrm>
            <a:prstGeom prst="star5">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solidFill>
                  <a:prstClr val="black"/>
                </a:solidFill>
              </a:endParaRPr>
            </a:p>
          </p:txBody>
        </p:sp>
        <p:cxnSp>
          <p:nvCxnSpPr>
            <p:cNvPr id="9" name="直接箭头连接符 8"/>
            <p:cNvCxnSpPr/>
            <p:nvPr/>
          </p:nvCxnSpPr>
          <p:spPr>
            <a:xfrm flipH="1">
              <a:off x="1911438" y="2514790"/>
              <a:ext cx="2411748" cy="644344"/>
            </a:xfrm>
            <a:prstGeom prst="straightConnector1">
              <a:avLst/>
            </a:prstGeom>
            <a:ln w="254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a:endCxn id="8" idx="0"/>
            </p:cNvCxnSpPr>
            <p:nvPr/>
          </p:nvCxnSpPr>
          <p:spPr>
            <a:xfrm>
              <a:off x="5208833" y="2500447"/>
              <a:ext cx="1122840" cy="633278"/>
            </a:xfrm>
            <a:prstGeom prst="straightConnector1">
              <a:avLst/>
            </a:prstGeom>
            <a:ln w="2222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1865014" y="877192"/>
              <a:ext cx="1244251" cy="369332"/>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wrap="none" rtlCol="0">
              <a:spAutoFit/>
            </a:bodyPr>
            <a:lstStyle/>
            <a:p>
              <a:r>
                <a:rPr lang="en-US" altLang="zh-CN" dirty="0" smtClean="0">
                  <a:solidFill>
                    <a:srgbClr val="4BACC6"/>
                  </a:solidFill>
                </a:rPr>
                <a:t>Without SC</a:t>
              </a:r>
              <a:endParaRPr lang="zh-CN" altLang="en-US" dirty="0">
                <a:solidFill>
                  <a:srgbClr val="4BACC6"/>
                </a:solidFill>
              </a:endParaRPr>
            </a:p>
          </p:txBody>
        </p:sp>
      </p:grpSp>
      <p:sp>
        <p:nvSpPr>
          <p:cNvPr id="14" name="矩形 13"/>
          <p:cNvSpPr/>
          <p:nvPr/>
        </p:nvSpPr>
        <p:spPr>
          <a:xfrm>
            <a:off x="251520" y="65576"/>
            <a:ext cx="5267789" cy="584775"/>
          </a:xfrm>
          <a:prstGeom prst="rect">
            <a:avLst/>
          </a:prstGeom>
        </p:spPr>
        <p:txBody>
          <a:bodyPr wrap="none">
            <a:spAutoFit/>
          </a:bodyPr>
          <a:lstStyle/>
          <a:p>
            <a:r>
              <a:rPr lang="en-US" altLang="zh-CN" sz="3200" b="1" dirty="0" smtClean="0">
                <a:solidFill>
                  <a:schemeClr val="bg1"/>
                </a:solidFill>
                <a:latin typeface="Calibri" pitchFamily="34" charset="0"/>
                <a:ea typeface="MS PGothic" pitchFamily="34" charset="-128"/>
              </a:rPr>
              <a:t>Two planes painting injection </a:t>
            </a:r>
            <a:endParaRPr lang="zh-CN" altLang="en-US" sz="3200" b="1" dirty="0">
              <a:solidFill>
                <a:schemeClr val="bg1"/>
              </a:solidFill>
            </a:endParaRPr>
          </a:p>
        </p:txBody>
      </p:sp>
      <p:sp>
        <p:nvSpPr>
          <p:cNvPr id="15" name="文本框 14"/>
          <p:cNvSpPr txBox="1"/>
          <p:nvPr/>
        </p:nvSpPr>
        <p:spPr>
          <a:xfrm>
            <a:off x="4372972" y="1960203"/>
            <a:ext cx="865943" cy="523220"/>
          </a:xfrm>
          <a:prstGeom prst="rect">
            <a:avLst/>
          </a:prstGeom>
          <a:ln/>
        </p:spPr>
        <p:style>
          <a:lnRef idx="1">
            <a:schemeClr val="accent5"/>
          </a:lnRef>
          <a:fillRef idx="2">
            <a:schemeClr val="accent5"/>
          </a:fillRef>
          <a:effectRef idx="1">
            <a:schemeClr val="accent5"/>
          </a:effectRef>
          <a:fontRef idx="minor">
            <a:schemeClr val="dk1"/>
          </a:fontRef>
        </p:style>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400" b="0" i="0" u="none" strike="noStrike" kern="0" cap="none" spc="0" normalizeH="0" baseline="0" noProof="0" dirty="0" err="1"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Qx</a:t>
            </a:r>
            <a:r>
              <a:rPr kumimoji="0" lang="en-US" altLang="zh-CN" sz="1400" b="0" i="0" u="none" strike="noStrike" kern="0" cap="none" spc="0" normalizeH="0" baseline="0" noProof="0" dirty="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=0.45</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400" b="0" i="0" u="none" strike="noStrike" kern="0" cap="none" spc="0" normalizeH="0" baseline="0" noProof="0" dirty="0" err="1"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Qy</a:t>
            </a:r>
            <a:r>
              <a:rPr kumimoji="0" lang="en-US" altLang="zh-CN" sz="1400" b="0" i="0" u="none" strike="noStrike" kern="0" cap="none" spc="0" normalizeH="0" baseline="0" noProof="0" dirty="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=0.43</a:t>
            </a:r>
            <a:endParaRPr kumimoji="0" lang="zh-CN" altLang="en-US" sz="1400" b="0" i="0" u="none" strike="noStrike" kern="0" cap="none" spc="0" normalizeH="0" baseline="0" noProof="0" dirty="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6" name="文本框 15"/>
          <p:cNvSpPr txBox="1"/>
          <p:nvPr/>
        </p:nvSpPr>
        <p:spPr>
          <a:xfrm>
            <a:off x="4309086" y="3086981"/>
            <a:ext cx="965329" cy="523220"/>
          </a:xfrm>
          <a:prstGeom prst="rect">
            <a:avLst/>
          </a:prstGeom>
          <a:ln/>
        </p:spPr>
        <p:style>
          <a:lnRef idx="1">
            <a:schemeClr val="accent6"/>
          </a:lnRef>
          <a:fillRef idx="2">
            <a:schemeClr val="accent6"/>
          </a:fillRef>
          <a:effectRef idx="1">
            <a:schemeClr val="accent6"/>
          </a:effectRef>
          <a:fontRef idx="minor">
            <a:schemeClr val="dk1"/>
          </a:fontRef>
        </p:style>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400" b="0" i="0" u="none" strike="noStrike" kern="0" cap="none" spc="0" normalizeH="0" baseline="0" noProof="0" dirty="0" err="1"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Qx</a:t>
            </a:r>
            <a:r>
              <a:rPr kumimoji="0" lang="en-US" altLang="zh-CN" sz="1400" b="0" i="0" u="none" strike="noStrike" kern="0" cap="none" spc="0" normalizeH="0" baseline="0" noProof="0" dirty="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=0.451</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400" b="0" i="0" u="none" strike="noStrike" kern="0" cap="none" spc="0" normalizeH="0" baseline="0" noProof="0" dirty="0" err="1"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Qy</a:t>
            </a:r>
            <a:r>
              <a:rPr kumimoji="0" lang="en-US" altLang="zh-CN" sz="1400" b="0" i="0" u="none" strike="noStrike" kern="0" cap="none" spc="0" normalizeH="0" baseline="0" noProof="0" dirty="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=0.424</a:t>
            </a:r>
            <a:endParaRPr kumimoji="0" lang="zh-CN" altLang="en-US" sz="1400" b="0" i="0" u="none" strike="noStrike" kern="0" cap="none" spc="0" normalizeH="0" baseline="0" noProof="0" dirty="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cxnSp>
        <p:nvCxnSpPr>
          <p:cNvPr id="17" name="直接箭头连接符 16"/>
          <p:cNvCxnSpPr/>
          <p:nvPr/>
        </p:nvCxnSpPr>
        <p:spPr>
          <a:xfrm>
            <a:off x="5209021" y="3361135"/>
            <a:ext cx="1165845" cy="0"/>
          </a:xfrm>
          <a:prstGeom prst="straightConnector1">
            <a:avLst/>
          </a:prstGeom>
          <a:ln w="2222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3" name="椭圆 22"/>
          <p:cNvSpPr>
            <a:spLocks noChangeAspect="1"/>
          </p:cNvSpPr>
          <p:nvPr/>
        </p:nvSpPr>
        <p:spPr bwMode="auto">
          <a:xfrm>
            <a:off x="6372200" y="3278217"/>
            <a:ext cx="144000" cy="144570"/>
          </a:xfrm>
          <a:prstGeom prst="ellipse">
            <a:avLst/>
          </a:prstGeom>
          <a:solidFill>
            <a:srgbClr val="FFFF00"/>
          </a:solidFill>
          <a:ln>
            <a:noFill/>
          </a:ln>
        </p:spPr>
        <p:txBody>
          <a:bodyPr vert="horz" wrap="square" lIns="91440" tIns="45720" rIns="91440" bIns="45720" numCol="1" rtlCol="0" anchor="t" anchorCtr="0" compatLnSpc="1"/>
          <a:lstStyle/>
          <a:p>
            <a:pPr marL="0" marR="0" indent="0" algn="l" defTabSz="914400" rtl="0" eaLnBrk="0" fontAlgn="base" latinLnBrk="0" hangingPunct="0">
              <a:lnSpc>
                <a:spcPct val="180000"/>
              </a:lnSpc>
              <a:spcBef>
                <a:spcPct val="0"/>
              </a:spcBef>
              <a:spcAft>
                <a:spcPct val="0"/>
              </a:spcAft>
              <a:buClr>
                <a:schemeClr val="tx1"/>
              </a:buClr>
              <a:buSzTx/>
              <a:buFont typeface="Wingdings" charset="0"/>
              <a:buNone/>
            </a:pPr>
            <a:endParaRPr kumimoji="0" lang="zh-CN" altLang="en-US" sz="2000" b="1" i="0" u="none" strike="noStrike" cap="none" normalizeH="0" baseline="0">
              <a:ln>
                <a:noFill/>
              </a:ln>
              <a:solidFill>
                <a:srgbClr val="000000"/>
              </a:solidFill>
              <a:effectLst/>
              <a:latin typeface="Arial" charset="0"/>
              <a:ea typeface="楷体_GB2312" charset="0"/>
              <a:cs typeface="Arial" charset="0"/>
            </a:endParaRPr>
          </a:p>
        </p:txBody>
      </p:sp>
      <p:sp>
        <p:nvSpPr>
          <p:cNvPr id="24" name="文本框 23"/>
          <p:cNvSpPr txBox="1"/>
          <p:nvPr/>
        </p:nvSpPr>
        <p:spPr>
          <a:xfrm>
            <a:off x="2958348" y="6170149"/>
            <a:ext cx="2664296" cy="369332"/>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zh-CN" i="0" u="none" strike="noStrike" kern="0" cap="none" spc="0" normalizeH="0" baseline="0" noProof="0" dirty="0" err="1"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Qx</a:t>
            </a:r>
            <a:r>
              <a:rPr kumimoji="0" lang="en-US" altLang="zh-CN" i="0" u="none" strike="noStrike" kern="0" cap="none" spc="0" normalizeH="0" baseline="0" noProof="0" dirty="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=0.451,</a:t>
            </a:r>
            <a:r>
              <a:rPr kumimoji="0" lang="en-US" altLang="zh-CN" i="0" u="none" strike="noStrike" kern="0" cap="none" spc="0" normalizeH="0" noProof="0" dirty="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 </a:t>
            </a:r>
            <a:r>
              <a:rPr kumimoji="0" lang="en-US" altLang="zh-CN" i="0" u="none" strike="noStrike" kern="0" cap="none" spc="0" normalizeH="0" baseline="0" noProof="0" dirty="0" err="1"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Qy</a:t>
            </a:r>
            <a:r>
              <a:rPr kumimoji="0" lang="en-US" altLang="zh-CN" i="0" u="none" strike="noStrike" kern="0" cap="none" spc="0" normalizeH="0" baseline="0" noProof="0" dirty="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rPr>
              <a:t>=0.424</a:t>
            </a:r>
            <a:endParaRPr kumimoji="0" lang="zh-CN" altLang="en-US" i="0" u="none" strike="noStrike" kern="0" cap="none" spc="0" normalizeH="0" baseline="0" noProof="0" dirty="0" smtClean="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cxnSp>
        <p:nvCxnSpPr>
          <p:cNvPr id="26" name="直接连接符 25"/>
          <p:cNvCxnSpPr/>
          <p:nvPr/>
        </p:nvCxnSpPr>
        <p:spPr>
          <a:xfrm flipV="1">
            <a:off x="6519682" y="2350559"/>
            <a:ext cx="720096" cy="933053"/>
          </a:xfrm>
          <a:prstGeom prst="line">
            <a:avLst/>
          </a:prstGeom>
          <a:ln w="41275">
            <a:solidFill>
              <a:srgbClr val="FFFF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62719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a:spLocks noChangeArrowheads="1"/>
          </p:cNvSpPr>
          <p:nvPr/>
        </p:nvSpPr>
        <p:spPr bwMode="auto">
          <a:xfrm>
            <a:off x="179512" y="692696"/>
            <a:ext cx="4176464" cy="558800"/>
          </a:xfrm>
          <a:prstGeom prst="rect">
            <a:avLst/>
          </a:prstGeom>
          <a:noFill/>
          <a:ln w="9525">
            <a:noFill/>
            <a:miter lim="800000"/>
            <a:headEnd/>
            <a:tailEnd/>
          </a:ln>
        </p:spPr>
        <p:txBody>
          <a:bodyPr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algn="ctr">
              <a:defRPr/>
            </a:pPr>
            <a:r>
              <a:rPr lang="en-US" altLang="zh-CN" sz="3000" b="1" dirty="0" smtClean="0">
                <a:solidFill>
                  <a:srgbClr val="0000FF"/>
                </a:solidFill>
                <a:latin typeface="Calibri"/>
                <a:ea typeface="黑体" pitchFamily="49" charset="-122"/>
                <a:cs typeface="Times New Roman" pitchFamily="18" charset="0"/>
              </a:rPr>
              <a:t>Basic beam parameters</a:t>
            </a:r>
            <a:endParaRPr lang="en-US" altLang="zh-CN" sz="2800" b="1" dirty="0">
              <a:solidFill>
                <a:srgbClr val="0000FF"/>
              </a:solidFill>
              <a:latin typeface="Calibri"/>
              <a:ea typeface="黑体" pitchFamily="49" charset="-122"/>
              <a:cs typeface="Times New Roman" pitchFamily="18" charset="0"/>
            </a:endParaRPr>
          </a:p>
        </p:txBody>
      </p:sp>
      <p:graphicFrame>
        <p:nvGraphicFramePr>
          <p:cNvPr id="25" name="Group 362"/>
          <p:cNvGraphicFramePr>
            <a:graphicFrameLocks noGrp="1"/>
          </p:cNvGraphicFramePr>
          <p:nvPr>
            <p:extLst/>
          </p:nvPr>
        </p:nvGraphicFramePr>
        <p:xfrm>
          <a:off x="395536" y="1340768"/>
          <a:ext cx="8280921" cy="5226454"/>
        </p:xfrm>
        <a:graphic>
          <a:graphicData uri="http://schemas.openxmlformats.org/drawingml/2006/table">
            <a:tbl>
              <a:tblPr/>
              <a:tblGrid>
                <a:gridCol w="1182989">
                  <a:extLst>
                    <a:ext uri="{9D8B030D-6E8A-4147-A177-3AD203B41FA5}">
                      <a16:colId xmlns:a16="http://schemas.microsoft.com/office/drawing/2014/main" xmlns="" val="20000"/>
                    </a:ext>
                  </a:extLst>
                </a:gridCol>
                <a:gridCol w="2633435">
                  <a:extLst>
                    <a:ext uri="{9D8B030D-6E8A-4147-A177-3AD203B41FA5}">
                      <a16:colId xmlns:a16="http://schemas.microsoft.com/office/drawing/2014/main" xmlns="" val="20001"/>
                    </a:ext>
                  </a:extLst>
                </a:gridCol>
                <a:gridCol w="2624292">
                  <a:extLst>
                    <a:ext uri="{9D8B030D-6E8A-4147-A177-3AD203B41FA5}">
                      <a16:colId xmlns:a16="http://schemas.microsoft.com/office/drawing/2014/main" xmlns="" val="20002"/>
                    </a:ext>
                  </a:extLst>
                </a:gridCol>
                <a:gridCol w="1840205">
                  <a:extLst>
                    <a:ext uri="{9D8B030D-6E8A-4147-A177-3AD203B41FA5}">
                      <a16:colId xmlns:a16="http://schemas.microsoft.com/office/drawing/2014/main" xmlns="" val="20003"/>
                    </a:ext>
                  </a:extLst>
                </a:gridCol>
              </a:tblGrid>
              <a:tr h="434438">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l" defTabSz="914400" rtl="0" eaLnBrk="1" fontAlgn="base" latinLnBrk="0" hangingPunct="1">
                        <a:lnSpc>
                          <a:spcPct val="100000"/>
                        </a:lnSpc>
                        <a:spcBef>
                          <a:spcPts val="0"/>
                        </a:spcBef>
                        <a:spcAft>
                          <a:spcPct val="0"/>
                        </a:spcAft>
                        <a:buClrTx/>
                        <a:buSzTx/>
                        <a:buFontTx/>
                        <a:buNone/>
                        <a:tabLst/>
                      </a:pPr>
                      <a:endParaRPr kumimoji="0" lang="zh-CN" altLang="en-US" sz="1800" b="1" i="0" u="none" strike="noStrike" cap="none" normalizeH="0" baseline="0" dirty="0" smtClean="0">
                        <a:ln>
                          <a:noFill/>
                        </a:ln>
                        <a:solidFill>
                          <a:srgbClr val="003399"/>
                        </a:solidFill>
                        <a:effectLst/>
                        <a:latin typeface="Arial" charset="0"/>
                        <a:ea typeface="黑体" pitchFamily="2" charset="-122"/>
                        <a:cs typeface="Times New Roman" pitchFamily="18" charset="0"/>
                      </a:endParaRPr>
                    </a:p>
                  </a:txBody>
                  <a:tcPr anchor="ctr" horzOverflow="overflow">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zh-CN" sz="2400" u="none" strike="noStrike" cap="none" normalizeH="0" baseline="0" dirty="0" smtClean="0">
                          <a:ln>
                            <a:noFill/>
                          </a:ln>
                          <a:solidFill>
                            <a:srgbClr val="0000FF"/>
                          </a:solidFill>
                          <a:effectLst/>
                        </a:rPr>
                        <a:t>Ions</a:t>
                      </a:r>
                      <a:endParaRPr kumimoji="0" lang="zh-CN" altLang="en-US" sz="2400" b="1" i="0" u="none" strike="noStrike" cap="none" normalizeH="0" baseline="0" dirty="0" smtClean="0">
                        <a:ln>
                          <a:noFill/>
                        </a:ln>
                        <a:solidFill>
                          <a:srgbClr val="0000FF"/>
                        </a:solidFill>
                        <a:effectLst/>
                        <a:latin typeface="Arial" charset="0"/>
                        <a:ea typeface="黑体" pitchFamily="2" charset="-122"/>
                        <a:cs typeface="Times New Roman" pitchFamily="18" charset="0"/>
                      </a:endParaRPr>
                    </a:p>
                  </a:txBody>
                  <a:tcPr anchor="ctr" horzOverflow="overflow">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2400" u="none" strike="noStrike" cap="none" normalizeH="0" baseline="0" dirty="0" smtClean="0">
                          <a:ln>
                            <a:noFill/>
                          </a:ln>
                          <a:solidFill>
                            <a:srgbClr val="0000FF"/>
                          </a:solidFill>
                          <a:effectLst/>
                        </a:rPr>
                        <a:t>Energy</a:t>
                      </a:r>
                      <a:endParaRPr kumimoji="0" lang="zh-CN" altLang="en-US" sz="2400" b="1" i="0" u="none" strike="noStrike" cap="none" normalizeH="0" baseline="0" dirty="0" smtClean="0">
                        <a:ln>
                          <a:noFill/>
                        </a:ln>
                        <a:solidFill>
                          <a:srgbClr val="0000FF"/>
                        </a:solidFill>
                        <a:effectLst/>
                        <a:latin typeface="Arial" charset="0"/>
                        <a:ea typeface="黑体" pitchFamily="2" charset="-122"/>
                        <a:cs typeface="Times New Roman" pitchFamily="18" charset="0"/>
                      </a:endParaRPr>
                    </a:p>
                  </a:txBody>
                  <a:tcPr anchor="ctr" horzOverflow="overflow">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2400" u="none" strike="noStrike" cap="none" normalizeH="0" baseline="0" dirty="0" smtClean="0">
                          <a:ln>
                            <a:noFill/>
                          </a:ln>
                          <a:solidFill>
                            <a:srgbClr val="0000FF"/>
                          </a:solidFill>
                          <a:effectLst/>
                        </a:rPr>
                        <a:t>Intensity</a:t>
                      </a:r>
                      <a:endParaRPr kumimoji="0" lang="zh-CN" altLang="en-US" sz="2400" b="1" i="0" u="none" strike="noStrike" cap="none" normalizeH="0" baseline="0" dirty="0" smtClean="0">
                        <a:ln>
                          <a:noFill/>
                        </a:ln>
                        <a:solidFill>
                          <a:srgbClr val="0000FF"/>
                        </a:solidFill>
                        <a:effectLst/>
                        <a:latin typeface="Arial" charset="0"/>
                        <a:ea typeface="黑体" pitchFamily="2" charset="-122"/>
                        <a:cs typeface="Times New Roman" pitchFamily="18" charset="0"/>
                      </a:endParaRPr>
                    </a:p>
                  </a:txBody>
                  <a:tcPr anchor="ctr" horzOverflow="overflow">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xmlns="" val="10000"/>
                  </a:ext>
                </a:extLst>
              </a:tr>
              <a:tr h="577638">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zh-CN" sz="1800" u="none" strike="noStrike" cap="none" normalizeH="0" baseline="0" dirty="0" smtClean="0">
                          <a:ln>
                            <a:noFill/>
                          </a:ln>
                          <a:solidFill>
                            <a:srgbClr val="0000FF"/>
                          </a:solidFill>
                          <a:effectLst/>
                        </a:rPr>
                        <a:t>SECR</a:t>
                      </a:r>
                      <a:endParaRPr kumimoji="0" lang="en-US" altLang="zh-CN" sz="1800" b="1" i="0" u="none" strike="noStrike" cap="none" normalizeH="0" baseline="0" dirty="0" smtClean="0">
                        <a:ln>
                          <a:noFill/>
                        </a:ln>
                        <a:solidFill>
                          <a:srgbClr val="0000FF"/>
                        </a:solidFill>
                        <a:effectLst/>
                        <a:latin typeface="Times New Roman" pitchFamily="18" charset="0"/>
                        <a:ea typeface="宋体" charset="-122"/>
                        <a:cs typeface="Times New Roman" pitchFamily="18" charset="0"/>
                      </a:endParaRPr>
                    </a:p>
                  </a:txBody>
                  <a:tcPr anchor="ctr" horzOverflow="overflow">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 </a:t>
                      </a:r>
                      <a:r>
                        <a:rPr kumimoji="0" lang="en-US" altLang="zh-CN" sz="1700" u="none" strike="noStrike" cap="none" normalizeH="0" baseline="30000" dirty="0" smtClean="0">
                          <a:ln>
                            <a:noFill/>
                          </a:ln>
                          <a:effectLst/>
                        </a:rPr>
                        <a:t>238</a:t>
                      </a:r>
                      <a:r>
                        <a:rPr kumimoji="0" lang="en-US" altLang="zh-CN" sz="1700" u="none" strike="noStrike" cap="none" normalizeH="0" baseline="0" dirty="0" smtClean="0">
                          <a:ln>
                            <a:noFill/>
                          </a:ln>
                          <a:effectLst/>
                        </a:rPr>
                        <a:t>U</a:t>
                      </a:r>
                      <a:r>
                        <a:rPr kumimoji="0" lang="en-US" altLang="zh-CN" sz="1700" u="none" strike="noStrike" cap="none" normalizeH="0" baseline="30000" dirty="0" smtClean="0">
                          <a:ln>
                            <a:noFill/>
                          </a:ln>
                          <a:effectLst/>
                        </a:rPr>
                        <a:t>35+</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14 </a:t>
                      </a:r>
                      <a:r>
                        <a:rPr kumimoji="0" lang="en-US" altLang="zh-CN" sz="1700" u="none" strike="noStrike" cap="none" normalizeH="0" baseline="0" dirty="0" err="1" smtClean="0">
                          <a:ln>
                            <a:noFill/>
                          </a:ln>
                          <a:effectLst/>
                        </a:rPr>
                        <a:t>keV</a:t>
                      </a:r>
                      <a:r>
                        <a:rPr kumimoji="0" lang="en-US" altLang="zh-CN" sz="1700" u="none" strike="noStrike" cap="none" normalizeH="0" baseline="0" dirty="0" smtClean="0">
                          <a:ln>
                            <a:noFill/>
                          </a:ln>
                          <a:effectLst/>
                        </a:rPr>
                        <a:t>/u</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0.05-</a:t>
                      </a:r>
                      <a:r>
                        <a:rPr kumimoji="0" lang="en-US" altLang="zh-CN" sz="1700" u="none" strike="noStrike" cap="none" normalizeH="0" baseline="0" dirty="0" smtClean="0">
                          <a:ln>
                            <a:noFill/>
                          </a:ln>
                          <a:solidFill>
                            <a:srgbClr val="FF0000"/>
                          </a:solidFill>
                          <a:effectLst/>
                        </a:rPr>
                        <a:t>0.1</a:t>
                      </a:r>
                      <a:r>
                        <a:rPr kumimoji="0" lang="en-US" altLang="zh-CN" sz="1700" u="none" strike="noStrike" cap="none" normalizeH="0" baseline="0" dirty="0" smtClean="0">
                          <a:ln>
                            <a:noFill/>
                          </a:ln>
                          <a:effectLst/>
                        </a:rPr>
                        <a:t> </a:t>
                      </a:r>
                      <a:r>
                        <a:rPr kumimoji="0" lang="en-US" altLang="zh-CN" sz="1700" u="none" strike="noStrike" cap="none" normalizeH="0" baseline="0" dirty="0" err="1" smtClean="0">
                          <a:ln>
                            <a:noFill/>
                          </a:ln>
                          <a:effectLst/>
                        </a:rPr>
                        <a:t>pmA</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xmlns="" val="10001"/>
                  </a:ext>
                </a:extLst>
              </a:tr>
              <a:tr h="577638">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zh-CN" sz="1800" u="none" strike="noStrike" cap="none" normalizeH="0" baseline="0" dirty="0" err="1" smtClean="0">
                          <a:ln>
                            <a:noFill/>
                          </a:ln>
                          <a:solidFill>
                            <a:srgbClr val="0000FF"/>
                          </a:solidFill>
                          <a:effectLst/>
                        </a:rPr>
                        <a:t>iLinac</a:t>
                      </a:r>
                      <a:endParaRPr kumimoji="0" lang="en-US" altLang="zh-CN" sz="1800" b="1" i="0" u="none" strike="noStrike" cap="none" normalizeH="0" baseline="0" dirty="0" smtClean="0">
                        <a:ln>
                          <a:noFill/>
                        </a:ln>
                        <a:solidFill>
                          <a:srgbClr val="0000FF"/>
                        </a:solidFill>
                        <a:effectLst/>
                        <a:latin typeface="Times New Roman" pitchFamily="18" charset="0"/>
                        <a:ea typeface="宋体" charset="-122"/>
                        <a:cs typeface="Times New Roman" pitchFamily="18" charset="0"/>
                      </a:endParaRPr>
                    </a:p>
                  </a:txBody>
                  <a:tcPr anchor="ctr" horzOverflow="overflow">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 </a:t>
                      </a:r>
                      <a:r>
                        <a:rPr kumimoji="0" lang="en-US" altLang="zh-CN" sz="1700" u="none" strike="noStrike" cap="none" normalizeH="0" baseline="30000" dirty="0" smtClean="0">
                          <a:ln>
                            <a:noFill/>
                          </a:ln>
                          <a:effectLst/>
                        </a:rPr>
                        <a:t>238</a:t>
                      </a:r>
                      <a:r>
                        <a:rPr kumimoji="0" lang="en-US" altLang="zh-CN" sz="1700" u="none" strike="noStrike" cap="none" normalizeH="0" baseline="0" dirty="0" smtClean="0">
                          <a:ln>
                            <a:noFill/>
                          </a:ln>
                          <a:effectLst/>
                        </a:rPr>
                        <a:t>U</a:t>
                      </a:r>
                      <a:r>
                        <a:rPr kumimoji="0" lang="en-US" altLang="zh-CN" sz="1700" u="none" strike="noStrike" cap="none" normalizeH="0" baseline="30000" dirty="0" smtClean="0">
                          <a:ln>
                            <a:noFill/>
                          </a:ln>
                          <a:effectLst/>
                        </a:rPr>
                        <a:t>35+</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17 </a:t>
                      </a:r>
                      <a:r>
                        <a:rPr kumimoji="0" lang="en-US" altLang="zh-CN" sz="1700" u="none" strike="noStrike" cap="none" normalizeH="0" baseline="0" dirty="0" err="1" smtClean="0">
                          <a:ln>
                            <a:noFill/>
                          </a:ln>
                          <a:effectLst/>
                        </a:rPr>
                        <a:t>MeV</a:t>
                      </a:r>
                      <a:r>
                        <a:rPr kumimoji="0" lang="en-US" altLang="zh-CN" sz="1700" u="none" strike="noStrike" cap="none" normalizeH="0" baseline="0" dirty="0" smtClean="0">
                          <a:ln>
                            <a:noFill/>
                          </a:ln>
                          <a:effectLst/>
                        </a:rPr>
                        <a:t>/u</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0.028-0.05 </a:t>
                      </a:r>
                      <a:r>
                        <a:rPr kumimoji="0" lang="en-US" altLang="zh-CN" sz="1700" u="none" strike="noStrike" cap="none" normalizeH="0" baseline="0" dirty="0" err="1" smtClean="0">
                          <a:ln>
                            <a:noFill/>
                          </a:ln>
                          <a:effectLst/>
                        </a:rPr>
                        <a:t>pmA</a:t>
                      </a:r>
                      <a:endParaRPr kumimoji="0" lang="en-US" altLang="zh-CN" sz="1700" b="1"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xmlns="" val="10002"/>
                  </a:ext>
                </a:extLst>
              </a:tr>
              <a:tr h="577638">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zh-CN" sz="1800" u="none" strike="noStrike" cap="none" normalizeH="0" baseline="0" dirty="0" err="1" smtClean="0">
                          <a:ln>
                            <a:noFill/>
                          </a:ln>
                          <a:solidFill>
                            <a:srgbClr val="0000FF"/>
                          </a:solidFill>
                          <a:effectLst/>
                        </a:rPr>
                        <a:t>BRing</a:t>
                      </a:r>
                      <a:r>
                        <a:rPr kumimoji="0" lang="en-US" altLang="zh-CN" sz="1800" u="none" strike="noStrike" cap="none" normalizeH="0" baseline="0" dirty="0" smtClean="0">
                          <a:ln>
                            <a:noFill/>
                          </a:ln>
                          <a:solidFill>
                            <a:srgbClr val="0000FF"/>
                          </a:solidFill>
                          <a:effectLst/>
                        </a:rPr>
                        <a:t>-N</a:t>
                      </a:r>
                      <a:endParaRPr kumimoji="0" lang="en-US" altLang="zh-CN" sz="1800" b="1" i="0" u="none" strike="noStrike" cap="none" normalizeH="0" baseline="0" dirty="0" smtClean="0">
                        <a:ln>
                          <a:noFill/>
                        </a:ln>
                        <a:solidFill>
                          <a:srgbClr val="0000FF"/>
                        </a:solidFill>
                        <a:effectLst/>
                        <a:latin typeface="Times New Roman" pitchFamily="18" charset="0"/>
                        <a:ea typeface="宋体" charset="-122"/>
                        <a:cs typeface="Times New Roman" pitchFamily="18" charset="0"/>
                      </a:endParaRPr>
                    </a:p>
                  </a:txBody>
                  <a:tcPr anchor="ctr" horzOverflow="overflow">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 </a:t>
                      </a:r>
                      <a:r>
                        <a:rPr kumimoji="0" lang="en-US" altLang="zh-CN" sz="1700" u="none" strike="noStrike" cap="none" normalizeH="0" baseline="30000" dirty="0" smtClean="0">
                          <a:ln>
                            <a:noFill/>
                          </a:ln>
                          <a:effectLst/>
                        </a:rPr>
                        <a:t>238</a:t>
                      </a:r>
                      <a:r>
                        <a:rPr kumimoji="0" lang="en-US" altLang="zh-CN" sz="1700" u="none" strike="noStrike" cap="none" normalizeH="0" baseline="0" dirty="0" smtClean="0">
                          <a:ln>
                            <a:noFill/>
                          </a:ln>
                          <a:effectLst/>
                        </a:rPr>
                        <a:t>U</a:t>
                      </a:r>
                      <a:r>
                        <a:rPr kumimoji="0" lang="en-US" altLang="zh-CN" sz="1700" u="none" strike="noStrike" cap="none" normalizeH="0" baseline="30000" dirty="0" smtClean="0">
                          <a:ln>
                            <a:noFill/>
                          </a:ln>
                          <a:effectLst/>
                        </a:rPr>
                        <a:t>35+</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0.8 GeV/u</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~2.0</a:t>
                      </a:r>
                      <a:r>
                        <a:rPr kumimoji="0" lang="en-US" altLang="zh-CN" sz="1700" u="none" strike="noStrike" cap="none" normalizeH="0" baseline="0" dirty="0" smtClean="0">
                          <a:ln>
                            <a:noFill/>
                          </a:ln>
                          <a:effectLst/>
                          <a:sym typeface="Symbol" pitchFamily="18" charset="2"/>
                        </a:rPr>
                        <a:t></a:t>
                      </a:r>
                      <a:r>
                        <a:rPr kumimoji="0" lang="en-US" altLang="zh-CN" sz="1700" u="none" strike="noStrike" cap="none" normalizeH="0" baseline="0" dirty="0" smtClean="0">
                          <a:ln>
                            <a:noFill/>
                          </a:ln>
                          <a:effectLst/>
                        </a:rPr>
                        <a:t>10</a:t>
                      </a:r>
                      <a:r>
                        <a:rPr kumimoji="0" lang="en-US" altLang="zh-CN" sz="1700" u="none" strike="noStrike" cap="none" normalizeH="0" baseline="30000" dirty="0" smtClean="0">
                          <a:ln>
                            <a:noFill/>
                          </a:ln>
                          <a:effectLst/>
                          <a:sym typeface="Symbol" pitchFamily="18" charset="2"/>
                        </a:rPr>
                        <a:t>11 </a:t>
                      </a:r>
                      <a:r>
                        <a:rPr kumimoji="0" lang="en-US" altLang="zh-CN" sz="1700" u="none" strike="noStrike" cap="none" normalizeH="0" baseline="0" dirty="0" err="1" smtClean="0">
                          <a:ln>
                            <a:noFill/>
                          </a:ln>
                          <a:effectLst/>
                          <a:sym typeface="Symbol" pitchFamily="18" charset="2"/>
                        </a:rPr>
                        <a:t>ppp</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sym typeface="Symbol" pitchFamily="18" charset="2"/>
                      </a:endParaRPr>
                    </a:p>
                  </a:txBody>
                  <a:tcPr anchor="ctr" horzOverflow="overflow">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xmlns="" val="547700418"/>
                  </a:ext>
                </a:extLst>
              </a:tr>
              <a:tr h="577638">
                <a:tc rowSpan="3">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zh-CN" sz="2400" u="none" strike="noStrike" cap="none" normalizeH="0" baseline="0" dirty="0" err="1" smtClean="0">
                          <a:ln>
                            <a:noFill/>
                          </a:ln>
                          <a:solidFill>
                            <a:srgbClr val="0000FF"/>
                          </a:solidFill>
                          <a:effectLst/>
                        </a:rPr>
                        <a:t>BRing</a:t>
                      </a:r>
                      <a:r>
                        <a:rPr kumimoji="0" lang="en-US" altLang="zh-CN" sz="2400" u="none" strike="noStrike" cap="none" normalizeH="0" baseline="0" dirty="0" smtClean="0">
                          <a:ln>
                            <a:noFill/>
                          </a:ln>
                          <a:solidFill>
                            <a:srgbClr val="0000FF"/>
                          </a:solidFill>
                          <a:effectLst/>
                        </a:rPr>
                        <a:t>-S</a:t>
                      </a:r>
                      <a:endParaRPr kumimoji="0" lang="en-US" altLang="zh-CN" sz="2400" b="1" i="0" u="none" strike="noStrike" cap="none" normalizeH="0" baseline="0" dirty="0" smtClean="0">
                        <a:ln>
                          <a:noFill/>
                        </a:ln>
                        <a:solidFill>
                          <a:srgbClr val="0000FF"/>
                        </a:solidFill>
                        <a:effectLst/>
                        <a:latin typeface="Times New Roman" pitchFamily="18" charset="0"/>
                        <a:ea typeface="宋体" charset="-122"/>
                        <a:cs typeface="Times New Roman" pitchFamily="18" charset="0"/>
                      </a:endParaRPr>
                    </a:p>
                  </a:txBody>
                  <a:tcPr anchor="ctr" horzOverflow="overflow">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 </a:t>
                      </a:r>
                      <a:r>
                        <a:rPr kumimoji="0" lang="en-US" altLang="zh-CN" sz="1700" u="none" strike="noStrike" cap="none" normalizeH="0" baseline="30000" dirty="0" smtClean="0">
                          <a:ln>
                            <a:noFill/>
                          </a:ln>
                          <a:effectLst/>
                        </a:rPr>
                        <a:t>238</a:t>
                      </a:r>
                      <a:r>
                        <a:rPr kumimoji="0" lang="en-US" altLang="zh-CN" sz="1700" u="none" strike="noStrike" cap="none" normalizeH="0" baseline="0" dirty="0" smtClean="0">
                          <a:ln>
                            <a:noFill/>
                          </a:ln>
                          <a:effectLst/>
                        </a:rPr>
                        <a:t>U</a:t>
                      </a:r>
                      <a:r>
                        <a:rPr kumimoji="0" lang="en-US" altLang="zh-CN" sz="1700" u="none" strike="noStrike" cap="none" normalizeH="0" baseline="30000" dirty="0" smtClean="0">
                          <a:ln>
                            <a:noFill/>
                          </a:ln>
                          <a:effectLst/>
                        </a:rPr>
                        <a:t>35+</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2.3 GeV/u</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~1.0</a:t>
                      </a:r>
                      <a:r>
                        <a:rPr kumimoji="0" lang="en-US" altLang="zh-CN" sz="1700" u="none" strike="noStrike" cap="none" normalizeH="0" baseline="0" dirty="0" smtClean="0">
                          <a:ln>
                            <a:noFill/>
                          </a:ln>
                          <a:effectLst/>
                          <a:sym typeface="Symbol" pitchFamily="18" charset="2"/>
                        </a:rPr>
                        <a:t></a:t>
                      </a:r>
                      <a:r>
                        <a:rPr kumimoji="0" lang="en-US" altLang="zh-CN" sz="1700" u="none" strike="noStrike" cap="none" normalizeH="0" baseline="0" dirty="0" smtClean="0">
                          <a:ln>
                            <a:noFill/>
                          </a:ln>
                          <a:effectLst/>
                        </a:rPr>
                        <a:t>10</a:t>
                      </a:r>
                      <a:r>
                        <a:rPr kumimoji="0" lang="en-US" altLang="zh-CN" sz="1700" u="none" strike="noStrike" cap="none" normalizeH="0" baseline="30000" dirty="0" smtClean="0">
                          <a:ln>
                            <a:noFill/>
                          </a:ln>
                          <a:effectLst/>
                          <a:sym typeface="Symbol" pitchFamily="18" charset="2"/>
                        </a:rPr>
                        <a:t>12 </a:t>
                      </a:r>
                      <a:r>
                        <a:rPr kumimoji="0" lang="en-US" altLang="zh-CN" sz="1700" u="none" strike="noStrike" cap="none" normalizeH="0" baseline="0" dirty="0" err="1" smtClean="0">
                          <a:ln>
                            <a:noFill/>
                          </a:ln>
                          <a:effectLst/>
                          <a:sym typeface="Symbol" pitchFamily="18" charset="2"/>
                        </a:rPr>
                        <a:t>ppp</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sym typeface="Symbol" pitchFamily="18" charset="2"/>
                      </a:endParaRPr>
                    </a:p>
                  </a:txBody>
                  <a:tcPr anchor="ctr" horzOverflow="overflow">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xmlns="" val="3241053388"/>
                  </a:ext>
                </a:extLst>
              </a:tr>
              <a:tr h="577638">
                <a:tc vMerge="1">
                  <a:txBody>
                    <a:bodyPr/>
                    <a:lstStyle/>
                    <a:p>
                      <a:endParaRPr lang="zh-CN" altLang="en-US"/>
                    </a:p>
                  </a:txBody>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 </a:t>
                      </a:r>
                      <a:r>
                        <a:rPr kumimoji="0" lang="en-US" altLang="zh-CN" sz="1700" u="none" strike="noStrike" cap="none" normalizeH="0" baseline="30000" dirty="0" smtClean="0">
                          <a:ln>
                            <a:noFill/>
                          </a:ln>
                          <a:effectLst/>
                        </a:rPr>
                        <a:t>238</a:t>
                      </a:r>
                      <a:r>
                        <a:rPr kumimoji="0" lang="en-US" altLang="zh-CN" sz="1700" u="none" strike="noStrike" cap="none" normalizeH="0" baseline="0" dirty="0" smtClean="0">
                          <a:ln>
                            <a:noFill/>
                          </a:ln>
                          <a:effectLst/>
                        </a:rPr>
                        <a:t>U</a:t>
                      </a:r>
                      <a:r>
                        <a:rPr kumimoji="0" lang="en-US" altLang="zh-CN" sz="1700" u="none" strike="noStrike" cap="none" normalizeH="0" baseline="30000" dirty="0" smtClean="0">
                          <a:ln>
                            <a:noFill/>
                          </a:ln>
                          <a:effectLst/>
                        </a:rPr>
                        <a:t>76+</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5.8 GeV/u</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~5.0</a:t>
                      </a:r>
                      <a:r>
                        <a:rPr kumimoji="0" lang="en-US" altLang="zh-CN" sz="1700" u="none" strike="noStrike" cap="none" normalizeH="0" baseline="0" dirty="0" smtClean="0">
                          <a:ln>
                            <a:noFill/>
                          </a:ln>
                          <a:effectLst/>
                          <a:sym typeface="Symbol" pitchFamily="18" charset="2"/>
                        </a:rPr>
                        <a:t></a:t>
                      </a:r>
                      <a:r>
                        <a:rPr kumimoji="0" lang="en-US" altLang="zh-CN" sz="1700" u="none" strike="noStrike" cap="none" normalizeH="0" baseline="0" dirty="0" smtClean="0">
                          <a:ln>
                            <a:noFill/>
                          </a:ln>
                          <a:effectLst/>
                        </a:rPr>
                        <a:t>10</a:t>
                      </a:r>
                      <a:r>
                        <a:rPr kumimoji="0" lang="en-US" altLang="zh-CN" sz="1700" u="none" strike="noStrike" cap="none" normalizeH="0" baseline="30000" dirty="0" smtClean="0">
                          <a:ln>
                            <a:noFill/>
                          </a:ln>
                          <a:effectLst/>
                          <a:sym typeface="Symbol" pitchFamily="18" charset="2"/>
                        </a:rPr>
                        <a:t>11 </a:t>
                      </a:r>
                      <a:r>
                        <a:rPr kumimoji="0" lang="en-US" altLang="zh-CN" sz="1700" u="none" strike="noStrike" cap="none" normalizeH="0" baseline="0" dirty="0" err="1" smtClean="0">
                          <a:ln>
                            <a:noFill/>
                          </a:ln>
                          <a:effectLst/>
                          <a:sym typeface="Symbol" pitchFamily="18" charset="2"/>
                        </a:rPr>
                        <a:t>ppp</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sym typeface="Symbol" pitchFamily="18" charset="2"/>
                      </a:endParaRPr>
                    </a:p>
                  </a:txBody>
                  <a:tcPr anchor="ctr" horzOverflow="overflow">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r>
              <a:tr h="577638">
                <a:tc vMerge="1">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l" defTabSz="914400" rtl="0" eaLnBrk="1" fontAlgn="base" latinLnBrk="0" hangingPunct="1">
                        <a:lnSpc>
                          <a:spcPct val="100000"/>
                        </a:lnSpc>
                        <a:spcBef>
                          <a:spcPts val="0"/>
                        </a:spcBef>
                        <a:spcAft>
                          <a:spcPct val="0"/>
                        </a:spcAft>
                        <a:buClrTx/>
                        <a:buSzTx/>
                        <a:buFontTx/>
                        <a:buNone/>
                        <a:tabLst/>
                      </a:pPr>
                      <a:endParaRPr kumimoji="0" lang="en-US" altLang="zh-CN" sz="1800" b="1" i="0" u="none" strike="noStrike" cap="none" normalizeH="0" baseline="0" dirty="0" smtClean="0">
                        <a:ln>
                          <a:noFill/>
                        </a:ln>
                        <a:solidFill>
                          <a:srgbClr val="0000FF"/>
                        </a:solidFill>
                        <a:effectLst/>
                        <a:latin typeface="Times New Roman" pitchFamily="18" charset="0"/>
                        <a:ea typeface="宋体" charset="-122"/>
                        <a:cs typeface="Times New Roman" pitchFamily="18" charset="0"/>
                      </a:endParaRPr>
                    </a:p>
                  </a:txBody>
                  <a:tcPr anchor="ctr" horzOverflow="overflow">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 </a:t>
                      </a:r>
                      <a:r>
                        <a:rPr kumimoji="0" lang="en-US" altLang="zh-CN" sz="1700" u="none" strike="noStrike" cap="none" normalizeH="0" baseline="30000" dirty="0" smtClean="0">
                          <a:ln>
                            <a:noFill/>
                          </a:ln>
                          <a:effectLst/>
                        </a:rPr>
                        <a:t>238</a:t>
                      </a:r>
                      <a:r>
                        <a:rPr kumimoji="0" lang="en-US" altLang="zh-CN" sz="1700" u="none" strike="noStrike" cap="none" normalizeH="0" baseline="0" dirty="0" smtClean="0">
                          <a:ln>
                            <a:noFill/>
                          </a:ln>
                          <a:effectLst/>
                        </a:rPr>
                        <a:t>U</a:t>
                      </a:r>
                      <a:r>
                        <a:rPr kumimoji="0" lang="en-US" altLang="zh-CN" sz="1700" u="none" strike="noStrike" cap="none" normalizeH="0" baseline="30000" dirty="0" smtClean="0">
                          <a:ln>
                            <a:noFill/>
                          </a:ln>
                          <a:effectLst/>
                        </a:rPr>
                        <a:t>92+</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7.3 GeV/u</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~5.0</a:t>
                      </a:r>
                      <a:r>
                        <a:rPr kumimoji="0" lang="en-US" altLang="zh-CN" sz="1700" u="none" strike="noStrike" cap="none" normalizeH="0" baseline="0" dirty="0" smtClean="0">
                          <a:ln>
                            <a:noFill/>
                          </a:ln>
                          <a:effectLst/>
                          <a:sym typeface="Symbol" pitchFamily="18" charset="2"/>
                        </a:rPr>
                        <a:t></a:t>
                      </a:r>
                      <a:r>
                        <a:rPr kumimoji="0" lang="en-US" altLang="zh-CN" sz="1700" u="none" strike="noStrike" cap="none" normalizeH="0" baseline="0" dirty="0" smtClean="0">
                          <a:ln>
                            <a:noFill/>
                          </a:ln>
                          <a:effectLst/>
                        </a:rPr>
                        <a:t>10</a:t>
                      </a:r>
                      <a:r>
                        <a:rPr kumimoji="0" lang="en-US" altLang="zh-CN" sz="1700" u="none" strike="noStrike" cap="none" normalizeH="0" baseline="30000" dirty="0" smtClean="0">
                          <a:ln>
                            <a:noFill/>
                          </a:ln>
                          <a:effectLst/>
                          <a:sym typeface="Symbol" pitchFamily="18" charset="2"/>
                        </a:rPr>
                        <a:t>11 </a:t>
                      </a:r>
                      <a:r>
                        <a:rPr kumimoji="0" lang="en-US" altLang="zh-CN" sz="1700" u="none" strike="noStrike" cap="none" normalizeH="0" baseline="0" dirty="0" err="1" smtClean="0">
                          <a:ln>
                            <a:noFill/>
                          </a:ln>
                          <a:effectLst/>
                          <a:sym typeface="Symbol" pitchFamily="18" charset="2"/>
                        </a:rPr>
                        <a:t>ppp</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sym typeface="Symbol" pitchFamily="18" charset="2"/>
                      </a:endParaRPr>
                    </a:p>
                  </a:txBody>
                  <a:tcPr anchor="ctr" horzOverflow="overflow">
                    <a:lnL w="12700" cmpd="sng">
                      <a:solidFill>
                        <a:srgbClr val="FFFFFF"/>
                      </a:solidFill>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xmlns="" val="10003"/>
                  </a:ext>
                </a:extLst>
              </a:tr>
              <a:tr h="693826">
                <a:tc rowSpan="2">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zh-CN" sz="1800" u="none" strike="noStrike" cap="none" normalizeH="0" baseline="0" dirty="0" err="1" smtClean="0">
                          <a:ln>
                            <a:noFill/>
                          </a:ln>
                          <a:solidFill>
                            <a:srgbClr val="0000FF"/>
                          </a:solidFill>
                          <a:effectLst/>
                        </a:rPr>
                        <a:t>SRing</a:t>
                      </a:r>
                      <a:endParaRPr kumimoji="0" lang="en-US" altLang="zh-CN" sz="1800" b="1" i="0" u="none" strike="noStrike" cap="none" normalizeH="0" baseline="0" dirty="0" smtClean="0">
                        <a:ln>
                          <a:noFill/>
                        </a:ln>
                        <a:solidFill>
                          <a:srgbClr val="0000FF"/>
                        </a:solidFill>
                        <a:effectLst/>
                        <a:latin typeface="Times New Roman" pitchFamily="18" charset="0"/>
                        <a:ea typeface="宋体" charset="-122"/>
                        <a:cs typeface="Times New Roman" pitchFamily="18" charset="0"/>
                      </a:endParaRPr>
                    </a:p>
                  </a:txBody>
                  <a:tcPr anchor="ctr" horzOverflow="overflow">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RIBs: neutron-rich,  proton-rich</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0.84 </a:t>
                      </a:r>
                      <a:r>
                        <a:rPr kumimoji="0" lang="en-US" altLang="zh-CN" sz="1700" u="none" strike="noStrike" cap="none" normalizeH="0" baseline="0" dirty="0" err="1" smtClean="0">
                          <a:ln>
                            <a:noFill/>
                          </a:ln>
                          <a:effectLst/>
                        </a:rPr>
                        <a:t>GeV</a:t>
                      </a:r>
                      <a:r>
                        <a:rPr kumimoji="0" lang="en-US" altLang="zh-CN" sz="1700" u="none" strike="noStrike" cap="none" normalizeH="0" baseline="0" dirty="0" smtClean="0">
                          <a:ln>
                            <a:noFill/>
                          </a:ln>
                          <a:effectLst/>
                        </a:rPr>
                        <a:t>/u(A/q=3)</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~10</a:t>
                      </a:r>
                      <a:r>
                        <a:rPr kumimoji="0" lang="en-US" altLang="zh-CN" sz="1700" u="none" strike="noStrike" cap="none" normalizeH="0" baseline="30000" dirty="0" smtClean="0">
                          <a:ln>
                            <a:noFill/>
                          </a:ln>
                          <a:effectLst/>
                          <a:sym typeface="Symbol" pitchFamily="18" charset="2"/>
                        </a:rPr>
                        <a:t>9-10 </a:t>
                      </a:r>
                      <a:r>
                        <a:rPr kumimoji="0" lang="en-US" altLang="zh-CN" sz="1700" u="none" strike="noStrike" cap="none" normalizeH="0" baseline="0" dirty="0" err="1" smtClean="0">
                          <a:ln>
                            <a:noFill/>
                          </a:ln>
                          <a:effectLst/>
                          <a:sym typeface="Symbol" pitchFamily="18" charset="2"/>
                        </a:rPr>
                        <a:t>ppp</a:t>
                      </a:r>
                      <a:endParaRPr kumimoji="0" lang="en-US" altLang="zh-CN" sz="1700" b="1" i="0" u="none" strike="noStrike" cap="none" normalizeH="0" baseline="0" dirty="0" smtClean="0">
                        <a:ln>
                          <a:noFill/>
                        </a:ln>
                        <a:solidFill>
                          <a:srgbClr val="000099"/>
                        </a:solidFill>
                        <a:effectLst/>
                        <a:latin typeface="Times New Roman" pitchFamily="18" charset="0"/>
                        <a:ea typeface="宋体" charset="-122"/>
                        <a:cs typeface="Times New Roman" pitchFamily="18" charset="0"/>
                        <a:sym typeface="Symbol" pitchFamily="18" charset="2"/>
                      </a:endParaRPr>
                    </a:p>
                  </a:txBody>
                  <a:tcPr anchor="ctr" horzOverflow="overflow">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xmlns="" val="10004"/>
                  </a:ext>
                </a:extLst>
              </a:tr>
              <a:tr h="423706">
                <a:tc v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1800" b="1" i="0" u="none" strike="noStrike" cap="none" normalizeH="0" baseline="0" dirty="0" smtClean="0">
                        <a:ln>
                          <a:noFill/>
                        </a:ln>
                        <a:solidFill>
                          <a:schemeClr val="tx1"/>
                        </a:solidFill>
                        <a:effectLst/>
                        <a:latin typeface="Arial" charset="0"/>
                        <a:ea typeface="宋体"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Fully stripped  heavy ions </a:t>
                      </a:r>
                    </a:p>
                    <a:p>
                      <a:pPr marL="0" marR="0" lvl="0" indent="0" algn="l"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H-like, He-like heavy ions  </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0.8 </a:t>
                      </a:r>
                      <a:r>
                        <a:rPr kumimoji="0" lang="en-US" altLang="zh-CN" sz="1700" u="none" strike="noStrike" cap="none" normalizeH="0" baseline="0" dirty="0" err="1" smtClean="0">
                          <a:ln>
                            <a:noFill/>
                          </a:ln>
                          <a:effectLst/>
                        </a:rPr>
                        <a:t>GeV</a:t>
                      </a:r>
                      <a:r>
                        <a:rPr kumimoji="0" lang="en-US" altLang="zh-CN" sz="1700" u="none" strike="noStrike" cap="none" normalizeH="0" baseline="0" dirty="0" smtClean="0">
                          <a:ln>
                            <a:noFill/>
                          </a:ln>
                          <a:effectLst/>
                        </a:rPr>
                        <a:t>/u(</a:t>
                      </a:r>
                      <a:r>
                        <a:rPr kumimoji="0" lang="en-US" altLang="zh-CN" sz="1700" u="none" strike="noStrike" cap="none" normalizeH="0" baseline="30000" dirty="0" smtClean="0">
                          <a:ln>
                            <a:noFill/>
                          </a:ln>
                          <a:effectLst/>
                        </a:rPr>
                        <a:t>238</a:t>
                      </a:r>
                      <a:r>
                        <a:rPr kumimoji="0" lang="en-US" altLang="zh-CN" sz="1700" u="none" strike="noStrike" cap="none" normalizeH="0" baseline="0" dirty="0" smtClean="0">
                          <a:ln>
                            <a:noFill/>
                          </a:ln>
                          <a:effectLst/>
                        </a:rPr>
                        <a:t>U</a:t>
                      </a:r>
                      <a:r>
                        <a:rPr kumimoji="0" lang="en-US" altLang="zh-CN" sz="1700" u="none" strike="noStrike" cap="none" normalizeH="0" baseline="30000" dirty="0" smtClean="0">
                          <a:ln>
                            <a:noFill/>
                          </a:ln>
                          <a:effectLst/>
                        </a:rPr>
                        <a:t>92+</a:t>
                      </a:r>
                      <a:r>
                        <a:rPr kumimoji="0" lang="en-US" altLang="zh-CN" sz="1700" u="none" strike="noStrike" cap="none" normalizeH="0" baseline="0" dirty="0" smtClean="0">
                          <a:ln>
                            <a:noFill/>
                          </a:ln>
                          <a:effectLst/>
                        </a:rPr>
                        <a:t>)</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endParaRPr>
                    </a:p>
                  </a:txBody>
                  <a:tcPr anchor="ctr" horzOverflow="overflow">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1700" u="none" strike="noStrike" cap="none" normalizeH="0" baseline="0" dirty="0" smtClean="0">
                          <a:ln>
                            <a:noFill/>
                          </a:ln>
                          <a:effectLst/>
                        </a:rPr>
                        <a:t>~10</a:t>
                      </a:r>
                      <a:r>
                        <a:rPr kumimoji="0" lang="en-US" altLang="zh-CN" sz="1700" u="none" strike="noStrike" cap="none" normalizeH="0" baseline="30000" dirty="0" smtClean="0">
                          <a:ln>
                            <a:noFill/>
                          </a:ln>
                          <a:effectLst/>
                          <a:sym typeface="Symbol" pitchFamily="18" charset="2"/>
                        </a:rPr>
                        <a:t>11-12</a:t>
                      </a:r>
                      <a:r>
                        <a:rPr kumimoji="0" lang="en-US" altLang="zh-CN" sz="1700" u="none" strike="noStrike" cap="none" normalizeH="0" baseline="0" dirty="0" smtClean="0">
                          <a:ln>
                            <a:noFill/>
                          </a:ln>
                          <a:effectLst/>
                          <a:sym typeface="Symbol" pitchFamily="18" charset="2"/>
                        </a:rPr>
                        <a:t> </a:t>
                      </a:r>
                      <a:r>
                        <a:rPr kumimoji="0" lang="en-US" altLang="zh-CN" sz="1700" u="none" strike="noStrike" cap="none" normalizeH="0" baseline="0" dirty="0" err="1" smtClean="0">
                          <a:ln>
                            <a:noFill/>
                          </a:ln>
                          <a:effectLst/>
                          <a:sym typeface="Symbol" pitchFamily="18" charset="2"/>
                        </a:rPr>
                        <a:t>ppp</a:t>
                      </a:r>
                      <a:endParaRPr kumimoji="0" lang="en-US" altLang="zh-CN" sz="1700" b="0" i="0" u="none" strike="noStrike" cap="none" normalizeH="0" baseline="0" dirty="0" smtClean="0">
                        <a:ln>
                          <a:noFill/>
                        </a:ln>
                        <a:solidFill>
                          <a:srgbClr val="000099"/>
                        </a:solidFill>
                        <a:effectLst/>
                        <a:latin typeface="Times New Roman" pitchFamily="18" charset="0"/>
                        <a:ea typeface="宋体" charset="-122"/>
                        <a:cs typeface="Times New Roman" pitchFamily="18" charset="0"/>
                        <a:sym typeface="Symbol" pitchFamily="18" charset="2"/>
                      </a:endParaRPr>
                    </a:p>
                  </a:txBody>
                  <a:tcPr anchor="ctr" horzOverflow="overflow">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xmlns="" val="10005"/>
                  </a:ext>
                </a:extLst>
              </a:tr>
            </a:tbl>
          </a:graphicData>
        </a:graphic>
      </p:graphicFrame>
      <p:sp>
        <p:nvSpPr>
          <p:cNvPr id="2" name="椭圆 1"/>
          <p:cNvSpPr/>
          <p:nvPr/>
        </p:nvSpPr>
        <p:spPr bwMode="auto">
          <a:xfrm>
            <a:off x="1331640" y="3550156"/>
            <a:ext cx="7488832" cy="504056"/>
          </a:xfrm>
          <a:prstGeom prst="ellipse">
            <a:avLst/>
          </a:prstGeom>
          <a:noFill/>
          <a:ln w="25400">
            <a:solidFill>
              <a:srgbClr val="0000FF"/>
            </a:solidFill>
          </a:ln>
        </p:spPr>
        <p:txBody>
          <a:bodyPr vert="horz" wrap="square" lIns="91440" tIns="45720" rIns="91440" bIns="45720" numCol="1" rtlCol="0" anchor="t" anchorCtr="0" compatLnSpc="1"/>
          <a:lstStyle/>
          <a:p>
            <a:pPr eaLnBrk="0" hangingPunct="0">
              <a:lnSpc>
                <a:spcPct val="180000"/>
              </a:lnSpc>
              <a:buClr>
                <a:prstClr val="black"/>
              </a:buClr>
              <a:buFont typeface="Wingdings" charset="0"/>
              <a:buNone/>
            </a:pPr>
            <a:endParaRPr lang="zh-CN" altLang="en-US" sz="2000" b="1">
              <a:solidFill>
                <a:srgbClr val="000000"/>
              </a:solidFill>
              <a:latin typeface="Arial" charset="0"/>
              <a:ea typeface="楷体_GB2312" charset="0"/>
              <a:cs typeface="Arial" charset="0"/>
            </a:endParaRPr>
          </a:p>
        </p:txBody>
      </p:sp>
      <p:sp>
        <p:nvSpPr>
          <p:cNvPr id="6" name="矩形 5"/>
          <p:cNvSpPr/>
          <p:nvPr/>
        </p:nvSpPr>
        <p:spPr>
          <a:xfrm>
            <a:off x="386295" y="65576"/>
            <a:ext cx="5422895" cy="584775"/>
          </a:xfrm>
          <a:prstGeom prst="rect">
            <a:avLst/>
          </a:prstGeom>
        </p:spPr>
        <p:txBody>
          <a:bodyPr wrap="none">
            <a:spAutoFit/>
          </a:bodyPr>
          <a:lstStyle/>
          <a:p>
            <a:r>
              <a:rPr lang="en-US" altLang="zh-CN" sz="3200" b="1" dirty="0" smtClean="0">
                <a:solidFill>
                  <a:schemeClr val="bg1"/>
                </a:solidFill>
                <a:latin typeface="Calibri" pitchFamily="34" charset="0"/>
                <a:ea typeface="MS PGothic" pitchFamily="34" charset="-128"/>
              </a:rPr>
              <a:t>High intensity heavy ion beam </a:t>
            </a:r>
            <a:endParaRPr lang="zh-CN" altLang="en-US" sz="3200" b="1" dirty="0">
              <a:solidFill>
                <a:schemeClr val="bg1"/>
              </a:solidFill>
            </a:endParaRPr>
          </a:p>
        </p:txBody>
      </p:sp>
    </p:spTree>
    <p:extLst>
      <p:ext uri="{BB962C8B-B14F-4D97-AF65-F5344CB8AC3E}">
        <p14:creationId xmlns:p14="http://schemas.microsoft.com/office/powerpoint/2010/main" val="38449576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06797" y="3244334"/>
            <a:ext cx="7581627" cy="707886"/>
          </a:xfrm>
          <a:prstGeom prst="rect">
            <a:avLst/>
          </a:prstGeom>
        </p:spPr>
        <p:txBody>
          <a:bodyPr wrap="none">
            <a:spAutoFit/>
          </a:bodyPr>
          <a:lstStyle/>
          <a:p>
            <a:pPr algn="ctr" eaLnBrk="0" hangingPunct="0">
              <a:buClr>
                <a:srgbClr val="000099"/>
              </a:buClr>
            </a:pPr>
            <a:r>
              <a:rPr lang="en-US" altLang="zh-CN" sz="4000" dirty="0">
                <a:solidFill>
                  <a:srgbClr val="3333FF"/>
                </a:solidFill>
                <a:latin typeface="Calibri" pitchFamily="34" charset="0"/>
                <a:ea typeface="MS PGothic" pitchFamily="34" charset="-128"/>
              </a:rPr>
              <a:t>Figure-8 shape ion-ion merging ring</a:t>
            </a:r>
          </a:p>
        </p:txBody>
      </p:sp>
    </p:spTree>
    <p:extLst>
      <p:ext uri="{BB962C8B-B14F-4D97-AF65-F5344CB8AC3E}">
        <p14:creationId xmlns:p14="http://schemas.microsoft.com/office/powerpoint/2010/main" val="17037356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2"/>
          <p:cNvGrpSpPr/>
          <p:nvPr/>
        </p:nvGrpSpPr>
        <p:grpSpPr>
          <a:xfrm>
            <a:off x="4357687" y="1071546"/>
            <a:ext cx="3877120" cy="3571900"/>
            <a:chOff x="4497388" y="1337453"/>
            <a:chExt cx="4538662" cy="5229224"/>
          </a:xfrm>
        </p:grpSpPr>
        <p:graphicFrame>
          <p:nvGraphicFramePr>
            <p:cNvPr id="3" name="Object 2"/>
            <p:cNvGraphicFramePr>
              <a:graphicFrameLocks noChangeAspect="1"/>
            </p:cNvGraphicFramePr>
            <p:nvPr/>
          </p:nvGraphicFramePr>
          <p:xfrm>
            <a:off x="4497388" y="1337453"/>
            <a:ext cx="4538662" cy="5229224"/>
          </p:xfrm>
          <a:graphic>
            <a:graphicData uri="http://schemas.openxmlformats.org/presentationml/2006/ole">
              <mc:AlternateContent xmlns:mc="http://schemas.openxmlformats.org/markup-compatibility/2006">
                <mc:Choice xmlns:v="urn:schemas-microsoft-com:vml" Requires="v">
                  <p:oleObj spid="_x0000_s791561" name="Folie" r:id="rId4" imgW="2470264" imgH="3293484" progId="PowerPoint.Slide.8">
                    <p:embed/>
                  </p:oleObj>
                </mc:Choice>
                <mc:Fallback>
                  <p:oleObj name="Folie" r:id="rId4" imgW="2470264" imgH="3293484" progId="PowerPoint.Slid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20331" r="5829" b="5246"/>
                        <a:stretch>
                          <a:fillRect/>
                        </a:stretch>
                      </p:blipFill>
                      <p:spPr bwMode="auto">
                        <a:xfrm>
                          <a:off x="4497388" y="1337453"/>
                          <a:ext cx="4538662" cy="522922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Box 34"/>
            <p:cNvSpPr txBox="1">
              <a:spLocks noChangeArrowheads="1"/>
            </p:cNvSpPr>
            <p:nvPr/>
          </p:nvSpPr>
          <p:spPr bwMode="auto">
            <a:xfrm>
              <a:off x="6671696" y="4002865"/>
              <a:ext cx="2111375" cy="306388"/>
            </a:xfrm>
            <a:prstGeom prst="rect">
              <a:avLst/>
            </a:prstGeom>
            <a:noFill/>
            <a:ln w="9525">
              <a:noFill/>
              <a:miter lim="800000"/>
              <a:headEnd/>
              <a:tailEnd/>
            </a:ln>
          </p:spPr>
          <p:txBody>
            <a:bodyPr wrap="none">
              <a:spAutoFit/>
            </a:bodyPr>
            <a:lstStyle/>
            <a:p>
              <a:r>
                <a:rPr lang="en-US" altLang="zh-CN" sz="1400" b="1" dirty="0">
                  <a:solidFill>
                    <a:prstClr val="black"/>
                  </a:solidFill>
                </a:rPr>
                <a:t>Bound pair production</a:t>
              </a:r>
              <a:endParaRPr lang="zh-CN" altLang="en-US" sz="1400" b="1" dirty="0">
                <a:solidFill>
                  <a:prstClr val="black"/>
                </a:solidFill>
              </a:endParaRPr>
            </a:p>
          </p:txBody>
        </p:sp>
        <p:sp>
          <p:nvSpPr>
            <p:cNvPr id="5" name="任意多边形 4"/>
            <p:cNvSpPr/>
            <p:nvPr/>
          </p:nvSpPr>
          <p:spPr>
            <a:xfrm>
              <a:off x="4776788" y="2608263"/>
              <a:ext cx="4257675" cy="1900237"/>
            </a:xfrm>
            <a:custGeom>
              <a:avLst/>
              <a:gdLst>
                <a:gd name="connsiteX0" fmla="*/ 4258102 w 4258102"/>
                <a:gd name="connsiteY0" fmla="*/ 40943 h 1901588"/>
                <a:gd name="connsiteX1" fmla="*/ 3794078 w 4258102"/>
                <a:gd name="connsiteY1" fmla="*/ 218364 h 1901588"/>
                <a:gd name="connsiteX2" fmla="*/ 3384645 w 4258102"/>
                <a:gd name="connsiteY2" fmla="*/ 1351128 h 1901588"/>
                <a:gd name="connsiteX3" fmla="*/ 3098042 w 4258102"/>
                <a:gd name="connsiteY3" fmla="*/ 1842448 h 1901588"/>
                <a:gd name="connsiteX4" fmla="*/ 2524836 w 4258102"/>
                <a:gd name="connsiteY4" fmla="*/ 996286 h 1901588"/>
                <a:gd name="connsiteX5" fmla="*/ 1610436 w 4258102"/>
                <a:gd name="connsiteY5" fmla="*/ 368489 h 1901588"/>
                <a:gd name="connsiteX6" fmla="*/ 204717 w 4258102"/>
                <a:gd name="connsiteY6" fmla="*/ 54591 h 1901588"/>
                <a:gd name="connsiteX7" fmla="*/ 204717 w 4258102"/>
                <a:gd name="connsiteY7" fmla="*/ 54591 h 1901588"/>
                <a:gd name="connsiteX8" fmla="*/ 0 w 4258102"/>
                <a:gd name="connsiteY8" fmla="*/ 40943 h 190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8102" h="1901588">
                  <a:moveTo>
                    <a:pt x="4258102" y="40943"/>
                  </a:moveTo>
                  <a:cubicBezTo>
                    <a:pt x="4098878" y="20471"/>
                    <a:pt x="3939654" y="0"/>
                    <a:pt x="3794078" y="218364"/>
                  </a:cubicBezTo>
                  <a:cubicBezTo>
                    <a:pt x="3648502" y="436728"/>
                    <a:pt x="3500651" y="1080447"/>
                    <a:pt x="3384645" y="1351128"/>
                  </a:cubicBezTo>
                  <a:cubicBezTo>
                    <a:pt x="3268639" y="1621809"/>
                    <a:pt x="3241343" y="1901588"/>
                    <a:pt x="3098042" y="1842448"/>
                  </a:cubicBezTo>
                  <a:cubicBezTo>
                    <a:pt x="2954741" y="1783308"/>
                    <a:pt x="2772770" y="1241946"/>
                    <a:pt x="2524836" y="996286"/>
                  </a:cubicBezTo>
                  <a:cubicBezTo>
                    <a:pt x="2276902" y="750626"/>
                    <a:pt x="1997122" y="525438"/>
                    <a:pt x="1610436" y="368489"/>
                  </a:cubicBezTo>
                  <a:cubicBezTo>
                    <a:pt x="1223750" y="211540"/>
                    <a:pt x="204717" y="54591"/>
                    <a:pt x="204717" y="54591"/>
                  </a:cubicBezTo>
                  <a:lnTo>
                    <a:pt x="204717" y="54591"/>
                  </a:lnTo>
                  <a:lnTo>
                    <a:pt x="0" y="40943"/>
                  </a:lnTo>
                </a:path>
              </a:pathLst>
            </a:custGeom>
            <a:ln w="28575">
              <a:solidFill>
                <a:srgbClr val="0000CC"/>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solidFill>
                  <a:prstClr val="black"/>
                </a:solidFill>
              </a:endParaRPr>
            </a:p>
          </p:txBody>
        </p:sp>
        <p:cxnSp>
          <p:nvCxnSpPr>
            <p:cNvPr id="6" name="直接连接符 5"/>
            <p:cNvCxnSpPr/>
            <p:nvPr/>
          </p:nvCxnSpPr>
          <p:spPr>
            <a:xfrm>
              <a:off x="7524750" y="3933825"/>
              <a:ext cx="792163"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任意多边形 6"/>
            <p:cNvSpPr/>
            <p:nvPr/>
          </p:nvSpPr>
          <p:spPr>
            <a:xfrm>
              <a:off x="4716463" y="2608263"/>
              <a:ext cx="4257675" cy="2981325"/>
            </a:xfrm>
            <a:custGeom>
              <a:avLst/>
              <a:gdLst>
                <a:gd name="connsiteX0" fmla="*/ 4258102 w 4258102"/>
                <a:gd name="connsiteY0" fmla="*/ 40943 h 1901588"/>
                <a:gd name="connsiteX1" fmla="*/ 3794078 w 4258102"/>
                <a:gd name="connsiteY1" fmla="*/ 218364 h 1901588"/>
                <a:gd name="connsiteX2" fmla="*/ 3384645 w 4258102"/>
                <a:gd name="connsiteY2" fmla="*/ 1351128 h 1901588"/>
                <a:gd name="connsiteX3" fmla="*/ 3098042 w 4258102"/>
                <a:gd name="connsiteY3" fmla="*/ 1842448 h 1901588"/>
                <a:gd name="connsiteX4" fmla="*/ 2524836 w 4258102"/>
                <a:gd name="connsiteY4" fmla="*/ 996286 h 1901588"/>
                <a:gd name="connsiteX5" fmla="*/ 1610436 w 4258102"/>
                <a:gd name="connsiteY5" fmla="*/ 368489 h 1901588"/>
                <a:gd name="connsiteX6" fmla="*/ 204717 w 4258102"/>
                <a:gd name="connsiteY6" fmla="*/ 54591 h 1901588"/>
                <a:gd name="connsiteX7" fmla="*/ 204717 w 4258102"/>
                <a:gd name="connsiteY7" fmla="*/ 54591 h 1901588"/>
                <a:gd name="connsiteX8" fmla="*/ 0 w 4258102"/>
                <a:gd name="connsiteY8" fmla="*/ 40943 h 190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8102" h="1901588">
                  <a:moveTo>
                    <a:pt x="4258102" y="40943"/>
                  </a:moveTo>
                  <a:cubicBezTo>
                    <a:pt x="4098878" y="20471"/>
                    <a:pt x="3939654" y="0"/>
                    <a:pt x="3794078" y="218364"/>
                  </a:cubicBezTo>
                  <a:cubicBezTo>
                    <a:pt x="3648502" y="436728"/>
                    <a:pt x="3500651" y="1080447"/>
                    <a:pt x="3384645" y="1351128"/>
                  </a:cubicBezTo>
                  <a:cubicBezTo>
                    <a:pt x="3268639" y="1621809"/>
                    <a:pt x="3241343" y="1901588"/>
                    <a:pt x="3098042" y="1842448"/>
                  </a:cubicBezTo>
                  <a:cubicBezTo>
                    <a:pt x="2954741" y="1783308"/>
                    <a:pt x="2772770" y="1241946"/>
                    <a:pt x="2524836" y="996286"/>
                  </a:cubicBezTo>
                  <a:cubicBezTo>
                    <a:pt x="2276902" y="750626"/>
                    <a:pt x="1997122" y="525438"/>
                    <a:pt x="1610436" y="368489"/>
                  </a:cubicBezTo>
                  <a:cubicBezTo>
                    <a:pt x="1223750" y="211540"/>
                    <a:pt x="204717" y="54591"/>
                    <a:pt x="204717" y="54591"/>
                  </a:cubicBezTo>
                  <a:lnTo>
                    <a:pt x="204717" y="54591"/>
                  </a:lnTo>
                  <a:lnTo>
                    <a:pt x="0" y="40943"/>
                  </a:lnTo>
                </a:path>
              </a:pathLst>
            </a:cu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solidFill>
                  <a:prstClr val="black"/>
                </a:solidFill>
              </a:endParaRPr>
            </a:p>
          </p:txBody>
        </p:sp>
      </p:grpSp>
      <p:grpSp>
        <p:nvGrpSpPr>
          <p:cNvPr id="8" name="组合 21"/>
          <p:cNvGrpSpPr>
            <a:grpSpLocks/>
          </p:cNvGrpSpPr>
          <p:nvPr/>
        </p:nvGrpSpPr>
        <p:grpSpPr bwMode="auto">
          <a:xfrm>
            <a:off x="1142976" y="1078709"/>
            <a:ext cx="2571769" cy="3421861"/>
            <a:chOff x="608357" y="1643050"/>
            <a:chExt cx="1617852" cy="2590226"/>
          </a:xfrm>
        </p:grpSpPr>
        <p:pic>
          <p:nvPicPr>
            <p:cNvPr id="9" name="Picture 16" descr="Präsentation1"/>
            <p:cNvPicPr>
              <a:picLocks noChangeAspect="1" noChangeArrowheads="1"/>
            </p:cNvPicPr>
            <p:nvPr/>
          </p:nvPicPr>
          <p:blipFill>
            <a:blip r:embed="rId6"/>
            <a:srcRect l="7483" t="40555" r="72047" b="31111"/>
            <a:stretch>
              <a:fillRect/>
            </a:stretch>
          </p:blipFill>
          <p:spPr bwMode="auto">
            <a:xfrm>
              <a:off x="928662" y="1643050"/>
              <a:ext cx="1297547" cy="1346478"/>
            </a:xfrm>
            <a:prstGeom prst="rect">
              <a:avLst/>
            </a:prstGeom>
            <a:noFill/>
            <a:ln w="9525">
              <a:noFill/>
              <a:miter lim="800000"/>
              <a:headEnd/>
              <a:tailEnd/>
            </a:ln>
          </p:spPr>
        </p:pic>
        <p:sp>
          <p:nvSpPr>
            <p:cNvPr id="10" name="TextBox 13"/>
            <p:cNvSpPr txBox="1">
              <a:spLocks noChangeArrowheads="1"/>
            </p:cNvSpPr>
            <p:nvPr/>
          </p:nvSpPr>
          <p:spPr bwMode="auto">
            <a:xfrm>
              <a:off x="608357" y="1751202"/>
              <a:ext cx="269642" cy="852691"/>
            </a:xfrm>
            <a:prstGeom prst="rect">
              <a:avLst/>
            </a:prstGeom>
            <a:noFill/>
            <a:ln w="9525">
              <a:noFill/>
              <a:miter lim="800000"/>
              <a:headEnd/>
              <a:tailEnd/>
            </a:ln>
          </p:spPr>
          <p:txBody>
            <a:bodyPr wrap="square">
              <a:spAutoFit/>
            </a:bodyPr>
            <a:lstStyle/>
            <a:p>
              <a:pPr algn="ctr">
                <a:lnSpc>
                  <a:spcPct val="80000"/>
                </a:lnSpc>
              </a:pPr>
              <a:r>
                <a:rPr lang="en-US" altLang="zh-CN" sz="2800" b="1" dirty="0" smtClean="0">
                  <a:solidFill>
                    <a:srgbClr val="FF0000"/>
                  </a:solidFill>
                  <a:latin typeface="Times New Roman" pitchFamily="18" charset="0"/>
                  <a:cs typeface="Times New Roman" pitchFamily="18" charset="0"/>
                </a:rPr>
                <a:t>QED</a:t>
              </a:r>
              <a:endParaRPr lang="zh-CN" altLang="en-US" sz="2800" b="1" dirty="0">
                <a:solidFill>
                  <a:srgbClr val="FF0000"/>
                </a:solidFill>
                <a:latin typeface="Times New Roman" pitchFamily="18" charset="0"/>
                <a:cs typeface="Times New Roman" pitchFamily="18" charset="0"/>
              </a:endParaRPr>
            </a:p>
          </p:txBody>
        </p:sp>
        <p:pic>
          <p:nvPicPr>
            <p:cNvPr id="11" name="Picture 16" descr="Präsentation1"/>
            <p:cNvPicPr>
              <a:picLocks noChangeAspect="1" noChangeArrowheads="1"/>
            </p:cNvPicPr>
            <p:nvPr/>
          </p:nvPicPr>
          <p:blipFill>
            <a:blip r:embed="rId6"/>
            <a:srcRect l="26378" t="40555" r="50781" b="31111"/>
            <a:stretch>
              <a:fillRect/>
            </a:stretch>
          </p:blipFill>
          <p:spPr bwMode="auto">
            <a:xfrm>
              <a:off x="877999" y="2886798"/>
              <a:ext cx="1303269" cy="1346478"/>
            </a:xfrm>
            <a:prstGeom prst="rect">
              <a:avLst/>
            </a:prstGeom>
            <a:noFill/>
            <a:ln w="9525">
              <a:noFill/>
              <a:miter lim="800000"/>
              <a:headEnd/>
              <a:tailEnd/>
            </a:ln>
          </p:spPr>
        </p:pic>
      </p:grpSp>
      <p:sp>
        <p:nvSpPr>
          <p:cNvPr id="12" name="TextBox 10"/>
          <p:cNvSpPr txBox="1">
            <a:spLocks noChangeArrowheads="1"/>
          </p:cNvSpPr>
          <p:nvPr/>
        </p:nvSpPr>
        <p:spPr bwMode="auto">
          <a:xfrm>
            <a:off x="607221" y="4683446"/>
            <a:ext cx="7929558" cy="2103140"/>
          </a:xfrm>
          <a:prstGeom prst="rect">
            <a:avLst/>
          </a:prstGeom>
          <a:noFill/>
          <a:ln w="9525">
            <a:noFill/>
            <a:miter lim="800000"/>
            <a:headEnd/>
            <a:tailEnd/>
          </a:ln>
        </p:spPr>
        <p:txBody>
          <a:bodyPr wrap="square">
            <a:spAutoFit/>
          </a:bodyPr>
          <a:lstStyle/>
          <a:p>
            <a:pPr marL="363538" indent="-363538" algn="just">
              <a:spcAft>
                <a:spcPts val="1000"/>
              </a:spcAft>
              <a:buFont typeface="Wingdings" pitchFamily="2" charset="2"/>
              <a:buChar char="l"/>
            </a:pPr>
            <a:r>
              <a:rPr lang="en-US" altLang="zh-CN" sz="1900" dirty="0" smtClean="0">
                <a:solidFill>
                  <a:srgbClr val="FF0000"/>
                </a:solidFill>
                <a:latin typeface="Times New Roman" pitchFamily="18" charset="0"/>
                <a:ea typeface="黑体" pitchFamily="49" charset="-122"/>
                <a:cs typeface="Times New Roman" pitchFamily="18" charset="0"/>
              </a:rPr>
              <a:t>A fundamental question of QED</a:t>
            </a:r>
            <a:r>
              <a:rPr lang="en-US" altLang="zh-CN" sz="1900" dirty="0" smtClean="0">
                <a:solidFill>
                  <a:srgbClr val="000099"/>
                </a:solidFill>
                <a:latin typeface="Times New Roman" pitchFamily="18" charset="0"/>
                <a:ea typeface="黑体" pitchFamily="49" charset="-122"/>
                <a:cs typeface="Times New Roman" pitchFamily="18" charset="0"/>
              </a:rPr>
              <a:t>-spontaneous electron-positron pair creation in supercritical Coulomb fields</a:t>
            </a:r>
            <a:r>
              <a:rPr lang="zh-CN" altLang="en-US" sz="1900" dirty="0" smtClean="0">
                <a:solidFill>
                  <a:srgbClr val="000099"/>
                </a:solidFill>
                <a:latin typeface="Times New Roman" pitchFamily="18" charset="0"/>
                <a:ea typeface="黑体" pitchFamily="49" charset="-122"/>
                <a:cs typeface="Times New Roman" pitchFamily="18" charset="0"/>
              </a:rPr>
              <a:t> </a:t>
            </a:r>
            <a:endParaRPr lang="en-US" altLang="zh-CN" sz="1900" dirty="0" smtClean="0">
              <a:solidFill>
                <a:srgbClr val="000099"/>
              </a:solidFill>
              <a:latin typeface="Times New Roman" pitchFamily="18" charset="0"/>
              <a:ea typeface="黑体" pitchFamily="49" charset="-122"/>
              <a:cs typeface="Times New Roman" pitchFamily="18" charset="0"/>
            </a:endParaRPr>
          </a:p>
          <a:p>
            <a:pPr marL="363538" indent="-363538" algn="just">
              <a:spcAft>
                <a:spcPts val="1000"/>
              </a:spcAft>
              <a:buFont typeface="Wingdings" pitchFamily="2" charset="2"/>
              <a:buChar char="l"/>
            </a:pPr>
            <a:r>
              <a:rPr lang="en-US" altLang="zh-CN" sz="1900" dirty="0" smtClean="0">
                <a:solidFill>
                  <a:srgbClr val="000099"/>
                </a:solidFill>
                <a:latin typeface="Times New Roman" pitchFamily="18" charset="0"/>
                <a:ea typeface="黑体" pitchFamily="49" charset="-122"/>
                <a:cs typeface="Times New Roman" pitchFamily="18" charset="0"/>
              </a:rPr>
              <a:t>Theory prediction: occur in the collisions of two very heavy ions with the total </a:t>
            </a:r>
            <a:r>
              <a:rPr lang="en-US" altLang="zh-CN" sz="1900" dirty="0" smtClean="0">
                <a:solidFill>
                  <a:srgbClr val="FF0000"/>
                </a:solidFill>
                <a:latin typeface="Times New Roman" pitchFamily="18" charset="0"/>
                <a:ea typeface="黑体" pitchFamily="49" charset="-122"/>
                <a:cs typeface="Times New Roman" pitchFamily="18" charset="0"/>
              </a:rPr>
              <a:t>atomic number Z1 + Z2 ≥ 173.</a:t>
            </a:r>
          </a:p>
          <a:p>
            <a:pPr marL="363538" indent="-363538" algn="just">
              <a:spcAft>
                <a:spcPts val="1000"/>
              </a:spcAft>
              <a:buClr>
                <a:srgbClr val="4BACC6">
                  <a:lumMod val="50000"/>
                </a:srgbClr>
              </a:buClr>
              <a:buFont typeface="Wingdings" pitchFamily="2" charset="2"/>
              <a:buChar char="l"/>
            </a:pPr>
            <a:r>
              <a:rPr lang="en-US" altLang="zh-CN" sz="1900" dirty="0" smtClean="0">
                <a:solidFill>
                  <a:srgbClr val="000099"/>
                </a:solidFill>
                <a:latin typeface="Times New Roman" pitchFamily="18" charset="0"/>
                <a:ea typeface="黑体" pitchFamily="49" charset="-122"/>
                <a:cs typeface="Times New Roman" pitchFamily="18" charset="0"/>
              </a:rPr>
              <a:t>Failed to observe in fixed target experiments due to the </a:t>
            </a:r>
            <a:r>
              <a:rPr lang="en-US" altLang="zh-CN" sz="1900" dirty="0" smtClean="0">
                <a:solidFill>
                  <a:srgbClr val="FF0000"/>
                </a:solidFill>
                <a:latin typeface="Times New Roman" pitchFamily="18" charset="0"/>
                <a:ea typeface="黑体" pitchFamily="49" charset="-122"/>
                <a:cs typeface="Times New Roman" pitchFamily="18" charset="0"/>
              </a:rPr>
              <a:t>interference of </a:t>
            </a:r>
            <a:r>
              <a:rPr lang="en-US" altLang="zh-CN" sz="1900" dirty="0" err="1" smtClean="0">
                <a:solidFill>
                  <a:srgbClr val="FF0000"/>
                </a:solidFill>
                <a:latin typeface="Times New Roman" pitchFamily="18" charset="0"/>
                <a:ea typeface="黑体" pitchFamily="49" charset="-122"/>
                <a:cs typeface="Times New Roman" pitchFamily="18" charset="0"/>
              </a:rPr>
              <a:t>extranuclear</a:t>
            </a:r>
            <a:r>
              <a:rPr lang="en-US" altLang="zh-CN" sz="1900" dirty="0" smtClean="0">
                <a:solidFill>
                  <a:srgbClr val="FF0000"/>
                </a:solidFill>
                <a:latin typeface="Times New Roman" pitchFamily="18" charset="0"/>
                <a:ea typeface="黑体" pitchFamily="49" charset="-122"/>
                <a:cs typeface="Times New Roman" pitchFamily="18" charset="0"/>
              </a:rPr>
              <a:t> electrons.</a:t>
            </a:r>
            <a:endParaRPr lang="en-US" altLang="zh-CN" sz="1900" dirty="0">
              <a:solidFill>
                <a:srgbClr val="FF0000"/>
              </a:solidFill>
              <a:latin typeface="Times New Roman" pitchFamily="18" charset="0"/>
              <a:ea typeface="黑体" pitchFamily="49" charset="-122"/>
              <a:cs typeface="Times New Roman" pitchFamily="18" charset="0"/>
            </a:endParaRPr>
          </a:p>
        </p:txBody>
      </p:sp>
      <p:sp>
        <p:nvSpPr>
          <p:cNvPr id="13" name="矩形 12"/>
          <p:cNvSpPr/>
          <p:nvPr/>
        </p:nvSpPr>
        <p:spPr>
          <a:xfrm>
            <a:off x="950303" y="645834"/>
            <a:ext cx="7196842" cy="523220"/>
          </a:xfrm>
          <a:prstGeom prst="rect">
            <a:avLst/>
          </a:prstGeom>
        </p:spPr>
        <p:txBody>
          <a:bodyPr wrap="none">
            <a:spAutoFit/>
          </a:bodyPr>
          <a:lstStyle/>
          <a:p>
            <a:pPr algn="ctr"/>
            <a:r>
              <a:rPr lang="en-US" altLang="zh-CN" sz="2800" dirty="0" smtClean="0">
                <a:solidFill>
                  <a:srgbClr val="0000FF"/>
                </a:solidFill>
                <a:latin typeface="Calibri"/>
                <a:ea typeface="黑体" pitchFamily="49" charset="-122"/>
                <a:cs typeface="Times New Roman" pitchFamily="18" charset="0"/>
              </a:rPr>
              <a:t>Spontaneous electron–positron pair production </a:t>
            </a:r>
            <a:endParaRPr lang="zh-CN" altLang="en-US" sz="2800" dirty="0" smtClean="0">
              <a:solidFill>
                <a:srgbClr val="0000FF"/>
              </a:solidFill>
              <a:latin typeface="Calibri"/>
              <a:ea typeface="黑体" pitchFamily="49" charset="-122"/>
              <a:cs typeface="Times New Roman" pitchFamily="18" charset="0"/>
            </a:endParaRPr>
          </a:p>
        </p:txBody>
      </p:sp>
      <p:sp>
        <p:nvSpPr>
          <p:cNvPr id="15" name="标题 1"/>
          <p:cNvSpPr txBox="1">
            <a:spLocks/>
          </p:cNvSpPr>
          <p:nvPr/>
        </p:nvSpPr>
        <p:spPr>
          <a:xfrm>
            <a:off x="683568" y="3376"/>
            <a:ext cx="6670187" cy="617312"/>
          </a:xfrm>
          <a:prstGeom prst="rect">
            <a:avLst/>
          </a:prstGeom>
        </p:spPr>
        <p:txBody>
          <a:bodyPr vert="horz" lIns="91440" tIns="45720" rIns="91440" bIns="45720" rtlCol="0" anchor="ctr">
            <a:noAutofit/>
          </a:bodyPr>
          <a:lstStyle/>
          <a:p>
            <a:pPr algn="ctr" defTabSz="685800" fontAlgn="auto">
              <a:lnSpc>
                <a:spcPct val="90000"/>
              </a:lnSpc>
              <a:spcAft>
                <a:spcPts val="0"/>
              </a:spcAft>
              <a:defRPr/>
            </a:pPr>
            <a:r>
              <a:rPr lang="en-US" altLang="zh-CN" sz="3200" dirty="0" smtClean="0">
                <a:solidFill>
                  <a:prstClr val="white"/>
                </a:solidFill>
                <a:latin typeface="Times New Roman" panose="02020603050405020304" pitchFamily="18" charset="0"/>
                <a:ea typeface="宋体"/>
              </a:rPr>
              <a:t>Figure-8 shape ring for ion-merging </a:t>
            </a:r>
          </a:p>
        </p:txBody>
      </p:sp>
    </p:spTree>
    <p:extLst>
      <p:ext uri="{BB962C8B-B14F-4D97-AF65-F5344CB8AC3E}">
        <p14:creationId xmlns:p14="http://schemas.microsoft.com/office/powerpoint/2010/main" val="15880841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3168000" y="1176344"/>
            <a:ext cx="5976000" cy="5690993"/>
          </a:xfrm>
          <a:prstGeom prst="rect">
            <a:avLst/>
          </a:prstGeom>
        </p:spPr>
      </p:pic>
      <p:sp>
        <p:nvSpPr>
          <p:cNvPr id="11" name="TextBox 9"/>
          <p:cNvSpPr txBox="1"/>
          <p:nvPr/>
        </p:nvSpPr>
        <p:spPr>
          <a:xfrm>
            <a:off x="8001849" y="1410062"/>
            <a:ext cx="1146468" cy="553998"/>
          </a:xfrm>
          <a:prstGeom prst="rect">
            <a:avLst/>
          </a:prstGeom>
          <a:noFill/>
        </p:spPr>
        <p:txBody>
          <a:bodyPr wrap="none" rtlCol="0">
            <a:spAutoFit/>
          </a:bodyPr>
          <a:lstStyle/>
          <a:p>
            <a:pPr>
              <a:defRPr/>
            </a:pPr>
            <a:r>
              <a:rPr lang="en-US" altLang="zh-CN" sz="3000" dirty="0" smtClean="0">
                <a:solidFill>
                  <a:srgbClr val="0000FF"/>
                </a:solidFill>
                <a:latin typeface="Times New Roman" pitchFamily="18" charset="0"/>
                <a:cs typeface="Times New Roman" pitchFamily="18" charset="0"/>
              </a:rPr>
              <a:t>SRing</a:t>
            </a:r>
            <a:endParaRPr lang="zh-CN" altLang="en-US" sz="3000" dirty="0">
              <a:solidFill>
                <a:srgbClr val="0000FF"/>
              </a:solidFill>
              <a:latin typeface="Times New Roman" pitchFamily="18" charset="0"/>
              <a:cs typeface="Times New Roman" pitchFamily="18" charset="0"/>
            </a:endParaRPr>
          </a:p>
        </p:txBody>
      </p:sp>
      <p:sp>
        <p:nvSpPr>
          <p:cNvPr id="12" name="矩形 11"/>
          <p:cNvSpPr/>
          <p:nvPr/>
        </p:nvSpPr>
        <p:spPr>
          <a:xfrm>
            <a:off x="3975095" y="4451174"/>
            <a:ext cx="4181540" cy="2295048"/>
          </a:xfrm>
          <a:prstGeom prst="rect">
            <a:avLst/>
          </a:prstGeom>
          <a:noFill/>
          <a:ln w="12700">
            <a:noFill/>
          </a:ln>
        </p:spPr>
        <p:style>
          <a:lnRef idx="2">
            <a:schemeClr val="accent5"/>
          </a:lnRef>
          <a:fillRef idx="1">
            <a:schemeClr val="lt1"/>
          </a:fillRef>
          <a:effectRef idx="0">
            <a:schemeClr val="accent5"/>
          </a:effectRef>
          <a:fontRef idx="minor">
            <a:schemeClr val="dk1"/>
          </a:fontRef>
        </p:style>
        <p:txBody>
          <a:bodyPr rtlCol="0" anchor="ctr"/>
          <a:lstStyle/>
          <a:p>
            <a:pPr algn="ctr">
              <a:defRPr/>
            </a:pPr>
            <a:endParaRPr lang="zh-CN" altLang="en-US">
              <a:solidFill>
                <a:prstClr val="black"/>
              </a:solidFill>
            </a:endParaRPr>
          </a:p>
        </p:txBody>
      </p:sp>
      <p:sp>
        <p:nvSpPr>
          <p:cNvPr id="13" name="TextBox 11"/>
          <p:cNvSpPr txBox="1"/>
          <p:nvPr/>
        </p:nvSpPr>
        <p:spPr>
          <a:xfrm>
            <a:off x="5501974" y="4708493"/>
            <a:ext cx="1200971" cy="523220"/>
          </a:xfrm>
          <a:prstGeom prst="rect">
            <a:avLst/>
          </a:prstGeom>
          <a:noFill/>
        </p:spPr>
        <p:txBody>
          <a:bodyPr wrap="none" rtlCol="0">
            <a:spAutoFit/>
          </a:bodyPr>
          <a:lstStyle/>
          <a:p>
            <a:pPr>
              <a:defRPr/>
            </a:pPr>
            <a:r>
              <a:rPr lang="en-US" altLang="zh-CN" sz="2800" dirty="0" err="1" smtClean="0">
                <a:solidFill>
                  <a:srgbClr val="0000FF"/>
                </a:solidFill>
                <a:latin typeface="Times New Roman" pitchFamily="18" charset="0"/>
                <a:cs typeface="Times New Roman" pitchFamily="18" charset="0"/>
              </a:rPr>
              <a:t>MRin</a:t>
            </a:r>
            <a:r>
              <a:rPr lang="en-US" altLang="zh-CN" sz="2800" dirty="0" err="1" smtClean="0">
                <a:solidFill>
                  <a:srgbClr val="000099"/>
                </a:solidFill>
                <a:latin typeface="Times New Roman" pitchFamily="18" charset="0"/>
                <a:cs typeface="Times New Roman" pitchFamily="18" charset="0"/>
              </a:rPr>
              <a:t>g</a:t>
            </a:r>
            <a:endParaRPr lang="zh-CN" altLang="en-US" sz="2800" dirty="0">
              <a:solidFill>
                <a:srgbClr val="000099"/>
              </a:solidFill>
              <a:latin typeface="Times New Roman" pitchFamily="18" charset="0"/>
              <a:cs typeface="Times New Roman" pitchFamily="18" charset="0"/>
            </a:endParaRPr>
          </a:p>
        </p:txBody>
      </p:sp>
      <p:sp>
        <p:nvSpPr>
          <p:cNvPr id="20" name="TextBox 27"/>
          <p:cNvSpPr txBox="1"/>
          <p:nvPr/>
        </p:nvSpPr>
        <p:spPr>
          <a:xfrm>
            <a:off x="360135" y="642754"/>
            <a:ext cx="8532345" cy="553998"/>
          </a:xfrm>
          <a:prstGeom prst="rect">
            <a:avLst/>
          </a:prstGeom>
          <a:noFill/>
        </p:spPr>
        <p:txBody>
          <a:bodyPr wrap="square" rtlCol="0">
            <a:spAutoFit/>
          </a:bodyPr>
          <a:lstStyle/>
          <a:p>
            <a:pPr algn="ctr">
              <a:lnSpc>
                <a:spcPct val="125000"/>
              </a:lnSpc>
              <a:defRPr/>
            </a:pPr>
            <a:r>
              <a:rPr lang="en-US" altLang="zh-CN" sz="2400" b="1" dirty="0" smtClean="0">
                <a:solidFill>
                  <a:srgbClr val="C00000"/>
                </a:solidFill>
                <a:latin typeface="Times New Roman" panose="02020603050405020304" pitchFamily="18" charset="0"/>
                <a:cs typeface="Times New Roman" panose="02020603050405020304" pitchFamily="18" charset="0"/>
              </a:rPr>
              <a:t>First ion-ion merging facility in the world</a:t>
            </a:r>
            <a:endParaRPr lang="zh-CN" altLang="en-US" sz="2400" b="1" dirty="0">
              <a:solidFill>
                <a:srgbClr val="C00000"/>
              </a:solidFill>
              <a:latin typeface="Times New Roman" panose="02020603050405020304" pitchFamily="18" charset="0"/>
              <a:cs typeface="Times New Roman" panose="02020603050405020304" pitchFamily="18" charset="0"/>
            </a:endParaRPr>
          </a:p>
        </p:txBody>
      </p:sp>
      <p:sp>
        <p:nvSpPr>
          <p:cNvPr id="22" name="TextBox 38"/>
          <p:cNvSpPr txBox="1">
            <a:spLocks noChangeArrowheads="1"/>
          </p:cNvSpPr>
          <p:nvPr/>
        </p:nvSpPr>
        <p:spPr bwMode="auto">
          <a:xfrm>
            <a:off x="208615" y="1456648"/>
            <a:ext cx="3643305" cy="2446824"/>
          </a:xfrm>
          <a:prstGeom prst="rect">
            <a:avLst/>
          </a:prstGeom>
          <a:noFill/>
          <a:ln w="9525">
            <a:noFill/>
            <a:miter lim="800000"/>
            <a:headEnd/>
            <a:tailEnd/>
          </a:ln>
        </p:spPr>
        <p:txBody>
          <a:bodyPr wrap="square">
            <a:spAutoFit/>
          </a:bodyPr>
          <a:lstStyle/>
          <a:p>
            <a:pPr>
              <a:spcAft>
                <a:spcPts val="0"/>
              </a:spcAft>
              <a:buClr>
                <a:srgbClr val="000099"/>
              </a:buClr>
              <a:defRPr/>
            </a:pPr>
            <a:r>
              <a:rPr lang="en-US" altLang="zh-CN" sz="2000" b="1" dirty="0" smtClean="0">
                <a:solidFill>
                  <a:srgbClr val="0000FF"/>
                </a:solidFill>
                <a:latin typeface="Times New Roman" pitchFamily="18" charset="0"/>
                <a:ea typeface="黑体" pitchFamily="49" charset="-122"/>
                <a:cs typeface="Times New Roman" pitchFamily="18" charset="0"/>
              </a:rPr>
              <a:t>Unique features:</a:t>
            </a:r>
          </a:p>
          <a:p>
            <a:pPr marL="263525" indent="-179388">
              <a:spcBef>
                <a:spcPts val="600"/>
              </a:spcBef>
              <a:spcAft>
                <a:spcPts val="0"/>
              </a:spcAft>
              <a:buClr>
                <a:srgbClr val="000099"/>
              </a:buClr>
              <a:buFont typeface="Arial" panose="020B0604020202020204" pitchFamily="34" charset="0"/>
              <a:buChar char="•"/>
              <a:defRPr/>
            </a:pPr>
            <a:r>
              <a:rPr lang="en-US" altLang="zh-CN" dirty="0" smtClean="0">
                <a:solidFill>
                  <a:srgbClr val="3333CC"/>
                </a:solidFill>
                <a:latin typeface="Times New Roman" pitchFamily="18" charset="0"/>
                <a:ea typeface="黑体" pitchFamily="49" charset="-122"/>
                <a:cs typeface="Times New Roman" pitchFamily="18" charset="0"/>
              </a:rPr>
              <a:t>“8” shape ring</a:t>
            </a:r>
          </a:p>
          <a:p>
            <a:pPr marL="263525" indent="-179388">
              <a:spcAft>
                <a:spcPts val="0"/>
              </a:spcAft>
              <a:buClr>
                <a:srgbClr val="000099"/>
              </a:buClr>
              <a:buFont typeface="Arial" panose="020B0604020202020204" pitchFamily="34" charset="0"/>
              <a:buChar char="•"/>
              <a:defRPr/>
            </a:pPr>
            <a:r>
              <a:rPr lang="en-US" altLang="zh-CN" dirty="0" smtClean="0">
                <a:solidFill>
                  <a:srgbClr val="3333CC"/>
                </a:solidFill>
                <a:latin typeface="Times New Roman" pitchFamily="18" charset="0"/>
                <a:ea typeface="黑体" pitchFamily="49" charset="-122"/>
                <a:cs typeface="Times New Roman" pitchFamily="18" charset="0"/>
              </a:rPr>
              <a:t>Coasting beam merging with itself scheme</a:t>
            </a:r>
          </a:p>
          <a:p>
            <a:pPr marL="263525" indent="-179388">
              <a:spcAft>
                <a:spcPts val="0"/>
              </a:spcAft>
              <a:buClr>
                <a:srgbClr val="C00000"/>
              </a:buClr>
              <a:buFont typeface="Arial" panose="020B0604020202020204" pitchFamily="34" charset="0"/>
              <a:buChar char="•"/>
              <a:defRPr/>
            </a:pPr>
            <a:r>
              <a:rPr lang="en-US" altLang="zh-CN" dirty="0" smtClean="0">
                <a:solidFill>
                  <a:srgbClr val="C00000"/>
                </a:solidFill>
                <a:latin typeface="Times New Roman" pitchFamily="18" charset="0"/>
                <a:ea typeface="黑体" pitchFamily="49" charset="-122"/>
                <a:cs typeface="Times New Roman" pitchFamily="18" charset="0"/>
              </a:rPr>
              <a:t>Based on</a:t>
            </a:r>
            <a:r>
              <a:rPr lang="zh-CN" altLang="en-US" dirty="0" smtClean="0">
                <a:solidFill>
                  <a:srgbClr val="C00000"/>
                </a:solidFill>
                <a:latin typeface="Times New Roman" pitchFamily="18" charset="0"/>
                <a:ea typeface="黑体" pitchFamily="49" charset="-122"/>
                <a:cs typeface="Times New Roman" pitchFamily="18" charset="0"/>
              </a:rPr>
              <a:t> </a:t>
            </a:r>
            <a:r>
              <a:rPr lang="en-US" altLang="zh-CN" dirty="0" err="1" smtClean="0">
                <a:solidFill>
                  <a:srgbClr val="C00000"/>
                </a:solidFill>
                <a:latin typeface="Times New Roman" pitchFamily="18" charset="0"/>
                <a:ea typeface="黑体" pitchFamily="49" charset="-122"/>
                <a:cs typeface="Times New Roman" pitchFamily="18" charset="0"/>
              </a:rPr>
              <a:t>SRing</a:t>
            </a:r>
            <a:endParaRPr lang="en-US" altLang="zh-CN" dirty="0" smtClean="0">
              <a:solidFill>
                <a:srgbClr val="C00000"/>
              </a:solidFill>
              <a:latin typeface="Times New Roman" pitchFamily="18" charset="0"/>
              <a:ea typeface="黑体" pitchFamily="49" charset="-122"/>
              <a:cs typeface="Times New Roman" pitchFamily="18" charset="0"/>
            </a:endParaRPr>
          </a:p>
          <a:p>
            <a:pPr marL="263525" indent="-179388">
              <a:spcAft>
                <a:spcPts val="0"/>
              </a:spcAft>
              <a:buClr>
                <a:srgbClr val="C00000"/>
              </a:buClr>
              <a:buFont typeface="Arial" panose="020B0604020202020204" pitchFamily="34" charset="0"/>
              <a:buChar char="•"/>
              <a:defRPr/>
            </a:pPr>
            <a:r>
              <a:rPr lang="en-US" altLang="zh-CN" dirty="0" smtClean="0">
                <a:solidFill>
                  <a:srgbClr val="C00000"/>
                </a:solidFill>
                <a:latin typeface="Times New Roman" pitchFamily="18" charset="0"/>
                <a:ea typeface="黑体" pitchFamily="49" charset="-122"/>
                <a:cs typeface="Times New Roman" pitchFamily="18" charset="0"/>
              </a:rPr>
              <a:t>Sharing the injection and cooling system</a:t>
            </a:r>
          </a:p>
          <a:p>
            <a:pPr marL="263525" indent="-179388">
              <a:spcAft>
                <a:spcPts val="0"/>
              </a:spcAft>
              <a:buClr>
                <a:srgbClr val="CC0000"/>
              </a:buClr>
              <a:buFont typeface="Arial" panose="020B0604020202020204" pitchFamily="34" charset="0"/>
              <a:buChar char="•"/>
              <a:defRPr/>
            </a:pPr>
            <a:r>
              <a:rPr lang="en-US" altLang="zh-CN" dirty="0" smtClean="0">
                <a:solidFill>
                  <a:srgbClr val="C00000"/>
                </a:solidFill>
                <a:latin typeface="Times New Roman" pitchFamily="18" charset="0"/>
                <a:ea typeface="黑体" pitchFamily="49" charset="-122"/>
                <a:cs typeface="Times New Roman" pitchFamily="18" charset="0"/>
              </a:rPr>
              <a:t>No powerful RF system</a:t>
            </a:r>
            <a:endParaRPr lang="en-US" altLang="zh-CN" dirty="0" smtClean="0">
              <a:solidFill>
                <a:srgbClr val="000000"/>
              </a:solidFill>
              <a:latin typeface="Times New Roman" pitchFamily="18" charset="0"/>
              <a:ea typeface="黑体" pitchFamily="49" charset="-122"/>
              <a:cs typeface="Times New Roman" pitchFamily="18" charset="0"/>
            </a:endParaRPr>
          </a:p>
        </p:txBody>
      </p:sp>
      <p:sp>
        <p:nvSpPr>
          <p:cNvPr id="24" name="矩形 23"/>
          <p:cNvSpPr/>
          <p:nvPr/>
        </p:nvSpPr>
        <p:spPr>
          <a:xfrm>
            <a:off x="4097655" y="5356927"/>
            <a:ext cx="4009608" cy="774571"/>
          </a:xfrm>
          <a:prstGeom prst="rect">
            <a:avLst/>
          </a:prstGeom>
        </p:spPr>
        <p:txBody>
          <a:bodyPr wrap="square">
            <a:spAutoFit/>
          </a:bodyPr>
          <a:lstStyle/>
          <a:p>
            <a:pPr marL="452438" indent="-452438" algn="ctr">
              <a:spcAft>
                <a:spcPts val="1000"/>
              </a:spcAft>
              <a:buClr>
                <a:srgbClr val="00B0F0"/>
              </a:buClr>
              <a:defRPr/>
            </a:pPr>
            <a:r>
              <a:rPr lang="en-US" altLang="zh-CN" b="1" dirty="0" smtClean="0">
                <a:solidFill>
                  <a:srgbClr val="000099"/>
                </a:solidFill>
                <a:latin typeface="Times New Roman" pitchFamily="18" charset="0"/>
                <a:ea typeface="黑体" pitchFamily="49" charset="-122"/>
                <a:cs typeface="Times New Roman" pitchFamily="18" charset="0"/>
              </a:rPr>
              <a:t>Bare heavy nuclei, e.g. </a:t>
            </a:r>
            <a:r>
              <a:rPr lang="en-US" altLang="zh-CN" b="1" baseline="30000" dirty="0" smtClean="0">
                <a:solidFill>
                  <a:srgbClr val="000099"/>
                </a:solidFill>
                <a:latin typeface="Times New Roman" pitchFamily="18" charset="0"/>
                <a:ea typeface="黑体" pitchFamily="49" charset="-122"/>
                <a:cs typeface="Times New Roman" pitchFamily="18" charset="0"/>
              </a:rPr>
              <a:t>238</a:t>
            </a:r>
            <a:r>
              <a:rPr lang="en-US" altLang="zh-CN" b="1" dirty="0" smtClean="0">
                <a:solidFill>
                  <a:srgbClr val="000099"/>
                </a:solidFill>
                <a:latin typeface="Times New Roman" pitchFamily="18" charset="0"/>
                <a:ea typeface="黑体" pitchFamily="49" charset="-122"/>
                <a:cs typeface="Times New Roman" pitchFamily="18" charset="0"/>
              </a:rPr>
              <a:t>U</a:t>
            </a:r>
            <a:r>
              <a:rPr lang="en-US" altLang="zh-CN" b="1" baseline="30000" dirty="0" smtClean="0">
                <a:solidFill>
                  <a:srgbClr val="000099"/>
                </a:solidFill>
                <a:latin typeface="Times New Roman" pitchFamily="18" charset="0"/>
                <a:ea typeface="黑体" pitchFamily="49" charset="-122"/>
                <a:cs typeface="Times New Roman" pitchFamily="18" charset="0"/>
              </a:rPr>
              <a:t>92+</a:t>
            </a:r>
            <a:r>
              <a:rPr lang="en-US" altLang="zh-CN" b="1" dirty="0" smtClean="0">
                <a:solidFill>
                  <a:srgbClr val="000099"/>
                </a:solidFill>
                <a:latin typeface="Times New Roman" pitchFamily="18" charset="0"/>
                <a:ea typeface="黑体" pitchFamily="49" charset="-122"/>
                <a:cs typeface="Times New Roman" pitchFamily="18" charset="0"/>
              </a:rPr>
              <a:t>, </a:t>
            </a:r>
          </a:p>
          <a:p>
            <a:pPr marL="452438" indent="-452438" algn="ctr">
              <a:spcAft>
                <a:spcPts val="1000"/>
              </a:spcAft>
              <a:buClr>
                <a:srgbClr val="00B0F0"/>
              </a:buClr>
              <a:defRPr/>
            </a:pPr>
            <a:r>
              <a:rPr lang="en-US" altLang="zh-CN" b="1" dirty="0" smtClean="0">
                <a:solidFill>
                  <a:srgbClr val="000099"/>
                </a:solidFill>
                <a:latin typeface="Times New Roman" pitchFamily="18" charset="0"/>
                <a:ea typeface="黑体" pitchFamily="49" charset="-122"/>
                <a:cs typeface="Times New Roman" pitchFamily="18" charset="0"/>
              </a:rPr>
              <a:t>Z1 + Z2 =184 ≥ 173</a:t>
            </a:r>
          </a:p>
        </p:txBody>
      </p:sp>
      <p:sp>
        <p:nvSpPr>
          <p:cNvPr id="5" name="流程图: 准备 4"/>
          <p:cNvSpPr/>
          <p:nvPr/>
        </p:nvSpPr>
        <p:spPr bwMode="auto">
          <a:xfrm>
            <a:off x="4532632" y="2780928"/>
            <a:ext cx="1983584" cy="792088"/>
          </a:xfrm>
          <a:prstGeom prst="flowChartPreparation">
            <a:avLst/>
          </a:prstGeom>
          <a:solidFill>
            <a:schemeClr val="bg1"/>
          </a:solidFill>
          <a:ln>
            <a:noFill/>
          </a:ln>
        </p:spPr>
        <p:txBody>
          <a:bodyPr vert="horz" wrap="square" lIns="91440" tIns="45720" rIns="91440" bIns="45720" numCol="1" rtlCol="0" anchor="t" anchorCtr="0" compatLnSpc="1"/>
          <a:lstStyle/>
          <a:p>
            <a:pPr eaLnBrk="0" hangingPunct="0">
              <a:lnSpc>
                <a:spcPct val="180000"/>
              </a:lnSpc>
              <a:buClr>
                <a:prstClr val="black"/>
              </a:buClr>
              <a:buFont typeface="Wingdings" charset="0"/>
              <a:buNone/>
            </a:pPr>
            <a:endParaRPr lang="zh-CN" altLang="en-US" sz="2000" b="1">
              <a:solidFill>
                <a:srgbClr val="000000"/>
              </a:solidFill>
              <a:latin typeface="Arial" charset="0"/>
              <a:ea typeface="楷体_GB2312" charset="0"/>
              <a:cs typeface="Arial" charset="0"/>
            </a:endParaRPr>
          </a:p>
        </p:txBody>
      </p:sp>
      <p:sp>
        <p:nvSpPr>
          <p:cNvPr id="23" name="TextBox 1"/>
          <p:cNvSpPr txBox="1"/>
          <p:nvPr/>
        </p:nvSpPr>
        <p:spPr>
          <a:xfrm>
            <a:off x="4325001" y="1979868"/>
            <a:ext cx="3782262" cy="1400383"/>
          </a:xfrm>
          <a:prstGeom prst="rect">
            <a:avLst/>
          </a:prstGeom>
          <a:noFill/>
        </p:spPr>
        <p:txBody>
          <a:bodyPr wrap="square" rtlCol="0">
            <a:spAutoFit/>
          </a:bodyPr>
          <a:lstStyle/>
          <a:p>
            <a:pPr>
              <a:spcAft>
                <a:spcPts val="0"/>
              </a:spcAft>
              <a:buSzPct val="80000"/>
              <a:defRPr/>
            </a:pPr>
            <a:r>
              <a:rPr lang="en-US" altLang="zh-CN" sz="2000" b="1" dirty="0" smtClean="0">
                <a:solidFill>
                  <a:srgbClr val="0000FF"/>
                </a:solidFill>
                <a:latin typeface="Times New Roman" pitchFamily="18" charset="0"/>
                <a:ea typeface="黑体" pitchFamily="49" charset="-122"/>
                <a:cs typeface="Times New Roman" pitchFamily="18" charset="0"/>
              </a:rPr>
              <a:t>Advantages:</a:t>
            </a:r>
          </a:p>
          <a:p>
            <a:pPr marL="174625" indent="-174625">
              <a:spcBef>
                <a:spcPts val="600"/>
              </a:spcBef>
              <a:spcAft>
                <a:spcPts val="0"/>
              </a:spcAft>
              <a:buSzPct val="80000"/>
              <a:buFont typeface="Arial" panose="020B0604020202020204" pitchFamily="34" charset="0"/>
              <a:buChar char="•"/>
              <a:defRPr/>
            </a:pPr>
            <a:r>
              <a:rPr lang="en-US" altLang="zh-CN" sz="1500" dirty="0" smtClean="0">
                <a:solidFill>
                  <a:srgbClr val="000099"/>
                </a:solidFill>
                <a:latin typeface="Times New Roman" pitchFamily="18" charset="0"/>
                <a:ea typeface="黑体" pitchFamily="49" charset="-122"/>
                <a:cs typeface="Times New Roman" pitchFamily="18" charset="0"/>
              </a:rPr>
              <a:t>No electron-electron correlation</a:t>
            </a:r>
          </a:p>
          <a:p>
            <a:pPr marL="174625" indent="-174625">
              <a:spcAft>
                <a:spcPts val="0"/>
              </a:spcAft>
              <a:buSzPct val="80000"/>
              <a:buFont typeface="Arial" panose="020B0604020202020204" pitchFamily="34" charset="0"/>
              <a:buChar char="•"/>
              <a:defRPr/>
            </a:pPr>
            <a:r>
              <a:rPr lang="en-US" altLang="zh-CN" sz="1500" dirty="0" smtClean="0">
                <a:solidFill>
                  <a:srgbClr val="000099"/>
                </a:solidFill>
                <a:latin typeface="Times New Roman" pitchFamily="18" charset="0"/>
                <a:ea typeface="黑体" pitchFamily="49" charset="-122"/>
                <a:cs typeface="Times New Roman" pitchFamily="18" charset="0"/>
              </a:rPr>
              <a:t>Ultra-low background signals</a:t>
            </a:r>
          </a:p>
          <a:p>
            <a:pPr marL="174625" indent="-174625">
              <a:spcAft>
                <a:spcPts val="0"/>
              </a:spcAft>
              <a:buSzPct val="80000"/>
              <a:buFont typeface="Arial" panose="020B0604020202020204" pitchFamily="34" charset="0"/>
              <a:buChar char="•"/>
              <a:defRPr/>
            </a:pPr>
            <a:r>
              <a:rPr lang="en-US" altLang="zh-CN" sz="1500" dirty="0" smtClean="0">
                <a:solidFill>
                  <a:srgbClr val="000099"/>
                </a:solidFill>
                <a:latin typeface="Times New Roman" pitchFamily="18" charset="0"/>
                <a:ea typeface="黑体" pitchFamily="49" charset="-122"/>
                <a:cs typeface="Times New Roman" pitchFamily="18" charset="0"/>
              </a:rPr>
              <a:t>Small angle collision provides the energy (6~8MeV/u) to cross column barrier</a:t>
            </a:r>
          </a:p>
        </p:txBody>
      </p:sp>
      <p:pic>
        <p:nvPicPr>
          <p:cNvPr id="2" name="图片 1"/>
          <p:cNvPicPr>
            <a:picLocks noChangeAspect="1"/>
          </p:cNvPicPr>
          <p:nvPr/>
        </p:nvPicPr>
        <p:blipFill rotWithShape="1">
          <a:blip r:embed="rId4"/>
          <a:srcRect t="4308" b="-1"/>
          <a:stretch/>
        </p:blipFill>
        <p:spPr>
          <a:xfrm>
            <a:off x="369248" y="4022352"/>
            <a:ext cx="3257309" cy="2669150"/>
          </a:xfrm>
          <a:prstGeom prst="rect">
            <a:avLst/>
          </a:prstGeom>
        </p:spPr>
      </p:pic>
      <p:sp>
        <p:nvSpPr>
          <p:cNvPr id="14" name="标题 1"/>
          <p:cNvSpPr txBox="1">
            <a:spLocks/>
          </p:cNvSpPr>
          <p:nvPr/>
        </p:nvSpPr>
        <p:spPr>
          <a:xfrm>
            <a:off x="683568" y="3376"/>
            <a:ext cx="6670187" cy="617312"/>
          </a:xfrm>
          <a:prstGeom prst="rect">
            <a:avLst/>
          </a:prstGeom>
        </p:spPr>
        <p:txBody>
          <a:bodyPr vert="horz" lIns="91440" tIns="45720" rIns="91440" bIns="45720" rtlCol="0" anchor="ctr">
            <a:noAutofit/>
          </a:bodyPr>
          <a:lstStyle/>
          <a:p>
            <a:pPr algn="ctr" defTabSz="685800" fontAlgn="auto">
              <a:lnSpc>
                <a:spcPct val="90000"/>
              </a:lnSpc>
              <a:spcAft>
                <a:spcPts val="0"/>
              </a:spcAft>
              <a:defRPr/>
            </a:pPr>
            <a:r>
              <a:rPr lang="en-US" altLang="zh-CN" sz="3200" dirty="0" smtClean="0">
                <a:solidFill>
                  <a:prstClr val="white"/>
                </a:solidFill>
                <a:latin typeface="Times New Roman" panose="02020603050405020304" pitchFamily="18" charset="0"/>
                <a:ea typeface="宋体"/>
              </a:rPr>
              <a:t>Figure-8 shape ring for ion-merging </a:t>
            </a:r>
          </a:p>
        </p:txBody>
      </p:sp>
    </p:spTree>
    <p:extLst>
      <p:ext uri="{BB962C8B-B14F-4D97-AF65-F5344CB8AC3E}">
        <p14:creationId xmlns:p14="http://schemas.microsoft.com/office/powerpoint/2010/main" val="39020956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234998" y="0"/>
            <a:ext cx="5929290" cy="620688"/>
          </a:xfrm>
          <a:prstGeom prst="rect">
            <a:avLst/>
          </a:prstGeom>
          <a:no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altLang="zh-CN" b="1" dirty="0" smtClean="0">
                <a:solidFill>
                  <a:schemeClr val="bg1"/>
                </a:solidFill>
                <a:latin typeface="+mn-lt"/>
                <a:ea typeface="宋体" pitchFamily="2" charset="-122"/>
              </a:rPr>
              <a:t>Outline</a:t>
            </a:r>
          </a:p>
        </p:txBody>
      </p:sp>
      <p:sp>
        <p:nvSpPr>
          <p:cNvPr id="3" name="Rectangle 3"/>
          <p:cNvSpPr txBox="1">
            <a:spLocks noChangeArrowheads="1"/>
          </p:cNvSpPr>
          <p:nvPr/>
        </p:nvSpPr>
        <p:spPr>
          <a:xfrm>
            <a:off x="827584" y="1412776"/>
            <a:ext cx="7885384" cy="468052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781968" fontAlgn="auto">
              <a:lnSpc>
                <a:spcPct val="150000"/>
              </a:lnSpc>
              <a:spcBef>
                <a:spcPts val="1200"/>
              </a:spcBef>
              <a:spcAft>
                <a:spcPts val="0"/>
              </a:spcAft>
              <a:buFontTx/>
              <a:buAutoNum type="arabicPeriod"/>
            </a:pPr>
            <a:r>
              <a:rPr lang="en-US" altLang="zh-CN" dirty="0" smtClean="0">
                <a:solidFill>
                  <a:srgbClr val="0000CC"/>
                </a:solidFill>
                <a:ea typeface="宋体" pitchFamily="2" charset="-122"/>
              </a:rPr>
              <a:t> Introduction of HIAF project</a:t>
            </a:r>
          </a:p>
          <a:p>
            <a:pPr marL="0" indent="0" defTabSz="781968" fontAlgn="auto">
              <a:lnSpc>
                <a:spcPct val="150000"/>
              </a:lnSpc>
              <a:spcBef>
                <a:spcPts val="1200"/>
              </a:spcBef>
              <a:spcAft>
                <a:spcPts val="0"/>
              </a:spcAft>
              <a:buFontTx/>
              <a:buAutoNum type="arabicPeriod"/>
            </a:pPr>
            <a:r>
              <a:rPr lang="en-US" altLang="zh-CN" dirty="0" smtClean="0">
                <a:solidFill>
                  <a:srgbClr val="0000CC"/>
                </a:solidFill>
                <a:ea typeface="宋体" pitchFamily="2" charset="-122"/>
                <a:cs typeface="Arial" panose="020B0604020202020204" pitchFamily="34" charset="0"/>
              </a:rPr>
              <a:t> Concept for high intensity beam </a:t>
            </a:r>
          </a:p>
          <a:p>
            <a:pPr marL="0" indent="0" defTabSz="781968" fontAlgn="auto">
              <a:lnSpc>
                <a:spcPct val="150000"/>
              </a:lnSpc>
              <a:spcBef>
                <a:spcPts val="1200"/>
              </a:spcBef>
              <a:spcAft>
                <a:spcPts val="0"/>
              </a:spcAft>
              <a:buFontTx/>
              <a:buAutoNum type="arabicPeriod"/>
            </a:pPr>
            <a:r>
              <a:rPr lang="en-US" altLang="zh-CN" dirty="0" smtClean="0">
                <a:solidFill>
                  <a:srgbClr val="0000CC"/>
                </a:solidFill>
                <a:ea typeface="宋体" pitchFamily="2" charset="-122"/>
                <a:cs typeface="Arial" panose="020B0604020202020204" pitchFamily="34" charset="0"/>
              </a:rPr>
              <a:t> </a:t>
            </a:r>
            <a:r>
              <a:rPr lang="en-US" altLang="zh-CN" dirty="0">
                <a:solidFill>
                  <a:srgbClr val="0000CC"/>
                </a:solidFill>
                <a:ea typeface="宋体" pitchFamily="2" charset="-122"/>
                <a:cs typeface="Arial" panose="020B0604020202020204" pitchFamily="34" charset="0"/>
              </a:rPr>
              <a:t>Figure-8 shape ion-ion merging ring</a:t>
            </a:r>
          </a:p>
          <a:p>
            <a:pPr marL="0" indent="0" defTabSz="781968" fontAlgn="auto">
              <a:lnSpc>
                <a:spcPct val="150000"/>
              </a:lnSpc>
              <a:spcBef>
                <a:spcPts val="1200"/>
              </a:spcBef>
              <a:spcAft>
                <a:spcPts val="0"/>
              </a:spcAft>
              <a:buFontTx/>
              <a:buAutoNum type="arabicPeriod"/>
            </a:pPr>
            <a:r>
              <a:rPr lang="en-US" altLang="zh-CN" dirty="0" smtClean="0">
                <a:solidFill>
                  <a:srgbClr val="0000CC"/>
                </a:solidFill>
                <a:ea typeface="宋体" pitchFamily="2" charset="-122"/>
                <a:cs typeface="Arial" panose="020B0604020202020204" pitchFamily="34" charset="0"/>
              </a:rPr>
              <a:t> Innovative technologies and developments</a:t>
            </a:r>
          </a:p>
          <a:p>
            <a:pPr marL="0" indent="0" defTabSz="781968" fontAlgn="auto">
              <a:lnSpc>
                <a:spcPct val="150000"/>
              </a:lnSpc>
              <a:spcBef>
                <a:spcPts val="1200"/>
              </a:spcBef>
              <a:spcAft>
                <a:spcPts val="0"/>
              </a:spcAft>
              <a:buFontTx/>
              <a:buAutoNum type="arabicPeriod"/>
            </a:pPr>
            <a:r>
              <a:rPr lang="en-US" altLang="zh-CN" dirty="0" smtClean="0">
                <a:solidFill>
                  <a:srgbClr val="0000CC"/>
                </a:solidFill>
                <a:ea typeface="宋体" pitchFamily="2" charset="-122"/>
                <a:cs typeface="Arial" panose="020B0604020202020204" pitchFamily="34" charset="0"/>
              </a:rPr>
              <a:t> Present status and summary</a:t>
            </a:r>
          </a:p>
        </p:txBody>
      </p:sp>
    </p:spTree>
    <p:extLst>
      <p:ext uri="{BB962C8B-B14F-4D97-AF65-F5344CB8AC3E}">
        <p14:creationId xmlns:p14="http://schemas.microsoft.com/office/powerpoint/2010/main" val="15844422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表格 17"/>
          <p:cNvGraphicFramePr>
            <a:graphicFrameLocks noGrp="1"/>
          </p:cNvGraphicFramePr>
          <p:nvPr>
            <p:extLst>
              <p:ext uri="{D42A27DB-BD31-4B8C-83A1-F6EECF244321}">
                <p14:modId xmlns:p14="http://schemas.microsoft.com/office/powerpoint/2010/main" val="2284288706"/>
              </p:ext>
            </p:extLst>
          </p:nvPr>
        </p:nvGraphicFramePr>
        <p:xfrm>
          <a:off x="1524000" y="1309074"/>
          <a:ext cx="6096000" cy="5298440"/>
        </p:xfrm>
        <a:graphic>
          <a:graphicData uri="http://schemas.openxmlformats.org/drawingml/2006/table">
            <a:tbl>
              <a:tblPr firstRow="1" bandRow="1"/>
              <a:tblGrid>
                <a:gridCol w="3048000">
                  <a:extLst>
                    <a:ext uri="{9D8B030D-6E8A-4147-A177-3AD203B41FA5}">
                      <a16:colId xmlns:a16="http://schemas.microsoft.com/office/drawing/2014/main" xmlns="" val="20000"/>
                    </a:ext>
                  </a:extLst>
                </a:gridCol>
                <a:gridCol w="3048000">
                  <a:extLst>
                    <a:ext uri="{9D8B030D-6E8A-4147-A177-3AD203B41FA5}">
                      <a16:colId xmlns:a16="http://schemas.microsoft.com/office/drawing/2014/main" xmlns="" val="20001"/>
                    </a:ext>
                  </a:extLst>
                </a:gridCol>
              </a:tblGrid>
              <a:tr h="370840">
                <a:tc>
                  <a:txBody>
                    <a:bodyPr/>
                    <a:lstStyle>
                      <a:lvl1pPr marL="0" algn="l" defTabSz="914400" rtl="0" eaLnBrk="1" latinLnBrk="0" hangingPunct="1">
                        <a:defRPr sz="1800" b="1" kern="1200">
                          <a:solidFill>
                            <a:schemeClr val="lt1"/>
                          </a:solidFill>
                          <a:latin typeface="Arial"/>
                          <a:ea typeface="宋体"/>
                        </a:defRPr>
                      </a:lvl1pPr>
                      <a:lvl2pPr marL="457200" algn="l" defTabSz="914400" rtl="0" eaLnBrk="1" latinLnBrk="0" hangingPunct="1">
                        <a:defRPr sz="1800" b="1" kern="1200">
                          <a:solidFill>
                            <a:schemeClr val="lt1"/>
                          </a:solidFill>
                          <a:latin typeface="Arial"/>
                          <a:ea typeface="宋体"/>
                        </a:defRPr>
                      </a:lvl2pPr>
                      <a:lvl3pPr marL="914400" algn="l" defTabSz="914400" rtl="0" eaLnBrk="1" latinLnBrk="0" hangingPunct="1">
                        <a:defRPr sz="1800" b="1" kern="1200">
                          <a:solidFill>
                            <a:schemeClr val="lt1"/>
                          </a:solidFill>
                          <a:latin typeface="Arial"/>
                          <a:ea typeface="宋体"/>
                        </a:defRPr>
                      </a:lvl3pPr>
                      <a:lvl4pPr marL="1371600" algn="l" defTabSz="914400" rtl="0" eaLnBrk="1" latinLnBrk="0" hangingPunct="1">
                        <a:defRPr sz="1800" b="1" kern="1200">
                          <a:solidFill>
                            <a:schemeClr val="lt1"/>
                          </a:solidFill>
                          <a:latin typeface="Arial"/>
                          <a:ea typeface="宋体"/>
                        </a:defRPr>
                      </a:lvl4pPr>
                      <a:lvl5pPr marL="1828800" algn="l" defTabSz="914400" rtl="0" eaLnBrk="1" latinLnBrk="0" hangingPunct="1">
                        <a:defRPr sz="1800" b="1" kern="1200">
                          <a:solidFill>
                            <a:schemeClr val="lt1"/>
                          </a:solidFill>
                          <a:latin typeface="Arial"/>
                          <a:ea typeface="宋体"/>
                        </a:defRPr>
                      </a:lvl5pPr>
                      <a:lvl6pPr marL="2286000" algn="l" defTabSz="914400" rtl="0" eaLnBrk="1" latinLnBrk="0" hangingPunct="1">
                        <a:defRPr sz="1800" b="1" kern="1200">
                          <a:solidFill>
                            <a:schemeClr val="lt1"/>
                          </a:solidFill>
                          <a:latin typeface="Arial"/>
                          <a:ea typeface="宋体"/>
                        </a:defRPr>
                      </a:lvl6pPr>
                      <a:lvl7pPr marL="2743200" algn="l" defTabSz="914400" rtl="0" eaLnBrk="1" latinLnBrk="0" hangingPunct="1">
                        <a:defRPr sz="1800" b="1" kern="1200">
                          <a:solidFill>
                            <a:schemeClr val="lt1"/>
                          </a:solidFill>
                          <a:latin typeface="Arial"/>
                          <a:ea typeface="宋体"/>
                        </a:defRPr>
                      </a:lvl7pPr>
                      <a:lvl8pPr marL="3200400" algn="l" defTabSz="914400" rtl="0" eaLnBrk="1" latinLnBrk="0" hangingPunct="1">
                        <a:defRPr sz="1800" b="1" kern="1200">
                          <a:solidFill>
                            <a:schemeClr val="lt1"/>
                          </a:solidFill>
                          <a:latin typeface="Arial"/>
                          <a:ea typeface="宋体"/>
                        </a:defRPr>
                      </a:lvl8pPr>
                      <a:lvl9pPr marL="3657600" algn="l" defTabSz="914400" rtl="0" eaLnBrk="1" latinLnBrk="0" hangingPunct="1">
                        <a:defRPr sz="1800" b="1" kern="1200">
                          <a:solidFill>
                            <a:schemeClr val="lt1"/>
                          </a:solidFill>
                          <a:latin typeface="Arial"/>
                          <a:ea typeface="宋体"/>
                        </a:defRPr>
                      </a:lvl9pPr>
                    </a:lstStyle>
                    <a:p>
                      <a:r>
                        <a:rPr lang="en-US" altLang="zh-CN" sz="2200" b="0" dirty="0" smtClean="0">
                          <a:solidFill>
                            <a:srgbClr val="000099"/>
                          </a:solidFill>
                        </a:rPr>
                        <a:t>Parameter</a:t>
                      </a:r>
                      <a:endParaRPr lang="zh-CN" altLang="en-US" sz="2200" b="0" dirty="0">
                        <a:solidFill>
                          <a:srgbClr val="000099"/>
                        </a:solidFill>
                        <a:latin typeface="Times New Roman" pitchFamily="18" charset="0"/>
                        <a:cs typeface="Times New Roman" pitchFamily="18" charset="0"/>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BE0E3"/>
                    </a:solidFill>
                  </a:tcPr>
                </a:tc>
                <a:tc>
                  <a:txBody>
                    <a:bodyPr/>
                    <a:lstStyle>
                      <a:lvl1pPr marL="0" algn="l" defTabSz="914400" rtl="0" eaLnBrk="1" latinLnBrk="0" hangingPunct="1">
                        <a:defRPr sz="1800" b="1" kern="1200">
                          <a:solidFill>
                            <a:schemeClr val="lt1"/>
                          </a:solidFill>
                          <a:latin typeface="Arial"/>
                          <a:ea typeface="宋体"/>
                        </a:defRPr>
                      </a:lvl1pPr>
                      <a:lvl2pPr marL="457200" algn="l" defTabSz="914400" rtl="0" eaLnBrk="1" latinLnBrk="0" hangingPunct="1">
                        <a:defRPr sz="1800" b="1" kern="1200">
                          <a:solidFill>
                            <a:schemeClr val="lt1"/>
                          </a:solidFill>
                          <a:latin typeface="Arial"/>
                          <a:ea typeface="宋体"/>
                        </a:defRPr>
                      </a:lvl2pPr>
                      <a:lvl3pPr marL="914400" algn="l" defTabSz="914400" rtl="0" eaLnBrk="1" latinLnBrk="0" hangingPunct="1">
                        <a:defRPr sz="1800" b="1" kern="1200">
                          <a:solidFill>
                            <a:schemeClr val="lt1"/>
                          </a:solidFill>
                          <a:latin typeface="Arial"/>
                          <a:ea typeface="宋体"/>
                        </a:defRPr>
                      </a:lvl3pPr>
                      <a:lvl4pPr marL="1371600" algn="l" defTabSz="914400" rtl="0" eaLnBrk="1" latinLnBrk="0" hangingPunct="1">
                        <a:defRPr sz="1800" b="1" kern="1200">
                          <a:solidFill>
                            <a:schemeClr val="lt1"/>
                          </a:solidFill>
                          <a:latin typeface="Arial"/>
                          <a:ea typeface="宋体"/>
                        </a:defRPr>
                      </a:lvl4pPr>
                      <a:lvl5pPr marL="1828800" algn="l" defTabSz="914400" rtl="0" eaLnBrk="1" latinLnBrk="0" hangingPunct="1">
                        <a:defRPr sz="1800" b="1" kern="1200">
                          <a:solidFill>
                            <a:schemeClr val="lt1"/>
                          </a:solidFill>
                          <a:latin typeface="Arial"/>
                          <a:ea typeface="宋体"/>
                        </a:defRPr>
                      </a:lvl5pPr>
                      <a:lvl6pPr marL="2286000" algn="l" defTabSz="914400" rtl="0" eaLnBrk="1" latinLnBrk="0" hangingPunct="1">
                        <a:defRPr sz="1800" b="1" kern="1200">
                          <a:solidFill>
                            <a:schemeClr val="lt1"/>
                          </a:solidFill>
                          <a:latin typeface="Arial"/>
                          <a:ea typeface="宋体"/>
                        </a:defRPr>
                      </a:lvl6pPr>
                      <a:lvl7pPr marL="2743200" algn="l" defTabSz="914400" rtl="0" eaLnBrk="1" latinLnBrk="0" hangingPunct="1">
                        <a:defRPr sz="1800" b="1" kern="1200">
                          <a:solidFill>
                            <a:schemeClr val="lt1"/>
                          </a:solidFill>
                          <a:latin typeface="Arial"/>
                          <a:ea typeface="宋体"/>
                        </a:defRPr>
                      </a:lvl7pPr>
                      <a:lvl8pPr marL="3200400" algn="l" defTabSz="914400" rtl="0" eaLnBrk="1" latinLnBrk="0" hangingPunct="1">
                        <a:defRPr sz="1800" b="1" kern="1200">
                          <a:solidFill>
                            <a:schemeClr val="lt1"/>
                          </a:solidFill>
                          <a:latin typeface="Arial"/>
                          <a:ea typeface="宋体"/>
                        </a:defRPr>
                      </a:lvl8pPr>
                      <a:lvl9pPr marL="3657600" algn="l" defTabSz="914400" rtl="0" eaLnBrk="1" latinLnBrk="0" hangingPunct="1">
                        <a:defRPr sz="1800" b="1" kern="1200">
                          <a:solidFill>
                            <a:schemeClr val="lt1"/>
                          </a:solidFill>
                          <a:latin typeface="Arial"/>
                          <a:ea typeface="宋体"/>
                        </a:defRPr>
                      </a:lvl9pPr>
                    </a:lstStyle>
                    <a:p>
                      <a:pPr algn="ctr"/>
                      <a:r>
                        <a:rPr lang="en-US" altLang="zh-CN" sz="2200" b="0" dirty="0" smtClean="0">
                          <a:solidFill>
                            <a:srgbClr val="000099"/>
                          </a:solidFill>
                        </a:rPr>
                        <a:t>Value</a:t>
                      </a:r>
                      <a:endParaRPr lang="zh-CN" altLang="en-US" sz="2200" b="0" dirty="0">
                        <a:solidFill>
                          <a:srgbClr val="000099"/>
                        </a:solidFill>
                        <a:latin typeface="Times New Roman" pitchFamily="18" charset="0"/>
                        <a:cs typeface="Times New Roman" pitchFamily="18" charset="0"/>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BE0E3"/>
                    </a:solidFill>
                  </a:tcPr>
                </a:tc>
                <a:extLst>
                  <a:ext uri="{0D108BD9-81ED-4DB2-BD59-A6C34878D82A}">
                    <a16:rowId xmlns:a16="http://schemas.microsoft.com/office/drawing/2014/main" xmlns="" val="10000"/>
                  </a:ext>
                </a:extLst>
              </a:tr>
              <a:tr h="370840">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r>
                        <a:rPr lang="en-US" altLang="zh-CN" sz="1800" dirty="0" smtClean="0">
                          <a:solidFill>
                            <a:srgbClr val="000099"/>
                          </a:solidFill>
                          <a:latin typeface="Times New Roman" pitchFamily="18" charset="0"/>
                          <a:cs typeface="Times New Roman" pitchFamily="18" charset="0"/>
                        </a:rPr>
                        <a:t>Ion</a:t>
                      </a:r>
                      <a:endParaRPr lang="zh-CN" altLang="en-US" sz="1800" dirty="0">
                        <a:solidFill>
                          <a:srgbClr val="000099"/>
                        </a:solidFill>
                        <a:latin typeface="Times New Roman" pitchFamily="18" charset="0"/>
                        <a:cs typeface="Times New Roman" pitchFamily="18" charset="0"/>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ctr"/>
                      <a:r>
                        <a:rPr lang="en-US" altLang="zh-CN" sz="1800" baseline="30000" dirty="0" smtClean="0">
                          <a:solidFill>
                            <a:srgbClr val="000099"/>
                          </a:solidFill>
                          <a:latin typeface="Times New Roman" pitchFamily="18" charset="0"/>
                          <a:cs typeface="Times New Roman" pitchFamily="18" charset="0"/>
                        </a:rPr>
                        <a:t>238</a:t>
                      </a:r>
                      <a:r>
                        <a:rPr lang="en-US" altLang="zh-CN" sz="1800" dirty="0" smtClean="0">
                          <a:solidFill>
                            <a:srgbClr val="000099"/>
                          </a:solidFill>
                          <a:latin typeface="Times New Roman" pitchFamily="18" charset="0"/>
                          <a:cs typeface="Times New Roman" pitchFamily="18" charset="0"/>
                        </a:rPr>
                        <a:t>U</a:t>
                      </a:r>
                      <a:r>
                        <a:rPr lang="en-US" altLang="zh-CN" sz="1800" baseline="30000" dirty="0" smtClean="0">
                          <a:solidFill>
                            <a:srgbClr val="000099"/>
                          </a:solidFill>
                          <a:latin typeface="Times New Roman" pitchFamily="18" charset="0"/>
                          <a:cs typeface="Times New Roman" pitchFamily="18" charset="0"/>
                        </a:rPr>
                        <a:t>92+</a:t>
                      </a:r>
                      <a:endParaRPr lang="zh-CN" altLang="en-US" sz="1800" baseline="30000" dirty="0">
                        <a:solidFill>
                          <a:srgbClr val="000099"/>
                        </a:solidFill>
                        <a:latin typeface="Times New Roman" pitchFamily="18" charset="0"/>
                        <a:cs typeface="Times New Roman" pitchFamily="18" charset="0"/>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xmlns="" val="10001"/>
                  </a:ext>
                </a:extLst>
              </a:tr>
              <a:tr h="370840">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r>
                        <a:rPr lang="en-US" altLang="zh-CN" sz="1800" dirty="0" smtClean="0">
                          <a:solidFill>
                            <a:srgbClr val="000099"/>
                          </a:solidFill>
                          <a:latin typeface="Times New Roman" pitchFamily="18" charset="0"/>
                          <a:cs typeface="Times New Roman" pitchFamily="18" charset="0"/>
                        </a:rPr>
                        <a:t>Energy(</a:t>
                      </a:r>
                      <a:r>
                        <a:rPr lang="en-US" altLang="zh-CN" sz="1800" dirty="0" err="1" smtClean="0">
                          <a:solidFill>
                            <a:srgbClr val="000099"/>
                          </a:solidFill>
                          <a:latin typeface="Times New Roman" pitchFamily="18" charset="0"/>
                          <a:cs typeface="Times New Roman" pitchFamily="18" charset="0"/>
                        </a:rPr>
                        <a:t>MeV</a:t>
                      </a:r>
                      <a:r>
                        <a:rPr lang="en-US" altLang="zh-CN" sz="1800" dirty="0" smtClean="0">
                          <a:solidFill>
                            <a:srgbClr val="000099"/>
                          </a:solidFill>
                          <a:latin typeface="Times New Roman" pitchFamily="18" charset="0"/>
                          <a:cs typeface="Times New Roman" pitchFamily="18" charset="0"/>
                        </a:rPr>
                        <a:t>/u)</a:t>
                      </a:r>
                      <a:endParaRPr lang="zh-CN" altLang="en-US" sz="1800" dirty="0">
                        <a:solidFill>
                          <a:srgbClr val="000099"/>
                        </a:solidFill>
                        <a:latin typeface="Times New Roman" pitchFamily="18" charset="0"/>
                        <a:cs typeface="Times New Roman" pitchFamily="18"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ctr"/>
                      <a:r>
                        <a:rPr lang="en-US" altLang="zh-CN" sz="1800" dirty="0" smtClean="0">
                          <a:solidFill>
                            <a:srgbClr val="000099"/>
                          </a:solidFill>
                          <a:latin typeface="Times New Roman" pitchFamily="18" charset="0"/>
                          <a:cs typeface="Times New Roman" pitchFamily="18" charset="0"/>
                        </a:rPr>
                        <a:t>637(800)</a:t>
                      </a:r>
                      <a:endParaRPr lang="zh-CN" altLang="en-US" sz="1800" dirty="0">
                        <a:solidFill>
                          <a:srgbClr val="000099"/>
                        </a:solidFill>
                        <a:latin typeface="Times New Roman" pitchFamily="18" charset="0"/>
                        <a:cs typeface="Times New Roman" pitchFamily="18"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xmlns="" val="10002"/>
                  </a:ext>
                </a:extLst>
              </a:tr>
              <a:tr h="370840">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r>
                        <a:rPr lang="en-US" altLang="zh-CN" sz="1800" dirty="0" smtClean="0">
                          <a:solidFill>
                            <a:srgbClr val="000099"/>
                          </a:solidFill>
                          <a:latin typeface="Times New Roman" pitchFamily="18" charset="0"/>
                          <a:cs typeface="Times New Roman" pitchFamily="18" charset="0"/>
                        </a:rPr>
                        <a:t>Circumference(m)</a:t>
                      </a:r>
                      <a:endParaRPr lang="zh-CN" altLang="en-US" sz="1800" dirty="0">
                        <a:solidFill>
                          <a:srgbClr val="000099"/>
                        </a:solidFill>
                        <a:latin typeface="Times New Roman" pitchFamily="18" charset="0"/>
                        <a:cs typeface="Times New Roman" pitchFamily="18"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ctr"/>
                      <a:r>
                        <a:rPr lang="en-US" altLang="zh-CN" sz="1800" dirty="0" smtClean="0">
                          <a:solidFill>
                            <a:srgbClr val="000099"/>
                          </a:solidFill>
                          <a:latin typeface="Times New Roman" pitchFamily="18" charset="0"/>
                          <a:cs typeface="Times New Roman" pitchFamily="18" charset="0"/>
                        </a:rPr>
                        <a:t>483.8</a:t>
                      </a:r>
                      <a:endParaRPr lang="zh-CN" altLang="en-US" sz="1800" dirty="0">
                        <a:solidFill>
                          <a:srgbClr val="000099"/>
                        </a:solidFill>
                        <a:latin typeface="Times New Roman" pitchFamily="18" charset="0"/>
                        <a:cs typeface="Times New Roman" pitchFamily="18"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xmlns="" val="10003"/>
                  </a:ext>
                </a:extLst>
              </a:tr>
              <a:tr h="370840">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r>
                        <a:rPr lang="en-US" altLang="zh-CN" sz="1800" dirty="0" smtClean="0">
                          <a:solidFill>
                            <a:srgbClr val="000099"/>
                          </a:solidFill>
                          <a:latin typeface="Times New Roman" pitchFamily="18" charset="0"/>
                          <a:cs typeface="Times New Roman" pitchFamily="18" charset="0"/>
                        </a:rPr>
                        <a:t>Frequency(MHz)</a:t>
                      </a:r>
                      <a:endParaRPr lang="zh-CN" altLang="en-US" sz="1800" dirty="0">
                        <a:solidFill>
                          <a:srgbClr val="000099"/>
                        </a:solidFill>
                        <a:latin typeface="Times New Roman" pitchFamily="18" charset="0"/>
                        <a:cs typeface="Times New Roman" pitchFamily="18"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ctr"/>
                      <a:r>
                        <a:rPr lang="en-US" altLang="zh-CN" sz="1800" dirty="0" smtClean="0">
                          <a:solidFill>
                            <a:srgbClr val="000099"/>
                          </a:solidFill>
                          <a:latin typeface="Times New Roman" pitchFamily="18" charset="0"/>
                          <a:cs typeface="Times New Roman" pitchFamily="18" charset="0"/>
                        </a:rPr>
                        <a:t>0.50(0.52)</a:t>
                      </a:r>
                      <a:endParaRPr lang="zh-CN" altLang="en-US" sz="1800" dirty="0">
                        <a:solidFill>
                          <a:srgbClr val="000099"/>
                        </a:solidFill>
                        <a:latin typeface="Times New Roman" pitchFamily="18" charset="0"/>
                        <a:cs typeface="Times New Roman" pitchFamily="18"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xmlns="" val="10004"/>
                  </a:ext>
                </a:extLst>
              </a:tr>
              <a:tr h="370840">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r>
                        <a:rPr lang="en-US" altLang="zh-CN" sz="1800" dirty="0" smtClean="0">
                          <a:solidFill>
                            <a:srgbClr val="000099"/>
                          </a:solidFill>
                          <a:latin typeface="Times New Roman" pitchFamily="18" charset="0"/>
                          <a:cs typeface="Times New Roman" pitchFamily="18" charset="0"/>
                        </a:rPr>
                        <a:t>Crossing angle(◦)</a:t>
                      </a:r>
                      <a:endParaRPr lang="zh-CN" altLang="en-US" sz="1800" dirty="0">
                        <a:solidFill>
                          <a:srgbClr val="000099"/>
                        </a:solidFill>
                        <a:latin typeface="Times New Roman" pitchFamily="18" charset="0"/>
                        <a:cs typeface="Times New Roman" pitchFamily="18"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ctr"/>
                      <a:r>
                        <a:rPr lang="en-US" altLang="zh-CN" sz="1800" dirty="0" smtClean="0">
                          <a:solidFill>
                            <a:srgbClr val="000099"/>
                          </a:solidFill>
                          <a:latin typeface="Times New Roman" pitchFamily="18" charset="0"/>
                          <a:cs typeface="Times New Roman" pitchFamily="18" charset="0"/>
                        </a:rPr>
                        <a:t>6.8</a:t>
                      </a:r>
                      <a:endParaRPr lang="zh-CN" altLang="en-US" sz="1800" dirty="0">
                        <a:solidFill>
                          <a:srgbClr val="000099"/>
                        </a:solidFill>
                        <a:latin typeface="Times New Roman" pitchFamily="18" charset="0"/>
                        <a:cs typeface="Times New Roman" pitchFamily="18"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xmlns="" val="10005"/>
                  </a:ext>
                </a:extLst>
              </a:tr>
              <a:tr h="370840">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r>
                        <a:rPr lang="en-US" altLang="zh-CN" sz="1800" dirty="0" smtClean="0">
                          <a:solidFill>
                            <a:srgbClr val="000099"/>
                          </a:solidFill>
                          <a:latin typeface="Times New Roman" pitchFamily="18" charset="0"/>
                          <a:cs typeface="Times New Roman" pitchFamily="18" charset="0"/>
                        </a:rPr>
                        <a:t>CM energy(</a:t>
                      </a:r>
                      <a:r>
                        <a:rPr lang="en-US" altLang="zh-CN" sz="1800" dirty="0" err="1" smtClean="0">
                          <a:solidFill>
                            <a:srgbClr val="000099"/>
                          </a:solidFill>
                          <a:latin typeface="Times New Roman" pitchFamily="18" charset="0"/>
                          <a:cs typeface="Times New Roman" pitchFamily="18" charset="0"/>
                        </a:rPr>
                        <a:t>MeV</a:t>
                      </a:r>
                      <a:r>
                        <a:rPr lang="en-US" altLang="zh-CN" sz="1800" dirty="0" smtClean="0">
                          <a:solidFill>
                            <a:srgbClr val="000099"/>
                          </a:solidFill>
                          <a:latin typeface="Times New Roman" pitchFamily="18" charset="0"/>
                          <a:cs typeface="Times New Roman" pitchFamily="18" charset="0"/>
                        </a:rPr>
                        <a:t>/u)</a:t>
                      </a:r>
                      <a:endParaRPr lang="zh-CN" altLang="en-US" sz="1800" dirty="0">
                        <a:solidFill>
                          <a:srgbClr val="000099"/>
                        </a:solidFill>
                        <a:latin typeface="Times New Roman" pitchFamily="18" charset="0"/>
                        <a:cs typeface="Times New Roman" pitchFamily="18"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ctr"/>
                      <a:r>
                        <a:rPr lang="en-US" altLang="zh-CN" sz="1800" dirty="0" smtClean="0">
                          <a:solidFill>
                            <a:srgbClr val="000099"/>
                          </a:solidFill>
                          <a:latin typeface="Times New Roman" pitchFamily="18" charset="0"/>
                          <a:cs typeface="Times New Roman" pitchFamily="18" charset="0"/>
                        </a:rPr>
                        <a:t>6(8)</a:t>
                      </a:r>
                      <a:endParaRPr lang="zh-CN" altLang="en-US" sz="1800" dirty="0">
                        <a:solidFill>
                          <a:srgbClr val="000099"/>
                        </a:solidFill>
                        <a:latin typeface="Times New Roman" pitchFamily="18" charset="0"/>
                        <a:cs typeface="Times New Roman" pitchFamily="18"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xmlns="" val="10006"/>
                  </a:ext>
                </a:extLst>
              </a:tr>
              <a:tr h="370840">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r>
                        <a:rPr lang="en-US" altLang="zh-CN" sz="2000" b="1" dirty="0" smtClean="0">
                          <a:solidFill>
                            <a:srgbClr val="0000FF"/>
                          </a:solidFill>
                          <a:latin typeface="Times New Roman" pitchFamily="18" charset="0"/>
                          <a:cs typeface="Times New Roman" pitchFamily="18" charset="0"/>
                        </a:rPr>
                        <a:t>Particle number</a:t>
                      </a:r>
                      <a:endParaRPr lang="zh-CN" altLang="en-US" sz="2000" b="1" dirty="0">
                        <a:solidFill>
                          <a:srgbClr val="0000FF"/>
                        </a:solidFill>
                        <a:latin typeface="Times New Roman" pitchFamily="18" charset="0"/>
                        <a:cs typeface="Times New Roman" pitchFamily="18"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ctr"/>
                      <a:r>
                        <a:rPr lang="en-US" altLang="zh-CN" sz="2000" b="1" dirty="0" smtClean="0">
                          <a:solidFill>
                            <a:srgbClr val="0000FF"/>
                          </a:solidFill>
                          <a:latin typeface="Times New Roman" pitchFamily="18" charset="0"/>
                          <a:cs typeface="Times New Roman" pitchFamily="18" charset="0"/>
                        </a:rPr>
                        <a:t>7(8)×10</a:t>
                      </a:r>
                      <a:r>
                        <a:rPr lang="en-US" altLang="zh-CN" sz="2000" b="1" baseline="30000" dirty="0" smtClean="0">
                          <a:solidFill>
                            <a:srgbClr val="0000FF"/>
                          </a:solidFill>
                          <a:latin typeface="Times New Roman" pitchFamily="18" charset="0"/>
                          <a:cs typeface="Times New Roman" pitchFamily="18" charset="0"/>
                        </a:rPr>
                        <a:t>10</a:t>
                      </a:r>
                      <a:endParaRPr lang="zh-CN" altLang="en-US" sz="2000" b="1" baseline="30000" dirty="0">
                        <a:solidFill>
                          <a:srgbClr val="0000FF"/>
                        </a:solidFill>
                        <a:latin typeface="Times New Roman" pitchFamily="18" charset="0"/>
                        <a:cs typeface="Times New Roman" pitchFamily="18"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xmlns="" val="10007"/>
                  </a:ext>
                </a:extLst>
              </a:tr>
              <a:tr h="370840">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r>
                        <a:rPr lang="el-GR" altLang="zh-CN" sz="1800" dirty="0" smtClean="0">
                          <a:solidFill>
                            <a:srgbClr val="000099"/>
                          </a:solidFill>
                          <a:latin typeface="Times New Roman" pitchFamily="18" charset="0"/>
                          <a:cs typeface="Times New Roman" pitchFamily="18" charset="0"/>
                        </a:rPr>
                        <a:t>ε</a:t>
                      </a:r>
                      <a:r>
                        <a:rPr lang="en-US" altLang="zh-CN" sz="1800" baseline="-25000" dirty="0" err="1" smtClean="0">
                          <a:solidFill>
                            <a:srgbClr val="000099"/>
                          </a:solidFill>
                          <a:latin typeface="Times New Roman" pitchFamily="18" charset="0"/>
                          <a:cs typeface="Times New Roman" pitchFamily="18" charset="0"/>
                        </a:rPr>
                        <a:t>x,rms</a:t>
                      </a:r>
                      <a:r>
                        <a:rPr lang="en-US" altLang="zh-CN" sz="1800" baseline="0" dirty="0" smtClean="0">
                          <a:solidFill>
                            <a:srgbClr val="000099"/>
                          </a:solidFill>
                          <a:latin typeface="Times New Roman" pitchFamily="18" charset="0"/>
                          <a:cs typeface="Times New Roman" pitchFamily="18" charset="0"/>
                        </a:rPr>
                        <a:t>/</a:t>
                      </a:r>
                      <a:r>
                        <a:rPr lang="el-GR" altLang="zh-CN" sz="1800" dirty="0" smtClean="0">
                          <a:solidFill>
                            <a:srgbClr val="000099"/>
                          </a:solidFill>
                          <a:latin typeface="Times New Roman" pitchFamily="18" charset="0"/>
                          <a:cs typeface="Times New Roman" pitchFamily="18" charset="0"/>
                        </a:rPr>
                        <a:t>ε</a:t>
                      </a:r>
                      <a:r>
                        <a:rPr lang="en-US" altLang="zh-CN" sz="1800" baseline="-25000" dirty="0" err="1" smtClean="0">
                          <a:solidFill>
                            <a:srgbClr val="000099"/>
                          </a:solidFill>
                          <a:latin typeface="Times New Roman" pitchFamily="18" charset="0"/>
                          <a:cs typeface="Times New Roman" pitchFamily="18" charset="0"/>
                        </a:rPr>
                        <a:t>y,rms</a:t>
                      </a:r>
                      <a:r>
                        <a:rPr lang="en-US" altLang="zh-CN" sz="1800" baseline="-25000" dirty="0" smtClean="0">
                          <a:solidFill>
                            <a:srgbClr val="000099"/>
                          </a:solidFill>
                          <a:latin typeface="Times New Roman" pitchFamily="18" charset="0"/>
                          <a:cs typeface="Times New Roman" pitchFamily="18" charset="0"/>
                        </a:rPr>
                        <a:t> </a:t>
                      </a:r>
                      <a:r>
                        <a:rPr lang="en-US" altLang="zh-CN" sz="1800" dirty="0" smtClean="0">
                          <a:solidFill>
                            <a:srgbClr val="000099"/>
                          </a:solidFill>
                          <a:latin typeface="Times New Roman" pitchFamily="18" charset="0"/>
                          <a:cs typeface="Times New Roman" pitchFamily="18" charset="0"/>
                        </a:rPr>
                        <a:t>(</a:t>
                      </a:r>
                      <a:r>
                        <a:rPr lang="el-GR" altLang="zh-CN" sz="1800" dirty="0" smtClean="0">
                          <a:solidFill>
                            <a:srgbClr val="000099"/>
                          </a:solidFill>
                          <a:latin typeface="Times New Roman" pitchFamily="18" charset="0"/>
                          <a:cs typeface="Times New Roman" pitchFamily="18" charset="0"/>
                        </a:rPr>
                        <a:t>π </a:t>
                      </a:r>
                      <a:r>
                        <a:rPr lang="en-US" altLang="zh-CN" sz="1800" dirty="0" smtClean="0">
                          <a:solidFill>
                            <a:srgbClr val="000099"/>
                          </a:solidFill>
                          <a:latin typeface="Times New Roman" pitchFamily="18" charset="0"/>
                          <a:cs typeface="Times New Roman" pitchFamily="18" charset="0"/>
                        </a:rPr>
                        <a:t>mm </a:t>
                      </a:r>
                      <a:r>
                        <a:rPr lang="en-US" altLang="zh-CN" sz="1800" dirty="0" err="1" smtClean="0">
                          <a:solidFill>
                            <a:srgbClr val="000099"/>
                          </a:solidFill>
                          <a:latin typeface="Times New Roman" pitchFamily="18" charset="0"/>
                          <a:cs typeface="Times New Roman" pitchFamily="18" charset="0"/>
                        </a:rPr>
                        <a:t>mrad</a:t>
                      </a:r>
                      <a:r>
                        <a:rPr lang="en-US" altLang="zh-CN" sz="1800" dirty="0" smtClean="0">
                          <a:solidFill>
                            <a:srgbClr val="000099"/>
                          </a:solidFill>
                          <a:latin typeface="Times New Roman" pitchFamily="18" charset="0"/>
                          <a:cs typeface="Times New Roman" pitchFamily="18" charset="0"/>
                        </a:rPr>
                        <a:t>)</a:t>
                      </a:r>
                      <a:endParaRPr lang="zh-CN" altLang="en-US" sz="1800" dirty="0">
                        <a:solidFill>
                          <a:srgbClr val="000099"/>
                        </a:solidFill>
                        <a:latin typeface="Times New Roman" pitchFamily="18" charset="0"/>
                        <a:cs typeface="Times New Roman" pitchFamily="18"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ctr"/>
                      <a:r>
                        <a:rPr lang="en-US" altLang="zh-CN" sz="1800" dirty="0" smtClean="0">
                          <a:solidFill>
                            <a:srgbClr val="000099"/>
                          </a:solidFill>
                          <a:latin typeface="Times New Roman" pitchFamily="18" charset="0"/>
                          <a:cs typeface="Times New Roman" pitchFamily="18" charset="0"/>
                        </a:rPr>
                        <a:t>1/1</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xmlns="" val="10008"/>
                  </a:ext>
                </a:extLst>
              </a:tr>
              <a:tr h="370840">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r>
                        <a:rPr lang="el-GR" altLang="zh-CN" sz="1800" dirty="0" smtClean="0">
                          <a:solidFill>
                            <a:srgbClr val="000099"/>
                          </a:solidFill>
                          <a:latin typeface="Times New Roman" pitchFamily="18" charset="0"/>
                          <a:cs typeface="Times New Roman" pitchFamily="18" charset="0"/>
                        </a:rPr>
                        <a:t>β</a:t>
                      </a:r>
                      <a:r>
                        <a:rPr lang="el-GR" altLang="zh-CN" sz="1800" baseline="30000" dirty="0" smtClean="0">
                          <a:solidFill>
                            <a:srgbClr val="000099"/>
                          </a:solidFill>
                          <a:latin typeface="Times New Roman" pitchFamily="18" charset="0"/>
                          <a:cs typeface="Times New Roman" pitchFamily="18" charset="0"/>
                        </a:rPr>
                        <a:t>∗</a:t>
                      </a:r>
                      <a:r>
                        <a:rPr lang="en-US" altLang="zh-CN" sz="1800" baseline="-25000" dirty="0" smtClean="0">
                          <a:solidFill>
                            <a:srgbClr val="000099"/>
                          </a:solidFill>
                          <a:latin typeface="Times New Roman" pitchFamily="18" charset="0"/>
                          <a:cs typeface="Times New Roman" pitchFamily="18" charset="0"/>
                        </a:rPr>
                        <a:t>x</a:t>
                      </a:r>
                      <a:r>
                        <a:rPr lang="en-US" altLang="zh-CN" sz="1800" dirty="0" smtClean="0">
                          <a:solidFill>
                            <a:srgbClr val="000099"/>
                          </a:solidFill>
                          <a:latin typeface="Times New Roman" pitchFamily="18" charset="0"/>
                          <a:cs typeface="Times New Roman" pitchFamily="18" charset="0"/>
                        </a:rPr>
                        <a:t>/</a:t>
                      </a:r>
                      <a:r>
                        <a:rPr lang="el-GR" altLang="zh-CN" sz="1800" dirty="0" smtClean="0">
                          <a:solidFill>
                            <a:srgbClr val="000099"/>
                          </a:solidFill>
                          <a:latin typeface="Times New Roman" pitchFamily="18" charset="0"/>
                          <a:cs typeface="Times New Roman" pitchFamily="18" charset="0"/>
                        </a:rPr>
                        <a:t>β</a:t>
                      </a:r>
                      <a:r>
                        <a:rPr lang="el-GR" altLang="zh-CN" sz="1800" baseline="30000" dirty="0" smtClean="0">
                          <a:solidFill>
                            <a:srgbClr val="000099"/>
                          </a:solidFill>
                          <a:latin typeface="Times New Roman" pitchFamily="18" charset="0"/>
                          <a:cs typeface="Times New Roman" pitchFamily="18" charset="0"/>
                        </a:rPr>
                        <a:t>∗</a:t>
                      </a:r>
                      <a:r>
                        <a:rPr lang="en-US" altLang="zh-CN" sz="1800" baseline="-25000" dirty="0" smtClean="0">
                          <a:solidFill>
                            <a:srgbClr val="000099"/>
                          </a:solidFill>
                          <a:latin typeface="Times New Roman" pitchFamily="18" charset="0"/>
                          <a:cs typeface="Times New Roman" pitchFamily="18" charset="0"/>
                        </a:rPr>
                        <a:t>y</a:t>
                      </a:r>
                      <a:r>
                        <a:rPr lang="en-US" altLang="zh-CN" sz="1800" dirty="0" smtClean="0">
                          <a:solidFill>
                            <a:srgbClr val="000099"/>
                          </a:solidFill>
                          <a:latin typeface="Times New Roman" pitchFamily="18" charset="0"/>
                          <a:cs typeface="Times New Roman" pitchFamily="18" charset="0"/>
                        </a:rPr>
                        <a:t>(m)</a:t>
                      </a:r>
                      <a:endParaRPr lang="zh-CN" altLang="en-US" sz="1800" dirty="0">
                        <a:solidFill>
                          <a:srgbClr val="000099"/>
                        </a:solidFill>
                        <a:latin typeface="Times New Roman" pitchFamily="18" charset="0"/>
                        <a:cs typeface="Times New Roman" pitchFamily="18"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ctr"/>
                      <a:r>
                        <a:rPr lang="en-US" altLang="zh-CN" sz="1800" dirty="0" smtClean="0">
                          <a:solidFill>
                            <a:srgbClr val="000099"/>
                          </a:solidFill>
                          <a:latin typeface="Times New Roman" pitchFamily="18" charset="0"/>
                          <a:cs typeface="Times New Roman" pitchFamily="18" charset="0"/>
                        </a:rPr>
                        <a:t>1/0.03</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xmlns="" val="10009"/>
                  </a:ext>
                </a:extLst>
              </a:tr>
              <a:tr h="370840">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r>
                        <a:rPr lang="el-GR" altLang="zh-CN" sz="1800" dirty="0" smtClean="0">
                          <a:solidFill>
                            <a:srgbClr val="000099"/>
                          </a:solidFill>
                          <a:latin typeface="Times New Roman" pitchFamily="18" charset="0"/>
                          <a:cs typeface="Times New Roman" pitchFamily="18" charset="0"/>
                        </a:rPr>
                        <a:t>σ</a:t>
                      </a:r>
                      <a:r>
                        <a:rPr lang="en-US" altLang="zh-CN" sz="1800" baseline="-25000" dirty="0" err="1" smtClean="0">
                          <a:solidFill>
                            <a:srgbClr val="000099"/>
                          </a:solidFill>
                          <a:latin typeface="Times New Roman" pitchFamily="18" charset="0"/>
                          <a:cs typeface="Times New Roman" pitchFamily="18" charset="0"/>
                        </a:rPr>
                        <a:t>x,rms</a:t>
                      </a:r>
                      <a:r>
                        <a:rPr lang="en-US" altLang="zh-CN" sz="1800" baseline="0" dirty="0" smtClean="0">
                          <a:solidFill>
                            <a:srgbClr val="000099"/>
                          </a:solidFill>
                          <a:latin typeface="Times New Roman" pitchFamily="18" charset="0"/>
                          <a:cs typeface="Times New Roman" pitchFamily="18" charset="0"/>
                        </a:rPr>
                        <a:t>/</a:t>
                      </a:r>
                      <a:r>
                        <a:rPr lang="el-GR" altLang="zh-CN" sz="1800" dirty="0" smtClean="0">
                          <a:solidFill>
                            <a:srgbClr val="000099"/>
                          </a:solidFill>
                          <a:latin typeface="Times New Roman" pitchFamily="18" charset="0"/>
                          <a:cs typeface="Times New Roman" pitchFamily="18" charset="0"/>
                        </a:rPr>
                        <a:t>σ</a:t>
                      </a:r>
                      <a:r>
                        <a:rPr lang="en-US" altLang="zh-CN" sz="1800" baseline="-25000" dirty="0" err="1" smtClean="0">
                          <a:solidFill>
                            <a:srgbClr val="000099"/>
                          </a:solidFill>
                          <a:latin typeface="Times New Roman" pitchFamily="18" charset="0"/>
                          <a:cs typeface="Times New Roman" pitchFamily="18" charset="0"/>
                        </a:rPr>
                        <a:t>y,rms</a:t>
                      </a:r>
                      <a:r>
                        <a:rPr lang="en-US" altLang="zh-CN" sz="1800" baseline="-25000" dirty="0" smtClean="0">
                          <a:solidFill>
                            <a:srgbClr val="000099"/>
                          </a:solidFill>
                          <a:latin typeface="Times New Roman" pitchFamily="18" charset="0"/>
                          <a:cs typeface="Times New Roman" pitchFamily="18" charset="0"/>
                        </a:rPr>
                        <a:t> </a:t>
                      </a:r>
                      <a:r>
                        <a:rPr lang="en-US" altLang="zh-CN" sz="1800" dirty="0" smtClean="0">
                          <a:solidFill>
                            <a:srgbClr val="000099"/>
                          </a:solidFill>
                          <a:latin typeface="Times New Roman" pitchFamily="18" charset="0"/>
                          <a:cs typeface="Times New Roman" pitchFamily="18" charset="0"/>
                        </a:rPr>
                        <a:t>(mm)</a:t>
                      </a:r>
                      <a:endParaRPr lang="zh-CN" altLang="en-US" sz="1800" dirty="0">
                        <a:solidFill>
                          <a:srgbClr val="000099"/>
                        </a:solidFill>
                        <a:latin typeface="Times New Roman" pitchFamily="18" charset="0"/>
                        <a:cs typeface="Times New Roman" pitchFamily="18"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ctr"/>
                      <a:r>
                        <a:rPr lang="en-US" altLang="zh-CN" sz="1800" dirty="0" smtClean="0">
                          <a:solidFill>
                            <a:srgbClr val="000099"/>
                          </a:solidFill>
                          <a:latin typeface="Times New Roman" pitchFamily="18" charset="0"/>
                          <a:cs typeface="Times New Roman" pitchFamily="18" charset="0"/>
                        </a:rPr>
                        <a:t>1/0.173</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xmlns="" val="10010"/>
                  </a:ext>
                </a:extLst>
              </a:tr>
              <a:tr h="370840">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r>
                        <a:rPr lang="en-US" altLang="zh-CN" sz="1800" dirty="0" smtClean="0">
                          <a:solidFill>
                            <a:srgbClr val="000099"/>
                          </a:solidFill>
                          <a:latin typeface="Times New Roman" pitchFamily="18" charset="0"/>
                          <a:cs typeface="Times New Roman" pitchFamily="18" charset="0"/>
                        </a:rPr>
                        <a:t>Laslett</a:t>
                      </a:r>
                      <a:r>
                        <a:rPr lang="zh-CN" altLang="en-US" sz="1800" dirty="0" smtClean="0">
                          <a:solidFill>
                            <a:srgbClr val="000099"/>
                          </a:solidFill>
                          <a:latin typeface="Times New Roman" pitchFamily="18" charset="0"/>
                          <a:cs typeface="Times New Roman" pitchFamily="18" charset="0"/>
                        </a:rPr>
                        <a:t> </a:t>
                      </a:r>
                      <a:r>
                        <a:rPr lang="en-US" altLang="zh-CN" sz="1800" dirty="0" smtClean="0">
                          <a:solidFill>
                            <a:srgbClr val="000099"/>
                          </a:solidFill>
                          <a:latin typeface="Times New Roman" pitchFamily="18" charset="0"/>
                          <a:cs typeface="Times New Roman" pitchFamily="18" charset="0"/>
                        </a:rPr>
                        <a:t>tune shift</a:t>
                      </a:r>
                      <a:endParaRPr lang="zh-CN" altLang="en-US" sz="1800" dirty="0">
                        <a:solidFill>
                          <a:srgbClr val="000099"/>
                        </a:solidFill>
                        <a:latin typeface="Times New Roman" pitchFamily="18" charset="0"/>
                        <a:cs typeface="Times New Roman" pitchFamily="18"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ctr"/>
                      <a:r>
                        <a:rPr lang="en-US" altLang="zh-CN" sz="1800" dirty="0" smtClean="0">
                          <a:solidFill>
                            <a:srgbClr val="000099"/>
                          </a:solidFill>
                          <a:latin typeface="Times New Roman" pitchFamily="18" charset="0"/>
                          <a:cs typeface="Times New Roman" pitchFamily="18" charset="0"/>
                        </a:rPr>
                        <a:t>-0.1(-0.077)</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xmlns="" val="10011"/>
                  </a:ext>
                </a:extLst>
              </a:tr>
              <a:tr h="370840">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r>
                        <a:rPr lang="en-US" altLang="zh-CN" sz="1800" dirty="0" smtClean="0">
                          <a:solidFill>
                            <a:srgbClr val="000099"/>
                          </a:solidFill>
                          <a:latin typeface="Times New Roman" pitchFamily="18" charset="0"/>
                          <a:cs typeface="Times New Roman" pitchFamily="18" charset="0"/>
                        </a:rPr>
                        <a:t>Hourglass</a:t>
                      </a:r>
                      <a:r>
                        <a:rPr lang="zh-CN" altLang="en-US" sz="1800" dirty="0" smtClean="0">
                          <a:solidFill>
                            <a:srgbClr val="000099"/>
                          </a:solidFill>
                          <a:latin typeface="Times New Roman" pitchFamily="18" charset="0"/>
                          <a:cs typeface="Times New Roman" pitchFamily="18" charset="0"/>
                        </a:rPr>
                        <a:t> </a:t>
                      </a:r>
                      <a:r>
                        <a:rPr lang="en-US" altLang="zh-CN" sz="1800" dirty="0" smtClean="0">
                          <a:solidFill>
                            <a:srgbClr val="000099"/>
                          </a:solidFill>
                          <a:latin typeface="Times New Roman" pitchFamily="18" charset="0"/>
                          <a:cs typeface="Times New Roman" pitchFamily="18" charset="0"/>
                        </a:rPr>
                        <a:t>factor</a:t>
                      </a:r>
                      <a:endParaRPr lang="zh-CN" altLang="en-US" sz="1800" dirty="0">
                        <a:solidFill>
                          <a:srgbClr val="000099"/>
                        </a:solidFill>
                        <a:latin typeface="Times New Roman" pitchFamily="18" charset="0"/>
                        <a:cs typeface="Times New Roman" pitchFamily="18"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ctr"/>
                      <a:r>
                        <a:rPr lang="en-US" altLang="zh-CN" sz="1800" dirty="0" smtClean="0">
                          <a:solidFill>
                            <a:srgbClr val="000099"/>
                          </a:solidFill>
                          <a:latin typeface="Times New Roman" pitchFamily="18" charset="0"/>
                          <a:cs typeface="Times New Roman" pitchFamily="18" charset="0"/>
                        </a:rPr>
                        <a:t>0.9</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xmlns="" val="10012"/>
                  </a:ext>
                </a:extLst>
              </a:tr>
              <a:tr h="370840">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r>
                        <a:rPr lang="en-US" altLang="zh-CN" sz="2000" b="1" dirty="0" smtClean="0">
                          <a:solidFill>
                            <a:srgbClr val="0000FF"/>
                          </a:solidFill>
                          <a:latin typeface="Times New Roman" pitchFamily="18" charset="0"/>
                          <a:cs typeface="Times New Roman" pitchFamily="18" charset="0"/>
                        </a:rPr>
                        <a:t>Luminosity(cm</a:t>
                      </a:r>
                      <a:r>
                        <a:rPr lang="en-US" altLang="zh-CN" sz="2000" b="1" baseline="30000" dirty="0" smtClean="0">
                          <a:solidFill>
                            <a:srgbClr val="0000FF"/>
                          </a:solidFill>
                          <a:latin typeface="Times New Roman" pitchFamily="18" charset="0"/>
                          <a:cs typeface="Times New Roman" pitchFamily="18" charset="0"/>
                        </a:rPr>
                        <a:t>−2</a:t>
                      </a:r>
                      <a:r>
                        <a:rPr lang="en-US" altLang="zh-CN" sz="2000" b="1" dirty="0" smtClean="0">
                          <a:solidFill>
                            <a:srgbClr val="0000FF"/>
                          </a:solidFill>
                          <a:latin typeface="Times New Roman" pitchFamily="18" charset="0"/>
                          <a:cs typeface="Times New Roman" pitchFamily="18" charset="0"/>
                        </a:rPr>
                        <a:t>s</a:t>
                      </a:r>
                      <a:r>
                        <a:rPr lang="en-US" altLang="zh-CN" sz="2000" b="1" baseline="30000" dirty="0" smtClean="0">
                          <a:solidFill>
                            <a:srgbClr val="0000FF"/>
                          </a:solidFill>
                          <a:latin typeface="Times New Roman" pitchFamily="18" charset="0"/>
                          <a:cs typeface="Times New Roman" pitchFamily="18" charset="0"/>
                        </a:rPr>
                        <a:t>−1</a:t>
                      </a:r>
                      <a:r>
                        <a:rPr lang="en-US" altLang="zh-CN" sz="2000" b="1" dirty="0" smtClean="0">
                          <a:solidFill>
                            <a:srgbClr val="0000FF"/>
                          </a:solidFill>
                          <a:latin typeface="Times New Roman" pitchFamily="18" charset="0"/>
                          <a:cs typeface="Times New Roman" pitchFamily="18" charset="0"/>
                        </a:rPr>
                        <a:t>)</a:t>
                      </a:r>
                      <a:endParaRPr lang="zh-CN" altLang="en-US" sz="2000" b="1" dirty="0">
                        <a:solidFill>
                          <a:srgbClr val="0000FF"/>
                        </a:solidFill>
                        <a:latin typeface="Times New Roman" pitchFamily="18" charset="0"/>
                        <a:cs typeface="Times New Roman" pitchFamily="18"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ctr"/>
                      <a:r>
                        <a:rPr lang="en-US" altLang="zh-CN" sz="2000" b="1" dirty="0" smtClean="0">
                          <a:solidFill>
                            <a:srgbClr val="0000FF"/>
                          </a:solidFill>
                          <a:latin typeface="Times New Roman" pitchFamily="18" charset="0"/>
                          <a:cs typeface="Times New Roman" pitchFamily="18" charset="0"/>
                        </a:rPr>
                        <a:t>4.4(5.4) ×10</a:t>
                      </a:r>
                      <a:r>
                        <a:rPr lang="en-US" altLang="zh-CN" sz="2000" b="1" baseline="30000" dirty="0" smtClean="0">
                          <a:solidFill>
                            <a:srgbClr val="0000FF"/>
                          </a:solidFill>
                          <a:latin typeface="Times New Roman" pitchFamily="18" charset="0"/>
                          <a:cs typeface="Times New Roman" pitchFamily="18" charset="0"/>
                        </a:rPr>
                        <a:t>23</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xmlns="" val="10013"/>
                  </a:ext>
                </a:extLst>
              </a:tr>
            </a:tbl>
          </a:graphicData>
        </a:graphic>
      </p:graphicFrame>
      <p:sp>
        <p:nvSpPr>
          <p:cNvPr id="19" name="TextBox 4"/>
          <p:cNvSpPr txBox="1"/>
          <p:nvPr/>
        </p:nvSpPr>
        <p:spPr>
          <a:xfrm>
            <a:off x="1814815" y="735087"/>
            <a:ext cx="5711820" cy="461665"/>
          </a:xfrm>
          <a:prstGeom prst="rect">
            <a:avLst/>
          </a:prstGeom>
          <a:noFill/>
        </p:spPr>
        <p:txBody>
          <a:bodyPr wrap="none" rtlCol="0">
            <a:spAutoFit/>
          </a:bodyPr>
          <a:lstStyle/>
          <a:p>
            <a:pPr algn="ctr" fontAlgn="auto">
              <a:spcBef>
                <a:spcPts val="0"/>
              </a:spcBef>
              <a:spcAft>
                <a:spcPts val="0"/>
              </a:spcAft>
              <a:defRPr/>
            </a:pPr>
            <a:r>
              <a:rPr lang="en-US" altLang="zh-CN" sz="2400" kern="0" dirty="0" smtClean="0">
                <a:solidFill>
                  <a:srgbClr val="000099"/>
                </a:solidFill>
              </a:rPr>
              <a:t>Merging</a:t>
            </a:r>
            <a:r>
              <a:rPr lang="zh-CN" altLang="en-US" sz="2400" kern="0" dirty="0" smtClean="0">
                <a:solidFill>
                  <a:srgbClr val="000099"/>
                </a:solidFill>
              </a:rPr>
              <a:t> </a:t>
            </a:r>
            <a:r>
              <a:rPr lang="en-US" altLang="zh-CN" sz="2400" kern="0" dirty="0" smtClean="0">
                <a:solidFill>
                  <a:srgbClr val="000099"/>
                </a:solidFill>
              </a:rPr>
              <a:t>beam parameters - </a:t>
            </a:r>
            <a:r>
              <a:rPr lang="en-US" altLang="zh-CN" sz="2400" b="1" kern="0" dirty="0" smtClean="0">
                <a:solidFill>
                  <a:srgbClr val="C00000"/>
                </a:solidFill>
              </a:rPr>
              <a:t>First phase</a:t>
            </a:r>
            <a:endParaRPr lang="zh-CN" altLang="en-US" sz="2400" b="1" kern="0" dirty="0" smtClean="0">
              <a:solidFill>
                <a:srgbClr val="C00000"/>
              </a:solidFill>
            </a:endParaRPr>
          </a:p>
        </p:txBody>
      </p:sp>
      <p:sp>
        <p:nvSpPr>
          <p:cNvPr id="5" name="标题 1"/>
          <p:cNvSpPr txBox="1">
            <a:spLocks/>
          </p:cNvSpPr>
          <p:nvPr/>
        </p:nvSpPr>
        <p:spPr>
          <a:xfrm>
            <a:off x="539552" y="3376"/>
            <a:ext cx="6670187" cy="617312"/>
          </a:xfrm>
          <a:prstGeom prst="rect">
            <a:avLst/>
          </a:prstGeom>
        </p:spPr>
        <p:txBody>
          <a:bodyPr vert="horz" lIns="91440" tIns="45720" rIns="91440" bIns="45720" rtlCol="0" anchor="ctr">
            <a:noAutofit/>
          </a:bodyPr>
          <a:lstStyle/>
          <a:p>
            <a:pPr algn="ctr" defTabSz="685800" fontAlgn="auto">
              <a:lnSpc>
                <a:spcPct val="90000"/>
              </a:lnSpc>
              <a:spcAft>
                <a:spcPts val="0"/>
              </a:spcAft>
              <a:defRPr/>
            </a:pPr>
            <a:r>
              <a:rPr lang="en-US" altLang="zh-CN" sz="3200" dirty="0" smtClean="0">
                <a:solidFill>
                  <a:prstClr val="white"/>
                </a:solidFill>
                <a:latin typeface="Times New Roman" panose="02020603050405020304" pitchFamily="18" charset="0"/>
                <a:ea typeface="宋体"/>
              </a:rPr>
              <a:t>Figure-8 shape ring for ion-merging </a:t>
            </a:r>
          </a:p>
        </p:txBody>
      </p:sp>
      <p:sp>
        <p:nvSpPr>
          <p:cNvPr id="2" name="椭圆 1"/>
          <p:cNvSpPr/>
          <p:nvPr/>
        </p:nvSpPr>
        <p:spPr bwMode="auto">
          <a:xfrm>
            <a:off x="1403648" y="2132856"/>
            <a:ext cx="5616624" cy="360040"/>
          </a:xfrm>
          <a:prstGeom prst="ellipse">
            <a:avLst/>
          </a:prstGeom>
          <a:noFill/>
          <a:ln w="19050">
            <a:solidFill>
              <a:srgbClr val="C00000"/>
            </a:solidFill>
          </a:ln>
        </p:spPr>
        <p:txBody>
          <a:bodyPr vert="horz" wrap="square" lIns="91440" tIns="45720" rIns="91440" bIns="45720" numCol="1" rtlCol="0" anchor="t" anchorCtr="0" compatLnSpc="1"/>
          <a:lstStyle/>
          <a:p>
            <a:pPr marL="0" marR="0" indent="0" algn="l" defTabSz="914400" rtl="0" eaLnBrk="0" fontAlgn="base" latinLnBrk="0" hangingPunct="0">
              <a:lnSpc>
                <a:spcPct val="180000"/>
              </a:lnSpc>
              <a:spcBef>
                <a:spcPct val="0"/>
              </a:spcBef>
              <a:spcAft>
                <a:spcPct val="0"/>
              </a:spcAft>
              <a:buClr>
                <a:schemeClr val="tx1"/>
              </a:buClr>
              <a:buSzTx/>
              <a:buFont typeface="Wingdings" charset="0"/>
              <a:buNone/>
            </a:pPr>
            <a:endParaRPr kumimoji="0" lang="zh-CN" altLang="en-US" sz="2000" b="1" i="0" u="none" strike="noStrike" cap="none" normalizeH="0" baseline="0">
              <a:ln>
                <a:noFill/>
              </a:ln>
              <a:solidFill>
                <a:srgbClr val="000000"/>
              </a:solidFill>
              <a:effectLst/>
              <a:latin typeface="Arial" charset="0"/>
              <a:ea typeface="楷体_GB2312" charset="0"/>
              <a:cs typeface="Arial" charset="0"/>
            </a:endParaRPr>
          </a:p>
        </p:txBody>
      </p:sp>
      <p:sp>
        <p:nvSpPr>
          <p:cNvPr id="7" name="椭圆 6"/>
          <p:cNvSpPr/>
          <p:nvPr/>
        </p:nvSpPr>
        <p:spPr bwMode="auto">
          <a:xfrm>
            <a:off x="1384608" y="3221922"/>
            <a:ext cx="5616624" cy="360040"/>
          </a:xfrm>
          <a:prstGeom prst="ellipse">
            <a:avLst/>
          </a:prstGeom>
          <a:noFill/>
          <a:ln w="19050">
            <a:solidFill>
              <a:srgbClr val="C00000"/>
            </a:solidFill>
          </a:ln>
        </p:spPr>
        <p:txBody>
          <a:bodyPr vert="horz" wrap="square" lIns="91440" tIns="45720" rIns="91440" bIns="45720" numCol="1" rtlCol="0" anchor="t" anchorCtr="0" compatLnSpc="1"/>
          <a:lstStyle/>
          <a:p>
            <a:pPr marL="0" marR="0" indent="0" algn="l" defTabSz="914400" rtl="0" eaLnBrk="0" fontAlgn="base" latinLnBrk="0" hangingPunct="0">
              <a:lnSpc>
                <a:spcPct val="180000"/>
              </a:lnSpc>
              <a:spcBef>
                <a:spcPct val="0"/>
              </a:spcBef>
              <a:spcAft>
                <a:spcPct val="0"/>
              </a:spcAft>
              <a:buClr>
                <a:schemeClr val="tx1"/>
              </a:buClr>
              <a:buSzTx/>
              <a:buFont typeface="Wingdings" charset="0"/>
              <a:buNone/>
            </a:pPr>
            <a:endParaRPr kumimoji="0" lang="zh-CN" altLang="en-US" sz="2000" b="1" i="0" u="none" strike="noStrike" cap="none" normalizeH="0" baseline="0">
              <a:ln>
                <a:noFill/>
              </a:ln>
              <a:solidFill>
                <a:srgbClr val="000000"/>
              </a:solidFill>
              <a:effectLst/>
              <a:latin typeface="Arial" charset="0"/>
              <a:ea typeface="楷体_GB2312" charset="0"/>
              <a:cs typeface="Arial" charset="0"/>
            </a:endParaRPr>
          </a:p>
        </p:txBody>
      </p:sp>
      <p:sp>
        <p:nvSpPr>
          <p:cNvPr id="8" name="椭圆 7"/>
          <p:cNvSpPr/>
          <p:nvPr/>
        </p:nvSpPr>
        <p:spPr bwMode="auto">
          <a:xfrm>
            <a:off x="1476885" y="6133048"/>
            <a:ext cx="5616624" cy="547577"/>
          </a:xfrm>
          <a:prstGeom prst="ellipse">
            <a:avLst/>
          </a:prstGeom>
          <a:noFill/>
          <a:ln w="19050">
            <a:solidFill>
              <a:srgbClr val="C00000"/>
            </a:solidFill>
          </a:ln>
        </p:spPr>
        <p:txBody>
          <a:bodyPr vert="horz" wrap="square" lIns="91440" tIns="45720" rIns="91440" bIns="45720" numCol="1" rtlCol="0" anchor="t" anchorCtr="0" compatLnSpc="1"/>
          <a:lstStyle/>
          <a:p>
            <a:pPr marL="0" marR="0" indent="0" algn="l" defTabSz="914400" rtl="0" eaLnBrk="0" fontAlgn="base" latinLnBrk="0" hangingPunct="0">
              <a:lnSpc>
                <a:spcPct val="180000"/>
              </a:lnSpc>
              <a:spcBef>
                <a:spcPct val="0"/>
              </a:spcBef>
              <a:spcAft>
                <a:spcPct val="0"/>
              </a:spcAft>
              <a:buClr>
                <a:schemeClr val="tx1"/>
              </a:buClr>
              <a:buSzTx/>
              <a:buFont typeface="Wingdings" charset="0"/>
              <a:buNone/>
            </a:pPr>
            <a:endParaRPr kumimoji="0" lang="zh-CN" altLang="en-US" sz="2000" b="1" i="0" u="none" strike="noStrike" cap="none" normalizeH="0" baseline="0">
              <a:ln>
                <a:noFill/>
              </a:ln>
              <a:solidFill>
                <a:srgbClr val="000000"/>
              </a:solidFill>
              <a:effectLst/>
              <a:latin typeface="Arial" charset="0"/>
              <a:ea typeface="楷体_GB2312" charset="0"/>
              <a:cs typeface="Arial" charset="0"/>
            </a:endParaRPr>
          </a:p>
        </p:txBody>
      </p:sp>
    </p:spTree>
    <p:extLst>
      <p:ext uri="{BB962C8B-B14F-4D97-AF65-F5344CB8AC3E}">
        <p14:creationId xmlns:p14="http://schemas.microsoft.com/office/powerpoint/2010/main" val="36526386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表格 17"/>
          <p:cNvGraphicFramePr>
            <a:graphicFrameLocks noGrp="1"/>
          </p:cNvGraphicFramePr>
          <p:nvPr>
            <p:extLst>
              <p:ext uri="{D42A27DB-BD31-4B8C-83A1-F6EECF244321}">
                <p14:modId xmlns:p14="http://schemas.microsoft.com/office/powerpoint/2010/main" val="4067286660"/>
              </p:ext>
            </p:extLst>
          </p:nvPr>
        </p:nvGraphicFramePr>
        <p:xfrm>
          <a:off x="467544" y="1628800"/>
          <a:ext cx="4032448" cy="4693920"/>
        </p:xfrm>
        <a:graphic>
          <a:graphicData uri="http://schemas.openxmlformats.org/drawingml/2006/table">
            <a:tbl>
              <a:tblPr firstRow="1" bandRow="1"/>
              <a:tblGrid>
                <a:gridCol w="2227731">
                  <a:extLst>
                    <a:ext uri="{9D8B030D-6E8A-4147-A177-3AD203B41FA5}">
                      <a16:colId xmlns:a16="http://schemas.microsoft.com/office/drawing/2014/main" xmlns="" val="20000"/>
                    </a:ext>
                  </a:extLst>
                </a:gridCol>
                <a:gridCol w="1804717">
                  <a:extLst>
                    <a:ext uri="{9D8B030D-6E8A-4147-A177-3AD203B41FA5}">
                      <a16:colId xmlns:a16="http://schemas.microsoft.com/office/drawing/2014/main" xmlns="" val="20001"/>
                    </a:ext>
                  </a:extLst>
                </a:gridCol>
              </a:tblGrid>
              <a:tr h="321921">
                <a:tc>
                  <a:txBody>
                    <a:bodyPr/>
                    <a:lstStyle>
                      <a:lvl1pPr marL="0" algn="l" defTabSz="914400" rtl="0" eaLnBrk="1" latinLnBrk="0" hangingPunct="1">
                        <a:defRPr sz="1800" b="1" kern="1200">
                          <a:solidFill>
                            <a:schemeClr val="lt1"/>
                          </a:solidFill>
                          <a:latin typeface="Arial"/>
                          <a:ea typeface="宋体"/>
                        </a:defRPr>
                      </a:lvl1pPr>
                      <a:lvl2pPr marL="457200" algn="l" defTabSz="914400" rtl="0" eaLnBrk="1" latinLnBrk="0" hangingPunct="1">
                        <a:defRPr sz="1800" b="1" kern="1200">
                          <a:solidFill>
                            <a:schemeClr val="lt1"/>
                          </a:solidFill>
                          <a:latin typeface="Arial"/>
                          <a:ea typeface="宋体"/>
                        </a:defRPr>
                      </a:lvl2pPr>
                      <a:lvl3pPr marL="914400" algn="l" defTabSz="914400" rtl="0" eaLnBrk="1" latinLnBrk="0" hangingPunct="1">
                        <a:defRPr sz="1800" b="1" kern="1200">
                          <a:solidFill>
                            <a:schemeClr val="lt1"/>
                          </a:solidFill>
                          <a:latin typeface="Arial"/>
                          <a:ea typeface="宋体"/>
                        </a:defRPr>
                      </a:lvl3pPr>
                      <a:lvl4pPr marL="1371600" algn="l" defTabSz="914400" rtl="0" eaLnBrk="1" latinLnBrk="0" hangingPunct="1">
                        <a:defRPr sz="1800" b="1" kern="1200">
                          <a:solidFill>
                            <a:schemeClr val="lt1"/>
                          </a:solidFill>
                          <a:latin typeface="Arial"/>
                          <a:ea typeface="宋体"/>
                        </a:defRPr>
                      </a:lvl4pPr>
                      <a:lvl5pPr marL="1828800" algn="l" defTabSz="914400" rtl="0" eaLnBrk="1" latinLnBrk="0" hangingPunct="1">
                        <a:defRPr sz="1800" b="1" kern="1200">
                          <a:solidFill>
                            <a:schemeClr val="lt1"/>
                          </a:solidFill>
                          <a:latin typeface="Arial"/>
                          <a:ea typeface="宋体"/>
                        </a:defRPr>
                      </a:lvl5pPr>
                      <a:lvl6pPr marL="2286000" algn="l" defTabSz="914400" rtl="0" eaLnBrk="1" latinLnBrk="0" hangingPunct="1">
                        <a:defRPr sz="1800" b="1" kern="1200">
                          <a:solidFill>
                            <a:schemeClr val="lt1"/>
                          </a:solidFill>
                          <a:latin typeface="Arial"/>
                          <a:ea typeface="宋体"/>
                        </a:defRPr>
                      </a:lvl6pPr>
                      <a:lvl7pPr marL="2743200" algn="l" defTabSz="914400" rtl="0" eaLnBrk="1" latinLnBrk="0" hangingPunct="1">
                        <a:defRPr sz="1800" b="1" kern="1200">
                          <a:solidFill>
                            <a:schemeClr val="lt1"/>
                          </a:solidFill>
                          <a:latin typeface="Arial"/>
                          <a:ea typeface="宋体"/>
                        </a:defRPr>
                      </a:lvl7pPr>
                      <a:lvl8pPr marL="3200400" algn="l" defTabSz="914400" rtl="0" eaLnBrk="1" latinLnBrk="0" hangingPunct="1">
                        <a:defRPr sz="1800" b="1" kern="1200">
                          <a:solidFill>
                            <a:schemeClr val="lt1"/>
                          </a:solidFill>
                          <a:latin typeface="Arial"/>
                          <a:ea typeface="宋体"/>
                        </a:defRPr>
                      </a:lvl8pPr>
                      <a:lvl9pPr marL="3657600" algn="l" defTabSz="914400" rtl="0" eaLnBrk="1" latinLnBrk="0" hangingPunct="1">
                        <a:defRPr sz="1800" b="1" kern="1200">
                          <a:solidFill>
                            <a:schemeClr val="lt1"/>
                          </a:solidFill>
                          <a:latin typeface="Arial"/>
                          <a:ea typeface="宋体"/>
                        </a:defRPr>
                      </a:lvl9pPr>
                    </a:lstStyle>
                    <a:p>
                      <a:r>
                        <a:rPr lang="en-US" altLang="zh-CN" sz="1600" b="1" dirty="0" smtClean="0">
                          <a:solidFill>
                            <a:srgbClr val="000099"/>
                          </a:solidFill>
                        </a:rPr>
                        <a:t>Parameter</a:t>
                      </a:r>
                      <a:endParaRPr lang="zh-CN" altLang="en-US" sz="1600" b="1" dirty="0">
                        <a:solidFill>
                          <a:srgbClr val="000099"/>
                        </a:solidFill>
                        <a:latin typeface="Times New Roman" pitchFamily="18" charset="0"/>
                        <a:cs typeface="Times New Roman" pitchFamily="18" charset="0"/>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BE0E3"/>
                    </a:solidFill>
                  </a:tcPr>
                </a:tc>
                <a:tc>
                  <a:txBody>
                    <a:bodyPr/>
                    <a:lstStyle>
                      <a:lvl1pPr marL="0" algn="l" defTabSz="914400" rtl="0" eaLnBrk="1" latinLnBrk="0" hangingPunct="1">
                        <a:defRPr sz="1800" b="1" kern="1200">
                          <a:solidFill>
                            <a:schemeClr val="lt1"/>
                          </a:solidFill>
                          <a:latin typeface="Arial"/>
                          <a:ea typeface="宋体"/>
                        </a:defRPr>
                      </a:lvl1pPr>
                      <a:lvl2pPr marL="457200" algn="l" defTabSz="914400" rtl="0" eaLnBrk="1" latinLnBrk="0" hangingPunct="1">
                        <a:defRPr sz="1800" b="1" kern="1200">
                          <a:solidFill>
                            <a:schemeClr val="lt1"/>
                          </a:solidFill>
                          <a:latin typeface="Arial"/>
                          <a:ea typeface="宋体"/>
                        </a:defRPr>
                      </a:lvl2pPr>
                      <a:lvl3pPr marL="914400" algn="l" defTabSz="914400" rtl="0" eaLnBrk="1" latinLnBrk="0" hangingPunct="1">
                        <a:defRPr sz="1800" b="1" kern="1200">
                          <a:solidFill>
                            <a:schemeClr val="lt1"/>
                          </a:solidFill>
                          <a:latin typeface="Arial"/>
                          <a:ea typeface="宋体"/>
                        </a:defRPr>
                      </a:lvl3pPr>
                      <a:lvl4pPr marL="1371600" algn="l" defTabSz="914400" rtl="0" eaLnBrk="1" latinLnBrk="0" hangingPunct="1">
                        <a:defRPr sz="1800" b="1" kern="1200">
                          <a:solidFill>
                            <a:schemeClr val="lt1"/>
                          </a:solidFill>
                          <a:latin typeface="Arial"/>
                          <a:ea typeface="宋体"/>
                        </a:defRPr>
                      </a:lvl4pPr>
                      <a:lvl5pPr marL="1828800" algn="l" defTabSz="914400" rtl="0" eaLnBrk="1" latinLnBrk="0" hangingPunct="1">
                        <a:defRPr sz="1800" b="1" kern="1200">
                          <a:solidFill>
                            <a:schemeClr val="lt1"/>
                          </a:solidFill>
                          <a:latin typeface="Arial"/>
                          <a:ea typeface="宋体"/>
                        </a:defRPr>
                      </a:lvl5pPr>
                      <a:lvl6pPr marL="2286000" algn="l" defTabSz="914400" rtl="0" eaLnBrk="1" latinLnBrk="0" hangingPunct="1">
                        <a:defRPr sz="1800" b="1" kern="1200">
                          <a:solidFill>
                            <a:schemeClr val="lt1"/>
                          </a:solidFill>
                          <a:latin typeface="Arial"/>
                          <a:ea typeface="宋体"/>
                        </a:defRPr>
                      </a:lvl6pPr>
                      <a:lvl7pPr marL="2743200" algn="l" defTabSz="914400" rtl="0" eaLnBrk="1" latinLnBrk="0" hangingPunct="1">
                        <a:defRPr sz="1800" b="1" kern="1200">
                          <a:solidFill>
                            <a:schemeClr val="lt1"/>
                          </a:solidFill>
                          <a:latin typeface="Arial"/>
                          <a:ea typeface="宋体"/>
                        </a:defRPr>
                      </a:lvl7pPr>
                      <a:lvl8pPr marL="3200400" algn="l" defTabSz="914400" rtl="0" eaLnBrk="1" latinLnBrk="0" hangingPunct="1">
                        <a:defRPr sz="1800" b="1" kern="1200">
                          <a:solidFill>
                            <a:schemeClr val="lt1"/>
                          </a:solidFill>
                          <a:latin typeface="Arial"/>
                          <a:ea typeface="宋体"/>
                        </a:defRPr>
                      </a:lvl8pPr>
                      <a:lvl9pPr marL="3657600" algn="l" defTabSz="914400" rtl="0" eaLnBrk="1" latinLnBrk="0" hangingPunct="1">
                        <a:defRPr sz="1800" b="1" kern="1200">
                          <a:solidFill>
                            <a:schemeClr val="lt1"/>
                          </a:solidFill>
                          <a:latin typeface="Arial"/>
                          <a:ea typeface="宋体"/>
                        </a:defRPr>
                      </a:lvl9pPr>
                    </a:lstStyle>
                    <a:p>
                      <a:pPr algn="ctr"/>
                      <a:r>
                        <a:rPr lang="en-US" altLang="zh-CN" sz="1600" b="1" dirty="0" smtClean="0">
                          <a:solidFill>
                            <a:srgbClr val="000099"/>
                          </a:solidFill>
                        </a:rPr>
                        <a:t>Value</a:t>
                      </a:r>
                      <a:endParaRPr lang="zh-CN" altLang="en-US" sz="1600" b="1" dirty="0">
                        <a:solidFill>
                          <a:srgbClr val="000099"/>
                        </a:solidFill>
                        <a:latin typeface="Times New Roman" pitchFamily="18" charset="0"/>
                        <a:cs typeface="Times New Roman" pitchFamily="18" charset="0"/>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BE0E3"/>
                    </a:solidFill>
                  </a:tcPr>
                </a:tc>
                <a:extLst>
                  <a:ext uri="{0D108BD9-81ED-4DB2-BD59-A6C34878D82A}">
                    <a16:rowId xmlns:a16="http://schemas.microsoft.com/office/drawing/2014/main" xmlns="" val="10000"/>
                  </a:ext>
                </a:extLst>
              </a:tr>
              <a:tr h="321921">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r>
                        <a:rPr lang="en-US" altLang="zh-CN" sz="1600" dirty="0" smtClean="0">
                          <a:solidFill>
                            <a:srgbClr val="000099"/>
                          </a:solidFill>
                          <a:latin typeface="Times New Roman" pitchFamily="18" charset="0"/>
                          <a:cs typeface="Times New Roman" pitchFamily="18" charset="0"/>
                        </a:rPr>
                        <a:t>Ion</a:t>
                      </a:r>
                      <a:endParaRPr lang="zh-CN" altLang="en-US" sz="1600" dirty="0">
                        <a:solidFill>
                          <a:srgbClr val="000099"/>
                        </a:solidFill>
                        <a:latin typeface="Times New Roman" pitchFamily="18" charset="0"/>
                        <a:cs typeface="Times New Roman" pitchFamily="18" charset="0"/>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ctr"/>
                      <a:r>
                        <a:rPr lang="en-US" altLang="zh-CN" sz="1600" baseline="30000" dirty="0" smtClean="0">
                          <a:solidFill>
                            <a:srgbClr val="000099"/>
                          </a:solidFill>
                          <a:latin typeface="Times New Roman" pitchFamily="18" charset="0"/>
                          <a:cs typeface="Times New Roman" pitchFamily="18" charset="0"/>
                        </a:rPr>
                        <a:t>238</a:t>
                      </a:r>
                      <a:r>
                        <a:rPr lang="en-US" altLang="zh-CN" sz="1600" dirty="0" smtClean="0">
                          <a:solidFill>
                            <a:srgbClr val="000099"/>
                          </a:solidFill>
                          <a:latin typeface="Times New Roman" pitchFamily="18" charset="0"/>
                          <a:cs typeface="Times New Roman" pitchFamily="18" charset="0"/>
                        </a:rPr>
                        <a:t>U</a:t>
                      </a:r>
                      <a:r>
                        <a:rPr lang="en-US" altLang="zh-CN" sz="1600" baseline="30000" dirty="0" smtClean="0">
                          <a:solidFill>
                            <a:srgbClr val="000099"/>
                          </a:solidFill>
                          <a:latin typeface="Times New Roman" pitchFamily="18" charset="0"/>
                          <a:cs typeface="Times New Roman" pitchFamily="18" charset="0"/>
                        </a:rPr>
                        <a:t>92+</a:t>
                      </a:r>
                      <a:endParaRPr lang="zh-CN" altLang="en-US" sz="1600" baseline="30000" dirty="0">
                        <a:solidFill>
                          <a:srgbClr val="000099"/>
                        </a:solidFill>
                        <a:latin typeface="Times New Roman" pitchFamily="18" charset="0"/>
                        <a:cs typeface="Times New Roman" pitchFamily="18" charset="0"/>
                      </a:endParaRP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xmlns="" val="10001"/>
                  </a:ext>
                </a:extLst>
              </a:tr>
              <a:tr h="321921">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r>
                        <a:rPr lang="en-US" altLang="zh-CN" sz="1600" dirty="0" smtClean="0">
                          <a:solidFill>
                            <a:srgbClr val="000099"/>
                          </a:solidFill>
                          <a:latin typeface="Times New Roman" pitchFamily="18" charset="0"/>
                          <a:cs typeface="Times New Roman" pitchFamily="18" charset="0"/>
                        </a:rPr>
                        <a:t>Energy(</a:t>
                      </a:r>
                      <a:r>
                        <a:rPr lang="en-US" altLang="zh-CN" sz="1600" dirty="0" err="1" smtClean="0">
                          <a:solidFill>
                            <a:srgbClr val="000099"/>
                          </a:solidFill>
                          <a:latin typeface="Times New Roman" pitchFamily="18" charset="0"/>
                          <a:cs typeface="Times New Roman" pitchFamily="18" charset="0"/>
                        </a:rPr>
                        <a:t>MeV</a:t>
                      </a:r>
                      <a:r>
                        <a:rPr lang="en-US" altLang="zh-CN" sz="1600" dirty="0" smtClean="0">
                          <a:solidFill>
                            <a:srgbClr val="000099"/>
                          </a:solidFill>
                          <a:latin typeface="Times New Roman" pitchFamily="18" charset="0"/>
                          <a:cs typeface="Times New Roman" pitchFamily="18" charset="0"/>
                        </a:rPr>
                        <a:t>/u)</a:t>
                      </a:r>
                      <a:endParaRPr lang="zh-CN" altLang="en-US" sz="1600" dirty="0">
                        <a:solidFill>
                          <a:srgbClr val="000099"/>
                        </a:solidFill>
                        <a:latin typeface="Times New Roman" pitchFamily="18" charset="0"/>
                        <a:cs typeface="Times New Roman" pitchFamily="18"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pPr algn="ctr"/>
                      <a:r>
                        <a:rPr lang="en-US" altLang="zh-CN" sz="1600" dirty="0" smtClean="0">
                          <a:solidFill>
                            <a:srgbClr val="000099"/>
                          </a:solidFill>
                          <a:latin typeface="Times New Roman" pitchFamily="18" charset="0"/>
                          <a:cs typeface="Times New Roman" pitchFamily="18" charset="0"/>
                        </a:rPr>
                        <a:t>4300</a:t>
                      </a:r>
                      <a:endParaRPr lang="zh-CN" altLang="en-US" sz="1600" dirty="0">
                        <a:solidFill>
                          <a:srgbClr val="000099"/>
                        </a:solidFill>
                        <a:latin typeface="Times New Roman" pitchFamily="18" charset="0"/>
                        <a:cs typeface="Times New Roman" pitchFamily="18" charset="0"/>
                      </a:endParaRPr>
                    </a:p>
                  </a:txBody>
                  <a:tcP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xmlns="" val="10002"/>
                  </a:ext>
                </a:extLst>
              </a:tr>
              <a:tr h="321921">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r>
                        <a:rPr lang="en-US" altLang="zh-CN" sz="1600" dirty="0" smtClean="0">
                          <a:solidFill>
                            <a:srgbClr val="000099"/>
                          </a:solidFill>
                          <a:latin typeface="Times New Roman" pitchFamily="18" charset="0"/>
                          <a:cs typeface="Times New Roman" pitchFamily="18" charset="0"/>
                        </a:rPr>
                        <a:t>Circumference(m)</a:t>
                      </a:r>
                      <a:endParaRPr lang="zh-CN" altLang="en-US" sz="1600" dirty="0">
                        <a:solidFill>
                          <a:srgbClr val="000099"/>
                        </a:solidFill>
                        <a:latin typeface="Times New Roman" pitchFamily="18" charset="0"/>
                        <a:cs typeface="Times New Roman" pitchFamily="18" charset="0"/>
                      </a:endParaRPr>
                    </a:p>
                  </a:txBody>
                  <a:tcP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p>
                      <a:pPr algn="ctr"/>
                      <a:r>
                        <a:rPr lang="en-US" altLang="zh-CN" sz="1600" dirty="0" smtClean="0">
                          <a:solidFill>
                            <a:srgbClr val="000099"/>
                          </a:solidFill>
                          <a:latin typeface="Times New Roman" panose="02020603050405020304" pitchFamily="18" charset="0"/>
                          <a:cs typeface="Times New Roman" panose="02020603050405020304" pitchFamily="18" charset="0"/>
                        </a:rPr>
                        <a:t>472.7</a:t>
                      </a:r>
                      <a:endParaRPr lang="zh-CN" altLang="en-US" sz="1600" dirty="0">
                        <a:solidFill>
                          <a:srgbClr val="000099"/>
                        </a:solidFill>
                        <a:latin typeface="Times New Roman" panose="02020603050405020304" pitchFamily="18" charset="0"/>
                        <a:cs typeface="Times New Roman" panose="02020603050405020304" pitchFamily="18"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xmlns="" val="10003"/>
                  </a:ext>
                </a:extLst>
              </a:tr>
              <a:tr h="321921">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r>
                        <a:rPr lang="en-US" altLang="zh-CN" sz="1600" dirty="0" smtClean="0">
                          <a:solidFill>
                            <a:srgbClr val="000099"/>
                          </a:solidFill>
                          <a:latin typeface="Times New Roman" pitchFamily="18" charset="0"/>
                          <a:cs typeface="Times New Roman" pitchFamily="18" charset="0"/>
                        </a:rPr>
                        <a:t>Frequency(MHz)</a:t>
                      </a:r>
                      <a:endParaRPr lang="zh-CN" altLang="en-US" sz="1600" dirty="0">
                        <a:solidFill>
                          <a:srgbClr val="000099"/>
                        </a:solidFill>
                        <a:latin typeface="Times New Roman" pitchFamily="18" charset="0"/>
                        <a:cs typeface="Times New Roman" pitchFamily="18" charset="0"/>
                      </a:endParaRPr>
                    </a:p>
                  </a:txBody>
                  <a:tcP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p>
                      <a:pPr algn="ctr"/>
                      <a:r>
                        <a:rPr lang="en-US" altLang="zh-CN" sz="1600" dirty="0" smtClean="0">
                          <a:solidFill>
                            <a:srgbClr val="000099"/>
                          </a:solidFill>
                          <a:latin typeface="Times New Roman" panose="02020603050405020304" pitchFamily="18" charset="0"/>
                          <a:cs typeface="Times New Roman" panose="02020603050405020304" pitchFamily="18" charset="0"/>
                        </a:rPr>
                        <a:t>0.624</a:t>
                      </a:r>
                      <a:endParaRPr lang="zh-CN" altLang="en-US" sz="1600" dirty="0">
                        <a:solidFill>
                          <a:srgbClr val="000099"/>
                        </a:solidFill>
                        <a:latin typeface="Times New Roman" panose="02020603050405020304" pitchFamily="18" charset="0"/>
                        <a:cs typeface="Times New Roman" panose="02020603050405020304" pitchFamily="18"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xmlns="" val="10004"/>
                  </a:ext>
                </a:extLst>
              </a:tr>
              <a:tr h="321921">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r>
                        <a:rPr lang="en-US" altLang="zh-CN" sz="1600" dirty="0" smtClean="0">
                          <a:solidFill>
                            <a:srgbClr val="000099"/>
                          </a:solidFill>
                          <a:latin typeface="Times New Roman" pitchFamily="18" charset="0"/>
                          <a:cs typeface="Times New Roman" pitchFamily="18" charset="0"/>
                        </a:rPr>
                        <a:t>Crossing angle(◦)</a:t>
                      </a:r>
                      <a:endParaRPr lang="zh-CN" altLang="en-US" sz="1600" dirty="0">
                        <a:solidFill>
                          <a:srgbClr val="000099"/>
                        </a:solidFill>
                        <a:latin typeface="Times New Roman" pitchFamily="18" charset="0"/>
                        <a:cs typeface="Times New Roman" pitchFamily="18" charset="0"/>
                      </a:endParaRPr>
                    </a:p>
                  </a:txBody>
                  <a:tcP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p>
                      <a:pPr algn="ctr"/>
                      <a:r>
                        <a:rPr lang="en-US" altLang="zh-CN" sz="1600" dirty="0" smtClean="0">
                          <a:solidFill>
                            <a:srgbClr val="000099"/>
                          </a:solidFill>
                          <a:latin typeface="Times New Roman" panose="02020603050405020304" pitchFamily="18" charset="0"/>
                          <a:cs typeface="Times New Roman" panose="02020603050405020304" pitchFamily="18" charset="0"/>
                        </a:rPr>
                        <a:t>1.93</a:t>
                      </a:r>
                      <a:endParaRPr lang="zh-CN" altLang="en-US" sz="1600" dirty="0">
                        <a:solidFill>
                          <a:srgbClr val="000099"/>
                        </a:solidFill>
                        <a:latin typeface="Times New Roman" panose="02020603050405020304" pitchFamily="18" charset="0"/>
                        <a:cs typeface="Times New Roman" panose="02020603050405020304" pitchFamily="18"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xmlns="" val="10005"/>
                  </a:ext>
                </a:extLst>
              </a:tr>
              <a:tr h="321921">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r>
                        <a:rPr lang="en-US" altLang="zh-CN" sz="1600" dirty="0" smtClean="0">
                          <a:solidFill>
                            <a:srgbClr val="000099"/>
                          </a:solidFill>
                          <a:latin typeface="Times New Roman" pitchFamily="18" charset="0"/>
                          <a:cs typeface="Times New Roman" pitchFamily="18" charset="0"/>
                        </a:rPr>
                        <a:t>CM energy(</a:t>
                      </a:r>
                      <a:r>
                        <a:rPr lang="en-US" altLang="zh-CN" sz="1600" dirty="0" err="1" smtClean="0">
                          <a:solidFill>
                            <a:srgbClr val="000099"/>
                          </a:solidFill>
                          <a:latin typeface="Times New Roman" pitchFamily="18" charset="0"/>
                          <a:cs typeface="Times New Roman" pitchFamily="18" charset="0"/>
                        </a:rPr>
                        <a:t>MeV</a:t>
                      </a:r>
                      <a:r>
                        <a:rPr lang="en-US" altLang="zh-CN" sz="1600" dirty="0" smtClean="0">
                          <a:solidFill>
                            <a:srgbClr val="000099"/>
                          </a:solidFill>
                          <a:latin typeface="Times New Roman" pitchFamily="18" charset="0"/>
                          <a:cs typeface="Times New Roman" pitchFamily="18" charset="0"/>
                        </a:rPr>
                        <a:t>/u)</a:t>
                      </a:r>
                      <a:endParaRPr lang="zh-CN" altLang="en-US" sz="1600" dirty="0">
                        <a:solidFill>
                          <a:srgbClr val="000099"/>
                        </a:solidFill>
                        <a:latin typeface="Times New Roman" pitchFamily="18" charset="0"/>
                        <a:cs typeface="Times New Roman" pitchFamily="18" charset="0"/>
                      </a:endParaRPr>
                    </a:p>
                  </a:txBody>
                  <a:tcP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p>
                      <a:pPr algn="ctr"/>
                      <a:r>
                        <a:rPr lang="en-US" altLang="zh-CN" sz="1600" dirty="0" smtClean="0">
                          <a:solidFill>
                            <a:srgbClr val="000099"/>
                          </a:solidFill>
                          <a:latin typeface="Times New Roman" panose="02020603050405020304" pitchFamily="18" charset="0"/>
                          <a:cs typeface="Times New Roman" panose="02020603050405020304" pitchFamily="18" charset="0"/>
                        </a:rPr>
                        <a:t>8</a:t>
                      </a:r>
                      <a:endParaRPr lang="zh-CN" altLang="en-US" sz="1600" dirty="0">
                        <a:solidFill>
                          <a:srgbClr val="000099"/>
                        </a:solidFill>
                        <a:latin typeface="Times New Roman" panose="02020603050405020304" pitchFamily="18" charset="0"/>
                        <a:cs typeface="Times New Roman" panose="02020603050405020304" pitchFamily="18"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xmlns="" val="10006"/>
                  </a:ext>
                </a:extLst>
              </a:tr>
              <a:tr h="321921">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r>
                        <a:rPr lang="en-US" altLang="zh-CN" sz="1600" b="1" dirty="0" smtClean="0">
                          <a:solidFill>
                            <a:srgbClr val="0000FF"/>
                          </a:solidFill>
                          <a:latin typeface="Times New Roman" pitchFamily="18" charset="0"/>
                          <a:cs typeface="Times New Roman" pitchFamily="18" charset="0"/>
                        </a:rPr>
                        <a:t>Particle number</a:t>
                      </a:r>
                      <a:endParaRPr lang="zh-CN" altLang="en-US" sz="1600" b="1" dirty="0">
                        <a:solidFill>
                          <a:srgbClr val="0000FF"/>
                        </a:solidFill>
                        <a:latin typeface="Times New Roman" pitchFamily="18" charset="0"/>
                        <a:cs typeface="Times New Roman" pitchFamily="18" charset="0"/>
                      </a:endParaRPr>
                    </a:p>
                  </a:txBody>
                  <a:tcP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p>
                      <a:pPr algn="ctr"/>
                      <a:r>
                        <a:rPr lang="en-US" altLang="zh-CN" sz="1600" b="1" dirty="0" smtClean="0">
                          <a:solidFill>
                            <a:srgbClr val="0000FF"/>
                          </a:solidFill>
                          <a:latin typeface="Times New Roman" panose="02020603050405020304" pitchFamily="18" charset="0"/>
                          <a:cs typeface="Times New Roman" panose="02020603050405020304" pitchFamily="18" charset="0"/>
                        </a:rPr>
                        <a:t>3×10</a:t>
                      </a:r>
                      <a:r>
                        <a:rPr lang="en-US" altLang="zh-CN" sz="1600" b="1" baseline="30000" dirty="0" smtClean="0">
                          <a:solidFill>
                            <a:srgbClr val="0000FF"/>
                          </a:solidFill>
                          <a:latin typeface="Times New Roman" panose="02020603050405020304" pitchFamily="18" charset="0"/>
                          <a:cs typeface="Times New Roman" panose="02020603050405020304" pitchFamily="18" charset="0"/>
                        </a:rPr>
                        <a:t>12</a:t>
                      </a:r>
                      <a:endParaRPr lang="zh-CN" altLang="en-US" sz="1600" b="1" baseline="30000" dirty="0">
                        <a:solidFill>
                          <a:srgbClr val="0000FF"/>
                        </a:solidFill>
                        <a:latin typeface="Times New Roman" panose="02020603050405020304" pitchFamily="18" charset="0"/>
                        <a:cs typeface="Times New Roman" panose="02020603050405020304" pitchFamily="18" charset="0"/>
                      </a:endParaRP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xmlns="" val="10007"/>
                  </a:ext>
                </a:extLst>
              </a:tr>
              <a:tr h="321921">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r>
                        <a:rPr lang="el-GR" altLang="zh-CN" sz="1600" dirty="0" smtClean="0">
                          <a:solidFill>
                            <a:srgbClr val="000099"/>
                          </a:solidFill>
                          <a:latin typeface="Times New Roman" pitchFamily="18" charset="0"/>
                          <a:cs typeface="Times New Roman" pitchFamily="18" charset="0"/>
                        </a:rPr>
                        <a:t>ε</a:t>
                      </a:r>
                      <a:r>
                        <a:rPr lang="en-US" altLang="zh-CN" sz="1600" baseline="-25000" dirty="0" err="1" smtClean="0">
                          <a:solidFill>
                            <a:srgbClr val="000099"/>
                          </a:solidFill>
                          <a:latin typeface="Times New Roman" pitchFamily="18" charset="0"/>
                          <a:cs typeface="Times New Roman" pitchFamily="18" charset="0"/>
                        </a:rPr>
                        <a:t>x,rms</a:t>
                      </a:r>
                      <a:r>
                        <a:rPr lang="en-US" altLang="zh-CN" sz="1600" baseline="0" dirty="0" smtClean="0">
                          <a:solidFill>
                            <a:srgbClr val="000099"/>
                          </a:solidFill>
                          <a:latin typeface="Times New Roman" pitchFamily="18" charset="0"/>
                          <a:cs typeface="Times New Roman" pitchFamily="18" charset="0"/>
                        </a:rPr>
                        <a:t>/</a:t>
                      </a:r>
                      <a:r>
                        <a:rPr lang="el-GR" altLang="zh-CN" sz="1600" dirty="0" smtClean="0">
                          <a:solidFill>
                            <a:srgbClr val="000099"/>
                          </a:solidFill>
                          <a:latin typeface="Times New Roman" pitchFamily="18" charset="0"/>
                          <a:cs typeface="Times New Roman" pitchFamily="18" charset="0"/>
                        </a:rPr>
                        <a:t>ε</a:t>
                      </a:r>
                      <a:r>
                        <a:rPr lang="en-US" altLang="zh-CN" sz="1600" baseline="-25000" dirty="0" err="1" smtClean="0">
                          <a:solidFill>
                            <a:srgbClr val="000099"/>
                          </a:solidFill>
                          <a:latin typeface="Times New Roman" pitchFamily="18" charset="0"/>
                          <a:cs typeface="Times New Roman" pitchFamily="18" charset="0"/>
                        </a:rPr>
                        <a:t>y,rms</a:t>
                      </a:r>
                      <a:r>
                        <a:rPr lang="en-US" altLang="zh-CN" sz="1600" baseline="-25000" dirty="0" smtClean="0">
                          <a:solidFill>
                            <a:srgbClr val="000099"/>
                          </a:solidFill>
                          <a:latin typeface="Times New Roman" pitchFamily="18" charset="0"/>
                          <a:cs typeface="Times New Roman" pitchFamily="18" charset="0"/>
                        </a:rPr>
                        <a:t> </a:t>
                      </a:r>
                      <a:r>
                        <a:rPr lang="en-US" altLang="zh-CN" sz="1600" dirty="0" smtClean="0">
                          <a:solidFill>
                            <a:srgbClr val="000099"/>
                          </a:solidFill>
                          <a:latin typeface="Times New Roman" pitchFamily="18" charset="0"/>
                          <a:cs typeface="Times New Roman" pitchFamily="18" charset="0"/>
                        </a:rPr>
                        <a:t>(</a:t>
                      </a:r>
                      <a:r>
                        <a:rPr lang="el-GR" altLang="zh-CN" sz="1600" dirty="0" smtClean="0">
                          <a:solidFill>
                            <a:srgbClr val="000099"/>
                          </a:solidFill>
                          <a:latin typeface="Times New Roman" pitchFamily="18" charset="0"/>
                          <a:cs typeface="Times New Roman" pitchFamily="18" charset="0"/>
                        </a:rPr>
                        <a:t>π </a:t>
                      </a:r>
                      <a:r>
                        <a:rPr lang="en-US" altLang="zh-CN" sz="1600" dirty="0" smtClean="0">
                          <a:solidFill>
                            <a:srgbClr val="000099"/>
                          </a:solidFill>
                          <a:latin typeface="Times New Roman" pitchFamily="18" charset="0"/>
                          <a:cs typeface="Times New Roman" pitchFamily="18" charset="0"/>
                        </a:rPr>
                        <a:t>mm </a:t>
                      </a:r>
                      <a:r>
                        <a:rPr lang="en-US" altLang="zh-CN" sz="1600" dirty="0" err="1" smtClean="0">
                          <a:solidFill>
                            <a:srgbClr val="000099"/>
                          </a:solidFill>
                          <a:latin typeface="Times New Roman" pitchFamily="18" charset="0"/>
                          <a:cs typeface="Times New Roman" pitchFamily="18" charset="0"/>
                        </a:rPr>
                        <a:t>mrad</a:t>
                      </a:r>
                      <a:r>
                        <a:rPr lang="en-US" altLang="zh-CN" sz="1600" dirty="0" smtClean="0">
                          <a:solidFill>
                            <a:srgbClr val="000099"/>
                          </a:solidFill>
                          <a:latin typeface="Times New Roman" pitchFamily="18" charset="0"/>
                          <a:cs typeface="Times New Roman" pitchFamily="18" charset="0"/>
                        </a:rPr>
                        <a:t>)</a:t>
                      </a:r>
                      <a:endParaRPr lang="zh-CN" altLang="en-US" sz="1600" dirty="0">
                        <a:solidFill>
                          <a:srgbClr val="000099"/>
                        </a:solidFill>
                        <a:latin typeface="Times New Roman" pitchFamily="18" charset="0"/>
                        <a:cs typeface="Times New Roman" pitchFamily="18" charset="0"/>
                      </a:endParaRPr>
                    </a:p>
                  </a:txBody>
                  <a:tcP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p>
                      <a:pPr algn="ctr"/>
                      <a:r>
                        <a:rPr lang="en-US" altLang="zh-CN" sz="1600" dirty="0" smtClean="0">
                          <a:solidFill>
                            <a:srgbClr val="000099"/>
                          </a:solidFill>
                          <a:latin typeface="Times New Roman" panose="02020603050405020304" pitchFamily="18" charset="0"/>
                          <a:cs typeface="Times New Roman" panose="02020603050405020304" pitchFamily="18" charset="0"/>
                        </a:rPr>
                        <a:t>1/1</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xmlns="" val="10008"/>
                  </a:ext>
                </a:extLst>
              </a:tr>
              <a:tr h="321921">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r>
                        <a:rPr lang="el-GR" altLang="zh-CN" sz="1600" dirty="0" smtClean="0">
                          <a:solidFill>
                            <a:srgbClr val="000099"/>
                          </a:solidFill>
                          <a:latin typeface="Times New Roman" pitchFamily="18" charset="0"/>
                          <a:cs typeface="Times New Roman" pitchFamily="18" charset="0"/>
                        </a:rPr>
                        <a:t>β</a:t>
                      </a:r>
                      <a:r>
                        <a:rPr lang="el-GR" altLang="zh-CN" sz="1600" baseline="30000" dirty="0" smtClean="0">
                          <a:solidFill>
                            <a:srgbClr val="000099"/>
                          </a:solidFill>
                          <a:latin typeface="Times New Roman" pitchFamily="18" charset="0"/>
                          <a:cs typeface="Times New Roman" pitchFamily="18" charset="0"/>
                        </a:rPr>
                        <a:t>∗</a:t>
                      </a:r>
                      <a:r>
                        <a:rPr lang="en-US" altLang="zh-CN" sz="1600" baseline="-25000" dirty="0" smtClean="0">
                          <a:solidFill>
                            <a:srgbClr val="000099"/>
                          </a:solidFill>
                          <a:latin typeface="Times New Roman" pitchFamily="18" charset="0"/>
                          <a:cs typeface="Times New Roman" pitchFamily="18" charset="0"/>
                        </a:rPr>
                        <a:t>x</a:t>
                      </a:r>
                      <a:r>
                        <a:rPr lang="en-US" altLang="zh-CN" sz="1600" dirty="0" smtClean="0">
                          <a:solidFill>
                            <a:srgbClr val="000099"/>
                          </a:solidFill>
                          <a:latin typeface="Times New Roman" pitchFamily="18" charset="0"/>
                          <a:cs typeface="Times New Roman" pitchFamily="18" charset="0"/>
                        </a:rPr>
                        <a:t>/</a:t>
                      </a:r>
                      <a:r>
                        <a:rPr lang="el-GR" altLang="zh-CN" sz="1600" dirty="0" smtClean="0">
                          <a:solidFill>
                            <a:srgbClr val="000099"/>
                          </a:solidFill>
                          <a:latin typeface="Times New Roman" pitchFamily="18" charset="0"/>
                          <a:cs typeface="Times New Roman" pitchFamily="18" charset="0"/>
                        </a:rPr>
                        <a:t>β</a:t>
                      </a:r>
                      <a:r>
                        <a:rPr lang="el-GR" altLang="zh-CN" sz="1600" baseline="30000" dirty="0" smtClean="0">
                          <a:solidFill>
                            <a:srgbClr val="000099"/>
                          </a:solidFill>
                          <a:latin typeface="Times New Roman" pitchFamily="18" charset="0"/>
                          <a:cs typeface="Times New Roman" pitchFamily="18" charset="0"/>
                        </a:rPr>
                        <a:t>∗</a:t>
                      </a:r>
                      <a:r>
                        <a:rPr lang="en-US" altLang="zh-CN" sz="1600" baseline="-25000" dirty="0" smtClean="0">
                          <a:solidFill>
                            <a:srgbClr val="000099"/>
                          </a:solidFill>
                          <a:latin typeface="Times New Roman" pitchFamily="18" charset="0"/>
                          <a:cs typeface="Times New Roman" pitchFamily="18" charset="0"/>
                        </a:rPr>
                        <a:t>y</a:t>
                      </a:r>
                      <a:r>
                        <a:rPr lang="en-US" altLang="zh-CN" sz="1600" dirty="0" smtClean="0">
                          <a:solidFill>
                            <a:srgbClr val="000099"/>
                          </a:solidFill>
                          <a:latin typeface="Times New Roman" pitchFamily="18" charset="0"/>
                          <a:cs typeface="Times New Roman" pitchFamily="18" charset="0"/>
                        </a:rPr>
                        <a:t>(m)</a:t>
                      </a:r>
                      <a:endParaRPr lang="zh-CN" altLang="en-US" sz="1600" dirty="0">
                        <a:solidFill>
                          <a:srgbClr val="000099"/>
                        </a:solidFill>
                        <a:latin typeface="Times New Roman" pitchFamily="18" charset="0"/>
                        <a:cs typeface="Times New Roman" pitchFamily="18" charset="0"/>
                      </a:endParaRPr>
                    </a:p>
                  </a:txBody>
                  <a:tcP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p>
                      <a:pPr algn="ctr"/>
                      <a:r>
                        <a:rPr lang="en-US" altLang="zh-CN" sz="1600" dirty="0" smtClean="0">
                          <a:solidFill>
                            <a:srgbClr val="000099"/>
                          </a:solidFill>
                          <a:latin typeface="Times New Roman" panose="02020603050405020304" pitchFamily="18" charset="0"/>
                          <a:cs typeface="Times New Roman" panose="02020603050405020304" pitchFamily="18" charset="0"/>
                        </a:rPr>
                        <a:t>0.1/0.02</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xmlns="" val="10009"/>
                  </a:ext>
                </a:extLst>
              </a:tr>
              <a:tr h="321921">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r>
                        <a:rPr lang="el-GR" altLang="zh-CN" sz="1600" dirty="0" smtClean="0">
                          <a:solidFill>
                            <a:srgbClr val="000099"/>
                          </a:solidFill>
                          <a:latin typeface="Times New Roman" pitchFamily="18" charset="0"/>
                          <a:cs typeface="Times New Roman" pitchFamily="18" charset="0"/>
                        </a:rPr>
                        <a:t>σ</a:t>
                      </a:r>
                      <a:r>
                        <a:rPr lang="en-US" altLang="zh-CN" sz="1600" baseline="-25000" dirty="0" err="1" smtClean="0">
                          <a:solidFill>
                            <a:srgbClr val="000099"/>
                          </a:solidFill>
                          <a:latin typeface="Times New Roman" pitchFamily="18" charset="0"/>
                          <a:cs typeface="Times New Roman" pitchFamily="18" charset="0"/>
                        </a:rPr>
                        <a:t>x,rms</a:t>
                      </a:r>
                      <a:r>
                        <a:rPr lang="en-US" altLang="zh-CN" sz="1600" baseline="0" dirty="0" smtClean="0">
                          <a:solidFill>
                            <a:srgbClr val="000099"/>
                          </a:solidFill>
                          <a:latin typeface="Times New Roman" pitchFamily="18" charset="0"/>
                          <a:cs typeface="Times New Roman" pitchFamily="18" charset="0"/>
                        </a:rPr>
                        <a:t>/</a:t>
                      </a:r>
                      <a:r>
                        <a:rPr lang="el-GR" altLang="zh-CN" sz="1600" dirty="0" smtClean="0">
                          <a:solidFill>
                            <a:srgbClr val="000099"/>
                          </a:solidFill>
                          <a:latin typeface="Times New Roman" pitchFamily="18" charset="0"/>
                          <a:cs typeface="Times New Roman" pitchFamily="18" charset="0"/>
                        </a:rPr>
                        <a:t>σ</a:t>
                      </a:r>
                      <a:r>
                        <a:rPr lang="en-US" altLang="zh-CN" sz="1600" baseline="-25000" dirty="0" err="1" smtClean="0">
                          <a:solidFill>
                            <a:srgbClr val="000099"/>
                          </a:solidFill>
                          <a:latin typeface="Times New Roman" pitchFamily="18" charset="0"/>
                          <a:cs typeface="Times New Roman" pitchFamily="18" charset="0"/>
                        </a:rPr>
                        <a:t>y,rms</a:t>
                      </a:r>
                      <a:r>
                        <a:rPr lang="en-US" altLang="zh-CN" sz="1600" baseline="-25000" dirty="0" smtClean="0">
                          <a:solidFill>
                            <a:srgbClr val="000099"/>
                          </a:solidFill>
                          <a:latin typeface="Times New Roman" pitchFamily="18" charset="0"/>
                          <a:cs typeface="Times New Roman" pitchFamily="18" charset="0"/>
                        </a:rPr>
                        <a:t> </a:t>
                      </a:r>
                      <a:r>
                        <a:rPr lang="en-US" altLang="zh-CN" sz="1600" dirty="0" smtClean="0">
                          <a:solidFill>
                            <a:srgbClr val="000099"/>
                          </a:solidFill>
                          <a:latin typeface="Times New Roman" pitchFamily="18" charset="0"/>
                          <a:cs typeface="Times New Roman" pitchFamily="18" charset="0"/>
                        </a:rPr>
                        <a:t>(mm)</a:t>
                      </a:r>
                      <a:endParaRPr lang="zh-CN" altLang="en-US" sz="1600" dirty="0">
                        <a:solidFill>
                          <a:srgbClr val="000099"/>
                        </a:solidFill>
                        <a:latin typeface="Times New Roman" pitchFamily="18" charset="0"/>
                        <a:cs typeface="Times New Roman" pitchFamily="18" charset="0"/>
                      </a:endParaRPr>
                    </a:p>
                  </a:txBody>
                  <a:tcP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p>
                      <a:pPr algn="ctr"/>
                      <a:r>
                        <a:rPr lang="en-US" altLang="zh-CN" sz="1600" dirty="0" smtClean="0">
                          <a:solidFill>
                            <a:srgbClr val="000099"/>
                          </a:solidFill>
                          <a:latin typeface="Times New Roman" panose="02020603050405020304" pitchFamily="18" charset="0"/>
                          <a:cs typeface="Times New Roman" panose="02020603050405020304" pitchFamily="18" charset="0"/>
                        </a:rPr>
                        <a:t>0.316/0.141</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xmlns="" val="10010"/>
                  </a:ext>
                </a:extLst>
              </a:tr>
              <a:tr h="321921">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r>
                        <a:rPr lang="en-US" altLang="zh-CN" sz="1600" dirty="0" smtClean="0">
                          <a:solidFill>
                            <a:srgbClr val="000099"/>
                          </a:solidFill>
                          <a:latin typeface="Times New Roman" pitchFamily="18" charset="0"/>
                          <a:cs typeface="Times New Roman" pitchFamily="18" charset="0"/>
                        </a:rPr>
                        <a:t>Laslett</a:t>
                      </a:r>
                      <a:r>
                        <a:rPr lang="zh-CN" altLang="en-US" sz="1600" dirty="0" smtClean="0">
                          <a:solidFill>
                            <a:srgbClr val="000099"/>
                          </a:solidFill>
                          <a:latin typeface="Times New Roman" pitchFamily="18" charset="0"/>
                          <a:cs typeface="Times New Roman" pitchFamily="18" charset="0"/>
                        </a:rPr>
                        <a:t> </a:t>
                      </a:r>
                      <a:r>
                        <a:rPr lang="en-US" altLang="zh-CN" sz="1600" dirty="0" smtClean="0">
                          <a:solidFill>
                            <a:srgbClr val="000099"/>
                          </a:solidFill>
                          <a:latin typeface="Times New Roman" pitchFamily="18" charset="0"/>
                          <a:cs typeface="Times New Roman" pitchFamily="18" charset="0"/>
                        </a:rPr>
                        <a:t>tune shift</a:t>
                      </a:r>
                      <a:endParaRPr lang="zh-CN" altLang="en-US" sz="1600" dirty="0">
                        <a:solidFill>
                          <a:srgbClr val="000099"/>
                        </a:solidFill>
                        <a:latin typeface="Times New Roman" pitchFamily="18" charset="0"/>
                        <a:cs typeface="Times New Roman" pitchFamily="18" charset="0"/>
                      </a:endParaRPr>
                    </a:p>
                  </a:txBody>
                  <a:tcP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p>
                      <a:pPr algn="ctr"/>
                      <a:r>
                        <a:rPr lang="en-US" altLang="zh-CN" sz="1600" dirty="0" smtClean="0">
                          <a:solidFill>
                            <a:srgbClr val="000099"/>
                          </a:solidFill>
                          <a:latin typeface="Times New Roman" panose="02020603050405020304" pitchFamily="18" charset="0"/>
                          <a:cs typeface="Times New Roman" panose="02020603050405020304" pitchFamily="18" charset="0"/>
                        </a:rPr>
                        <a:t>-0.08</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xmlns="" val="10011"/>
                  </a:ext>
                </a:extLst>
              </a:tr>
              <a:tr h="321921">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r>
                        <a:rPr lang="en-US" altLang="zh-CN" sz="1600" dirty="0" smtClean="0">
                          <a:solidFill>
                            <a:srgbClr val="000099"/>
                          </a:solidFill>
                          <a:latin typeface="Times New Roman" pitchFamily="18" charset="0"/>
                          <a:cs typeface="Times New Roman" pitchFamily="18" charset="0"/>
                        </a:rPr>
                        <a:t>Hourglass</a:t>
                      </a:r>
                      <a:r>
                        <a:rPr lang="zh-CN" altLang="en-US" sz="1600" dirty="0" smtClean="0">
                          <a:solidFill>
                            <a:srgbClr val="000099"/>
                          </a:solidFill>
                          <a:latin typeface="Times New Roman" pitchFamily="18" charset="0"/>
                          <a:cs typeface="Times New Roman" pitchFamily="18" charset="0"/>
                        </a:rPr>
                        <a:t> </a:t>
                      </a:r>
                      <a:r>
                        <a:rPr lang="en-US" altLang="zh-CN" sz="1600" dirty="0" smtClean="0">
                          <a:solidFill>
                            <a:srgbClr val="000099"/>
                          </a:solidFill>
                          <a:latin typeface="Times New Roman" pitchFamily="18" charset="0"/>
                          <a:cs typeface="Times New Roman" pitchFamily="18" charset="0"/>
                        </a:rPr>
                        <a:t>factor</a:t>
                      </a:r>
                      <a:endParaRPr lang="zh-CN" altLang="en-US" sz="1600" dirty="0">
                        <a:solidFill>
                          <a:srgbClr val="000099"/>
                        </a:solidFill>
                        <a:latin typeface="Times New Roman" pitchFamily="18" charset="0"/>
                        <a:cs typeface="Times New Roman" pitchFamily="18" charset="0"/>
                      </a:endParaRPr>
                    </a:p>
                  </a:txBody>
                  <a:tcP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tc>
                  <a:txBody>
                    <a:bodyPr/>
                    <a:lstStyle/>
                    <a:p>
                      <a:pPr algn="ctr"/>
                      <a:r>
                        <a:rPr lang="en-US" altLang="zh-CN" sz="1600" dirty="0" smtClean="0">
                          <a:solidFill>
                            <a:srgbClr val="000099"/>
                          </a:solidFill>
                          <a:latin typeface="Times New Roman" panose="02020603050405020304" pitchFamily="18" charset="0"/>
                          <a:cs typeface="Times New Roman" panose="02020603050405020304" pitchFamily="18" charset="0"/>
                        </a:rPr>
                        <a:t>0.9</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20000"/>
                      </a:srgbClr>
                    </a:solidFill>
                  </a:tcPr>
                </a:tc>
                <a:extLst>
                  <a:ext uri="{0D108BD9-81ED-4DB2-BD59-A6C34878D82A}">
                    <a16:rowId xmlns:a16="http://schemas.microsoft.com/office/drawing/2014/main" xmlns="" val="10012"/>
                  </a:ext>
                </a:extLst>
              </a:tr>
              <a:tr h="321921">
                <a:tc>
                  <a:txBody>
                    <a:bodyPr/>
                    <a:lstStyle>
                      <a:lvl1pPr marL="0" algn="l" defTabSz="914400" rtl="0" eaLnBrk="1" latinLnBrk="0" hangingPunct="1">
                        <a:defRPr sz="1800" kern="1200">
                          <a:solidFill>
                            <a:schemeClr val="dk1"/>
                          </a:solidFill>
                          <a:latin typeface="Arial"/>
                          <a:ea typeface="宋体"/>
                        </a:defRPr>
                      </a:lvl1pPr>
                      <a:lvl2pPr marL="457200" algn="l" defTabSz="914400" rtl="0" eaLnBrk="1" latinLnBrk="0" hangingPunct="1">
                        <a:defRPr sz="1800" kern="1200">
                          <a:solidFill>
                            <a:schemeClr val="dk1"/>
                          </a:solidFill>
                          <a:latin typeface="Arial"/>
                          <a:ea typeface="宋体"/>
                        </a:defRPr>
                      </a:lvl2pPr>
                      <a:lvl3pPr marL="914400" algn="l" defTabSz="914400" rtl="0" eaLnBrk="1" latinLnBrk="0" hangingPunct="1">
                        <a:defRPr sz="1800" kern="1200">
                          <a:solidFill>
                            <a:schemeClr val="dk1"/>
                          </a:solidFill>
                          <a:latin typeface="Arial"/>
                          <a:ea typeface="宋体"/>
                        </a:defRPr>
                      </a:lvl3pPr>
                      <a:lvl4pPr marL="1371600" algn="l" defTabSz="914400" rtl="0" eaLnBrk="1" latinLnBrk="0" hangingPunct="1">
                        <a:defRPr sz="1800" kern="1200">
                          <a:solidFill>
                            <a:schemeClr val="dk1"/>
                          </a:solidFill>
                          <a:latin typeface="Arial"/>
                          <a:ea typeface="宋体"/>
                        </a:defRPr>
                      </a:lvl4pPr>
                      <a:lvl5pPr marL="1828800" algn="l" defTabSz="914400" rtl="0" eaLnBrk="1" latinLnBrk="0" hangingPunct="1">
                        <a:defRPr sz="1800" kern="1200">
                          <a:solidFill>
                            <a:schemeClr val="dk1"/>
                          </a:solidFill>
                          <a:latin typeface="Arial"/>
                          <a:ea typeface="宋体"/>
                        </a:defRPr>
                      </a:lvl5pPr>
                      <a:lvl6pPr marL="2286000" algn="l" defTabSz="914400" rtl="0" eaLnBrk="1" latinLnBrk="0" hangingPunct="1">
                        <a:defRPr sz="1800" kern="1200">
                          <a:solidFill>
                            <a:schemeClr val="dk1"/>
                          </a:solidFill>
                          <a:latin typeface="Arial"/>
                          <a:ea typeface="宋体"/>
                        </a:defRPr>
                      </a:lvl6pPr>
                      <a:lvl7pPr marL="2743200" algn="l" defTabSz="914400" rtl="0" eaLnBrk="1" latinLnBrk="0" hangingPunct="1">
                        <a:defRPr sz="1800" kern="1200">
                          <a:solidFill>
                            <a:schemeClr val="dk1"/>
                          </a:solidFill>
                          <a:latin typeface="Arial"/>
                          <a:ea typeface="宋体"/>
                        </a:defRPr>
                      </a:lvl7pPr>
                      <a:lvl8pPr marL="3200400" algn="l" defTabSz="914400" rtl="0" eaLnBrk="1" latinLnBrk="0" hangingPunct="1">
                        <a:defRPr sz="1800" kern="1200">
                          <a:solidFill>
                            <a:schemeClr val="dk1"/>
                          </a:solidFill>
                          <a:latin typeface="Arial"/>
                          <a:ea typeface="宋体"/>
                        </a:defRPr>
                      </a:lvl8pPr>
                      <a:lvl9pPr marL="3657600" algn="l" defTabSz="914400" rtl="0" eaLnBrk="1" latinLnBrk="0" hangingPunct="1">
                        <a:defRPr sz="1800" kern="1200">
                          <a:solidFill>
                            <a:schemeClr val="dk1"/>
                          </a:solidFill>
                          <a:latin typeface="Arial"/>
                          <a:ea typeface="宋体"/>
                        </a:defRPr>
                      </a:lvl9pPr>
                    </a:lstStyle>
                    <a:p>
                      <a:r>
                        <a:rPr lang="en-US" altLang="zh-CN" sz="1600" b="1" dirty="0" smtClean="0">
                          <a:solidFill>
                            <a:srgbClr val="0000FF"/>
                          </a:solidFill>
                          <a:latin typeface="Times New Roman" pitchFamily="18" charset="0"/>
                          <a:cs typeface="Times New Roman" pitchFamily="18" charset="0"/>
                        </a:rPr>
                        <a:t>Luminosity(cm</a:t>
                      </a:r>
                      <a:r>
                        <a:rPr lang="en-US" altLang="zh-CN" sz="1600" b="1" baseline="30000" dirty="0" smtClean="0">
                          <a:solidFill>
                            <a:srgbClr val="0000FF"/>
                          </a:solidFill>
                          <a:latin typeface="Times New Roman" pitchFamily="18" charset="0"/>
                          <a:cs typeface="Times New Roman" pitchFamily="18" charset="0"/>
                        </a:rPr>
                        <a:t>−2</a:t>
                      </a:r>
                      <a:r>
                        <a:rPr lang="en-US" altLang="zh-CN" sz="1600" b="1" dirty="0" smtClean="0">
                          <a:solidFill>
                            <a:srgbClr val="0000FF"/>
                          </a:solidFill>
                          <a:latin typeface="Times New Roman" pitchFamily="18" charset="0"/>
                          <a:cs typeface="Times New Roman" pitchFamily="18" charset="0"/>
                        </a:rPr>
                        <a:t>s</a:t>
                      </a:r>
                      <a:r>
                        <a:rPr lang="en-US" altLang="zh-CN" sz="1600" b="1" baseline="30000" dirty="0" smtClean="0">
                          <a:solidFill>
                            <a:srgbClr val="0000FF"/>
                          </a:solidFill>
                          <a:latin typeface="Times New Roman" pitchFamily="18" charset="0"/>
                          <a:cs typeface="Times New Roman" pitchFamily="18" charset="0"/>
                        </a:rPr>
                        <a:t>−1</a:t>
                      </a:r>
                      <a:r>
                        <a:rPr lang="en-US" altLang="zh-CN" sz="1600" b="1" dirty="0" smtClean="0">
                          <a:solidFill>
                            <a:srgbClr val="0000FF"/>
                          </a:solidFill>
                          <a:latin typeface="Times New Roman" pitchFamily="18" charset="0"/>
                          <a:cs typeface="Times New Roman" pitchFamily="18" charset="0"/>
                        </a:rPr>
                        <a:t>)</a:t>
                      </a:r>
                      <a:endParaRPr lang="zh-CN" altLang="en-US" sz="1600" b="1" dirty="0">
                        <a:solidFill>
                          <a:srgbClr val="0000FF"/>
                        </a:solidFill>
                        <a:latin typeface="Times New Roman" pitchFamily="18" charset="0"/>
                        <a:cs typeface="Times New Roman" pitchFamily="18" charset="0"/>
                      </a:endParaRPr>
                    </a:p>
                  </a:txBody>
                  <a:tcP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tc>
                  <a:txBody>
                    <a:bodyPr/>
                    <a:lstStyle/>
                    <a:p>
                      <a:pPr algn="ctr"/>
                      <a:r>
                        <a:rPr lang="en-US" altLang="zh-CN" sz="1600" b="1" dirty="0" smtClean="0">
                          <a:solidFill>
                            <a:srgbClr val="0000FF"/>
                          </a:solidFill>
                          <a:latin typeface="Times New Roman" panose="02020603050405020304" pitchFamily="18" charset="0"/>
                          <a:cs typeface="Times New Roman" panose="02020603050405020304" pitchFamily="18" charset="0"/>
                        </a:rPr>
                        <a:t>4.1×10</a:t>
                      </a:r>
                      <a:r>
                        <a:rPr lang="en-US" altLang="zh-CN" sz="1600" b="1" baseline="30000" dirty="0" smtClean="0">
                          <a:solidFill>
                            <a:srgbClr val="0000FF"/>
                          </a:solidFill>
                          <a:latin typeface="Times New Roman" panose="02020603050405020304" pitchFamily="18" charset="0"/>
                          <a:cs typeface="Times New Roman" panose="02020603050405020304" pitchFamily="18" charset="0"/>
                        </a:rPr>
                        <a:t>26</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BBE0E3">
                        <a:tint val="40000"/>
                      </a:srgbClr>
                    </a:solidFill>
                  </a:tcPr>
                </a:tc>
                <a:extLst>
                  <a:ext uri="{0D108BD9-81ED-4DB2-BD59-A6C34878D82A}">
                    <a16:rowId xmlns:a16="http://schemas.microsoft.com/office/drawing/2014/main" xmlns="" val="10013"/>
                  </a:ext>
                </a:extLst>
              </a:tr>
            </a:tbl>
          </a:graphicData>
        </a:graphic>
      </p:graphicFrame>
      <p:sp>
        <p:nvSpPr>
          <p:cNvPr id="19" name="TextBox 4"/>
          <p:cNvSpPr txBox="1"/>
          <p:nvPr/>
        </p:nvSpPr>
        <p:spPr>
          <a:xfrm>
            <a:off x="1229128" y="872765"/>
            <a:ext cx="6946133" cy="461665"/>
          </a:xfrm>
          <a:prstGeom prst="rect">
            <a:avLst/>
          </a:prstGeom>
          <a:noFill/>
        </p:spPr>
        <p:txBody>
          <a:bodyPr wrap="none" rtlCol="0">
            <a:spAutoFit/>
          </a:bodyPr>
          <a:lstStyle/>
          <a:p>
            <a:pPr algn="ctr" fontAlgn="auto">
              <a:spcBef>
                <a:spcPts val="0"/>
              </a:spcBef>
              <a:spcAft>
                <a:spcPts val="0"/>
              </a:spcAft>
              <a:defRPr/>
            </a:pPr>
            <a:r>
              <a:rPr lang="en-US" altLang="zh-CN" sz="2400" kern="0" dirty="0" smtClean="0">
                <a:solidFill>
                  <a:srgbClr val="000099"/>
                </a:solidFill>
              </a:rPr>
              <a:t>Merging</a:t>
            </a:r>
            <a:r>
              <a:rPr lang="zh-CN" altLang="en-US" sz="2400" kern="0" dirty="0" smtClean="0">
                <a:solidFill>
                  <a:srgbClr val="000099"/>
                </a:solidFill>
              </a:rPr>
              <a:t> </a:t>
            </a:r>
            <a:r>
              <a:rPr lang="en-US" altLang="zh-CN" sz="2400" kern="0" dirty="0" smtClean="0">
                <a:solidFill>
                  <a:srgbClr val="000099"/>
                </a:solidFill>
              </a:rPr>
              <a:t>beam parameters – </a:t>
            </a:r>
            <a:r>
              <a:rPr lang="en-US" altLang="zh-CN" sz="2400" b="1" kern="0" dirty="0" smtClean="0">
                <a:solidFill>
                  <a:srgbClr val="C00000"/>
                </a:solidFill>
              </a:rPr>
              <a:t>Update- 1000 times</a:t>
            </a:r>
            <a:endParaRPr lang="zh-CN" altLang="en-US" sz="2400" b="1" kern="0" dirty="0" smtClean="0">
              <a:solidFill>
                <a:srgbClr val="C00000"/>
              </a:solidFill>
            </a:endParaRPr>
          </a:p>
        </p:txBody>
      </p:sp>
      <p:pic>
        <p:nvPicPr>
          <p:cNvPr id="5" name="图片 4"/>
          <p:cNvPicPr>
            <a:picLocks noChangeAspect="1"/>
          </p:cNvPicPr>
          <p:nvPr/>
        </p:nvPicPr>
        <p:blipFill>
          <a:blip r:embed="rId2"/>
          <a:stretch>
            <a:fillRect/>
          </a:stretch>
        </p:blipFill>
        <p:spPr>
          <a:xfrm>
            <a:off x="5004048" y="1628800"/>
            <a:ext cx="3741112" cy="3562691"/>
          </a:xfrm>
          <a:prstGeom prst="rect">
            <a:avLst/>
          </a:prstGeom>
        </p:spPr>
      </p:pic>
      <p:sp>
        <p:nvSpPr>
          <p:cNvPr id="6" name="文本框 5"/>
          <p:cNvSpPr txBox="1"/>
          <p:nvPr/>
        </p:nvSpPr>
        <p:spPr>
          <a:xfrm>
            <a:off x="5220072" y="5400916"/>
            <a:ext cx="3730043" cy="1092607"/>
          </a:xfrm>
          <a:prstGeom prst="rect">
            <a:avLst/>
          </a:prstGeom>
          <a:solidFill>
            <a:srgbClr val="4BACC6">
              <a:lumMod val="20000"/>
              <a:lumOff val="8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2000" kern="0" dirty="0" smtClean="0">
                <a:solidFill>
                  <a:srgbClr val="0000FF"/>
                </a:solidFill>
                <a:latin typeface="Arial"/>
              </a:rPr>
              <a:t>Update-1</a:t>
            </a:r>
            <a:r>
              <a:rPr kumimoji="0" lang="zh-CN" altLang="en-US" sz="2000" i="0" u="none" strike="noStrike" kern="0" cap="none" spc="0" normalizeH="0" baseline="0" noProof="0" dirty="0" smtClean="0">
                <a:ln>
                  <a:noFill/>
                </a:ln>
                <a:solidFill>
                  <a:srgbClr val="0000FF"/>
                </a:solidFill>
                <a:effectLst/>
                <a:uLnTx/>
                <a:uFillTx/>
                <a:latin typeface="Arial"/>
              </a:rPr>
              <a:t>：</a:t>
            </a:r>
            <a:r>
              <a:rPr lang="en-US" altLang="zh-CN" sz="2000" kern="0" noProof="0" dirty="0" smtClean="0">
                <a:latin typeface="Arial"/>
              </a:rPr>
              <a:t>SC magnet to 4T</a:t>
            </a:r>
            <a:endParaRPr kumimoji="0" lang="en-US" altLang="zh-CN" sz="2000" i="0" u="none" strike="noStrike" kern="0" cap="none" spc="0" normalizeH="0" baseline="0" noProof="0" dirty="0" smtClean="0">
              <a:ln>
                <a:noFill/>
              </a:ln>
              <a:effectLst/>
              <a:uLnTx/>
              <a:uFillTx/>
              <a:latin typeface="Arial"/>
            </a:endParaRPr>
          </a:p>
          <a:p>
            <a:pPr marL="0" marR="0" lvl="0" indent="0" defTabSz="914400" eaLnBrk="1" fontAlgn="auto" latinLnBrk="0" hangingPunct="1">
              <a:lnSpc>
                <a:spcPct val="100000"/>
              </a:lnSpc>
              <a:spcBef>
                <a:spcPts val="600"/>
              </a:spcBef>
              <a:spcAft>
                <a:spcPts val="0"/>
              </a:spcAft>
              <a:buClrTx/>
              <a:buSzTx/>
              <a:buFontTx/>
              <a:buNone/>
              <a:tabLst/>
              <a:defRPr/>
            </a:pPr>
            <a:r>
              <a:rPr lang="en-US" altLang="zh-CN" sz="2000" kern="0" noProof="0" dirty="0" smtClean="0">
                <a:solidFill>
                  <a:srgbClr val="0000FF"/>
                </a:solidFill>
                <a:latin typeface="Arial"/>
              </a:rPr>
              <a:t>Update-2</a:t>
            </a:r>
            <a:r>
              <a:rPr kumimoji="0" lang="zh-CN" altLang="en-US" sz="2000" i="0" u="none" strike="noStrike" kern="0" cap="none" spc="0" normalizeH="0" baseline="0" noProof="0" dirty="0" smtClean="0">
                <a:ln>
                  <a:noFill/>
                </a:ln>
                <a:solidFill>
                  <a:srgbClr val="0000FF"/>
                </a:solidFill>
                <a:effectLst/>
                <a:uLnTx/>
                <a:uFillTx/>
                <a:latin typeface="Arial"/>
              </a:rPr>
              <a:t>：</a:t>
            </a:r>
            <a:r>
              <a:rPr lang="en-US" altLang="zh-CN" sz="2000" kern="0" dirty="0" smtClean="0">
                <a:latin typeface="Arial"/>
              </a:rPr>
              <a:t>New interaction section with small cross angle</a:t>
            </a:r>
            <a:endParaRPr kumimoji="0" lang="en-US" altLang="zh-CN" sz="2000" i="0" u="none" strike="noStrike" kern="0" cap="none" spc="0" normalizeH="0" baseline="0" noProof="0" dirty="0">
              <a:ln>
                <a:noFill/>
              </a:ln>
              <a:effectLst/>
              <a:uLnTx/>
              <a:uFillTx/>
              <a:latin typeface="Arial"/>
            </a:endParaRPr>
          </a:p>
        </p:txBody>
      </p:sp>
      <p:sp>
        <p:nvSpPr>
          <p:cNvPr id="7" name="TextBox 9"/>
          <p:cNvSpPr txBox="1"/>
          <p:nvPr/>
        </p:nvSpPr>
        <p:spPr>
          <a:xfrm>
            <a:off x="6274118" y="2204864"/>
            <a:ext cx="954107" cy="461665"/>
          </a:xfrm>
          <a:prstGeom prst="rect">
            <a:avLst/>
          </a:prstGeom>
          <a:noFill/>
        </p:spPr>
        <p:txBody>
          <a:bodyPr wrap="none" rtlCol="0">
            <a:spAutoFit/>
          </a:bodyPr>
          <a:lstStyle/>
          <a:p>
            <a:pPr>
              <a:defRPr/>
            </a:pPr>
            <a:r>
              <a:rPr lang="en-US" altLang="zh-CN" sz="2400" dirty="0" smtClean="0">
                <a:solidFill>
                  <a:srgbClr val="0000FF"/>
                </a:solidFill>
                <a:latin typeface="Times New Roman" pitchFamily="18" charset="0"/>
                <a:cs typeface="Times New Roman" pitchFamily="18" charset="0"/>
              </a:rPr>
              <a:t>SRing</a:t>
            </a:r>
            <a:endParaRPr lang="zh-CN" altLang="en-US" sz="2400" dirty="0">
              <a:solidFill>
                <a:srgbClr val="0000FF"/>
              </a:solidFill>
              <a:latin typeface="Times New Roman" pitchFamily="18" charset="0"/>
              <a:cs typeface="Times New Roman" pitchFamily="18" charset="0"/>
            </a:endParaRPr>
          </a:p>
        </p:txBody>
      </p:sp>
      <p:sp>
        <p:nvSpPr>
          <p:cNvPr id="8" name="TextBox 11"/>
          <p:cNvSpPr txBox="1"/>
          <p:nvPr/>
        </p:nvSpPr>
        <p:spPr>
          <a:xfrm>
            <a:off x="6274118" y="4076042"/>
            <a:ext cx="1056700" cy="461665"/>
          </a:xfrm>
          <a:prstGeom prst="rect">
            <a:avLst/>
          </a:prstGeom>
          <a:noFill/>
        </p:spPr>
        <p:txBody>
          <a:bodyPr wrap="none" rtlCol="0">
            <a:spAutoFit/>
          </a:bodyPr>
          <a:lstStyle/>
          <a:p>
            <a:pPr>
              <a:defRPr/>
            </a:pPr>
            <a:r>
              <a:rPr lang="en-US" altLang="zh-CN" sz="2400" dirty="0" err="1" smtClean="0">
                <a:solidFill>
                  <a:srgbClr val="0000FF"/>
                </a:solidFill>
                <a:latin typeface="Times New Roman" pitchFamily="18" charset="0"/>
                <a:cs typeface="Times New Roman" pitchFamily="18" charset="0"/>
              </a:rPr>
              <a:t>MRing</a:t>
            </a:r>
            <a:endParaRPr lang="zh-CN" altLang="en-US" sz="2400" dirty="0">
              <a:solidFill>
                <a:srgbClr val="0000FF"/>
              </a:solidFill>
              <a:latin typeface="Times New Roman" pitchFamily="18" charset="0"/>
              <a:cs typeface="Times New Roman" pitchFamily="18" charset="0"/>
            </a:endParaRPr>
          </a:p>
        </p:txBody>
      </p:sp>
      <p:sp>
        <p:nvSpPr>
          <p:cNvPr id="2" name="椭圆 1"/>
          <p:cNvSpPr/>
          <p:nvPr/>
        </p:nvSpPr>
        <p:spPr bwMode="auto">
          <a:xfrm>
            <a:off x="425012" y="2254831"/>
            <a:ext cx="3672408" cy="432048"/>
          </a:xfrm>
          <a:prstGeom prst="ellipse">
            <a:avLst/>
          </a:prstGeom>
          <a:noFill/>
          <a:ln w="19050">
            <a:solidFill>
              <a:srgbClr val="C00000"/>
            </a:solidFill>
          </a:ln>
        </p:spPr>
        <p:txBody>
          <a:bodyPr vert="horz" wrap="square" lIns="91440" tIns="45720" rIns="91440" bIns="45720" numCol="1" rtlCol="0" anchor="t" anchorCtr="0" compatLnSpc="1"/>
          <a:lstStyle/>
          <a:p>
            <a:pPr marL="0" marR="0" indent="0" algn="l" defTabSz="914400" rtl="0" eaLnBrk="0" fontAlgn="base" latinLnBrk="0" hangingPunct="0">
              <a:lnSpc>
                <a:spcPct val="180000"/>
              </a:lnSpc>
              <a:spcBef>
                <a:spcPct val="0"/>
              </a:spcBef>
              <a:spcAft>
                <a:spcPct val="0"/>
              </a:spcAft>
              <a:buClr>
                <a:schemeClr val="tx1"/>
              </a:buClr>
              <a:buSzTx/>
              <a:buFont typeface="Wingdings" charset="0"/>
              <a:buNone/>
            </a:pPr>
            <a:endParaRPr kumimoji="0" lang="zh-CN" altLang="en-US" sz="2000" b="1" i="0" u="none" strike="noStrike" cap="none" normalizeH="0" baseline="0">
              <a:ln>
                <a:noFill/>
              </a:ln>
              <a:solidFill>
                <a:srgbClr val="000000"/>
              </a:solidFill>
              <a:effectLst/>
              <a:latin typeface="Arial" charset="0"/>
              <a:ea typeface="楷体_GB2312" charset="0"/>
              <a:cs typeface="Arial" charset="0"/>
            </a:endParaRPr>
          </a:p>
        </p:txBody>
      </p:sp>
      <p:sp>
        <p:nvSpPr>
          <p:cNvPr id="10" name="椭圆 9"/>
          <p:cNvSpPr/>
          <p:nvPr/>
        </p:nvSpPr>
        <p:spPr bwMode="auto">
          <a:xfrm>
            <a:off x="425012" y="3284422"/>
            <a:ext cx="3672408" cy="432048"/>
          </a:xfrm>
          <a:prstGeom prst="ellipse">
            <a:avLst/>
          </a:prstGeom>
          <a:noFill/>
          <a:ln w="19050">
            <a:solidFill>
              <a:srgbClr val="C00000"/>
            </a:solidFill>
          </a:ln>
        </p:spPr>
        <p:txBody>
          <a:bodyPr vert="horz" wrap="square" lIns="91440" tIns="45720" rIns="91440" bIns="45720" numCol="1" rtlCol="0" anchor="t" anchorCtr="0" compatLnSpc="1"/>
          <a:lstStyle/>
          <a:p>
            <a:pPr marL="0" marR="0" indent="0" algn="l" defTabSz="914400" rtl="0" eaLnBrk="0" fontAlgn="base" latinLnBrk="0" hangingPunct="0">
              <a:lnSpc>
                <a:spcPct val="180000"/>
              </a:lnSpc>
              <a:spcBef>
                <a:spcPct val="0"/>
              </a:spcBef>
              <a:spcAft>
                <a:spcPct val="0"/>
              </a:spcAft>
              <a:buClr>
                <a:schemeClr val="tx1"/>
              </a:buClr>
              <a:buSzTx/>
              <a:buFont typeface="Wingdings" charset="0"/>
              <a:buNone/>
            </a:pPr>
            <a:endParaRPr kumimoji="0" lang="zh-CN" altLang="en-US" sz="2000" b="1" i="0" u="none" strike="noStrike" cap="none" normalizeH="0" baseline="0">
              <a:ln>
                <a:noFill/>
              </a:ln>
              <a:solidFill>
                <a:srgbClr val="000000"/>
              </a:solidFill>
              <a:effectLst/>
              <a:latin typeface="Arial" charset="0"/>
              <a:ea typeface="楷体_GB2312" charset="0"/>
              <a:cs typeface="Arial" charset="0"/>
            </a:endParaRPr>
          </a:p>
        </p:txBody>
      </p:sp>
      <p:sp>
        <p:nvSpPr>
          <p:cNvPr id="11" name="标题 1"/>
          <p:cNvSpPr txBox="1">
            <a:spLocks/>
          </p:cNvSpPr>
          <p:nvPr/>
        </p:nvSpPr>
        <p:spPr>
          <a:xfrm>
            <a:off x="467544" y="3376"/>
            <a:ext cx="6670187" cy="617312"/>
          </a:xfrm>
          <a:prstGeom prst="rect">
            <a:avLst/>
          </a:prstGeom>
        </p:spPr>
        <p:txBody>
          <a:bodyPr vert="horz" lIns="91440" tIns="45720" rIns="91440" bIns="45720" rtlCol="0" anchor="ctr">
            <a:noAutofit/>
          </a:bodyPr>
          <a:lstStyle/>
          <a:p>
            <a:pPr algn="ctr" defTabSz="685800" fontAlgn="auto">
              <a:lnSpc>
                <a:spcPct val="90000"/>
              </a:lnSpc>
              <a:spcAft>
                <a:spcPts val="0"/>
              </a:spcAft>
              <a:defRPr/>
            </a:pPr>
            <a:r>
              <a:rPr lang="en-US" altLang="zh-CN" sz="3200" dirty="0" smtClean="0">
                <a:solidFill>
                  <a:prstClr val="white"/>
                </a:solidFill>
                <a:latin typeface="Times New Roman" panose="02020603050405020304" pitchFamily="18" charset="0"/>
                <a:ea typeface="宋体"/>
              </a:rPr>
              <a:t>Figure-8 shape ring for ion-merging </a:t>
            </a:r>
          </a:p>
        </p:txBody>
      </p:sp>
      <p:sp>
        <p:nvSpPr>
          <p:cNvPr id="13" name="椭圆 12"/>
          <p:cNvSpPr/>
          <p:nvPr/>
        </p:nvSpPr>
        <p:spPr bwMode="auto">
          <a:xfrm>
            <a:off x="467544" y="5947219"/>
            <a:ext cx="3672408" cy="432048"/>
          </a:xfrm>
          <a:prstGeom prst="ellipse">
            <a:avLst/>
          </a:prstGeom>
          <a:noFill/>
          <a:ln w="19050">
            <a:solidFill>
              <a:srgbClr val="C00000"/>
            </a:solidFill>
          </a:ln>
        </p:spPr>
        <p:txBody>
          <a:bodyPr vert="horz" wrap="square" lIns="91440" tIns="45720" rIns="91440" bIns="45720" numCol="1" rtlCol="0" anchor="t" anchorCtr="0" compatLnSpc="1"/>
          <a:lstStyle/>
          <a:p>
            <a:pPr marL="0" marR="0" indent="0" algn="l" defTabSz="914400" rtl="0" eaLnBrk="0" fontAlgn="base" latinLnBrk="0" hangingPunct="0">
              <a:lnSpc>
                <a:spcPct val="180000"/>
              </a:lnSpc>
              <a:spcBef>
                <a:spcPct val="0"/>
              </a:spcBef>
              <a:spcAft>
                <a:spcPct val="0"/>
              </a:spcAft>
              <a:buClr>
                <a:schemeClr val="tx1"/>
              </a:buClr>
              <a:buSzTx/>
              <a:buFont typeface="Wingdings" charset="0"/>
              <a:buNone/>
            </a:pPr>
            <a:endParaRPr kumimoji="0" lang="zh-CN" altLang="en-US" sz="2000" b="1" i="0" u="none" strike="noStrike" cap="none" normalizeH="0" baseline="0">
              <a:ln>
                <a:noFill/>
              </a:ln>
              <a:solidFill>
                <a:srgbClr val="000000"/>
              </a:solidFill>
              <a:effectLst/>
              <a:latin typeface="Arial" charset="0"/>
              <a:ea typeface="楷体_GB2312" charset="0"/>
              <a:cs typeface="Arial" charset="0"/>
            </a:endParaRPr>
          </a:p>
        </p:txBody>
      </p:sp>
    </p:spTree>
    <p:extLst>
      <p:ext uri="{BB962C8B-B14F-4D97-AF65-F5344CB8AC3E}">
        <p14:creationId xmlns:p14="http://schemas.microsoft.com/office/powerpoint/2010/main" val="36764050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971600" y="3068960"/>
            <a:ext cx="7200800" cy="1384995"/>
          </a:xfrm>
          <a:prstGeom prst="rect">
            <a:avLst/>
          </a:prstGeom>
          <a:noFill/>
        </p:spPr>
        <p:txBody>
          <a:bodyPr wrap="square">
            <a:spAutoFit/>
          </a:bodyPr>
          <a:lstStyle/>
          <a:p>
            <a:pPr algn="ctr" eaLnBrk="0" hangingPunct="0"/>
            <a:r>
              <a:rPr lang="en-US" altLang="zh-CN" sz="4200" dirty="0" smtClean="0">
                <a:solidFill>
                  <a:srgbClr val="3333FF"/>
                </a:solidFill>
                <a:latin typeface="Calibri" pitchFamily="34" charset="0"/>
                <a:ea typeface="MS PGothic" pitchFamily="34" charset="-128"/>
              </a:rPr>
              <a:t>Innovative technologies and developments </a:t>
            </a:r>
            <a:endParaRPr lang="en-US" altLang="zh-CN" sz="4200" dirty="0">
              <a:solidFill>
                <a:srgbClr val="3333FF"/>
              </a:solidFill>
              <a:latin typeface="Calibri" pitchFamily="34" charset="0"/>
              <a:ea typeface="MS PGothic" pitchFamily="34" charset="-128"/>
            </a:endParaRPr>
          </a:p>
        </p:txBody>
      </p:sp>
    </p:spTree>
    <p:extLst>
      <p:ext uri="{BB962C8B-B14F-4D97-AF65-F5344CB8AC3E}">
        <p14:creationId xmlns:p14="http://schemas.microsoft.com/office/powerpoint/2010/main" val="42126238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hpwork\Desktop\HIAF隧道加速器（初设答辩肖所报告用）\3-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934" t="13416" r="22702" b="2380"/>
          <a:stretch/>
        </p:blipFill>
        <p:spPr bwMode="auto">
          <a:xfrm>
            <a:off x="2051720" y="2264794"/>
            <a:ext cx="4790261" cy="3324446"/>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p:cNvSpPr/>
          <p:nvPr/>
        </p:nvSpPr>
        <p:spPr>
          <a:xfrm>
            <a:off x="2833803" y="3665407"/>
            <a:ext cx="1172116" cy="523220"/>
          </a:xfrm>
          <a:prstGeom prst="rect">
            <a:avLst/>
          </a:prstGeom>
        </p:spPr>
        <p:txBody>
          <a:bodyPr wrap="none">
            <a:spAutoFit/>
          </a:bodyPr>
          <a:lstStyle/>
          <a:p>
            <a:pPr eaLnBrk="1" fontAlgn="auto" hangingPunct="1">
              <a:lnSpc>
                <a:spcPct val="100000"/>
              </a:lnSpc>
              <a:spcBef>
                <a:spcPts val="0"/>
              </a:spcBef>
              <a:spcAft>
                <a:spcPts val="0"/>
              </a:spcAft>
              <a:defRPr/>
            </a:pPr>
            <a:r>
              <a:rPr lang="en-US" altLang="zh-CN" sz="2800" b="1" kern="0" dirty="0">
                <a:solidFill>
                  <a:srgbClr val="0000FF"/>
                </a:solidFill>
                <a:latin typeface="Times New Roman" panose="02020603050405020304" pitchFamily="18" charset="0"/>
                <a:ea typeface="MS PGothic" panose="020B0600070205080204" pitchFamily="34" charset="-128"/>
                <a:cs typeface="Times New Roman" panose="02020603050405020304" pitchFamily="18" charset="0"/>
              </a:rPr>
              <a:t>HIAF</a:t>
            </a:r>
            <a:r>
              <a:rPr lang="en-US" altLang="zh-CN" sz="2800" b="1" kern="0" dirty="0" smtClean="0">
                <a:solidFill>
                  <a:srgbClr val="FFFF00"/>
                </a:solidFill>
                <a:latin typeface="Times New Roman" panose="02020603050405020304" pitchFamily="18" charset="0"/>
                <a:ea typeface="MS PGothic" panose="020B0600070205080204" pitchFamily="34" charset="-128"/>
                <a:cs typeface="Times New Roman" panose="02020603050405020304" pitchFamily="18" charset="0"/>
              </a:rPr>
              <a:t> </a:t>
            </a:r>
            <a:endParaRPr lang="zh-CN" altLang="en-US" sz="2800" b="1" kern="0" dirty="0">
              <a:solidFill>
                <a:srgbClr val="FFFF00"/>
              </a:solidFill>
              <a:ea typeface="宋体"/>
            </a:endParaRPr>
          </a:p>
        </p:txBody>
      </p:sp>
      <p:pic>
        <p:nvPicPr>
          <p:cNvPr id="27"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8224" y="5078493"/>
            <a:ext cx="1948653" cy="1423018"/>
          </a:xfrm>
          <a:prstGeom prst="rect">
            <a:avLst/>
          </a:prstGeom>
        </p:spPr>
      </p:pic>
      <p:sp>
        <p:nvSpPr>
          <p:cNvPr id="20" name="Text Box 211"/>
          <p:cNvSpPr txBox="1">
            <a:spLocks noChangeArrowheads="1"/>
          </p:cNvSpPr>
          <p:nvPr/>
        </p:nvSpPr>
        <p:spPr bwMode="auto">
          <a:xfrm>
            <a:off x="6551817" y="4389145"/>
            <a:ext cx="2124481" cy="523220"/>
          </a:xfrm>
          <a:prstGeom prst="rect">
            <a:avLst/>
          </a:prstGeom>
          <a:solidFill>
            <a:sysClr val="window" lastClr="FFFFFF"/>
          </a:solidFill>
          <a:ln w="3175" cap="flat" cmpd="sng" algn="ctr">
            <a:noFill/>
            <a:prstDash val="solid"/>
          </a:ln>
          <a:effectLst/>
        </p:spPr>
        <p:txBody>
          <a:bodyPr wrap="square" anchor="ctr">
            <a:spAutoFit/>
          </a:bodyPr>
          <a:lstStyle/>
          <a:p>
            <a:pPr algn="ctr" eaLnBrk="1" fontAlgn="auto" hangingPunct="1">
              <a:lnSpc>
                <a:spcPct val="100000"/>
              </a:lnSpc>
              <a:spcBef>
                <a:spcPts val="0"/>
              </a:spcBef>
              <a:spcAft>
                <a:spcPts val="0"/>
              </a:spcAft>
              <a:defRPr/>
            </a:pPr>
            <a:r>
              <a:rPr lang="en-US" altLang="zh-CN" sz="1400" b="1" kern="0" dirty="0" smtClean="0">
                <a:solidFill>
                  <a:srgbClr val="000099"/>
                </a:solidFill>
                <a:latin typeface="Times New Roman" panose="02020603050405020304" pitchFamily="18" charset="0"/>
                <a:ea typeface="黑体" panose="02010609060101010101" pitchFamily="2" charset="-122"/>
                <a:cs typeface="Times New Roman" panose="02020603050405020304" pitchFamily="18" charset="0"/>
              </a:rPr>
              <a:t>Superconducting ECR ion source-45GHz</a:t>
            </a:r>
            <a:endParaRPr lang="en-US" altLang="zh-CN" sz="1400" b="1" kern="0" dirty="0">
              <a:solidFill>
                <a:srgbClr val="000099"/>
              </a:solidFill>
              <a:latin typeface="Times New Roman" panose="02020603050405020304" pitchFamily="18" charset="0"/>
              <a:ea typeface="黑体" panose="02010609060101010101" pitchFamily="2" charset="-122"/>
              <a:cs typeface="Times New Roman" panose="02020603050405020304" pitchFamily="18" charset="0"/>
            </a:endParaRPr>
          </a:p>
        </p:txBody>
      </p:sp>
      <p:pic>
        <p:nvPicPr>
          <p:cNvPr id="28" name="Picture 5" descr="C:\Users\hpwork\Desktop\HIAF隧道加速器（初设答辩肖所报告用）\3-14.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25232" t="15963" r="24761" b="10221"/>
          <a:stretch/>
        </p:blipFill>
        <p:spPr bwMode="auto">
          <a:xfrm>
            <a:off x="3779912" y="5361213"/>
            <a:ext cx="1819024" cy="1380155"/>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组合 28"/>
          <p:cNvGrpSpPr>
            <a:grpSpLocks noChangeAspect="1"/>
          </p:cNvGrpSpPr>
          <p:nvPr/>
        </p:nvGrpSpPr>
        <p:grpSpPr>
          <a:xfrm>
            <a:off x="395536" y="4725144"/>
            <a:ext cx="1732707" cy="1994879"/>
            <a:chOff x="5196469" y="1380613"/>
            <a:chExt cx="2576690" cy="2893290"/>
          </a:xfrm>
        </p:grpSpPr>
        <p:pic>
          <p:nvPicPr>
            <p:cNvPr id="30" name="Picture 3" descr="C:\Users\zxy\Desktop\SXTM-图片-2\22.jpg"/>
            <p:cNvPicPr>
              <a:picLocks noChangeAspect="1" noChangeArrowheads="1"/>
            </p:cNvPicPr>
            <p:nvPr/>
          </p:nvPicPr>
          <p:blipFill>
            <a:blip r:embed="rId7"/>
            <a:srcRect/>
            <a:stretch>
              <a:fillRect/>
            </a:stretch>
          </p:blipFill>
          <p:spPr bwMode="auto">
            <a:xfrm>
              <a:off x="5196469" y="1393903"/>
              <a:ext cx="2367427" cy="2880000"/>
            </a:xfrm>
            <a:prstGeom prst="rect">
              <a:avLst/>
            </a:prstGeom>
            <a:noFill/>
          </p:spPr>
        </p:pic>
        <p:sp>
          <p:nvSpPr>
            <p:cNvPr id="31" name="圆角矩形 30"/>
            <p:cNvSpPr/>
            <p:nvPr/>
          </p:nvSpPr>
          <p:spPr bwMode="auto">
            <a:xfrm>
              <a:off x="5716626" y="2841745"/>
              <a:ext cx="1287711" cy="532718"/>
            </a:xfrm>
            <a:prstGeom prst="roundRect">
              <a:avLst/>
            </a:prstGeom>
            <a:noFill/>
            <a:ln>
              <a:solidFill>
                <a:srgbClr val="9900CC"/>
              </a:solidFill>
            </a:ln>
          </p:spPr>
          <p:txBody>
            <a:bodyPr vert="horz" wrap="square" lIns="91440" tIns="45720" rIns="91440" bIns="45720" numCol="1" rtlCol="0" anchor="ctr" anchorCtr="0" compatLnSpc="1"/>
            <a:lstStyle/>
            <a:p>
              <a:pPr algn="ctr">
                <a:lnSpc>
                  <a:spcPct val="100000"/>
                </a:lnSpc>
                <a:buClr>
                  <a:prstClr val="white"/>
                </a:buClr>
                <a:buFont typeface="Wingdings" panose="05000000000000000000" pitchFamily="2" charset="2"/>
                <a:buNone/>
                <a:defRPr/>
              </a:pPr>
              <a:r>
                <a:rPr lang="zh-CN" altLang="en-US" sz="1200" dirty="0">
                  <a:solidFill>
                    <a:prstClr val="black"/>
                  </a:solidFill>
                  <a:latin typeface="Times New Roman" panose="02020603050405020304" pitchFamily="18" charset="0"/>
                  <a:cs typeface="Times New Roman" panose="02020603050405020304" pitchFamily="18" charset="0"/>
                </a:rPr>
                <a:t>旋转</a:t>
              </a:r>
              <a:endParaRPr lang="en-US" altLang="zh-CN" sz="1200" dirty="0">
                <a:solidFill>
                  <a:prstClr val="black"/>
                </a:solidFill>
                <a:latin typeface="Times New Roman" panose="02020603050405020304" pitchFamily="18" charset="0"/>
                <a:cs typeface="Times New Roman" panose="02020603050405020304" pitchFamily="18" charset="0"/>
              </a:endParaRPr>
            </a:p>
            <a:p>
              <a:pPr algn="ctr">
                <a:lnSpc>
                  <a:spcPct val="100000"/>
                </a:lnSpc>
                <a:buClr>
                  <a:prstClr val="white"/>
                </a:buClr>
                <a:buFont typeface="Wingdings" panose="05000000000000000000" pitchFamily="2" charset="2"/>
                <a:buNone/>
                <a:defRPr/>
              </a:pPr>
              <a:r>
                <a:rPr lang="zh-CN" altLang="en-US" sz="1200" dirty="0">
                  <a:solidFill>
                    <a:prstClr val="black"/>
                  </a:solidFill>
                  <a:latin typeface="Times New Roman" panose="02020603050405020304" pitchFamily="18" charset="0"/>
                  <a:cs typeface="Times New Roman" panose="02020603050405020304" pitchFamily="18" charset="0"/>
                </a:rPr>
                <a:t>驱动系统</a:t>
              </a:r>
            </a:p>
          </p:txBody>
        </p:sp>
        <p:cxnSp>
          <p:nvCxnSpPr>
            <p:cNvPr id="32" name="直接箭头连接符 31"/>
            <p:cNvCxnSpPr/>
            <p:nvPr/>
          </p:nvCxnSpPr>
          <p:spPr bwMode="auto">
            <a:xfrm flipH="1" flipV="1">
              <a:off x="5532644" y="2717866"/>
              <a:ext cx="183982" cy="422957"/>
            </a:xfrm>
            <a:prstGeom prst="straightConnector1">
              <a:avLst/>
            </a:prstGeom>
            <a:noFill/>
            <a:ln w="19050">
              <a:solidFill>
                <a:srgbClr val="9900CC"/>
              </a:solidFill>
              <a:tailEnd type="arrow"/>
            </a:ln>
          </p:spPr>
        </p:cxnSp>
        <p:sp>
          <p:nvSpPr>
            <p:cNvPr id="33" name="圆角矩形 32"/>
            <p:cNvSpPr/>
            <p:nvPr/>
          </p:nvSpPr>
          <p:spPr bwMode="auto">
            <a:xfrm>
              <a:off x="6511215" y="1380613"/>
              <a:ext cx="1261944" cy="595667"/>
            </a:xfrm>
            <a:prstGeom prst="roundRect">
              <a:avLst/>
            </a:prstGeom>
            <a:noFill/>
            <a:ln>
              <a:solidFill>
                <a:srgbClr val="9900CC"/>
              </a:solidFill>
            </a:ln>
          </p:spPr>
          <p:txBody>
            <a:bodyPr vert="horz" wrap="square" lIns="91440" tIns="45720" rIns="91440" bIns="45720" numCol="1" rtlCol="0" anchor="ctr" anchorCtr="0" compatLnSpc="1"/>
            <a:lstStyle/>
            <a:p>
              <a:pPr algn="ctr">
                <a:lnSpc>
                  <a:spcPct val="100000"/>
                </a:lnSpc>
                <a:buClr>
                  <a:prstClr val="white"/>
                </a:buClr>
                <a:buFont typeface="Wingdings" panose="05000000000000000000" charset="0"/>
                <a:buNone/>
                <a:defRPr/>
              </a:pPr>
              <a:r>
                <a:rPr lang="zh-CN" altLang="en-US" sz="1200" dirty="0">
                  <a:solidFill>
                    <a:prstClr val="black"/>
                  </a:solidFill>
                  <a:latin typeface="Times New Roman" panose="02020603050405020304" pitchFamily="18" charset="0"/>
                  <a:cs typeface="Times New Roman" panose="02020603050405020304" pitchFamily="18" charset="0"/>
                </a:rPr>
                <a:t>高真空</a:t>
              </a:r>
              <a:endParaRPr lang="en-US" altLang="zh-CN" sz="1200" dirty="0">
                <a:solidFill>
                  <a:prstClr val="black"/>
                </a:solidFill>
                <a:latin typeface="Times New Roman" panose="02020603050405020304" pitchFamily="18" charset="0"/>
                <a:cs typeface="Times New Roman" panose="02020603050405020304" pitchFamily="18" charset="0"/>
              </a:endParaRPr>
            </a:p>
            <a:p>
              <a:pPr algn="ctr">
                <a:lnSpc>
                  <a:spcPct val="100000"/>
                </a:lnSpc>
                <a:buClr>
                  <a:prstClr val="white"/>
                </a:buClr>
                <a:buFont typeface="Wingdings" panose="05000000000000000000" charset="0"/>
                <a:buNone/>
                <a:defRPr/>
              </a:pPr>
              <a:r>
                <a:rPr lang="zh-CN" altLang="en-US" sz="1200" dirty="0">
                  <a:solidFill>
                    <a:prstClr val="black"/>
                  </a:solidFill>
                  <a:latin typeface="Times New Roman" panose="02020603050405020304" pitchFamily="18" charset="0"/>
                  <a:cs typeface="Times New Roman" panose="02020603050405020304" pitchFamily="18" charset="0"/>
                </a:rPr>
                <a:t>旋转密封</a:t>
              </a:r>
            </a:p>
          </p:txBody>
        </p:sp>
        <p:cxnSp>
          <p:nvCxnSpPr>
            <p:cNvPr id="34" name="直接箭头连接符 33"/>
            <p:cNvCxnSpPr/>
            <p:nvPr/>
          </p:nvCxnSpPr>
          <p:spPr bwMode="auto">
            <a:xfrm flipH="1">
              <a:off x="7158328" y="1879549"/>
              <a:ext cx="247162" cy="388623"/>
            </a:xfrm>
            <a:prstGeom prst="straightConnector1">
              <a:avLst/>
            </a:prstGeom>
            <a:noFill/>
            <a:ln w="19050">
              <a:solidFill>
                <a:srgbClr val="9900CC"/>
              </a:solidFill>
              <a:tailEnd type="arrow"/>
            </a:ln>
          </p:spPr>
        </p:cxnSp>
      </p:grpSp>
      <p:sp>
        <p:nvSpPr>
          <p:cNvPr id="35" name="文本框 52"/>
          <p:cNvSpPr txBox="1">
            <a:spLocks noChangeArrowheads="1"/>
          </p:cNvSpPr>
          <p:nvPr/>
        </p:nvSpPr>
        <p:spPr bwMode="auto">
          <a:xfrm>
            <a:off x="3260344" y="731757"/>
            <a:ext cx="2577524" cy="480131"/>
          </a:xfrm>
          <a:prstGeom prst="rect">
            <a:avLst/>
          </a:prstGeom>
          <a:noFill/>
          <a:ln w="9525">
            <a:noFill/>
            <a:miter lim="800000"/>
          </a:ln>
          <a:effectLst/>
        </p:spPr>
        <p:txBody>
          <a:bodyPr wrap="square">
            <a:spAutoFit/>
          </a:bodyPr>
          <a:lstStyle>
            <a:defPPr>
              <a:defRPr lang="en-US"/>
            </a:defPPr>
            <a:lvl1pPr algn="ctr">
              <a:lnSpc>
                <a:spcPct val="90000"/>
              </a:lnSpc>
              <a:spcBef>
                <a:spcPct val="50000"/>
              </a:spcBef>
              <a:buClr>
                <a:prstClr val="white"/>
              </a:buClr>
              <a:defRPr sz="1200">
                <a:solidFill>
                  <a:prstClr val="black"/>
                </a:solidFill>
                <a:latin typeface="Times New Roman" panose="02020603050405020304" pitchFamily="18" charset="0"/>
                <a:ea typeface="黑体" panose="02010609060101010101" pitchFamily="49" charset="-122"/>
                <a:cs typeface="Times New Roman" panose="02020603050405020304" pitchFamily="18" charset="0"/>
              </a:defRPr>
            </a:lvl1pPr>
          </a:lstStyle>
          <a:p>
            <a:pPr lvl="0" eaLnBrk="0" hangingPunct="0">
              <a:defRPr/>
            </a:pPr>
            <a:r>
              <a:rPr lang="en-US" altLang="zh-Hans" sz="1400" b="1" kern="0" dirty="0" smtClean="0">
                <a:solidFill>
                  <a:srgbClr val="000099"/>
                </a:solidFill>
                <a:ea typeface="黑体" panose="02010609060101010101" pitchFamily="2" charset="-122"/>
              </a:rPr>
              <a:t>HFRS</a:t>
            </a:r>
            <a:r>
              <a:rPr lang="en-US" altLang="zh-Hans" sz="1400" b="1" kern="0" dirty="0">
                <a:solidFill>
                  <a:srgbClr val="000099"/>
                </a:solidFill>
                <a:ea typeface="黑体" panose="02010609060101010101" pitchFamily="2" charset="-122"/>
              </a:rPr>
              <a:t>-CCT</a:t>
            </a:r>
            <a:r>
              <a:rPr lang="zh-Hans" altLang="en-US" sz="1400" b="1" kern="0" dirty="0">
                <a:solidFill>
                  <a:srgbClr val="000099"/>
                </a:solidFill>
                <a:ea typeface="黑体" panose="02010609060101010101" pitchFamily="2" charset="-122"/>
              </a:rPr>
              <a:t>（</a:t>
            </a:r>
            <a:r>
              <a:rPr lang="en-US" altLang="zh-Hans" sz="1400" b="1" kern="0" dirty="0">
                <a:solidFill>
                  <a:srgbClr val="000099"/>
                </a:solidFill>
                <a:ea typeface="黑体" panose="02010609060101010101" pitchFamily="2" charset="-122"/>
              </a:rPr>
              <a:t>Canted Cosine Theta</a:t>
            </a:r>
            <a:r>
              <a:rPr lang="zh-Hans" altLang="en-US" sz="1400" b="1" kern="0" dirty="0" smtClean="0">
                <a:solidFill>
                  <a:srgbClr val="000099"/>
                </a:solidFill>
                <a:ea typeface="黑体" panose="02010609060101010101" pitchFamily="2" charset="-122"/>
              </a:rPr>
              <a:t>）</a:t>
            </a:r>
            <a:r>
              <a:rPr lang="en-US" altLang="zh-Hans" sz="1400" b="1" kern="0" dirty="0" smtClean="0">
                <a:solidFill>
                  <a:srgbClr val="000099"/>
                </a:solidFill>
                <a:ea typeface="黑体" panose="02010609060101010101" pitchFamily="2" charset="-122"/>
              </a:rPr>
              <a:t>coils</a:t>
            </a:r>
            <a:endParaRPr lang="zh-CN" altLang="en-US" sz="1400" b="1" kern="0" dirty="0">
              <a:solidFill>
                <a:srgbClr val="000099"/>
              </a:solidFill>
              <a:ea typeface="黑体" panose="02010609060101010101" pitchFamily="2" charset="-122"/>
            </a:endParaRPr>
          </a:p>
        </p:txBody>
      </p:sp>
      <p:sp>
        <p:nvSpPr>
          <p:cNvPr id="21" name="Text Box 211"/>
          <p:cNvSpPr txBox="1">
            <a:spLocks noChangeArrowheads="1"/>
          </p:cNvSpPr>
          <p:nvPr/>
        </p:nvSpPr>
        <p:spPr bwMode="auto">
          <a:xfrm>
            <a:off x="3923928" y="4849996"/>
            <a:ext cx="1811213" cy="523220"/>
          </a:xfrm>
          <a:prstGeom prst="rect">
            <a:avLst/>
          </a:prstGeom>
          <a:solidFill>
            <a:sysClr val="window" lastClr="FFFFFF"/>
          </a:solidFill>
          <a:ln w="3175" cap="flat" cmpd="sng" algn="ctr">
            <a:noFill/>
            <a:prstDash val="solid"/>
          </a:ln>
          <a:effectLst/>
        </p:spPr>
        <p:txBody>
          <a:bodyPr wrap="square" anchor="ctr">
            <a:spAutoFit/>
          </a:bodyPr>
          <a:lstStyle/>
          <a:p>
            <a:pPr algn="ctr" eaLnBrk="1" fontAlgn="auto" hangingPunct="1">
              <a:lnSpc>
                <a:spcPct val="100000"/>
              </a:lnSpc>
              <a:spcBef>
                <a:spcPts val="0"/>
              </a:spcBef>
              <a:spcAft>
                <a:spcPts val="0"/>
              </a:spcAft>
              <a:defRPr/>
            </a:pPr>
            <a:r>
              <a:rPr lang="en-US" altLang="zh-CN" sz="1400" b="1" kern="0" dirty="0" smtClean="0">
                <a:solidFill>
                  <a:srgbClr val="000099"/>
                </a:solidFill>
                <a:latin typeface="Times New Roman" panose="02020603050405020304" pitchFamily="18" charset="0"/>
                <a:ea typeface="黑体" panose="02010609060101010101" pitchFamily="2" charset="-122"/>
                <a:cs typeface="Times New Roman" panose="02020603050405020304" pitchFamily="18" charset="0"/>
              </a:rPr>
              <a:t>High intensity super conducting </a:t>
            </a:r>
            <a:r>
              <a:rPr lang="en-US" altLang="zh-CN" sz="1400" b="1" kern="0" dirty="0" err="1" smtClean="0">
                <a:solidFill>
                  <a:srgbClr val="000099"/>
                </a:solidFill>
                <a:latin typeface="Times New Roman" panose="02020603050405020304" pitchFamily="18" charset="0"/>
                <a:ea typeface="黑体" panose="02010609060101010101" pitchFamily="2" charset="-122"/>
                <a:cs typeface="Times New Roman" panose="02020603050405020304" pitchFamily="18" charset="0"/>
              </a:rPr>
              <a:t>linac</a:t>
            </a:r>
            <a:r>
              <a:rPr lang="en-US" altLang="zh-CN" sz="1400" b="1" kern="0" dirty="0" smtClean="0">
                <a:solidFill>
                  <a:srgbClr val="000099"/>
                </a:solidFill>
                <a:latin typeface="Times New Roman" panose="02020603050405020304" pitchFamily="18" charset="0"/>
                <a:ea typeface="黑体" panose="02010609060101010101" pitchFamily="2" charset="-122"/>
                <a:cs typeface="Times New Roman" panose="02020603050405020304" pitchFamily="18" charset="0"/>
              </a:rPr>
              <a:t> </a:t>
            </a:r>
            <a:endParaRPr lang="en-US" altLang="zh-CN" sz="1400" b="1" kern="0" dirty="0">
              <a:solidFill>
                <a:srgbClr val="000099"/>
              </a:solidFill>
              <a:latin typeface="Times New Roman" panose="02020603050405020304" pitchFamily="18" charset="0"/>
              <a:ea typeface="黑体" panose="02010609060101010101" pitchFamily="2" charset="-122"/>
              <a:cs typeface="Times New Roman" panose="02020603050405020304" pitchFamily="18" charset="0"/>
            </a:endParaRPr>
          </a:p>
        </p:txBody>
      </p:sp>
      <p:sp>
        <p:nvSpPr>
          <p:cNvPr id="44" name="文本框 52"/>
          <p:cNvSpPr txBox="1">
            <a:spLocks noChangeArrowheads="1"/>
          </p:cNvSpPr>
          <p:nvPr/>
        </p:nvSpPr>
        <p:spPr bwMode="auto">
          <a:xfrm>
            <a:off x="179512" y="4149080"/>
            <a:ext cx="2020109" cy="480131"/>
          </a:xfrm>
          <a:prstGeom prst="rect">
            <a:avLst/>
          </a:prstGeom>
          <a:noFill/>
          <a:ln w="9525">
            <a:noFill/>
            <a:miter lim="800000"/>
          </a:ln>
          <a:effectLst/>
        </p:spPr>
        <p:txBody>
          <a:bodyPr wrap="square">
            <a:spAutoFit/>
          </a:bodyPr>
          <a:lstStyle>
            <a:defPPr>
              <a:defRPr lang="en-US"/>
            </a:defPPr>
            <a:lvl1pPr algn="ctr">
              <a:lnSpc>
                <a:spcPct val="90000"/>
              </a:lnSpc>
              <a:spcBef>
                <a:spcPct val="50000"/>
              </a:spcBef>
              <a:buClr>
                <a:prstClr val="white"/>
              </a:buClr>
              <a:defRPr sz="1200">
                <a:solidFill>
                  <a:prstClr val="black"/>
                </a:solidFill>
                <a:latin typeface="Times New Roman" panose="02020603050405020304" pitchFamily="18" charset="0"/>
                <a:ea typeface="黑体" panose="02010609060101010101" pitchFamily="49" charset="-122"/>
                <a:cs typeface="Times New Roman" panose="02020603050405020304" pitchFamily="18" charset="0"/>
              </a:defRPr>
            </a:lvl1pPr>
          </a:lstStyle>
          <a:p>
            <a:pPr marL="0" marR="0" lvl="0" indent="0" algn="ctr" defTabSz="914400" rtl="0" eaLnBrk="0" fontAlgn="base" latinLnBrk="0" hangingPunct="0">
              <a:lnSpc>
                <a:spcPct val="90000"/>
              </a:lnSpc>
              <a:spcBef>
                <a:spcPct val="50000"/>
              </a:spcBef>
              <a:spcAft>
                <a:spcPct val="0"/>
              </a:spcAft>
              <a:buClr>
                <a:prstClr val="white"/>
              </a:buClr>
              <a:buSzTx/>
              <a:buFont typeface="Wingdings" panose="05000000000000000000" pitchFamily="2" charset="2"/>
              <a:buNone/>
              <a:tabLst/>
              <a:defRPr/>
            </a:pPr>
            <a:r>
              <a:rPr lang="en-US" altLang="zh-CN" sz="1400" b="1" kern="0" dirty="0" smtClean="0">
                <a:solidFill>
                  <a:srgbClr val="000099"/>
                </a:solidFill>
                <a:ea typeface="黑体" panose="02010609060101010101" pitchFamily="2" charset="-122"/>
              </a:rPr>
              <a:t>Inclined electro-static septum</a:t>
            </a:r>
            <a:endParaRPr lang="zh-CN" altLang="en-US" sz="1400" b="1" kern="0" dirty="0">
              <a:solidFill>
                <a:srgbClr val="000099"/>
              </a:solidFill>
              <a:ea typeface="黑体" panose="02010609060101010101" pitchFamily="2" charset="-122"/>
            </a:endParaRPr>
          </a:p>
        </p:txBody>
      </p:sp>
      <p:pic>
        <p:nvPicPr>
          <p:cNvPr id="45"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539" y="1197848"/>
            <a:ext cx="2548762" cy="2231152"/>
          </a:xfrm>
          <a:prstGeom prst="rect">
            <a:avLst/>
          </a:prstGeom>
        </p:spPr>
      </p:pic>
      <p:pic>
        <p:nvPicPr>
          <p:cNvPr id="46" name="图片 45">
            <a:extLst>
              <a:ext uri="{FF2B5EF4-FFF2-40B4-BE49-F238E27FC236}">
                <a16:creationId xmlns="" xmlns:a16="http://schemas.microsoft.com/office/drawing/2014/main" id="{35C13751-D929-F74A-ADB2-2DCD92A2DAA9}"/>
              </a:ext>
            </a:extLst>
          </p:cNvPr>
          <p:cNvPicPr>
            <a:picLocks noChangeAspect="1"/>
          </p:cNvPicPr>
          <p:nvPr/>
        </p:nvPicPr>
        <p:blipFill>
          <a:blip r:embed="rId9"/>
          <a:stretch>
            <a:fillRect/>
          </a:stretch>
        </p:blipFill>
        <p:spPr>
          <a:xfrm>
            <a:off x="3019653" y="1184076"/>
            <a:ext cx="2164079" cy="1354998"/>
          </a:xfrm>
          <a:prstGeom prst="rect">
            <a:avLst/>
          </a:prstGeom>
        </p:spPr>
      </p:pic>
      <p:sp>
        <p:nvSpPr>
          <p:cNvPr id="47" name="Text Box 211"/>
          <p:cNvSpPr txBox="1">
            <a:spLocks noChangeArrowheads="1"/>
          </p:cNvSpPr>
          <p:nvPr/>
        </p:nvSpPr>
        <p:spPr bwMode="auto">
          <a:xfrm>
            <a:off x="179512" y="715846"/>
            <a:ext cx="2654291" cy="307777"/>
          </a:xfrm>
          <a:prstGeom prst="rect">
            <a:avLst/>
          </a:prstGeom>
          <a:solidFill>
            <a:sysClr val="window" lastClr="FFFFFF"/>
          </a:solidFill>
          <a:ln w="3175" cap="flat" cmpd="sng" algn="ctr">
            <a:noFill/>
            <a:prstDash val="solid"/>
          </a:ln>
          <a:effectLst/>
        </p:spPr>
        <p:txBody>
          <a:bodyPr wrap="square" anchor="ctr">
            <a:spAutoFit/>
          </a:bodyPr>
          <a:lstStyle/>
          <a:p>
            <a:pPr algn="ctr" eaLnBrk="1" fontAlgn="auto" hangingPunct="1">
              <a:lnSpc>
                <a:spcPct val="100000"/>
              </a:lnSpc>
              <a:spcBef>
                <a:spcPts val="0"/>
              </a:spcBef>
              <a:spcAft>
                <a:spcPts val="0"/>
              </a:spcAft>
              <a:defRPr/>
            </a:pPr>
            <a:r>
              <a:rPr lang="en-US" altLang="zh-CN" sz="1400" b="1" kern="0" dirty="0" smtClean="0">
                <a:solidFill>
                  <a:srgbClr val="000099"/>
                </a:solidFill>
                <a:latin typeface="Times New Roman" panose="02020603050405020304" pitchFamily="18" charset="0"/>
                <a:ea typeface="黑体" panose="02010609060101010101" pitchFamily="2" charset="-122"/>
                <a:cs typeface="Times New Roman" panose="02020603050405020304" pitchFamily="18" charset="0"/>
              </a:rPr>
              <a:t>Dynamic vacuum collimator</a:t>
            </a:r>
            <a:endParaRPr lang="en-US" altLang="zh-CN" sz="1400" b="1" kern="0" dirty="0">
              <a:solidFill>
                <a:srgbClr val="000099"/>
              </a:solidFill>
              <a:latin typeface="Times New Roman" panose="02020603050405020304" pitchFamily="18" charset="0"/>
              <a:ea typeface="黑体" panose="02010609060101010101" pitchFamily="2" charset="-122"/>
              <a:cs typeface="Times New Roman" panose="02020603050405020304" pitchFamily="18" charset="0"/>
            </a:endParaRPr>
          </a:p>
        </p:txBody>
      </p:sp>
      <p:sp>
        <p:nvSpPr>
          <p:cNvPr id="48" name="Text Box 211"/>
          <p:cNvSpPr txBox="1">
            <a:spLocks noChangeArrowheads="1"/>
          </p:cNvSpPr>
          <p:nvPr/>
        </p:nvSpPr>
        <p:spPr bwMode="auto">
          <a:xfrm>
            <a:off x="6790994" y="936238"/>
            <a:ext cx="2032978" cy="523220"/>
          </a:xfrm>
          <a:prstGeom prst="rect">
            <a:avLst/>
          </a:prstGeom>
          <a:solidFill>
            <a:sysClr val="window" lastClr="FFFFFF"/>
          </a:solidFill>
          <a:ln w="3175" cap="flat" cmpd="sng" algn="ctr">
            <a:noFill/>
            <a:prstDash val="solid"/>
          </a:ln>
          <a:effectLst/>
        </p:spPr>
        <p:txBody>
          <a:bodyPr wrap="square" anchor="ctr">
            <a:spAutoFit/>
          </a:bodyPr>
          <a:lstStyle/>
          <a:p>
            <a:pPr algn="ctr" eaLnBrk="1" fontAlgn="auto" hangingPunct="1">
              <a:lnSpc>
                <a:spcPct val="100000"/>
              </a:lnSpc>
              <a:spcBef>
                <a:spcPts val="0"/>
              </a:spcBef>
              <a:spcAft>
                <a:spcPts val="0"/>
              </a:spcAft>
              <a:defRPr/>
            </a:pPr>
            <a:r>
              <a:rPr lang="en-US" altLang="zh-CN" sz="1400" b="1" kern="0" dirty="0" smtClean="0">
                <a:solidFill>
                  <a:srgbClr val="000099"/>
                </a:solidFill>
                <a:latin typeface="Times New Roman" panose="02020603050405020304" pitchFamily="18" charset="0"/>
                <a:ea typeface="黑体" panose="02010609060101010101" pitchFamily="2" charset="-122"/>
                <a:cs typeface="Times New Roman" panose="02020603050405020304" pitchFamily="18" charset="0"/>
              </a:rPr>
              <a:t>Magnetic alloy core loaded cavity </a:t>
            </a:r>
            <a:endParaRPr lang="en-US" altLang="zh-CN" sz="1400" b="1" kern="0" dirty="0">
              <a:solidFill>
                <a:srgbClr val="000099"/>
              </a:solidFill>
              <a:latin typeface="Times New Roman" panose="02020603050405020304" pitchFamily="18" charset="0"/>
              <a:ea typeface="黑体" panose="02010609060101010101" pitchFamily="2" charset="-122"/>
              <a:cs typeface="Times New Roman" panose="02020603050405020304" pitchFamily="18" charset="0"/>
            </a:endParaRPr>
          </a:p>
        </p:txBody>
      </p:sp>
      <p:pic>
        <p:nvPicPr>
          <p:cNvPr id="50" name="Picture 2"/>
          <p:cNvPicPr>
            <a:picLocks noChangeAspect="1" noChangeArrowheads="1"/>
          </p:cNvPicPr>
          <p:nvPr/>
        </p:nvPicPr>
        <p:blipFill>
          <a:blip r:embed="rId10"/>
          <a:srcRect l="3611" t="198" r="1229" b="1476"/>
          <a:stretch>
            <a:fillRect/>
          </a:stretch>
        </p:blipFill>
        <p:spPr bwMode="auto">
          <a:xfrm>
            <a:off x="6179571" y="1617411"/>
            <a:ext cx="2848858" cy="1770942"/>
          </a:xfrm>
          <a:prstGeom prst="rect">
            <a:avLst/>
          </a:prstGeom>
          <a:noFill/>
          <a:ln w="9525">
            <a:noFill/>
            <a:miter lim="800000"/>
            <a:headEnd/>
            <a:tailEnd/>
          </a:ln>
        </p:spPr>
      </p:pic>
      <p:sp>
        <p:nvSpPr>
          <p:cNvPr id="22" name="矩形 21"/>
          <p:cNvSpPr/>
          <p:nvPr/>
        </p:nvSpPr>
        <p:spPr>
          <a:xfrm>
            <a:off x="107504" y="9661"/>
            <a:ext cx="7146508" cy="584775"/>
          </a:xfrm>
          <a:prstGeom prst="rect">
            <a:avLst/>
          </a:prstGeom>
        </p:spPr>
        <p:txBody>
          <a:bodyPr wrap="none">
            <a:spAutoFit/>
          </a:bodyPr>
          <a:lstStyle/>
          <a:p>
            <a:pPr eaLnBrk="1" hangingPunct="1"/>
            <a:r>
              <a:rPr lang="en-US" altLang="zh-CN" sz="3200" b="1" dirty="0" smtClean="0">
                <a:solidFill>
                  <a:schemeClr val="bg1"/>
                </a:solidFill>
              </a:rPr>
              <a:t>Innovative technology development</a:t>
            </a:r>
            <a:endParaRPr lang="en-US" altLang="zh-CN" sz="3200" b="1" dirty="0">
              <a:solidFill>
                <a:schemeClr val="bg1"/>
              </a:solidFill>
            </a:endParaRPr>
          </a:p>
        </p:txBody>
      </p:sp>
    </p:spTree>
    <p:extLst>
      <p:ext uri="{BB962C8B-B14F-4D97-AF65-F5344CB8AC3E}">
        <p14:creationId xmlns:p14="http://schemas.microsoft.com/office/powerpoint/2010/main" val="971526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G:\WorkFiles\HIAF\Booster&amp;Bring\B-Ring\新48块常温铁方案\图\单BRing\常温-输出电流波形 - 副本.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6051" y="1577718"/>
            <a:ext cx="4941445" cy="309634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表格 12"/>
          <p:cNvGraphicFramePr>
            <a:graphicFrameLocks noGrp="1"/>
          </p:cNvGraphicFramePr>
          <p:nvPr>
            <p:extLst>
              <p:ext uri="{D42A27DB-BD31-4B8C-83A1-F6EECF244321}">
                <p14:modId xmlns:p14="http://schemas.microsoft.com/office/powerpoint/2010/main" val="1224090382"/>
              </p:ext>
            </p:extLst>
          </p:nvPr>
        </p:nvGraphicFramePr>
        <p:xfrm>
          <a:off x="547424" y="1779632"/>
          <a:ext cx="3520520" cy="3017520"/>
        </p:xfrm>
        <a:graphic>
          <a:graphicData uri="http://schemas.openxmlformats.org/drawingml/2006/table">
            <a:tbl>
              <a:tblPr firstRow="1" bandRow="1">
                <a:tableStyleId>{3B4B98B0-60AC-42C2-AFA5-B58CD77FA1E5}</a:tableStyleId>
              </a:tblPr>
              <a:tblGrid>
                <a:gridCol w="2344141"/>
                <a:gridCol w="1176379"/>
              </a:tblGrid>
              <a:tr h="276041">
                <a:tc>
                  <a:txBody>
                    <a:bodyPr/>
                    <a:lstStyle/>
                    <a:p>
                      <a:r>
                        <a:rPr lang="en-US" altLang="zh-CN" sz="1600" dirty="0" smtClean="0"/>
                        <a:t>Parameters</a:t>
                      </a:r>
                      <a:endParaRPr lang="zh-CN" altLang="en-US" sz="1600" dirty="0"/>
                    </a:p>
                  </a:txBody>
                  <a:tcPr/>
                </a:tc>
                <a:tc>
                  <a:txBody>
                    <a:bodyPr/>
                    <a:lstStyle/>
                    <a:p>
                      <a:pPr algn="l"/>
                      <a:r>
                        <a:rPr lang="en-US" altLang="zh-CN" sz="1600" dirty="0" smtClean="0"/>
                        <a:t>Values</a:t>
                      </a:r>
                      <a:endParaRPr lang="zh-CN" altLang="en-US" sz="1600" dirty="0"/>
                    </a:p>
                  </a:txBody>
                  <a:tcPr/>
                </a:tc>
              </a:tr>
              <a:tr h="250947">
                <a:tc>
                  <a:txBody>
                    <a:bodyPr/>
                    <a:lstStyle/>
                    <a:p>
                      <a:r>
                        <a:rPr lang="en-US" altLang="zh-CN" sz="1600" dirty="0" smtClean="0">
                          <a:solidFill>
                            <a:srgbClr val="000099"/>
                          </a:solidFill>
                        </a:rPr>
                        <a:t>Resistance</a:t>
                      </a:r>
                      <a:r>
                        <a:rPr lang="en-US" altLang="zh-CN" sz="1600" baseline="0" dirty="0" smtClean="0">
                          <a:solidFill>
                            <a:srgbClr val="000099"/>
                          </a:solidFill>
                        </a:rPr>
                        <a:t> of load</a:t>
                      </a:r>
                      <a:endParaRPr lang="zh-CN" altLang="en-US" sz="1600" dirty="0">
                        <a:solidFill>
                          <a:srgbClr val="000099"/>
                        </a:solidFill>
                      </a:endParaRPr>
                    </a:p>
                  </a:txBody>
                  <a:tcPr/>
                </a:tc>
                <a:tc>
                  <a:txBody>
                    <a:bodyPr/>
                    <a:lstStyle/>
                    <a:p>
                      <a:pPr algn="l"/>
                      <a:r>
                        <a:rPr lang="en-US" altLang="zh-CN" sz="1600" dirty="0" smtClean="0">
                          <a:solidFill>
                            <a:srgbClr val="000099"/>
                          </a:solidFill>
                        </a:rPr>
                        <a:t>24mΩ</a:t>
                      </a:r>
                      <a:endParaRPr lang="zh-CN" altLang="en-US" sz="1600" b="1" dirty="0">
                        <a:solidFill>
                          <a:srgbClr val="000099"/>
                        </a:solidFill>
                        <a:latin typeface="Times New Roman" panose="02020603050405020304" pitchFamily="18" charset="0"/>
                        <a:ea typeface="黑体" panose="02010609060101010101" pitchFamily="2" charset="-122"/>
                        <a:cs typeface="Times New Roman" panose="02020603050405020304" pitchFamily="18" charset="0"/>
                      </a:endParaRPr>
                    </a:p>
                  </a:txBody>
                  <a:tcPr/>
                </a:tc>
              </a:tr>
              <a:tr h="2509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dirty="0" smtClean="0">
                          <a:solidFill>
                            <a:srgbClr val="000099"/>
                          </a:solidFill>
                        </a:rPr>
                        <a:t>Inductance</a:t>
                      </a:r>
                      <a:r>
                        <a:rPr lang="en-US" altLang="zh-CN" sz="1600" baseline="0" dirty="0" smtClean="0">
                          <a:solidFill>
                            <a:srgbClr val="000099"/>
                          </a:solidFill>
                        </a:rPr>
                        <a:t> of load</a:t>
                      </a:r>
                      <a:endParaRPr lang="zh-CN" altLang="en-US" sz="1600" dirty="0" smtClean="0">
                        <a:solidFill>
                          <a:srgbClr val="000099"/>
                        </a:solidFill>
                      </a:endParaRPr>
                    </a:p>
                  </a:txBody>
                  <a:tcPr/>
                </a:tc>
                <a:tc>
                  <a:txBody>
                    <a:bodyPr/>
                    <a:lstStyle/>
                    <a:p>
                      <a:pPr algn="l"/>
                      <a:r>
                        <a:rPr lang="en-US" altLang="zh-CN" sz="1600" dirty="0" smtClean="0">
                          <a:solidFill>
                            <a:srgbClr val="000099"/>
                          </a:solidFill>
                        </a:rPr>
                        <a:t>88mH</a:t>
                      </a:r>
                      <a:endParaRPr lang="zh-CN" altLang="en-US" sz="1600" b="1" dirty="0">
                        <a:solidFill>
                          <a:srgbClr val="000099"/>
                        </a:solidFill>
                        <a:latin typeface="Times New Roman" panose="02020603050405020304" pitchFamily="18" charset="0"/>
                        <a:ea typeface="黑体" panose="02010609060101010101" pitchFamily="2" charset="-122"/>
                        <a:cs typeface="Times New Roman" panose="02020603050405020304" pitchFamily="18" charset="0"/>
                      </a:endParaRPr>
                    </a:p>
                  </a:txBody>
                  <a:tcPr/>
                </a:tc>
              </a:tr>
              <a:tr h="250947">
                <a:tc>
                  <a:txBody>
                    <a:bodyPr/>
                    <a:lstStyle/>
                    <a:p>
                      <a:r>
                        <a:rPr lang="en-US" altLang="zh-CN" sz="1600" dirty="0" smtClean="0">
                          <a:solidFill>
                            <a:srgbClr val="000099"/>
                          </a:solidFill>
                        </a:rPr>
                        <a:t>Current</a:t>
                      </a:r>
                      <a:endParaRPr lang="zh-CN" altLang="en-US" sz="1600" dirty="0">
                        <a:solidFill>
                          <a:srgbClr val="000099"/>
                        </a:solidFill>
                      </a:endParaRPr>
                    </a:p>
                  </a:txBody>
                  <a:tcPr/>
                </a:tc>
                <a:tc>
                  <a:txBody>
                    <a:bodyPr/>
                    <a:lstStyle/>
                    <a:p>
                      <a:pPr algn="l"/>
                      <a:r>
                        <a:rPr lang="en-US" altLang="zh-CN" sz="1600" dirty="0" smtClean="0">
                          <a:solidFill>
                            <a:srgbClr val="000099"/>
                          </a:solidFill>
                        </a:rPr>
                        <a:t>5000A</a:t>
                      </a:r>
                      <a:endParaRPr lang="zh-CN" altLang="en-US" sz="1600" b="1" dirty="0">
                        <a:solidFill>
                          <a:srgbClr val="000099"/>
                        </a:solidFill>
                        <a:latin typeface="Times New Roman" panose="02020603050405020304" pitchFamily="18" charset="0"/>
                        <a:ea typeface="黑体" panose="02010609060101010101" pitchFamily="2" charset="-122"/>
                        <a:cs typeface="Times New Roman" panose="02020603050405020304" pitchFamily="18" charset="0"/>
                      </a:endParaRPr>
                    </a:p>
                  </a:txBody>
                  <a:tcPr/>
                </a:tc>
              </a:tr>
              <a:tr h="250947">
                <a:tc>
                  <a:txBody>
                    <a:bodyPr/>
                    <a:lstStyle/>
                    <a:p>
                      <a:r>
                        <a:rPr lang="en-US" altLang="zh-CN" sz="1600" dirty="0" smtClean="0">
                          <a:solidFill>
                            <a:srgbClr val="000099"/>
                          </a:solidFill>
                        </a:rPr>
                        <a:t> Voltage</a:t>
                      </a:r>
                      <a:endParaRPr lang="zh-CN" altLang="en-US" sz="1600" dirty="0">
                        <a:solidFill>
                          <a:srgbClr val="000099"/>
                        </a:solidFill>
                      </a:endParaRPr>
                    </a:p>
                  </a:txBody>
                  <a:tcPr/>
                </a:tc>
                <a:tc>
                  <a:txBody>
                    <a:bodyPr/>
                    <a:lstStyle/>
                    <a:p>
                      <a:pPr algn="l"/>
                      <a:r>
                        <a:rPr lang="en-US" altLang="zh-CN" sz="1600" dirty="0" smtClean="0">
                          <a:solidFill>
                            <a:srgbClr val="000099"/>
                          </a:solidFill>
                        </a:rPr>
                        <a:t>3462V</a:t>
                      </a:r>
                      <a:endParaRPr lang="zh-CN" altLang="en-US" sz="1600" b="1" dirty="0">
                        <a:solidFill>
                          <a:srgbClr val="000099"/>
                        </a:solidFill>
                        <a:latin typeface="Times New Roman" panose="02020603050405020304" pitchFamily="18" charset="0"/>
                        <a:ea typeface="黑体" panose="02010609060101010101" pitchFamily="2" charset="-122"/>
                        <a:cs typeface="Times New Roman" panose="02020603050405020304" pitchFamily="18" charset="0"/>
                      </a:endParaRPr>
                    </a:p>
                  </a:txBody>
                  <a:tcPr/>
                </a:tc>
              </a:tr>
              <a:tr h="250947">
                <a:tc>
                  <a:txBody>
                    <a:bodyPr/>
                    <a:lstStyle/>
                    <a:p>
                      <a:r>
                        <a:rPr lang="en-US" altLang="zh-CN" sz="1600" dirty="0" smtClean="0">
                          <a:solidFill>
                            <a:srgbClr val="000099"/>
                          </a:solidFill>
                        </a:rPr>
                        <a:t>Rising time</a:t>
                      </a:r>
                      <a:endParaRPr lang="zh-CN" altLang="en-US" sz="1600" dirty="0">
                        <a:solidFill>
                          <a:srgbClr val="000099"/>
                        </a:solidFill>
                      </a:endParaRPr>
                    </a:p>
                  </a:txBody>
                  <a:tcPr/>
                </a:tc>
                <a:tc>
                  <a:txBody>
                    <a:bodyPr/>
                    <a:lstStyle/>
                    <a:p>
                      <a:pPr algn="l"/>
                      <a:r>
                        <a:rPr lang="en-US" altLang="zh-CN" sz="1600" dirty="0" smtClean="0">
                          <a:solidFill>
                            <a:srgbClr val="000099"/>
                          </a:solidFill>
                        </a:rPr>
                        <a:t>130ms</a:t>
                      </a:r>
                      <a:endParaRPr lang="zh-CN" altLang="en-US" sz="1600" b="0" dirty="0">
                        <a:solidFill>
                          <a:srgbClr val="000099"/>
                        </a:solidFill>
                        <a:latin typeface="Times New Roman" panose="02020603050405020304" pitchFamily="18" charset="0"/>
                        <a:ea typeface="黑体" panose="02010609060101010101" pitchFamily="2" charset="-122"/>
                        <a:cs typeface="Times New Roman" panose="02020603050405020304" pitchFamily="18" charset="0"/>
                      </a:endParaRPr>
                    </a:p>
                  </a:txBody>
                  <a:tcPr/>
                </a:tc>
              </a:tr>
              <a:tr h="265178">
                <a:tc>
                  <a:txBody>
                    <a:bodyPr/>
                    <a:lstStyle/>
                    <a:p>
                      <a:r>
                        <a:rPr lang="en-US" altLang="zh-CN" sz="1600" dirty="0" smtClean="0">
                          <a:solidFill>
                            <a:srgbClr val="000099"/>
                          </a:solidFill>
                        </a:rPr>
                        <a:t>Max.</a:t>
                      </a:r>
                      <a:r>
                        <a:rPr lang="en-US" altLang="zh-CN" sz="1600" baseline="0" dirty="0" smtClean="0">
                          <a:solidFill>
                            <a:srgbClr val="000099"/>
                          </a:solidFill>
                        </a:rPr>
                        <a:t> ramping/falling rate </a:t>
                      </a:r>
                      <a:endParaRPr lang="zh-CN" altLang="en-US" sz="1600" dirty="0">
                        <a:solidFill>
                          <a:srgbClr val="000099"/>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600" dirty="0" smtClean="0">
                          <a:solidFill>
                            <a:srgbClr val="000099"/>
                          </a:solidFill>
                        </a:rPr>
                        <a:t>±38000A/s</a:t>
                      </a:r>
                      <a:endParaRPr lang="en-US" altLang="zh-CN" sz="1600" b="1" dirty="0" smtClean="0">
                        <a:solidFill>
                          <a:srgbClr val="000099"/>
                        </a:solidFill>
                        <a:latin typeface="Times New Roman" panose="02020603050405020304" pitchFamily="18" charset="0"/>
                        <a:ea typeface="黑体" panose="02010609060101010101" pitchFamily="2" charset="-122"/>
                        <a:cs typeface="Times New Roman" panose="02020603050405020304" pitchFamily="18" charset="0"/>
                      </a:endParaRPr>
                    </a:p>
                  </a:txBody>
                  <a:tcPr/>
                </a:tc>
              </a:tr>
              <a:tr h="250947">
                <a:tc>
                  <a:txBody>
                    <a:bodyPr/>
                    <a:lstStyle/>
                    <a:p>
                      <a:r>
                        <a:rPr lang="en-US" altLang="zh-CN" sz="1600" dirty="0" smtClean="0">
                          <a:solidFill>
                            <a:srgbClr val="000099"/>
                          </a:solidFill>
                        </a:rPr>
                        <a:t>Tracking error</a:t>
                      </a:r>
                      <a:endParaRPr lang="zh-CN" altLang="en-US" sz="1600" dirty="0">
                        <a:solidFill>
                          <a:srgbClr val="000099"/>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600" kern="100" dirty="0" smtClean="0">
                          <a:solidFill>
                            <a:srgbClr val="000099"/>
                          </a:solidFill>
                        </a:rPr>
                        <a:t>≤</a:t>
                      </a:r>
                      <a:r>
                        <a:rPr lang="en-US" altLang="zh-CN" sz="1600" kern="100" dirty="0" smtClean="0">
                          <a:solidFill>
                            <a:srgbClr val="000099"/>
                          </a:solidFill>
                          <a:sym typeface="Symbol" panose="05050102010706020507"/>
                        </a:rPr>
                        <a:t></a:t>
                      </a:r>
                      <a:r>
                        <a:rPr lang="en-US" altLang="zh-CN" sz="1600" dirty="0" smtClean="0">
                          <a:solidFill>
                            <a:srgbClr val="000099"/>
                          </a:solidFill>
                        </a:rPr>
                        <a:t>1×10</a:t>
                      </a:r>
                      <a:r>
                        <a:rPr lang="en-US" altLang="zh-CN" sz="1600" baseline="30000" dirty="0" smtClean="0">
                          <a:solidFill>
                            <a:srgbClr val="000099"/>
                          </a:solidFill>
                        </a:rPr>
                        <a:t>-4</a:t>
                      </a:r>
                      <a:endParaRPr lang="en-US" altLang="zh-CN" sz="1600" b="1" baseline="30000" dirty="0" smtClean="0">
                        <a:solidFill>
                          <a:srgbClr val="000099"/>
                        </a:solidFill>
                        <a:latin typeface="Times New Roman" panose="02020603050405020304" pitchFamily="18" charset="0"/>
                        <a:ea typeface="黑体" panose="02010609060101010101" pitchFamily="2" charset="-122"/>
                        <a:cs typeface="Times New Roman" panose="02020603050405020304" pitchFamily="18" charset="0"/>
                      </a:endParaRPr>
                    </a:p>
                  </a:txBody>
                  <a:tcPr/>
                </a:tc>
              </a:tr>
              <a:tr h="250947">
                <a:tc>
                  <a:txBody>
                    <a:bodyPr/>
                    <a:lstStyle/>
                    <a:p>
                      <a:r>
                        <a:rPr lang="en-US" altLang="zh-CN" sz="1600" dirty="0" smtClean="0">
                          <a:solidFill>
                            <a:srgbClr val="000099"/>
                          </a:solidFill>
                        </a:rPr>
                        <a:t>Platform</a:t>
                      </a:r>
                      <a:r>
                        <a:rPr lang="en-US" altLang="zh-CN" sz="1600" baseline="0" dirty="0" smtClean="0">
                          <a:solidFill>
                            <a:srgbClr val="000099"/>
                          </a:solidFill>
                        </a:rPr>
                        <a:t> error</a:t>
                      </a:r>
                      <a:endParaRPr lang="zh-CN" altLang="en-US" sz="1600" dirty="0">
                        <a:solidFill>
                          <a:srgbClr val="000099"/>
                        </a:solidFill>
                      </a:endParaRPr>
                    </a:p>
                  </a:txBody>
                  <a:tcPr/>
                </a:tc>
                <a:tc>
                  <a:txBody>
                    <a:bodyPr/>
                    <a:lstStyle/>
                    <a:p>
                      <a:pPr algn="l"/>
                      <a:r>
                        <a:rPr lang="en-US" altLang="zh-CN" sz="1600" kern="100" dirty="0" smtClean="0">
                          <a:solidFill>
                            <a:srgbClr val="000099"/>
                          </a:solidFill>
                        </a:rPr>
                        <a:t>≤</a:t>
                      </a:r>
                      <a:r>
                        <a:rPr lang="en-US" altLang="zh-CN" sz="1600" kern="100" dirty="0" smtClean="0">
                          <a:solidFill>
                            <a:srgbClr val="000099"/>
                          </a:solidFill>
                          <a:sym typeface="Symbol" panose="05050102010706020507"/>
                        </a:rPr>
                        <a:t></a:t>
                      </a:r>
                      <a:r>
                        <a:rPr lang="en-US" altLang="zh-CN" sz="1600" dirty="0" smtClean="0">
                          <a:solidFill>
                            <a:srgbClr val="000099"/>
                          </a:solidFill>
                        </a:rPr>
                        <a:t>5×10</a:t>
                      </a:r>
                      <a:r>
                        <a:rPr lang="en-US" altLang="zh-CN" sz="1600" baseline="30000" dirty="0" smtClean="0">
                          <a:solidFill>
                            <a:srgbClr val="000099"/>
                          </a:solidFill>
                        </a:rPr>
                        <a:t>-5</a:t>
                      </a:r>
                      <a:endParaRPr lang="zh-CN" altLang="en-US" sz="1600" b="1" dirty="0">
                        <a:solidFill>
                          <a:srgbClr val="000099"/>
                        </a:solidFill>
                        <a:latin typeface="Times New Roman" panose="02020603050405020304" pitchFamily="18" charset="0"/>
                        <a:ea typeface="黑体" panose="02010609060101010101" pitchFamily="2" charset="-122"/>
                        <a:cs typeface="Times New Roman" panose="02020603050405020304" pitchFamily="18" charset="0"/>
                      </a:endParaRPr>
                    </a:p>
                  </a:txBody>
                  <a:tcPr/>
                </a:tc>
              </a:tr>
            </a:tbl>
          </a:graphicData>
        </a:graphic>
      </p:graphicFrame>
      <p:sp>
        <p:nvSpPr>
          <p:cNvPr id="18" name="TextBox 16"/>
          <p:cNvSpPr txBox="1"/>
          <p:nvPr/>
        </p:nvSpPr>
        <p:spPr>
          <a:xfrm>
            <a:off x="5824078" y="4552122"/>
            <a:ext cx="2199256" cy="369332"/>
          </a:xfrm>
          <a:prstGeom prst="rect">
            <a:avLst/>
          </a:prstGeom>
          <a:noFill/>
        </p:spPr>
        <p:txBody>
          <a:bodyPr wrap="none" rtlCol="0">
            <a:spAutoFit/>
          </a:bodyPr>
          <a:lstStyle/>
          <a:p>
            <a:pPr fontAlgn="auto">
              <a:spcBef>
                <a:spcPts val="0"/>
              </a:spcBef>
              <a:spcAft>
                <a:spcPts val="0"/>
              </a:spcAft>
            </a:pPr>
            <a:r>
              <a:rPr lang="en-US" altLang="zh-CN" dirty="0" smtClean="0">
                <a:solidFill>
                  <a:prstClr val="black"/>
                </a:solidFill>
                <a:latin typeface="Calibri"/>
              </a:rPr>
              <a:t>Operation Waveform</a:t>
            </a:r>
            <a:endParaRPr lang="zh-CN" altLang="en-US" dirty="0">
              <a:solidFill>
                <a:prstClr val="black"/>
              </a:solidFill>
              <a:latin typeface="Calibri"/>
            </a:endParaRPr>
          </a:p>
        </p:txBody>
      </p:sp>
      <p:sp>
        <p:nvSpPr>
          <p:cNvPr id="19" name="TextBox 24"/>
          <p:cNvSpPr txBox="1"/>
          <p:nvPr/>
        </p:nvSpPr>
        <p:spPr>
          <a:xfrm>
            <a:off x="971600" y="4941168"/>
            <a:ext cx="7272808" cy="1800493"/>
          </a:xfrm>
          <a:prstGeom prst="rect">
            <a:avLst/>
          </a:prstGeom>
          <a:solidFill>
            <a:schemeClr val="accent6">
              <a:lumMod val="20000"/>
              <a:lumOff val="80000"/>
            </a:schemeClr>
          </a:solidFill>
        </p:spPr>
        <p:txBody>
          <a:bodyPr wrap="square" rtlCol="0">
            <a:spAutoFit/>
          </a:bodyPr>
          <a:lstStyle/>
          <a:p>
            <a:pPr fontAlgn="auto">
              <a:spcBef>
                <a:spcPts val="0"/>
              </a:spcBef>
              <a:spcAft>
                <a:spcPts val="0"/>
              </a:spcAft>
            </a:pPr>
            <a:r>
              <a:rPr lang="en-US" altLang="zh-CN" sz="2400" b="1" dirty="0" smtClean="0">
                <a:solidFill>
                  <a:srgbClr val="0000FF"/>
                </a:solidFill>
                <a:latin typeface="Calibri"/>
              </a:rPr>
              <a:t>Challenges:</a:t>
            </a:r>
            <a:endParaRPr lang="en-US" altLang="zh-CN" sz="2400" b="1" dirty="0" smtClean="0">
              <a:solidFill>
                <a:srgbClr val="000099"/>
              </a:solidFill>
              <a:latin typeface="Times New Roman" pitchFamily="18" charset="0"/>
              <a:ea typeface="黑体" panose="02010609060101010101" pitchFamily="49" charset="-122"/>
              <a:cs typeface="Times New Roman" pitchFamily="18" charset="0"/>
            </a:endParaRPr>
          </a:p>
          <a:p>
            <a:pPr marL="285750" indent="-285750" fontAlgn="auto">
              <a:spcBef>
                <a:spcPts val="600"/>
              </a:spcBef>
              <a:spcAft>
                <a:spcPts val="0"/>
              </a:spcAft>
              <a:buFont typeface="Arial" panose="020B0604020202020204" pitchFamily="34" charset="0"/>
              <a:buChar char="•"/>
            </a:pPr>
            <a:r>
              <a:rPr lang="en-US" altLang="zh-CN" sz="2000" dirty="0" smtClean="0">
                <a:solidFill>
                  <a:srgbClr val="000099"/>
                </a:solidFill>
                <a:latin typeface="Times New Roman" pitchFamily="18" charset="0"/>
                <a:ea typeface="黑体" panose="02010609060101010101" pitchFamily="49" charset="-122"/>
                <a:cs typeface="Times New Roman" pitchFamily="18" charset="0"/>
              </a:rPr>
              <a:t>A broad dynamic current range</a:t>
            </a:r>
            <a:endParaRPr lang="zh-CN" altLang="en-US" sz="2000" dirty="0" smtClean="0">
              <a:solidFill>
                <a:srgbClr val="000099"/>
              </a:solidFill>
              <a:latin typeface="Times New Roman" pitchFamily="18" charset="0"/>
              <a:ea typeface="黑体" pitchFamily="2" charset="-122"/>
              <a:cs typeface="Times New Roman" pitchFamily="18" charset="0"/>
            </a:endParaRPr>
          </a:p>
          <a:p>
            <a:pPr marL="285750" indent="-285750" fontAlgn="auto">
              <a:spcBef>
                <a:spcPts val="0"/>
              </a:spcBef>
              <a:spcAft>
                <a:spcPts val="0"/>
              </a:spcAft>
              <a:buFont typeface="Arial" panose="020B0604020202020204" pitchFamily="34" charset="0"/>
              <a:buChar char="•"/>
            </a:pPr>
            <a:r>
              <a:rPr lang="en-US" altLang="zh-CN" sz="2000" dirty="0">
                <a:solidFill>
                  <a:srgbClr val="000099"/>
                </a:solidFill>
                <a:latin typeface="Calibri"/>
                <a:ea typeface="楷体" pitchFamily="49" charset="-122"/>
                <a:cs typeface="Times New Roman" pitchFamily="18" charset="0"/>
              </a:rPr>
              <a:t>A</a:t>
            </a:r>
            <a:r>
              <a:rPr lang="en-US" altLang="zh-CN" sz="2000" dirty="0" smtClean="0">
                <a:solidFill>
                  <a:srgbClr val="000099"/>
                </a:solidFill>
                <a:latin typeface="Calibri"/>
                <a:ea typeface="楷体" pitchFamily="49" charset="-122"/>
                <a:cs typeface="Times New Roman" pitchFamily="18" charset="0"/>
              </a:rPr>
              <a:t> high precision and reproducibility</a:t>
            </a:r>
          </a:p>
          <a:p>
            <a:pPr marL="285750" indent="-285750" fontAlgn="auto">
              <a:spcBef>
                <a:spcPts val="0"/>
              </a:spcBef>
              <a:spcAft>
                <a:spcPts val="0"/>
              </a:spcAft>
              <a:buFont typeface="Arial" panose="020B0604020202020204" pitchFamily="34" charset="0"/>
              <a:buChar char="•"/>
            </a:pPr>
            <a:r>
              <a:rPr lang="en-US" altLang="zh-CN" sz="2000" dirty="0">
                <a:solidFill>
                  <a:srgbClr val="000099"/>
                </a:solidFill>
                <a:latin typeface="Calibri"/>
                <a:ea typeface="楷体" pitchFamily="49" charset="-122"/>
                <a:cs typeface="Times New Roman" pitchFamily="18" charset="0"/>
              </a:rPr>
              <a:t>V</a:t>
            </a:r>
            <a:r>
              <a:rPr lang="en-US" altLang="zh-CN" sz="2000" dirty="0" smtClean="0">
                <a:solidFill>
                  <a:srgbClr val="000099"/>
                </a:solidFill>
                <a:latin typeface="Calibri"/>
                <a:ea typeface="楷体" pitchFamily="49" charset="-122"/>
                <a:cs typeface="Times New Roman" pitchFamily="18" charset="0"/>
              </a:rPr>
              <a:t>ery low tracking errors relative to current reference</a:t>
            </a:r>
          </a:p>
          <a:p>
            <a:pPr marL="285750" indent="-285750" fontAlgn="auto">
              <a:spcBef>
                <a:spcPts val="0"/>
              </a:spcBef>
              <a:spcAft>
                <a:spcPts val="0"/>
              </a:spcAft>
              <a:buFont typeface="Arial" panose="020B0604020202020204" pitchFamily="34" charset="0"/>
              <a:buChar char="•"/>
            </a:pPr>
            <a:r>
              <a:rPr lang="en-US" altLang="zh-CN" sz="2200" b="1" dirty="0">
                <a:solidFill>
                  <a:srgbClr val="FF0000"/>
                </a:solidFill>
                <a:latin typeface="Calibri"/>
                <a:ea typeface="楷体" pitchFamily="49" charset="-122"/>
                <a:cs typeface="Times New Roman" pitchFamily="18" charset="0"/>
              </a:rPr>
              <a:t>T</a:t>
            </a:r>
            <a:r>
              <a:rPr lang="en-US" altLang="zh-CN" sz="2200" b="1" dirty="0" smtClean="0">
                <a:solidFill>
                  <a:srgbClr val="FF0000"/>
                </a:solidFill>
                <a:latin typeface="Calibri"/>
                <a:ea typeface="楷体" pitchFamily="49" charset="-122"/>
                <a:cs typeface="Times New Roman" pitchFamily="18" charset="0"/>
              </a:rPr>
              <a:t>he  strong shock of large return power to the power grid</a:t>
            </a:r>
            <a:endParaRPr lang="zh-CN" altLang="en-US" sz="2200" b="1" dirty="0">
              <a:solidFill>
                <a:srgbClr val="FF0000"/>
              </a:solidFill>
              <a:latin typeface="Calibri"/>
              <a:ea typeface="楷体" pitchFamily="49" charset="-122"/>
              <a:cs typeface="Times New Roman" pitchFamily="18" charset="0"/>
            </a:endParaRPr>
          </a:p>
        </p:txBody>
      </p:sp>
      <p:sp>
        <p:nvSpPr>
          <p:cNvPr id="20" name="TextBox 10"/>
          <p:cNvSpPr txBox="1"/>
          <p:nvPr/>
        </p:nvSpPr>
        <p:spPr>
          <a:xfrm>
            <a:off x="367255" y="702123"/>
            <a:ext cx="8424936" cy="1015663"/>
          </a:xfrm>
          <a:prstGeom prst="rect">
            <a:avLst/>
          </a:prstGeom>
          <a:noFill/>
        </p:spPr>
        <p:txBody>
          <a:bodyPr wrap="square" rtlCol="0">
            <a:spAutoFit/>
          </a:bodyPr>
          <a:lstStyle/>
          <a:p>
            <a:pPr marL="285750" indent="-285750" algn="just" fontAlgn="auto">
              <a:spcBef>
                <a:spcPts val="0"/>
              </a:spcBef>
              <a:spcAft>
                <a:spcPts val="0"/>
              </a:spcAft>
              <a:buFont typeface="Wingdings" pitchFamily="2" charset="2"/>
              <a:buChar char="Ø"/>
            </a:pPr>
            <a:r>
              <a:rPr lang="en-US" altLang="zh-CN" sz="2000" dirty="0" smtClean="0">
                <a:solidFill>
                  <a:srgbClr val="000099"/>
                </a:solidFill>
                <a:latin typeface="Calibri" pitchFamily="34" charset="0"/>
                <a:ea typeface="楷体" pitchFamily="49" charset="-122"/>
                <a:cs typeface="Calibri" pitchFamily="34" charset="0"/>
              </a:rPr>
              <a:t>The main magnets for </a:t>
            </a:r>
            <a:r>
              <a:rPr lang="en-US" altLang="zh-CN" sz="2000" dirty="0" err="1" smtClean="0">
                <a:solidFill>
                  <a:srgbClr val="000099"/>
                </a:solidFill>
                <a:latin typeface="Calibri" pitchFamily="34" charset="0"/>
                <a:ea typeface="楷体" pitchFamily="49" charset="-122"/>
                <a:cs typeface="Calibri" pitchFamily="34" charset="0"/>
              </a:rPr>
              <a:t>BRing</a:t>
            </a:r>
            <a:r>
              <a:rPr lang="en-US" altLang="zh-CN" sz="2000" dirty="0" smtClean="0">
                <a:solidFill>
                  <a:srgbClr val="000099"/>
                </a:solidFill>
                <a:latin typeface="Calibri" pitchFamily="34" charset="0"/>
                <a:ea typeface="楷体" pitchFamily="49" charset="-122"/>
                <a:cs typeface="Calibri" pitchFamily="34" charset="0"/>
              </a:rPr>
              <a:t> consist of 48 dipoles in twelve groups of four magnets, </a:t>
            </a:r>
            <a:r>
              <a:rPr lang="en-US" altLang="zh-CN" sz="2000" dirty="0" smtClean="0">
                <a:solidFill>
                  <a:srgbClr val="0000FF"/>
                </a:solidFill>
                <a:latin typeface="Calibri" pitchFamily="34" charset="0"/>
                <a:ea typeface="楷体" pitchFamily="49" charset="-122"/>
                <a:cs typeface="Calibri" pitchFamily="34" charset="0"/>
              </a:rPr>
              <a:t>l</a:t>
            </a:r>
            <a:r>
              <a:rPr lang="en-US" altLang="zh-CN" sz="2000" dirty="0" smtClean="0">
                <a:solidFill>
                  <a:srgbClr val="0000FF"/>
                </a:solidFill>
                <a:latin typeface="Calibri"/>
              </a:rPr>
              <a:t>oad </a:t>
            </a:r>
            <a:r>
              <a:rPr lang="en-US" altLang="zh-CN" sz="2000" dirty="0">
                <a:solidFill>
                  <a:srgbClr val="0000FF"/>
                </a:solidFill>
                <a:latin typeface="Calibri"/>
              </a:rPr>
              <a:t>specification and performance requirement </a:t>
            </a:r>
            <a:r>
              <a:rPr lang="en-US" altLang="zh-CN" sz="2000" dirty="0" smtClean="0">
                <a:solidFill>
                  <a:srgbClr val="0000FF"/>
                </a:solidFill>
                <a:latin typeface="Calibri"/>
              </a:rPr>
              <a:t>featured by fast ramping rate </a:t>
            </a:r>
            <a:endParaRPr lang="zh-CN" altLang="en-US" sz="2000" dirty="0">
              <a:solidFill>
                <a:srgbClr val="0000FF"/>
              </a:solidFill>
              <a:latin typeface="Calibri"/>
            </a:endParaRPr>
          </a:p>
        </p:txBody>
      </p:sp>
      <p:sp>
        <p:nvSpPr>
          <p:cNvPr id="10" name="文本框 9"/>
          <p:cNvSpPr txBox="1"/>
          <p:nvPr/>
        </p:nvSpPr>
        <p:spPr>
          <a:xfrm>
            <a:off x="161641" y="35913"/>
            <a:ext cx="5418471" cy="584775"/>
          </a:xfrm>
          <a:prstGeom prst="rect">
            <a:avLst/>
          </a:prstGeom>
          <a:noFill/>
        </p:spPr>
        <p:txBody>
          <a:bodyPr wrap="none" rtlCol="0">
            <a:spAutoFit/>
          </a:bodyPr>
          <a:lstStyle/>
          <a:p>
            <a:pPr algn="ctr"/>
            <a:r>
              <a:rPr lang="en-US" altLang="zh-CN" sz="3200" b="1" dirty="0">
                <a:solidFill>
                  <a:schemeClr val="bg1"/>
                </a:solidFill>
              </a:rPr>
              <a:t>Fast cycling power supply </a:t>
            </a:r>
            <a:endParaRPr lang="zh-CN" altLang="en-US" sz="3200" b="1" dirty="0">
              <a:solidFill>
                <a:schemeClr val="bg1"/>
              </a:solidFill>
            </a:endParaRPr>
          </a:p>
        </p:txBody>
      </p:sp>
      <p:sp>
        <p:nvSpPr>
          <p:cNvPr id="12" name="TextBox 16"/>
          <p:cNvSpPr txBox="1"/>
          <p:nvPr/>
        </p:nvSpPr>
        <p:spPr>
          <a:xfrm>
            <a:off x="977638" y="4941168"/>
            <a:ext cx="290464" cy="430887"/>
          </a:xfrm>
          <a:prstGeom prst="rect">
            <a:avLst/>
          </a:prstGeom>
          <a:noFill/>
        </p:spPr>
        <p:txBody>
          <a:bodyPr wrap="none" rtlCol="0">
            <a:spAutoFit/>
          </a:bodyPr>
          <a:lstStyle/>
          <a:p>
            <a:pPr fontAlgn="auto">
              <a:spcBef>
                <a:spcPts val="0"/>
              </a:spcBef>
              <a:spcAft>
                <a:spcPts val="0"/>
              </a:spcAft>
            </a:pPr>
            <a:r>
              <a:rPr lang="en-US" altLang="zh-CN" b="1" dirty="0">
                <a:solidFill>
                  <a:prstClr val="black"/>
                </a:solidFill>
                <a:latin typeface="Calibri"/>
              </a:rPr>
              <a:t>  </a:t>
            </a:r>
            <a:endParaRPr lang="zh-CN" altLang="en-US" sz="2200" b="1" dirty="0">
              <a:solidFill>
                <a:srgbClr val="0000FF"/>
              </a:solidFill>
              <a:latin typeface="Calibri"/>
            </a:endParaRPr>
          </a:p>
        </p:txBody>
      </p:sp>
      <p:sp>
        <p:nvSpPr>
          <p:cNvPr id="2" name="椭圆 1"/>
          <p:cNvSpPr/>
          <p:nvPr/>
        </p:nvSpPr>
        <p:spPr bwMode="auto">
          <a:xfrm>
            <a:off x="467544" y="3752544"/>
            <a:ext cx="3661802" cy="411728"/>
          </a:xfrm>
          <a:prstGeom prst="ellipse">
            <a:avLst/>
          </a:prstGeom>
          <a:noFill/>
          <a:ln w="19050">
            <a:solidFill>
              <a:srgbClr val="C00000"/>
            </a:solidFill>
          </a:ln>
        </p:spPr>
        <p:txBody>
          <a:bodyPr vert="horz" wrap="square" lIns="91440" tIns="45720" rIns="91440" bIns="45720" numCol="1" rtlCol="0" anchor="t" anchorCtr="0" compatLnSpc="1"/>
          <a:lstStyle/>
          <a:p>
            <a:pPr marL="0" marR="0" indent="0" algn="l" defTabSz="914400" rtl="0" eaLnBrk="0" fontAlgn="base" latinLnBrk="0" hangingPunct="0">
              <a:lnSpc>
                <a:spcPct val="180000"/>
              </a:lnSpc>
              <a:spcBef>
                <a:spcPct val="0"/>
              </a:spcBef>
              <a:spcAft>
                <a:spcPct val="0"/>
              </a:spcAft>
              <a:buClr>
                <a:schemeClr val="tx1"/>
              </a:buClr>
              <a:buSzTx/>
              <a:buFont typeface="Wingdings" charset="0"/>
              <a:buNone/>
            </a:pPr>
            <a:endParaRPr kumimoji="0" lang="zh-CN" altLang="en-US" sz="2000" b="1" i="0" u="none" strike="noStrike" cap="none" normalizeH="0" baseline="0">
              <a:ln>
                <a:noFill/>
              </a:ln>
              <a:solidFill>
                <a:srgbClr val="000000"/>
              </a:solidFill>
              <a:effectLst/>
              <a:latin typeface="Arial" charset="0"/>
              <a:ea typeface="楷体_GB2312" charset="0"/>
              <a:cs typeface="Arial" charset="0"/>
            </a:endParaRPr>
          </a:p>
        </p:txBody>
      </p:sp>
    </p:spTree>
    <p:extLst>
      <p:ext uri="{BB962C8B-B14F-4D97-AF65-F5344CB8AC3E}">
        <p14:creationId xmlns:p14="http://schemas.microsoft.com/office/powerpoint/2010/main" val="1338888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a:xfrm>
            <a:off x="8740140" y="6492875"/>
            <a:ext cx="403860" cy="365125"/>
          </a:xfrm>
        </p:spPr>
        <p:txBody>
          <a:bodyPr/>
          <a:lstStyle/>
          <a:p>
            <a:pPr>
              <a:buClr>
                <a:prstClr val="black"/>
              </a:buClr>
              <a:defRPr/>
            </a:pPr>
            <a:fld id="{4AE0DD8B-EE9A-453F-A780-4C0D045C8DD1}" type="slidenum">
              <a:rPr lang="zh-CN" altLang="en-US" smtClean="0">
                <a:solidFill>
                  <a:prstClr val="black">
                    <a:tint val="75000"/>
                  </a:prstClr>
                </a:solidFill>
              </a:rPr>
              <a:pPr>
                <a:buClr>
                  <a:prstClr val="black"/>
                </a:buClr>
                <a:defRPr/>
              </a:pPr>
              <a:t>25</a:t>
            </a:fld>
            <a:endParaRPr lang="zh-CN" altLang="en-US" dirty="0">
              <a:solidFill>
                <a:prstClr val="black">
                  <a:tint val="75000"/>
                </a:prstClr>
              </a:solidFill>
            </a:endParaRPr>
          </a:p>
        </p:txBody>
      </p:sp>
      <p:sp>
        <p:nvSpPr>
          <p:cNvPr id="20" name="矩形 14"/>
          <p:cNvSpPr>
            <a:spLocks noChangeArrowheads="1"/>
          </p:cNvSpPr>
          <p:nvPr/>
        </p:nvSpPr>
        <p:spPr bwMode="auto">
          <a:xfrm>
            <a:off x="899592" y="713904"/>
            <a:ext cx="7508017" cy="461665"/>
          </a:xfrm>
          <a:prstGeom prst="rect">
            <a:avLst/>
          </a:prstGeom>
          <a:noFill/>
          <a:ln w="9525">
            <a:noFill/>
            <a:miter lim="800000"/>
            <a:headEnd/>
            <a:tailEnd/>
          </a:ln>
        </p:spPr>
        <p:txBody>
          <a:bodyPr wrap="none">
            <a:spAutoFit/>
          </a:bodyPr>
          <a:lstStyle/>
          <a:p>
            <a:pPr fontAlgn="auto">
              <a:spcBef>
                <a:spcPct val="20000"/>
              </a:spcBef>
              <a:spcAft>
                <a:spcPts val="0"/>
              </a:spcAft>
              <a:buClr>
                <a:prstClr val="black"/>
              </a:buClr>
            </a:pPr>
            <a:r>
              <a:rPr lang="en-US" altLang="zh-CN"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b="1" dirty="0" smtClean="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Innovative concept based on full-energy store </a:t>
            </a:r>
            <a:r>
              <a:rPr lang="en-US" altLang="zh-CN" sz="2400"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p</a:t>
            </a:r>
            <a:r>
              <a:rPr lang="en-US" altLang="zh-CN" sz="2400" b="1" dirty="0" smtClean="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rinciple</a:t>
            </a:r>
            <a:endParaRPr lang="zh-CN" altLang="en-US" sz="2400"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5" name="TextBox 24"/>
          <p:cNvSpPr txBox="1"/>
          <p:nvPr/>
        </p:nvSpPr>
        <p:spPr>
          <a:xfrm>
            <a:off x="5341849" y="1298819"/>
            <a:ext cx="3634439" cy="2462213"/>
          </a:xfrm>
          <a:prstGeom prst="rect">
            <a:avLst/>
          </a:prstGeom>
          <a:solidFill>
            <a:schemeClr val="accent6">
              <a:lumMod val="20000"/>
              <a:lumOff val="80000"/>
            </a:schemeClr>
          </a:solidFill>
        </p:spPr>
        <p:txBody>
          <a:bodyPr wrap="square" rtlCol="0">
            <a:spAutoFit/>
          </a:bodyPr>
          <a:lstStyle/>
          <a:p>
            <a:pPr marL="285750" indent="-285750" fontAlgn="auto">
              <a:spcBef>
                <a:spcPts val="0"/>
              </a:spcBef>
              <a:spcAft>
                <a:spcPts val="0"/>
              </a:spcAft>
              <a:buFont typeface="Wingdings" pitchFamily="2" charset="2"/>
              <a:buChar char="Ø"/>
            </a:pPr>
            <a:r>
              <a:rPr lang="en-US" altLang="zh-CN" dirty="0" smtClean="0">
                <a:solidFill>
                  <a:srgbClr val="000099"/>
                </a:solidFill>
                <a:latin typeface="+mj-lt"/>
                <a:ea typeface="黑体" panose="02010609060101010101" pitchFamily="49" charset="-122"/>
                <a:cs typeface="Times New Roman" pitchFamily="18" charset="0"/>
              </a:rPr>
              <a:t>Voltage-changed stimulation </a:t>
            </a:r>
            <a:r>
              <a:rPr lang="en-US" altLang="zh-CN" dirty="0" smtClean="0">
                <a:solidFill>
                  <a:srgbClr val="000099"/>
                </a:solidFill>
                <a:latin typeface="+mj-lt"/>
                <a:ea typeface="黑体" pitchFamily="2" charset="-122"/>
                <a:cs typeface="Times New Roman" pitchFamily="18" charset="0"/>
              </a:rPr>
              <a:t>asymmetrical multi-level cascaded PWM </a:t>
            </a:r>
          </a:p>
          <a:p>
            <a:pPr marL="285750" indent="-285750" fontAlgn="auto">
              <a:spcBef>
                <a:spcPts val="600"/>
              </a:spcBef>
              <a:spcAft>
                <a:spcPts val="0"/>
              </a:spcAft>
              <a:buFont typeface="Wingdings" pitchFamily="2" charset="2"/>
              <a:buChar char="Ø"/>
            </a:pPr>
            <a:r>
              <a:rPr lang="en-US" altLang="zh-CN" dirty="0" smtClean="0">
                <a:solidFill>
                  <a:srgbClr val="000099"/>
                </a:solidFill>
                <a:latin typeface="+mj-lt"/>
                <a:ea typeface="黑体" pitchFamily="2" charset="-122"/>
                <a:cs typeface="Times New Roman" pitchFamily="18" charset="0"/>
              </a:rPr>
              <a:t>Low voltage source for injection &amp; extraction platform, high voltage source for fast ramping stage</a:t>
            </a:r>
            <a:endParaRPr lang="zh-CN" altLang="en-US" dirty="0" smtClean="0">
              <a:solidFill>
                <a:srgbClr val="000099"/>
              </a:solidFill>
              <a:latin typeface="+mj-lt"/>
              <a:ea typeface="黑体" pitchFamily="2" charset="-122"/>
              <a:cs typeface="Times New Roman" pitchFamily="18" charset="0"/>
            </a:endParaRPr>
          </a:p>
          <a:p>
            <a:pPr marL="285750" indent="-285750" fontAlgn="auto">
              <a:spcBef>
                <a:spcPts val="600"/>
              </a:spcBef>
              <a:spcAft>
                <a:spcPts val="0"/>
              </a:spcAft>
              <a:buFont typeface="Wingdings" pitchFamily="2" charset="2"/>
              <a:buChar char="Ø"/>
            </a:pPr>
            <a:r>
              <a:rPr lang="en-US" altLang="zh-CN" dirty="0" smtClean="0">
                <a:solidFill>
                  <a:srgbClr val="000099"/>
                </a:solidFill>
                <a:latin typeface="+mj-lt"/>
                <a:ea typeface="楷体" pitchFamily="49" charset="-122"/>
                <a:cs typeface="Times New Roman" pitchFamily="18" charset="0"/>
              </a:rPr>
              <a:t>Energy capacitor will be used to store energy.   </a:t>
            </a:r>
          </a:p>
        </p:txBody>
      </p:sp>
      <p:pic>
        <p:nvPicPr>
          <p:cNvPr id="26" name="Picture 2" descr="G:\WorkFiles\HIAF\Booster&amp;Bring\Desy\图\单功率单元二象限-图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1298819"/>
            <a:ext cx="4715483" cy="502552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42"/>
          <p:cNvSpPr txBox="1"/>
          <p:nvPr/>
        </p:nvSpPr>
        <p:spPr>
          <a:xfrm>
            <a:off x="5367301" y="5564026"/>
            <a:ext cx="3624000" cy="923330"/>
          </a:xfrm>
          <a:prstGeom prst="rect">
            <a:avLst/>
          </a:prstGeom>
          <a:solidFill>
            <a:schemeClr val="accent6">
              <a:lumMod val="20000"/>
              <a:lumOff val="80000"/>
            </a:schemeClr>
          </a:solidFill>
        </p:spPr>
        <p:txBody>
          <a:bodyPr wrap="square" rtlCol="0">
            <a:spAutoFit/>
          </a:bodyPr>
          <a:lstStyle/>
          <a:p>
            <a:pPr marL="285750" indent="-285750" fontAlgn="auto">
              <a:spcBef>
                <a:spcPts val="0"/>
              </a:spcBef>
              <a:spcAft>
                <a:spcPts val="0"/>
              </a:spcAft>
              <a:buFont typeface="Wingdings" pitchFamily="2" charset="2"/>
              <a:buChar char="Ø"/>
            </a:pPr>
            <a:r>
              <a:rPr lang="en-US" altLang="zh-CN" dirty="0" smtClean="0">
                <a:solidFill>
                  <a:srgbClr val="000099"/>
                </a:solidFill>
                <a:latin typeface="Calibri"/>
                <a:ea typeface="楷体" pitchFamily="49" charset="-122"/>
                <a:cs typeface="Times New Roman" pitchFamily="18" charset="0"/>
              </a:rPr>
              <a:t>Asymmetrical PWM cascade Structure: keep high accuracy and fast output dynamic response</a:t>
            </a:r>
            <a:endParaRPr lang="zh-CN" altLang="en-US" dirty="0">
              <a:solidFill>
                <a:srgbClr val="000099"/>
              </a:solidFill>
              <a:latin typeface="Calibri"/>
              <a:ea typeface="楷体" pitchFamily="49" charset="-122"/>
              <a:cs typeface="Times New Roman" pitchFamily="18" charset="0"/>
            </a:endParaRPr>
          </a:p>
        </p:txBody>
      </p:sp>
      <p:sp>
        <p:nvSpPr>
          <p:cNvPr id="3" name="椭圆 2"/>
          <p:cNvSpPr/>
          <p:nvPr/>
        </p:nvSpPr>
        <p:spPr bwMode="auto">
          <a:xfrm>
            <a:off x="2075393" y="5223275"/>
            <a:ext cx="2592288" cy="1131132"/>
          </a:xfrm>
          <a:prstGeom prst="ellipse">
            <a:avLst/>
          </a:prstGeom>
          <a:noFill/>
          <a:ln>
            <a:solidFill>
              <a:srgbClr val="C00000"/>
            </a:solidFill>
          </a:ln>
        </p:spPr>
        <p:txBody>
          <a:bodyPr vert="horz" wrap="square" lIns="91440" tIns="45720" rIns="91440" bIns="45720" numCol="1" rtlCol="0" anchor="t" anchorCtr="0" compatLnSpc="1"/>
          <a:lstStyle/>
          <a:p>
            <a:pPr marL="0" marR="0" indent="0" algn="l" defTabSz="914400" rtl="0" eaLnBrk="0" fontAlgn="base" latinLnBrk="0" hangingPunct="0">
              <a:lnSpc>
                <a:spcPct val="180000"/>
              </a:lnSpc>
              <a:spcBef>
                <a:spcPct val="0"/>
              </a:spcBef>
              <a:spcAft>
                <a:spcPct val="0"/>
              </a:spcAft>
              <a:buClr>
                <a:schemeClr val="tx1"/>
              </a:buClr>
              <a:buSzTx/>
              <a:buFont typeface="Wingdings" charset="0"/>
              <a:buNone/>
            </a:pPr>
            <a:endParaRPr kumimoji="0" lang="zh-CN" altLang="en-US" sz="2000" b="1" i="0" u="none" strike="noStrike" cap="none" normalizeH="0" baseline="0">
              <a:ln>
                <a:noFill/>
              </a:ln>
              <a:solidFill>
                <a:srgbClr val="000000"/>
              </a:solidFill>
              <a:effectLst/>
              <a:latin typeface="Arial" charset="0"/>
              <a:ea typeface="楷体_GB2312" charset="0"/>
              <a:cs typeface="Arial" charset="0"/>
            </a:endParaRPr>
          </a:p>
        </p:txBody>
      </p:sp>
      <p:sp>
        <p:nvSpPr>
          <p:cNvPr id="15" name="椭圆 14"/>
          <p:cNvSpPr/>
          <p:nvPr/>
        </p:nvSpPr>
        <p:spPr bwMode="auto">
          <a:xfrm>
            <a:off x="526524" y="1268760"/>
            <a:ext cx="4519581" cy="1296144"/>
          </a:xfrm>
          <a:prstGeom prst="ellipse">
            <a:avLst/>
          </a:prstGeom>
          <a:noFill/>
          <a:ln>
            <a:solidFill>
              <a:srgbClr val="C00000"/>
            </a:solidFill>
          </a:ln>
        </p:spPr>
        <p:txBody>
          <a:bodyPr vert="horz" wrap="square" lIns="91440" tIns="45720" rIns="91440" bIns="45720" numCol="1" rtlCol="0" anchor="t" anchorCtr="0" compatLnSpc="1"/>
          <a:lstStyle/>
          <a:p>
            <a:pPr marL="0" marR="0" indent="0" algn="l" defTabSz="914400" rtl="0" eaLnBrk="0" fontAlgn="base" latinLnBrk="0" hangingPunct="0">
              <a:lnSpc>
                <a:spcPct val="180000"/>
              </a:lnSpc>
              <a:spcBef>
                <a:spcPct val="0"/>
              </a:spcBef>
              <a:spcAft>
                <a:spcPct val="0"/>
              </a:spcAft>
              <a:buClr>
                <a:schemeClr val="tx1"/>
              </a:buClr>
              <a:buSzTx/>
              <a:buFont typeface="Wingdings" charset="0"/>
              <a:buNone/>
            </a:pPr>
            <a:endParaRPr kumimoji="0" lang="zh-CN" altLang="en-US" sz="2000" b="1" i="0" u="none" strike="noStrike" cap="none" normalizeH="0" baseline="0">
              <a:ln>
                <a:noFill/>
              </a:ln>
              <a:solidFill>
                <a:srgbClr val="000000"/>
              </a:solidFill>
              <a:effectLst/>
              <a:latin typeface="Arial" charset="0"/>
              <a:ea typeface="楷体_GB2312" charset="0"/>
              <a:cs typeface="Arial" charset="0"/>
            </a:endParaRPr>
          </a:p>
        </p:txBody>
      </p:sp>
      <p:sp>
        <p:nvSpPr>
          <p:cNvPr id="17" name="椭圆 16"/>
          <p:cNvSpPr/>
          <p:nvPr/>
        </p:nvSpPr>
        <p:spPr bwMode="auto">
          <a:xfrm>
            <a:off x="564858" y="3788515"/>
            <a:ext cx="4519581" cy="1296144"/>
          </a:xfrm>
          <a:prstGeom prst="ellipse">
            <a:avLst/>
          </a:prstGeom>
          <a:noFill/>
          <a:ln>
            <a:solidFill>
              <a:srgbClr val="C00000"/>
            </a:solidFill>
          </a:ln>
        </p:spPr>
        <p:txBody>
          <a:bodyPr vert="horz" wrap="square" lIns="91440" tIns="45720" rIns="91440" bIns="45720" numCol="1" rtlCol="0" anchor="t" anchorCtr="0" compatLnSpc="1"/>
          <a:lstStyle/>
          <a:p>
            <a:pPr marL="0" marR="0" indent="0" algn="l" defTabSz="914400" rtl="0" eaLnBrk="0" fontAlgn="base" latinLnBrk="0" hangingPunct="0">
              <a:lnSpc>
                <a:spcPct val="180000"/>
              </a:lnSpc>
              <a:spcBef>
                <a:spcPct val="0"/>
              </a:spcBef>
              <a:spcAft>
                <a:spcPct val="0"/>
              </a:spcAft>
              <a:buClr>
                <a:schemeClr val="tx1"/>
              </a:buClr>
              <a:buSzTx/>
              <a:buFont typeface="Wingdings" charset="0"/>
              <a:buNone/>
            </a:pPr>
            <a:endParaRPr kumimoji="0" lang="zh-CN" altLang="en-US" sz="2000" b="1" i="0" u="none" strike="noStrike" cap="none" normalizeH="0" baseline="0">
              <a:ln>
                <a:noFill/>
              </a:ln>
              <a:solidFill>
                <a:srgbClr val="000000"/>
              </a:solidFill>
              <a:effectLst/>
              <a:latin typeface="Arial" charset="0"/>
              <a:ea typeface="楷体_GB2312" charset="0"/>
              <a:cs typeface="Arial" charset="0"/>
            </a:endParaRPr>
          </a:p>
        </p:txBody>
      </p:sp>
      <p:sp>
        <p:nvSpPr>
          <p:cNvPr id="18" name="TextBox 16"/>
          <p:cNvSpPr txBox="1"/>
          <p:nvPr/>
        </p:nvSpPr>
        <p:spPr>
          <a:xfrm>
            <a:off x="107504" y="6381328"/>
            <a:ext cx="5293757" cy="430887"/>
          </a:xfrm>
          <a:prstGeom prst="rect">
            <a:avLst/>
          </a:prstGeom>
          <a:noFill/>
        </p:spPr>
        <p:txBody>
          <a:bodyPr wrap="none" rtlCol="0">
            <a:spAutoFit/>
          </a:bodyPr>
          <a:lstStyle/>
          <a:p>
            <a:pPr fontAlgn="auto">
              <a:spcBef>
                <a:spcPts val="0"/>
              </a:spcBef>
              <a:spcAft>
                <a:spcPts val="0"/>
              </a:spcAft>
            </a:pPr>
            <a:r>
              <a:rPr lang="en-US" altLang="zh-CN" b="1" dirty="0">
                <a:solidFill>
                  <a:srgbClr val="000099"/>
                </a:solidFill>
                <a:latin typeface="Calibri"/>
              </a:rPr>
              <a:t> </a:t>
            </a:r>
            <a:r>
              <a:rPr lang="en-US" altLang="zh-CN" sz="2200" dirty="0">
                <a:solidFill>
                  <a:srgbClr val="000099"/>
                </a:solidFill>
                <a:latin typeface="Calibri"/>
              </a:rPr>
              <a:t>M</a:t>
            </a:r>
            <a:r>
              <a:rPr lang="en-US" altLang="zh-CN" sz="2200" dirty="0" smtClean="0">
                <a:solidFill>
                  <a:srgbClr val="000099"/>
                </a:solidFill>
                <a:latin typeface="Calibri"/>
              </a:rPr>
              <a:t>odular </a:t>
            </a:r>
            <a:r>
              <a:rPr lang="en-US" altLang="zh-CN" sz="2200" dirty="0">
                <a:solidFill>
                  <a:srgbClr val="000099"/>
                </a:solidFill>
                <a:latin typeface="Calibri"/>
              </a:rPr>
              <a:t>designed </a:t>
            </a:r>
            <a:r>
              <a:rPr lang="en-US" altLang="zh-CN" sz="2200" dirty="0" smtClean="0">
                <a:solidFill>
                  <a:srgbClr val="000099"/>
                </a:solidFill>
                <a:latin typeface="Calibri"/>
              </a:rPr>
              <a:t>circuit schematic diagram</a:t>
            </a:r>
            <a:endParaRPr lang="zh-CN" altLang="en-US" sz="2200" dirty="0">
              <a:solidFill>
                <a:srgbClr val="000099"/>
              </a:solidFill>
              <a:latin typeface="Calibri"/>
            </a:endParaRPr>
          </a:p>
        </p:txBody>
      </p:sp>
      <p:sp>
        <p:nvSpPr>
          <p:cNvPr id="19" name="TextBox 16"/>
          <p:cNvSpPr txBox="1"/>
          <p:nvPr/>
        </p:nvSpPr>
        <p:spPr>
          <a:xfrm>
            <a:off x="214040" y="5839658"/>
            <a:ext cx="1981696" cy="369332"/>
          </a:xfrm>
          <a:prstGeom prst="rect">
            <a:avLst/>
          </a:prstGeom>
          <a:solidFill>
            <a:schemeClr val="accent2">
              <a:lumMod val="20000"/>
              <a:lumOff val="80000"/>
            </a:schemeClr>
          </a:solidFill>
        </p:spPr>
        <p:txBody>
          <a:bodyPr wrap="none" rtlCol="0">
            <a:spAutoFit/>
          </a:bodyPr>
          <a:lstStyle/>
          <a:p>
            <a:pPr fontAlgn="auto">
              <a:spcBef>
                <a:spcPts val="0"/>
              </a:spcBef>
              <a:spcAft>
                <a:spcPts val="0"/>
              </a:spcAft>
            </a:pPr>
            <a:r>
              <a:rPr lang="en-US" altLang="zh-CN" dirty="0" smtClean="0">
                <a:solidFill>
                  <a:srgbClr val="0000FF"/>
                </a:solidFill>
                <a:latin typeface="Calibri"/>
              </a:rPr>
              <a:t>Low voltage source</a:t>
            </a:r>
            <a:endParaRPr lang="zh-CN" altLang="en-US" dirty="0">
              <a:solidFill>
                <a:srgbClr val="0000FF"/>
              </a:solidFill>
              <a:latin typeface="Calibri"/>
            </a:endParaRPr>
          </a:p>
        </p:txBody>
      </p:sp>
      <p:sp>
        <p:nvSpPr>
          <p:cNvPr id="21" name="TextBox 16"/>
          <p:cNvSpPr txBox="1"/>
          <p:nvPr/>
        </p:nvSpPr>
        <p:spPr>
          <a:xfrm>
            <a:off x="283270" y="3015241"/>
            <a:ext cx="2025876" cy="369332"/>
          </a:xfrm>
          <a:prstGeom prst="rect">
            <a:avLst/>
          </a:prstGeom>
          <a:solidFill>
            <a:schemeClr val="accent2">
              <a:lumMod val="20000"/>
              <a:lumOff val="80000"/>
            </a:schemeClr>
          </a:solidFill>
        </p:spPr>
        <p:txBody>
          <a:bodyPr wrap="none" rtlCol="0">
            <a:spAutoFit/>
          </a:bodyPr>
          <a:lstStyle/>
          <a:p>
            <a:pPr fontAlgn="auto">
              <a:spcBef>
                <a:spcPts val="0"/>
              </a:spcBef>
              <a:spcAft>
                <a:spcPts val="0"/>
              </a:spcAft>
            </a:pPr>
            <a:r>
              <a:rPr lang="en-US" altLang="zh-CN" dirty="0" smtClean="0">
                <a:solidFill>
                  <a:srgbClr val="0000FF"/>
                </a:solidFill>
                <a:latin typeface="Calibri"/>
              </a:rPr>
              <a:t>High voltage source</a:t>
            </a:r>
            <a:endParaRPr lang="zh-CN" altLang="en-US" dirty="0">
              <a:solidFill>
                <a:srgbClr val="0000FF"/>
              </a:solidFill>
              <a:latin typeface="Calibri"/>
            </a:endParaRPr>
          </a:p>
        </p:txBody>
      </p:sp>
      <p:sp>
        <p:nvSpPr>
          <p:cNvPr id="22" name="TextBox 42"/>
          <p:cNvSpPr txBox="1"/>
          <p:nvPr/>
        </p:nvSpPr>
        <p:spPr>
          <a:xfrm>
            <a:off x="5401519" y="4072959"/>
            <a:ext cx="3597187" cy="1200329"/>
          </a:xfrm>
          <a:prstGeom prst="rect">
            <a:avLst/>
          </a:prstGeom>
          <a:solidFill>
            <a:schemeClr val="accent6">
              <a:lumMod val="20000"/>
              <a:lumOff val="80000"/>
            </a:schemeClr>
          </a:solidFill>
        </p:spPr>
        <p:txBody>
          <a:bodyPr wrap="square" rtlCol="0">
            <a:spAutoFit/>
          </a:bodyPr>
          <a:lstStyle/>
          <a:p>
            <a:pPr marL="285750" indent="-285750">
              <a:buFont typeface="Wingdings" pitchFamily="2" charset="2"/>
              <a:buChar char="Ø"/>
            </a:pPr>
            <a:r>
              <a:rPr lang="en-US" altLang="zh-CN" dirty="0" smtClean="0">
                <a:solidFill>
                  <a:srgbClr val="000099"/>
                </a:solidFill>
                <a:latin typeface="+mj-lt"/>
                <a:ea typeface="楷体" pitchFamily="49" charset="-122"/>
                <a:cs typeface="Times New Roman" pitchFamily="18" charset="0"/>
              </a:rPr>
              <a:t>The energy can be controlled by PWM </a:t>
            </a:r>
            <a:r>
              <a:rPr lang="en-US" altLang="zh-CN" dirty="0">
                <a:solidFill>
                  <a:srgbClr val="000099"/>
                </a:solidFill>
                <a:latin typeface="+mj-lt"/>
                <a:ea typeface="楷体" pitchFamily="49" charset="-122"/>
                <a:cs typeface="Times New Roman" pitchFamily="18" charset="0"/>
              </a:rPr>
              <a:t>rectification </a:t>
            </a:r>
            <a:r>
              <a:rPr lang="en-US" altLang="zh-CN" dirty="0" smtClean="0">
                <a:solidFill>
                  <a:srgbClr val="000099"/>
                </a:solidFill>
                <a:latin typeface="+mj-lt"/>
                <a:ea typeface="楷体" pitchFamily="49" charset="-122"/>
                <a:cs typeface="Times New Roman" pitchFamily="18" charset="0"/>
              </a:rPr>
              <a:t>technology, only active power will be taken from the grid!</a:t>
            </a:r>
            <a:endParaRPr lang="zh-CN" altLang="en-US" dirty="0">
              <a:solidFill>
                <a:srgbClr val="000099"/>
              </a:solidFill>
              <a:latin typeface="+mj-lt"/>
              <a:ea typeface="楷体" pitchFamily="49" charset="-122"/>
              <a:cs typeface="Times New Roman" pitchFamily="18" charset="0"/>
            </a:endParaRPr>
          </a:p>
        </p:txBody>
      </p:sp>
      <p:sp>
        <p:nvSpPr>
          <p:cNvPr id="16" name="文本框 15"/>
          <p:cNvSpPr txBox="1"/>
          <p:nvPr/>
        </p:nvSpPr>
        <p:spPr>
          <a:xfrm>
            <a:off x="161641" y="35913"/>
            <a:ext cx="5418471" cy="584775"/>
          </a:xfrm>
          <a:prstGeom prst="rect">
            <a:avLst/>
          </a:prstGeom>
          <a:noFill/>
        </p:spPr>
        <p:txBody>
          <a:bodyPr wrap="none" rtlCol="0">
            <a:spAutoFit/>
          </a:bodyPr>
          <a:lstStyle/>
          <a:p>
            <a:pPr algn="ctr"/>
            <a:r>
              <a:rPr lang="en-US" altLang="zh-CN" sz="3200" b="1" dirty="0">
                <a:solidFill>
                  <a:schemeClr val="bg1"/>
                </a:solidFill>
              </a:rPr>
              <a:t>Fast cycling power supply </a:t>
            </a:r>
            <a:endParaRPr lang="zh-CN" altLang="en-US" sz="3200" b="1" dirty="0">
              <a:solidFill>
                <a:schemeClr val="bg1"/>
              </a:solidFill>
            </a:endParaRPr>
          </a:p>
        </p:txBody>
      </p:sp>
    </p:spTree>
    <p:extLst>
      <p:ext uri="{BB962C8B-B14F-4D97-AF65-F5344CB8AC3E}">
        <p14:creationId xmlns:p14="http://schemas.microsoft.com/office/powerpoint/2010/main" val="13801299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Line 152"/>
          <p:cNvSpPr>
            <a:spLocks noChangeShapeType="1"/>
          </p:cNvSpPr>
          <p:nvPr/>
        </p:nvSpPr>
        <p:spPr bwMode="auto">
          <a:xfrm>
            <a:off x="5988733" y="1996533"/>
            <a:ext cx="0" cy="0"/>
          </a:xfrm>
          <a:prstGeom prst="line">
            <a:avLst/>
          </a:prstGeom>
          <a:noFill/>
          <a:ln w="12700" cap="rnd">
            <a:solidFill>
              <a:srgbClr val="000000"/>
            </a:solidFill>
            <a:round/>
          </a:ln>
        </p:spPr>
        <p:txBody>
          <a:bodyPr/>
          <a:lstStyle/>
          <a:p>
            <a:pPr fontAlgn="auto">
              <a:spcBef>
                <a:spcPts val="0"/>
              </a:spcBef>
              <a:spcAft>
                <a:spcPts val="0"/>
              </a:spcAft>
              <a:buClr>
                <a:prstClr val="black"/>
              </a:buClr>
            </a:pPr>
            <a:endParaRPr lang="zh-CN" altLang="en-US">
              <a:solidFill>
                <a:prstClr val="black"/>
              </a:solidFill>
              <a:latin typeface="Calibri"/>
            </a:endParaRPr>
          </a:p>
        </p:txBody>
      </p:sp>
      <p:sp>
        <p:nvSpPr>
          <p:cNvPr id="12" name="Line 189"/>
          <p:cNvSpPr>
            <a:spLocks noChangeShapeType="1"/>
          </p:cNvSpPr>
          <p:nvPr/>
        </p:nvSpPr>
        <p:spPr bwMode="auto">
          <a:xfrm>
            <a:off x="5988733" y="2428333"/>
            <a:ext cx="0" cy="0"/>
          </a:xfrm>
          <a:prstGeom prst="line">
            <a:avLst/>
          </a:prstGeom>
          <a:noFill/>
          <a:ln w="12700" cap="rnd">
            <a:solidFill>
              <a:srgbClr val="000000"/>
            </a:solidFill>
            <a:round/>
          </a:ln>
        </p:spPr>
        <p:txBody>
          <a:bodyPr/>
          <a:lstStyle/>
          <a:p>
            <a:pPr fontAlgn="auto">
              <a:spcBef>
                <a:spcPts val="0"/>
              </a:spcBef>
              <a:spcAft>
                <a:spcPts val="0"/>
              </a:spcAft>
              <a:buClr>
                <a:prstClr val="black"/>
              </a:buClr>
            </a:pPr>
            <a:endParaRPr lang="zh-CN" altLang="en-US">
              <a:solidFill>
                <a:prstClr val="black"/>
              </a:solidFill>
              <a:latin typeface="Calibri"/>
            </a:endParaRPr>
          </a:p>
        </p:txBody>
      </p:sp>
      <p:sp>
        <p:nvSpPr>
          <p:cNvPr id="15" name="矩形 10"/>
          <p:cNvSpPr>
            <a:spLocks noChangeArrowheads="1"/>
          </p:cNvSpPr>
          <p:nvPr/>
        </p:nvSpPr>
        <p:spPr bwMode="auto">
          <a:xfrm>
            <a:off x="69804" y="5059947"/>
            <a:ext cx="1909908" cy="601301"/>
          </a:xfrm>
          <a:prstGeom prst="rect">
            <a:avLst/>
          </a:prstGeom>
          <a:noFill/>
          <a:ln w="9525">
            <a:noFill/>
            <a:miter lim="800000"/>
          </a:ln>
        </p:spPr>
        <p:txBody>
          <a:bodyPr/>
          <a:lstStyle/>
          <a:p>
            <a:pPr fontAlgn="auto">
              <a:spcBef>
                <a:spcPts val="0"/>
              </a:spcBef>
              <a:spcAft>
                <a:spcPts val="0"/>
              </a:spcAft>
              <a:buClr>
                <a:prstClr val="black"/>
              </a:buClr>
            </a:pPr>
            <a:r>
              <a:rPr lang="en-US" altLang="zh-CN" sz="1600" b="1" dirty="0" smtClean="0">
                <a:solidFill>
                  <a:srgbClr val="000099"/>
                </a:solidFill>
                <a:latin typeface="Calibri"/>
                <a:ea typeface="黑体" panose="02010609060101010101" pitchFamily="2" charset="-122"/>
                <a:cs typeface="Times New Roman" panose="02020603050405020304" pitchFamily="18" charset="0"/>
              </a:rPr>
              <a:t>Full energy storage testing prototype</a:t>
            </a:r>
            <a:endParaRPr lang="zh-CN" altLang="en-US" sz="1600" b="1" dirty="0">
              <a:solidFill>
                <a:srgbClr val="000099"/>
              </a:solidFill>
              <a:latin typeface="Calibri"/>
              <a:ea typeface="黑体" panose="02010609060101010101" pitchFamily="2" charset="-122"/>
              <a:cs typeface="Times New Roman" panose="02020603050405020304" pitchFamily="18" charset="0"/>
            </a:endParaRPr>
          </a:p>
        </p:txBody>
      </p:sp>
      <p:sp>
        <p:nvSpPr>
          <p:cNvPr id="23" name="矩形 10"/>
          <p:cNvSpPr>
            <a:spLocks noChangeArrowheads="1"/>
          </p:cNvSpPr>
          <p:nvPr/>
        </p:nvSpPr>
        <p:spPr bwMode="auto">
          <a:xfrm>
            <a:off x="5290521" y="6525666"/>
            <a:ext cx="4025877" cy="360362"/>
          </a:xfrm>
          <a:prstGeom prst="rect">
            <a:avLst/>
          </a:prstGeom>
          <a:noFill/>
          <a:ln w="9525">
            <a:noFill/>
            <a:miter lim="800000"/>
          </a:ln>
        </p:spPr>
        <p:txBody>
          <a:bodyPr/>
          <a:lstStyle/>
          <a:p>
            <a:pPr fontAlgn="auto">
              <a:spcBef>
                <a:spcPts val="0"/>
              </a:spcBef>
              <a:spcAft>
                <a:spcPts val="0"/>
              </a:spcAft>
              <a:buClr>
                <a:prstClr val="black"/>
              </a:buClr>
            </a:pPr>
            <a:r>
              <a:rPr lang="en-US" altLang="zh-CN" sz="1600" b="1" dirty="0" smtClean="0">
                <a:solidFill>
                  <a:prstClr val="black"/>
                </a:solidFill>
                <a:latin typeface="Calibri"/>
                <a:ea typeface="黑体" panose="02010609060101010101" pitchFamily="2" charset="-122"/>
                <a:cs typeface="Times New Roman" panose="02020603050405020304" pitchFamily="18" charset="0"/>
              </a:rPr>
              <a:t>450A full energy storage technology test</a:t>
            </a:r>
            <a:endParaRPr lang="zh-CN" altLang="en-US" sz="1600" b="1" dirty="0">
              <a:solidFill>
                <a:prstClr val="black"/>
              </a:solidFill>
              <a:latin typeface="Calibri"/>
              <a:ea typeface="黑体" panose="02010609060101010101" pitchFamily="2" charset="-122"/>
              <a:cs typeface="Times New Roman" panose="02020603050405020304" pitchFamily="18" charset="0"/>
            </a:endParaRPr>
          </a:p>
        </p:txBody>
      </p:sp>
      <p:sp>
        <p:nvSpPr>
          <p:cNvPr id="24" name="矩形 10"/>
          <p:cNvSpPr>
            <a:spLocks noChangeArrowheads="1"/>
          </p:cNvSpPr>
          <p:nvPr/>
        </p:nvSpPr>
        <p:spPr bwMode="auto">
          <a:xfrm>
            <a:off x="153284" y="2159350"/>
            <a:ext cx="1682412" cy="1197642"/>
          </a:xfrm>
          <a:prstGeom prst="rect">
            <a:avLst/>
          </a:prstGeom>
          <a:noFill/>
          <a:ln w="9525">
            <a:noFill/>
            <a:miter lim="800000"/>
          </a:ln>
        </p:spPr>
        <p:txBody>
          <a:bodyPr/>
          <a:lstStyle/>
          <a:p>
            <a:pPr fontAlgn="auto">
              <a:spcBef>
                <a:spcPts val="0"/>
              </a:spcBef>
              <a:spcAft>
                <a:spcPts val="0"/>
              </a:spcAft>
              <a:buClr>
                <a:prstClr val="black"/>
              </a:buClr>
            </a:pPr>
            <a:r>
              <a:rPr lang="en-US" altLang="zh-CN" sz="1600" b="1" dirty="0" smtClean="0">
                <a:solidFill>
                  <a:srgbClr val="000099"/>
                </a:solidFill>
                <a:latin typeface="Calibri"/>
                <a:ea typeface="黑体" panose="02010609060101010101" pitchFamily="2" charset="-122"/>
                <a:cs typeface="Times New Roman" panose="02020603050405020304" pitchFamily="18" charset="0"/>
              </a:rPr>
              <a:t>Power supply based on PWM rectification technology</a:t>
            </a:r>
            <a:endParaRPr lang="zh-CN" altLang="en-US" sz="1600" b="1" dirty="0">
              <a:solidFill>
                <a:srgbClr val="000099"/>
              </a:solidFill>
              <a:latin typeface="Calibri"/>
              <a:ea typeface="黑体" panose="02010609060101010101" pitchFamily="2" charset="-122"/>
              <a:cs typeface="Times New Roman" panose="02020603050405020304" pitchFamily="18" charset="0"/>
            </a:endParaRPr>
          </a:p>
        </p:txBody>
      </p:sp>
      <p:sp>
        <p:nvSpPr>
          <p:cNvPr id="25" name="矩形 10"/>
          <p:cNvSpPr>
            <a:spLocks noChangeArrowheads="1"/>
          </p:cNvSpPr>
          <p:nvPr/>
        </p:nvSpPr>
        <p:spPr bwMode="auto">
          <a:xfrm>
            <a:off x="5434537" y="3860726"/>
            <a:ext cx="3743372" cy="360362"/>
          </a:xfrm>
          <a:prstGeom prst="rect">
            <a:avLst/>
          </a:prstGeom>
          <a:noFill/>
          <a:ln w="9525">
            <a:noFill/>
            <a:miter lim="800000"/>
          </a:ln>
        </p:spPr>
        <p:txBody>
          <a:bodyPr/>
          <a:lstStyle/>
          <a:p>
            <a:pPr fontAlgn="auto">
              <a:spcBef>
                <a:spcPts val="0"/>
              </a:spcBef>
              <a:spcAft>
                <a:spcPts val="0"/>
              </a:spcAft>
              <a:buClr>
                <a:prstClr val="black"/>
              </a:buClr>
            </a:pPr>
            <a:r>
              <a:rPr lang="en-US" altLang="zh-CN" sz="1600" b="1" dirty="0" smtClean="0">
                <a:solidFill>
                  <a:prstClr val="black"/>
                </a:solidFill>
                <a:latin typeface="Calibri"/>
                <a:ea typeface="黑体" panose="02010609060101010101" pitchFamily="2" charset="-122"/>
                <a:cs typeface="Times New Roman" panose="02020603050405020304" pitchFamily="18" charset="0"/>
              </a:rPr>
              <a:t>Results of  the PWM rectifier prototype</a:t>
            </a:r>
            <a:endParaRPr lang="zh-CN" altLang="en-US" sz="1600" b="1" dirty="0">
              <a:solidFill>
                <a:prstClr val="black"/>
              </a:solidFill>
              <a:latin typeface="Calibri"/>
              <a:ea typeface="黑体" panose="02010609060101010101" pitchFamily="2" charset="-122"/>
              <a:cs typeface="Times New Roman" panose="02020603050405020304" pitchFamily="18" charset="0"/>
            </a:endParaRPr>
          </a:p>
        </p:txBody>
      </p:sp>
      <p:sp>
        <p:nvSpPr>
          <p:cNvPr id="26" name="TextBox 25"/>
          <p:cNvSpPr txBox="1"/>
          <p:nvPr/>
        </p:nvSpPr>
        <p:spPr>
          <a:xfrm>
            <a:off x="0" y="724634"/>
            <a:ext cx="9143999" cy="707886"/>
          </a:xfrm>
          <a:prstGeom prst="rect">
            <a:avLst/>
          </a:prstGeom>
          <a:noFill/>
        </p:spPr>
        <p:txBody>
          <a:bodyPr wrap="square" rtlCol="0">
            <a:spAutoFit/>
          </a:bodyPr>
          <a:lstStyle/>
          <a:p>
            <a:pPr marL="285750" indent="-285750" fontAlgn="auto">
              <a:spcBef>
                <a:spcPts val="0"/>
              </a:spcBef>
              <a:spcAft>
                <a:spcPts val="0"/>
              </a:spcAft>
              <a:buFont typeface="Wingdings" pitchFamily="2" charset="2"/>
              <a:buChar char="Ø"/>
            </a:pPr>
            <a:r>
              <a:rPr lang="en-US" altLang="zh-CN" sz="2000" dirty="0" smtClean="0">
                <a:solidFill>
                  <a:prstClr val="black"/>
                </a:solidFill>
                <a:latin typeface="Calibri"/>
                <a:ea typeface="楷体" pitchFamily="49" charset="-122"/>
                <a:cs typeface="Times New Roman" pitchFamily="18" charset="0"/>
              </a:rPr>
              <a:t>PWM rectification and full energy storage technology have been tested on the low power prototype, for the verification</a:t>
            </a:r>
            <a:r>
              <a:rPr lang="en-US" altLang="zh-CN" sz="2000" dirty="0">
                <a:solidFill>
                  <a:prstClr val="black"/>
                </a:solidFill>
                <a:latin typeface="Calibri"/>
                <a:ea typeface="楷体" pitchFamily="49" charset="-122"/>
                <a:cs typeface="Times New Roman" pitchFamily="18" charset="0"/>
              </a:rPr>
              <a:t> </a:t>
            </a:r>
            <a:r>
              <a:rPr lang="en-US" altLang="zh-CN" sz="2000" dirty="0" smtClean="0">
                <a:solidFill>
                  <a:prstClr val="black"/>
                </a:solidFill>
                <a:latin typeface="Calibri"/>
                <a:ea typeface="楷体" pitchFamily="49" charset="-122"/>
                <a:cs typeface="Times New Roman" pitchFamily="18" charset="0"/>
              </a:rPr>
              <a:t>of this new design concept.</a:t>
            </a:r>
            <a:r>
              <a:rPr lang="en-US" altLang="zh-CN" sz="2000" dirty="0">
                <a:solidFill>
                  <a:prstClr val="black"/>
                </a:solidFill>
                <a:latin typeface="Calibri"/>
                <a:ea typeface="楷体" pitchFamily="49" charset="-122"/>
                <a:cs typeface="Times New Roman" pitchFamily="18" charset="0"/>
              </a:rPr>
              <a:t> </a:t>
            </a:r>
            <a:endParaRPr lang="zh-CN" altLang="en-US" sz="2000" dirty="0">
              <a:solidFill>
                <a:prstClr val="black"/>
              </a:solidFill>
              <a:latin typeface="Calibri"/>
              <a:ea typeface="楷体" pitchFamily="49" charset="-122"/>
              <a:cs typeface="Times New Roman" pitchFamily="18" charset="0"/>
            </a:endParaRPr>
          </a:p>
        </p:txBody>
      </p:sp>
      <p:pic>
        <p:nvPicPr>
          <p:cNvPr id="16" name="Picture 5" descr="G:\WorkFiles\SVPWM\成都造新样机\所内测试\2016年3月-电源照\IMG_20160325_1712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696" y="1577104"/>
            <a:ext cx="1677897" cy="23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G:\WorkFiles\HIAF\Booster&amp;Bring\B-Ring\测时间测试\12月22日补充测试快脉冲波形\450A\tek0021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4221352"/>
            <a:ext cx="3960000" cy="2376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G:\Private\读博士\毕业论文\图\第五章\111\tek00229.png"/>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2480" y="1504206"/>
            <a:ext cx="3960000" cy="23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 descr="C:\Documents and Settings\Administrator\桌面\TIM图片20180312084538.jpg"/>
          <p:cNvPicPr>
            <a:picLocks noChangeArrowheads="1"/>
          </p:cNvPicPr>
          <p:nvPr/>
        </p:nvPicPr>
        <p:blipFill>
          <a:blip r:embed="rId6" cstate="print"/>
          <a:srcRect/>
          <a:stretch>
            <a:fillRect/>
          </a:stretch>
        </p:blipFill>
        <p:spPr bwMode="auto">
          <a:xfrm>
            <a:off x="1835697" y="4329847"/>
            <a:ext cx="1677600" cy="2376000"/>
          </a:xfrm>
          <a:prstGeom prst="rect">
            <a:avLst/>
          </a:prstGeom>
          <a:noFill/>
        </p:spPr>
      </p:pic>
      <p:sp>
        <p:nvSpPr>
          <p:cNvPr id="19" name="文本框 18"/>
          <p:cNvSpPr txBox="1"/>
          <p:nvPr/>
        </p:nvSpPr>
        <p:spPr>
          <a:xfrm>
            <a:off x="161641" y="35913"/>
            <a:ext cx="5418471" cy="584775"/>
          </a:xfrm>
          <a:prstGeom prst="rect">
            <a:avLst/>
          </a:prstGeom>
          <a:noFill/>
        </p:spPr>
        <p:txBody>
          <a:bodyPr wrap="none" rtlCol="0">
            <a:spAutoFit/>
          </a:bodyPr>
          <a:lstStyle/>
          <a:p>
            <a:pPr algn="ctr"/>
            <a:r>
              <a:rPr lang="en-US" altLang="zh-CN" sz="3200" b="1" dirty="0">
                <a:solidFill>
                  <a:schemeClr val="bg1"/>
                </a:solidFill>
              </a:rPr>
              <a:t>Fast cycling power supply </a:t>
            </a:r>
            <a:endParaRPr lang="zh-CN" altLang="en-US" sz="3200" b="1" dirty="0">
              <a:solidFill>
                <a:schemeClr val="bg1"/>
              </a:solidFill>
            </a:endParaRPr>
          </a:p>
        </p:txBody>
      </p:sp>
    </p:spTree>
    <p:extLst>
      <p:ext uri="{BB962C8B-B14F-4D97-AF65-F5344CB8AC3E}">
        <p14:creationId xmlns:p14="http://schemas.microsoft.com/office/powerpoint/2010/main" val="20789688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0"/>
          <p:cNvSpPr>
            <a:spLocks noChangeArrowheads="1"/>
          </p:cNvSpPr>
          <p:nvPr/>
        </p:nvSpPr>
        <p:spPr bwMode="auto">
          <a:xfrm>
            <a:off x="1043608" y="5453539"/>
            <a:ext cx="3384376" cy="351725"/>
          </a:xfrm>
          <a:prstGeom prst="rect">
            <a:avLst/>
          </a:prstGeom>
          <a:noFill/>
          <a:ln w="9525">
            <a:noFill/>
            <a:miter lim="800000"/>
          </a:ln>
        </p:spPr>
        <p:txBody>
          <a:bodyPr/>
          <a:lstStyle/>
          <a:p>
            <a:pPr fontAlgn="auto">
              <a:spcBef>
                <a:spcPts val="0"/>
              </a:spcBef>
              <a:spcAft>
                <a:spcPts val="0"/>
              </a:spcAft>
              <a:buClr>
                <a:prstClr val="black"/>
              </a:buClr>
            </a:pPr>
            <a:r>
              <a:rPr lang="en-US" altLang="zh-CN" sz="2000" b="1" dirty="0" smtClean="0">
                <a:solidFill>
                  <a:srgbClr val="0000FF"/>
                </a:solidFill>
                <a:latin typeface="Calibri"/>
                <a:ea typeface="黑体" panose="02010609060101010101" pitchFamily="2" charset="-122"/>
                <a:cs typeface="Times New Roman" panose="02020603050405020304" pitchFamily="18" charset="0"/>
              </a:rPr>
              <a:t>Distribution of the prototype</a:t>
            </a:r>
            <a:endParaRPr lang="zh-CN" altLang="en-US" sz="2000" b="1" dirty="0">
              <a:solidFill>
                <a:srgbClr val="0000FF"/>
              </a:solidFill>
              <a:latin typeface="Calibri"/>
              <a:ea typeface="黑体" panose="02010609060101010101" pitchFamily="2" charset="-122"/>
              <a:cs typeface="Times New Roman" panose="02020603050405020304" pitchFamily="18" charset="0"/>
            </a:endParaRPr>
          </a:p>
        </p:txBody>
      </p:sp>
      <p:sp>
        <p:nvSpPr>
          <p:cNvPr id="23" name="矩形 10"/>
          <p:cNvSpPr>
            <a:spLocks noChangeArrowheads="1"/>
          </p:cNvSpPr>
          <p:nvPr/>
        </p:nvSpPr>
        <p:spPr bwMode="auto">
          <a:xfrm>
            <a:off x="5436096" y="6481612"/>
            <a:ext cx="3239057" cy="376387"/>
          </a:xfrm>
          <a:prstGeom prst="rect">
            <a:avLst/>
          </a:prstGeom>
          <a:noFill/>
          <a:ln w="9525">
            <a:noFill/>
            <a:miter lim="800000"/>
          </a:ln>
        </p:spPr>
        <p:txBody>
          <a:bodyPr/>
          <a:lstStyle/>
          <a:p>
            <a:pPr fontAlgn="auto">
              <a:spcBef>
                <a:spcPts val="0"/>
              </a:spcBef>
              <a:spcAft>
                <a:spcPts val="0"/>
              </a:spcAft>
              <a:buClr>
                <a:prstClr val="black"/>
              </a:buClr>
            </a:pPr>
            <a:r>
              <a:rPr lang="en-US" altLang="zh-CN" sz="2000" b="1" dirty="0" smtClean="0">
                <a:solidFill>
                  <a:srgbClr val="0000FF"/>
                </a:solidFill>
                <a:latin typeface="Calibri"/>
                <a:ea typeface="黑体" panose="02010609060101010101" pitchFamily="2" charset="-122"/>
                <a:cs typeface="Times New Roman" panose="02020603050405020304" pitchFamily="18" charset="0"/>
              </a:rPr>
              <a:t>Structure of one power unit</a:t>
            </a:r>
            <a:endParaRPr lang="zh-CN" altLang="en-US" sz="2000" b="1" dirty="0">
              <a:solidFill>
                <a:srgbClr val="0000FF"/>
              </a:solidFill>
              <a:latin typeface="Calibri"/>
              <a:ea typeface="黑体" panose="02010609060101010101" pitchFamily="2" charset="-122"/>
              <a:cs typeface="Times New Roman" panose="02020603050405020304" pitchFamily="18" charset="0"/>
            </a:endParaRPr>
          </a:p>
        </p:txBody>
      </p:sp>
      <p:sp>
        <p:nvSpPr>
          <p:cNvPr id="26" name="TextBox 25"/>
          <p:cNvSpPr txBox="1"/>
          <p:nvPr/>
        </p:nvSpPr>
        <p:spPr>
          <a:xfrm>
            <a:off x="205874" y="710602"/>
            <a:ext cx="8254558" cy="1015663"/>
          </a:xfrm>
          <a:prstGeom prst="rect">
            <a:avLst/>
          </a:prstGeom>
          <a:noFill/>
        </p:spPr>
        <p:txBody>
          <a:bodyPr wrap="square" rtlCol="0">
            <a:spAutoFit/>
          </a:bodyPr>
          <a:lstStyle/>
          <a:p>
            <a:pPr marL="285750" indent="-285750" fontAlgn="auto">
              <a:spcBef>
                <a:spcPts val="0"/>
              </a:spcBef>
              <a:spcAft>
                <a:spcPts val="0"/>
              </a:spcAft>
              <a:buFont typeface="Wingdings" pitchFamily="2" charset="2"/>
              <a:buChar char="Ø"/>
            </a:pPr>
            <a:r>
              <a:rPr lang="en-US" altLang="zh-CN" sz="2000" dirty="0" smtClean="0">
                <a:solidFill>
                  <a:prstClr val="black"/>
                </a:solidFill>
                <a:latin typeface="Calibri"/>
                <a:ea typeface="楷体" pitchFamily="49" charset="-122"/>
                <a:cs typeface="Times New Roman" pitchFamily="18" charset="0"/>
              </a:rPr>
              <a:t>A full size prototype (4000A/2770V) is being manufactured in the factory. The </a:t>
            </a:r>
            <a:r>
              <a:rPr lang="en-US" altLang="zh-CN" sz="2000" dirty="0">
                <a:solidFill>
                  <a:prstClr val="black"/>
                </a:solidFill>
                <a:latin typeface="Calibri"/>
                <a:ea typeface="楷体" pitchFamily="49" charset="-122"/>
                <a:cs typeface="Times New Roman" pitchFamily="18" charset="0"/>
              </a:rPr>
              <a:t>distribution and </a:t>
            </a:r>
            <a:r>
              <a:rPr lang="en-US" altLang="zh-CN" sz="2000" dirty="0" smtClean="0">
                <a:solidFill>
                  <a:prstClr val="black"/>
                </a:solidFill>
                <a:latin typeface="Calibri"/>
                <a:ea typeface="楷体" pitchFamily="49" charset="-122"/>
                <a:cs typeface="Times New Roman" pitchFamily="18" charset="0"/>
              </a:rPr>
              <a:t>process </a:t>
            </a:r>
            <a:r>
              <a:rPr lang="en-US" altLang="zh-CN" sz="2000" dirty="0">
                <a:solidFill>
                  <a:prstClr val="black"/>
                </a:solidFill>
                <a:latin typeface="Calibri"/>
                <a:ea typeface="楷体" pitchFamily="49" charset="-122"/>
                <a:cs typeface="Times New Roman" pitchFamily="18" charset="0"/>
              </a:rPr>
              <a:t>structure </a:t>
            </a:r>
            <a:r>
              <a:rPr lang="en-US" altLang="zh-CN" sz="2000" dirty="0" smtClean="0">
                <a:solidFill>
                  <a:prstClr val="black"/>
                </a:solidFill>
                <a:latin typeface="Calibri"/>
                <a:ea typeface="楷体" pitchFamily="49" charset="-122"/>
                <a:cs typeface="Times New Roman" pitchFamily="18" charset="0"/>
              </a:rPr>
              <a:t>design have been established already.</a:t>
            </a:r>
            <a:endParaRPr lang="zh-CN" altLang="en-US" sz="2000" dirty="0">
              <a:solidFill>
                <a:prstClr val="black"/>
              </a:solidFill>
              <a:latin typeface="Calibri"/>
              <a:ea typeface="楷体" pitchFamily="49" charset="-122"/>
              <a:cs typeface="Times New Roman" pitchFamily="18" charset="0"/>
            </a:endParaRPr>
          </a:p>
        </p:txBody>
      </p:sp>
      <p:pic>
        <p:nvPicPr>
          <p:cNvPr id="14" name="Picture 3" descr="C:\Documents and Settings\Administrator\桌面\惠州电源3维图\QQ图片20180312090341.png"/>
          <p:cNvPicPr>
            <a:picLocks noChangeAspect="1" noChangeArrowheads="1"/>
          </p:cNvPicPr>
          <p:nvPr/>
        </p:nvPicPr>
        <p:blipFill>
          <a:blip r:embed="rId3" cstate="print"/>
          <a:srcRect/>
          <a:stretch>
            <a:fillRect/>
          </a:stretch>
        </p:blipFill>
        <p:spPr bwMode="auto">
          <a:xfrm>
            <a:off x="5220072" y="1432520"/>
            <a:ext cx="3382138" cy="5073209"/>
          </a:xfrm>
          <a:prstGeom prst="rect">
            <a:avLst/>
          </a:prstGeom>
          <a:noFill/>
        </p:spPr>
      </p:pic>
      <p:pic>
        <p:nvPicPr>
          <p:cNvPr id="1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2403" y="2257982"/>
            <a:ext cx="4190539" cy="2970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文本框 9"/>
          <p:cNvSpPr txBox="1"/>
          <p:nvPr/>
        </p:nvSpPr>
        <p:spPr>
          <a:xfrm>
            <a:off x="161641" y="35913"/>
            <a:ext cx="5418471" cy="584775"/>
          </a:xfrm>
          <a:prstGeom prst="rect">
            <a:avLst/>
          </a:prstGeom>
          <a:noFill/>
        </p:spPr>
        <p:txBody>
          <a:bodyPr wrap="none" rtlCol="0">
            <a:spAutoFit/>
          </a:bodyPr>
          <a:lstStyle/>
          <a:p>
            <a:pPr algn="ctr"/>
            <a:r>
              <a:rPr lang="en-US" altLang="zh-CN" sz="3200" b="1" dirty="0">
                <a:solidFill>
                  <a:schemeClr val="bg1"/>
                </a:solidFill>
              </a:rPr>
              <a:t>Fast cycling power supply </a:t>
            </a:r>
            <a:endParaRPr lang="zh-CN" altLang="en-US" sz="3200" b="1" dirty="0">
              <a:solidFill>
                <a:schemeClr val="bg1"/>
              </a:solidFill>
            </a:endParaRPr>
          </a:p>
        </p:txBody>
      </p:sp>
    </p:spTree>
    <p:extLst>
      <p:ext uri="{BB962C8B-B14F-4D97-AF65-F5344CB8AC3E}">
        <p14:creationId xmlns:p14="http://schemas.microsoft.com/office/powerpoint/2010/main" val="38735783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Administrator\桌面\微信图片_20181102160750.jpg"/>
          <p:cNvPicPr>
            <a:picLocks noChangeAspect="1" noChangeArrowheads="1"/>
          </p:cNvPicPr>
          <p:nvPr/>
        </p:nvPicPr>
        <p:blipFill>
          <a:blip r:embed="rId2"/>
          <a:srcRect/>
          <a:stretch>
            <a:fillRect/>
          </a:stretch>
        </p:blipFill>
        <p:spPr bwMode="auto">
          <a:xfrm>
            <a:off x="179512" y="1831935"/>
            <a:ext cx="5688632" cy="4428492"/>
          </a:xfrm>
          <a:prstGeom prst="rect">
            <a:avLst/>
          </a:prstGeom>
          <a:noFill/>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r="16016"/>
          <a:stretch/>
        </p:blipFill>
        <p:spPr>
          <a:xfrm>
            <a:off x="5977435" y="1651915"/>
            <a:ext cx="3024336" cy="4801421"/>
          </a:xfrm>
          <a:prstGeom prst="rect">
            <a:avLst/>
          </a:prstGeom>
        </p:spPr>
      </p:pic>
      <p:sp>
        <p:nvSpPr>
          <p:cNvPr id="6" name="文本框 5"/>
          <p:cNvSpPr txBox="1"/>
          <p:nvPr/>
        </p:nvSpPr>
        <p:spPr>
          <a:xfrm>
            <a:off x="161641" y="35913"/>
            <a:ext cx="5418471" cy="584775"/>
          </a:xfrm>
          <a:prstGeom prst="rect">
            <a:avLst/>
          </a:prstGeom>
          <a:noFill/>
        </p:spPr>
        <p:txBody>
          <a:bodyPr wrap="none" rtlCol="0">
            <a:spAutoFit/>
          </a:bodyPr>
          <a:lstStyle/>
          <a:p>
            <a:pPr algn="ctr"/>
            <a:r>
              <a:rPr lang="en-US" altLang="zh-CN" sz="3200" b="1" dirty="0">
                <a:solidFill>
                  <a:schemeClr val="bg1"/>
                </a:solidFill>
              </a:rPr>
              <a:t>Fast cycling power supply </a:t>
            </a:r>
            <a:endParaRPr lang="zh-CN" altLang="en-US" sz="3200" b="1" dirty="0">
              <a:solidFill>
                <a:schemeClr val="bg1"/>
              </a:solidFill>
            </a:endParaRPr>
          </a:p>
        </p:txBody>
      </p:sp>
      <p:sp>
        <p:nvSpPr>
          <p:cNvPr id="7" name="文本框 6">
            <a:extLst>
              <a:ext uri="{FF2B5EF4-FFF2-40B4-BE49-F238E27FC236}">
                <a16:creationId xmlns:a16="http://schemas.microsoft.com/office/drawing/2014/main" xmlns="" id="{1FB9C773-772C-4AC2-ABA0-4730F14CA702}"/>
              </a:ext>
            </a:extLst>
          </p:cNvPr>
          <p:cNvSpPr txBox="1"/>
          <p:nvPr/>
        </p:nvSpPr>
        <p:spPr bwMode="auto">
          <a:xfrm>
            <a:off x="1475656" y="980728"/>
            <a:ext cx="626469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rtlCol="0">
            <a:spAutoFit/>
          </a:bodyPr>
          <a:lstStyle/>
          <a:p>
            <a:pPr algn="ctr" eaLnBrk="1" hangingPunct="1"/>
            <a:r>
              <a:rPr lang="en-US" altLang="zh-CN" sz="3200" b="1" dirty="0" smtClean="0">
                <a:solidFill>
                  <a:srgbClr val="0D02E0"/>
                </a:solidFill>
              </a:rPr>
              <a:t>Power unit of 2000A/1100v</a:t>
            </a:r>
            <a:endParaRPr lang="en-US" altLang="zh-CN" sz="3200" b="1" dirty="0">
              <a:solidFill>
                <a:srgbClr val="0D02E0"/>
              </a:solidFill>
              <a:latin typeface="Arial" pitchFamily="34" charset="0"/>
            </a:endParaRPr>
          </a:p>
        </p:txBody>
      </p:sp>
    </p:spTree>
    <p:extLst>
      <p:ext uri="{BB962C8B-B14F-4D97-AF65-F5344CB8AC3E}">
        <p14:creationId xmlns:p14="http://schemas.microsoft.com/office/powerpoint/2010/main" val="35256445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533" y="825421"/>
            <a:ext cx="1980000" cy="2640000"/>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4675" y="816961"/>
            <a:ext cx="1980000" cy="2640000"/>
          </a:xfrm>
          <a:prstGeom prst="rect">
            <a:avLst/>
          </a:prstGeom>
        </p:spPr>
      </p:pic>
      <p:pic>
        <p:nvPicPr>
          <p:cNvPr id="6" name="内容占位符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7852" y="988726"/>
            <a:ext cx="3819074" cy="2296469"/>
          </a:xfrm>
          <a:prstGeom prst="rect">
            <a:avLst/>
          </a:prstGeom>
        </p:spPr>
      </p:pic>
      <p:pic>
        <p:nvPicPr>
          <p:cNvPr id="7" name="内容占位符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544" y="3803178"/>
            <a:ext cx="3744416" cy="2246650"/>
          </a:xfrm>
          <a:prstGeom prst="rect">
            <a:avLst/>
          </a:prstGeom>
        </p:spPr>
      </p:pic>
      <p:pic>
        <p:nvPicPr>
          <p:cNvPr id="8" name="内容占位符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6765" y="3812190"/>
            <a:ext cx="3744416" cy="2246650"/>
          </a:xfrm>
          <a:prstGeom prst="rect">
            <a:avLst/>
          </a:prstGeom>
        </p:spPr>
      </p:pic>
      <p:sp>
        <p:nvSpPr>
          <p:cNvPr id="9" name="文本框 8"/>
          <p:cNvSpPr txBox="1"/>
          <p:nvPr/>
        </p:nvSpPr>
        <p:spPr>
          <a:xfrm>
            <a:off x="161641" y="35913"/>
            <a:ext cx="5418471" cy="584775"/>
          </a:xfrm>
          <a:prstGeom prst="rect">
            <a:avLst/>
          </a:prstGeom>
          <a:noFill/>
        </p:spPr>
        <p:txBody>
          <a:bodyPr wrap="none" rtlCol="0">
            <a:spAutoFit/>
          </a:bodyPr>
          <a:lstStyle/>
          <a:p>
            <a:pPr algn="ctr"/>
            <a:r>
              <a:rPr lang="en-US" altLang="zh-CN" sz="3200" b="1" dirty="0">
                <a:solidFill>
                  <a:schemeClr val="bg1"/>
                </a:solidFill>
              </a:rPr>
              <a:t>Fast cycling power supply </a:t>
            </a:r>
            <a:endParaRPr lang="zh-CN" altLang="en-US" sz="3200" b="1" dirty="0">
              <a:solidFill>
                <a:schemeClr val="bg1"/>
              </a:solidFill>
            </a:endParaRPr>
          </a:p>
        </p:txBody>
      </p:sp>
      <p:sp>
        <p:nvSpPr>
          <p:cNvPr id="10" name="矩形 9"/>
          <p:cNvSpPr/>
          <p:nvPr/>
        </p:nvSpPr>
        <p:spPr>
          <a:xfrm>
            <a:off x="284468" y="6093296"/>
            <a:ext cx="8463996" cy="707886"/>
          </a:xfrm>
          <a:prstGeom prst="rect">
            <a:avLst/>
          </a:prstGeom>
        </p:spPr>
        <p:txBody>
          <a:bodyPr wrap="square">
            <a:spAutoFit/>
          </a:bodyPr>
          <a:lstStyle/>
          <a:p>
            <a:pPr marL="342900" marR="0" lvl="0" indent="-342900" algn="ctr" defTabSz="914400" eaLnBrk="1" fontAlgn="auto" latinLnBrk="0" hangingPunct="1">
              <a:lnSpc>
                <a:spcPct val="100000"/>
              </a:lnSpc>
              <a:spcBef>
                <a:spcPts val="0"/>
              </a:spcBef>
              <a:spcAft>
                <a:spcPts val="1200"/>
              </a:spcAft>
              <a:buClrTx/>
              <a:buSzTx/>
              <a:buFont typeface="Wingdings" panose="05000000000000000000" pitchFamily="2" charset="2"/>
              <a:buChar char="p"/>
              <a:tabLst/>
              <a:defRPr/>
            </a:pPr>
            <a:r>
              <a:rPr lang="en-US" altLang="zh-CN" sz="2000" b="1" kern="0" noProof="0" dirty="0" smtClean="0">
                <a:solidFill>
                  <a:srgbClr val="C00000"/>
                </a:solidFill>
              </a:rPr>
              <a:t>The test results show </a:t>
            </a:r>
            <a:r>
              <a:rPr lang="en-US" altLang="zh-CN" sz="2000" b="1" kern="0" dirty="0" smtClean="0">
                <a:solidFill>
                  <a:srgbClr val="C00000"/>
                </a:solidFill>
              </a:rPr>
              <a:t>the </a:t>
            </a:r>
            <a:r>
              <a:rPr lang="en-US" altLang="zh-CN" sz="2000" b="1" kern="0" dirty="0">
                <a:solidFill>
                  <a:srgbClr val="C00000"/>
                </a:solidFill>
              </a:rPr>
              <a:t>feasibility </a:t>
            </a:r>
            <a:r>
              <a:rPr lang="en-US" altLang="zh-CN" sz="2000" b="1" kern="0" dirty="0" smtClean="0">
                <a:solidFill>
                  <a:srgbClr val="C00000"/>
                </a:solidFill>
              </a:rPr>
              <a:t>and reliability of </a:t>
            </a:r>
            <a:r>
              <a:rPr lang="en-US" altLang="zh-CN" sz="2000"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full-energy store </a:t>
            </a:r>
            <a:r>
              <a:rPr lang="en-US" altLang="zh-CN" sz="2000" b="1" dirty="0" smtClean="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principle</a:t>
            </a:r>
            <a:r>
              <a:rPr lang="en-US" altLang="zh-CN" sz="2000" b="1" kern="0" dirty="0" smtClean="0">
                <a:solidFill>
                  <a:srgbClr val="C00000"/>
                </a:solidFill>
              </a:rPr>
              <a:t>, will go into production </a:t>
            </a:r>
            <a:endParaRPr kumimoji="0" lang="en-US" altLang="zh-CN" sz="2000" b="1" i="0" u="none" strike="noStrike" kern="0" cap="none" spc="0" normalizeH="0" baseline="0" noProof="0" dirty="0">
              <a:ln>
                <a:noFill/>
              </a:ln>
              <a:solidFill>
                <a:srgbClr val="C00000"/>
              </a:solidFill>
              <a:effectLst/>
              <a:uLnTx/>
              <a:uFillTx/>
            </a:endParaRPr>
          </a:p>
        </p:txBody>
      </p:sp>
    </p:spTree>
    <p:extLst>
      <p:ext uri="{BB962C8B-B14F-4D97-AF65-F5344CB8AC3E}">
        <p14:creationId xmlns:p14="http://schemas.microsoft.com/office/powerpoint/2010/main" val="41704056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a:spLocks noChangeArrowheads="1"/>
          </p:cNvSpPr>
          <p:nvPr/>
        </p:nvSpPr>
        <p:spPr bwMode="auto">
          <a:xfrm>
            <a:off x="251520" y="47632"/>
            <a:ext cx="6772618" cy="558800"/>
          </a:xfrm>
          <a:prstGeom prst="rect">
            <a:avLst/>
          </a:prstGeom>
          <a:noFill/>
          <a:ln w="9525">
            <a:noFill/>
            <a:miter lim="800000"/>
            <a:headEnd/>
            <a:tailEnd/>
          </a:ln>
        </p:spPr>
        <p:txBody>
          <a:bodyPr anchor="ctr"/>
          <a:lstStyle/>
          <a:p>
            <a:r>
              <a:rPr lang="en-US" altLang="zh-CN" sz="3200" b="1" dirty="0" smtClean="0">
                <a:solidFill>
                  <a:schemeClr val="bg1"/>
                </a:solidFill>
                <a:ea typeface="黑体" pitchFamily="2" charset="-122"/>
              </a:rPr>
              <a:t>HIAF: background and motivation</a:t>
            </a:r>
            <a:endParaRPr lang="en-US" altLang="zh-CN" sz="3200" b="1" dirty="0">
              <a:solidFill>
                <a:schemeClr val="bg1"/>
              </a:solidFill>
              <a:latin typeface="Arial"/>
              <a:ea typeface="黑体" pitchFamily="2" charset="-122"/>
            </a:endParaRPr>
          </a:p>
        </p:txBody>
      </p:sp>
      <p:sp>
        <p:nvSpPr>
          <p:cNvPr id="12" name="矩形 11"/>
          <p:cNvSpPr/>
          <p:nvPr/>
        </p:nvSpPr>
        <p:spPr>
          <a:xfrm>
            <a:off x="285720" y="644311"/>
            <a:ext cx="8286808" cy="646331"/>
          </a:xfrm>
          <a:prstGeom prst="rect">
            <a:avLst/>
          </a:prstGeom>
        </p:spPr>
        <p:txBody>
          <a:bodyPr wrap="square">
            <a:spAutoFit/>
          </a:bodyPr>
          <a:lstStyle/>
          <a:p>
            <a:pPr algn="ctr"/>
            <a:r>
              <a:rPr lang="en-US" altLang="zh-CN" b="1" dirty="0" smtClean="0">
                <a:solidFill>
                  <a:srgbClr val="009900"/>
                </a:solidFill>
              </a:rPr>
              <a:t>Next-generation high intensity facilities are required for advances in</a:t>
            </a:r>
          </a:p>
          <a:p>
            <a:pPr algn="ctr"/>
            <a:r>
              <a:rPr lang="en-US" altLang="zh-CN" b="1" dirty="0" smtClean="0">
                <a:solidFill>
                  <a:srgbClr val="009900"/>
                </a:solidFill>
              </a:rPr>
              <a:t> nuclear physics and related research fields:</a:t>
            </a:r>
          </a:p>
        </p:txBody>
      </p:sp>
      <p:sp>
        <p:nvSpPr>
          <p:cNvPr id="22" name="矩形 21"/>
          <p:cNvSpPr/>
          <p:nvPr/>
        </p:nvSpPr>
        <p:spPr>
          <a:xfrm>
            <a:off x="4429124" y="2278659"/>
            <a:ext cx="4357718" cy="1760482"/>
          </a:xfrm>
          <a:prstGeom prst="rect">
            <a:avLst/>
          </a:prstGeom>
        </p:spPr>
        <p:txBody>
          <a:bodyPr wrap="square">
            <a:spAutoFit/>
          </a:bodyPr>
          <a:lstStyle/>
          <a:p>
            <a:pPr>
              <a:lnSpc>
                <a:spcPct val="80000"/>
              </a:lnSpc>
              <a:spcBef>
                <a:spcPts val="600"/>
              </a:spcBef>
              <a:buSzPct val="130000"/>
              <a:buFont typeface="Arial" pitchFamily="34" charset="0"/>
              <a:buChar char="•"/>
            </a:pPr>
            <a:r>
              <a:rPr lang="en-US" altLang="zh-CN" b="1" dirty="0" smtClean="0">
                <a:solidFill>
                  <a:srgbClr val="0000FF"/>
                </a:solidFill>
                <a:latin typeface="Times New Roman"/>
              </a:rPr>
              <a:t>  To explore the limit of nuclear existence</a:t>
            </a:r>
          </a:p>
          <a:p>
            <a:pPr>
              <a:lnSpc>
                <a:spcPct val="80000"/>
              </a:lnSpc>
              <a:spcBef>
                <a:spcPts val="600"/>
              </a:spcBef>
              <a:buSzPct val="130000"/>
              <a:buFont typeface="Arial" pitchFamily="34" charset="0"/>
              <a:buChar char="•"/>
            </a:pPr>
            <a:r>
              <a:rPr lang="en-US" altLang="zh-CN" b="1" dirty="0" smtClean="0">
                <a:solidFill>
                  <a:srgbClr val="0000FF"/>
                </a:solidFill>
                <a:latin typeface="Times New Roman"/>
              </a:rPr>
              <a:t>  To study exotic nuclear structure</a:t>
            </a:r>
          </a:p>
          <a:p>
            <a:pPr>
              <a:lnSpc>
                <a:spcPct val="80000"/>
              </a:lnSpc>
              <a:spcBef>
                <a:spcPts val="600"/>
              </a:spcBef>
              <a:buSzPct val="130000"/>
              <a:buFont typeface="Arial" pitchFamily="34" charset="0"/>
              <a:buChar char="•"/>
            </a:pPr>
            <a:r>
              <a:rPr lang="en-US" altLang="zh-CN" b="1" dirty="0" smtClean="0">
                <a:solidFill>
                  <a:srgbClr val="0000FF"/>
                </a:solidFill>
                <a:latin typeface="Times New Roman"/>
              </a:rPr>
              <a:t>  Understand the origin of the elements</a:t>
            </a:r>
          </a:p>
          <a:p>
            <a:pPr>
              <a:spcBef>
                <a:spcPts val="0"/>
              </a:spcBef>
              <a:buSzPct val="130000"/>
              <a:buFont typeface="Arial" pitchFamily="34" charset="0"/>
              <a:buChar char="•"/>
            </a:pPr>
            <a:r>
              <a:rPr lang="en-US" altLang="zh-CN" b="1" dirty="0" smtClean="0">
                <a:solidFill>
                  <a:srgbClr val="0000FF"/>
                </a:solidFill>
                <a:latin typeface="Times New Roman"/>
              </a:rPr>
              <a:t>  To study the properties of High Energy</a:t>
            </a:r>
          </a:p>
          <a:p>
            <a:pPr>
              <a:spcBef>
                <a:spcPts val="0"/>
              </a:spcBef>
              <a:buSzPct val="130000"/>
            </a:pPr>
            <a:r>
              <a:rPr lang="en-US" altLang="zh-CN" b="1" dirty="0" smtClean="0">
                <a:solidFill>
                  <a:srgbClr val="0000FF"/>
                </a:solidFill>
                <a:latin typeface="Times New Roman"/>
              </a:rPr>
              <a:t>     and Density Matter</a:t>
            </a:r>
          </a:p>
          <a:p>
            <a:pPr>
              <a:lnSpc>
                <a:spcPct val="80000"/>
              </a:lnSpc>
              <a:spcBef>
                <a:spcPts val="0"/>
              </a:spcBef>
              <a:buSzPct val="130000"/>
            </a:pPr>
            <a:r>
              <a:rPr lang="en-US" altLang="zh-CN" b="1" dirty="0" smtClean="0">
                <a:solidFill>
                  <a:srgbClr val="0000FF"/>
                </a:solidFill>
                <a:latin typeface="Times New Roman"/>
              </a:rPr>
              <a:t>                                </a:t>
            </a:r>
            <a:r>
              <a:rPr lang="en-US" altLang="zh-CN" sz="2400" b="1" dirty="0" smtClean="0">
                <a:solidFill>
                  <a:srgbClr val="0000FF"/>
                </a:solidFill>
                <a:latin typeface="Times New Roman"/>
              </a:rPr>
              <a:t>……</a:t>
            </a:r>
          </a:p>
        </p:txBody>
      </p:sp>
      <p:sp>
        <p:nvSpPr>
          <p:cNvPr id="23" name="矩形 22"/>
          <p:cNvSpPr/>
          <p:nvPr/>
        </p:nvSpPr>
        <p:spPr>
          <a:xfrm>
            <a:off x="428596" y="4862542"/>
            <a:ext cx="4857752" cy="1869743"/>
          </a:xfrm>
          <a:prstGeom prst="rect">
            <a:avLst/>
          </a:prstGeom>
        </p:spPr>
        <p:txBody>
          <a:bodyPr wrap="square">
            <a:spAutoFit/>
          </a:bodyPr>
          <a:lstStyle/>
          <a:p>
            <a:endParaRPr lang="zh-CN" altLang="en-US" sz="1050" dirty="0" smtClean="0">
              <a:solidFill>
                <a:srgbClr val="000000"/>
              </a:solidFill>
              <a:latin typeface="Wingdings"/>
            </a:endParaRPr>
          </a:p>
          <a:p>
            <a:pPr marL="355600" indent="-355600">
              <a:spcBef>
                <a:spcPts val="600"/>
              </a:spcBef>
              <a:buFont typeface="Wingdings" pitchFamily="2" charset="2"/>
              <a:buChar char="n"/>
            </a:pPr>
            <a:r>
              <a:rPr lang="en-US" altLang="zh-CN" sz="1600" dirty="0" smtClean="0">
                <a:solidFill>
                  <a:srgbClr val="006600"/>
                </a:solidFill>
                <a:latin typeface="Arial"/>
              </a:rPr>
              <a:t>SPIRAL2 at GANIL in Caen, France </a:t>
            </a:r>
          </a:p>
          <a:p>
            <a:pPr marL="355600" indent="-355600">
              <a:spcBef>
                <a:spcPts val="600"/>
              </a:spcBef>
              <a:buFont typeface="Wingdings" pitchFamily="2" charset="2"/>
              <a:buChar char="n"/>
            </a:pPr>
            <a:r>
              <a:rPr lang="en-US" altLang="zh-CN" sz="1600" dirty="0" smtClean="0">
                <a:solidFill>
                  <a:srgbClr val="006600"/>
                </a:solidFill>
                <a:latin typeface="Arial"/>
              </a:rPr>
              <a:t>FAIR at GSI in Darmstadt, Germany </a:t>
            </a:r>
          </a:p>
          <a:p>
            <a:pPr marL="355600" indent="-355600">
              <a:spcBef>
                <a:spcPts val="600"/>
              </a:spcBef>
              <a:buFont typeface="Wingdings" pitchFamily="2" charset="2"/>
              <a:buChar char="n"/>
            </a:pPr>
            <a:r>
              <a:rPr lang="en-US" altLang="zh-CN" sz="1600" dirty="0" smtClean="0">
                <a:solidFill>
                  <a:srgbClr val="006600"/>
                </a:solidFill>
                <a:latin typeface="Arial"/>
              </a:rPr>
              <a:t>FRIB at MSU in the U.S. </a:t>
            </a:r>
          </a:p>
          <a:p>
            <a:pPr marL="355600" indent="-355600">
              <a:spcBef>
                <a:spcPts val="600"/>
              </a:spcBef>
              <a:buFont typeface="Wingdings" pitchFamily="2" charset="2"/>
              <a:buChar char="n"/>
            </a:pPr>
            <a:r>
              <a:rPr lang="en-US" sz="1600" dirty="0" smtClean="0">
                <a:solidFill>
                  <a:srgbClr val="006600"/>
                </a:solidFill>
              </a:rPr>
              <a:t>NICA at JINR, </a:t>
            </a:r>
            <a:r>
              <a:rPr lang="en-US" sz="1600" dirty="0" err="1" smtClean="0">
                <a:solidFill>
                  <a:srgbClr val="006600"/>
                </a:solidFill>
              </a:rPr>
              <a:t>Dubna</a:t>
            </a:r>
            <a:r>
              <a:rPr lang="en-US" sz="1600" dirty="0" smtClean="0">
                <a:solidFill>
                  <a:srgbClr val="006600"/>
                </a:solidFill>
              </a:rPr>
              <a:t>, Russia</a:t>
            </a:r>
            <a:endParaRPr lang="en-US" altLang="zh-CN" sz="1600" dirty="0" smtClean="0">
              <a:solidFill>
                <a:schemeClr val="accent6">
                  <a:lumMod val="75000"/>
                </a:schemeClr>
              </a:solidFill>
              <a:latin typeface="Arial"/>
            </a:endParaRPr>
          </a:p>
          <a:p>
            <a:pPr marL="355600" indent="-355600">
              <a:spcBef>
                <a:spcPts val="600"/>
              </a:spcBef>
              <a:buFont typeface="Wingdings" pitchFamily="2" charset="2"/>
              <a:buChar char="n"/>
            </a:pPr>
            <a:r>
              <a:rPr lang="en-US" altLang="zh-CN" sz="1600" dirty="0" smtClean="0">
                <a:solidFill>
                  <a:srgbClr val="FF6600"/>
                </a:solidFill>
                <a:latin typeface="Arial"/>
              </a:rPr>
              <a:t>EURISOL in Europe </a:t>
            </a:r>
          </a:p>
        </p:txBody>
      </p:sp>
      <p:sp>
        <p:nvSpPr>
          <p:cNvPr id="24" name="矩形 23"/>
          <p:cNvSpPr/>
          <p:nvPr/>
        </p:nvSpPr>
        <p:spPr>
          <a:xfrm>
            <a:off x="6300192" y="5340404"/>
            <a:ext cx="2714644" cy="1184940"/>
          </a:xfrm>
          <a:prstGeom prst="rect">
            <a:avLst/>
          </a:prstGeom>
          <a:solidFill>
            <a:srgbClr val="FFFFFF">
              <a:alpha val="73000"/>
            </a:srgbClr>
          </a:solidFill>
          <a:ln>
            <a:noFill/>
          </a:ln>
        </p:spPr>
        <p:style>
          <a:lnRef idx="2">
            <a:schemeClr val="accent3"/>
          </a:lnRef>
          <a:fillRef idx="1">
            <a:schemeClr val="lt1"/>
          </a:fillRef>
          <a:effectRef idx="0">
            <a:schemeClr val="accent3"/>
          </a:effectRef>
          <a:fontRef idx="minor">
            <a:schemeClr val="dk1"/>
          </a:fontRef>
        </p:style>
        <p:txBody>
          <a:bodyPr wrap="square">
            <a:spAutoFit/>
          </a:bodyPr>
          <a:lstStyle/>
          <a:p>
            <a:pPr algn="ctr" fontAlgn="auto">
              <a:lnSpc>
                <a:spcPct val="100000"/>
              </a:lnSpc>
              <a:spcBef>
                <a:spcPts val="0"/>
              </a:spcBef>
              <a:spcAft>
                <a:spcPts val="0"/>
              </a:spcAft>
              <a:defRPr/>
            </a:pPr>
            <a:r>
              <a:rPr lang="en-US" altLang="zh-CN" b="1" dirty="0" smtClean="0">
                <a:solidFill>
                  <a:srgbClr val="FF0000"/>
                </a:solidFill>
                <a:effectLst>
                  <a:outerShdw blurRad="38100" dist="38100" dir="2700000" algn="tl">
                    <a:srgbClr val="000000">
                      <a:alpha val="43137"/>
                    </a:srgbClr>
                  </a:outerShdw>
                </a:effectLst>
                <a:latin typeface="Times New Roman" pitchFamily="18" charset="0"/>
                <a:ea typeface="楷体_GB2312" pitchFamily="49" charset="-122"/>
                <a:cs typeface="Times New Roman" pitchFamily="18" charset="0"/>
              </a:rPr>
              <a:t>H</a:t>
            </a:r>
            <a:r>
              <a:rPr lang="en-US" altLang="zh-CN" b="1" dirty="0" smtClean="0">
                <a:solidFill>
                  <a:srgbClr val="0000FF"/>
                </a:solidFill>
                <a:effectLst>
                  <a:outerShdw blurRad="38100" dist="38100" dir="2700000" algn="tl">
                    <a:srgbClr val="000000">
                      <a:alpha val="43137"/>
                    </a:srgbClr>
                  </a:outerShdw>
                </a:effectLst>
                <a:latin typeface="Times New Roman" pitchFamily="18" charset="0"/>
                <a:ea typeface="楷体_GB2312" pitchFamily="49" charset="-122"/>
                <a:cs typeface="Times New Roman" pitchFamily="18" charset="0"/>
              </a:rPr>
              <a:t>igh</a:t>
            </a:r>
            <a:r>
              <a:rPr lang="en-US" altLang="zh-CN" b="1" dirty="0" smtClean="0">
                <a:solidFill>
                  <a:srgbClr val="003366"/>
                </a:solidFill>
                <a:effectLst>
                  <a:outerShdw blurRad="38100" dist="38100" dir="2700000" algn="tl">
                    <a:srgbClr val="000000">
                      <a:alpha val="43137"/>
                    </a:srgbClr>
                  </a:outerShdw>
                </a:effectLst>
                <a:latin typeface="Times New Roman" pitchFamily="18" charset="0"/>
                <a:ea typeface="楷体_GB2312" pitchFamily="49" charset="-122"/>
                <a:cs typeface="Times New Roman" pitchFamily="18" charset="0"/>
              </a:rPr>
              <a:t> </a:t>
            </a:r>
            <a:r>
              <a:rPr lang="en-US" altLang="zh-CN" b="1" dirty="0" smtClean="0">
                <a:solidFill>
                  <a:srgbClr val="FF0000"/>
                </a:solidFill>
                <a:effectLst>
                  <a:outerShdw blurRad="38100" dist="38100" dir="2700000" algn="tl">
                    <a:srgbClr val="000000">
                      <a:alpha val="43137"/>
                    </a:srgbClr>
                  </a:outerShdw>
                </a:effectLst>
                <a:latin typeface="Times New Roman" pitchFamily="18" charset="0"/>
                <a:ea typeface="楷体_GB2312" pitchFamily="49" charset="-122"/>
                <a:cs typeface="Times New Roman" pitchFamily="18" charset="0"/>
              </a:rPr>
              <a:t>I</a:t>
            </a:r>
            <a:r>
              <a:rPr lang="en-US" altLang="zh-CN" b="1" dirty="0" smtClean="0">
                <a:solidFill>
                  <a:srgbClr val="0000FF"/>
                </a:solidFill>
                <a:effectLst>
                  <a:outerShdw blurRad="38100" dist="38100" dir="2700000" algn="tl">
                    <a:srgbClr val="000000">
                      <a:alpha val="43137"/>
                    </a:srgbClr>
                  </a:outerShdw>
                </a:effectLst>
                <a:latin typeface="Times New Roman" pitchFamily="18" charset="0"/>
                <a:ea typeface="楷体_GB2312" pitchFamily="49" charset="-122"/>
                <a:cs typeface="Times New Roman" pitchFamily="18" charset="0"/>
              </a:rPr>
              <a:t>ntensity</a:t>
            </a:r>
            <a:r>
              <a:rPr lang="en-US" altLang="zh-CN" b="1" dirty="0" smtClean="0">
                <a:solidFill>
                  <a:srgbClr val="003366"/>
                </a:solidFill>
                <a:effectLst>
                  <a:outerShdw blurRad="38100" dist="38100" dir="2700000" algn="tl">
                    <a:srgbClr val="000000">
                      <a:alpha val="43137"/>
                    </a:srgbClr>
                  </a:outerShdw>
                </a:effectLst>
                <a:latin typeface="Times New Roman" pitchFamily="18" charset="0"/>
                <a:ea typeface="楷体_GB2312" pitchFamily="49" charset="-122"/>
                <a:cs typeface="Times New Roman" pitchFamily="18" charset="0"/>
              </a:rPr>
              <a:t> </a:t>
            </a:r>
            <a:r>
              <a:rPr lang="en-US" altLang="zh-CN" b="1" dirty="0" smtClean="0">
                <a:solidFill>
                  <a:srgbClr val="0000FF"/>
                </a:solidFill>
                <a:effectLst>
                  <a:outerShdw blurRad="38100" dist="38100" dir="2700000" algn="tl">
                    <a:srgbClr val="000000">
                      <a:alpha val="43137"/>
                    </a:srgbClr>
                  </a:outerShdw>
                </a:effectLst>
                <a:latin typeface="Times New Roman" pitchFamily="18" charset="0"/>
                <a:ea typeface="楷体_GB2312" pitchFamily="49" charset="-122"/>
                <a:cs typeface="Times New Roman" pitchFamily="18" charset="0"/>
              </a:rPr>
              <a:t>Heavy-ion</a:t>
            </a:r>
          </a:p>
          <a:p>
            <a:pPr algn="ctr" fontAlgn="auto">
              <a:lnSpc>
                <a:spcPct val="100000"/>
              </a:lnSpc>
              <a:spcBef>
                <a:spcPts val="0"/>
              </a:spcBef>
              <a:spcAft>
                <a:spcPts val="0"/>
              </a:spcAft>
              <a:defRPr/>
            </a:pPr>
            <a:r>
              <a:rPr lang="en-US" altLang="zh-CN" b="1" dirty="0" smtClean="0">
                <a:solidFill>
                  <a:srgbClr val="003366"/>
                </a:solidFill>
                <a:effectLst>
                  <a:outerShdw blurRad="38100" dist="38100" dir="2700000" algn="tl">
                    <a:srgbClr val="000000">
                      <a:alpha val="43137"/>
                    </a:srgbClr>
                  </a:outerShdw>
                </a:effectLst>
                <a:latin typeface="Times New Roman" pitchFamily="18" charset="0"/>
                <a:ea typeface="楷体_GB2312" pitchFamily="49" charset="-122"/>
                <a:cs typeface="Times New Roman" pitchFamily="18" charset="0"/>
              </a:rPr>
              <a:t> </a:t>
            </a:r>
            <a:r>
              <a:rPr lang="en-US" altLang="zh-CN" b="1" dirty="0" smtClean="0">
                <a:solidFill>
                  <a:srgbClr val="FF0000"/>
                </a:solidFill>
                <a:effectLst>
                  <a:outerShdw blurRad="38100" dist="38100" dir="2700000" algn="tl">
                    <a:srgbClr val="000000">
                      <a:alpha val="43137"/>
                    </a:srgbClr>
                  </a:outerShdw>
                </a:effectLst>
                <a:latin typeface="Times New Roman" pitchFamily="18" charset="0"/>
                <a:ea typeface="楷体_GB2312" pitchFamily="49" charset="-122"/>
                <a:cs typeface="Times New Roman" pitchFamily="18" charset="0"/>
              </a:rPr>
              <a:t>A</a:t>
            </a:r>
            <a:r>
              <a:rPr lang="en-US" altLang="zh-CN" b="1" dirty="0" smtClean="0">
                <a:solidFill>
                  <a:srgbClr val="0000FF"/>
                </a:solidFill>
                <a:effectLst>
                  <a:outerShdw blurRad="38100" dist="38100" dir="2700000" algn="tl">
                    <a:srgbClr val="000000">
                      <a:alpha val="43137"/>
                    </a:srgbClr>
                  </a:outerShdw>
                </a:effectLst>
                <a:latin typeface="Times New Roman" pitchFamily="18" charset="0"/>
                <a:ea typeface="楷体_GB2312" pitchFamily="49" charset="-122"/>
                <a:cs typeface="Times New Roman" pitchFamily="18" charset="0"/>
              </a:rPr>
              <a:t>ccelerator</a:t>
            </a:r>
            <a:r>
              <a:rPr lang="en-US" altLang="zh-CN" b="1" dirty="0" smtClean="0">
                <a:solidFill>
                  <a:srgbClr val="003366"/>
                </a:solidFill>
                <a:effectLst>
                  <a:outerShdw blurRad="38100" dist="38100" dir="2700000" algn="tl">
                    <a:srgbClr val="000000">
                      <a:alpha val="43137"/>
                    </a:srgbClr>
                  </a:outerShdw>
                </a:effectLst>
                <a:latin typeface="Times New Roman" pitchFamily="18" charset="0"/>
                <a:ea typeface="楷体_GB2312" pitchFamily="49" charset="-122"/>
                <a:cs typeface="Times New Roman" pitchFamily="18" charset="0"/>
              </a:rPr>
              <a:t> </a:t>
            </a:r>
            <a:r>
              <a:rPr lang="en-US" altLang="zh-CN" b="1" dirty="0" smtClean="0">
                <a:solidFill>
                  <a:srgbClr val="FF0000"/>
                </a:solidFill>
                <a:effectLst>
                  <a:outerShdw blurRad="38100" dist="38100" dir="2700000" algn="tl">
                    <a:srgbClr val="000000">
                      <a:alpha val="43137"/>
                    </a:srgbClr>
                  </a:outerShdw>
                </a:effectLst>
                <a:latin typeface="Times New Roman" pitchFamily="18" charset="0"/>
                <a:ea typeface="楷体_GB2312" pitchFamily="49" charset="-122"/>
                <a:cs typeface="Times New Roman" pitchFamily="18" charset="0"/>
              </a:rPr>
              <a:t>F</a:t>
            </a:r>
            <a:r>
              <a:rPr lang="en-US" altLang="zh-CN" b="1" dirty="0" smtClean="0">
                <a:solidFill>
                  <a:srgbClr val="0000FF"/>
                </a:solidFill>
                <a:effectLst>
                  <a:outerShdw blurRad="38100" dist="38100" dir="2700000" algn="tl">
                    <a:srgbClr val="000000">
                      <a:alpha val="43137"/>
                    </a:srgbClr>
                  </a:outerShdw>
                </a:effectLst>
                <a:latin typeface="Times New Roman" pitchFamily="18" charset="0"/>
                <a:ea typeface="楷体_GB2312" pitchFamily="49" charset="-122"/>
                <a:cs typeface="Times New Roman" pitchFamily="18" charset="0"/>
              </a:rPr>
              <a:t>acility</a:t>
            </a:r>
          </a:p>
          <a:p>
            <a:pPr algn="ctr" fontAlgn="auto">
              <a:lnSpc>
                <a:spcPct val="100000"/>
              </a:lnSpc>
              <a:spcBef>
                <a:spcPts val="600"/>
              </a:spcBef>
              <a:spcAft>
                <a:spcPts val="0"/>
              </a:spcAft>
              <a:defRPr/>
            </a:pPr>
            <a:r>
              <a:rPr lang="en-US" altLang="zh-CN" sz="3000" b="1" dirty="0" smtClean="0">
                <a:solidFill>
                  <a:srgbClr val="FF0000"/>
                </a:solidFill>
                <a:latin typeface="Times New Roman" pitchFamily="18" charset="0"/>
                <a:ea typeface="楷体_GB2312" pitchFamily="49" charset="-122"/>
                <a:cs typeface="Times New Roman" pitchFamily="18" charset="0"/>
              </a:rPr>
              <a:t>HIAF in China</a:t>
            </a:r>
            <a:endParaRPr lang="en-US" altLang="zh-CN" sz="3000" b="1" dirty="0">
              <a:solidFill>
                <a:srgbClr val="FF0000"/>
              </a:solidFill>
            </a:endParaRPr>
          </a:p>
        </p:txBody>
      </p:sp>
      <p:grpSp>
        <p:nvGrpSpPr>
          <p:cNvPr id="25" name="组合 24"/>
          <p:cNvGrpSpPr/>
          <p:nvPr/>
        </p:nvGrpSpPr>
        <p:grpSpPr>
          <a:xfrm>
            <a:off x="635495" y="1362080"/>
            <a:ext cx="3793629" cy="3143272"/>
            <a:chOff x="357158" y="1861423"/>
            <a:chExt cx="3793629" cy="3143272"/>
          </a:xfrm>
        </p:grpSpPr>
        <p:pic>
          <p:nvPicPr>
            <p:cNvPr id="26" name="Picture 2"/>
            <p:cNvPicPr>
              <a:picLocks noChangeAspect="1" noChangeArrowheads="1"/>
            </p:cNvPicPr>
            <p:nvPr/>
          </p:nvPicPr>
          <p:blipFill>
            <a:blip r:embed="rId3"/>
            <a:srcRect l="56688"/>
            <a:stretch>
              <a:fillRect/>
            </a:stretch>
          </p:blipFill>
          <p:spPr bwMode="auto">
            <a:xfrm>
              <a:off x="357158" y="1861423"/>
              <a:ext cx="3793629" cy="3143272"/>
            </a:xfrm>
            <a:prstGeom prst="rect">
              <a:avLst/>
            </a:prstGeom>
            <a:noFill/>
            <a:ln w="9525">
              <a:noFill/>
              <a:miter lim="800000"/>
              <a:headEnd/>
              <a:tailEnd/>
            </a:ln>
          </p:spPr>
        </p:pic>
        <p:sp>
          <p:nvSpPr>
            <p:cNvPr id="27" name="TextBox 9"/>
            <p:cNvSpPr txBox="1"/>
            <p:nvPr/>
          </p:nvSpPr>
          <p:spPr>
            <a:xfrm>
              <a:off x="632103" y="3208750"/>
              <a:ext cx="1396473" cy="307777"/>
            </a:xfrm>
            <a:prstGeom prst="rect">
              <a:avLst/>
            </a:prstGeom>
            <a:noFill/>
          </p:spPr>
          <p:txBody>
            <a:bodyPr wrap="none" rtlCol="0">
              <a:spAutoFit/>
            </a:bodyPr>
            <a:lstStyle/>
            <a:p>
              <a:r>
                <a:rPr lang="en-US" altLang="zh-CN" sz="1400" dirty="0" smtClean="0">
                  <a:solidFill>
                    <a:srgbClr val="0000FF"/>
                  </a:solidFill>
                </a:rPr>
                <a:t>Available today</a:t>
              </a:r>
              <a:endParaRPr lang="zh-CN" altLang="en-US" sz="1400" dirty="0">
                <a:solidFill>
                  <a:srgbClr val="0000FF"/>
                </a:solidFill>
              </a:endParaRPr>
            </a:p>
          </p:txBody>
        </p:sp>
        <p:cxnSp>
          <p:nvCxnSpPr>
            <p:cNvPr id="28" name="直接箭头连接符 27"/>
            <p:cNvCxnSpPr/>
            <p:nvPr/>
          </p:nvCxnSpPr>
          <p:spPr>
            <a:xfrm>
              <a:off x="1214414" y="3438878"/>
              <a:ext cx="432000" cy="432000"/>
            </a:xfrm>
            <a:prstGeom prst="straightConnector1">
              <a:avLst/>
            </a:prstGeom>
            <a:ln w="22225">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sp>
        <p:nvSpPr>
          <p:cNvPr id="29" name="矩形 28"/>
          <p:cNvSpPr/>
          <p:nvPr/>
        </p:nvSpPr>
        <p:spPr>
          <a:xfrm>
            <a:off x="4357686" y="1790708"/>
            <a:ext cx="4315605" cy="400110"/>
          </a:xfrm>
          <a:prstGeom prst="rect">
            <a:avLst/>
          </a:prstGeom>
        </p:spPr>
        <p:txBody>
          <a:bodyPr wrap="none">
            <a:spAutoFit/>
          </a:bodyPr>
          <a:lstStyle/>
          <a:p>
            <a:r>
              <a:rPr lang="en-US" sz="2000" b="1" dirty="0" smtClean="0">
                <a:solidFill>
                  <a:srgbClr val="000099"/>
                </a:solidFill>
              </a:rPr>
              <a:t>Fascinating and crucial questions</a:t>
            </a:r>
            <a:endParaRPr lang="zh-CN" altLang="en-US" sz="2000" b="1" dirty="0">
              <a:solidFill>
                <a:srgbClr val="000099"/>
              </a:solidFill>
            </a:endParaRPr>
          </a:p>
        </p:txBody>
      </p:sp>
      <p:sp>
        <p:nvSpPr>
          <p:cNvPr id="30" name="矩形 29"/>
          <p:cNvSpPr/>
          <p:nvPr/>
        </p:nvSpPr>
        <p:spPr>
          <a:xfrm>
            <a:off x="642910" y="4653136"/>
            <a:ext cx="8143932" cy="369332"/>
          </a:xfrm>
          <a:prstGeom prst="rect">
            <a:avLst/>
          </a:prstGeom>
          <a:noFill/>
          <a:effectLst>
            <a:glow rad="139700">
              <a:schemeClr val="accent2">
                <a:satMod val="175000"/>
                <a:alpha val="40000"/>
              </a:schemeClr>
            </a:glow>
          </a:effectLst>
        </p:spPr>
        <p:txBody>
          <a:bodyPr wrap="square">
            <a:spAutoFit/>
          </a:bodyPr>
          <a:lstStyle/>
          <a:p>
            <a:r>
              <a:rPr lang="en-US" altLang="zh-CN" b="1" i="1" dirty="0" smtClean="0">
                <a:solidFill>
                  <a:schemeClr val="accent2"/>
                </a:solidFill>
              </a:rPr>
              <a:t>Next-generation facilities are being constructed or proposed worldwide:  </a:t>
            </a:r>
            <a:endParaRPr lang="zh-CN" altLang="en-US" b="1" dirty="0">
              <a:solidFill>
                <a:schemeClr val="accent2"/>
              </a:solidFill>
            </a:endParaRPr>
          </a:p>
        </p:txBody>
      </p:sp>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25588" r="9838"/>
          <a:stretch/>
        </p:blipFill>
        <p:spPr>
          <a:xfrm>
            <a:off x="4308051" y="5134394"/>
            <a:ext cx="2064149" cy="1462958"/>
          </a:xfrm>
          <a:prstGeom prst="rect">
            <a:avLst/>
          </a:prstGeom>
        </p:spPr>
      </p:pic>
    </p:spTree>
    <p:extLst>
      <p:ext uri="{BB962C8B-B14F-4D97-AF65-F5344CB8AC3E}">
        <p14:creationId xmlns:p14="http://schemas.microsoft.com/office/powerpoint/2010/main" val="36599763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588485" y="764704"/>
            <a:ext cx="7727931" cy="707886"/>
          </a:xfrm>
          <a:prstGeom prst="rect">
            <a:avLst/>
          </a:prstGeom>
          <a:solidFill>
            <a:schemeClr val="accent6">
              <a:lumMod val="20000"/>
              <a:lumOff val="80000"/>
            </a:schemeClr>
          </a:solidFill>
        </p:spPr>
        <p:txBody>
          <a:bodyPr wrap="square">
            <a:spAutoFit/>
          </a:bodyPr>
          <a:lstStyle/>
          <a:p>
            <a:pPr algn="ctr">
              <a:defRPr/>
            </a:pPr>
            <a:r>
              <a:rPr lang="en-US" altLang="zh-CN" sz="2000" dirty="0" smtClean="0">
                <a:solidFill>
                  <a:srgbClr val="000099"/>
                </a:solidFill>
              </a:rPr>
              <a:t>Due to high ramping rates, thin wall vacuum chambers are needed for all magnets to keep eddy currents at a tolerable level</a:t>
            </a:r>
            <a:r>
              <a:rPr lang="en-US" altLang="zh-CN" sz="2000" dirty="0" smtClean="0">
                <a:solidFill>
                  <a:srgbClr val="000000"/>
                </a:solidFill>
              </a:rPr>
              <a:t>. </a:t>
            </a:r>
          </a:p>
        </p:txBody>
      </p:sp>
      <p:sp>
        <p:nvSpPr>
          <p:cNvPr id="18" name="文本框 17"/>
          <p:cNvSpPr txBox="1"/>
          <p:nvPr/>
        </p:nvSpPr>
        <p:spPr>
          <a:xfrm>
            <a:off x="251520" y="57043"/>
            <a:ext cx="5421677" cy="584775"/>
          </a:xfrm>
          <a:prstGeom prst="rect">
            <a:avLst/>
          </a:prstGeom>
          <a:noFill/>
        </p:spPr>
        <p:txBody>
          <a:bodyPr wrap="none" rtlCol="0">
            <a:spAutoFit/>
          </a:bodyPr>
          <a:lstStyle/>
          <a:p>
            <a:r>
              <a:rPr lang="en-US" altLang="zh-CN" sz="3200" b="1" dirty="0">
                <a:solidFill>
                  <a:schemeClr val="bg1"/>
                </a:solidFill>
              </a:rPr>
              <a:t>Thin wall vacuum chamber</a:t>
            </a:r>
            <a:endParaRPr lang="zh-CN" altLang="en-US" sz="3200" b="1" dirty="0">
              <a:solidFill>
                <a:schemeClr val="bg1"/>
              </a:solidFill>
            </a:endParaRPr>
          </a:p>
        </p:txBody>
      </p:sp>
      <p:sp>
        <p:nvSpPr>
          <p:cNvPr id="22" name="矩形 18"/>
          <p:cNvSpPr>
            <a:spLocks noChangeArrowheads="1"/>
          </p:cNvSpPr>
          <p:nvPr/>
        </p:nvSpPr>
        <p:spPr bwMode="auto">
          <a:xfrm>
            <a:off x="144016" y="1450354"/>
            <a:ext cx="8532440" cy="646331"/>
          </a:xfrm>
          <a:prstGeom prst="rect">
            <a:avLst/>
          </a:prstGeom>
          <a:noFill/>
          <a:ln w="9525">
            <a:noFill/>
            <a:miter lim="800000"/>
            <a:headEnd/>
            <a:tailEnd/>
          </a:ln>
        </p:spPr>
        <p:txBody>
          <a:bodyPr wrap="square">
            <a:spAutoFit/>
          </a:bodyPr>
          <a:lstStyle/>
          <a:p>
            <a:pPr marL="285750" indent="-285750" algn="ctr">
              <a:spcBef>
                <a:spcPct val="50000"/>
              </a:spcBef>
              <a:buFont typeface="Wingdings" panose="05000000000000000000" pitchFamily="2" charset="2"/>
              <a:buChar char="Ø"/>
              <a:defRPr/>
            </a:pPr>
            <a:r>
              <a:rPr lang="en-US" altLang="zh-CN" b="1" dirty="0" smtClean="0">
                <a:solidFill>
                  <a:srgbClr val="0000FF"/>
                </a:solidFill>
                <a:latin typeface="Times New Roman" pitchFamily="18" charset="0"/>
                <a:ea typeface="黑体" pitchFamily="49" charset="-122"/>
                <a:cs typeface="Times New Roman" pitchFamily="18" charset="0"/>
              </a:rPr>
              <a:t>The traditional technology is </a:t>
            </a:r>
            <a:r>
              <a:rPr lang="en-US" altLang="zh-CN" b="1" dirty="0">
                <a:solidFill>
                  <a:srgbClr val="0000FF"/>
                </a:solidFill>
                <a:latin typeface="Times New Roman" panose="02020603050405020304" pitchFamily="18" charset="0"/>
                <a:cs typeface="Times New Roman" panose="02020603050405020304" pitchFamily="18" charset="0"/>
              </a:rPr>
              <a:t>r</a:t>
            </a:r>
            <a:r>
              <a:rPr lang="en-US" altLang="zh-CN" b="1" dirty="0" smtClean="0">
                <a:solidFill>
                  <a:srgbClr val="0000FF"/>
                </a:solidFill>
                <a:latin typeface="Times New Roman" panose="02020603050405020304" pitchFamily="18" charset="0"/>
                <a:cs typeface="Times New Roman" panose="02020603050405020304" pitchFamily="18" charset="0"/>
              </a:rPr>
              <a:t>ibs </a:t>
            </a:r>
            <a:r>
              <a:rPr lang="en-US" altLang="zh-CN" b="1" dirty="0">
                <a:solidFill>
                  <a:srgbClr val="0000FF"/>
                </a:solidFill>
                <a:latin typeface="Times New Roman" panose="02020603050405020304" pitchFamily="18" charset="0"/>
                <a:cs typeface="Times New Roman" panose="02020603050405020304" pitchFamily="18" charset="0"/>
              </a:rPr>
              <a:t>supporter thin wall </a:t>
            </a:r>
            <a:r>
              <a:rPr lang="en-US" altLang="zh-CN" b="1" dirty="0" smtClean="0">
                <a:solidFill>
                  <a:srgbClr val="0000FF"/>
                </a:solidFill>
                <a:latin typeface="Times New Roman" panose="02020603050405020304" pitchFamily="18" charset="0"/>
                <a:cs typeface="Times New Roman" panose="02020603050405020304" pitchFamily="18" charset="0"/>
              </a:rPr>
              <a:t>chamber,</a:t>
            </a:r>
            <a:r>
              <a:rPr lang="en-US" altLang="zh-CN" b="1" dirty="0">
                <a:solidFill>
                  <a:srgbClr val="0000FF"/>
                </a:solidFill>
                <a:latin typeface="Times New Roman" pitchFamily="18" charset="0"/>
                <a:ea typeface="黑体" pitchFamily="49" charset="-122"/>
              </a:rPr>
              <a:t> </a:t>
            </a:r>
            <a:r>
              <a:rPr lang="en-US" altLang="zh-CN" b="1" dirty="0" smtClean="0">
                <a:solidFill>
                  <a:srgbClr val="0000FF"/>
                </a:solidFill>
                <a:latin typeface="Times New Roman" pitchFamily="18" charset="0"/>
                <a:ea typeface="黑体" pitchFamily="49" charset="-122"/>
              </a:rPr>
              <a:t>ribs </a:t>
            </a:r>
            <a:r>
              <a:rPr lang="en-US" altLang="zh-CN" b="1" dirty="0">
                <a:solidFill>
                  <a:srgbClr val="0000FF"/>
                </a:solidFill>
                <a:latin typeface="Times New Roman" pitchFamily="18" charset="0"/>
                <a:ea typeface="黑体" pitchFamily="49" charset="-122"/>
              </a:rPr>
              <a:t>supporter parallel to the magnetic field </a:t>
            </a:r>
            <a:r>
              <a:rPr lang="en-US" altLang="zh-CN" b="1" dirty="0" smtClean="0">
                <a:solidFill>
                  <a:srgbClr val="0000FF"/>
                </a:solidFill>
                <a:latin typeface="Times New Roman" pitchFamily="18" charset="0"/>
                <a:ea typeface="黑体" pitchFamily="49" charset="-122"/>
              </a:rPr>
              <a:t>lines</a:t>
            </a:r>
            <a:endParaRPr lang="en-US" altLang="zh-CN" b="1" dirty="0">
              <a:solidFill>
                <a:srgbClr val="0000FF"/>
              </a:solidFill>
              <a:latin typeface="Times New Roman" pitchFamily="18" charset="0"/>
              <a:ea typeface="黑体" pitchFamily="49" charset="-122"/>
            </a:endParaRPr>
          </a:p>
        </p:txBody>
      </p:sp>
      <p:pic>
        <p:nvPicPr>
          <p:cNvPr id="23" name="图片 22" descr="IMG_20151201_104904.jpg"/>
          <p:cNvPicPr>
            <a:picLocks noChangeAspect="1"/>
          </p:cNvPicPr>
          <p:nvPr/>
        </p:nvPicPr>
        <p:blipFill>
          <a:blip r:embed="rId2" cstate="print"/>
          <a:srcRect/>
          <a:stretch>
            <a:fillRect/>
          </a:stretch>
        </p:blipFill>
        <p:spPr bwMode="auto">
          <a:xfrm>
            <a:off x="5458433" y="2127931"/>
            <a:ext cx="2424803" cy="4317497"/>
          </a:xfrm>
          <a:prstGeom prst="rect">
            <a:avLst/>
          </a:prstGeom>
          <a:noFill/>
          <a:ln w="9525">
            <a:noFill/>
            <a:miter lim="800000"/>
            <a:headEnd/>
            <a:tailEnd/>
          </a:ln>
        </p:spPr>
      </p:pic>
      <p:pic>
        <p:nvPicPr>
          <p:cNvPr id="24" name="图片 23" descr="IMG_20151201_105410.jpg"/>
          <p:cNvPicPr>
            <a:picLocks noChangeAspect="1"/>
          </p:cNvPicPr>
          <p:nvPr/>
        </p:nvPicPr>
        <p:blipFill>
          <a:blip r:embed="rId3"/>
          <a:srcRect l="2083" t="-172" r="14581"/>
          <a:stretch>
            <a:fillRect/>
          </a:stretch>
        </p:blipFill>
        <p:spPr bwMode="auto">
          <a:xfrm>
            <a:off x="1214700" y="4321747"/>
            <a:ext cx="3051440" cy="2060663"/>
          </a:xfrm>
          <a:prstGeom prst="rect">
            <a:avLst/>
          </a:prstGeom>
          <a:noFill/>
          <a:ln w="9525">
            <a:noFill/>
            <a:miter lim="800000"/>
            <a:headEnd/>
            <a:tailEnd/>
          </a:ln>
        </p:spPr>
      </p:pic>
      <p:pic>
        <p:nvPicPr>
          <p:cNvPr id="25" name="图片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2692" y="2066376"/>
            <a:ext cx="3192110" cy="198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矩形 18"/>
          <p:cNvSpPr>
            <a:spLocks noChangeArrowheads="1"/>
          </p:cNvSpPr>
          <p:nvPr/>
        </p:nvSpPr>
        <p:spPr bwMode="auto">
          <a:xfrm>
            <a:off x="2627784" y="3570341"/>
            <a:ext cx="2701605" cy="400110"/>
          </a:xfrm>
          <a:prstGeom prst="rect">
            <a:avLst/>
          </a:prstGeom>
          <a:noFill/>
          <a:ln w="9525">
            <a:noFill/>
            <a:miter lim="800000"/>
            <a:headEnd/>
            <a:tailEnd/>
          </a:ln>
        </p:spPr>
        <p:txBody>
          <a:bodyPr wrap="square">
            <a:spAutoFit/>
          </a:bodyPr>
          <a:lstStyle/>
          <a:p>
            <a:pPr algn="ctr">
              <a:spcBef>
                <a:spcPts val="0"/>
              </a:spcBef>
              <a:defRPr/>
            </a:pPr>
            <a:r>
              <a:rPr lang="en-US" altLang="zh-CN" sz="2000" dirty="0" smtClean="0">
                <a:solidFill>
                  <a:srgbClr val="0000FF"/>
                </a:solidFill>
                <a:latin typeface="Times New Roman" pitchFamily="18" charset="0"/>
                <a:ea typeface="黑体" pitchFamily="49" charset="-122"/>
              </a:rPr>
              <a:t>Stainless steel-</a:t>
            </a:r>
            <a:r>
              <a:rPr lang="en-US" altLang="zh-CN" sz="2000" b="1" dirty="0" smtClean="0">
                <a:solidFill>
                  <a:srgbClr val="C00000"/>
                </a:solidFill>
                <a:latin typeface="Times New Roman" pitchFamily="18" charset="0"/>
                <a:ea typeface="黑体" pitchFamily="49" charset="-122"/>
              </a:rPr>
              <a:t>0.3mm</a:t>
            </a:r>
            <a:endParaRPr lang="en-US" altLang="zh-CN" sz="2000" dirty="0" smtClean="0">
              <a:solidFill>
                <a:srgbClr val="0000FF"/>
              </a:solidFill>
              <a:latin typeface="Times New Roman" pitchFamily="18" charset="0"/>
              <a:ea typeface="黑体" pitchFamily="49" charset="-122"/>
            </a:endParaRPr>
          </a:p>
        </p:txBody>
      </p:sp>
      <p:sp>
        <p:nvSpPr>
          <p:cNvPr id="26" name="矩形 25"/>
          <p:cNvSpPr>
            <a:spLocks noChangeArrowheads="1"/>
          </p:cNvSpPr>
          <p:nvPr/>
        </p:nvSpPr>
        <p:spPr bwMode="auto">
          <a:xfrm>
            <a:off x="588485" y="6445428"/>
            <a:ext cx="8169224" cy="400110"/>
          </a:xfrm>
          <a:prstGeom prst="rect">
            <a:avLst/>
          </a:prstGeom>
          <a:noFill/>
          <a:ln w="9525">
            <a:noFill/>
            <a:miter lim="800000"/>
            <a:headEnd/>
            <a:tailEnd/>
          </a:ln>
        </p:spPr>
        <p:txBody>
          <a:bodyPr wrap="none">
            <a:spAutoFit/>
          </a:bodyPr>
          <a:lstStyle>
            <a:defPPr>
              <a:defRPr lang="en-US"/>
            </a:defPPr>
            <a:lvl1pPr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1pPr>
            <a:lvl2pPr marL="4572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2pPr>
            <a:lvl3pPr marL="9144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3pPr>
            <a:lvl4pPr marL="13716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4pPr>
            <a:lvl5pPr marL="18288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5pPr>
            <a:lvl6pPr marL="2286000" algn="l" defTabSz="914400" rtl="0" eaLnBrk="1" latinLnBrk="0" hangingPunct="1">
              <a:defRPr kumimoji="1" sz="2800" kern="1200">
                <a:solidFill>
                  <a:schemeClr val="tx1"/>
                </a:solidFill>
                <a:latin typeface="Times New Roman" pitchFamily="18" charset="0"/>
                <a:ea typeface="宋体" pitchFamily="2" charset="-122"/>
                <a:cs typeface="+mn-cs"/>
              </a:defRPr>
            </a:lvl6pPr>
            <a:lvl7pPr marL="2743200" algn="l" defTabSz="914400" rtl="0" eaLnBrk="1" latinLnBrk="0" hangingPunct="1">
              <a:defRPr kumimoji="1" sz="2800" kern="1200">
                <a:solidFill>
                  <a:schemeClr val="tx1"/>
                </a:solidFill>
                <a:latin typeface="Times New Roman" pitchFamily="18" charset="0"/>
                <a:ea typeface="宋体" pitchFamily="2" charset="-122"/>
                <a:cs typeface="+mn-cs"/>
              </a:defRPr>
            </a:lvl7pPr>
            <a:lvl8pPr marL="3200400" algn="l" defTabSz="914400" rtl="0" eaLnBrk="1" latinLnBrk="0" hangingPunct="1">
              <a:defRPr kumimoji="1" sz="2800" kern="1200">
                <a:solidFill>
                  <a:schemeClr val="tx1"/>
                </a:solidFill>
                <a:latin typeface="Times New Roman" pitchFamily="18" charset="0"/>
                <a:ea typeface="宋体" pitchFamily="2" charset="-122"/>
                <a:cs typeface="+mn-cs"/>
              </a:defRPr>
            </a:lvl8pPr>
            <a:lvl9pPr marL="3657600" algn="l" defTabSz="914400" rtl="0" eaLnBrk="1" latinLnBrk="0" hangingPunct="1">
              <a:defRPr kumimoji="1" sz="2800" kern="1200">
                <a:solidFill>
                  <a:schemeClr val="tx1"/>
                </a:solidFill>
                <a:latin typeface="Times New Roman" pitchFamily="18" charset="0"/>
                <a:ea typeface="宋体" pitchFamily="2" charset="-122"/>
                <a:cs typeface="+mn-cs"/>
              </a:defRPr>
            </a:lvl9pPr>
          </a:lstStyle>
          <a:p>
            <a:pPr>
              <a:defRPr/>
            </a:pPr>
            <a:r>
              <a:rPr lang="en-US" altLang="zh-CN" sz="2000" dirty="0" smtClean="0">
                <a:solidFill>
                  <a:srgbClr val="C00000"/>
                </a:solidFill>
                <a:ea typeface="黑体" pitchFamily="49" charset="-122"/>
                <a:cs typeface="Times New Roman" pitchFamily="18" charset="0"/>
              </a:rPr>
              <a:t>L=1.2m, 2.0m long, curved thin wall chamber prototype have been developed</a:t>
            </a:r>
            <a:endParaRPr lang="zh-CN" altLang="en-US" sz="2000" dirty="0">
              <a:solidFill>
                <a:srgbClr val="C00000"/>
              </a:solidFill>
              <a:ea typeface="黑体" pitchFamily="49" charset="-122"/>
              <a:cs typeface="Times New Roman" pitchFamily="18" charset="0"/>
            </a:endParaRPr>
          </a:p>
        </p:txBody>
      </p:sp>
    </p:spTree>
    <p:extLst>
      <p:ext uri="{BB962C8B-B14F-4D97-AF65-F5344CB8AC3E}">
        <p14:creationId xmlns:p14="http://schemas.microsoft.com/office/powerpoint/2010/main" val="31928910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a:spLocks noChangeArrowheads="1"/>
          </p:cNvSpPr>
          <p:nvPr/>
        </p:nvSpPr>
        <p:spPr bwMode="auto">
          <a:xfrm>
            <a:off x="539552" y="653787"/>
            <a:ext cx="8222210" cy="830997"/>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1pPr>
            <a:lvl2pPr marL="4572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2pPr>
            <a:lvl3pPr marL="9144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3pPr>
            <a:lvl4pPr marL="13716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4pPr>
            <a:lvl5pPr marL="18288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5pPr>
            <a:lvl6pPr marL="2286000" algn="l" defTabSz="914400" rtl="0" eaLnBrk="1" latinLnBrk="0" hangingPunct="1">
              <a:defRPr kumimoji="1" sz="2800" kern="1200">
                <a:solidFill>
                  <a:schemeClr val="tx1"/>
                </a:solidFill>
                <a:latin typeface="Times New Roman" pitchFamily="18" charset="0"/>
                <a:ea typeface="宋体" pitchFamily="2" charset="-122"/>
                <a:cs typeface="+mn-cs"/>
              </a:defRPr>
            </a:lvl6pPr>
            <a:lvl7pPr marL="2743200" algn="l" defTabSz="914400" rtl="0" eaLnBrk="1" latinLnBrk="0" hangingPunct="1">
              <a:defRPr kumimoji="1" sz="2800" kern="1200">
                <a:solidFill>
                  <a:schemeClr val="tx1"/>
                </a:solidFill>
                <a:latin typeface="Times New Roman" pitchFamily="18" charset="0"/>
                <a:ea typeface="宋体" pitchFamily="2" charset="-122"/>
                <a:cs typeface="+mn-cs"/>
              </a:defRPr>
            </a:lvl7pPr>
            <a:lvl8pPr marL="3200400" algn="l" defTabSz="914400" rtl="0" eaLnBrk="1" latinLnBrk="0" hangingPunct="1">
              <a:defRPr kumimoji="1" sz="2800" kern="1200">
                <a:solidFill>
                  <a:schemeClr val="tx1"/>
                </a:solidFill>
                <a:latin typeface="Times New Roman" pitchFamily="18" charset="0"/>
                <a:ea typeface="宋体" pitchFamily="2" charset="-122"/>
                <a:cs typeface="+mn-cs"/>
              </a:defRPr>
            </a:lvl8pPr>
            <a:lvl9pPr marL="3657600" algn="l" defTabSz="914400" rtl="0" eaLnBrk="1" latinLnBrk="0" hangingPunct="1">
              <a:defRPr kumimoji="1" sz="2800" kern="1200">
                <a:solidFill>
                  <a:schemeClr val="tx1"/>
                </a:solidFill>
                <a:latin typeface="Times New Roman" pitchFamily="18" charset="0"/>
                <a:ea typeface="宋体" pitchFamily="2" charset="-122"/>
                <a:cs typeface="+mn-cs"/>
              </a:defRPr>
            </a:lvl9pPr>
          </a:lstStyle>
          <a:p>
            <a:pPr algn="ctr">
              <a:defRPr/>
            </a:pPr>
            <a:r>
              <a:rPr lang="en-US" altLang="zh-CN" sz="2400" b="1" dirty="0" smtClean="0">
                <a:solidFill>
                  <a:srgbClr val="C00000"/>
                </a:solidFill>
                <a:ea typeface="黑体" pitchFamily="49" charset="-122"/>
                <a:cs typeface="Times New Roman" pitchFamily="18" charset="0"/>
              </a:rPr>
              <a:t>A novel thin wall vacuum chamber are designed for HIAF</a:t>
            </a:r>
          </a:p>
          <a:p>
            <a:pPr algn="ctr">
              <a:defRPr/>
            </a:pPr>
            <a:r>
              <a:rPr lang="en-US" altLang="zh-CN" sz="2400" dirty="0" smtClean="0">
                <a:solidFill>
                  <a:srgbClr val="0000FF"/>
                </a:solidFill>
                <a:ea typeface="黑体" pitchFamily="49" charset="-122"/>
                <a:cs typeface="Times New Roman" pitchFamily="18" charset="0"/>
              </a:rPr>
              <a:t>  </a:t>
            </a:r>
            <a:r>
              <a:rPr lang="en-US" altLang="zh-CN" sz="2400" dirty="0" smtClean="0">
                <a:solidFill>
                  <a:srgbClr val="0033CC"/>
                </a:solidFill>
                <a:ea typeface="黑体" pitchFamily="49" charset="-122"/>
                <a:cs typeface="Times New Roman" pitchFamily="18" charset="0"/>
              </a:rPr>
              <a:t>(chamber supported by ceramic rings   )</a:t>
            </a:r>
            <a:endParaRPr lang="zh-CN" altLang="en-US" sz="2400" dirty="0">
              <a:solidFill>
                <a:srgbClr val="0033CC"/>
              </a:solidFill>
              <a:ea typeface="黑体" pitchFamily="49" charset="-122"/>
              <a:cs typeface="Times New Roman" pitchFamily="18" charset="0"/>
            </a:endParaRP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9342" y="1589450"/>
            <a:ext cx="3960000" cy="2425731"/>
          </a:xfrm>
          <a:prstGeom prst="rect">
            <a:avLst/>
          </a:prstGeom>
          <a:ln>
            <a:solidFill>
              <a:schemeClr val="accent3">
                <a:lumMod val="85000"/>
              </a:schemeClr>
            </a:solidFill>
          </a:ln>
        </p:spPr>
      </p:pic>
      <p:pic>
        <p:nvPicPr>
          <p:cNvPr id="8" name="图片 7"/>
          <p:cNvPicPr>
            <a:picLocks/>
          </p:cNvPicPr>
          <p:nvPr/>
        </p:nvPicPr>
        <p:blipFill rotWithShape="1">
          <a:blip r:embed="rId4" cstate="print">
            <a:extLst>
              <a:ext uri="{28A0092B-C50C-407E-A947-70E740481C1C}">
                <a14:useLocalDpi xmlns:a14="http://schemas.microsoft.com/office/drawing/2010/main" val="0"/>
              </a:ext>
            </a:extLst>
          </a:blip>
          <a:srcRect l="20863" t="17972" r="21651" b="8821"/>
          <a:stretch/>
        </p:blipFill>
        <p:spPr>
          <a:xfrm>
            <a:off x="251520" y="1589450"/>
            <a:ext cx="4032448" cy="2448272"/>
          </a:xfrm>
          <a:prstGeom prst="rect">
            <a:avLst/>
          </a:prstGeom>
          <a:ln>
            <a:solidFill>
              <a:schemeClr val="bg1">
                <a:lumMod val="75000"/>
              </a:schemeClr>
            </a:solidFill>
          </a:ln>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192" y="4393973"/>
            <a:ext cx="4204808" cy="2464027"/>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5714" y="4789524"/>
            <a:ext cx="2658694" cy="1979435"/>
          </a:xfrm>
          <a:prstGeom prst="rect">
            <a:avLst/>
          </a:prstGeom>
        </p:spPr>
      </p:pic>
      <p:sp>
        <p:nvSpPr>
          <p:cNvPr id="16" name="矩形 15"/>
          <p:cNvSpPr>
            <a:spLocks noChangeArrowheads="1"/>
          </p:cNvSpPr>
          <p:nvPr/>
        </p:nvSpPr>
        <p:spPr bwMode="auto">
          <a:xfrm>
            <a:off x="4593771" y="4005064"/>
            <a:ext cx="4084773" cy="400110"/>
          </a:xfrm>
          <a:prstGeom prst="rect">
            <a:avLst/>
          </a:prstGeom>
          <a:noFill/>
          <a:ln w="9525">
            <a:noFill/>
            <a:miter lim="800000"/>
            <a:headEnd/>
            <a:tailEnd/>
          </a:ln>
        </p:spPr>
        <p:txBody>
          <a:bodyPr wrap="none">
            <a:spAutoFit/>
          </a:bodyPr>
          <a:lstStyle>
            <a:defPPr>
              <a:defRPr lang="en-US"/>
            </a:defPPr>
            <a:lvl1pPr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1pPr>
            <a:lvl2pPr marL="4572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2pPr>
            <a:lvl3pPr marL="9144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3pPr>
            <a:lvl4pPr marL="13716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4pPr>
            <a:lvl5pPr marL="18288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5pPr>
            <a:lvl6pPr marL="2286000" algn="l" defTabSz="914400" rtl="0" eaLnBrk="1" latinLnBrk="0" hangingPunct="1">
              <a:defRPr kumimoji="1" sz="2800" kern="1200">
                <a:solidFill>
                  <a:schemeClr val="tx1"/>
                </a:solidFill>
                <a:latin typeface="Times New Roman" pitchFamily="18" charset="0"/>
                <a:ea typeface="宋体" pitchFamily="2" charset="-122"/>
                <a:cs typeface="+mn-cs"/>
              </a:defRPr>
            </a:lvl6pPr>
            <a:lvl7pPr marL="2743200" algn="l" defTabSz="914400" rtl="0" eaLnBrk="1" latinLnBrk="0" hangingPunct="1">
              <a:defRPr kumimoji="1" sz="2800" kern="1200">
                <a:solidFill>
                  <a:schemeClr val="tx1"/>
                </a:solidFill>
                <a:latin typeface="Times New Roman" pitchFamily="18" charset="0"/>
                <a:ea typeface="宋体" pitchFamily="2" charset="-122"/>
                <a:cs typeface="+mn-cs"/>
              </a:defRPr>
            </a:lvl7pPr>
            <a:lvl8pPr marL="3200400" algn="l" defTabSz="914400" rtl="0" eaLnBrk="1" latinLnBrk="0" hangingPunct="1">
              <a:defRPr kumimoji="1" sz="2800" kern="1200">
                <a:solidFill>
                  <a:schemeClr val="tx1"/>
                </a:solidFill>
                <a:latin typeface="Times New Roman" pitchFamily="18" charset="0"/>
                <a:ea typeface="宋体" pitchFamily="2" charset="-122"/>
                <a:cs typeface="+mn-cs"/>
              </a:defRPr>
            </a:lvl8pPr>
            <a:lvl9pPr marL="3657600" algn="l" defTabSz="914400" rtl="0" eaLnBrk="1" latinLnBrk="0" hangingPunct="1">
              <a:defRPr kumimoji="1" sz="2800" kern="1200">
                <a:solidFill>
                  <a:schemeClr val="tx1"/>
                </a:solidFill>
                <a:latin typeface="Times New Roman" pitchFamily="18" charset="0"/>
                <a:ea typeface="宋体" pitchFamily="2" charset="-122"/>
                <a:cs typeface="+mn-cs"/>
              </a:defRPr>
            </a:lvl9pPr>
          </a:lstStyle>
          <a:p>
            <a:pPr>
              <a:defRPr/>
            </a:pPr>
            <a:r>
              <a:rPr lang="en-US" altLang="zh-CN" sz="2000" dirty="0" smtClean="0">
                <a:latin typeface="Arial" panose="020B0604020202020204" pitchFamily="34" charset="0"/>
                <a:ea typeface="黑体" pitchFamily="49" charset="-122"/>
                <a:cs typeface="Arial" panose="020B0604020202020204" pitchFamily="34" charset="0"/>
              </a:rPr>
              <a:t> Static structural equivalent </a:t>
            </a:r>
            <a:r>
              <a:rPr lang="en-US" altLang="zh-CN" sz="2000" dirty="0">
                <a:latin typeface="Arial" panose="020B0604020202020204" pitchFamily="34" charset="0"/>
                <a:ea typeface="黑体" pitchFamily="49" charset="-122"/>
                <a:cs typeface="Arial" panose="020B0604020202020204" pitchFamily="34" charset="0"/>
              </a:rPr>
              <a:t>s</a:t>
            </a:r>
            <a:r>
              <a:rPr lang="en-US" altLang="zh-CN" sz="2000" dirty="0" smtClean="0">
                <a:latin typeface="Arial" panose="020B0604020202020204" pitchFamily="34" charset="0"/>
                <a:ea typeface="黑体" pitchFamily="49" charset="-122"/>
                <a:cs typeface="Arial" panose="020B0604020202020204" pitchFamily="34" charset="0"/>
              </a:rPr>
              <a:t>tress </a:t>
            </a:r>
            <a:endParaRPr lang="zh-CN" altLang="en-US" sz="2000" dirty="0">
              <a:latin typeface="Arial" panose="020B0604020202020204" pitchFamily="34" charset="0"/>
              <a:ea typeface="黑体" pitchFamily="49" charset="-122"/>
              <a:cs typeface="Arial" panose="020B0604020202020204" pitchFamily="34" charset="0"/>
            </a:endParaRPr>
          </a:p>
        </p:txBody>
      </p:sp>
      <p:sp>
        <p:nvSpPr>
          <p:cNvPr id="17" name="矩形 16"/>
          <p:cNvSpPr>
            <a:spLocks noChangeArrowheads="1"/>
          </p:cNvSpPr>
          <p:nvPr/>
        </p:nvSpPr>
        <p:spPr bwMode="auto">
          <a:xfrm>
            <a:off x="325833" y="3998506"/>
            <a:ext cx="3958135" cy="400110"/>
          </a:xfrm>
          <a:prstGeom prst="rect">
            <a:avLst/>
          </a:prstGeom>
          <a:noFill/>
          <a:ln w="9525">
            <a:noFill/>
            <a:miter lim="800000"/>
            <a:headEnd/>
            <a:tailEnd/>
          </a:ln>
        </p:spPr>
        <p:txBody>
          <a:bodyPr wrap="none">
            <a:spAutoFit/>
          </a:bodyPr>
          <a:lstStyle>
            <a:defPPr>
              <a:defRPr lang="en-US"/>
            </a:defPPr>
            <a:lvl1pPr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1pPr>
            <a:lvl2pPr marL="4572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2pPr>
            <a:lvl3pPr marL="9144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3pPr>
            <a:lvl4pPr marL="13716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4pPr>
            <a:lvl5pPr marL="18288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5pPr>
            <a:lvl6pPr marL="2286000" algn="l" defTabSz="914400" rtl="0" eaLnBrk="1" latinLnBrk="0" hangingPunct="1">
              <a:defRPr kumimoji="1" sz="2800" kern="1200">
                <a:solidFill>
                  <a:schemeClr val="tx1"/>
                </a:solidFill>
                <a:latin typeface="Times New Roman" pitchFamily="18" charset="0"/>
                <a:ea typeface="宋体" pitchFamily="2" charset="-122"/>
                <a:cs typeface="+mn-cs"/>
              </a:defRPr>
            </a:lvl6pPr>
            <a:lvl7pPr marL="2743200" algn="l" defTabSz="914400" rtl="0" eaLnBrk="1" latinLnBrk="0" hangingPunct="1">
              <a:defRPr kumimoji="1" sz="2800" kern="1200">
                <a:solidFill>
                  <a:schemeClr val="tx1"/>
                </a:solidFill>
                <a:latin typeface="Times New Roman" pitchFamily="18" charset="0"/>
                <a:ea typeface="宋体" pitchFamily="2" charset="-122"/>
                <a:cs typeface="+mn-cs"/>
              </a:defRPr>
            </a:lvl7pPr>
            <a:lvl8pPr marL="3200400" algn="l" defTabSz="914400" rtl="0" eaLnBrk="1" latinLnBrk="0" hangingPunct="1">
              <a:defRPr kumimoji="1" sz="2800" kern="1200">
                <a:solidFill>
                  <a:schemeClr val="tx1"/>
                </a:solidFill>
                <a:latin typeface="Times New Roman" pitchFamily="18" charset="0"/>
                <a:ea typeface="宋体" pitchFamily="2" charset="-122"/>
                <a:cs typeface="+mn-cs"/>
              </a:defRPr>
            </a:lvl8pPr>
            <a:lvl9pPr marL="3657600" algn="l" defTabSz="914400" rtl="0" eaLnBrk="1" latinLnBrk="0" hangingPunct="1">
              <a:defRPr kumimoji="1" sz="2800" kern="1200">
                <a:solidFill>
                  <a:schemeClr val="tx1"/>
                </a:solidFill>
                <a:latin typeface="Times New Roman" pitchFamily="18" charset="0"/>
                <a:ea typeface="宋体" pitchFamily="2" charset="-122"/>
                <a:cs typeface="+mn-cs"/>
              </a:defRPr>
            </a:lvl9pPr>
          </a:lstStyle>
          <a:p>
            <a:pPr>
              <a:defRPr/>
            </a:pPr>
            <a:r>
              <a:rPr lang="en-US" altLang="zh-CN" sz="2000" dirty="0" smtClean="0">
                <a:latin typeface="Arial" panose="020B0604020202020204" pitchFamily="34" charset="0"/>
                <a:ea typeface="黑体" pitchFamily="49" charset="-122"/>
                <a:cs typeface="Arial" panose="020B0604020202020204" pitchFamily="34" charset="0"/>
              </a:rPr>
              <a:t> Chamber with ceramic supporter</a:t>
            </a:r>
            <a:endParaRPr lang="zh-CN" altLang="en-US" sz="2000" dirty="0">
              <a:latin typeface="Arial" panose="020B0604020202020204" pitchFamily="34" charset="0"/>
              <a:ea typeface="黑体" pitchFamily="49" charset="-122"/>
              <a:cs typeface="Arial" panose="020B0604020202020204" pitchFamily="34" charset="0"/>
            </a:endParaRPr>
          </a:p>
        </p:txBody>
      </p:sp>
      <p:sp>
        <p:nvSpPr>
          <p:cNvPr id="14" name="文本框 13"/>
          <p:cNvSpPr txBox="1"/>
          <p:nvPr/>
        </p:nvSpPr>
        <p:spPr>
          <a:xfrm>
            <a:off x="251520" y="57043"/>
            <a:ext cx="5421677" cy="584775"/>
          </a:xfrm>
          <a:prstGeom prst="rect">
            <a:avLst/>
          </a:prstGeom>
          <a:noFill/>
        </p:spPr>
        <p:txBody>
          <a:bodyPr wrap="none" rtlCol="0">
            <a:spAutoFit/>
          </a:bodyPr>
          <a:lstStyle/>
          <a:p>
            <a:r>
              <a:rPr lang="en-US" altLang="zh-CN" sz="3200" b="1" dirty="0">
                <a:solidFill>
                  <a:schemeClr val="bg1"/>
                </a:solidFill>
              </a:rPr>
              <a:t>Thin wall vacuum chamber</a:t>
            </a:r>
            <a:endParaRPr lang="zh-CN" altLang="en-US" sz="3200" b="1" dirty="0">
              <a:solidFill>
                <a:schemeClr val="bg1"/>
              </a:solidFill>
            </a:endParaRPr>
          </a:p>
        </p:txBody>
      </p:sp>
    </p:spTree>
    <p:extLst>
      <p:ext uri="{BB962C8B-B14F-4D97-AF65-F5344CB8AC3E}">
        <p14:creationId xmlns:p14="http://schemas.microsoft.com/office/powerpoint/2010/main" val="36478991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a:spLocks noChangeArrowheads="1"/>
          </p:cNvSpPr>
          <p:nvPr/>
        </p:nvSpPr>
        <p:spPr bwMode="auto">
          <a:xfrm>
            <a:off x="493584" y="773541"/>
            <a:ext cx="8222210" cy="461665"/>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1pPr>
            <a:lvl2pPr marL="4572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2pPr>
            <a:lvl3pPr marL="9144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3pPr>
            <a:lvl4pPr marL="13716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4pPr>
            <a:lvl5pPr marL="18288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5pPr>
            <a:lvl6pPr marL="2286000" algn="l" defTabSz="914400" rtl="0" eaLnBrk="1" latinLnBrk="0" hangingPunct="1">
              <a:defRPr kumimoji="1" sz="2800" kern="1200">
                <a:solidFill>
                  <a:schemeClr val="tx1"/>
                </a:solidFill>
                <a:latin typeface="Times New Roman" pitchFamily="18" charset="0"/>
                <a:ea typeface="宋体" pitchFamily="2" charset="-122"/>
                <a:cs typeface="+mn-cs"/>
              </a:defRPr>
            </a:lvl6pPr>
            <a:lvl7pPr marL="2743200" algn="l" defTabSz="914400" rtl="0" eaLnBrk="1" latinLnBrk="0" hangingPunct="1">
              <a:defRPr kumimoji="1" sz="2800" kern="1200">
                <a:solidFill>
                  <a:schemeClr val="tx1"/>
                </a:solidFill>
                <a:latin typeface="Times New Roman" pitchFamily="18" charset="0"/>
                <a:ea typeface="宋体" pitchFamily="2" charset="-122"/>
                <a:cs typeface="+mn-cs"/>
              </a:defRPr>
            </a:lvl7pPr>
            <a:lvl8pPr marL="3200400" algn="l" defTabSz="914400" rtl="0" eaLnBrk="1" latinLnBrk="0" hangingPunct="1">
              <a:defRPr kumimoji="1" sz="2800" kern="1200">
                <a:solidFill>
                  <a:schemeClr val="tx1"/>
                </a:solidFill>
                <a:latin typeface="Times New Roman" pitchFamily="18" charset="0"/>
                <a:ea typeface="宋体" pitchFamily="2" charset="-122"/>
                <a:cs typeface="+mn-cs"/>
              </a:defRPr>
            </a:lvl8pPr>
            <a:lvl9pPr marL="3657600" algn="l" defTabSz="914400" rtl="0" eaLnBrk="1" latinLnBrk="0" hangingPunct="1">
              <a:defRPr kumimoji="1" sz="2800" kern="1200">
                <a:solidFill>
                  <a:schemeClr val="tx1"/>
                </a:solidFill>
                <a:latin typeface="Times New Roman" pitchFamily="18" charset="0"/>
                <a:ea typeface="宋体" pitchFamily="2" charset="-122"/>
                <a:cs typeface="+mn-cs"/>
              </a:defRPr>
            </a:lvl9pPr>
          </a:lstStyle>
          <a:p>
            <a:pPr algn="ctr">
              <a:defRPr/>
            </a:pPr>
            <a:r>
              <a:rPr lang="en-US" altLang="zh-CN" sz="2400" dirty="0" smtClean="0">
                <a:solidFill>
                  <a:srgbClr val="0000FF"/>
                </a:solidFill>
                <a:ea typeface="黑体" pitchFamily="49" charset="-122"/>
                <a:cs typeface="Times New Roman" pitchFamily="18" charset="0"/>
              </a:rPr>
              <a:t>  </a:t>
            </a:r>
            <a:r>
              <a:rPr lang="en-US" altLang="zh-CN" sz="2400" dirty="0" smtClean="0">
                <a:solidFill>
                  <a:srgbClr val="0033CC"/>
                </a:solidFill>
                <a:ea typeface="黑体" pitchFamily="49" charset="-122"/>
                <a:cs typeface="Times New Roman" pitchFamily="18" charset="0"/>
              </a:rPr>
              <a:t>Chamber supported by ceramic rings   </a:t>
            </a:r>
            <a:endParaRPr lang="zh-CN" altLang="en-US" sz="2400" dirty="0">
              <a:solidFill>
                <a:srgbClr val="0033CC"/>
              </a:solidFill>
              <a:ea typeface="黑体" pitchFamily="49" charset="-122"/>
              <a:cs typeface="Times New Roman" pitchFamily="18" charset="0"/>
            </a:endParaRPr>
          </a:p>
        </p:txBody>
      </p:sp>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1411361"/>
            <a:ext cx="3931975" cy="2207955"/>
          </a:xfrm>
          <a:prstGeom prst="rect">
            <a:avLst/>
          </a:prstGeom>
        </p:spPr>
      </p:pic>
      <p:pic>
        <p:nvPicPr>
          <p:cNvPr id="13" name="图片 12" descr="20150327_112950.jpg"/>
          <p:cNvPicPr>
            <a:picLocks noChangeAspect="1"/>
          </p:cNvPicPr>
          <p:nvPr/>
        </p:nvPicPr>
        <p:blipFill>
          <a:blip r:embed="rId3"/>
          <a:srcRect t="18129"/>
          <a:stretch>
            <a:fillRect/>
          </a:stretch>
        </p:blipFill>
        <p:spPr>
          <a:xfrm>
            <a:off x="467544" y="4043302"/>
            <a:ext cx="3924000" cy="2409470"/>
          </a:xfrm>
          <a:prstGeom prst="rect">
            <a:avLst/>
          </a:prstGeom>
        </p:spPr>
      </p:pic>
      <p:sp>
        <p:nvSpPr>
          <p:cNvPr id="14" name="文本框 13"/>
          <p:cNvSpPr txBox="1"/>
          <p:nvPr/>
        </p:nvSpPr>
        <p:spPr>
          <a:xfrm>
            <a:off x="251520" y="57043"/>
            <a:ext cx="5421677" cy="584775"/>
          </a:xfrm>
          <a:prstGeom prst="rect">
            <a:avLst/>
          </a:prstGeom>
          <a:noFill/>
        </p:spPr>
        <p:txBody>
          <a:bodyPr wrap="none" rtlCol="0">
            <a:spAutoFit/>
          </a:bodyPr>
          <a:lstStyle/>
          <a:p>
            <a:r>
              <a:rPr lang="en-US" altLang="zh-CN" sz="3200" b="1" dirty="0">
                <a:solidFill>
                  <a:schemeClr val="bg1"/>
                </a:solidFill>
              </a:rPr>
              <a:t>Thin wall vacuum chamber</a:t>
            </a:r>
            <a:endParaRPr lang="zh-CN" altLang="en-US" sz="3200" b="1" dirty="0">
              <a:solidFill>
                <a:schemeClr val="bg1"/>
              </a:solidFill>
            </a:endParaRPr>
          </a:p>
        </p:txBody>
      </p:sp>
      <p:pic>
        <p:nvPicPr>
          <p:cNvPr id="15" name="图片 14" descr="20150330_091834.jpg"/>
          <p:cNvPicPr>
            <a:picLocks noChangeAspect="1"/>
          </p:cNvPicPr>
          <p:nvPr/>
        </p:nvPicPr>
        <p:blipFill>
          <a:blip r:embed="rId4"/>
          <a:stretch>
            <a:fillRect/>
          </a:stretch>
        </p:blipFill>
        <p:spPr>
          <a:xfrm rot="5400000">
            <a:off x="4288762" y="1980336"/>
            <a:ext cx="5112000" cy="3834000"/>
          </a:xfrm>
          <a:prstGeom prst="rect">
            <a:avLst/>
          </a:prstGeom>
        </p:spPr>
      </p:pic>
      <p:sp>
        <p:nvSpPr>
          <p:cNvPr id="8" name="矩形 10"/>
          <p:cNvSpPr>
            <a:spLocks noChangeArrowheads="1"/>
          </p:cNvSpPr>
          <p:nvPr/>
        </p:nvSpPr>
        <p:spPr bwMode="auto">
          <a:xfrm>
            <a:off x="683568" y="3619608"/>
            <a:ext cx="3384376" cy="351725"/>
          </a:xfrm>
          <a:prstGeom prst="rect">
            <a:avLst/>
          </a:prstGeom>
          <a:noFill/>
          <a:ln w="9525">
            <a:noFill/>
            <a:miter lim="800000"/>
          </a:ln>
        </p:spPr>
        <p:txBody>
          <a:bodyPr anchor="ctr" anchorCtr="1"/>
          <a:lstStyle/>
          <a:p>
            <a:pPr algn="ctr" fontAlgn="auto">
              <a:spcBef>
                <a:spcPts val="0"/>
              </a:spcBef>
              <a:spcAft>
                <a:spcPts val="0"/>
              </a:spcAft>
              <a:buClr>
                <a:prstClr val="black"/>
              </a:buClr>
            </a:pPr>
            <a:r>
              <a:rPr lang="en-US" altLang="zh-CN" sz="2200" b="1" dirty="0" smtClean="0">
                <a:solidFill>
                  <a:srgbClr val="0000FF"/>
                </a:solidFill>
                <a:latin typeface="Calibri"/>
                <a:ea typeface="黑体" panose="02010609060101010101" pitchFamily="2" charset="-122"/>
                <a:cs typeface="Times New Roman" panose="02020603050405020304" pitchFamily="18" charset="0"/>
              </a:rPr>
              <a:t>Fabrication process</a:t>
            </a:r>
            <a:endParaRPr lang="zh-CN" altLang="en-US" sz="2200" b="1" dirty="0">
              <a:solidFill>
                <a:srgbClr val="0000FF"/>
              </a:solidFill>
              <a:latin typeface="Calibri"/>
              <a:ea typeface="黑体" panose="02010609060101010101" pitchFamily="2" charset="-122"/>
              <a:cs typeface="Times New Roman" panose="02020603050405020304" pitchFamily="18" charset="0"/>
            </a:endParaRPr>
          </a:p>
        </p:txBody>
      </p:sp>
    </p:spTree>
    <p:extLst>
      <p:ext uri="{BB962C8B-B14F-4D97-AF65-F5344CB8AC3E}">
        <p14:creationId xmlns:p14="http://schemas.microsoft.com/office/powerpoint/2010/main" val="31669583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a:spLocks noChangeArrowheads="1"/>
          </p:cNvSpPr>
          <p:nvPr/>
        </p:nvSpPr>
        <p:spPr bwMode="auto">
          <a:xfrm>
            <a:off x="539552" y="653787"/>
            <a:ext cx="8222210" cy="461665"/>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1pPr>
            <a:lvl2pPr marL="4572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2pPr>
            <a:lvl3pPr marL="9144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3pPr>
            <a:lvl4pPr marL="13716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4pPr>
            <a:lvl5pPr marL="18288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5pPr>
            <a:lvl6pPr marL="2286000" algn="l" defTabSz="914400" rtl="0" eaLnBrk="1" latinLnBrk="0" hangingPunct="1">
              <a:defRPr kumimoji="1" sz="2800" kern="1200">
                <a:solidFill>
                  <a:schemeClr val="tx1"/>
                </a:solidFill>
                <a:latin typeface="Times New Roman" pitchFamily="18" charset="0"/>
                <a:ea typeface="宋体" pitchFamily="2" charset="-122"/>
                <a:cs typeface="+mn-cs"/>
              </a:defRPr>
            </a:lvl6pPr>
            <a:lvl7pPr marL="2743200" algn="l" defTabSz="914400" rtl="0" eaLnBrk="1" latinLnBrk="0" hangingPunct="1">
              <a:defRPr kumimoji="1" sz="2800" kern="1200">
                <a:solidFill>
                  <a:schemeClr val="tx1"/>
                </a:solidFill>
                <a:latin typeface="Times New Roman" pitchFamily="18" charset="0"/>
                <a:ea typeface="宋体" pitchFamily="2" charset="-122"/>
                <a:cs typeface="+mn-cs"/>
              </a:defRPr>
            </a:lvl7pPr>
            <a:lvl8pPr marL="3200400" algn="l" defTabSz="914400" rtl="0" eaLnBrk="1" latinLnBrk="0" hangingPunct="1">
              <a:defRPr kumimoji="1" sz="2800" kern="1200">
                <a:solidFill>
                  <a:schemeClr val="tx1"/>
                </a:solidFill>
                <a:latin typeface="Times New Roman" pitchFamily="18" charset="0"/>
                <a:ea typeface="宋体" pitchFamily="2" charset="-122"/>
                <a:cs typeface="+mn-cs"/>
              </a:defRPr>
            </a:lvl8pPr>
            <a:lvl9pPr marL="3657600" algn="l" defTabSz="914400" rtl="0" eaLnBrk="1" latinLnBrk="0" hangingPunct="1">
              <a:defRPr kumimoji="1" sz="2800" kern="1200">
                <a:solidFill>
                  <a:schemeClr val="tx1"/>
                </a:solidFill>
                <a:latin typeface="Times New Roman" pitchFamily="18" charset="0"/>
                <a:ea typeface="宋体" pitchFamily="2" charset="-122"/>
                <a:cs typeface="+mn-cs"/>
              </a:defRPr>
            </a:lvl9pPr>
          </a:lstStyle>
          <a:p>
            <a:pPr algn="ctr">
              <a:defRPr/>
            </a:pPr>
            <a:r>
              <a:rPr lang="en-US" altLang="zh-CN" sz="2400" dirty="0" smtClean="0">
                <a:solidFill>
                  <a:srgbClr val="0000FF"/>
                </a:solidFill>
                <a:ea typeface="黑体" pitchFamily="49" charset="-122"/>
                <a:cs typeface="Times New Roman" pitchFamily="18" charset="0"/>
              </a:rPr>
              <a:t>  </a:t>
            </a:r>
            <a:r>
              <a:rPr lang="en-US" altLang="zh-CN" sz="2400" dirty="0" smtClean="0">
                <a:solidFill>
                  <a:srgbClr val="0033CC"/>
                </a:solidFill>
                <a:ea typeface="黑体" pitchFamily="49" charset="-122"/>
                <a:cs typeface="Times New Roman" pitchFamily="18" charset="0"/>
              </a:rPr>
              <a:t>Chamber supported by ceramic rings   </a:t>
            </a:r>
            <a:endParaRPr lang="zh-CN" altLang="en-US" sz="2400" dirty="0">
              <a:solidFill>
                <a:srgbClr val="0033CC"/>
              </a:solidFill>
              <a:ea typeface="黑体" pitchFamily="49" charset="-122"/>
              <a:cs typeface="Times New Roman" pitchFamily="18" charset="0"/>
            </a:endParaRP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9284" y="1180169"/>
            <a:ext cx="3168000" cy="2376000"/>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538" y="1199371"/>
            <a:ext cx="3108531" cy="2331398"/>
          </a:xfrm>
          <a:prstGeom prst="rect">
            <a:avLst/>
          </a:prstGeom>
        </p:spPr>
      </p:pic>
      <p:sp>
        <p:nvSpPr>
          <p:cNvPr id="14" name="文本框 13"/>
          <p:cNvSpPr txBox="1"/>
          <p:nvPr/>
        </p:nvSpPr>
        <p:spPr>
          <a:xfrm>
            <a:off x="251520" y="57043"/>
            <a:ext cx="5421677" cy="584775"/>
          </a:xfrm>
          <a:prstGeom prst="rect">
            <a:avLst/>
          </a:prstGeom>
          <a:noFill/>
        </p:spPr>
        <p:txBody>
          <a:bodyPr wrap="none" rtlCol="0">
            <a:spAutoFit/>
          </a:bodyPr>
          <a:lstStyle/>
          <a:p>
            <a:r>
              <a:rPr lang="en-US" altLang="zh-CN" sz="3200" b="1" dirty="0">
                <a:solidFill>
                  <a:schemeClr val="bg1"/>
                </a:solidFill>
              </a:rPr>
              <a:t>Thin wall vacuum chamber</a:t>
            </a:r>
            <a:endParaRPr lang="zh-CN" altLang="en-US" sz="3200" b="1" dirty="0">
              <a:solidFill>
                <a:schemeClr val="bg1"/>
              </a:solidFill>
            </a:endParaRPr>
          </a:p>
        </p:txBody>
      </p:sp>
      <p:pic>
        <p:nvPicPr>
          <p:cNvPr id="10" name="图片 9" descr="IMG_20180211_093316.jpg"/>
          <p:cNvPicPr>
            <a:picLocks noChangeAspect="1"/>
          </p:cNvPicPr>
          <p:nvPr/>
        </p:nvPicPr>
        <p:blipFill>
          <a:blip r:embed="rId5"/>
          <a:stretch>
            <a:fillRect/>
          </a:stretch>
        </p:blipFill>
        <p:spPr>
          <a:xfrm>
            <a:off x="683568" y="3827332"/>
            <a:ext cx="1874006" cy="2498674"/>
          </a:xfrm>
          <a:prstGeom prst="rect">
            <a:avLst/>
          </a:prstGeom>
        </p:spPr>
      </p:pic>
      <p:pic>
        <p:nvPicPr>
          <p:cNvPr id="11" name="图片 10" descr="测试实物图2.jpg"/>
          <p:cNvPicPr>
            <a:picLocks noChangeAspect="1"/>
          </p:cNvPicPr>
          <p:nvPr/>
        </p:nvPicPr>
        <p:blipFill>
          <a:blip r:embed="rId6"/>
          <a:stretch>
            <a:fillRect/>
          </a:stretch>
        </p:blipFill>
        <p:spPr>
          <a:xfrm>
            <a:off x="2878584" y="4189697"/>
            <a:ext cx="3811979" cy="2140573"/>
          </a:xfrm>
          <a:prstGeom prst="rect">
            <a:avLst/>
          </a:prstGeom>
        </p:spPr>
      </p:pic>
      <p:sp>
        <p:nvSpPr>
          <p:cNvPr id="9" name="矩形 10"/>
          <p:cNvSpPr>
            <a:spLocks noChangeArrowheads="1"/>
          </p:cNvSpPr>
          <p:nvPr/>
        </p:nvSpPr>
        <p:spPr bwMode="auto">
          <a:xfrm>
            <a:off x="4631096" y="3620886"/>
            <a:ext cx="3384376" cy="351725"/>
          </a:xfrm>
          <a:prstGeom prst="rect">
            <a:avLst/>
          </a:prstGeom>
          <a:noFill/>
          <a:ln w="9525">
            <a:noFill/>
            <a:miter lim="800000"/>
          </a:ln>
        </p:spPr>
        <p:txBody>
          <a:bodyPr anchor="ctr" anchorCtr="1"/>
          <a:lstStyle/>
          <a:p>
            <a:pPr algn="ctr" fontAlgn="auto">
              <a:spcBef>
                <a:spcPts val="0"/>
              </a:spcBef>
              <a:spcAft>
                <a:spcPts val="0"/>
              </a:spcAft>
              <a:buClr>
                <a:prstClr val="black"/>
              </a:buClr>
            </a:pPr>
            <a:r>
              <a:rPr lang="en-US" altLang="zh-CN" sz="2200" b="1" dirty="0" smtClean="0">
                <a:solidFill>
                  <a:srgbClr val="0000FF"/>
                </a:solidFill>
                <a:latin typeface="Calibri"/>
                <a:ea typeface="黑体" panose="02010609060101010101" pitchFamily="2" charset="-122"/>
                <a:cs typeface="Times New Roman" panose="02020603050405020304" pitchFamily="18" charset="0"/>
              </a:rPr>
              <a:t>Inside view of chamber</a:t>
            </a:r>
            <a:endParaRPr lang="zh-CN" altLang="en-US" sz="2200" b="1" dirty="0">
              <a:solidFill>
                <a:srgbClr val="0000FF"/>
              </a:solidFill>
              <a:latin typeface="Calibri"/>
              <a:ea typeface="黑体" panose="02010609060101010101" pitchFamily="2" charset="-122"/>
              <a:cs typeface="Times New Roman" panose="02020603050405020304" pitchFamily="18" charset="0"/>
            </a:endParaRPr>
          </a:p>
        </p:txBody>
      </p:sp>
      <p:sp>
        <p:nvSpPr>
          <p:cNvPr id="12" name="矩形 10"/>
          <p:cNvSpPr>
            <a:spLocks noChangeArrowheads="1"/>
          </p:cNvSpPr>
          <p:nvPr/>
        </p:nvSpPr>
        <p:spPr bwMode="auto">
          <a:xfrm>
            <a:off x="3767212" y="6338781"/>
            <a:ext cx="2159048" cy="440880"/>
          </a:xfrm>
          <a:prstGeom prst="rect">
            <a:avLst/>
          </a:prstGeom>
          <a:noFill/>
          <a:ln w="9525">
            <a:noFill/>
            <a:miter lim="800000"/>
          </a:ln>
        </p:spPr>
        <p:txBody>
          <a:bodyPr anchor="ctr" anchorCtr="1"/>
          <a:lstStyle/>
          <a:p>
            <a:pPr algn="ctr" fontAlgn="auto">
              <a:spcBef>
                <a:spcPts val="0"/>
              </a:spcBef>
              <a:spcAft>
                <a:spcPts val="0"/>
              </a:spcAft>
              <a:buClr>
                <a:prstClr val="black"/>
              </a:buClr>
            </a:pPr>
            <a:r>
              <a:rPr lang="en-US" altLang="zh-CN" sz="2200" b="1" dirty="0" smtClean="0">
                <a:solidFill>
                  <a:srgbClr val="0000FF"/>
                </a:solidFill>
                <a:latin typeface="Calibri"/>
                <a:ea typeface="黑体" panose="02010609060101010101" pitchFamily="2" charset="-122"/>
                <a:cs typeface="Times New Roman" panose="02020603050405020304" pitchFamily="18" charset="0"/>
              </a:rPr>
              <a:t>Bake system</a:t>
            </a:r>
            <a:endParaRPr lang="zh-CN" altLang="en-US" sz="2200" b="1" dirty="0">
              <a:solidFill>
                <a:srgbClr val="0000FF"/>
              </a:solidFill>
              <a:latin typeface="Calibri"/>
              <a:ea typeface="黑体" panose="02010609060101010101" pitchFamily="2" charset="-122"/>
              <a:cs typeface="Times New Roman" panose="02020603050405020304" pitchFamily="18" charset="0"/>
            </a:endParaRPr>
          </a:p>
        </p:txBody>
      </p:sp>
      <p:sp>
        <p:nvSpPr>
          <p:cNvPr id="13" name="矩形 10"/>
          <p:cNvSpPr>
            <a:spLocks noChangeArrowheads="1"/>
          </p:cNvSpPr>
          <p:nvPr/>
        </p:nvSpPr>
        <p:spPr bwMode="auto">
          <a:xfrm>
            <a:off x="552252" y="6385520"/>
            <a:ext cx="2376264" cy="351725"/>
          </a:xfrm>
          <a:prstGeom prst="rect">
            <a:avLst/>
          </a:prstGeom>
          <a:noFill/>
          <a:ln w="9525">
            <a:noFill/>
            <a:miter lim="800000"/>
          </a:ln>
        </p:spPr>
        <p:txBody>
          <a:bodyPr anchor="ctr" anchorCtr="1"/>
          <a:lstStyle/>
          <a:p>
            <a:pPr algn="ctr" fontAlgn="auto">
              <a:spcBef>
                <a:spcPts val="0"/>
              </a:spcBef>
              <a:spcAft>
                <a:spcPts val="0"/>
              </a:spcAft>
              <a:buClr>
                <a:prstClr val="black"/>
              </a:buClr>
            </a:pPr>
            <a:r>
              <a:rPr lang="en-US" altLang="zh-CN" sz="2200" b="1" dirty="0" smtClean="0">
                <a:solidFill>
                  <a:srgbClr val="0000FF"/>
                </a:solidFill>
                <a:latin typeface="Calibri"/>
                <a:ea typeface="黑体" panose="02010609060101010101" pitchFamily="2" charset="-122"/>
                <a:cs typeface="Times New Roman" panose="02020603050405020304" pitchFamily="18" charset="0"/>
              </a:rPr>
              <a:t>Outgassing</a:t>
            </a:r>
            <a:endParaRPr lang="zh-CN" altLang="en-US" sz="2200" b="1" dirty="0">
              <a:solidFill>
                <a:srgbClr val="0000FF"/>
              </a:solidFill>
              <a:latin typeface="Calibri"/>
              <a:ea typeface="黑体" panose="02010609060101010101" pitchFamily="2" charset="-122"/>
              <a:cs typeface="Times New Roman" panose="02020603050405020304" pitchFamily="18" charset="0"/>
            </a:endParaRPr>
          </a:p>
        </p:txBody>
      </p:sp>
      <p:pic>
        <p:nvPicPr>
          <p:cNvPr id="15" name="Picture 2" descr="C:\Users\yws\Desktop\创新研究照\mmexport1518576459983.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7603" t="23105" r="24570" b="48186"/>
          <a:stretch/>
        </p:blipFill>
        <p:spPr bwMode="auto">
          <a:xfrm>
            <a:off x="6732240" y="4397468"/>
            <a:ext cx="2297561" cy="77575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29"/>
          <p:cNvSpPr txBox="1">
            <a:spLocks noChangeArrowheads="1"/>
          </p:cNvSpPr>
          <p:nvPr/>
        </p:nvSpPr>
        <p:spPr bwMode="auto">
          <a:xfrm>
            <a:off x="6842046" y="5517232"/>
            <a:ext cx="2077948" cy="554000"/>
          </a:xfrm>
          <a:prstGeom prst="rect">
            <a:avLst/>
          </a:prstGeom>
          <a:solidFill>
            <a:schemeClr val="accent1">
              <a:lumMod val="20000"/>
              <a:lumOff val="80000"/>
            </a:schemeClr>
          </a:solidFill>
          <a:ln>
            <a:noFill/>
          </a:ln>
          <a:extLst/>
        </p:spPr>
        <p:txBody>
          <a:bodyPr wrap="square" tIns="45721" bIns="45721">
            <a:spAutoFit/>
          </a:bodyPr>
          <a:lstStyle>
            <a:lvl1pPr>
              <a:defRPr kumimoji="1" sz="4600" b="1">
                <a:solidFill>
                  <a:srgbClr val="FF3399"/>
                </a:solidFill>
                <a:latin typeface="Times New Roman" panose="02020603050405020304" pitchFamily="18" charset="0"/>
                <a:ea typeface="宋体" panose="02010600030101010101" pitchFamily="2" charset="-122"/>
              </a:defRPr>
            </a:lvl1pPr>
            <a:lvl2pPr marL="742950" indent="-285750">
              <a:defRPr kumimoji="1" sz="4600" b="1">
                <a:solidFill>
                  <a:srgbClr val="FF3399"/>
                </a:solidFill>
                <a:latin typeface="Times New Roman" panose="02020603050405020304" pitchFamily="18" charset="0"/>
                <a:ea typeface="宋体" panose="02010600030101010101" pitchFamily="2" charset="-122"/>
              </a:defRPr>
            </a:lvl2pPr>
            <a:lvl3pPr marL="1143000" indent="-228600">
              <a:defRPr kumimoji="1" sz="4600" b="1">
                <a:solidFill>
                  <a:srgbClr val="FF3399"/>
                </a:solidFill>
                <a:latin typeface="Times New Roman" panose="02020603050405020304" pitchFamily="18" charset="0"/>
                <a:ea typeface="宋体" panose="02010600030101010101" pitchFamily="2" charset="-122"/>
              </a:defRPr>
            </a:lvl3pPr>
            <a:lvl4pPr marL="1600200" indent="-228600">
              <a:defRPr kumimoji="1" sz="4600" b="1">
                <a:solidFill>
                  <a:srgbClr val="FF3399"/>
                </a:solidFill>
                <a:latin typeface="Times New Roman" panose="02020603050405020304" pitchFamily="18" charset="0"/>
                <a:ea typeface="宋体" panose="02010600030101010101" pitchFamily="2" charset="-122"/>
              </a:defRPr>
            </a:lvl4pPr>
            <a:lvl5pPr marL="2057400" indent="-228600">
              <a:defRPr kumimoji="1" sz="4600" b="1">
                <a:solidFill>
                  <a:srgbClr val="FF3399"/>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sz="4600" b="1">
                <a:solidFill>
                  <a:srgbClr val="FF3399"/>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sz="4600" b="1">
                <a:solidFill>
                  <a:srgbClr val="FF3399"/>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sz="4600" b="1">
                <a:solidFill>
                  <a:srgbClr val="FF3399"/>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sz="4600" b="1">
                <a:solidFill>
                  <a:srgbClr val="FF3399"/>
                </a:solidFill>
                <a:latin typeface="Times New Roman" panose="02020603050405020304" pitchFamily="18" charset="0"/>
                <a:ea typeface="宋体" panose="02010600030101010101" pitchFamily="2" charset="-122"/>
              </a:defRPr>
            </a:lvl9pPr>
          </a:lstStyle>
          <a:p>
            <a:pPr indent="127000" algn="ctr">
              <a:lnSpc>
                <a:spcPct val="150000"/>
              </a:lnSpc>
              <a:spcBef>
                <a:spcPts val="360"/>
              </a:spcBef>
              <a:spcAft>
                <a:spcPts val="0"/>
              </a:spcAft>
            </a:pPr>
            <a:r>
              <a:rPr lang="en-US" altLang="zh-CN" sz="2000" kern="100" dirty="0" smtClean="0">
                <a:solidFill>
                  <a:srgbClr val="C00000"/>
                </a:solidFill>
                <a:ea typeface="黑体" panose="02010609060101010101" pitchFamily="49" charset="-122"/>
                <a:cs typeface="Times New Roman" panose="02020603050405020304" pitchFamily="18" charset="0"/>
              </a:rPr>
              <a:t>4.0×10</a:t>
            </a:r>
            <a:r>
              <a:rPr lang="en-US" altLang="zh-CN" sz="2000" kern="100" baseline="30000" dirty="0" smtClean="0">
                <a:solidFill>
                  <a:srgbClr val="C00000"/>
                </a:solidFill>
                <a:ea typeface="黑体" panose="02010609060101010101" pitchFamily="49" charset="-122"/>
                <a:cs typeface="Times New Roman" panose="02020603050405020304" pitchFamily="18" charset="0"/>
              </a:rPr>
              <a:t>-12</a:t>
            </a:r>
            <a:r>
              <a:rPr lang="en-US" altLang="zh-CN" sz="2000" kern="100" dirty="0" smtClean="0">
                <a:solidFill>
                  <a:srgbClr val="C00000"/>
                </a:solidFill>
                <a:ea typeface="黑体" panose="02010609060101010101" pitchFamily="49" charset="-122"/>
                <a:cs typeface="Times New Roman" panose="02020603050405020304" pitchFamily="18" charset="0"/>
              </a:rPr>
              <a:t> mbar</a:t>
            </a:r>
            <a:endParaRPr lang="zh-CN" altLang="zh-CN" sz="2000" kern="100" dirty="0">
              <a:solidFill>
                <a:srgbClr val="C00000"/>
              </a:solidFill>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7365637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a:spLocks noChangeArrowheads="1"/>
          </p:cNvSpPr>
          <p:nvPr/>
        </p:nvSpPr>
        <p:spPr bwMode="auto">
          <a:xfrm>
            <a:off x="539552" y="653787"/>
            <a:ext cx="8222210" cy="461665"/>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1pPr>
            <a:lvl2pPr marL="4572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2pPr>
            <a:lvl3pPr marL="9144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3pPr>
            <a:lvl4pPr marL="13716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4pPr>
            <a:lvl5pPr marL="18288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5pPr>
            <a:lvl6pPr marL="2286000" algn="l" defTabSz="914400" rtl="0" eaLnBrk="1" latinLnBrk="0" hangingPunct="1">
              <a:defRPr kumimoji="1" sz="2800" kern="1200">
                <a:solidFill>
                  <a:schemeClr val="tx1"/>
                </a:solidFill>
                <a:latin typeface="Times New Roman" pitchFamily="18" charset="0"/>
                <a:ea typeface="宋体" pitchFamily="2" charset="-122"/>
                <a:cs typeface="+mn-cs"/>
              </a:defRPr>
            </a:lvl6pPr>
            <a:lvl7pPr marL="2743200" algn="l" defTabSz="914400" rtl="0" eaLnBrk="1" latinLnBrk="0" hangingPunct="1">
              <a:defRPr kumimoji="1" sz="2800" kern="1200">
                <a:solidFill>
                  <a:schemeClr val="tx1"/>
                </a:solidFill>
                <a:latin typeface="Times New Roman" pitchFamily="18" charset="0"/>
                <a:ea typeface="宋体" pitchFamily="2" charset="-122"/>
                <a:cs typeface="+mn-cs"/>
              </a:defRPr>
            </a:lvl7pPr>
            <a:lvl8pPr marL="3200400" algn="l" defTabSz="914400" rtl="0" eaLnBrk="1" latinLnBrk="0" hangingPunct="1">
              <a:defRPr kumimoji="1" sz="2800" kern="1200">
                <a:solidFill>
                  <a:schemeClr val="tx1"/>
                </a:solidFill>
                <a:latin typeface="Times New Roman" pitchFamily="18" charset="0"/>
                <a:ea typeface="宋体" pitchFamily="2" charset="-122"/>
                <a:cs typeface="+mn-cs"/>
              </a:defRPr>
            </a:lvl8pPr>
            <a:lvl9pPr marL="3657600" algn="l" defTabSz="914400" rtl="0" eaLnBrk="1" latinLnBrk="0" hangingPunct="1">
              <a:defRPr kumimoji="1" sz="2800" kern="1200">
                <a:solidFill>
                  <a:schemeClr val="tx1"/>
                </a:solidFill>
                <a:latin typeface="Times New Roman" pitchFamily="18" charset="0"/>
                <a:ea typeface="宋体" pitchFamily="2" charset="-122"/>
                <a:cs typeface="+mn-cs"/>
              </a:defRPr>
            </a:lvl9pPr>
          </a:lstStyle>
          <a:p>
            <a:pPr algn="ctr">
              <a:defRPr/>
            </a:pPr>
            <a:r>
              <a:rPr lang="en-US" altLang="zh-CN" sz="2400" dirty="0" smtClean="0">
                <a:solidFill>
                  <a:srgbClr val="0000FF"/>
                </a:solidFill>
                <a:ea typeface="黑体" pitchFamily="49" charset="-122"/>
                <a:cs typeface="Times New Roman" pitchFamily="18" charset="0"/>
              </a:rPr>
              <a:t>  C</a:t>
            </a:r>
            <a:r>
              <a:rPr lang="en-US" altLang="zh-CN" sz="2400" dirty="0" smtClean="0">
                <a:solidFill>
                  <a:srgbClr val="0033CC"/>
                </a:solidFill>
                <a:ea typeface="黑体" pitchFamily="49" charset="-122"/>
                <a:cs typeface="Times New Roman" pitchFamily="18" charset="0"/>
              </a:rPr>
              <a:t>hamber supported by ceramic rings </a:t>
            </a:r>
            <a:endParaRPr lang="zh-CN" altLang="en-US" sz="2400" dirty="0">
              <a:solidFill>
                <a:srgbClr val="0033CC"/>
              </a:solidFill>
              <a:ea typeface="黑体" pitchFamily="49" charset="-122"/>
              <a:cs typeface="Times New Roman" pitchFamily="18" charset="0"/>
            </a:endParaRPr>
          </a:p>
        </p:txBody>
      </p:sp>
      <p:pic>
        <p:nvPicPr>
          <p:cNvPr id="12" name="图片 1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177442">
            <a:off x="1074862" y="-30857"/>
            <a:ext cx="7143530" cy="3236212"/>
          </a:xfrm>
          <a:prstGeom prst="rect">
            <a:avLst/>
          </a:prstGeom>
        </p:spPr>
      </p:pic>
      <p:pic>
        <p:nvPicPr>
          <p:cNvPr id="13" name="图片 12"/>
          <p:cNvPicPr>
            <a:picLocks noChangeAspect="1"/>
          </p:cNvPicPr>
          <p:nvPr/>
        </p:nvPicPr>
        <p:blipFill>
          <a:blip r:embed="rId3"/>
          <a:stretch>
            <a:fillRect/>
          </a:stretch>
        </p:blipFill>
        <p:spPr>
          <a:xfrm>
            <a:off x="1835696" y="1999047"/>
            <a:ext cx="5472608" cy="3878225"/>
          </a:xfrm>
          <a:prstGeom prst="rect">
            <a:avLst/>
          </a:prstGeom>
        </p:spPr>
      </p:pic>
      <p:sp>
        <p:nvSpPr>
          <p:cNvPr id="14" name="矩形 13"/>
          <p:cNvSpPr>
            <a:spLocks noChangeArrowheads="1"/>
          </p:cNvSpPr>
          <p:nvPr/>
        </p:nvSpPr>
        <p:spPr bwMode="auto">
          <a:xfrm>
            <a:off x="539552" y="5899919"/>
            <a:ext cx="8064896" cy="769441"/>
          </a:xfrm>
          <a:prstGeom prst="rect">
            <a:avLst/>
          </a:prstGeom>
          <a:solidFill>
            <a:schemeClr val="accent6">
              <a:lumMod val="20000"/>
              <a:lumOff val="80000"/>
            </a:schemeClr>
          </a:solidFill>
          <a:ln w="9525">
            <a:noFill/>
            <a:miter lim="800000"/>
            <a:headEnd/>
            <a:tailEnd/>
          </a:ln>
        </p:spPr>
        <p:txBody>
          <a:bodyPr wrap="square">
            <a:spAutoFit/>
          </a:bodyPr>
          <a:lstStyle>
            <a:defPPr>
              <a:defRPr lang="en-US"/>
            </a:defPPr>
            <a:lvl1pPr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1pPr>
            <a:lvl2pPr marL="4572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2pPr>
            <a:lvl3pPr marL="9144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3pPr>
            <a:lvl4pPr marL="13716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4pPr>
            <a:lvl5pPr marL="1828800" algn="l" rtl="0" fontAlgn="base">
              <a:spcBef>
                <a:spcPct val="0"/>
              </a:spcBef>
              <a:spcAft>
                <a:spcPct val="0"/>
              </a:spcAft>
              <a:defRPr kumimoji="1" sz="2800" kern="1200">
                <a:solidFill>
                  <a:schemeClr val="tx1"/>
                </a:solidFill>
                <a:latin typeface="Times New Roman" pitchFamily="18" charset="0"/>
                <a:ea typeface="宋体" pitchFamily="2" charset="-122"/>
                <a:cs typeface="+mn-cs"/>
              </a:defRPr>
            </a:lvl5pPr>
            <a:lvl6pPr marL="2286000" algn="l" defTabSz="914400" rtl="0" eaLnBrk="1" latinLnBrk="0" hangingPunct="1">
              <a:defRPr kumimoji="1" sz="2800" kern="1200">
                <a:solidFill>
                  <a:schemeClr val="tx1"/>
                </a:solidFill>
                <a:latin typeface="Times New Roman" pitchFamily="18" charset="0"/>
                <a:ea typeface="宋体" pitchFamily="2" charset="-122"/>
                <a:cs typeface="+mn-cs"/>
              </a:defRPr>
            </a:lvl6pPr>
            <a:lvl7pPr marL="2743200" algn="l" defTabSz="914400" rtl="0" eaLnBrk="1" latinLnBrk="0" hangingPunct="1">
              <a:defRPr kumimoji="1" sz="2800" kern="1200">
                <a:solidFill>
                  <a:schemeClr val="tx1"/>
                </a:solidFill>
                <a:latin typeface="Times New Roman" pitchFamily="18" charset="0"/>
                <a:ea typeface="宋体" pitchFamily="2" charset="-122"/>
                <a:cs typeface="+mn-cs"/>
              </a:defRPr>
            </a:lvl7pPr>
            <a:lvl8pPr marL="3200400" algn="l" defTabSz="914400" rtl="0" eaLnBrk="1" latinLnBrk="0" hangingPunct="1">
              <a:defRPr kumimoji="1" sz="2800" kern="1200">
                <a:solidFill>
                  <a:schemeClr val="tx1"/>
                </a:solidFill>
                <a:latin typeface="Times New Roman" pitchFamily="18" charset="0"/>
                <a:ea typeface="宋体" pitchFamily="2" charset="-122"/>
                <a:cs typeface="+mn-cs"/>
              </a:defRPr>
            </a:lvl8pPr>
            <a:lvl9pPr marL="3657600" algn="l" defTabSz="914400" rtl="0" eaLnBrk="1" latinLnBrk="0" hangingPunct="1">
              <a:defRPr kumimoji="1" sz="2800" kern="1200">
                <a:solidFill>
                  <a:schemeClr val="tx1"/>
                </a:solidFill>
                <a:latin typeface="Times New Roman" pitchFamily="18" charset="0"/>
                <a:ea typeface="宋体" pitchFamily="2" charset="-122"/>
                <a:cs typeface="+mn-cs"/>
              </a:defRPr>
            </a:lvl9pPr>
          </a:lstStyle>
          <a:p>
            <a:pPr algn="just">
              <a:defRPr/>
            </a:pPr>
            <a:r>
              <a:rPr lang="en-US" altLang="zh-CN" sz="2200" dirty="0" smtClean="0">
                <a:solidFill>
                  <a:srgbClr val="000099"/>
                </a:solidFill>
                <a:latin typeface="+mj-lt"/>
                <a:ea typeface="黑体" pitchFamily="49" charset="-122"/>
                <a:cs typeface="Times New Roman" pitchFamily="18" charset="0"/>
              </a:rPr>
              <a:t>This new technology greatly reduce the cost of manufacture process, the difficulty, shorten the production cycle, and improve the quality</a:t>
            </a:r>
            <a:r>
              <a:rPr lang="en-US" altLang="zh-CN" sz="2200" dirty="0">
                <a:solidFill>
                  <a:srgbClr val="000099"/>
                </a:solidFill>
                <a:latin typeface="+mj-lt"/>
                <a:ea typeface="黑体" pitchFamily="49" charset="-122"/>
                <a:cs typeface="Times New Roman" pitchFamily="18" charset="0"/>
              </a:rPr>
              <a:t>.</a:t>
            </a:r>
            <a:endParaRPr lang="en-US" altLang="zh-CN" sz="2200" dirty="0" smtClean="0">
              <a:solidFill>
                <a:srgbClr val="000099"/>
              </a:solidFill>
              <a:latin typeface="+mj-lt"/>
              <a:ea typeface="黑体" pitchFamily="49" charset="-122"/>
              <a:cs typeface="Times New Roman" pitchFamily="18" charset="0"/>
            </a:endParaRPr>
          </a:p>
        </p:txBody>
      </p:sp>
      <p:sp>
        <p:nvSpPr>
          <p:cNvPr id="8" name="文本框 7"/>
          <p:cNvSpPr txBox="1"/>
          <p:nvPr/>
        </p:nvSpPr>
        <p:spPr>
          <a:xfrm>
            <a:off x="251520" y="57043"/>
            <a:ext cx="5421677" cy="584775"/>
          </a:xfrm>
          <a:prstGeom prst="rect">
            <a:avLst/>
          </a:prstGeom>
          <a:noFill/>
        </p:spPr>
        <p:txBody>
          <a:bodyPr wrap="none" rtlCol="0">
            <a:spAutoFit/>
          </a:bodyPr>
          <a:lstStyle/>
          <a:p>
            <a:r>
              <a:rPr lang="en-US" altLang="zh-CN" sz="3200" b="1" dirty="0">
                <a:solidFill>
                  <a:schemeClr val="bg1"/>
                </a:solidFill>
              </a:rPr>
              <a:t>Thin wall vacuum chamber</a:t>
            </a:r>
            <a:endParaRPr lang="zh-CN" altLang="en-US" sz="3200" b="1" dirty="0">
              <a:solidFill>
                <a:schemeClr val="bg1"/>
              </a:solidFill>
            </a:endParaRPr>
          </a:p>
        </p:txBody>
      </p:sp>
    </p:spTree>
    <p:extLst>
      <p:ext uri="{BB962C8B-B14F-4D97-AF65-F5344CB8AC3E}">
        <p14:creationId xmlns:p14="http://schemas.microsoft.com/office/powerpoint/2010/main" val="22747208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115616" y="3068960"/>
            <a:ext cx="7200800" cy="738664"/>
          </a:xfrm>
          <a:prstGeom prst="rect">
            <a:avLst/>
          </a:prstGeom>
          <a:noFill/>
        </p:spPr>
        <p:txBody>
          <a:bodyPr wrap="square">
            <a:spAutoFit/>
          </a:bodyPr>
          <a:lstStyle/>
          <a:p>
            <a:pPr algn="ctr" eaLnBrk="0" hangingPunct="0"/>
            <a:r>
              <a:rPr lang="en-US" altLang="zh-CN" sz="4200" dirty="0" smtClean="0">
                <a:solidFill>
                  <a:srgbClr val="3333FF"/>
                </a:solidFill>
                <a:latin typeface="Calibri" pitchFamily="34" charset="0"/>
                <a:ea typeface="MS PGothic" pitchFamily="34" charset="-128"/>
              </a:rPr>
              <a:t>Present status and summary</a:t>
            </a:r>
            <a:endParaRPr lang="en-US" altLang="zh-CN" sz="4200" dirty="0">
              <a:solidFill>
                <a:srgbClr val="3333FF"/>
              </a:solidFill>
              <a:latin typeface="Calibri" pitchFamily="34" charset="0"/>
              <a:ea typeface="MS PGothic" pitchFamily="34" charset="-128"/>
            </a:endParaRPr>
          </a:p>
        </p:txBody>
      </p:sp>
    </p:spTree>
    <p:extLst>
      <p:ext uri="{BB962C8B-B14F-4D97-AF65-F5344CB8AC3E}">
        <p14:creationId xmlns:p14="http://schemas.microsoft.com/office/powerpoint/2010/main" val="27135085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hpwork\Desktop\HIAF隧道加速器（初设答辩肖所报告用）\3-10.JPG"/>
          <p:cNvPicPr>
            <a:picLocks noChangeAspect="1" noChangeArrowheads="1"/>
          </p:cNvPicPr>
          <p:nvPr/>
        </p:nvPicPr>
        <p:blipFill rotWithShape="1">
          <a:blip r:embed="rId3" cstate="print">
            <a:extLst>
              <a:ext uri="{BEBA8EAE-BF5A-486C-A8C5-ECC9F3942E4B}">
                <a14:imgProps xmlns:a14="http://schemas.microsoft.com/office/drawing/2010/main">
                  <a14:imgLayer>
                    <a14:imgEffect>
                      <a14:brightnessContrast bright="20000"/>
                    </a14:imgEffect>
                  </a14:imgLayer>
                </a14:imgProps>
              </a:ext>
              <a:ext uri="{28A0092B-C50C-407E-A947-70E740481C1C}">
                <a14:useLocalDpi xmlns:a14="http://schemas.microsoft.com/office/drawing/2010/main" val="0"/>
              </a:ext>
            </a:extLst>
          </a:blip>
          <a:srcRect l="28962" t="19615" r="35323" b="20189"/>
          <a:stretch/>
        </p:blipFill>
        <p:spPr bwMode="auto">
          <a:xfrm>
            <a:off x="3273522" y="1560293"/>
            <a:ext cx="2636941" cy="20585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C:\Users\hpwork\Desktop\HIAF隧道加速器（初设答辩肖所报告用）\3-12.JPG"/>
          <p:cNvPicPr>
            <a:picLocks noChangeAspect="1" noChangeArrowheads="1"/>
          </p:cNvPicPr>
          <p:nvPr/>
        </p:nvPicPr>
        <p:blipFill rotWithShape="1">
          <a:blip r:embed="rId4" cstate="print">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37797" t="30120" r="27231" b="19986"/>
          <a:stretch/>
        </p:blipFill>
        <p:spPr bwMode="auto">
          <a:xfrm>
            <a:off x="3251200" y="4231523"/>
            <a:ext cx="2663217" cy="19543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C:\Users\hpwork\Desktop\HIAF隧道加速器（初设答辩肖所报告用）\3-14.JPG"/>
          <p:cNvPicPr>
            <a:picLocks noChangeAspect="1" noChangeArrowheads="1"/>
          </p:cNvPicPr>
          <p:nvPr/>
        </p:nvPicPr>
        <p:blipFill rotWithShape="1">
          <a:blip r:embed="rId5" cstate="print">
            <a:extLst>
              <a:ext uri="{BEBA8EAE-BF5A-486C-A8C5-ECC9F3942E4B}">
                <a14:imgProps xmlns:a14="http://schemas.microsoft.com/office/drawing/2010/main">
                  <a14:imgLayer>
                    <a14:imgEffect>
                      <a14:brightnessContrast contrast="40000"/>
                    </a14:imgEffect>
                  </a14:imgLayer>
                </a14:imgProps>
              </a:ext>
              <a:ext uri="{28A0092B-C50C-407E-A947-70E740481C1C}">
                <a14:useLocalDpi xmlns:a14="http://schemas.microsoft.com/office/drawing/2010/main" val="0"/>
              </a:ext>
            </a:extLst>
          </a:blip>
          <a:srcRect l="26741" t="20279" r="26315" b="13583"/>
          <a:stretch/>
        </p:blipFill>
        <p:spPr bwMode="auto">
          <a:xfrm>
            <a:off x="457200" y="1571632"/>
            <a:ext cx="2724150" cy="20472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9"/>
          <p:cNvSpPr txBox="1"/>
          <p:nvPr/>
        </p:nvSpPr>
        <p:spPr>
          <a:xfrm>
            <a:off x="3635896" y="3663616"/>
            <a:ext cx="1972015" cy="338554"/>
          </a:xfrm>
          <a:prstGeom prst="rect">
            <a:avLst/>
          </a:prstGeom>
          <a:noFill/>
        </p:spPr>
        <p:txBody>
          <a:bodyPr wrap="none" rtlCol="0">
            <a:spAutoFit/>
          </a:bodyPr>
          <a:lstStyle>
            <a:defPPr>
              <a:defRPr lang="en-US"/>
            </a:defPPr>
            <a:lvl1pPr>
              <a:lnSpc>
                <a:spcPct val="100000"/>
              </a:lnSpc>
              <a:defRPr sz="1600">
                <a:solidFill>
                  <a:schemeClr val="bg2"/>
                </a:solidFill>
                <a:latin typeface="微软雅黑" panose="020B0503020204020204" pitchFamily="34" charset="-122"/>
                <a:ea typeface="微软雅黑" panose="020B0503020204020204" pitchFamily="34" charset="-122"/>
              </a:defRPr>
            </a:lvl1pPr>
          </a:lstStyle>
          <a:p>
            <a:pPr marL="0" marR="0" lvl="0" indent="0" defTabSz="914400" eaLnBrk="1" fontAlgn="auto" latinLnBrk="0" hangingPunct="1">
              <a:lnSpc>
                <a:spcPct val="100000"/>
              </a:lnSpc>
              <a:spcBef>
                <a:spcPts val="0"/>
              </a:spcBef>
              <a:spcAft>
                <a:spcPts val="0"/>
              </a:spcAft>
              <a:buClr>
                <a:prstClr val="white"/>
              </a:buClr>
              <a:buSzTx/>
              <a:buFont typeface="Wingdings" panose="05000000000000000000" pitchFamily="2" charset="2"/>
              <a:buNone/>
              <a:tabLst/>
              <a:defRPr/>
            </a:pPr>
            <a:r>
              <a:rPr kumimoji="0" lang="en-US" altLang="zh-CN" sz="1600" b="1" i="0" u="none" strike="noStrike" kern="0" cap="none" spc="0" normalizeH="0" baseline="0" noProof="0" dirty="0" err="1" smtClean="0">
                <a:ln>
                  <a:noFill/>
                </a:ln>
                <a:solidFill>
                  <a:srgbClr val="0000FF"/>
                </a:solidFill>
                <a:effectLst/>
                <a:uLnTx/>
                <a:uFillTx/>
                <a:latin typeface="微软雅黑" panose="020B0503020204020204" pitchFamily="34" charset="-122"/>
                <a:ea typeface="微软雅黑" panose="020B0503020204020204" pitchFamily="34" charset="-122"/>
              </a:rPr>
              <a:t>BRing</a:t>
            </a:r>
            <a:r>
              <a:rPr lang="zh-CN" altLang="en-US" b="1" kern="0" dirty="0">
                <a:solidFill>
                  <a:srgbClr val="0000FF"/>
                </a:solidFill>
              </a:rPr>
              <a:t> </a:t>
            </a:r>
            <a:r>
              <a:rPr lang="en-US" altLang="zh-CN" b="1" kern="0" dirty="0" smtClean="0">
                <a:solidFill>
                  <a:srgbClr val="0000FF"/>
                </a:solidFill>
              </a:rPr>
              <a:t>arc section</a:t>
            </a:r>
            <a:endParaRPr kumimoji="0" lang="zh-CN" altLang="en-US" sz="1600" b="1" i="0" u="none" strike="noStrike" kern="0" cap="none" spc="0" normalizeH="0" baseline="0" noProof="0" dirty="0">
              <a:ln>
                <a:noFill/>
              </a:ln>
              <a:solidFill>
                <a:srgbClr val="0000FF"/>
              </a:solidFill>
              <a:effectLst/>
              <a:uLnTx/>
              <a:uFillTx/>
            </a:endParaRPr>
          </a:p>
        </p:txBody>
      </p:sp>
      <p:sp>
        <p:nvSpPr>
          <p:cNvPr id="6" name="TextBox 10"/>
          <p:cNvSpPr txBox="1"/>
          <p:nvPr/>
        </p:nvSpPr>
        <p:spPr>
          <a:xfrm>
            <a:off x="978100" y="3642448"/>
            <a:ext cx="1577676" cy="338554"/>
          </a:xfrm>
          <a:prstGeom prst="rect">
            <a:avLst/>
          </a:prstGeom>
          <a:noFill/>
        </p:spPr>
        <p:txBody>
          <a:bodyPr wrap="none" rtlCol="0">
            <a:spAutoFit/>
          </a:bodyPr>
          <a:lstStyle>
            <a:defPPr>
              <a:defRPr lang="en-US"/>
            </a:defPPr>
            <a:lvl1pPr>
              <a:lnSpc>
                <a:spcPct val="100000"/>
              </a:lnSpc>
              <a:defRPr sz="1600">
                <a:solidFill>
                  <a:schemeClr val="bg2"/>
                </a:solidFill>
                <a:latin typeface="微软雅黑" panose="020B0503020204020204" pitchFamily="34" charset="-122"/>
                <a:ea typeface="微软雅黑" panose="020B0503020204020204" pitchFamily="34" charset="-122"/>
              </a:defRPr>
            </a:lvl1pPr>
          </a:lstStyle>
          <a:p>
            <a:pPr marL="0" marR="0" lvl="0" indent="0" defTabSz="914400" eaLnBrk="1" fontAlgn="auto" latinLnBrk="0" hangingPunct="1">
              <a:lnSpc>
                <a:spcPct val="100000"/>
              </a:lnSpc>
              <a:spcBef>
                <a:spcPts val="0"/>
              </a:spcBef>
              <a:spcAft>
                <a:spcPts val="0"/>
              </a:spcAft>
              <a:buClr>
                <a:prstClr val="white"/>
              </a:buClr>
              <a:buSzTx/>
              <a:buFont typeface="Wingdings" panose="05000000000000000000" pitchFamily="2" charset="2"/>
              <a:buNone/>
              <a:tabLst/>
              <a:defRPr/>
            </a:pPr>
            <a:r>
              <a:rPr kumimoji="0" lang="en-US" altLang="zh-CN" sz="1600" b="1" i="0" u="none" strike="noStrike" kern="0" cap="none" spc="0" normalizeH="0" baseline="0" noProof="0" dirty="0" err="1" smtClean="0">
                <a:ln>
                  <a:noFill/>
                </a:ln>
                <a:solidFill>
                  <a:srgbClr val="0000FF"/>
                </a:solidFill>
                <a:effectLst/>
                <a:uLnTx/>
                <a:uFillTx/>
                <a:latin typeface="微软雅黑" panose="020B0503020204020204" pitchFamily="34" charset="-122"/>
                <a:ea typeface="微软雅黑" panose="020B0503020204020204" pitchFamily="34" charset="-122"/>
              </a:rPr>
              <a:t>iLinac</a:t>
            </a:r>
            <a:r>
              <a:rPr lang="zh-CN" altLang="en-US" b="1" kern="0" dirty="0">
                <a:solidFill>
                  <a:srgbClr val="0000FF"/>
                </a:solidFill>
              </a:rPr>
              <a:t> </a:t>
            </a:r>
            <a:r>
              <a:rPr lang="en-US" altLang="zh-CN" b="1" kern="0" dirty="0" smtClean="0">
                <a:solidFill>
                  <a:srgbClr val="0000FF"/>
                </a:solidFill>
              </a:rPr>
              <a:t>section</a:t>
            </a:r>
            <a:endParaRPr kumimoji="0" lang="zh-CN" altLang="en-US" sz="1600" b="1" i="0" u="none" strike="noStrike" kern="0" cap="none" spc="0" normalizeH="0" baseline="0" noProof="0" dirty="0">
              <a:ln>
                <a:noFill/>
              </a:ln>
              <a:solidFill>
                <a:srgbClr val="0000FF"/>
              </a:solidFill>
              <a:effectLst/>
              <a:uLnTx/>
              <a:uFillTx/>
            </a:endParaRPr>
          </a:p>
        </p:txBody>
      </p:sp>
      <p:sp>
        <p:nvSpPr>
          <p:cNvPr id="7" name="TextBox 11"/>
          <p:cNvSpPr txBox="1"/>
          <p:nvPr/>
        </p:nvSpPr>
        <p:spPr>
          <a:xfrm>
            <a:off x="827584" y="6285116"/>
            <a:ext cx="2077813" cy="338554"/>
          </a:xfrm>
          <a:prstGeom prst="rect">
            <a:avLst/>
          </a:prstGeom>
          <a:noFill/>
        </p:spPr>
        <p:txBody>
          <a:bodyPr wrap="none" rtlCol="0">
            <a:spAutoFit/>
          </a:bodyPr>
          <a:lstStyle>
            <a:defPPr>
              <a:defRPr lang="en-US"/>
            </a:defPPr>
            <a:lvl1pPr>
              <a:lnSpc>
                <a:spcPct val="100000"/>
              </a:lnSpc>
              <a:defRPr sz="1600">
                <a:solidFill>
                  <a:schemeClr val="bg2"/>
                </a:solidFill>
                <a:latin typeface="微软雅黑" panose="020B0503020204020204" pitchFamily="34" charset="-122"/>
                <a:ea typeface="微软雅黑" panose="020B0503020204020204" pitchFamily="34" charset="-122"/>
              </a:defRPr>
            </a:lvl1pPr>
          </a:lstStyle>
          <a:p>
            <a:pPr marL="0" marR="0" lvl="0" indent="0" defTabSz="914400" eaLnBrk="1" fontAlgn="auto" latinLnBrk="0" hangingPunct="1">
              <a:lnSpc>
                <a:spcPct val="100000"/>
              </a:lnSpc>
              <a:spcBef>
                <a:spcPts val="0"/>
              </a:spcBef>
              <a:spcAft>
                <a:spcPts val="0"/>
              </a:spcAft>
              <a:buClr>
                <a:prstClr val="white"/>
              </a:buClr>
              <a:buSzTx/>
              <a:buFont typeface="Wingdings" panose="05000000000000000000" pitchFamily="2" charset="2"/>
              <a:buNone/>
              <a:tabLst/>
              <a:defRPr/>
            </a:pPr>
            <a:r>
              <a:rPr lang="en-US" altLang="zh-CN" b="1" kern="0" dirty="0" smtClean="0">
                <a:solidFill>
                  <a:srgbClr val="0000FF"/>
                </a:solidFill>
              </a:rPr>
              <a:t>Beam transfer line</a:t>
            </a:r>
            <a:endParaRPr kumimoji="0" lang="zh-CN" altLang="en-US" sz="1600" b="1" i="0" u="none" strike="noStrike" kern="0" cap="none" spc="0" normalizeH="0" baseline="0" noProof="0" dirty="0">
              <a:ln>
                <a:noFill/>
              </a:ln>
              <a:solidFill>
                <a:srgbClr val="0000FF"/>
              </a:solidFill>
              <a:effectLst/>
              <a:uLnTx/>
              <a:uFillTx/>
            </a:endParaRPr>
          </a:p>
        </p:txBody>
      </p:sp>
      <p:sp>
        <p:nvSpPr>
          <p:cNvPr id="8" name="TextBox 12"/>
          <p:cNvSpPr txBox="1"/>
          <p:nvPr/>
        </p:nvSpPr>
        <p:spPr>
          <a:xfrm>
            <a:off x="3813913" y="6285116"/>
            <a:ext cx="2015295" cy="338554"/>
          </a:xfrm>
          <a:prstGeom prst="rect">
            <a:avLst/>
          </a:prstGeom>
          <a:noFill/>
        </p:spPr>
        <p:txBody>
          <a:bodyPr wrap="none" rtlCol="0">
            <a:spAutoFit/>
          </a:bodyPr>
          <a:lstStyle>
            <a:defPPr>
              <a:defRPr lang="en-US"/>
            </a:defPPr>
            <a:lvl1pPr>
              <a:lnSpc>
                <a:spcPct val="100000"/>
              </a:lnSpc>
              <a:defRPr sz="1600">
                <a:solidFill>
                  <a:schemeClr val="bg2"/>
                </a:solidFill>
                <a:latin typeface="微软雅黑" panose="020B0503020204020204" pitchFamily="34" charset="-122"/>
                <a:ea typeface="微软雅黑" panose="020B0503020204020204" pitchFamily="34" charset="-122"/>
              </a:defRPr>
            </a:lvl1pPr>
          </a:lstStyle>
          <a:p>
            <a:pPr marL="0" marR="0" lvl="0" indent="0" defTabSz="914400" eaLnBrk="1" fontAlgn="auto" latinLnBrk="0" hangingPunct="1">
              <a:lnSpc>
                <a:spcPct val="100000"/>
              </a:lnSpc>
              <a:spcBef>
                <a:spcPts val="0"/>
              </a:spcBef>
              <a:spcAft>
                <a:spcPts val="0"/>
              </a:spcAft>
              <a:buClr>
                <a:prstClr val="white"/>
              </a:buClr>
              <a:buSzTx/>
              <a:buFont typeface="Wingdings" panose="05000000000000000000" pitchFamily="2" charset="2"/>
              <a:buNone/>
              <a:tabLst/>
              <a:defRPr/>
            </a:pPr>
            <a:r>
              <a:rPr kumimoji="0" lang="en-US" altLang="zh-CN" sz="1600" b="1" i="0" u="none" strike="noStrike" kern="0" cap="none" spc="0" normalizeH="0" baseline="0" noProof="0" dirty="0" err="1" smtClean="0">
                <a:ln>
                  <a:noFill/>
                </a:ln>
                <a:solidFill>
                  <a:srgbClr val="0000FF"/>
                </a:solidFill>
                <a:effectLst/>
                <a:uLnTx/>
                <a:uFillTx/>
                <a:latin typeface="微软雅黑" panose="020B0503020204020204" pitchFamily="34" charset="-122"/>
                <a:ea typeface="微软雅黑" panose="020B0503020204020204" pitchFamily="34" charset="-122"/>
              </a:rPr>
              <a:t>SRing</a:t>
            </a:r>
            <a:r>
              <a:rPr lang="zh-CN" altLang="en-US" b="1" kern="0" dirty="0" smtClean="0">
                <a:solidFill>
                  <a:srgbClr val="0000FF"/>
                </a:solidFill>
              </a:rPr>
              <a:t> </a:t>
            </a:r>
            <a:r>
              <a:rPr lang="en-US" altLang="zh-CN" b="1" kern="0" dirty="0" smtClean="0">
                <a:solidFill>
                  <a:srgbClr val="0000FF"/>
                </a:solidFill>
              </a:rPr>
              <a:t>arc section </a:t>
            </a:r>
            <a:endParaRPr kumimoji="0" lang="zh-CN" altLang="en-US" sz="1600" b="1" i="0" u="none" strike="noStrike" kern="0" cap="none" spc="0" normalizeH="0" baseline="0" noProof="0" dirty="0">
              <a:ln>
                <a:noFill/>
              </a:ln>
              <a:solidFill>
                <a:srgbClr val="0000FF"/>
              </a:solidFill>
              <a:effectLst/>
              <a:uLnTx/>
              <a:uFillTx/>
            </a:endParaRPr>
          </a:p>
        </p:txBody>
      </p:sp>
      <p:sp>
        <p:nvSpPr>
          <p:cNvPr id="9" name="TextBox 14"/>
          <p:cNvSpPr txBox="1"/>
          <p:nvPr/>
        </p:nvSpPr>
        <p:spPr>
          <a:xfrm>
            <a:off x="6156176" y="3656818"/>
            <a:ext cx="2467342" cy="338554"/>
          </a:xfrm>
          <a:prstGeom prst="rect">
            <a:avLst/>
          </a:prstGeom>
          <a:noFill/>
        </p:spPr>
        <p:txBody>
          <a:bodyPr wrap="none" rtlCol="0">
            <a:spAutoFit/>
          </a:bodyPr>
          <a:lstStyle>
            <a:defPPr>
              <a:defRPr lang="en-US"/>
            </a:defPPr>
            <a:lvl1pPr>
              <a:lnSpc>
                <a:spcPct val="100000"/>
              </a:lnSpc>
              <a:defRPr sz="1600">
                <a:solidFill>
                  <a:schemeClr val="bg2"/>
                </a:solidFill>
                <a:latin typeface="微软雅黑" panose="020B0503020204020204" pitchFamily="34" charset="-122"/>
                <a:ea typeface="微软雅黑" panose="020B0503020204020204" pitchFamily="34" charset="-122"/>
              </a:defRPr>
            </a:lvl1pPr>
          </a:lstStyle>
          <a:p>
            <a:pPr marL="0" marR="0" lvl="0" indent="0" defTabSz="914400" eaLnBrk="1" fontAlgn="auto" latinLnBrk="0" hangingPunct="1">
              <a:lnSpc>
                <a:spcPct val="100000"/>
              </a:lnSpc>
              <a:spcBef>
                <a:spcPts val="0"/>
              </a:spcBef>
              <a:spcAft>
                <a:spcPts val="0"/>
              </a:spcAft>
              <a:buClr>
                <a:prstClr val="white"/>
              </a:buClr>
              <a:buSzTx/>
              <a:buFont typeface="Wingdings" panose="05000000000000000000" pitchFamily="2" charset="2"/>
              <a:buNone/>
              <a:tabLst/>
              <a:defRPr/>
            </a:pPr>
            <a:r>
              <a:rPr kumimoji="0" lang="en-US" altLang="zh-CN" sz="1600" b="1" i="0" u="none" strike="noStrike" kern="0" cap="none" spc="0" normalizeH="0" baseline="0" noProof="0" dirty="0" err="1" smtClean="0">
                <a:ln>
                  <a:noFill/>
                </a:ln>
                <a:solidFill>
                  <a:srgbClr val="0000FF"/>
                </a:solidFill>
                <a:effectLst/>
                <a:uLnTx/>
                <a:uFillTx/>
                <a:latin typeface="微软雅黑" panose="020B0503020204020204" pitchFamily="34" charset="-122"/>
                <a:ea typeface="微软雅黑" panose="020B0503020204020204" pitchFamily="34" charset="-122"/>
              </a:rPr>
              <a:t>BRing</a:t>
            </a:r>
            <a:r>
              <a:rPr lang="zh-CN" altLang="en-US" b="1" kern="0" dirty="0">
                <a:solidFill>
                  <a:srgbClr val="0000FF"/>
                </a:solidFill>
              </a:rPr>
              <a:t> </a:t>
            </a:r>
            <a:r>
              <a:rPr lang="en-US" altLang="zh-CN" b="1" kern="0" dirty="0" smtClean="0">
                <a:solidFill>
                  <a:srgbClr val="0000FF"/>
                </a:solidFill>
              </a:rPr>
              <a:t>straight section</a:t>
            </a:r>
            <a:endParaRPr kumimoji="0" lang="zh-CN" altLang="en-US" sz="1600" b="1" i="0" u="none" strike="noStrike" kern="0" cap="none" spc="0" normalizeH="0" baseline="0" noProof="0" dirty="0">
              <a:ln>
                <a:noFill/>
              </a:ln>
              <a:solidFill>
                <a:srgbClr val="0000FF"/>
              </a:solidFill>
              <a:effectLst/>
              <a:uLnTx/>
              <a:uFillTx/>
            </a:endParaRPr>
          </a:p>
        </p:txBody>
      </p:sp>
      <p:pic>
        <p:nvPicPr>
          <p:cNvPr id="10" name="Picture 2"/>
          <p:cNvPicPr>
            <a:picLocks noChangeAspect="1" noChangeArrowheads="1"/>
          </p:cNvPicPr>
          <p:nvPr/>
        </p:nvPicPr>
        <p:blipFill>
          <a:blip r:embed="rId6"/>
          <a:srcRect/>
          <a:stretch>
            <a:fillRect/>
          </a:stretch>
        </p:blipFill>
        <p:spPr bwMode="auto">
          <a:xfrm>
            <a:off x="6192462" y="4279420"/>
            <a:ext cx="2519463" cy="1786841"/>
          </a:xfrm>
          <a:prstGeom prst="rect">
            <a:avLst/>
          </a:prstGeom>
          <a:noFill/>
          <a:ln w="76200">
            <a:solidFill>
              <a:srgbClr val="9D90A0">
                <a:lumMod val="60000"/>
                <a:lumOff val="40000"/>
              </a:srgbClr>
            </a:solidFill>
            <a:miter lim="800000"/>
            <a:headEnd/>
            <a:tailEnd/>
          </a:ln>
          <a:effectLst/>
        </p:spPr>
      </p:pic>
      <p:sp>
        <p:nvSpPr>
          <p:cNvPr id="11" name="TextBox 15"/>
          <p:cNvSpPr txBox="1"/>
          <p:nvPr/>
        </p:nvSpPr>
        <p:spPr>
          <a:xfrm>
            <a:off x="5846530" y="6285116"/>
            <a:ext cx="3372082" cy="338554"/>
          </a:xfrm>
          <a:prstGeom prst="rect">
            <a:avLst/>
          </a:prstGeom>
          <a:noFill/>
        </p:spPr>
        <p:txBody>
          <a:bodyPr wrap="square" rtlCol="0">
            <a:spAutoFit/>
          </a:bodyPr>
          <a:lstStyle>
            <a:defPPr>
              <a:defRPr lang="en-US"/>
            </a:defPPr>
            <a:lvl1pPr>
              <a:lnSpc>
                <a:spcPct val="100000"/>
              </a:lnSpc>
              <a:defRPr sz="1600">
                <a:solidFill>
                  <a:schemeClr val="bg2"/>
                </a:solidFill>
                <a:latin typeface="微软雅黑" panose="020B0503020204020204" pitchFamily="34" charset="-122"/>
                <a:ea typeface="微软雅黑" panose="020B0503020204020204" pitchFamily="34" charset="-122"/>
              </a:defRPr>
            </a:lvl1pPr>
          </a:lstStyle>
          <a:p>
            <a:pPr marL="0" marR="0" lvl="0" indent="0" defTabSz="914400" eaLnBrk="1" fontAlgn="auto" latinLnBrk="0" hangingPunct="1">
              <a:lnSpc>
                <a:spcPct val="100000"/>
              </a:lnSpc>
              <a:spcBef>
                <a:spcPts val="0"/>
              </a:spcBef>
              <a:spcAft>
                <a:spcPts val="0"/>
              </a:spcAft>
              <a:buClr>
                <a:prstClr val="white"/>
              </a:buClr>
              <a:buSzTx/>
              <a:buFont typeface="Wingdings" panose="05000000000000000000" pitchFamily="2" charset="2"/>
              <a:buNone/>
              <a:tabLst/>
              <a:defRPr/>
            </a:pPr>
            <a:r>
              <a:rPr lang="en-US" altLang="zh-CN" b="1" kern="0" dirty="0" smtClean="0">
                <a:solidFill>
                  <a:srgbClr val="0000FF"/>
                </a:solidFill>
              </a:rPr>
              <a:t>Tunnel mechanical installation</a:t>
            </a:r>
            <a:endParaRPr kumimoji="0" lang="zh-CN" altLang="en-US" sz="1600" b="1" i="0" u="none" strike="noStrike" kern="0" cap="none" spc="0" normalizeH="0" baseline="0" noProof="0" dirty="0">
              <a:ln>
                <a:noFill/>
              </a:ln>
              <a:solidFill>
                <a:srgbClr val="0000FF"/>
              </a:solidFill>
              <a:effectLst/>
              <a:uLnTx/>
              <a:uFillTx/>
            </a:endParaRPr>
          </a:p>
        </p:txBody>
      </p:sp>
      <p:pic>
        <p:nvPicPr>
          <p:cNvPr id="12" name="Picture 2"/>
          <p:cNvPicPr>
            <a:picLocks noChangeAspect="1" noChangeArrowheads="1"/>
          </p:cNvPicPr>
          <p:nvPr/>
        </p:nvPicPr>
        <p:blipFill>
          <a:blip r:embed="rId7"/>
          <a:srcRect t="8203" b="14183"/>
          <a:stretch>
            <a:fillRect/>
          </a:stretch>
        </p:blipFill>
        <p:spPr bwMode="auto">
          <a:xfrm>
            <a:off x="507999" y="4289580"/>
            <a:ext cx="2569029" cy="1810604"/>
          </a:xfrm>
          <a:prstGeom prst="rect">
            <a:avLst/>
          </a:prstGeom>
          <a:noFill/>
          <a:ln w="76200">
            <a:solidFill>
              <a:srgbClr val="9D90A0">
                <a:lumMod val="60000"/>
                <a:lumOff val="40000"/>
              </a:srgbClr>
            </a:solidFill>
            <a:miter lim="800000"/>
            <a:headEnd/>
            <a:tailEnd/>
          </a:ln>
          <a:effectLst/>
        </p:spPr>
      </p:pic>
      <p:pic>
        <p:nvPicPr>
          <p:cNvPr id="13" name="Picture 2" descr="E:\工作\HIAF答辩\INGzhiduanB.png"/>
          <p:cNvPicPr>
            <a:picLocks noChangeAspect="1" noChangeArrowheads="1"/>
          </p:cNvPicPr>
          <p:nvPr/>
        </p:nvPicPr>
        <p:blipFill>
          <a:blip r:embed="rId8" cstate="print"/>
          <a:srcRect l="4858" t="47430" r="60094" b="17766"/>
          <a:stretch>
            <a:fillRect/>
          </a:stretch>
        </p:blipFill>
        <p:spPr bwMode="auto">
          <a:xfrm>
            <a:off x="6019800" y="1549992"/>
            <a:ext cx="2645581" cy="2018080"/>
          </a:xfrm>
          <a:prstGeom prst="rect">
            <a:avLst/>
          </a:prstGeom>
          <a:noFill/>
          <a:ln w="9525">
            <a:noFill/>
            <a:miter lim="800000"/>
            <a:headEnd/>
            <a:tailEnd/>
          </a:ln>
        </p:spPr>
      </p:pic>
      <p:sp>
        <p:nvSpPr>
          <p:cNvPr id="14" name="文本框 13"/>
          <p:cNvSpPr txBox="1"/>
          <p:nvPr/>
        </p:nvSpPr>
        <p:spPr>
          <a:xfrm>
            <a:off x="251520" y="57043"/>
            <a:ext cx="5787162" cy="584775"/>
          </a:xfrm>
          <a:prstGeom prst="rect">
            <a:avLst/>
          </a:prstGeom>
          <a:noFill/>
        </p:spPr>
        <p:txBody>
          <a:bodyPr wrap="none" rtlCol="0">
            <a:spAutoFit/>
          </a:bodyPr>
          <a:lstStyle/>
          <a:p>
            <a:r>
              <a:rPr lang="en-US" altLang="zh-CN" sz="3200" b="1" dirty="0" smtClean="0">
                <a:solidFill>
                  <a:schemeClr val="bg1"/>
                </a:solidFill>
              </a:rPr>
              <a:t>Present status and summary</a:t>
            </a:r>
            <a:endParaRPr lang="zh-CN" altLang="en-US" sz="3200" b="1" dirty="0">
              <a:solidFill>
                <a:schemeClr val="bg1"/>
              </a:solidFill>
            </a:endParaRPr>
          </a:p>
        </p:txBody>
      </p:sp>
      <p:sp>
        <p:nvSpPr>
          <p:cNvPr id="15" name="文本框 14">
            <a:extLst>
              <a:ext uri="{FF2B5EF4-FFF2-40B4-BE49-F238E27FC236}">
                <a16:creationId xmlns:a16="http://schemas.microsoft.com/office/drawing/2014/main" xmlns="" id="{1FB9C773-772C-4AC2-ABA0-4730F14CA702}"/>
              </a:ext>
            </a:extLst>
          </p:cNvPr>
          <p:cNvSpPr txBox="1"/>
          <p:nvPr/>
        </p:nvSpPr>
        <p:spPr bwMode="auto">
          <a:xfrm>
            <a:off x="107504" y="837001"/>
            <a:ext cx="9014997" cy="4924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rtlCol="0">
            <a:spAutoFit/>
          </a:bodyPr>
          <a:lstStyle/>
          <a:p>
            <a:pPr algn="ctr" eaLnBrk="1" hangingPunct="1"/>
            <a:r>
              <a:rPr lang="en-US" altLang="zh-CN" sz="2600" b="1" dirty="0" smtClean="0">
                <a:solidFill>
                  <a:srgbClr val="0D02E0"/>
                </a:solidFill>
              </a:rPr>
              <a:t>Tunnel utilities and mechanical installation </a:t>
            </a:r>
            <a:endParaRPr lang="en-US" altLang="zh-CN" sz="2600" b="1" dirty="0">
              <a:solidFill>
                <a:srgbClr val="0D02E0"/>
              </a:solidFill>
            </a:endParaRPr>
          </a:p>
        </p:txBody>
      </p:sp>
    </p:spTree>
    <p:extLst>
      <p:ext uri="{BB962C8B-B14F-4D97-AF65-F5344CB8AC3E}">
        <p14:creationId xmlns:p14="http://schemas.microsoft.com/office/powerpoint/2010/main" val="7008833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p:cNvSpPr/>
          <p:nvPr/>
        </p:nvSpPr>
        <p:spPr bwMode="auto">
          <a:xfrm>
            <a:off x="259566" y="1269681"/>
            <a:ext cx="8601631" cy="5373971"/>
          </a:xfrm>
          <a:prstGeom prst="roundRect">
            <a:avLst>
              <a:gd name="adj" fmla="val 1382"/>
            </a:avLst>
          </a:prstGeom>
          <a:solidFill>
            <a:sysClr val="window" lastClr="FFFFFF"/>
          </a:solidFill>
          <a:ln w="9525" cap="flat" cmpd="sng" algn="ctr">
            <a:solidFill>
              <a:srgbClr val="242852">
                <a:lumMod val="7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50000"/>
              </a:lnSpc>
              <a:spcBef>
                <a:spcPts val="0"/>
              </a:spcBef>
              <a:spcAft>
                <a:spcPts val="0"/>
              </a:spcAft>
              <a:buClr>
                <a:prstClr val="white"/>
              </a:buClr>
              <a:buSzTx/>
              <a:buFontTx/>
              <a:buNone/>
              <a:tabLst/>
              <a:defRPr/>
            </a:pPr>
            <a:r>
              <a:rPr kumimoji="0" lang="en-US" altLang="zh-CN" sz="1800" b="0" i="0" u="none" strike="noStrike" kern="0" cap="none" spc="0" normalizeH="0" baseline="0" noProof="0" smtClean="0">
                <a:ln>
                  <a:noFill/>
                </a:ln>
                <a:solidFill>
                  <a:prstClr val="white"/>
                </a:solidFill>
                <a:effectLst/>
                <a:uLnTx/>
                <a:uFillTx/>
                <a:latin typeface="隶书"/>
                <a:ea typeface="隶书"/>
                <a:cs typeface="+mn-cs"/>
              </a:rPr>
              <a:t>        </a:t>
            </a:r>
            <a:endParaRPr kumimoji="0" lang="zh-CN" altLang="en-US" sz="1800" b="0" i="0" u="none" strike="noStrike" kern="0" cap="none" spc="0" normalizeH="0" baseline="0" noProof="0" dirty="0">
              <a:ln>
                <a:noFill/>
              </a:ln>
              <a:solidFill>
                <a:prstClr val="white"/>
              </a:solidFill>
              <a:effectLst/>
              <a:uLnTx/>
              <a:uFillTx/>
              <a:latin typeface="隶书"/>
              <a:ea typeface="隶书"/>
              <a:cs typeface="+mn-cs"/>
            </a:endParaRPr>
          </a:p>
        </p:txBody>
      </p:sp>
      <p:grpSp>
        <p:nvGrpSpPr>
          <p:cNvPr id="2" name="组合 1"/>
          <p:cNvGrpSpPr/>
          <p:nvPr/>
        </p:nvGrpSpPr>
        <p:grpSpPr>
          <a:xfrm>
            <a:off x="525555" y="1385126"/>
            <a:ext cx="8104680" cy="5086282"/>
            <a:chOff x="538203" y="1384940"/>
            <a:chExt cx="8104680" cy="5086282"/>
          </a:xfrm>
        </p:grpSpPr>
        <p:pic>
          <p:nvPicPr>
            <p:cNvPr id="3" name="Picture 3"/>
            <p:cNvPicPr>
              <a:picLocks noChangeAspect="1" noChangeArrowheads="1"/>
            </p:cNvPicPr>
            <p:nvPr/>
          </p:nvPicPr>
          <p:blipFill>
            <a:blip r:embed="rId3"/>
            <a:srcRect l="3661" t="1226" r="797"/>
            <a:stretch>
              <a:fillRect/>
            </a:stretch>
          </p:blipFill>
          <p:spPr bwMode="auto">
            <a:xfrm>
              <a:off x="2275863" y="1507224"/>
              <a:ext cx="4470634" cy="3264548"/>
            </a:xfrm>
            <a:prstGeom prst="rect">
              <a:avLst/>
            </a:prstGeom>
            <a:noFill/>
            <a:ln w="9525">
              <a:noFill/>
              <a:miter lim="800000"/>
              <a:headEnd/>
              <a:tailEnd/>
            </a:ln>
            <a:effectLst/>
          </p:spPr>
        </p:pic>
        <p:pic>
          <p:nvPicPr>
            <p:cNvPr id="4" name="Picture 7"/>
            <p:cNvPicPr>
              <a:picLocks noChangeAspect="1" noChangeArrowheads="1"/>
            </p:cNvPicPr>
            <p:nvPr/>
          </p:nvPicPr>
          <p:blipFill>
            <a:blip r:embed="rId4"/>
            <a:srcRect l="3993"/>
            <a:stretch>
              <a:fillRect/>
            </a:stretch>
          </p:blipFill>
          <p:spPr bwMode="auto">
            <a:xfrm>
              <a:off x="6904660" y="5199847"/>
              <a:ext cx="1728132" cy="1271375"/>
            </a:xfrm>
            <a:prstGeom prst="rect">
              <a:avLst/>
            </a:prstGeom>
            <a:noFill/>
            <a:ln w="9525">
              <a:noFill/>
              <a:miter lim="800000"/>
              <a:headEnd/>
              <a:tailEnd/>
            </a:ln>
            <a:effectLst/>
          </p:spPr>
        </p:pic>
        <p:pic>
          <p:nvPicPr>
            <p:cNvPr id="5" name="Picture 8"/>
            <p:cNvPicPr>
              <a:picLocks noChangeAspect="1" noChangeArrowheads="1"/>
            </p:cNvPicPr>
            <p:nvPr/>
          </p:nvPicPr>
          <p:blipFill>
            <a:blip r:embed="rId5"/>
            <a:srcRect l="3527"/>
            <a:stretch>
              <a:fillRect/>
            </a:stretch>
          </p:blipFill>
          <p:spPr bwMode="auto">
            <a:xfrm>
              <a:off x="6906151" y="3916194"/>
              <a:ext cx="1736515" cy="1271375"/>
            </a:xfrm>
            <a:prstGeom prst="rect">
              <a:avLst/>
            </a:prstGeom>
            <a:noFill/>
            <a:ln w="9525">
              <a:noFill/>
              <a:miter lim="800000"/>
              <a:headEnd/>
              <a:tailEnd/>
            </a:ln>
            <a:effectLst/>
          </p:spPr>
        </p:pic>
        <p:pic>
          <p:nvPicPr>
            <p:cNvPr id="6" name="Picture 9"/>
            <p:cNvPicPr>
              <a:picLocks noChangeAspect="1" noChangeArrowheads="1"/>
            </p:cNvPicPr>
            <p:nvPr/>
          </p:nvPicPr>
          <p:blipFill>
            <a:blip r:embed="rId6"/>
            <a:srcRect l="4459"/>
            <a:stretch>
              <a:fillRect/>
            </a:stretch>
          </p:blipFill>
          <p:spPr bwMode="auto">
            <a:xfrm>
              <a:off x="6923147" y="2641924"/>
              <a:ext cx="1719736" cy="1271375"/>
            </a:xfrm>
            <a:prstGeom prst="rect">
              <a:avLst/>
            </a:prstGeom>
            <a:noFill/>
            <a:ln w="9525">
              <a:noFill/>
              <a:miter lim="800000"/>
              <a:headEnd/>
              <a:tailEnd/>
            </a:ln>
            <a:effectLst/>
          </p:spPr>
        </p:pic>
        <p:pic>
          <p:nvPicPr>
            <p:cNvPr id="7" name="Picture 10"/>
            <p:cNvPicPr>
              <a:picLocks noChangeAspect="1" noChangeArrowheads="1"/>
            </p:cNvPicPr>
            <p:nvPr/>
          </p:nvPicPr>
          <p:blipFill>
            <a:blip r:embed="rId7"/>
            <a:srcRect/>
            <a:stretch>
              <a:fillRect/>
            </a:stretch>
          </p:blipFill>
          <p:spPr bwMode="auto">
            <a:xfrm>
              <a:off x="6832792" y="1384940"/>
              <a:ext cx="1800000" cy="1271375"/>
            </a:xfrm>
            <a:prstGeom prst="rect">
              <a:avLst/>
            </a:prstGeom>
            <a:noFill/>
            <a:ln w="9525">
              <a:noFill/>
              <a:miter lim="800000"/>
              <a:headEnd/>
              <a:tailEnd/>
            </a:ln>
            <a:effectLst/>
          </p:spPr>
        </p:pic>
        <p:pic>
          <p:nvPicPr>
            <p:cNvPr id="9" name="Picture 4"/>
            <p:cNvPicPr>
              <a:picLocks noChangeAspect="1" noChangeArrowheads="1"/>
            </p:cNvPicPr>
            <p:nvPr/>
          </p:nvPicPr>
          <p:blipFill>
            <a:blip r:embed="rId8"/>
            <a:srcRect/>
            <a:stretch>
              <a:fillRect/>
            </a:stretch>
          </p:blipFill>
          <p:spPr bwMode="auto">
            <a:xfrm>
              <a:off x="543888" y="4904556"/>
              <a:ext cx="1800000" cy="1474758"/>
            </a:xfrm>
            <a:prstGeom prst="rect">
              <a:avLst/>
            </a:prstGeom>
            <a:noFill/>
            <a:ln w="9525">
              <a:noFill/>
              <a:miter lim="800000"/>
              <a:headEnd/>
              <a:tailEnd/>
            </a:ln>
            <a:effectLst/>
          </p:spPr>
        </p:pic>
        <p:pic>
          <p:nvPicPr>
            <p:cNvPr id="10" name="Picture 5"/>
            <p:cNvPicPr>
              <a:picLocks noChangeAspect="1" noChangeArrowheads="1"/>
            </p:cNvPicPr>
            <p:nvPr/>
          </p:nvPicPr>
          <p:blipFill>
            <a:blip r:embed="rId9"/>
            <a:srcRect/>
            <a:stretch>
              <a:fillRect/>
            </a:stretch>
          </p:blipFill>
          <p:spPr bwMode="auto">
            <a:xfrm>
              <a:off x="538203" y="3351980"/>
              <a:ext cx="1800000" cy="1481271"/>
            </a:xfrm>
            <a:prstGeom prst="rect">
              <a:avLst/>
            </a:prstGeom>
            <a:noFill/>
            <a:ln w="9525">
              <a:noFill/>
              <a:miter lim="800000"/>
              <a:headEnd/>
              <a:tailEnd/>
            </a:ln>
            <a:effectLst/>
          </p:spPr>
        </p:pic>
        <p:pic>
          <p:nvPicPr>
            <p:cNvPr id="11" name="Picture 6"/>
            <p:cNvPicPr>
              <a:picLocks noChangeAspect="1" noChangeArrowheads="1"/>
            </p:cNvPicPr>
            <p:nvPr/>
          </p:nvPicPr>
          <p:blipFill>
            <a:blip r:embed="rId10"/>
            <a:srcRect/>
            <a:stretch>
              <a:fillRect/>
            </a:stretch>
          </p:blipFill>
          <p:spPr bwMode="auto">
            <a:xfrm>
              <a:off x="567577" y="1475555"/>
              <a:ext cx="1800000" cy="1762707"/>
            </a:xfrm>
            <a:prstGeom prst="rect">
              <a:avLst/>
            </a:prstGeom>
            <a:noFill/>
            <a:ln w="9525">
              <a:noFill/>
              <a:miter lim="800000"/>
              <a:headEnd/>
              <a:tailEnd/>
            </a:ln>
            <a:effectLst/>
          </p:spPr>
        </p:pic>
        <p:pic>
          <p:nvPicPr>
            <p:cNvPr id="12" name="Picture 11"/>
            <p:cNvPicPr>
              <a:picLocks noChangeAspect="1" noChangeArrowheads="1"/>
            </p:cNvPicPr>
            <p:nvPr/>
          </p:nvPicPr>
          <p:blipFill>
            <a:blip r:embed="rId11"/>
            <a:srcRect l="6789" t="8048" r="5126" b="2626"/>
            <a:stretch>
              <a:fillRect/>
            </a:stretch>
          </p:blipFill>
          <p:spPr bwMode="auto">
            <a:xfrm>
              <a:off x="2333585" y="4798200"/>
              <a:ext cx="2193145" cy="1661526"/>
            </a:xfrm>
            <a:prstGeom prst="rect">
              <a:avLst/>
            </a:prstGeom>
            <a:noFill/>
            <a:ln w="9525">
              <a:noFill/>
              <a:miter lim="800000"/>
              <a:headEnd/>
              <a:tailEnd/>
            </a:ln>
            <a:effectLst/>
          </p:spPr>
        </p:pic>
        <p:pic>
          <p:nvPicPr>
            <p:cNvPr id="13" name="Picture 12"/>
            <p:cNvPicPr>
              <a:picLocks noChangeAspect="1" noChangeArrowheads="1"/>
            </p:cNvPicPr>
            <p:nvPr/>
          </p:nvPicPr>
          <p:blipFill>
            <a:blip r:embed="rId12"/>
            <a:srcRect t="4429" b="4133"/>
            <a:stretch>
              <a:fillRect/>
            </a:stretch>
          </p:blipFill>
          <p:spPr bwMode="auto">
            <a:xfrm>
              <a:off x="4481152" y="4767027"/>
              <a:ext cx="2462739" cy="1692699"/>
            </a:xfrm>
            <a:prstGeom prst="rect">
              <a:avLst/>
            </a:prstGeom>
            <a:noFill/>
            <a:ln w="9525">
              <a:noFill/>
              <a:miter lim="800000"/>
              <a:headEnd/>
              <a:tailEnd/>
            </a:ln>
            <a:effectLst/>
          </p:spPr>
        </p:pic>
      </p:grpSp>
      <p:sp>
        <p:nvSpPr>
          <p:cNvPr id="17" name="文本框 16">
            <a:extLst>
              <a:ext uri="{FF2B5EF4-FFF2-40B4-BE49-F238E27FC236}">
                <a16:creationId xmlns:a16="http://schemas.microsoft.com/office/drawing/2014/main" xmlns="" id="{1FB9C773-772C-4AC2-ABA0-4730F14CA702}"/>
              </a:ext>
            </a:extLst>
          </p:cNvPr>
          <p:cNvSpPr txBox="1"/>
          <p:nvPr/>
        </p:nvSpPr>
        <p:spPr bwMode="auto">
          <a:xfrm>
            <a:off x="82703" y="730938"/>
            <a:ext cx="9014997" cy="4924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rtlCol="0">
            <a:spAutoFit/>
          </a:bodyPr>
          <a:lstStyle/>
          <a:p>
            <a:pPr algn="ctr" eaLnBrk="1" hangingPunct="1"/>
            <a:r>
              <a:rPr lang="en-US" altLang="zh-CN" sz="2600" b="1" dirty="0" smtClean="0">
                <a:solidFill>
                  <a:srgbClr val="0D02E0"/>
                </a:solidFill>
              </a:rPr>
              <a:t>Layout of tunnel and cross sectional view of the tunnels</a:t>
            </a:r>
            <a:endParaRPr lang="en-US" altLang="zh-CN" sz="2600" b="1" dirty="0">
              <a:solidFill>
                <a:srgbClr val="0D02E0"/>
              </a:solidFill>
            </a:endParaRPr>
          </a:p>
        </p:txBody>
      </p:sp>
      <p:sp>
        <p:nvSpPr>
          <p:cNvPr id="19" name="文本框 18"/>
          <p:cNvSpPr txBox="1"/>
          <p:nvPr/>
        </p:nvSpPr>
        <p:spPr>
          <a:xfrm>
            <a:off x="251520" y="57043"/>
            <a:ext cx="5787162" cy="584775"/>
          </a:xfrm>
          <a:prstGeom prst="rect">
            <a:avLst/>
          </a:prstGeom>
          <a:noFill/>
        </p:spPr>
        <p:txBody>
          <a:bodyPr wrap="none" rtlCol="0">
            <a:spAutoFit/>
          </a:bodyPr>
          <a:lstStyle/>
          <a:p>
            <a:r>
              <a:rPr lang="en-US" altLang="zh-CN" sz="3200" b="1" dirty="0" smtClean="0">
                <a:solidFill>
                  <a:schemeClr val="bg1"/>
                </a:solidFill>
              </a:rPr>
              <a:t>Present status and summary</a:t>
            </a:r>
            <a:endParaRPr lang="zh-CN" altLang="en-US" sz="3200" b="1" dirty="0">
              <a:solidFill>
                <a:schemeClr val="bg1"/>
              </a:solidFill>
            </a:endParaRPr>
          </a:p>
        </p:txBody>
      </p:sp>
    </p:spTree>
    <p:extLst>
      <p:ext uri="{BB962C8B-B14F-4D97-AF65-F5344CB8AC3E}">
        <p14:creationId xmlns:p14="http://schemas.microsoft.com/office/powerpoint/2010/main" val="25787412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51520" y="57043"/>
            <a:ext cx="5787162" cy="584775"/>
          </a:xfrm>
          <a:prstGeom prst="rect">
            <a:avLst/>
          </a:prstGeom>
          <a:noFill/>
        </p:spPr>
        <p:txBody>
          <a:bodyPr wrap="none" rtlCol="0">
            <a:spAutoFit/>
          </a:bodyPr>
          <a:lstStyle/>
          <a:p>
            <a:r>
              <a:rPr lang="en-US" altLang="zh-CN" sz="3200" b="1" dirty="0" smtClean="0">
                <a:solidFill>
                  <a:schemeClr val="bg1"/>
                </a:solidFill>
              </a:rPr>
              <a:t>Present status and summary</a:t>
            </a:r>
            <a:endParaRPr lang="zh-CN" altLang="en-US" sz="3200" b="1" dirty="0">
              <a:solidFill>
                <a:schemeClr val="bg1"/>
              </a:solidFill>
            </a:endParaRP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t="10560" b="66401"/>
          <a:stretch/>
        </p:blipFill>
        <p:spPr>
          <a:xfrm>
            <a:off x="552317" y="779190"/>
            <a:ext cx="8040556" cy="172819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552" y="2542331"/>
            <a:ext cx="8064896" cy="2265662"/>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21113"/>
          <a:stretch/>
        </p:blipFill>
        <p:spPr>
          <a:xfrm>
            <a:off x="491698" y="4857585"/>
            <a:ext cx="8112750" cy="1962070"/>
          </a:xfrm>
          <a:prstGeom prst="rect">
            <a:avLst/>
          </a:prstGeom>
        </p:spPr>
      </p:pic>
    </p:spTree>
    <p:extLst>
      <p:ext uri="{BB962C8B-B14F-4D97-AF65-F5344CB8AC3E}">
        <p14:creationId xmlns:p14="http://schemas.microsoft.com/office/powerpoint/2010/main" val="5060757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51520" y="57043"/>
            <a:ext cx="5787162" cy="584775"/>
          </a:xfrm>
          <a:prstGeom prst="rect">
            <a:avLst/>
          </a:prstGeom>
          <a:noFill/>
        </p:spPr>
        <p:txBody>
          <a:bodyPr wrap="none" rtlCol="0">
            <a:spAutoFit/>
          </a:bodyPr>
          <a:lstStyle/>
          <a:p>
            <a:r>
              <a:rPr lang="en-US" altLang="zh-CN" sz="3200" b="1" dirty="0" smtClean="0">
                <a:solidFill>
                  <a:schemeClr val="bg1"/>
                </a:solidFill>
              </a:rPr>
              <a:t>Present status and summary</a:t>
            </a:r>
            <a:endParaRPr lang="zh-CN" altLang="en-US" sz="3200" b="1" dirty="0">
              <a:solidFill>
                <a:schemeClr val="bg1"/>
              </a:solidFill>
            </a:endParaRPr>
          </a:p>
        </p:txBody>
      </p:sp>
      <p:pic>
        <p:nvPicPr>
          <p:cNvPr id="3" name="图片 2" descr="HIAF及CIADS两装置区鸟瞰图.jpg"/>
          <p:cNvPicPr>
            <a:picLocks noChangeAspect="1"/>
          </p:cNvPicPr>
          <p:nvPr/>
        </p:nvPicPr>
        <p:blipFill>
          <a:blip r:embed="rId2" cstate="print"/>
          <a:stretch>
            <a:fillRect/>
          </a:stretch>
        </p:blipFill>
        <p:spPr>
          <a:xfrm>
            <a:off x="0" y="1484784"/>
            <a:ext cx="9144000" cy="5057360"/>
          </a:xfrm>
          <a:prstGeom prst="rect">
            <a:avLst/>
          </a:prstGeom>
        </p:spPr>
      </p:pic>
      <p:sp>
        <p:nvSpPr>
          <p:cNvPr id="4" name="文本框 3"/>
          <p:cNvSpPr txBox="1"/>
          <p:nvPr/>
        </p:nvSpPr>
        <p:spPr>
          <a:xfrm>
            <a:off x="467544" y="828001"/>
            <a:ext cx="8492453" cy="584775"/>
          </a:xfrm>
          <a:prstGeom prst="rect">
            <a:avLst/>
          </a:prstGeom>
          <a:noFill/>
        </p:spPr>
        <p:txBody>
          <a:bodyPr wrap="none" rtlCol="0">
            <a:spAutoFit/>
          </a:bodyPr>
          <a:lstStyle/>
          <a:p>
            <a:r>
              <a:rPr lang="en-US" altLang="zh-CN" sz="3200" b="1" dirty="0" smtClean="0">
                <a:solidFill>
                  <a:srgbClr val="FF0000"/>
                </a:solidFill>
              </a:rPr>
              <a:t>2025-Huizhou, </a:t>
            </a:r>
            <a:r>
              <a:rPr lang="en-US" altLang="zh-CN" sz="3200" b="1" dirty="0" smtClean="0">
                <a:solidFill>
                  <a:srgbClr val="C00000"/>
                </a:solidFill>
              </a:rPr>
              <a:t>HIAF welcome all of you !!!</a:t>
            </a:r>
            <a:endParaRPr lang="zh-CN" altLang="en-US" sz="3200" b="1" dirty="0">
              <a:solidFill>
                <a:srgbClr val="C00000"/>
              </a:solidFill>
            </a:endParaRPr>
          </a:p>
        </p:txBody>
      </p:sp>
    </p:spTree>
    <p:extLst>
      <p:ext uri="{BB962C8B-B14F-4D97-AF65-F5344CB8AC3E}">
        <p14:creationId xmlns:p14="http://schemas.microsoft.com/office/powerpoint/2010/main" val="26197481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a:spLocks noChangeArrowheads="1"/>
          </p:cNvSpPr>
          <p:nvPr/>
        </p:nvSpPr>
        <p:spPr bwMode="auto">
          <a:xfrm>
            <a:off x="251520" y="47632"/>
            <a:ext cx="6772618" cy="558800"/>
          </a:xfrm>
          <a:prstGeom prst="rect">
            <a:avLst/>
          </a:prstGeom>
          <a:noFill/>
          <a:ln w="9525">
            <a:noFill/>
            <a:miter lim="800000"/>
            <a:headEnd/>
            <a:tailEnd/>
          </a:ln>
        </p:spPr>
        <p:txBody>
          <a:bodyPr anchor="ctr"/>
          <a:lstStyle/>
          <a:p>
            <a:r>
              <a:rPr lang="en-US" altLang="zh-CN" sz="3200" b="1" dirty="0" smtClean="0">
                <a:solidFill>
                  <a:schemeClr val="bg1"/>
                </a:solidFill>
                <a:ea typeface="黑体" pitchFamily="2" charset="-122"/>
              </a:rPr>
              <a:t>HIAF: background and motivation</a:t>
            </a:r>
            <a:endParaRPr lang="en-US" altLang="zh-CN" sz="3200" b="1" dirty="0">
              <a:solidFill>
                <a:schemeClr val="bg1"/>
              </a:solidFill>
              <a:latin typeface="Arial"/>
              <a:ea typeface="黑体" pitchFamily="2" charset="-122"/>
            </a:endParaRPr>
          </a:p>
        </p:txBody>
      </p:sp>
      <p:sp>
        <p:nvSpPr>
          <p:cNvPr id="14" name="矩形 13"/>
          <p:cNvSpPr/>
          <p:nvPr/>
        </p:nvSpPr>
        <p:spPr>
          <a:xfrm>
            <a:off x="462796" y="685145"/>
            <a:ext cx="8429684" cy="1015663"/>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smtClean="0">
                <a:ln>
                  <a:noFill/>
                </a:ln>
                <a:solidFill>
                  <a:srgbClr val="0000FF"/>
                </a:solidFill>
                <a:effectLst/>
                <a:uLnTx/>
                <a:uFillTx/>
              </a:rPr>
              <a:t>HIAF: </a:t>
            </a:r>
            <a:r>
              <a:rPr kumimoji="0" lang="en-US" sz="1800" i="0" u="none" strike="noStrike" kern="0" cap="none" spc="0" normalizeH="0" baseline="0" noProof="0" dirty="0" smtClean="0">
                <a:ln>
                  <a:noFill/>
                </a:ln>
                <a:solidFill>
                  <a:srgbClr val="0000FF"/>
                </a:solidFill>
                <a:effectLst/>
                <a:uLnTx/>
                <a:uFillTx/>
              </a:rPr>
              <a:t>One of 16 large-scale research facilities proposed in China in order to boost basic science, </a:t>
            </a:r>
            <a:r>
              <a:rPr lang="en-US" kern="0" noProof="0" dirty="0" smtClean="0">
                <a:solidFill>
                  <a:srgbClr val="0000FF"/>
                </a:solidFill>
              </a:rPr>
              <a:t>n</a:t>
            </a:r>
            <a:r>
              <a:rPr lang="en-US" altLang="zh-CN" kern="0" dirty="0" err="1" smtClean="0">
                <a:solidFill>
                  <a:srgbClr val="0000FF"/>
                </a:solidFill>
              </a:rPr>
              <a:t>ext</a:t>
            </a:r>
            <a:r>
              <a:rPr lang="en-US" altLang="zh-CN" kern="0" dirty="0">
                <a:solidFill>
                  <a:srgbClr val="0000FF"/>
                </a:solidFill>
              </a:rPr>
              <a:t> </a:t>
            </a:r>
            <a:r>
              <a:rPr lang="en-US" altLang="zh-CN" kern="0" dirty="0" smtClean="0">
                <a:solidFill>
                  <a:srgbClr val="0000FF"/>
                </a:solidFill>
              </a:rPr>
              <a:t>generation </a:t>
            </a:r>
            <a:r>
              <a:rPr lang="en-US" altLang="zh-CN" kern="0" dirty="0">
                <a:solidFill>
                  <a:srgbClr val="0000FF"/>
                </a:solidFill>
              </a:rPr>
              <a:t>high intensity facility for advances in nuclear physics and related research fields. </a:t>
            </a:r>
          </a:p>
        </p:txBody>
      </p:sp>
      <p:sp>
        <p:nvSpPr>
          <p:cNvPr id="15" name="矩形 14"/>
          <p:cNvSpPr/>
          <p:nvPr/>
        </p:nvSpPr>
        <p:spPr>
          <a:xfrm>
            <a:off x="467544" y="3750999"/>
            <a:ext cx="8892480" cy="306237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i="0" u="none" strike="noStrike" kern="0" cap="none" spc="0" normalizeH="0" baseline="0" noProof="0" dirty="0" smtClean="0">
                <a:ln>
                  <a:noFill/>
                </a:ln>
                <a:solidFill>
                  <a:srgbClr val="0000FF"/>
                </a:solidFill>
                <a:effectLst/>
                <a:uLnTx/>
                <a:uFillTx/>
              </a:rPr>
              <a:t>Science motivations:</a:t>
            </a:r>
            <a:endParaRPr kumimoji="0" lang="en-US" altLang="zh-CN" sz="2400" i="0" u="none" strike="noStrike" kern="0" cap="none" spc="0" normalizeH="0" baseline="0" noProof="0" dirty="0" smtClean="0">
              <a:ln>
                <a:noFill/>
              </a:ln>
              <a:solidFill>
                <a:srgbClr val="7030A0"/>
              </a:solidFill>
              <a:effectLst/>
              <a:uLnTx/>
              <a:uFillTx/>
            </a:endParaRPr>
          </a:p>
          <a:p>
            <a:pPr marL="0" marR="0" lvl="0" indent="0" defTabSz="914400" eaLnBrk="1" fontAlgn="auto" latinLnBrk="0" hangingPunct="1">
              <a:lnSpc>
                <a:spcPct val="100000"/>
              </a:lnSpc>
              <a:spcBef>
                <a:spcPts val="600"/>
              </a:spcBef>
              <a:spcAft>
                <a:spcPts val="0"/>
              </a:spcAft>
              <a:buClrTx/>
              <a:buSzTx/>
              <a:buFont typeface="宋体" pitchFamily="2" charset="-122"/>
              <a:buChar char="※"/>
              <a:tabLst/>
              <a:defRPr/>
            </a:pPr>
            <a:r>
              <a:rPr kumimoji="0" lang="en-US" sz="1800" b="0" i="0" u="none" strike="noStrike" kern="0" cap="none" spc="0" normalizeH="0" baseline="0" noProof="0" dirty="0" smtClean="0">
                <a:ln>
                  <a:noFill/>
                </a:ln>
                <a:solidFill>
                  <a:srgbClr val="006600"/>
                </a:solidFill>
                <a:effectLst/>
                <a:uLnTx/>
                <a:uFillTx/>
              </a:rPr>
              <a:t>  High intensity radioactive beams to investigate the structure of exotic nuclei,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6600"/>
                </a:solidFill>
                <a:effectLst/>
                <a:uLnTx/>
                <a:uFillTx/>
              </a:rPr>
              <a:t>      nuclear reactions of astrophysics and to measure the mass of nuclei with</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6600"/>
                </a:solidFill>
                <a:effectLst/>
                <a:uLnTx/>
                <a:uFillTx/>
              </a:rPr>
              <a:t>      high precision. </a:t>
            </a:r>
          </a:p>
          <a:p>
            <a:pPr marL="0" marR="0" lvl="0" indent="0" defTabSz="914400" eaLnBrk="1" fontAlgn="auto" latinLnBrk="0" hangingPunct="1">
              <a:lnSpc>
                <a:spcPct val="100000"/>
              </a:lnSpc>
              <a:spcBef>
                <a:spcPts val="600"/>
              </a:spcBef>
              <a:spcAft>
                <a:spcPts val="0"/>
              </a:spcAft>
              <a:buClrTx/>
              <a:buSzTx/>
              <a:buFont typeface="宋体" pitchFamily="2" charset="-122"/>
              <a:buChar char="※"/>
              <a:tabLst/>
              <a:defRPr/>
            </a:pPr>
            <a:r>
              <a:rPr kumimoji="0" lang="en-US" sz="1800" b="0" i="0" u="none" strike="noStrike" kern="0" cap="none" spc="0" normalizeH="0" baseline="0" noProof="0" dirty="0" smtClean="0">
                <a:ln>
                  <a:noFill/>
                </a:ln>
                <a:solidFill>
                  <a:srgbClr val="006600"/>
                </a:solidFill>
                <a:effectLst/>
                <a:uLnTx/>
                <a:uFillTx/>
              </a:rPr>
              <a:t>  High charge state ions for a series of atomic physics programs.</a:t>
            </a:r>
          </a:p>
          <a:p>
            <a:pPr marL="0" marR="0" lvl="0" indent="0" defTabSz="914400" eaLnBrk="1" fontAlgn="auto" latinLnBrk="0" hangingPunct="1">
              <a:lnSpc>
                <a:spcPct val="100000"/>
              </a:lnSpc>
              <a:spcBef>
                <a:spcPts val="600"/>
              </a:spcBef>
              <a:spcAft>
                <a:spcPts val="0"/>
              </a:spcAft>
              <a:buClrTx/>
              <a:buSzTx/>
              <a:buFont typeface="宋体" pitchFamily="2" charset="-122"/>
              <a:buChar char="※"/>
              <a:tabLst/>
              <a:defRPr/>
            </a:pPr>
            <a:r>
              <a:rPr kumimoji="0" lang="en-US" sz="1800" b="0" i="0" u="none" strike="noStrike" kern="0" cap="none" spc="0" normalizeH="0" baseline="0" noProof="0" dirty="0" smtClean="0">
                <a:ln>
                  <a:noFill/>
                </a:ln>
                <a:solidFill>
                  <a:srgbClr val="006600"/>
                </a:solidFill>
                <a:effectLst/>
                <a:uLnTx/>
                <a:uFillTx/>
              </a:rPr>
              <a:t>  Quasi-continuous</a:t>
            </a:r>
            <a:r>
              <a:rPr kumimoji="0" lang="en-US" sz="1800" b="0" i="0" u="none" strike="noStrike" kern="0" cap="none" spc="0" normalizeH="0" noProof="0" dirty="0" smtClean="0">
                <a:ln>
                  <a:noFill/>
                </a:ln>
                <a:solidFill>
                  <a:srgbClr val="006600"/>
                </a:solidFill>
                <a:effectLst/>
                <a:uLnTx/>
                <a:uFillTx/>
              </a:rPr>
              <a:t> </a:t>
            </a:r>
            <a:r>
              <a:rPr kumimoji="0" lang="en-US" sz="1800" b="0" i="0" u="none" strike="noStrike" kern="0" cap="none" spc="0" normalizeH="0" baseline="0" noProof="0" dirty="0" smtClean="0">
                <a:ln>
                  <a:noFill/>
                </a:ln>
                <a:solidFill>
                  <a:srgbClr val="006600"/>
                </a:solidFill>
                <a:effectLst/>
                <a:uLnTx/>
                <a:uFillTx/>
              </a:rPr>
              <a:t>beam with wide energy range for applied</a:t>
            </a:r>
            <a:r>
              <a:rPr kumimoji="0" lang="en-US" sz="1800" b="0" i="0" u="none" strike="noStrike" kern="0" cap="none" spc="0" normalizeH="0" noProof="0" dirty="0" smtClean="0">
                <a:ln>
                  <a:noFill/>
                </a:ln>
                <a:solidFill>
                  <a:srgbClr val="006600"/>
                </a:solidFill>
                <a:effectLst/>
                <a:uLnTx/>
                <a:uFillTx/>
              </a:rPr>
              <a:t> </a:t>
            </a:r>
            <a:r>
              <a:rPr kumimoji="0" lang="en-US" sz="1800" b="0" i="0" u="none" strike="noStrike" kern="0" cap="none" spc="0" normalizeH="0" baseline="0" noProof="0" dirty="0" smtClean="0">
                <a:ln>
                  <a:noFill/>
                </a:ln>
                <a:solidFill>
                  <a:srgbClr val="006600"/>
                </a:solidFill>
                <a:effectLst/>
                <a:uLnTx/>
                <a:uFillTx/>
              </a:rPr>
              <a:t>science. </a:t>
            </a:r>
          </a:p>
          <a:p>
            <a:pPr marL="358775" marR="0" lvl="0" indent="-358775" defTabSz="914400" eaLnBrk="1" fontAlgn="auto" latinLnBrk="0" hangingPunct="1">
              <a:lnSpc>
                <a:spcPct val="100000"/>
              </a:lnSpc>
              <a:spcBef>
                <a:spcPts val="600"/>
              </a:spcBef>
              <a:spcAft>
                <a:spcPts val="0"/>
              </a:spcAft>
              <a:buClrTx/>
              <a:buSzTx/>
              <a:buFont typeface="宋体" pitchFamily="2" charset="-122"/>
              <a:buChar char="※"/>
              <a:tabLst/>
              <a:defRPr/>
            </a:pPr>
            <a:r>
              <a:rPr lang="en-US" altLang="zh-CN" kern="0" dirty="0" smtClean="0">
                <a:solidFill>
                  <a:srgbClr val="C00000"/>
                </a:solidFill>
              </a:rPr>
              <a:t>High </a:t>
            </a:r>
            <a:r>
              <a:rPr lang="en-US" altLang="zh-CN" kern="0" dirty="0">
                <a:solidFill>
                  <a:srgbClr val="C00000"/>
                </a:solidFill>
              </a:rPr>
              <a:t>energy and intensity ultra-short </a:t>
            </a:r>
            <a:r>
              <a:rPr lang="en-US" altLang="zh-CN" kern="0" dirty="0" smtClean="0">
                <a:solidFill>
                  <a:srgbClr val="C00000"/>
                </a:solidFill>
              </a:rPr>
              <a:t>bunched ion </a:t>
            </a:r>
            <a:r>
              <a:rPr lang="en-US" altLang="zh-CN" kern="0" dirty="0">
                <a:solidFill>
                  <a:srgbClr val="C00000"/>
                </a:solidFill>
              </a:rPr>
              <a:t>beams for high </a:t>
            </a:r>
            <a:r>
              <a:rPr lang="en-US" altLang="zh-CN" kern="0" dirty="0" smtClean="0">
                <a:solidFill>
                  <a:srgbClr val="C00000"/>
                </a:solidFill>
              </a:rPr>
              <a:t>energy and </a:t>
            </a:r>
            <a:r>
              <a:rPr lang="en-US" altLang="zh-CN" kern="0" dirty="0">
                <a:solidFill>
                  <a:srgbClr val="C00000"/>
                </a:solidFill>
              </a:rPr>
              <a:t>density matter research. </a:t>
            </a:r>
          </a:p>
          <a:p>
            <a:pPr marL="0" marR="0" lvl="0" indent="0" defTabSz="914400" eaLnBrk="1" fontAlgn="auto" latinLnBrk="0" hangingPunct="1">
              <a:lnSpc>
                <a:spcPct val="100000"/>
              </a:lnSpc>
              <a:spcBef>
                <a:spcPts val="600"/>
              </a:spcBef>
              <a:spcAft>
                <a:spcPts val="0"/>
              </a:spcAft>
              <a:buClrTx/>
              <a:buSzTx/>
              <a:buFont typeface="宋体" pitchFamily="2" charset="-122"/>
              <a:buChar char="※"/>
              <a:tabLst/>
              <a:defRPr/>
            </a:pPr>
            <a:r>
              <a:rPr lang="en-US" altLang="zh-CN" kern="0" dirty="0">
                <a:solidFill>
                  <a:srgbClr val="C00000"/>
                </a:solidFill>
              </a:rPr>
              <a:t>  Spontaneous electron–positron pair production </a:t>
            </a:r>
          </a:p>
        </p:txBody>
      </p:sp>
      <p:sp>
        <p:nvSpPr>
          <p:cNvPr id="20" name="矩形 19"/>
          <p:cNvSpPr/>
          <p:nvPr/>
        </p:nvSpPr>
        <p:spPr>
          <a:xfrm>
            <a:off x="611560" y="1679142"/>
            <a:ext cx="7920880" cy="2034403"/>
          </a:xfrm>
          <a:prstGeom prst="rect">
            <a:avLst/>
          </a:prstGeom>
          <a:solidFill>
            <a:schemeClr val="bg1">
              <a:lumMod val="95000"/>
            </a:schemeClr>
          </a:solidFill>
          <a:ln w="38100" cap="flat" cmpd="sng" algn="ctr">
            <a:solidFill>
              <a:srgbClr val="FFFFFF"/>
            </a:solidFill>
            <a:prstDash val="solid"/>
          </a:ln>
          <a:effectLst>
            <a:outerShdw blurRad="40000" dist="20000" dir="5400000" rotWithShape="0">
              <a:srgbClr val="000000">
                <a:alpha val="38000"/>
              </a:srgbClr>
            </a:outerShdw>
          </a:effectLst>
        </p:spPr>
        <p:txBody>
          <a:bodyPr wrap="square">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en-US" altLang="zh-CN" sz="2200" b="1" i="0" u="none" strike="noStrike" kern="0" cap="none" spc="0" normalizeH="0" baseline="0" noProof="0" dirty="0" smtClean="0">
                <a:ln>
                  <a:noFill/>
                </a:ln>
                <a:solidFill>
                  <a:srgbClr val="0000FF"/>
                </a:solidFill>
                <a:effectLst/>
                <a:uLnTx/>
                <a:uFillTx/>
                <a:latin typeface="Times New Roman" pitchFamily="18" charset="0"/>
                <a:ea typeface="宋体"/>
                <a:cs typeface="Times New Roman" pitchFamily="18" charset="0"/>
              </a:rPr>
              <a:t>The HIAF project:</a:t>
            </a:r>
          </a:p>
          <a:p>
            <a:pPr marL="265113" marR="0" lvl="0" indent="-179388" algn="just" defTabSz="914400" eaLnBrk="1" fontAlgn="auto" latinLnBrk="0" hangingPunct="1">
              <a:lnSpc>
                <a:spcPct val="114000"/>
              </a:lnSpc>
              <a:spcBef>
                <a:spcPts val="0"/>
              </a:spcBef>
              <a:spcAft>
                <a:spcPts val="0"/>
              </a:spcAft>
              <a:buClrTx/>
              <a:buSzPct val="60000"/>
              <a:buFont typeface="Arial" panose="020B0604020202020204" pitchFamily="34" charset="0"/>
              <a:buChar char="•"/>
              <a:tabLst/>
              <a:defRPr/>
            </a:pPr>
            <a:r>
              <a:rPr kumimoji="0" lang="en-US" altLang="zh-CN" sz="1900" b="0" i="0" u="none" strike="noStrike" kern="0" cap="none" spc="0" normalizeH="0" baseline="0" noProof="0" dirty="0" smtClean="0">
                <a:ln>
                  <a:noFill/>
                </a:ln>
                <a:solidFill>
                  <a:srgbClr val="000099"/>
                </a:solidFill>
                <a:effectLst/>
                <a:uLnTx/>
                <a:uFillTx/>
                <a:latin typeface="Times New Roman" pitchFamily="18" charset="0"/>
                <a:ea typeface="宋体"/>
                <a:cs typeface="Times New Roman" pitchFamily="18" charset="0"/>
              </a:rPr>
              <a:t> </a:t>
            </a:r>
            <a:r>
              <a:rPr kumimoji="0" lang="en-US" altLang="zh-CN" sz="1800" b="0" i="0" u="none" strike="noStrike" kern="0" cap="none" spc="0" normalizeH="0" baseline="0" noProof="0" dirty="0" smtClean="0">
                <a:ln>
                  <a:noFill/>
                </a:ln>
                <a:solidFill>
                  <a:srgbClr val="000099"/>
                </a:solidFill>
                <a:effectLst/>
                <a:uLnTx/>
                <a:uFillTx/>
                <a:latin typeface="Times New Roman" pitchFamily="18" charset="0"/>
                <a:ea typeface="宋体"/>
                <a:cs typeface="Times New Roman" pitchFamily="18" charset="0"/>
              </a:rPr>
              <a:t>Proposed by IMP in 2009.</a:t>
            </a:r>
          </a:p>
          <a:p>
            <a:pPr marL="265113" marR="0" lvl="0" indent="-179388" algn="just" defTabSz="914400" eaLnBrk="1" fontAlgn="auto" latinLnBrk="0" hangingPunct="1">
              <a:lnSpc>
                <a:spcPct val="114000"/>
              </a:lnSpc>
              <a:spcBef>
                <a:spcPts val="0"/>
              </a:spcBef>
              <a:spcAft>
                <a:spcPts val="0"/>
              </a:spcAft>
              <a:buClrTx/>
              <a:buSzPct val="60000"/>
              <a:buFont typeface="Arial" panose="020B0604020202020204" pitchFamily="34" charset="0"/>
              <a:buChar char="•"/>
              <a:tabLst/>
              <a:defRPr/>
            </a:pPr>
            <a:r>
              <a:rPr kumimoji="0" lang="en-US" altLang="zh-CN" sz="1800" b="0" i="0" u="none" strike="noStrike" kern="0" cap="none" spc="0" normalizeH="0" baseline="0" noProof="0" dirty="0" smtClean="0">
                <a:ln>
                  <a:noFill/>
                </a:ln>
                <a:solidFill>
                  <a:srgbClr val="000099"/>
                </a:solidFill>
                <a:effectLst/>
                <a:uLnTx/>
                <a:uFillTx/>
                <a:latin typeface="Times New Roman" pitchFamily="18" charset="0"/>
                <a:ea typeface="宋体"/>
                <a:cs typeface="Times New Roman" pitchFamily="18" charset="0"/>
              </a:rPr>
              <a:t> Approved in principle by the  central government in the end of the 2012.</a:t>
            </a:r>
          </a:p>
          <a:p>
            <a:pPr marL="265113" indent="-179388" algn="just" fontAlgn="auto">
              <a:lnSpc>
                <a:spcPct val="114000"/>
              </a:lnSpc>
              <a:spcBef>
                <a:spcPts val="0"/>
              </a:spcBef>
              <a:spcAft>
                <a:spcPts val="0"/>
              </a:spcAft>
              <a:buSzPct val="60000"/>
              <a:buFont typeface="Arial" panose="020B0604020202020204" pitchFamily="34" charset="0"/>
              <a:buChar char="•"/>
            </a:pPr>
            <a:r>
              <a:rPr kumimoji="0" lang="en-US" altLang="zh-CN" sz="1800" b="0" i="0" u="none" strike="noStrike" kern="0" cap="none" spc="0" normalizeH="0" baseline="0" noProof="0" dirty="0" smtClean="0">
                <a:ln>
                  <a:noFill/>
                </a:ln>
                <a:solidFill>
                  <a:srgbClr val="000099"/>
                </a:solidFill>
                <a:effectLst/>
                <a:uLnTx/>
                <a:uFillTx/>
                <a:latin typeface="Times New Roman" pitchFamily="18" charset="0"/>
                <a:ea typeface="宋体"/>
                <a:cs typeface="Times New Roman" pitchFamily="18" charset="0"/>
              </a:rPr>
              <a:t> </a:t>
            </a:r>
            <a:r>
              <a:rPr lang="en-US" altLang="zh-CN" kern="0" dirty="0">
                <a:solidFill>
                  <a:srgbClr val="000099"/>
                </a:solidFill>
                <a:latin typeface="Times New Roman" pitchFamily="18" charset="0"/>
                <a:ea typeface="宋体"/>
                <a:cs typeface="Times New Roman" pitchFamily="18" charset="0"/>
              </a:rPr>
              <a:t>The final approval was in the December of </a:t>
            </a:r>
            <a:r>
              <a:rPr lang="en-US" altLang="zh-CN" kern="0" dirty="0" smtClean="0">
                <a:solidFill>
                  <a:srgbClr val="000099"/>
                </a:solidFill>
                <a:latin typeface="Times New Roman" pitchFamily="18" charset="0"/>
                <a:ea typeface="宋体"/>
                <a:cs typeface="Times New Roman" pitchFamily="18" charset="0"/>
              </a:rPr>
              <a:t>2015</a:t>
            </a:r>
          </a:p>
          <a:p>
            <a:pPr marL="358775" lvl="0" indent="-273050" algn="just" fontAlgn="auto">
              <a:spcBef>
                <a:spcPts val="0"/>
              </a:spcBef>
              <a:spcAft>
                <a:spcPts val="0"/>
              </a:spcAft>
              <a:buSzPct val="60000"/>
              <a:buFont typeface="Arial" panose="020B0604020202020204" pitchFamily="34" charset="0"/>
              <a:buChar char="•"/>
            </a:pPr>
            <a:r>
              <a:rPr lang="en-US" altLang="zh-CN" b="1" kern="0" dirty="0" smtClean="0">
                <a:solidFill>
                  <a:srgbClr val="C00000"/>
                </a:solidFill>
                <a:latin typeface="Times New Roman" pitchFamily="18" charset="0"/>
                <a:cs typeface="Times New Roman" pitchFamily="18" charset="0"/>
              </a:rPr>
              <a:t>Final preparation for starting of construction has been finished and under construction</a:t>
            </a:r>
          </a:p>
        </p:txBody>
      </p:sp>
      <p:sp>
        <p:nvSpPr>
          <p:cNvPr id="2" name="矩形 1"/>
          <p:cNvSpPr/>
          <p:nvPr/>
        </p:nvSpPr>
        <p:spPr bwMode="auto">
          <a:xfrm>
            <a:off x="539552" y="5822731"/>
            <a:ext cx="8208912" cy="960166"/>
          </a:xfrm>
          <a:prstGeom prst="rect">
            <a:avLst/>
          </a:prstGeom>
          <a:noFill/>
          <a:ln w="15875">
            <a:solidFill>
              <a:srgbClr val="C00000"/>
            </a:solidFill>
          </a:ln>
        </p:spPr>
        <p:txBody>
          <a:bodyPr vert="horz" wrap="square" lIns="91440" tIns="45720" rIns="91440" bIns="45720" numCol="1" rtlCol="0" anchor="t" anchorCtr="0" compatLnSpc="1"/>
          <a:lstStyle/>
          <a:p>
            <a:pPr marL="0" marR="0" indent="0" algn="l" defTabSz="914400" rtl="0" eaLnBrk="0" fontAlgn="base" latinLnBrk="0" hangingPunct="0">
              <a:lnSpc>
                <a:spcPct val="180000"/>
              </a:lnSpc>
              <a:spcBef>
                <a:spcPct val="0"/>
              </a:spcBef>
              <a:spcAft>
                <a:spcPct val="0"/>
              </a:spcAft>
              <a:buClr>
                <a:schemeClr val="tx1"/>
              </a:buClr>
              <a:buSzTx/>
              <a:buFont typeface="Wingdings" charset="0"/>
              <a:buNone/>
            </a:pPr>
            <a:endParaRPr kumimoji="0" lang="zh-CN" altLang="en-US" sz="2000" b="1" i="0" u="none" strike="noStrike" cap="none" normalizeH="0" baseline="0">
              <a:ln>
                <a:noFill/>
              </a:ln>
              <a:solidFill>
                <a:srgbClr val="000000"/>
              </a:solidFill>
              <a:effectLst/>
              <a:latin typeface="Arial" charset="0"/>
              <a:ea typeface="楷体_GB2312" charset="0"/>
              <a:cs typeface="Arial" charset="0"/>
            </a:endParaRPr>
          </a:p>
        </p:txBody>
      </p:sp>
    </p:spTree>
    <p:extLst>
      <p:ext uri="{BB962C8B-B14F-4D97-AF65-F5344CB8AC3E}">
        <p14:creationId xmlns:p14="http://schemas.microsoft.com/office/powerpoint/2010/main" val="7804782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p:txBody>
          <a:bodyPr/>
          <a:lstStyle/>
          <a:p>
            <a:pPr>
              <a:defRPr/>
            </a:pPr>
            <a:fld id="{D4AAB494-A065-4E30-9E2D-174B6051C7D9}" type="slidenum">
              <a:rPr lang="en-US" altLang="zh-CN">
                <a:solidFill>
                  <a:srgbClr val="000000"/>
                </a:solidFill>
              </a:rPr>
              <a:pPr>
                <a:defRPr/>
              </a:pPr>
              <a:t>40</a:t>
            </a:fld>
            <a:endParaRPr lang="en-US" altLang="zh-CN">
              <a:solidFill>
                <a:srgbClr val="000000"/>
              </a:solidFill>
            </a:endParaRPr>
          </a:p>
        </p:txBody>
      </p:sp>
      <p:sp>
        <p:nvSpPr>
          <p:cNvPr id="5" name="Rectangle 2"/>
          <p:cNvSpPr txBox="1">
            <a:spLocks noChangeArrowheads="1"/>
          </p:cNvSpPr>
          <p:nvPr/>
        </p:nvSpPr>
        <p:spPr>
          <a:xfrm>
            <a:off x="1085318" y="2708920"/>
            <a:ext cx="7248218" cy="900119"/>
          </a:xfrm>
          <a:prstGeom prst="rect">
            <a:avLst/>
          </a:prstGeom>
        </p:spPr>
        <p:txBody>
          <a:bodyPr lIns="78197" tIns="39103" rIns="78197" bIns="39103"/>
          <a:lstStyle/>
          <a:p>
            <a:pPr algn="ctr" defTabSz="893289">
              <a:defRPr/>
            </a:pPr>
            <a:r>
              <a:rPr kumimoji="1" lang="en-US" altLang="zh-CN" sz="4800" b="1" i="1" kern="0" dirty="0" smtClean="0">
                <a:solidFill>
                  <a:srgbClr val="FF0000"/>
                </a:solidFill>
                <a:latin typeface="Times New Roman" pitchFamily="18" charset="0"/>
                <a:ea typeface="宋体"/>
              </a:rPr>
              <a:t>Thanks for your attention!</a:t>
            </a:r>
            <a:endParaRPr kumimoji="1" lang="en-US" altLang="zh-CN" sz="4800" i="1" kern="0" dirty="0" smtClean="0">
              <a:solidFill>
                <a:srgbClr val="000000"/>
              </a:solidFill>
              <a:effectLst>
                <a:outerShdw blurRad="38100" dist="38100" dir="2700000" algn="tl">
                  <a:srgbClr val="C0C0C0"/>
                </a:outerShdw>
              </a:effectLst>
              <a:latin typeface="Times New Roman" pitchFamily="18" charset="0"/>
              <a:ea typeface="宋体"/>
            </a:endParaRPr>
          </a:p>
        </p:txBody>
      </p:sp>
    </p:spTree>
    <p:extLst>
      <p:ext uri="{BB962C8B-B14F-4D97-AF65-F5344CB8AC3E}">
        <p14:creationId xmlns:p14="http://schemas.microsoft.com/office/powerpoint/2010/main" val="39321754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Group 55"/>
          <p:cNvGraphicFramePr>
            <a:graphicFrameLocks noGrp="1"/>
          </p:cNvGraphicFramePr>
          <p:nvPr>
            <p:extLst/>
          </p:nvPr>
        </p:nvGraphicFramePr>
        <p:xfrm>
          <a:off x="827584" y="1052736"/>
          <a:ext cx="7500990" cy="5456874"/>
        </p:xfrm>
        <a:graphic>
          <a:graphicData uri="http://schemas.openxmlformats.org/drawingml/2006/table">
            <a:tbl>
              <a:tblPr>
                <a:tableStyleId>{93296810-A885-4BE3-A3E7-6D5BEEA58F35}</a:tableStyleId>
              </a:tblPr>
              <a:tblGrid>
                <a:gridCol w="3929090">
                  <a:extLst>
                    <a:ext uri="{9D8B030D-6E8A-4147-A177-3AD203B41FA5}">
                      <a16:colId xmlns:a16="http://schemas.microsoft.com/office/drawing/2014/main" xmlns="" val="20000"/>
                    </a:ext>
                  </a:extLst>
                </a:gridCol>
                <a:gridCol w="3571900">
                  <a:extLst>
                    <a:ext uri="{9D8B030D-6E8A-4147-A177-3AD203B41FA5}">
                      <a16:colId xmlns:a16="http://schemas.microsoft.com/office/drawing/2014/main" xmlns="" val="20001"/>
                    </a:ext>
                  </a:extLst>
                </a:gridCol>
              </a:tblGrid>
              <a:tr h="51645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600" b="1" u="none" strike="noStrike" cap="none" normalizeH="0" baseline="0" dirty="0" smtClean="0">
                          <a:ln>
                            <a:noFill/>
                          </a:ln>
                          <a:solidFill>
                            <a:srgbClr val="0000FF"/>
                          </a:solidFill>
                          <a:effectLst/>
                        </a:rPr>
                        <a:t>Items</a:t>
                      </a:r>
                      <a:endParaRPr kumimoji="0" lang="en-US" altLang="zh-CN" sz="2600" b="1" i="0" u="none" strike="noStrike" cap="none" normalizeH="0" baseline="0" dirty="0" smtClean="0">
                        <a:ln>
                          <a:noFill/>
                        </a:ln>
                        <a:solidFill>
                          <a:srgbClr val="0000FF"/>
                        </a:solidFill>
                        <a:effectLst/>
                        <a:latin typeface="Times New Roman" pitchFamily="18" charset="0"/>
                        <a:ea typeface="黑体" pitchFamily="2" charset="-122"/>
                        <a:cs typeface="Times New Roman" pitchFamily="18"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600" b="1" u="none" strike="noStrike" cap="none" normalizeH="0" baseline="0" dirty="0" smtClean="0">
                          <a:ln>
                            <a:noFill/>
                          </a:ln>
                          <a:solidFill>
                            <a:srgbClr val="0000FF"/>
                          </a:solidFill>
                          <a:effectLst/>
                        </a:rPr>
                        <a:t>1</a:t>
                      </a:r>
                      <a:r>
                        <a:rPr kumimoji="0" lang="en-US" altLang="zh-CN" sz="2600" b="1" u="none" strike="noStrike" cap="none" normalizeH="0" baseline="30000" dirty="0" smtClean="0">
                          <a:ln>
                            <a:noFill/>
                          </a:ln>
                          <a:solidFill>
                            <a:srgbClr val="0000FF"/>
                          </a:solidFill>
                          <a:effectLst/>
                        </a:rPr>
                        <a:t>st</a:t>
                      </a:r>
                      <a:r>
                        <a:rPr kumimoji="0" lang="en-US" altLang="zh-CN" sz="2600" b="1" u="none" strike="noStrike" cap="none" normalizeH="0" baseline="0" dirty="0" smtClean="0">
                          <a:ln>
                            <a:noFill/>
                          </a:ln>
                          <a:solidFill>
                            <a:srgbClr val="0000FF"/>
                          </a:solidFill>
                          <a:effectLst/>
                        </a:rPr>
                        <a:t> phase </a:t>
                      </a:r>
                      <a:r>
                        <a:rPr kumimoji="0" lang="en-US" altLang="zh-CN" sz="2400" b="1" u="none" strike="noStrike" cap="none" normalizeH="0" baseline="0" dirty="0" smtClean="0">
                          <a:ln>
                            <a:noFill/>
                          </a:ln>
                          <a:solidFill>
                            <a:srgbClr val="0000FF"/>
                          </a:solidFill>
                          <a:effectLst/>
                        </a:rPr>
                        <a:t>(</a:t>
                      </a:r>
                      <a:r>
                        <a:rPr kumimoji="0" lang="en-US" altLang="zh-CN" sz="1600" b="1" u="none" strike="noStrike" cap="none" normalizeH="0" baseline="0" dirty="0" smtClean="0">
                          <a:ln>
                            <a:noFill/>
                          </a:ln>
                          <a:solidFill>
                            <a:srgbClr val="0000FF"/>
                          </a:solidFill>
                          <a:effectLst/>
                        </a:rPr>
                        <a:t>MRMB</a:t>
                      </a:r>
                      <a:r>
                        <a:rPr kumimoji="0" lang="en-US" altLang="zh-CN" sz="2400" b="1" u="none" strike="noStrike" cap="none" normalizeH="0" baseline="0" dirty="0" smtClean="0">
                          <a:ln>
                            <a:noFill/>
                          </a:ln>
                          <a:solidFill>
                            <a:srgbClr val="0000FF"/>
                          </a:solidFill>
                          <a:effectLst/>
                        </a:rPr>
                        <a:t>)</a:t>
                      </a:r>
                      <a:endParaRPr kumimoji="0" lang="en-US" altLang="zh-CN" sz="2400" b="1" i="0" u="none" strike="noStrike" cap="none" normalizeH="0" baseline="0" dirty="0" smtClean="0">
                        <a:ln>
                          <a:noFill/>
                        </a:ln>
                        <a:solidFill>
                          <a:srgbClr val="0000FF"/>
                        </a:solidFill>
                        <a:effectLst/>
                        <a:latin typeface="Times New Roman" pitchFamily="18" charset="0"/>
                        <a:ea typeface="黑体" pitchFamily="2" charset="-122"/>
                        <a:cs typeface="Times New Roman" pitchFamily="18" charset="0"/>
                      </a:endParaRPr>
                    </a:p>
                  </a:txBody>
                  <a:tcPr marL="0" marR="0" marT="0" marB="0" anchor="ctr" horzOverflow="overflow"/>
                </a:tc>
                <a:extLst>
                  <a:ext uri="{0D108BD9-81ED-4DB2-BD59-A6C34878D82A}">
                    <a16:rowId xmlns:a16="http://schemas.microsoft.com/office/drawing/2014/main" xmlns="" val="10000"/>
                  </a:ext>
                </a:extLst>
              </a:tr>
              <a:tr h="40104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u="none" strike="noStrike" cap="none" normalizeH="0" baseline="0" dirty="0" err="1" smtClean="0">
                          <a:ln>
                            <a:noFill/>
                          </a:ln>
                          <a:solidFill>
                            <a:srgbClr val="000099"/>
                          </a:solidFill>
                          <a:effectLst/>
                        </a:rPr>
                        <a:t>iLinac</a:t>
                      </a:r>
                      <a:endParaRPr kumimoji="0" lang="en-US" altLang="zh-CN" sz="2000" b="1" i="0" u="none" strike="noStrike" cap="none" normalizeH="0" baseline="0" dirty="0" smtClean="0">
                        <a:ln>
                          <a:noFill/>
                        </a:ln>
                        <a:solidFill>
                          <a:srgbClr val="000099"/>
                        </a:solidFill>
                        <a:effectLst/>
                        <a:latin typeface="Times New Roman" pitchFamily="18" charset="0"/>
                        <a:ea typeface="黑体" pitchFamily="2" charset="-122"/>
                        <a:cs typeface="Times New Roman" pitchFamily="18"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kern="1200" cap="none" normalizeH="0" baseline="0" dirty="0" smtClean="0">
                          <a:ln>
                            <a:noFill/>
                          </a:ln>
                          <a:solidFill>
                            <a:srgbClr val="000099"/>
                          </a:solidFill>
                          <a:effectLst/>
                        </a:rPr>
                        <a:t>360</a:t>
                      </a:r>
                      <a:endParaRPr kumimoji="0" lang="en-US" altLang="zh-CN" sz="2000" b="1" u="none" strike="noStrike" kern="1200" cap="none" normalizeH="0" baseline="0" dirty="0" smtClean="0">
                        <a:ln>
                          <a:noFill/>
                        </a:ln>
                        <a:solidFill>
                          <a:srgbClr val="000099"/>
                        </a:solidFill>
                        <a:effectLst/>
                        <a:latin typeface="+mn-lt"/>
                        <a:ea typeface="+mn-ea"/>
                        <a:cs typeface="+mn-cs"/>
                      </a:endParaRPr>
                    </a:p>
                  </a:txBody>
                  <a:tcPr marL="0" marR="0" marT="0" marB="0" anchor="ctr" horzOverflow="overflow"/>
                </a:tc>
                <a:extLst>
                  <a:ext uri="{0D108BD9-81ED-4DB2-BD59-A6C34878D82A}">
                    <a16:rowId xmlns:a16="http://schemas.microsoft.com/office/drawing/2014/main" xmlns="" val="10001"/>
                  </a:ext>
                </a:extLst>
              </a:tr>
              <a:tr h="401046">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cap="none" normalizeH="0" baseline="0" dirty="0" err="1" smtClean="0">
                          <a:ln>
                            <a:noFill/>
                          </a:ln>
                          <a:solidFill>
                            <a:srgbClr val="000099"/>
                          </a:solidFill>
                          <a:effectLst/>
                        </a:rPr>
                        <a:t>BRing</a:t>
                      </a:r>
                      <a:endParaRPr kumimoji="0" lang="en-US" altLang="zh-CN" sz="2000" b="1" i="0" u="none" strike="noStrike" cap="none" normalizeH="0" baseline="0" dirty="0" smtClean="0">
                        <a:ln>
                          <a:noFill/>
                        </a:ln>
                        <a:solidFill>
                          <a:srgbClr val="000099"/>
                        </a:solidFill>
                        <a:effectLst/>
                        <a:latin typeface="Times New Roman" pitchFamily="18" charset="0"/>
                        <a:ea typeface="黑体" pitchFamily="2" charset="-122"/>
                        <a:cs typeface="Times New Roman" pitchFamily="18"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cap="none" normalizeH="0" baseline="0" dirty="0" smtClean="0">
                          <a:ln>
                            <a:noFill/>
                          </a:ln>
                          <a:solidFill>
                            <a:srgbClr val="000099"/>
                          </a:solidFill>
                          <a:effectLst/>
                        </a:rPr>
                        <a:t>350</a:t>
                      </a:r>
                      <a:endParaRPr kumimoji="0" lang="en-US" altLang="zh-CN" sz="2000" b="1" i="0" u="none" strike="noStrike" cap="none" normalizeH="0" baseline="0" dirty="0" smtClean="0">
                        <a:ln>
                          <a:noFill/>
                        </a:ln>
                        <a:solidFill>
                          <a:srgbClr val="000099"/>
                        </a:solidFill>
                        <a:effectLst/>
                        <a:latin typeface="Times New Roman" pitchFamily="18" charset="0"/>
                        <a:ea typeface="黑体" pitchFamily="2" charset="-122"/>
                        <a:cs typeface="Times New Roman" pitchFamily="18" charset="0"/>
                      </a:endParaRPr>
                    </a:p>
                  </a:txBody>
                  <a:tcPr marL="0" marR="0" marT="0" marB="0" anchor="ctr" horzOverflow="overflow"/>
                </a:tc>
                <a:extLst>
                  <a:ext uri="{0D108BD9-81ED-4DB2-BD59-A6C34878D82A}">
                    <a16:rowId xmlns:a16="http://schemas.microsoft.com/office/drawing/2014/main" xmlns="" val="10002"/>
                  </a:ext>
                </a:extLst>
              </a:tr>
              <a:tr h="401046">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cap="none" normalizeH="0" baseline="0" dirty="0" smtClean="0">
                          <a:ln>
                            <a:noFill/>
                          </a:ln>
                          <a:solidFill>
                            <a:srgbClr val="000099"/>
                          </a:solidFill>
                          <a:effectLst/>
                        </a:rPr>
                        <a:t>Beam transfer line</a:t>
                      </a:r>
                      <a:endParaRPr kumimoji="0" lang="zh-CN" altLang="en-US" sz="2000" b="1" i="0" u="none" strike="noStrike" cap="none" normalizeH="0" baseline="0" dirty="0" smtClean="0">
                        <a:ln>
                          <a:noFill/>
                        </a:ln>
                        <a:solidFill>
                          <a:srgbClr val="000099"/>
                        </a:solidFill>
                        <a:effectLst/>
                        <a:latin typeface="Times New Roman" pitchFamily="18" charset="0"/>
                        <a:ea typeface="黑体" pitchFamily="2" charset="-122"/>
                        <a:cs typeface="Times New Roman" pitchFamily="18"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cap="none" normalizeH="0" baseline="0" dirty="0" smtClean="0">
                          <a:ln>
                            <a:noFill/>
                          </a:ln>
                          <a:solidFill>
                            <a:srgbClr val="000099"/>
                          </a:solidFill>
                          <a:effectLst/>
                        </a:rPr>
                        <a:t>50</a:t>
                      </a:r>
                      <a:endParaRPr kumimoji="0" lang="en-US" altLang="zh-CN" sz="2000" b="1" i="0" u="none" strike="noStrike" cap="none" normalizeH="0" baseline="0" dirty="0" smtClean="0">
                        <a:ln>
                          <a:noFill/>
                        </a:ln>
                        <a:solidFill>
                          <a:srgbClr val="000099"/>
                        </a:solidFill>
                        <a:effectLst/>
                        <a:latin typeface="Times New Roman" pitchFamily="18" charset="0"/>
                        <a:ea typeface="黑体" pitchFamily="2" charset="-122"/>
                        <a:cs typeface="Times New Roman" pitchFamily="18" charset="0"/>
                      </a:endParaRPr>
                    </a:p>
                  </a:txBody>
                  <a:tcPr marL="0" marR="0" marT="0" marB="0" anchor="ctr" horzOverflow="overflow"/>
                </a:tc>
                <a:extLst>
                  <a:ext uri="{0D108BD9-81ED-4DB2-BD59-A6C34878D82A}">
                    <a16:rowId xmlns:a16="http://schemas.microsoft.com/office/drawing/2014/main" xmlns="" val="10003"/>
                  </a:ext>
                </a:extLst>
              </a:tr>
              <a:tr h="401046">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cap="none" normalizeH="0" baseline="0" dirty="0" smtClean="0">
                          <a:ln>
                            <a:noFill/>
                          </a:ln>
                          <a:solidFill>
                            <a:srgbClr val="000099"/>
                          </a:solidFill>
                          <a:effectLst/>
                        </a:rPr>
                        <a:t>Experiment setups</a:t>
                      </a:r>
                      <a:endParaRPr kumimoji="0" lang="zh-CN" altLang="en-US" sz="2000" b="1" i="0" u="none" strike="noStrike" cap="none" normalizeH="0" baseline="0" dirty="0" smtClean="0">
                        <a:ln>
                          <a:noFill/>
                        </a:ln>
                        <a:solidFill>
                          <a:srgbClr val="000099"/>
                        </a:solidFill>
                        <a:effectLst/>
                        <a:latin typeface="Times New Roman" pitchFamily="18" charset="0"/>
                        <a:ea typeface="黑体" pitchFamily="2" charset="-122"/>
                        <a:cs typeface="Times New Roman" pitchFamily="18"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cap="none" normalizeH="0" baseline="0" dirty="0" smtClean="0">
                          <a:ln>
                            <a:noFill/>
                          </a:ln>
                          <a:solidFill>
                            <a:srgbClr val="000099"/>
                          </a:solidFill>
                          <a:effectLst/>
                        </a:rPr>
                        <a:t>240</a:t>
                      </a:r>
                      <a:endParaRPr kumimoji="0" lang="en-US" altLang="zh-CN" sz="2000" b="1" i="0" u="none" strike="noStrike" cap="none" normalizeH="0" baseline="0" dirty="0" smtClean="0">
                        <a:ln>
                          <a:noFill/>
                        </a:ln>
                        <a:solidFill>
                          <a:srgbClr val="000099"/>
                        </a:solidFill>
                        <a:effectLst/>
                        <a:latin typeface="Times New Roman" pitchFamily="18" charset="0"/>
                        <a:ea typeface="黑体" pitchFamily="2" charset="-122"/>
                        <a:cs typeface="Times New Roman" pitchFamily="18" charset="0"/>
                      </a:endParaRPr>
                    </a:p>
                  </a:txBody>
                  <a:tcPr marL="0" marR="0" marT="0" marB="0" anchor="ctr" horzOverflow="overflow"/>
                </a:tc>
                <a:extLst>
                  <a:ext uri="{0D108BD9-81ED-4DB2-BD59-A6C34878D82A}">
                    <a16:rowId xmlns:a16="http://schemas.microsoft.com/office/drawing/2014/main" xmlns="" val="10004"/>
                  </a:ext>
                </a:extLst>
              </a:tr>
              <a:tr h="401046">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cap="none" normalizeH="0" baseline="0" dirty="0" smtClean="0">
                          <a:ln>
                            <a:noFill/>
                          </a:ln>
                          <a:solidFill>
                            <a:srgbClr val="000099"/>
                          </a:solidFill>
                          <a:effectLst/>
                        </a:rPr>
                        <a:t>Cryogenics</a:t>
                      </a:r>
                      <a:endParaRPr kumimoji="0" lang="en-US" altLang="zh-CN" sz="2000" b="1" i="0" u="none" strike="noStrike" cap="none" normalizeH="0" baseline="0" dirty="0" smtClean="0">
                        <a:ln>
                          <a:noFill/>
                        </a:ln>
                        <a:solidFill>
                          <a:srgbClr val="000099"/>
                        </a:solidFill>
                        <a:effectLst/>
                        <a:latin typeface="Times New Roman" pitchFamily="18" charset="0"/>
                        <a:ea typeface="黑体" pitchFamily="2" charset="-122"/>
                        <a:cs typeface="Times New Roman" pitchFamily="18"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kern="1200" cap="none" normalizeH="0" baseline="0" dirty="0" smtClean="0">
                          <a:ln>
                            <a:noFill/>
                          </a:ln>
                          <a:solidFill>
                            <a:srgbClr val="000099"/>
                          </a:solidFill>
                          <a:effectLst/>
                        </a:rPr>
                        <a:t>80</a:t>
                      </a:r>
                      <a:endParaRPr kumimoji="0" lang="en-US" altLang="zh-CN" sz="2000" b="1" u="none" strike="noStrike" kern="1200" cap="none" normalizeH="0" baseline="0" dirty="0" smtClean="0">
                        <a:ln>
                          <a:noFill/>
                        </a:ln>
                        <a:solidFill>
                          <a:srgbClr val="000099"/>
                        </a:solidFill>
                        <a:effectLst/>
                        <a:latin typeface="+mn-lt"/>
                        <a:ea typeface="+mn-ea"/>
                        <a:cs typeface="+mn-cs"/>
                      </a:endParaRPr>
                    </a:p>
                  </a:txBody>
                  <a:tcPr marL="0" marR="0" marT="0" marB="0" anchor="ctr" horzOverflow="overflow"/>
                </a:tc>
                <a:extLst>
                  <a:ext uri="{0D108BD9-81ED-4DB2-BD59-A6C34878D82A}">
                    <a16:rowId xmlns:a16="http://schemas.microsoft.com/office/drawing/2014/main" xmlns="" val="10005"/>
                  </a:ext>
                </a:extLst>
              </a:tr>
              <a:tr h="401046">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cap="none" normalizeH="0" baseline="0" dirty="0" smtClean="0">
                          <a:ln>
                            <a:noFill/>
                          </a:ln>
                          <a:solidFill>
                            <a:srgbClr val="000099"/>
                          </a:solidFill>
                          <a:effectLst/>
                        </a:rPr>
                        <a:t>Civil engineering</a:t>
                      </a:r>
                      <a:endParaRPr kumimoji="0" lang="zh-CN" altLang="en-US" sz="2000" b="1" i="0" u="none" strike="noStrike" cap="none" normalizeH="0" baseline="0" dirty="0" smtClean="0">
                        <a:ln>
                          <a:noFill/>
                        </a:ln>
                        <a:solidFill>
                          <a:srgbClr val="000099"/>
                        </a:solidFill>
                        <a:effectLst/>
                        <a:latin typeface="Times New Roman" pitchFamily="18" charset="0"/>
                        <a:ea typeface="黑体" pitchFamily="2" charset="-122"/>
                        <a:cs typeface="Times New Roman" pitchFamily="18"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kern="1200" cap="none" normalizeH="0" baseline="0" dirty="0" smtClean="0">
                          <a:ln>
                            <a:noFill/>
                          </a:ln>
                          <a:solidFill>
                            <a:srgbClr val="000099"/>
                          </a:solidFill>
                          <a:effectLst/>
                        </a:rPr>
                        <a:t>190</a:t>
                      </a:r>
                      <a:endParaRPr kumimoji="0" lang="en-US" altLang="zh-CN" sz="2000" b="1" u="none" strike="noStrike" kern="1200" cap="none" normalizeH="0" baseline="0" dirty="0" smtClean="0">
                        <a:ln>
                          <a:noFill/>
                        </a:ln>
                        <a:solidFill>
                          <a:srgbClr val="000099"/>
                        </a:solidFill>
                        <a:effectLst/>
                        <a:latin typeface="+mn-lt"/>
                        <a:ea typeface="+mn-ea"/>
                        <a:cs typeface="+mn-cs"/>
                      </a:endParaRPr>
                    </a:p>
                  </a:txBody>
                  <a:tcPr marL="0" marR="0" marT="0" marB="0" anchor="ctr" horzOverflow="overflow"/>
                </a:tc>
                <a:extLst>
                  <a:ext uri="{0D108BD9-81ED-4DB2-BD59-A6C34878D82A}">
                    <a16:rowId xmlns:a16="http://schemas.microsoft.com/office/drawing/2014/main" xmlns="" val="10006"/>
                  </a:ext>
                </a:extLst>
              </a:tr>
              <a:tr h="401046">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cap="none" normalizeH="0" baseline="0" dirty="0" smtClean="0">
                          <a:ln>
                            <a:noFill/>
                          </a:ln>
                          <a:solidFill>
                            <a:srgbClr val="000099"/>
                          </a:solidFill>
                          <a:effectLst/>
                        </a:rPr>
                        <a:t>Tunnel construction</a:t>
                      </a:r>
                      <a:endParaRPr kumimoji="0" lang="zh-CN" altLang="en-US" sz="2000" b="1" i="0" u="none" strike="noStrike" cap="none" normalizeH="0" baseline="0" dirty="0" smtClean="0">
                        <a:ln>
                          <a:noFill/>
                        </a:ln>
                        <a:solidFill>
                          <a:srgbClr val="000099"/>
                        </a:solidFill>
                        <a:effectLst/>
                        <a:latin typeface="Times New Roman" pitchFamily="18" charset="0"/>
                        <a:ea typeface="黑体" pitchFamily="2" charset="-122"/>
                        <a:cs typeface="Times New Roman" pitchFamily="18"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cap="none" normalizeH="0" baseline="0" dirty="0" smtClean="0">
                          <a:ln>
                            <a:noFill/>
                          </a:ln>
                          <a:solidFill>
                            <a:srgbClr val="000099"/>
                          </a:solidFill>
                          <a:effectLst/>
                        </a:rPr>
                        <a:t>160</a:t>
                      </a:r>
                      <a:endParaRPr kumimoji="0" lang="en-US" altLang="zh-CN" sz="2000" b="1" i="0" u="none" strike="noStrike" cap="none" normalizeH="0" baseline="0" dirty="0" smtClean="0">
                        <a:ln>
                          <a:noFill/>
                        </a:ln>
                        <a:solidFill>
                          <a:srgbClr val="000099"/>
                        </a:solidFill>
                        <a:effectLst/>
                        <a:latin typeface="Times New Roman" pitchFamily="18" charset="0"/>
                        <a:ea typeface="黑体" pitchFamily="2" charset="-122"/>
                        <a:cs typeface="Times New Roman" pitchFamily="18" charset="0"/>
                      </a:endParaRPr>
                    </a:p>
                  </a:txBody>
                  <a:tcPr marL="0" marR="0" marT="0" marB="0" anchor="ctr" horzOverflow="overflow"/>
                </a:tc>
                <a:extLst>
                  <a:ext uri="{0D108BD9-81ED-4DB2-BD59-A6C34878D82A}">
                    <a16:rowId xmlns:a16="http://schemas.microsoft.com/office/drawing/2014/main" xmlns="" val="10007"/>
                  </a:ext>
                </a:extLst>
              </a:tr>
              <a:tr h="401046">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b="1" dirty="0" smtClean="0">
                          <a:solidFill>
                            <a:srgbClr val="000099"/>
                          </a:solidFill>
                        </a:rPr>
                        <a:t>Contingency cost</a:t>
                      </a:r>
                      <a:endParaRPr kumimoji="0" lang="zh-CN" altLang="en-US" sz="2000" b="1" i="0" u="none" strike="noStrike" cap="none" normalizeH="0" baseline="0" dirty="0" smtClean="0">
                        <a:ln>
                          <a:noFill/>
                        </a:ln>
                        <a:solidFill>
                          <a:srgbClr val="000099"/>
                        </a:solidFill>
                        <a:effectLst/>
                        <a:latin typeface="Times New Roman" pitchFamily="18" charset="0"/>
                        <a:ea typeface="黑体" pitchFamily="2" charset="-122"/>
                        <a:cs typeface="Times New Roman" pitchFamily="18"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kern="1200" cap="none" normalizeH="0" baseline="0" dirty="0" smtClean="0">
                          <a:ln>
                            <a:noFill/>
                          </a:ln>
                          <a:solidFill>
                            <a:srgbClr val="000099"/>
                          </a:solidFill>
                          <a:effectLst/>
                        </a:rPr>
                        <a:t>100</a:t>
                      </a:r>
                      <a:endParaRPr kumimoji="0" lang="en-US" altLang="zh-CN" sz="2000" b="1" u="none" strike="noStrike" kern="1200" cap="none" normalizeH="0" baseline="0" dirty="0" smtClean="0">
                        <a:ln>
                          <a:noFill/>
                        </a:ln>
                        <a:solidFill>
                          <a:srgbClr val="000099"/>
                        </a:solidFill>
                        <a:effectLst/>
                        <a:latin typeface="+mn-lt"/>
                        <a:ea typeface="+mn-ea"/>
                        <a:cs typeface="+mn-cs"/>
                      </a:endParaRPr>
                    </a:p>
                  </a:txBody>
                  <a:tcPr marL="0" marR="0" marT="0" marB="0" anchor="ctr" horzOverflow="overflow"/>
                </a:tc>
                <a:extLst>
                  <a:ext uri="{0D108BD9-81ED-4DB2-BD59-A6C34878D82A}">
                    <a16:rowId xmlns:a16="http://schemas.microsoft.com/office/drawing/2014/main" xmlns="" val="10008"/>
                  </a:ext>
                </a:extLst>
              </a:tr>
              <a:tr h="665503">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cap="none" normalizeH="0" baseline="0" dirty="0" smtClean="0">
                          <a:ln>
                            <a:noFill/>
                          </a:ln>
                          <a:solidFill>
                            <a:srgbClr val="000099"/>
                          </a:solidFill>
                          <a:effectLst/>
                        </a:rPr>
                        <a:t>Total of facility</a:t>
                      </a:r>
                      <a:endParaRPr kumimoji="0" lang="zh-CN" altLang="en-US" sz="2000" b="1" i="0" u="none" strike="noStrike" cap="none" normalizeH="0" baseline="0" dirty="0" smtClean="0">
                        <a:ln>
                          <a:noFill/>
                        </a:ln>
                        <a:solidFill>
                          <a:srgbClr val="000099"/>
                        </a:solidFill>
                        <a:effectLst/>
                        <a:latin typeface="Times New Roman" pitchFamily="18" charset="0"/>
                        <a:ea typeface="黑体" pitchFamily="2" charset="-122"/>
                        <a:cs typeface="Times New Roman" pitchFamily="18"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cap="none" normalizeH="0" baseline="0" dirty="0" smtClean="0">
                          <a:ln>
                            <a:noFill/>
                          </a:ln>
                          <a:solidFill>
                            <a:srgbClr val="000099"/>
                          </a:solidFill>
                          <a:effectLst/>
                        </a:rPr>
                        <a:t>1530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cap="none" normalizeH="0" baseline="0" dirty="0" smtClean="0">
                          <a:ln>
                            <a:noFill/>
                          </a:ln>
                          <a:solidFill>
                            <a:srgbClr val="000099"/>
                          </a:solidFill>
                          <a:effectLst/>
                        </a:rPr>
                        <a:t>(central government)</a:t>
                      </a:r>
                      <a:endParaRPr kumimoji="0" lang="en-US" altLang="zh-CN" sz="2000" b="1" i="0" u="none" strike="noStrike" cap="none" normalizeH="0" baseline="0" dirty="0" smtClean="0">
                        <a:ln>
                          <a:noFill/>
                        </a:ln>
                        <a:solidFill>
                          <a:srgbClr val="000099"/>
                        </a:solidFill>
                        <a:effectLst/>
                        <a:latin typeface="Times New Roman" pitchFamily="18" charset="0"/>
                        <a:ea typeface="黑体" pitchFamily="2" charset="-122"/>
                        <a:cs typeface="Times New Roman" pitchFamily="18" charset="0"/>
                      </a:endParaRPr>
                    </a:p>
                  </a:txBody>
                  <a:tcPr marL="0" marR="0" marT="0" marB="0" anchor="ctr" horzOverflow="overflow"/>
                </a:tc>
                <a:extLst>
                  <a:ext uri="{0D108BD9-81ED-4DB2-BD59-A6C34878D82A}">
                    <a16:rowId xmlns:a16="http://schemas.microsoft.com/office/drawing/2014/main" xmlns="" val="10009"/>
                  </a:ext>
                </a:extLst>
              </a:tr>
              <a:tr h="665503">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b="1" kern="1200" dirty="0" smtClean="0">
                          <a:solidFill>
                            <a:srgbClr val="000099"/>
                          </a:solidFill>
                        </a:rPr>
                        <a:t>Infrastructure &amp; common</a:t>
                      </a:r>
                      <a:r>
                        <a:rPr lang="en-US" sz="2000" b="1" kern="1200" baseline="0" dirty="0" smtClean="0">
                          <a:solidFill>
                            <a:srgbClr val="000099"/>
                          </a:solidFill>
                        </a:rPr>
                        <a:t> systems</a:t>
                      </a:r>
                      <a:endParaRPr lang="zh-CN" altLang="en-US" sz="2000" b="1" kern="1200" dirty="0" smtClean="0">
                        <a:solidFill>
                          <a:srgbClr val="000099"/>
                        </a:solidFill>
                        <a:latin typeface="+mn-lt"/>
                        <a:ea typeface="+mn-ea"/>
                        <a:cs typeface="+mn-cs"/>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cap="none" normalizeH="0" baseline="0" dirty="0" smtClean="0">
                          <a:ln>
                            <a:noFill/>
                          </a:ln>
                          <a:solidFill>
                            <a:srgbClr val="000099"/>
                          </a:solidFill>
                          <a:effectLst/>
                        </a:rPr>
                        <a:t>1000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cap="none" normalizeH="0" baseline="0" dirty="0" smtClean="0">
                          <a:ln>
                            <a:noFill/>
                          </a:ln>
                          <a:solidFill>
                            <a:srgbClr val="000099"/>
                          </a:solidFill>
                          <a:effectLst/>
                        </a:rPr>
                        <a:t>(local government)</a:t>
                      </a:r>
                      <a:endParaRPr kumimoji="0" lang="en-US" altLang="zh-CN" sz="2000" b="1" i="0" u="none" strike="noStrike" cap="none" normalizeH="0" baseline="0" dirty="0" smtClean="0">
                        <a:ln>
                          <a:noFill/>
                        </a:ln>
                        <a:solidFill>
                          <a:srgbClr val="000099"/>
                        </a:solidFill>
                        <a:effectLst/>
                        <a:latin typeface="Times New Roman" pitchFamily="18" charset="0"/>
                        <a:ea typeface="黑体" pitchFamily="2" charset="-122"/>
                        <a:cs typeface="Times New Roman" pitchFamily="18" charset="0"/>
                      </a:endParaRPr>
                    </a:p>
                  </a:txBody>
                  <a:tcPr marL="0" marR="0" marT="0" marB="0" anchor="ctr" horzOverflow="overflow"/>
                </a:tc>
                <a:extLst>
                  <a:ext uri="{0D108BD9-81ED-4DB2-BD59-A6C34878D82A}">
                    <a16:rowId xmlns:a16="http://schemas.microsoft.com/office/drawing/2014/main" xmlns="" val="10010"/>
                  </a:ext>
                </a:extLst>
              </a:tr>
              <a:tr h="401046">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cap="none" normalizeH="0" baseline="0" dirty="0" smtClean="0">
                          <a:ln>
                            <a:noFill/>
                          </a:ln>
                          <a:solidFill>
                            <a:srgbClr val="C00000"/>
                          </a:solidFill>
                          <a:effectLst/>
                        </a:rPr>
                        <a:t>Total </a:t>
                      </a:r>
                      <a:endParaRPr kumimoji="0" lang="zh-CN" altLang="en-US" sz="2400" b="1" i="0" u="none" strike="noStrike" cap="none" normalizeH="0" baseline="0" dirty="0" smtClean="0">
                        <a:ln>
                          <a:noFill/>
                        </a:ln>
                        <a:solidFill>
                          <a:srgbClr val="C00000"/>
                        </a:solidFill>
                        <a:effectLst/>
                        <a:latin typeface="Times New Roman" pitchFamily="18" charset="0"/>
                        <a:ea typeface="黑体" pitchFamily="2" charset="-122"/>
                        <a:cs typeface="Times New Roman" pitchFamily="18"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normalizeH="0" baseline="0" dirty="0" smtClean="0">
                          <a:ln>
                            <a:noFill/>
                          </a:ln>
                          <a:solidFill>
                            <a:srgbClr val="C00000"/>
                          </a:solidFill>
                          <a:effectLst/>
                        </a:rPr>
                        <a:t>2530</a:t>
                      </a:r>
                      <a:endParaRPr kumimoji="0" lang="en-US" altLang="zh-CN" sz="2400" b="1" u="none" strike="noStrike" kern="1200" cap="none" normalizeH="0" baseline="0" dirty="0" smtClean="0">
                        <a:ln>
                          <a:noFill/>
                        </a:ln>
                        <a:solidFill>
                          <a:srgbClr val="C00000"/>
                        </a:solidFill>
                        <a:effectLst/>
                        <a:latin typeface="+mn-lt"/>
                        <a:ea typeface="+mn-ea"/>
                        <a:cs typeface="+mn-cs"/>
                      </a:endParaRPr>
                    </a:p>
                  </a:txBody>
                  <a:tcPr marL="0" marR="0" marT="0" marB="0" anchor="ctr" horzOverflow="overflow"/>
                </a:tc>
                <a:extLst>
                  <a:ext uri="{0D108BD9-81ED-4DB2-BD59-A6C34878D82A}">
                    <a16:rowId xmlns:a16="http://schemas.microsoft.com/office/drawing/2014/main" xmlns="" val="10011"/>
                  </a:ext>
                </a:extLst>
              </a:tr>
            </a:tbl>
          </a:graphicData>
        </a:graphic>
      </p:graphicFrame>
      <p:sp>
        <p:nvSpPr>
          <p:cNvPr id="33" name="Rectangle 2"/>
          <p:cNvSpPr>
            <a:spLocks noChangeArrowheads="1"/>
          </p:cNvSpPr>
          <p:nvPr/>
        </p:nvSpPr>
        <p:spPr bwMode="auto">
          <a:xfrm>
            <a:off x="3419872" y="116632"/>
            <a:ext cx="1584176" cy="558800"/>
          </a:xfrm>
          <a:prstGeom prst="rect">
            <a:avLst/>
          </a:prstGeom>
          <a:noFill/>
          <a:ln w="9525">
            <a:noFill/>
            <a:miter lim="800000"/>
            <a:headEnd/>
            <a:tailEnd/>
          </a:ln>
        </p:spPr>
        <p:txBody>
          <a:bodyPr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algn="ctr">
              <a:defRPr/>
            </a:pPr>
            <a:r>
              <a:rPr lang="en-US" altLang="zh-CN" sz="3000" b="1" dirty="0" smtClean="0">
                <a:solidFill>
                  <a:srgbClr val="0000FF"/>
                </a:solidFill>
                <a:latin typeface="Calibri"/>
                <a:ea typeface="黑体" pitchFamily="49" charset="-122"/>
                <a:cs typeface="Times New Roman" pitchFamily="18" charset="0"/>
              </a:rPr>
              <a:t> </a:t>
            </a:r>
            <a:r>
              <a:rPr lang="en-US" altLang="zh-CN" sz="3000" b="1" dirty="0" smtClean="0">
                <a:solidFill>
                  <a:prstClr val="white"/>
                </a:solidFill>
                <a:latin typeface="Calibri"/>
                <a:ea typeface="黑体" pitchFamily="49" charset="-122"/>
                <a:cs typeface="Times New Roman" pitchFamily="18" charset="0"/>
              </a:rPr>
              <a:t>Budget </a:t>
            </a:r>
            <a:endParaRPr lang="en-US" altLang="zh-CN" sz="2800" b="1" dirty="0">
              <a:solidFill>
                <a:prstClr val="white"/>
              </a:solidFill>
              <a:latin typeface="Calibri"/>
              <a:ea typeface="黑体" pitchFamily="49" charset="-122"/>
              <a:cs typeface="Times New Roman" pitchFamily="18" charset="0"/>
            </a:endParaRPr>
          </a:p>
        </p:txBody>
      </p:sp>
    </p:spTree>
    <p:extLst>
      <p:ext uri="{BB962C8B-B14F-4D97-AF65-F5344CB8AC3E}">
        <p14:creationId xmlns:p14="http://schemas.microsoft.com/office/powerpoint/2010/main" val="25316620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2"/>
          <p:cNvSpPr>
            <a:spLocks noChangeArrowheads="1"/>
          </p:cNvSpPr>
          <p:nvPr/>
        </p:nvSpPr>
        <p:spPr bwMode="auto">
          <a:xfrm>
            <a:off x="3721139" y="100862"/>
            <a:ext cx="2088232" cy="558800"/>
          </a:xfrm>
          <a:prstGeom prst="rect">
            <a:avLst/>
          </a:prstGeom>
          <a:noFill/>
          <a:ln w="9525">
            <a:noFill/>
            <a:miter lim="800000"/>
            <a:headEnd/>
            <a:tailEnd/>
          </a:ln>
        </p:spPr>
        <p:txBody>
          <a:bodyPr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algn="ctr">
              <a:defRPr/>
            </a:pPr>
            <a:r>
              <a:rPr lang="en-US" altLang="zh-CN" sz="3000" b="1" dirty="0" smtClean="0">
                <a:solidFill>
                  <a:srgbClr val="0000FF"/>
                </a:solidFill>
                <a:latin typeface="Calibri"/>
                <a:ea typeface="黑体" pitchFamily="49" charset="-122"/>
                <a:cs typeface="Times New Roman" pitchFamily="18" charset="0"/>
              </a:rPr>
              <a:t> </a:t>
            </a:r>
            <a:r>
              <a:rPr lang="en-US" altLang="zh-CN" sz="3000" b="1" dirty="0" smtClean="0">
                <a:solidFill>
                  <a:prstClr val="white"/>
                </a:solidFill>
                <a:latin typeface="Calibri"/>
                <a:ea typeface="黑体" pitchFamily="49" charset="-122"/>
                <a:cs typeface="Times New Roman" pitchFamily="18" charset="0"/>
              </a:rPr>
              <a:t>Schedule </a:t>
            </a:r>
            <a:endParaRPr lang="en-US" altLang="zh-CN" sz="2800" b="1" dirty="0">
              <a:solidFill>
                <a:prstClr val="white"/>
              </a:solidFill>
              <a:latin typeface="Calibri"/>
              <a:ea typeface="黑体" pitchFamily="49" charset="-122"/>
              <a:cs typeface="Times New Roman" pitchFamily="18" charset="0"/>
            </a:endParaRPr>
          </a:p>
        </p:txBody>
      </p:sp>
      <p:pic>
        <p:nvPicPr>
          <p:cNvPr id="40" name="图片 39"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25" y="1306043"/>
            <a:ext cx="9055931" cy="4666977"/>
          </a:xfrm>
          <a:prstGeom prst="rect">
            <a:avLst/>
          </a:prstGeom>
        </p:spPr>
      </p:pic>
      <p:sp>
        <p:nvSpPr>
          <p:cNvPr id="2" name="矩形 1"/>
          <p:cNvSpPr/>
          <p:nvPr/>
        </p:nvSpPr>
        <p:spPr>
          <a:xfrm>
            <a:off x="3192273" y="745540"/>
            <a:ext cx="2877711" cy="523220"/>
          </a:xfrm>
          <a:prstGeom prst="rect">
            <a:avLst/>
          </a:prstGeom>
        </p:spPr>
        <p:txBody>
          <a:bodyPr wrap="none">
            <a:spAutoFit/>
          </a:bodyPr>
          <a:lstStyle/>
          <a:p>
            <a:r>
              <a:rPr lang="en-US" altLang="zh-CN" sz="2800" b="1" dirty="0" smtClean="0">
                <a:solidFill>
                  <a:srgbClr val="C00000"/>
                </a:solidFill>
                <a:latin typeface="Times New Roman" panose="02020603050405020304" pitchFamily="18" charset="0"/>
                <a:cs typeface="Times New Roman" panose="02020603050405020304" pitchFamily="18" charset="0"/>
                <a:sym typeface="+mn-ea"/>
              </a:rPr>
              <a:t>2018.12—2025.12</a:t>
            </a:r>
            <a:endParaRPr lang="zh-CN" altLang="en-US" sz="2800" dirty="0">
              <a:solidFill>
                <a:prstClr val="black"/>
              </a:solidFill>
            </a:endParaRPr>
          </a:p>
        </p:txBody>
      </p:sp>
      <p:sp>
        <p:nvSpPr>
          <p:cNvPr id="42" name="矩形 41"/>
          <p:cNvSpPr/>
          <p:nvPr/>
        </p:nvSpPr>
        <p:spPr>
          <a:xfrm>
            <a:off x="34725" y="4006225"/>
            <a:ext cx="748923" cy="430887"/>
          </a:xfrm>
          <a:prstGeom prst="rect">
            <a:avLst/>
          </a:prstGeom>
        </p:spPr>
        <p:txBody>
          <a:bodyPr wrap="none">
            <a:spAutoFit/>
          </a:bodyPr>
          <a:lstStyle/>
          <a:p>
            <a:r>
              <a:rPr lang="en-US" altLang="zh-CN" sz="2200" b="1" dirty="0" smtClean="0">
                <a:solidFill>
                  <a:srgbClr val="0000FF"/>
                </a:solidFill>
                <a:latin typeface="Times New Roman" panose="02020603050405020304" pitchFamily="18" charset="0"/>
                <a:cs typeface="Times New Roman" panose="02020603050405020304" pitchFamily="18" charset="0"/>
                <a:sym typeface="+mn-ea"/>
              </a:rPr>
              <a:t>2018</a:t>
            </a:r>
            <a:endParaRPr lang="zh-CN" altLang="en-US" sz="2200" dirty="0">
              <a:solidFill>
                <a:srgbClr val="0000FF"/>
              </a:solidFill>
            </a:endParaRPr>
          </a:p>
        </p:txBody>
      </p:sp>
      <p:sp>
        <p:nvSpPr>
          <p:cNvPr id="43" name="矩形 42"/>
          <p:cNvSpPr/>
          <p:nvPr/>
        </p:nvSpPr>
        <p:spPr>
          <a:xfrm>
            <a:off x="7740352" y="3833988"/>
            <a:ext cx="748923" cy="430887"/>
          </a:xfrm>
          <a:prstGeom prst="rect">
            <a:avLst/>
          </a:prstGeom>
        </p:spPr>
        <p:txBody>
          <a:bodyPr wrap="none">
            <a:spAutoFit/>
          </a:bodyPr>
          <a:lstStyle/>
          <a:p>
            <a:r>
              <a:rPr lang="en-US" altLang="zh-CN" sz="2200" b="1" dirty="0" smtClean="0">
                <a:solidFill>
                  <a:srgbClr val="0000FF"/>
                </a:solidFill>
                <a:latin typeface="Times New Roman" panose="02020603050405020304" pitchFamily="18" charset="0"/>
                <a:cs typeface="Times New Roman" panose="02020603050405020304" pitchFamily="18" charset="0"/>
                <a:sym typeface="+mn-ea"/>
              </a:rPr>
              <a:t>2025</a:t>
            </a:r>
            <a:endParaRPr lang="zh-CN" altLang="en-US" sz="2200" dirty="0">
              <a:solidFill>
                <a:srgbClr val="0000FF"/>
              </a:solidFill>
            </a:endParaRPr>
          </a:p>
        </p:txBody>
      </p:sp>
    </p:spTree>
    <p:extLst>
      <p:ext uri="{BB962C8B-B14F-4D97-AF65-F5344CB8AC3E}">
        <p14:creationId xmlns:p14="http://schemas.microsoft.com/office/powerpoint/2010/main" val="21333681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2"/>
          <p:cNvSpPr>
            <a:spLocks noChangeArrowheads="1"/>
          </p:cNvSpPr>
          <p:nvPr/>
        </p:nvSpPr>
        <p:spPr bwMode="auto">
          <a:xfrm>
            <a:off x="3281209" y="76544"/>
            <a:ext cx="2480033" cy="558800"/>
          </a:xfrm>
          <a:prstGeom prst="rect">
            <a:avLst/>
          </a:prstGeom>
          <a:noFill/>
          <a:ln w="9525">
            <a:noFill/>
            <a:miter lim="800000"/>
            <a:headEnd/>
            <a:tailEnd/>
          </a:ln>
        </p:spPr>
        <p:txBody>
          <a:bodyPr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algn="ctr">
              <a:defRPr/>
            </a:pPr>
            <a:r>
              <a:rPr lang="en-US" altLang="zh-CN" sz="3000" b="1" dirty="0" smtClean="0">
                <a:solidFill>
                  <a:srgbClr val="0000FF"/>
                </a:solidFill>
                <a:latin typeface="Calibri"/>
                <a:ea typeface="黑体" pitchFamily="49" charset="-122"/>
                <a:cs typeface="Times New Roman" pitchFamily="18" charset="0"/>
              </a:rPr>
              <a:t> </a:t>
            </a:r>
            <a:r>
              <a:rPr lang="en-US" altLang="zh-CN" sz="3000" b="1" dirty="0" smtClean="0">
                <a:solidFill>
                  <a:prstClr val="white"/>
                </a:solidFill>
                <a:latin typeface="Calibri"/>
                <a:ea typeface="黑体" pitchFamily="49" charset="-122"/>
                <a:cs typeface="Times New Roman" pitchFamily="18" charset="0"/>
              </a:rPr>
              <a:t>New campus</a:t>
            </a:r>
            <a:endParaRPr lang="en-US" altLang="zh-CN" sz="2800" b="1" dirty="0">
              <a:solidFill>
                <a:prstClr val="white"/>
              </a:solidFill>
              <a:latin typeface="Calibri"/>
              <a:ea typeface="黑体" pitchFamily="49" charset="-122"/>
              <a:cs typeface="Times New Roman" pitchFamily="18" charset="0"/>
            </a:endParaRPr>
          </a:p>
        </p:txBody>
      </p:sp>
      <p:pic>
        <p:nvPicPr>
          <p:cNvPr id="43" name="图片 42" descr="装置选址（惠州）-9.png"/>
          <p:cNvPicPr>
            <a:picLocks noChangeAspect="1"/>
          </p:cNvPicPr>
          <p:nvPr/>
        </p:nvPicPr>
        <p:blipFill>
          <a:blip r:embed="rId2" cstate="print"/>
          <a:stretch>
            <a:fillRect/>
          </a:stretch>
        </p:blipFill>
        <p:spPr>
          <a:xfrm>
            <a:off x="1534327" y="2504223"/>
            <a:ext cx="6052169" cy="4247511"/>
          </a:xfrm>
          <a:prstGeom prst="rect">
            <a:avLst/>
          </a:prstGeom>
          <a:ln>
            <a:noFill/>
          </a:ln>
        </p:spPr>
      </p:pic>
      <p:pic>
        <p:nvPicPr>
          <p:cNvPr id="85" name="图片 84" descr="4631442_121002066199_2.jpg"/>
          <p:cNvPicPr>
            <a:picLocks noChangeAspect="1"/>
          </p:cNvPicPr>
          <p:nvPr/>
        </p:nvPicPr>
        <p:blipFill>
          <a:blip r:embed="rId3" cstate="print"/>
          <a:srcRect l="1923" t="9300" r="7692"/>
          <a:stretch>
            <a:fillRect/>
          </a:stretch>
        </p:blipFill>
        <p:spPr>
          <a:xfrm>
            <a:off x="394505" y="843016"/>
            <a:ext cx="3976174" cy="2826876"/>
          </a:xfrm>
          <a:prstGeom prst="rect">
            <a:avLst/>
          </a:prstGeom>
          <a:ln>
            <a:solidFill>
              <a:schemeClr val="bg1">
                <a:lumMod val="65000"/>
              </a:schemeClr>
            </a:solidFill>
          </a:ln>
        </p:spPr>
      </p:pic>
      <p:sp>
        <p:nvSpPr>
          <p:cNvPr id="86" name="TextBox 27"/>
          <p:cNvSpPr txBox="1"/>
          <p:nvPr/>
        </p:nvSpPr>
        <p:spPr>
          <a:xfrm>
            <a:off x="3165500" y="3331338"/>
            <a:ext cx="1217958" cy="338554"/>
          </a:xfrm>
          <a:prstGeom prst="rect">
            <a:avLst/>
          </a:prstGeom>
          <a:solidFill>
            <a:schemeClr val="bg1"/>
          </a:solidFill>
        </p:spPr>
        <p:txBody>
          <a:bodyPr wrap="square" rtlCol="0">
            <a:spAutoFit/>
          </a:bodyPr>
          <a:lstStyle/>
          <a:p>
            <a:pPr algn="ctr">
              <a:defRPr/>
            </a:pPr>
            <a:r>
              <a:rPr lang="en-US" altLang="zh-CN" sz="1600" b="1" dirty="0" smtClean="0">
                <a:solidFill>
                  <a:srgbClr val="0000FF"/>
                </a:solidFill>
              </a:rPr>
              <a:t>HIAF site</a:t>
            </a:r>
            <a:endParaRPr lang="zh-CN" altLang="en-US" sz="1600" b="1" dirty="0">
              <a:solidFill>
                <a:srgbClr val="0000FF"/>
              </a:solidFill>
            </a:endParaRPr>
          </a:p>
        </p:txBody>
      </p:sp>
      <p:cxnSp>
        <p:nvCxnSpPr>
          <p:cNvPr id="87" name="直接箭头连接符 86"/>
          <p:cNvCxnSpPr/>
          <p:nvPr/>
        </p:nvCxnSpPr>
        <p:spPr>
          <a:xfrm flipH="1" flipV="1">
            <a:off x="3103505" y="3270203"/>
            <a:ext cx="215412" cy="258693"/>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4"/>
          <a:srcRect l="971" t="36939" r="33010"/>
          <a:stretch>
            <a:fillRect/>
          </a:stretch>
        </p:blipFill>
        <p:spPr bwMode="auto">
          <a:xfrm>
            <a:off x="4629621" y="809930"/>
            <a:ext cx="4068570" cy="2859962"/>
          </a:xfrm>
          <a:prstGeom prst="rect">
            <a:avLst/>
          </a:prstGeom>
          <a:noFill/>
          <a:ln w="9525">
            <a:noFill/>
            <a:miter lim="800000"/>
            <a:headEnd/>
            <a:tailEnd/>
          </a:ln>
        </p:spPr>
      </p:pic>
      <p:sp>
        <p:nvSpPr>
          <p:cNvPr id="10" name="椭圆 9"/>
          <p:cNvSpPr/>
          <p:nvPr/>
        </p:nvSpPr>
        <p:spPr>
          <a:xfrm>
            <a:off x="5912952" y="5067937"/>
            <a:ext cx="142876" cy="142876"/>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0000FF"/>
                </a:solidFill>
              </a:ln>
              <a:solidFill>
                <a:prstClr val="white"/>
              </a:solidFill>
            </a:endParaRPr>
          </a:p>
        </p:txBody>
      </p:sp>
      <p:sp>
        <p:nvSpPr>
          <p:cNvPr id="11" name="文本框 22"/>
          <p:cNvSpPr txBox="1">
            <a:spLocks noChangeArrowheads="1"/>
          </p:cNvSpPr>
          <p:nvPr/>
        </p:nvSpPr>
        <p:spPr bwMode="auto">
          <a:xfrm>
            <a:off x="5929901" y="5522902"/>
            <a:ext cx="1210588" cy="584775"/>
          </a:xfrm>
          <a:prstGeom prst="rect">
            <a:avLst/>
          </a:prstGeom>
          <a:noFill/>
          <a:ln w="9525">
            <a:noFill/>
            <a:miter lim="800000"/>
            <a:headEnd/>
            <a:tailEnd/>
          </a:ln>
        </p:spPr>
        <p:txBody>
          <a:bodyPr wrap="none">
            <a:spAutoFit/>
          </a:bodyPr>
          <a:lstStyle/>
          <a:p>
            <a:r>
              <a:rPr kumimoji="1" lang="en-US" altLang="zh-CN" sz="3200" b="1" dirty="0" smtClean="0">
                <a:solidFill>
                  <a:srgbClr val="FFFF00"/>
                </a:solidFill>
                <a:latin typeface="Times New Roman" pitchFamily="18" charset="0"/>
                <a:ea typeface="黑体" pitchFamily="2" charset="-122"/>
                <a:cs typeface="Times New Roman" pitchFamily="18" charset="0"/>
              </a:rPr>
              <a:t>HIAF</a:t>
            </a:r>
            <a:endParaRPr kumimoji="1" lang="en-US" altLang="zh-CN" sz="3200" b="1" dirty="0">
              <a:solidFill>
                <a:srgbClr val="FFFF00"/>
              </a:solidFill>
              <a:latin typeface="Times New Roman" pitchFamily="18" charset="0"/>
              <a:ea typeface="黑体" pitchFamily="2" charset="-122"/>
              <a:cs typeface="Times New Roman" pitchFamily="18" charset="0"/>
            </a:endParaRPr>
          </a:p>
        </p:txBody>
      </p:sp>
      <p:cxnSp>
        <p:nvCxnSpPr>
          <p:cNvPr id="12" name="直接箭头连接符 11"/>
          <p:cNvCxnSpPr/>
          <p:nvPr/>
        </p:nvCxnSpPr>
        <p:spPr>
          <a:xfrm rot="10800000">
            <a:off x="6055828" y="5185590"/>
            <a:ext cx="428628" cy="357190"/>
          </a:xfrm>
          <a:prstGeom prst="straightConnector1">
            <a:avLst/>
          </a:prstGeom>
          <a:ln w="444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83" name="TextBox 27"/>
          <p:cNvSpPr txBox="1"/>
          <p:nvPr/>
        </p:nvSpPr>
        <p:spPr>
          <a:xfrm>
            <a:off x="7452320" y="2514382"/>
            <a:ext cx="1217958" cy="338554"/>
          </a:xfrm>
          <a:prstGeom prst="rect">
            <a:avLst/>
          </a:prstGeom>
          <a:solidFill>
            <a:schemeClr val="bg1"/>
          </a:solidFill>
        </p:spPr>
        <p:txBody>
          <a:bodyPr wrap="square" rtlCol="0">
            <a:spAutoFit/>
          </a:bodyPr>
          <a:lstStyle/>
          <a:p>
            <a:pPr algn="ctr">
              <a:defRPr/>
            </a:pPr>
            <a:r>
              <a:rPr lang="en-US" altLang="zh-CN" sz="1600" b="1" dirty="0" smtClean="0">
                <a:solidFill>
                  <a:srgbClr val="0000FF"/>
                </a:solidFill>
              </a:rPr>
              <a:t>HIAF site</a:t>
            </a:r>
            <a:endParaRPr lang="zh-CN" altLang="en-US" sz="1600" b="1" dirty="0">
              <a:solidFill>
                <a:srgbClr val="0000FF"/>
              </a:solidFill>
            </a:endParaRPr>
          </a:p>
        </p:txBody>
      </p:sp>
      <p:cxnSp>
        <p:nvCxnSpPr>
          <p:cNvPr id="84" name="直接箭头连接符 83"/>
          <p:cNvCxnSpPr/>
          <p:nvPr/>
        </p:nvCxnSpPr>
        <p:spPr>
          <a:xfrm rot="16200000" flipV="1">
            <a:off x="7837627" y="2147033"/>
            <a:ext cx="357190" cy="35719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590008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srcRect t="10328"/>
          <a:stretch/>
        </p:blipFill>
        <p:spPr bwMode="auto">
          <a:xfrm>
            <a:off x="-17097" y="1628800"/>
            <a:ext cx="8960400" cy="4376609"/>
          </a:xfrm>
          <a:prstGeom prst="rect">
            <a:avLst/>
          </a:prstGeom>
          <a:noFill/>
          <a:ln w="9525">
            <a:noFill/>
            <a:miter lim="800000"/>
            <a:headEnd/>
            <a:tailEnd/>
          </a:ln>
          <a:effectLst/>
        </p:spPr>
      </p:pic>
      <p:pic>
        <p:nvPicPr>
          <p:cNvPr id="3" name="图片 2" descr="C:\Users\zxy\Documents\Tencent Files\330634192\Image\C2C\QKLG8DS]J%E1N([]P`KHNLO.png"/>
          <p:cNvPicPr/>
          <p:nvPr/>
        </p:nvPicPr>
        <p:blipFill rotWithShape="1">
          <a:blip r:embed="rId4" cstate="print">
            <a:extLst>
              <a:ext uri="{28A0092B-C50C-407E-A947-70E740481C1C}">
                <a14:useLocalDpi xmlns:a14="http://schemas.microsoft.com/office/drawing/2010/main" val="0"/>
              </a:ext>
            </a:extLst>
          </a:blip>
          <a:srcRect r="-12443"/>
          <a:stretch/>
        </p:blipFill>
        <p:spPr bwMode="auto">
          <a:xfrm>
            <a:off x="4781026" y="3910032"/>
            <a:ext cx="3967438" cy="2543304"/>
          </a:xfrm>
          <a:prstGeom prst="rect">
            <a:avLst/>
          </a:prstGeom>
          <a:solidFill>
            <a:schemeClr val="bg1"/>
          </a:solidFill>
          <a:ln>
            <a:noFill/>
          </a:ln>
        </p:spPr>
      </p:pic>
      <p:sp>
        <p:nvSpPr>
          <p:cNvPr id="2" name="矩形 1"/>
          <p:cNvSpPr/>
          <p:nvPr/>
        </p:nvSpPr>
        <p:spPr>
          <a:xfrm>
            <a:off x="716761" y="6084004"/>
            <a:ext cx="2993127" cy="369332"/>
          </a:xfrm>
          <a:prstGeom prst="rect">
            <a:avLst/>
          </a:prstGeom>
        </p:spPr>
        <p:txBody>
          <a:bodyPr wrap="none">
            <a:spAutoFit/>
          </a:bodyPr>
          <a:lstStyle/>
          <a:p>
            <a:pPr>
              <a:spcAft>
                <a:spcPts val="100"/>
              </a:spcAft>
            </a:pPr>
            <a:r>
              <a:rPr lang="en-US" altLang="zh-CN" b="1" dirty="0" smtClean="0">
                <a:solidFill>
                  <a:srgbClr val="0000FF"/>
                </a:solidFill>
              </a:rPr>
              <a:t>Electromagnetism design</a:t>
            </a:r>
            <a:endParaRPr lang="en-US" altLang="zh-CN" b="1" dirty="0">
              <a:solidFill>
                <a:srgbClr val="0000FF"/>
              </a:solidFill>
            </a:endParaRPr>
          </a:p>
        </p:txBody>
      </p:sp>
      <p:sp>
        <p:nvSpPr>
          <p:cNvPr id="8" name="文本框 7"/>
          <p:cNvSpPr txBox="1"/>
          <p:nvPr/>
        </p:nvSpPr>
        <p:spPr>
          <a:xfrm>
            <a:off x="3610178" y="56830"/>
            <a:ext cx="2884316" cy="523220"/>
          </a:xfrm>
          <a:prstGeom prst="rect">
            <a:avLst/>
          </a:prstGeom>
          <a:noFill/>
        </p:spPr>
        <p:txBody>
          <a:bodyPr wrap="none" rtlCol="0">
            <a:spAutoFit/>
          </a:bodyPr>
          <a:lstStyle/>
          <a:p>
            <a:pPr algn="ctr"/>
            <a:r>
              <a:rPr lang="en-US" altLang="zh-CN" sz="2800" b="1" dirty="0" smtClean="0">
                <a:solidFill>
                  <a:schemeClr val="bg1"/>
                </a:solidFill>
                <a:latin typeface="+mn-lt"/>
              </a:rPr>
              <a:t>Inclined E-Septum</a:t>
            </a:r>
            <a:endParaRPr lang="zh-CN" altLang="en-US" sz="2800" b="1" dirty="0">
              <a:solidFill>
                <a:schemeClr val="bg1"/>
              </a:solidFill>
              <a:latin typeface="+mn-lt"/>
            </a:endParaRPr>
          </a:p>
        </p:txBody>
      </p:sp>
      <p:sp>
        <p:nvSpPr>
          <p:cNvPr id="9" name="Rectangle 37"/>
          <p:cNvSpPr>
            <a:spLocks noChangeArrowheads="1"/>
          </p:cNvSpPr>
          <p:nvPr/>
        </p:nvSpPr>
        <p:spPr bwMode="auto">
          <a:xfrm>
            <a:off x="485692" y="116632"/>
            <a:ext cx="2608248" cy="430887"/>
          </a:xfrm>
          <a:prstGeom prst="rect">
            <a:avLst/>
          </a:prstGeom>
          <a:noFill/>
          <a:ln w="9525">
            <a:noFill/>
            <a:miter lim="800000"/>
            <a:headEnd/>
            <a:tailEnd/>
          </a:ln>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r>
              <a:rPr lang="en-US" altLang="zh-CN" sz="2200" b="1" dirty="0" smtClean="0">
                <a:solidFill>
                  <a:schemeClr val="bg1"/>
                </a:solidFill>
                <a:latin typeface="+mn-lt"/>
              </a:rPr>
              <a:t>Key technical-1</a:t>
            </a:r>
            <a:endParaRPr lang="en-US" altLang="zh-CN" sz="2200" b="1" dirty="0">
              <a:solidFill>
                <a:schemeClr val="bg1"/>
              </a:solidFill>
              <a:latin typeface="+mn-lt"/>
            </a:endParaRPr>
          </a:p>
        </p:txBody>
      </p:sp>
      <p:sp>
        <p:nvSpPr>
          <p:cNvPr id="10" name="标题 1"/>
          <p:cNvSpPr txBox="1">
            <a:spLocks/>
          </p:cNvSpPr>
          <p:nvPr/>
        </p:nvSpPr>
        <p:spPr>
          <a:xfrm>
            <a:off x="1065838" y="764768"/>
            <a:ext cx="7106562" cy="576000"/>
          </a:xfrm>
          <a:prstGeom prst="rect">
            <a:avLst/>
          </a:prstGeom>
        </p:spPr>
        <p:txBody>
          <a:bodyPr vert="horz" lIns="91440" tIns="45720" rIns="91440" bIns="45720" rtlCol="0" anchor="ctr">
            <a:noAutofit/>
          </a:bodyPr>
          <a:lstStyle/>
          <a:p>
            <a:pPr algn="ctr" defTabSz="685800" eaLnBrk="0" hangingPunct="0">
              <a:lnSpc>
                <a:spcPct val="90000"/>
              </a:lnSpc>
              <a:defRPr/>
            </a:pPr>
            <a:r>
              <a:rPr lang="en-US" altLang="zh-CN" sz="3000" dirty="0" smtClean="0">
                <a:solidFill>
                  <a:srgbClr val="FF5050"/>
                </a:solidFill>
                <a:latin typeface="Calibri" pitchFamily="34" charset="0"/>
                <a:ea typeface="MS PGothic" pitchFamily="34" charset="-128"/>
              </a:rPr>
              <a:t>Inclined E-Septum</a:t>
            </a:r>
            <a:endParaRPr lang="zh-CN" altLang="en-US" sz="3000" dirty="0">
              <a:solidFill>
                <a:srgbClr val="FF5050"/>
              </a:solidFill>
              <a:latin typeface="Calibri" pitchFamily="34" charset="0"/>
              <a:ea typeface="MS PGothic" pitchFamily="34" charset="-128"/>
            </a:endParaRPr>
          </a:p>
        </p:txBody>
      </p:sp>
    </p:spTree>
    <p:extLst>
      <p:ext uri="{BB962C8B-B14F-4D97-AF65-F5344CB8AC3E}">
        <p14:creationId xmlns:p14="http://schemas.microsoft.com/office/powerpoint/2010/main" val="77274177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zxy\Desktop\双向涂抹\双向涂抹\微信图片_20171109144513.jpg"/>
          <p:cNvPicPr>
            <a:picLocks noChangeAspect="1" noChangeArrowheads="1"/>
          </p:cNvPicPr>
          <p:nvPr/>
        </p:nvPicPr>
        <p:blipFill>
          <a:blip r:embed="rId3"/>
          <a:srcRect l="4709" t="10709" r="6929" b="4714"/>
          <a:stretch>
            <a:fillRect/>
          </a:stretch>
        </p:blipFill>
        <p:spPr bwMode="auto">
          <a:xfrm>
            <a:off x="1092025" y="1700808"/>
            <a:ext cx="6864500" cy="4391848"/>
          </a:xfrm>
          <a:prstGeom prst="rect">
            <a:avLst/>
          </a:prstGeom>
          <a:noFill/>
        </p:spPr>
      </p:pic>
      <p:sp>
        <p:nvSpPr>
          <p:cNvPr id="5" name="矩形 4"/>
          <p:cNvSpPr/>
          <p:nvPr/>
        </p:nvSpPr>
        <p:spPr>
          <a:xfrm>
            <a:off x="683568" y="6235740"/>
            <a:ext cx="8332474" cy="646331"/>
          </a:xfrm>
          <a:prstGeom prst="rect">
            <a:avLst/>
          </a:prstGeom>
        </p:spPr>
        <p:txBody>
          <a:bodyPr wrap="none">
            <a:spAutoFit/>
          </a:bodyPr>
          <a:lstStyle/>
          <a:p>
            <a:r>
              <a:rPr lang="en-US" altLang="zh-CN" dirty="0">
                <a:latin typeface="Times New Roman" panose="02020603050405020304" pitchFamily="18" charset="0"/>
              </a:rPr>
              <a:t>Multi-Differential </a:t>
            </a:r>
            <a:r>
              <a:rPr lang="en-US" altLang="zh-CN" dirty="0" smtClean="0">
                <a:latin typeface="Times New Roman" panose="02020603050405020304" pitchFamily="18" charset="0"/>
              </a:rPr>
              <a:t>Vacuum System was designed, a small prototype has been developed </a:t>
            </a:r>
          </a:p>
          <a:p>
            <a:pPr algn="ctr"/>
            <a:r>
              <a:rPr lang="en-US" altLang="zh-CN" dirty="0" smtClean="0">
                <a:latin typeface="Times New Roman" panose="02020603050405020304" pitchFamily="18" charset="0"/>
              </a:rPr>
              <a:t>for the verification of this system  </a:t>
            </a:r>
            <a:endParaRPr lang="zh-CN" altLang="en-US" dirty="0"/>
          </a:p>
        </p:txBody>
      </p:sp>
      <p:sp>
        <p:nvSpPr>
          <p:cNvPr id="9" name="矩形 8"/>
          <p:cNvSpPr/>
          <p:nvPr/>
        </p:nvSpPr>
        <p:spPr>
          <a:xfrm>
            <a:off x="450131" y="1196752"/>
            <a:ext cx="7144263" cy="369332"/>
          </a:xfrm>
          <a:prstGeom prst="rect">
            <a:avLst/>
          </a:prstGeom>
        </p:spPr>
        <p:txBody>
          <a:bodyPr wrap="none">
            <a:spAutoFit/>
          </a:bodyPr>
          <a:lstStyle/>
          <a:p>
            <a:r>
              <a:rPr lang="en-US" altLang="zh-CN" b="1" dirty="0" smtClean="0">
                <a:latin typeface="Times New Roman" panose="02020603050405020304" pitchFamily="18" charset="0"/>
              </a:rPr>
              <a:t>Big challenge – Vacuum seal in </a:t>
            </a:r>
            <a:r>
              <a:rPr lang="en-US" altLang="zh-CN" b="1" dirty="0">
                <a:latin typeface="Times New Roman" panose="02020603050405020304" pitchFamily="18" charset="0"/>
              </a:rPr>
              <a:t>the extreme high </a:t>
            </a:r>
            <a:r>
              <a:rPr lang="en-US" altLang="zh-CN" b="1" dirty="0" smtClean="0">
                <a:latin typeface="Times New Roman" panose="02020603050405020304" pitchFamily="18" charset="0"/>
              </a:rPr>
              <a:t>vacuum -</a:t>
            </a:r>
            <a:r>
              <a:rPr lang="en-US" altLang="zh-CN" dirty="0">
                <a:solidFill>
                  <a:srgbClr val="FF0000"/>
                </a:solidFill>
              </a:rPr>
              <a:t>10</a:t>
            </a:r>
            <a:r>
              <a:rPr lang="en-US" altLang="zh-CN" baseline="30000" dirty="0">
                <a:solidFill>
                  <a:srgbClr val="FF0000"/>
                </a:solidFill>
              </a:rPr>
              <a:t>-12</a:t>
            </a:r>
            <a:r>
              <a:rPr lang="en-US" altLang="zh-CN" dirty="0">
                <a:solidFill>
                  <a:srgbClr val="FF0000"/>
                </a:solidFill>
              </a:rPr>
              <a:t> mbar </a:t>
            </a:r>
            <a:r>
              <a:rPr lang="en-US" altLang="zh-CN" b="1" dirty="0" smtClean="0">
                <a:solidFill>
                  <a:srgbClr val="FF0000"/>
                </a:solidFill>
                <a:latin typeface="Times New Roman" panose="02020603050405020304" pitchFamily="18" charset="0"/>
              </a:rPr>
              <a:t> </a:t>
            </a:r>
            <a:endParaRPr lang="zh-CN" altLang="en-US" b="1" dirty="0">
              <a:solidFill>
                <a:srgbClr val="FF0000"/>
              </a:solidFill>
              <a:latin typeface="Times New Roman" panose="02020603050405020304" pitchFamily="18" charset="0"/>
            </a:endParaRPr>
          </a:p>
        </p:txBody>
      </p:sp>
      <p:sp>
        <p:nvSpPr>
          <p:cNvPr id="10" name="文本框 9"/>
          <p:cNvSpPr txBox="1"/>
          <p:nvPr/>
        </p:nvSpPr>
        <p:spPr>
          <a:xfrm>
            <a:off x="3610178" y="56830"/>
            <a:ext cx="2884316" cy="523220"/>
          </a:xfrm>
          <a:prstGeom prst="rect">
            <a:avLst/>
          </a:prstGeom>
          <a:noFill/>
        </p:spPr>
        <p:txBody>
          <a:bodyPr wrap="none" rtlCol="0">
            <a:spAutoFit/>
          </a:bodyPr>
          <a:lstStyle/>
          <a:p>
            <a:pPr algn="ctr"/>
            <a:r>
              <a:rPr lang="en-US" altLang="zh-CN" sz="2800" b="1" dirty="0" smtClean="0">
                <a:solidFill>
                  <a:schemeClr val="bg1"/>
                </a:solidFill>
                <a:latin typeface="+mn-lt"/>
              </a:rPr>
              <a:t>Inclined E-Septum</a:t>
            </a:r>
            <a:endParaRPr lang="zh-CN" altLang="en-US" sz="2800" b="1" dirty="0">
              <a:solidFill>
                <a:schemeClr val="bg1"/>
              </a:solidFill>
              <a:latin typeface="+mn-lt"/>
            </a:endParaRPr>
          </a:p>
        </p:txBody>
      </p:sp>
      <p:sp>
        <p:nvSpPr>
          <p:cNvPr id="11" name="Rectangle 37"/>
          <p:cNvSpPr>
            <a:spLocks noChangeArrowheads="1"/>
          </p:cNvSpPr>
          <p:nvPr/>
        </p:nvSpPr>
        <p:spPr bwMode="auto">
          <a:xfrm>
            <a:off x="485692" y="116632"/>
            <a:ext cx="2608248" cy="430887"/>
          </a:xfrm>
          <a:prstGeom prst="rect">
            <a:avLst/>
          </a:prstGeom>
          <a:noFill/>
          <a:ln w="9525">
            <a:noFill/>
            <a:miter lim="800000"/>
            <a:headEnd/>
            <a:tailEnd/>
          </a:ln>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r>
              <a:rPr lang="en-US" altLang="zh-CN" sz="2200" b="1" dirty="0" smtClean="0">
                <a:solidFill>
                  <a:schemeClr val="bg1"/>
                </a:solidFill>
                <a:latin typeface="+mn-lt"/>
              </a:rPr>
              <a:t>Key technical-1</a:t>
            </a:r>
            <a:endParaRPr lang="en-US" altLang="zh-CN" sz="2200" b="1" dirty="0">
              <a:solidFill>
                <a:schemeClr val="bg1"/>
              </a:solidFill>
              <a:latin typeface="+mn-lt"/>
            </a:endParaRPr>
          </a:p>
        </p:txBody>
      </p:sp>
      <p:sp>
        <p:nvSpPr>
          <p:cNvPr id="12" name="标题 1"/>
          <p:cNvSpPr txBox="1">
            <a:spLocks/>
          </p:cNvSpPr>
          <p:nvPr/>
        </p:nvSpPr>
        <p:spPr>
          <a:xfrm>
            <a:off x="899592" y="672180"/>
            <a:ext cx="7106562" cy="576000"/>
          </a:xfrm>
          <a:prstGeom prst="rect">
            <a:avLst/>
          </a:prstGeom>
        </p:spPr>
        <p:txBody>
          <a:bodyPr vert="horz" lIns="91440" tIns="45720" rIns="91440" bIns="45720" rtlCol="0" anchor="ctr">
            <a:noAutofit/>
          </a:bodyPr>
          <a:lstStyle/>
          <a:p>
            <a:pPr algn="ctr" defTabSz="685800" eaLnBrk="0" hangingPunct="0">
              <a:lnSpc>
                <a:spcPct val="90000"/>
              </a:lnSpc>
              <a:defRPr/>
            </a:pPr>
            <a:r>
              <a:rPr lang="en-US" altLang="zh-CN" sz="3000" dirty="0" smtClean="0">
                <a:solidFill>
                  <a:srgbClr val="FF5050"/>
                </a:solidFill>
                <a:latin typeface="Calibri" pitchFamily="34" charset="0"/>
                <a:ea typeface="MS PGothic" pitchFamily="34" charset="-128"/>
              </a:rPr>
              <a:t>Inclined E-Septum</a:t>
            </a:r>
            <a:endParaRPr lang="zh-CN" altLang="en-US" sz="3000" dirty="0">
              <a:solidFill>
                <a:srgbClr val="FF5050"/>
              </a:solidFill>
              <a:latin typeface="Calibri" pitchFamily="34" charset="0"/>
              <a:ea typeface="MS PGothic" pitchFamily="34" charset="-128"/>
            </a:endParaRPr>
          </a:p>
        </p:txBody>
      </p:sp>
    </p:spTree>
    <p:extLst>
      <p:ext uri="{BB962C8B-B14F-4D97-AF65-F5344CB8AC3E}">
        <p14:creationId xmlns:p14="http://schemas.microsoft.com/office/powerpoint/2010/main" val="6976885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txBox="1">
            <a:spLocks/>
          </p:cNvSpPr>
          <p:nvPr/>
        </p:nvSpPr>
        <p:spPr>
          <a:xfrm>
            <a:off x="500034" y="5405894"/>
            <a:ext cx="3571900" cy="357190"/>
          </a:xfrm>
          <a:prstGeom prst="rect">
            <a:avLst/>
          </a:prstGeom>
        </p:spPr>
        <p:txBody>
          <a:bodyPr>
            <a:noAutofit/>
          </a:bodyPr>
          <a:lstStyle/>
          <a:p>
            <a:pPr algn="ctr" eaLnBrk="0" hangingPunct="0">
              <a:defRPr/>
            </a:pPr>
            <a:endParaRPr lang="zh-CN" altLang="en-US" sz="2200" kern="0" dirty="0">
              <a:solidFill>
                <a:srgbClr val="0000FF"/>
              </a:solidFill>
              <a:latin typeface="Calibri"/>
            </a:endParaRPr>
          </a:p>
        </p:txBody>
      </p:sp>
      <p:sp>
        <p:nvSpPr>
          <p:cNvPr id="9" name="Text Box 56"/>
          <p:cNvSpPr txBox="1">
            <a:spLocks noChangeArrowheads="1"/>
          </p:cNvSpPr>
          <p:nvPr/>
        </p:nvSpPr>
        <p:spPr bwMode="auto">
          <a:xfrm>
            <a:off x="707210" y="6126033"/>
            <a:ext cx="7945040" cy="707886"/>
          </a:xfrm>
          <a:prstGeom prst="rect">
            <a:avLst/>
          </a:prstGeom>
          <a:noFill/>
          <a:ln w="9525">
            <a:noFill/>
            <a:miter lim="800000"/>
            <a:headEnd/>
            <a:tailEnd/>
          </a:ln>
        </p:spPr>
        <p:txBody>
          <a:bodyPr wrap="square">
            <a:spAutoFit/>
          </a:bodyPr>
          <a:lstStyle/>
          <a:p>
            <a:r>
              <a:rPr lang="en-US" altLang="zh-CN" sz="2000" dirty="0" smtClean="0">
                <a:solidFill>
                  <a:srgbClr val="000099"/>
                </a:solidFill>
                <a:latin typeface="Times New Roman" pitchFamily="18" charset="0"/>
                <a:cs typeface="Times New Roman" pitchFamily="18" charset="0"/>
              </a:rPr>
              <a:t>The beam intensity could reach 2.0</a:t>
            </a:r>
            <a:r>
              <a:rPr lang="en-US" altLang="zh-CN" sz="2000" b="1" dirty="0" smtClean="0">
                <a:solidFill>
                  <a:srgbClr val="FF0000"/>
                </a:solidFill>
                <a:latin typeface="Times New Roman" pitchFamily="18" charset="0"/>
                <a:cs typeface="Times New Roman" pitchFamily="18" charset="0"/>
                <a:sym typeface="Symbol" pitchFamily="18" charset="2"/>
              </a:rPr>
              <a:t> </a:t>
            </a:r>
            <a:r>
              <a:rPr lang="en-US" altLang="zh-CN" sz="2000" b="1" dirty="0" smtClean="0">
                <a:solidFill>
                  <a:srgbClr val="000099"/>
                </a:solidFill>
                <a:latin typeface="Times New Roman" pitchFamily="18" charset="0"/>
                <a:cs typeface="Times New Roman" pitchFamily="18" charset="0"/>
                <a:sym typeface="Symbol" pitchFamily="18" charset="2"/>
              </a:rPr>
              <a:t></a:t>
            </a:r>
            <a:r>
              <a:rPr lang="en-US" altLang="zh-CN" sz="2000" dirty="0" smtClean="0">
                <a:solidFill>
                  <a:srgbClr val="000099"/>
                </a:solidFill>
                <a:latin typeface="Times New Roman" pitchFamily="18" charset="0"/>
                <a:cs typeface="Times New Roman" pitchFamily="18" charset="0"/>
                <a:sym typeface="Symbol" pitchFamily="18" charset="2"/>
              </a:rPr>
              <a:t>10</a:t>
            </a:r>
            <a:r>
              <a:rPr lang="en-US" altLang="zh-CN" sz="2000" baseline="30000" dirty="0" smtClean="0">
                <a:solidFill>
                  <a:srgbClr val="000099"/>
                </a:solidFill>
                <a:latin typeface="Times New Roman" pitchFamily="18" charset="0"/>
                <a:cs typeface="Times New Roman" pitchFamily="18" charset="0"/>
                <a:sym typeface="Symbol" pitchFamily="18" charset="2"/>
              </a:rPr>
              <a:t>11</a:t>
            </a:r>
            <a:r>
              <a:rPr lang="en-US" altLang="zh-CN" sz="2000" dirty="0" smtClean="0">
                <a:solidFill>
                  <a:srgbClr val="000099"/>
                </a:solidFill>
                <a:latin typeface="Times New Roman" pitchFamily="18" charset="0"/>
                <a:cs typeface="Times New Roman" pitchFamily="18" charset="0"/>
                <a:sym typeface="Symbol" pitchFamily="18" charset="2"/>
              </a:rPr>
              <a:t> with two planes painting, </a:t>
            </a:r>
            <a:r>
              <a:rPr lang="en-US" altLang="zh-CN" sz="2000" dirty="0" smtClean="0">
                <a:solidFill>
                  <a:srgbClr val="0000FF"/>
                </a:solidFill>
                <a:latin typeface="Times New Roman" pitchFamily="18" charset="0"/>
                <a:cs typeface="Times New Roman" pitchFamily="18" charset="0"/>
                <a:sym typeface="Symbol" pitchFamily="18" charset="2"/>
              </a:rPr>
              <a:t>nearly 10 times over the conventional single-plane injection.</a:t>
            </a:r>
            <a:endParaRPr lang="en-US" altLang="zh-CN" sz="2000" dirty="0" smtClean="0">
              <a:solidFill>
                <a:srgbClr val="0000FF"/>
              </a:solidFill>
              <a:latin typeface="Times New Roman" pitchFamily="18" charset="0"/>
              <a:cs typeface="Times New Roman" pitchFamily="18" charset="0"/>
            </a:endParaRPr>
          </a:p>
        </p:txBody>
      </p:sp>
      <p:sp>
        <p:nvSpPr>
          <p:cNvPr id="17" name="标题 1"/>
          <p:cNvSpPr>
            <a:spLocks noGrp="1"/>
          </p:cNvSpPr>
          <p:nvPr/>
        </p:nvSpPr>
        <p:spPr>
          <a:xfrm>
            <a:off x="2987824" y="685591"/>
            <a:ext cx="2952328" cy="474436"/>
          </a:xfrm>
          <a:prstGeom prst="rect">
            <a:avLst/>
          </a:prstGeom>
        </p:spPr>
        <p:txBody>
          <a:bodyPr vert="horz" lIns="91440" tIns="45720" rIns="91440" bIns="45720" rtlCol="0" anchor="ctr">
            <a:norm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algn="ctr" defTabSz="685800" fontAlgn="auto">
              <a:lnSpc>
                <a:spcPct val="90000"/>
              </a:lnSpc>
              <a:spcAft>
                <a:spcPts val="0"/>
              </a:spcAft>
              <a:defRPr/>
            </a:pPr>
            <a:r>
              <a:rPr lang="en-US" altLang="zh-CN" sz="2400" b="1" dirty="0" smtClean="0">
                <a:solidFill>
                  <a:srgbClr val="0000FF"/>
                </a:solidFill>
                <a:latin typeface="Times New Roman" panose="02020603050405020304" pitchFamily="18" charset="0"/>
                <a:ea typeface="宋体"/>
              </a:rPr>
              <a:t>Simulation results</a:t>
            </a:r>
            <a:endParaRPr lang="zh-CN" altLang="en-US" sz="2400" b="1" dirty="0">
              <a:solidFill>
                <a:srgbClr val="0000FF"/>
              </a:solidFill>
              <a:latin typeface="Times New Roman" panose="02020603050405020304" pitchFamily="18" charset="0"/>
              <a:ea typeface="宋体"/>
            </a:endParaRPr>
          </a:p>
        </p:txBody>
      </p:sp>
      <p:graphicFrame>
        <p:nvGraphicFramePr>
          <p:cNvPr id="20" name="Group 188"/>
          <p:cNvGraphicFramePr>
            <a:graphicFrameLocks noGrp="1"/>
          </p:cNvGraphicFramePr>
          <p:nvPr>
            <p:extLst/>
          </p:nvPr>
        </p:nvGraphicFramePr>
        <p:xfrm>
          <a:off x="467544" y="3789040"/>
          <a:ext cx="4432006" cy="2258468"/>
        </p:xfrm>
        <a:graphic>
          <a:graphicData uri="http://schemas.openxmlformats.org/drawingml/2006/table">
            <a:tbl>
              <a:tblPr>
                <a:tableStyleId>{21E4AEA4-8DFA-4A89-87EB-49C32662AFE0}</a:tableStyleId>
              </a:tblPr>
              <a:tblGrid>
                <a:gridCol w="1038587">
                  <a:extLst>
                    <a:ext uri="{9D8B030D-6E8A-4147-A177-3AD203B41FA5}">
                      <a16:colId xmlns:a16="http://schemas.microsoft.com/office/drawing/2014/main" xmlns="" val="20000"/>
                    </a:ext>
                  </a:extLst>
                </a:gridCol>
                <a:gridCol w="911495">
                  <a:extLst>
                    <a:ext uri="{9D8B030D-6E8A-4147-A177-3AD203B41FA5}">
                      <a16:colId xmlns:a16="http://schemas.microsoft.com/office/drawing/2014/main" xmlns="" val="20003"/>
                    </a:ext>
                  </a:extLst>
                </a:gridCol>
                <a:gridCol w="1374413">
                  <a:extLst>
                    <a:ext uri="{9D8B030D-6E8A-4147-A177-3AD203B41FA5}">
                      <a16:colId xmlns:a16="http://schemas.microsoft.com/office/drawing/2014/main" xmlns="" val="20004"/>
                    </a:ext>
                  </a:extLst>
                </a:gridCol>
                <a:gridCol w="1107511">
                  <a:extLst>
                    <a:ext uri="{9D8B030D-6E8A-4147-A177-3AD203B41FA5}">
                      <a16:colId xmlns:a16="http://schemas.microsoft.com/office/drawing/2014/main" xmlns="" val="20005"/>
                    </a:ext>
                  </a:extLst>
                </a:gridCol>
              </a:tblGrid>
              <a:tr h="833840">
                <a:tc>
                  <a:txBody>
                    <a:bodyPr/>
                    <a:lstStyle/>
                    <a:p>
                      <a:pPr marL="0" marR="0" lvl="0" indent="0" algn="ctr" defTabSz="914400" rtl="0" eaLnBrk="1" fontAlgn="base" latinLnBrk="0" hangingPunct="1">
                        <a:lnSpc>
                          <a:spcPct val="80000"/>
                        </a:lnSpc>
                        <a:spcBef>
                          <a:spcPts val="0"/>
                        </a:spcBef>
                        <a:spcAft>
                          <a:spcPct val="0"/>
                        </a:spcAft>
                        <a:buClrTx/>
                        <a:buSzTx/>
                        <a:buFontTx/>
                        <a:buNone/>
                        <a:tabLst/>
                      </a:pPr>
                      <a:r>
                        <a:rPr kumimoji="0" lang="en-US" altLang="zh-CN" sz="200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Ions</a:t>
                      </a:r>
                      <a:endParaRPr kumimoji="0" lang="zh-CN" altLang="en-US" sz="2000" b="1" i="0" u="none" strike="noStrike" cap="none" normalizeH="0" baseline="0" dirty="0" smtClean="0">
                        <a:ln>
                          <a:noFill/>
                        </a:ln>
                        <a:solidFill>
                          <a:srgbClr val="0000FF"/>
                        </a:solidFill>
                        <a:effectLst/>
                        <a:latin typeface="Times New Roman" panose="02020603050405020304" pitchFamily="18" charset="0"/>
                        <a:ea typeface="黑体" pitchFamily="2" charset="-122"/>
                        <a:cs typeface="Times New Roman" panose="02020603050405020304" pitchFamily="18" charset="0"/>
                      </a:endParaRPr>
                    </a:p>
                  </a:txBody>
                  <a:tcPr marL="90000" marR="90000" marT="46800" marB="46800"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200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Plane</a:t>
                      </a:r>
                      <a:endParaRPr kumimoji="0" lang="zh-CN" altLang="en-US" sz="2000" b="1" i="0" u="none" strike="noStrike" cap="none" normalizeH="0" baseline="0" dirty="0" smtClean="0">
                        <a:ln>
                          <a:noFill/>
                        </a:ln>
                        <a:solidFill>
                          <a:srgbClr val="0000FF"/>
                        </a:solidFill>
                        <a:effectLst/>
                        <a:latin typeface="Times New Roman" panose="02020603050405020304" pitchFamily="18" charset="0"/>
                        <a:ea typeface="黑体" pitchFamily="2" charset="-122"/>
                        <a:cs typeface="Times New Roman" panose="02020603050405020304" pitchFamily="18" charset="0"/>
                      </a:endParaRPr>
                    </a:p>
                  </a:txBody>
                  <a:tcPr marL="90000" marR="90000" marT="46800" marB="46800"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200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Injection</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200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Turns</a:t>
                      </a:r>
                      <a:endParaRPr kumimoji="0" lang="zh-CN" altLang="en-US" sz="2000" b="1" i="0" u="none" strike="noStrike" cap="none" normalizeH="0" baseline="0" dirty="0" smtClean="0">
                        <a:ln>
                          <a:noFill/>
                        </a:ln>
                        <a:solidFill>
                          <a:srgbClr val="0000FF"/>
                        </a:solidFill>
                        <a:effectLst/>
                        <a:latin typeface="Times New Roman" panose="02020603050405020304" pitchFamily="18" charset="0"/>
                        <a:ea typeface="黑体" pitchFamily="2" charset="-122"/>
                        <a:cs typeface="Times New Roman" panose="02020603050405020304" pitchFamily="18" charset="0"/>
                      </a:endParaRPr>
                    </a:p>
                  </a:txBody>
                  <a:tcPr marL="90000" marR="90000" marT="46800" marB="46800"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200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Single</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200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injection </a:t>
                      </a:r>
                      <a:endParaRPr kumimoji="0" lang="zh-CN" altLang="en-US" sz="2000" b="1" i="0" u="none" strike="noStrike" cap="none" normalizeH="0" baseline="0" dirty="0" smtClean="0">
                        <a:ln>
                          <a:noFill/>
                        </a:ln>
                        <a:solidFill>
                          <a:srgbClr val="0000FF"/>
                        </a:solidFill>
                        <a:effectLst/>
                        <a:latin typeface="Times New Roman" panose="02020603050405020304" pitchFamily="18" charset="0"/>
                        <a:ea typeface="黑体" pitchFamily="2" charset="-122"/>
                        <a:cs typeface="Times New Roman" panose="02020603050405020304" pitchFamily="18" charset="0"/>
                      </a:endParaRPr>
                    </a:p>
                  </a:txBody>
                  <a:tcPr marL="90000" marR="90000" marT="46800" marB="46800" anchor="ctr" horzOverflow="overflow"/>
                </a:tc>
                <a:extLst>
                  <a:ext uri="{0D108BD9-81ED-4DB2-BD59-A6C34878D82A}">
                    <a16:rowId xmlns:a16="http://schemas.microsoft.com/office/drawing/2014/main" xmlns="" val="10000"/>
                  </a:ext>
                </a:extLst>
              </a:tr>
              <a:tr h="474876">
                <a:tc rowSpan="3">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2000" u="none" strike="noStrike" cap="none" normalizeH="0" baseline="30000" dirty="0" smtClean="0">
                          <a:ln>
                            <a:noFill/>
                          </a:ln>
                          <a:solidFill>
                            <a:srgbClr val="0000FF"/>
                          </a:solidFill>
                          <a:effectLst/>
                          <a:latin typeface="Times New Roman" panose="02020603050405020304" pitchFamily="18" charset="0"/>
                          <a:cs typeface="Times New Roman" panose="02020603050405020304" pitchFamily="18" charset="0"/>
                        </a:rPr>
                        <a:t>238</a:t>
                      </a:r>
                      <a:r>
                        <a:rPr kumimoji="0" lang="en-US" altLang="zh-CN" sz="200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U</a:t>
                      </a:r>
                      <a:r>
                        <a:rPr kumimoji="0" lang="en-US" altLang="zh-CN" sz="2000" u="none" strike="noStrike" cap="none" normalizeH="0" baseline="30000" dirty="0" smtClean="0">
                          <a:ln>
                            <a:noFill/>
                          </a:ln>
                          <a:solidFill>
                            <a:srgbClr val="0000FF"/>
                          </a:solidFill>
                          <a:effectLst/>
                          <a:latin typeface="Times New Roman" panose="02020603050405020304" pitchFamily="18" charset="0"/>
                          <a:cs typeface="Times New Roman" panose="02020603050405020304" pitchFamily="18" charset="0"/>
                        </a:rPr>
                        <a:t>35+</a:t>
                      </a:r>
                      <a:endParaRPr kumimoji="0" lang="en-US" altLang="zh-CN" sz="2000" b="1" i="0" u="none" strike="noStrike" cap="none" normalizeH="0" baseline="0" dirty="0" smtClean="0">
                        <a:ln>
                          <a:noFill/>
                        </a:ln>
                        <a:solidFill>
                          <a:srgbClr val="0000FF"/>
                        </a:solidFill>
                        <a:effectLst/>
                        <a:latin typeface="Times New Roman" panose="02020603050405020304" pitchFamily="18" charset="0"/>
                        <a:ea typeface="宋体" pitchFamily="2" charset="-122"/>
                        <a:cs typeface="Times New Roman" panose="02020603050405020304" pitchFamily="18" charset="0"/>
                      </a:endParaRP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200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sym typeface="Symbol" pitchFamily="18" charset="2"/>
                        </a:rPr>
                        <a:t>H</a:t>
                      </a:r>
                      <a:endParaRPr kumimoji="0" lang="en-US" altLang="zh-CN" sz="2000" b="1" i="0" u="none" strike="noStrike" cap="none" normalizeH="0" baseline="0" dirty="0" smtClean="0">
                        <a:ln>
                          <a:noFill/>
                        </a:ln>
                        <a:solidFill>
                          <a:srgbClr val="0000FF"/>
                        </a:solidFill>
                        <a:effectLst/>
                        <a:latin typeface="Times New Roman" panose="02020603050405020304" pitchFamily="18" charset="0"/>
                        <a:ea typeface="黑体" pitchFamily="2" charset="-122"/>
                        <a:cs typeface="Times New Roman" panose="02020603050405020304" pitchFamily="18" charset="0"/>
                      </a:endParaRP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200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sym typeface="Symbol" pitchFamily="18" charset="2"/>
                        </a:rPr>
                        <a:t>33</a:t>
                      </a:r>
                      <a:endParaRPr kumimoji="0" lang="en-US" altLang="zh-CN" sz="2000" b="1" i="0" u="none" strike="noStrike" cap="none" normalizeH="0" baseline="0" dirty="0" smtClean="0">
                        <a:ln>
                          <a:noFill/>
                        </a:ln>
                        <a:solidFill>
                          <a:srgbClr val="0000FF"/>
                        </a:solidFill>
                        <a:effectLst/>
                        <a:latin typeface="Times New Roman" panose="02020603050405020304" pitchFamily="18" charset="0"/>
                        <a:ea typeface="黑体" pitchFamily="2" charset="-122"/>
                        <a:cs typeface="Times New Roman" panose="02020603050405020304" pitchFamily="18" charset="0"/>
                      </a:endParaRP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200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sym typeface="Symbol" pitchFamily="18" charset="2"/>
                        </a:rPr>
                        <a:t>3.3</a:t>
                      </a:r>
                      <a:r>
                        <a:rPr kumimoji="0" lang="en-US" altLang="zh-CN" sz="200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10</a:t>
                      </a:r>
                      <a:r>
                        <a:rPr kumimoji="0" lang="en-US" altLang="zh-CN" sz="2000" u="none" strike="noStrike" cap="none" normalizeH="0" baseline="30000" dirty="0" smtClean="0">
                          <a:ln>
                            <a:noFill/>
                          </a:ln>
                          <a:solidFill>
                            <a:srgbClr val="0000FF"/>
                          </a:solidFill>
                          <a:effectLst/>
                          <a:latin typeface="Times New Roman" panose="02020603050405020304" pitchFamily="18" charset="0"/>
                          <a:cs typeface="Times New Roman" panose="02020603050405020304" pitchFamily="18" charset="0"/>
                        </a:rPr>
                        <a:t>10</a:t>
                      </a:r>
                      <a:r>
                        <a:rPr kumimoji="0" lang="en-US" altLang="zh-CN" sz="200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endParaRPr kumimoji="0" lang="en-US" altLang="zh-CN" sz="2000" b="1" i="0" u="none" strike="noStrike" cap="none" normalizeH="0" baseline="0" dirty="0" smtClean="0">
                        <a:ln>
                          <a:noFill/>
                        </a:ln>
                        <a:solidFill>
                          <a:srgbClr val="0000FF"/>
                        </a:solidFill>
                        <a:effectLst/>
                        <a:latin typeface="Times New Roman" panose="02020603050405020304" pitchFamily="18" charset="0"/>
                        <a:ea typeface="黑体" pitchFamily="2" charset="-122"/>
                        <a:cs typeface="Times New Roman" panose="02020603050405020304" pitchFamily="18" charset="0"/>
                      </a:endParaRPr>
                    </a:p>
                  </a:txBody>
                  <a:tcPr horzOverflow="overflow"/>
                </a:tc>
                <a:extLst>
                  <a:ext uri="{0D108BD9-81ED-4DB2-BD59-A6C34878D82A}">
                    <a16:rowId xmlns:a16="http://schemas.microsoft.com/office/drawing/2014/main" xmlns="" val="10001"/>
                  </a:ext>
                </a:extLst>
              </a:tr>
              <a:tr h="474876">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zh-CN" sz="1600" b="0" i="0" u="none" strike="noStrike" cap="none" normalizeH="0" baseline="0" dirty="0" smtClean="0">
                        <a:ln>
                          <a:noFill/>
                        </a:ln>
                        <a:solidFill>
                          <a:schemeClr val="tx1"/>
                        </a:solidFill>
                        <a:effectLst/>
                        <a:latin typeface="Arial" charset="0"/>
                        <a:ea typeface="宋体" pitchFamily="2" charset="-122"/>
                      </a:endParaRP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200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sym typeface="Symbol" pitchFamily="18" charset="2"/>
                        </a:rPr>
                        <a:t>V</a:t>
                      </a:r>
                      <a:endParaRPr kumimoji="0" lang="en-US" altLang="zh-CN" sz="2000" b="1" i="0" u="none" strike="noStrike" cap="none" normalizeH="0" baseline="0" dirty="0" smtClean="0">
                        <a:ln>
                          <a:noFill/>
                        </a:ln>
                        <a:solidFill>
                          <a:srgbClr val="0000FF"/>
                        </a:solidFill>
                        <a:effectLst/>
                        <a:latin typeface="Times New Roman" panose="02020603050405020304" pitchFamily="18" charset="0"/>
                        <a:ea typeface="黑体" pitchFamily="2" charset="-122"/>
                        <a:cs typeface="Times New Roman" panose="02020603050405020304" pitchFamily="18" charset="0"/>
                      </a:endParaRP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200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sym typeface="Symbol" pitchFamily="18" charset="2"/>
                        </a:rPr>
                        <a:t>16</a:t>
                      </a:r>
                      <a:endParaRPr kumimoji="0" lang="en-US" altLang="zh-CN" sz="2000" b="1" i="0" u="none" strike="noStrike" cap="none" normalizeH="0" baseline="0" dirty="0" smtClean="0">
                        <a:ln>
                          <a:noFill/>
                        </a:ln>
                        <a:solidFill>
                          <a:srgbClr val="0000FF"/>
                        </a:solidFill>
                        <a:effectLst/>
                        <a:latin typeface="Times New Roman" panose="02020603050405020304" pitchFamily="18" charset="0"/>
                        <a:ea typeface="黑体" pitchFamily="2" charset="-122"/>
                        <a:cs typeface="Times New Roman" panose="02020603050405020304" pitchFamily="18" charset="0"/>
                      </a:endParaRP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200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sym typeface="Symbol" pitchFamily="18" charset="2"/>
                        </a:rPr>
                        <a:t>1.6</a:t>
                      </a:r>
                      <a:r>
                        <a:rPr kumimoji="0" lang="en-US" altLang="zh-CN" sz="200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10</a:t>
                      </a:r>
                      <a:r>
                        <a:rPr kumimoji="0" lang="en-US" altLang="zh-CN" sz="2000" u="none" strike="noStrike" cap="none" normalizeH="0" baseline="30000" dirty="0" smtClean="0">
                          <a:ln>
                            <a:noFill/>
                          </a:ln>
                          <a:solidFill>
                            <a:srgbClr val="0000FF"/>
                          </a:solidFill>
                          <a:effectLst/>
                          <a:latin typeface="Times New Roman" panose="02020603050405020304" pitchFamily="18" charset="0"/>
                          <a:cs typeface="Times New Roman" panose="02020603050405020304" pitchFamily="18" charset="0"/>
                        </a:rPr>
                        <a:t>10</a:t>
                      </a:r>
                      <a:r>
                        <a:rPr kumimoji="0" lang="en-US" altLang="zh-CN" sz="2000" u="none" strike="noStrike" cap="none" normalizeH="0" baseline="0" dirty="0" smtClean="0">
                          <a:ln>
                            <a:noFill/>
                          </a:ln>
                          <a:solidFill>
                            <a:srgbClr val="0000FF"/>
                          </a:solidFill>
                          <a:effectLst/>
                          <a:latin typeface="Times New Roman" panose="02020603050405020304" pitchFamily="18" charset="0"/>
                          <a:cs typeface="Times New Roman" panose="02020603050405020304" pitchFamily="18" charset="0"/>
                        </a:rPr>
                        <a:t> </a:t>
                      </a:r>
                      <a:endParaRPr kumimoji="0" lang="en-US" altLang="zh-CN" sz="2000" b="1" i="0" u="none" strike="noStrike" cap="none" normalizeH="0" baseline="0" dirty="0" smtClean="0">
                        <a:ln>
                          <a:noFill/>
                        </a:ln>
                        <a:solidFill>
                          <a:srgbClr val="0000FF"/>
                        </a:solidFill>
                        <a:effectLst/>
                        <a:latin typeface="Times New Roman" panose="02020603050405020304" pitchFamily="18" charset="0"/>
                        <a:ea typeface="黑体" pitchFamily="2" charset="-122"/>
                        <a:cs typeface="Times New Roman" panose="02020603050405020304" pitchFamily="18" charset="0"/>
                      </a:endParaRPr>
                    </a:p>
                  </a:txBody>
                  <a:tcPr horzOverflow="overflow"/>
                </a:tc>
                <a:extLst>
                  <a:ext uri="{0D108BD9-81ED-4DB2-BD59-A6C34878D82A}">
                    <a16:rowId xmlns:a16="http://schemas.microsoft.com/office/drawing/2014/main" xmlns="" val="10002"/>
                  </a:ext>
                </a:extLst>
              </a:tr>
              <a:tr h="474876">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zh-CN" sz="1600" b="0" i="0" u="none" strike="noStrike" cap="none" normalizeH="0" baseline="0" dirty="0" smtClean="0">
                        <a:ln>
                          <a:noFill/>
                        </a:ln>
                        <a:solidFill>
                          <a:schemeClr val="tx1"/>
                        </a:solidFill>
                        <a:effectLst/>
                        <a:latin typeface="Arial" charset="0"/>
                        <a:ea typeface="宋体" pitchFamily="2" charset="-122"/>
                      </a:endParaRP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2000" b="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H+V</a:t>
                      </a:r>
                      <a:endParaRPr kumimoji="0" lang="en-US" altLang="zh-CN" sz="2000" b="1" i="0" u="none" strike="noStrike" cap="none" normalizeH="0" baseline="0" dirty="0" smtClean="0">
                        <a:ln>
                          <a:noFill/>
                        </a:ln>
                        <a:solidFill>
                          <a:srgbClr val="FF0000"/>
                        </a:solidFill>
                        <a:effectLst/>
                        <a:latin typeface="Times New Roman" panose="02020603050405020304" pitchFamily="18" charset="0"/>
                        <a:ea typeface="黑体" pitchFamily="2" charset="-122"/>
                        <a:cs typeface="Times New Roman" panose="02020603050405020304" pitchFamily="18" charset="0"/>
                      </a:endParaRP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altLang="zh-CN" sz="2000" b="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150</a:t>
                      </a:r>
                      <a:endParaRPr kumimoji="0" lang="en-US" altLang="zh-CN" sz="2000" b="1" i="0" u="none" strike="noStrike" cap="none" normalizeH="0" baseline="0" dirty="0" smtClean="0">
                        <a:ln>
                          <a:noFill/>
                        </a:ln>
                        <a:solidFill>
                          <a:srgbClr val="FF0000"/>
                        </a:solidFill>
                        <a:effectLst/>
                        <a:latin typeface="Times New Roman" panose="02020603050405020304" pitchFamily="18" charset="0"/>
                        <a:ea typeface="黑体" pitchFamily="2" charset="-122"/>
                        <a:cs typeface="Times New Roman" panose="02020603050405020304" pitchFamily="18" charset="0"/>
                      </a:endParaRP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altLang="zh-CN" sz="2000" b="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sym typeface="Symbol" pitchFamily="18" charset="2"/>
                        </a:rPr>
                        <a:t>2.0</a:t>
                      </a:r>
                      <a:r>
                        <a:rPr kumimoji="0" lang="en-US" altLang="zh-CN" sz="2000" b="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10</a:t>
                      </a:r>
                      <a:r>
                        <a:rPr kumimoji="0" lang="en-US" altLang="zh-CN" sz="2000" b="1" u="none" strike="noStrike" cap="none" normalizeH="0" baseline="30000" dirty="0" smtClean="0">
                          <a:ln>
                            <a:noFill/>
                          </a:ln>
                          <a:solidFill>
                            <a:srgbClr val="FF0000"/>
                          </a:solidFill>
                          <a:effectLst/>
                          <a:latin typeface="Times New Roman" panose="02020603050405020304" pitchFamily="18" charset="0"/>
                          <a:cs typeface="Times New Roman" panose="02020603050405020304" pitchFamily="18" charset="0"/>
                        </a:rPr>
                        <a:t>11</a:t>
                      </a:r>
                      <a:endParaRPr kumimoji="0" lang="en-US" altLang="zh-CN" sz="2000" b="1" i="0" u="none" strike="noStrike" cap="none" normalizeH="0" baseline="0" dirty="0" smtClean="0">
                        <a:ln>
                          <a:noFill/>
                        </a:ln>
                        <a:solidFill>
                          <a:srgbClr val="FF0000"/>
                        </a:solidFill>
                        <a:effectLst/>
                        <a:latin typeface="Times New Roman" panose="02020603050405020304" pitchFamily="18" charset="0"/>
                        <a:ea typeface="黑体" pitchFamily="2" charset="-122"/>
                        <a:cs typeface="Times New Roman" panose="02020603050405020304" pitchFamily="18" charset="0"/>
                      </a:endParaRPr>
                    </a:p>
                  </a:txBody>
                  <a:tcPr horzOverflow="overflow"/>
                </a:tc>
                <a:extLst>
                  <a:ext uri="{0D108BD9-81ED-4DB2-BD59-A6C34878D82A}">
                    <a16:rowId xmlns:a16="http://schemas.microsoft.com/office/drawing/2014/main" xmlns="" val="10003"/>
                  </a:ext>
                </a:extLst>
              </a:tr>
            </a:tbl>
          </a:graphicData>
        </a:graphic>
      </p:graphicFrame>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841" y="1274853"/>
            <a:ext cx="3191656" cy="2477885"/>
          </a:xfrm>
          <a:prstGeom prst="rect">
            <a:avLst/>
          </a:prstGeom>
        </p:spPr>
      </p:pic>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2424" y="3616916"/>
            <a:ext cx="3276000" cy="2509117"/>
          </a:xfrm>
          <a:prstGeom prst="rect">
            <a:avLst/>
          </a:prstGeom>
        </p:spPr>
      </p:pic>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1959" y="1140164"/>
            <a:ext cx="3186465" cy="2476752"/>
          </a:xfrm>
          <a:prstGeom prst="rect">
            <a:avLst/>
          </a:prstGeom>
        </p:spPr>
      </p:pic>
      <p:sp>
        <p:nvSpPr>
          <p:cNvPr id="2" name="矩形 1"/>
          <p:cNvSpPr/>
          <p:nvPr/>
        </p:nvSpPr>
        <p:spPr bwMode="auto">
          <a:xfrm>
            <a:off x="3779912" y="5013176"/>
            <a:ext cx="1119638" cy="1034332"/>
          </a:xfrm>
          <a:prstGeom prst="rect">
            <a:avLst/>
          </a:prstGeom>
          <a:noFill/>
          <a:ln w="41275">
            <a:solidFill>
              <a:srgbClr val="FF0000"/>
            </a:solidFill>
          </a:ln>
        </p:spPr>
        <p:txBody>
          <a:bodyPr vert="horz" wrap="square" lIns="91440" tIns="45720" rIns="91440" bIns="45720" numCol="1" rtlCol="0" anchor="t" anchorCtr="0" compatLnSpc="1"/>
          <a:lstStyle/>
          <a:p>
            <a:pPr eaLnBrk="0" hangingPunct="0">
              <a:lnSpc>
                <a:spcPct val="180000"/>
              </a:lnSpc>
              <a:buClr>
                <a:prstClr val="black"/>
              </a:buClr>
              <a:buFont typeface="Wingdings" charset="0"/>
              <a:buNone/>
            </a:pPr>
            <a:endParaRPr lang="zh-CN" altLang="en-US" sz="2000" b="1">
              <a:solidFill>
                <a:srgbClr val="000000"/>
              </a:solidFill>
              <a:latin typeface="Arial" charset="0"/>
              <a:ea typeface="楷体_GB2312" charset="0"/>
              <a:cs typeface="Arial" charset="0"/>
            </a:endParaRPr>
          </a:p>
        </p:txBody>
      </p:sp>
      <p:sp>
        <p:nvSpPr>
          <p:cNvPr id="11" name="矩形 10"/>
          <p:cNvSpPr/>
          <p:nvPr/>
        </p:nvSpPr>
        <p:spPr>
          <a:xfrm>
            <a:off x="251520" y="65576"/>
            <a:ext cx="5267789" cy="584775"/>
          </a:xfrm>
          <a:prstGeom prst="rect">
            <a:avLst/>
          </a:prstGeom>
        </p:spPr>
        <p:txBody>
          <a:bodyPr wrap="none">
            <a:spAutoFit/>
          </a:bodyPr>
          <a:lstStyle/>
          <a:p>
            <a:r>
              <a:rPr lang="en-US" altLang="zh-CN" sz="3200" b="1" dirty="0" smtClean="0">
                <a:solidFill>
                  <a:prstClr val="white"/>
                </a:solidFill>
                <a:latin typeface="Calibri" pitchFamily="34" charset="0"/>
                <a:ea typeface="MS PGothic" pitchFamily="34" charset="-128"/>
              </a:rPr>
              <a:t>Two planes painting injection </a:t>
            </a:r>
            <a:endParaRPr lang="zh-CN" altLang="en-US" sz="3200" b="1" dirty="0">
              <a:solidFill>
                <a:prstClr val="white"/>
              </a:solidFill>
            </a:endParaRPr>
          </a:p>
        </p:txBody>
      </p:sp>
    </p:spTree>
    <p:extLst>
      <p:ext uri="{BB962C8B-B14F-4D97-AF65-F5344CB8AC3E}">
        <p14:creationId xmlns:p14="http://schemas.microsoft.com/office/powerpoint/2010/main" val="40359960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51520" y="65576"/>
            <a:ext cx="5267789" cy="584775"/>
          </a:xfrm>
          <a:prstGeom prst="rect">
            <a:avLst/>
          </a:prstGeom>
        </p:spPr>
        <p:txBody>
          <a:bodyPr wrap="none">
            <a:spAutoFit/>
          </a:bodyPr>
          <a:lstStyle/>
          <a:p>
            <a:r>
              <a:rPr lang="en-US" altLang="zh-CN" sz="3200" b="1" dirty="0" smtClean="0">
                <a:solidFill>
                  <a:prstClr val="white"/>
                </a:solidFill>
                <a:latin typeface="Calibri" pitchFamily="34" charset="0"/>
                <a:ea typeface="MS PGothic" pitchFamily="34" charset="-128"/>
              </a:rPr>
              <a:t>Two planes painting injection </a:t>
            </a:r>
            <a:endParaRPr lang="zh-CN" altLang="en-US" sz="3200" b="1" dirty="0">
              <a:solidFill>
                <a:prstClr val="white"/>
              </a:solidFill>
            </a:endParaRPr>
          </a:p>
        </p:txBody>
      </p:sp>
      <p:sp>
        <p:nvSpPr>
          <p:cNvPr id="6" name="Rectangle 2"/>
          <p:cNvSpPr>
            <a:spLocks noChangeArrowheads="1"/>
          </p:cNvSpPr>
          <p:nvPr/>
        </p:nvSpPr>
        <p:spPr bwMode="auto">
          <a:xfrm>
            <a:off x="261045" y="711746"/>
            <a:ext cx="8120276" cy="558800"/>
          </a:xfrm>
          <a:prstGeom prst="rect">
            <a:avLst/>
          </a:prstGeom>
          <a:noFill/>
          <a:ln w="9525">
            <a:noFill/>
            <a:miter lim="800000"/>
            <a:headEnd/>
            <a:tailEnd/>
          </a:ln>
        </p:spPr>
        <p:txBody>
          <a:bodyPr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algn="ctr">
              <a:defRPr/>
            </a:pPr>
            <a:r>
              <a:rPr lang="en-US" altLang="zh-CN" sz="2800" b="1" dirty="0" smtClean="0">
                <a:solidFill>
                  <a:srgbClr val="0000FF"/>
                </a:solidFill>
                <a:latin typeface="Calibri"/>
                <a:ea typeface="黑体" pitchFamily="49" charset="-122"/>
                <a:cs typeface="Times New Roman" pitchFamily="18" charset="0"/>
              </a:rPr>
              <a:t>Fluctuation of injection efficiency with hollow beam </a:t>
            </a:r>
            <a:endParaRPr lang="en-US" altLang="zh-CN" sz="2800" b="1" dirty="0">
              <a:solidFill>
                <a:srgbClr val="0000FF"/>
              </a:solidFill>
              <a:latin typeface="Calibri"/>
              <a:ea typeface="黑体" pitchFamily="49" charset="-122"/>
              <a:cs typeface="Times New Roman" pitchFamily="18" charset="0"/>
            </a:endParaRPr>
          </a:p>
        </p:txBody>
      </p:sp>
      <p:grpSp>
        <p:nvGrpSpPr>
          <p:cNvPr id="25" name="组合 24"/>
          <p:cNvGrpSpPr/>
          <p:nvPr/>
        </p:nvGrpSpPr>
        <p:grpSpPr>
          <a:xfrm>
            <a:off x="467544" y="1450309"/>
            <a:ext cx="7931709" cy="3611360"/>
            <a:chOff x="323528" y="2841775"/>
            <a:chExt cx="8681809" cy="3952885"/>
          </a:xfrm>
        </p:grpSpPr>
        <p:pic>
          <p:nvPicPr>
            <p:cNvPr id="26" name="图片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3148715"/>
              <a:ext cx="4580800" cy="3645945"/>
            </a:xfrm>
            <a:prstGeom prst="rect">
              <a:avLst/>
            </a:prstGeom>
          </p:spPr>
        </p:pic>
        <p:sp>
          <p:nvSpPr>
            <p:cNvPr id="27" name="文本框 26"/>
            <p:cNvSpPr txBox="1"/>
            <p:nvPr/>
          </p:nvSpPr>
          <p:spPr>
            <a:xfrm>
              <a:off x="1805461" y="2841775"/>
              <a:ext cx="2154755" cy="404260"/>
            </a:xfrm>
            <a:prstGeom prst="rect">
              <a:avLst/>
            </a:prstGeom>
            <a:noFill/>
            <a:ln w="9525" cap="flat" cmpd="sng" algn="ctr">
              <a:solidFill>
                <a:srgbClr val="C0504D"/>
              </a:solidFill>
              <a:prstDash val="solid"/>
              <a:round/>
              <a:headEnd type="none" w="med" len="med"/>
              <a:tailEnd type="none" w="med" len="med"/>
            </a:ln>
            <a:effectLst/>
          </p:spPr>
          <p:txBody>
            <a:bodyPr wrap="square" rtlCol="0">
              <a:spAutoFit/>
            </a:bodyPr>
            <a:lstStyle/>
            <a:p>
              <a:pPr fontAlgn="auto">
                <a:spcBef>
                  <a:spcPts val="0"/>
                </a:spcBef>
                <a:spcAft>
                  <a:spcPts val="0"/>
                </a:spcAft>
                <a:defRPr/>
              </a:pPr>
              <a:r>
                <a:rPr lang="en-US" altLang="zh-CN" kern="0" dirty="0" smtClean="0">
                  <a:solidFill>
                    <a:srgbClr val="C0504D"/>
                  </a:solidFill>
                  <a:latin typeface="Calibri"/>
                </a:rPr>
                <a:t>inject from 1</a:t>
              </a:r>
              <a:r>
                <a:rPr lang="en-US" altLang="zh-CN" kern="0" baseline="30000" dirty="0" smtClean="0">
                  <a:solidFill>
                    <a:srgbClr val="C0504D"/>
                  </a:solidFill>
                  <a:latin typeface="Calibri"/>
                </a:rPr>
                <a:t>st</a:t>
              </a:r>
              <a:r>
                <a:rPr lang="en-US" altLang="zh-CN" kern="0" dirty="0" smtClean="0">
                  <a:solidFill>
                    <a:srgbClr val="C0504D"/>
                  </a:solidFill>
                  <a:latin typeface="Calibri"/>
                </a:rPr>
                <a:t> turn</a:t>
              </a:r>
              <a:endParaRPr lang="zh-CN" altLang="en-US" kern="0" dirty="0" smtClean="0">
                <a:solidFill>
                  <a:srgbClr val="C0504D"/>
                </a:solidFill>
                <a:latin typeface="Calibri"/>
              </a:endParaRPr>
            </a:p>
          </p:txBody>
        </p:sp>
        <p:grpSp>
          <p:nvGrpSpPr>
            <p:cNvPr id="28" name="组合 27"/>
            <p:cNvGrpSpPr/>
            <p:nvPr/>
          </p:nvGrpSpPr>
          <p:grpSpPr>
            <a:xfrm>
              <a:off x="4539399" y="3148715"/>
              <a:ext cx="4465938" cy="3645945"/>
              <a:chOff x="4461642" y="950613"/>
              <a:chExt cx="4465938" cy="3645945"/>
            </a:xfrm>
          </p:grpSpPr>
          <p:pic>
            <p:nvPicPr>
              <p:cNvPr id="40" name="图片 3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1642" y="950613"/>
                <a:ext cx="4465938" cy="3645945"/>
              </a:xfrm>
              <a:prstGeom prst="rect">
                <a:avLst/>
              </a:prstGeom>
            </p:spPr>
          </p:pic>
          <p:pic>
            <p:nvPicPr>
              <p:cNvPr id="41" name="图片 40"/>
              <p:cNvPicPr>
                <a:picLocks noChangeAspect="1"/>
              </p:cNvPicPr>
              <p:nvPr/>
            </p:nvPicPr>
            <p:blipFill>
              <a:blip r:embed="rId5"/>
              <a:stretch>
                <a:fillRect/>
              </a:stretch>
            </p:blipFill>
            <p:spPr>
              <a:xfrm>
                <a:off x="4690968" y="2204465"/>
                <a:ext cx="135603" cy="1046978"/>
              </a:xfrm>
              <a:prstGeom prst="rect">
                <a:avLst/>
              </a:prstGeom>
            </p:spPr>
          </p:pic>
          <p:pic>
            <p:nvPicPr>
              <p:cNvPr id="42" name="图片 41"/>
              <p:cNvPicPr>
                <a:picLocks noChangeAspect="1"/>
              </p:cNvPicPr>
              <p:nvPr/>
            </p:nvPicPr>
            <p:blipFill>
              <a:blip r:embed="rId6"/>
              <a:stretch>
                <a:fillRect/>
              </a:stretch>
            </p:blipFill>
            <p:spPr>
              <a:xfrm>
                <a:off x="6668766" y="4324350"/>
                <a:ext cx="215900" cy="114300"/>
              </a:xfrm>
              <a:prstGeom prst="rect">
                <a:avLst/>
              </a:prstGeom>
            </p:spPr>
          </p:pic>
        </p:grpSp>
        <p:sp>
          <p:nvSpPr>
            <p:cNvPr id="29" name="文本框 28"/>
            <p:cNvSpPr txBox="1"/>
            <p:nvPr/>
          </p:nvSpPr>
          <p:spPr>
            <a:xfrm>
              <a:off x="5779756" y="2841775"/>
              <a:ext cx="2308892" cy="404260"/>
            </a:xfrm>
            <a:prstGeom prst="rect">
              <a:avLst/>
            </a:prstGeom>
            <a:noFill/>
            <a:ln w="9525" cap="flat" cmpd="sng" algn="ctr">
              <a:solidFill>
                <a:srgbClr val="4BACC6"/>
              </a:solidFill>
              <a:prstDash val="solid"/>
              <a:round/>
              <a:headEnd type="none" w="med" len="med"/>
              <a:tailEnd type="none" w="med" len="med"/>
            </a:ln>
            <a:effectLst/>
          </p:spPr>
          <p:txBody>
            <a:bodyPr wrap="square" rtlCol="0">
              <a:spAutoFit/>
            </a:bodyPr>
            <a:lstStyle/>
            <a:p>
              <a:pPr fontAlgn="auto">
                <a:spcBef>
                  <a:spcPts val="0"/>
                </a:spcBef>
                <a:spcAft>
                  <a:spcPts val="0"/>
                </a:spcAft>
                <a:defRPr/>
              </a:pPr>
              <a:r>
                <a:rPr lang="en-US" altLang="zh-CN" kern="0" dirty="0" smtClean="0">
                  <a:solidFill>
                    <a:srgbClr val="4BACC6"/>
                  </a:solidFill>
                  <a:latin typeface="Calibri"/>
                </a:rPr>
                <a:t>inject from 30</a:t>
              </a:r>
              <a:r>
                <a:rPr lang="en-US" altLang="zh-CN" kern="0" baseline="30000" dirty="0" smtClean="0">
                  <a:solidFill>
                    <a:srgbClr val="4BACC6"/>
                  </a:solidFill>
                  <a:latin typeface="Calibri"/>
                </a:rPr>
                <a:t>th</a:t>
              </a:r>
              <a:r>
                <a:rPr lang="en-US" altLang="zh-CN" kern="0" dirty="0" smtClean="0">
                  <a:solidFill>
                    <a:srgbClr val="4BACC6"/>
                  </a:solidFill>
                  <a:latin typeface="Calibri"/>
                </a:rPr>
                <a:t> turn</a:t>
              </a:r>
              <a:endParaRPr lang="zh-CN" altLang="en-US" kern="0" dirty="0" smtClean="0">
                <a:solidFill>
                  <a:srgbClr val="4BACC6"/>
                </a:solidFill>
                <a:latin typeface="Calibri"/>
              </a:endParaRPr>
            </a:p>
          </p:txBody>
        </p:sp>
        <p:sp>
          <p:nvSpPr>
            <p:cNvPr id="30" name="矩形 29"/>
            <p:cNvSpPr/>
            <p:nvPr/>
          </p:nvSpPr>
          <p:spPr>
            <a:xfrm>
              <a:off x="5715693" y="3695381"/>
              <a:ext cx="556920" cy="974221"/>
            </a:xfrm>
            <a:prstGeom prst="rect">
              <a:avLst/>
            </a:prstGeom>
            <a:noFill/>
            <a:ln w="9525" cap="flat" cmpd="sng" algn="ctr">
              <a:solidFill>
                <a:srgbClr val="FF0000"/>
              </a:solidFill>
              <a:prstDash val="solid"/>
              <a:round/>
              <a:headEnd type="none" w="med" len="med"/>
              <a:tailEnd type="none" w="med" len="med"/>
            </a:ln>
            <a:effectLst/>
          </p:spPr>
          <p:txBody>
            <a:bodyPr rtlCol="0" anchor="ctr"/>
            <a:lstStyle/>
            <a:p>
              <a:pPr algn="ctr" fontAlgn="auto">
                <a:spcBef>
                  <a:spcPts val="0"/>
                </a:spcBef>
                <a:spcAft>
                  <a:spcPts val="0"/>
                </a:spcAft>
              </a:pPr>
              <a:endParaRPr lang="zh-CN" altLang="en-US" kern="0" smtClean="0">
                <a:solidFill>
                  <a:srgbClr val="70AD47"/>
                </a:solidFill>
                <a:latin typeface="等线" panose="020F0502020204030204"/>
              </a:endParaRPr>
            </a:p>
          </p:txBody>
        </p:sp>
        <p:sp>
          <p:nvSpPr>
            <p:cNvPr id="31" name="矩形 30"/>
            <p:cNvSpPr/>
            <p:nvPr/>
          </p:nvSpPr>
          <p:spPr>
            <a:xfrm>
              <a:off x="1432822" y="3693956"/>
              <a:ext cx="556920" cy="974221"/>
            </a:xfrm>
            <a:prstGeom prst="rect">
              <a:avLst/>
            </a:prstGeom>
            <a:noFill/>
            <a:ln w="9525" cap="flat" cmpd="sng" algn="ctr">
              <a:solidFill>
                <a:srgbClr val="FF0000"/>
              </a:solidFill>
              <a:prstDash val="solid"/>
              <a:round/>
              <a:headEnd type="none" w="med" len="med"/>
              <a:tailEnd type="none" w="med" len="med"/>
            </a:ln>
            <a:effectLst/>
          </p:spPr>
          <p:txBody>
            <a:bodyPr rtlCol="0" anchor="ctr"/>
            <a:lstStyle/>
            <a:p>
              <a:pPr algn="ctr" fontAlgn="auto">
                <a:spcBef>
                  <a:spcPts val="0"/>
                </a:spcBef>
                <a:spcAft>
                  <a:spcPts val="0"/>
                </a:spcAft>
              </a:pPr>
              <a:endParaRPr lang="zh-CN" altLang="en-US" kern="0" smtClean="0">
                <a:solidFill>
                  <a:srgbClr val="70AD47"/>
                </a:solidFill>
                <a:latin typeface="等线" panose="020F0502020204030204"/>
              </a:endParaRPr>
            </a:p>
          </p:txBody>
        </p:sp>
        <p:cxnSp>
          <p:nvCxnSpPr>
            <p:cNvPr id="32" name="直接箭头连接符 31"/>
            <p:cNvCxnSpPr/>
            <p:nvPr/>
          </p:nvCxnSpPr>
          <p:spPr>
            <a:xfrm>
              <a:off x="2050991" y="4402567"/>
              <a:ext cx="3563596" cy="0"/>
            </a:xfrm>
            <a:prstGeom prst="straightConnector1">
              <a:avLst/>
            </a:prstGeom>
            <a:noFill/>
            <a:ln w="6350" cap="flat" cmpd="sng" algn="ctr">
              <a:solidFill>
                <a:sysClr val="windowText" lastClr="000000"/>
              </a:solidFill>
              <a:prstDash val="solid"/>
              <a:miter lim="800000"/>
              <a:headEnd type="triangle"/>
              <a:tailEnd type="triangle"/>
            </a:ln>
            <a:effectLst/>
          </p:spPr>
        </p:cxnSp>
        <p:cxnSp>
          <p:nvCxnSpPr>
            <p:cNvPr id="34" name="直接箭头连接符 33"/>
            <p:cNvCxnSpPr/>
            <p:nvPr/>
          </p:nvCxnSpPr>
          <p:spPr>
            <a:xfrm flipH="1" flipV="1">
              <a:off x="2828658" y="5836778"/>
              <a:ext cx="247828" cy="196553"/>
            </a:xfrm>
            <a:prstGeom prst="straightConnector1">
              <a:avLst/>
            </a:prstGeom>
            <a:noFill/>
            <a:ln w="6350" cap="flat" cmpd="sng" algn="ctr">
              <a:solidFill>
                <a:sysClr val="windowText" lastClr="000000"/>
              </a:solidFill>
              <a:prstDash val="solid"/>
              <a:miter lim="800000"/>
              <a:tailEnd type="triangle"/>
            </a:ln>
            <a:effectLst/>
          </p:spPr>
        </p:cxnSp>
        <p:sp>
          <p:nvSpPr>
            <p:cNvPr id="35" name="文本框 34"/>
            <p:cNvSpPr txBox="1"/>
            <p:nvPr/>
          </p:nvSpPr>
          <p:spPr>
            <a:xfrm>
              <a:off x="3006401" y="5864054"/>
              <a:ext cx="988190" cy="370571"/>
            </a:xfrm>
            <a:prstGeom prst="rect">
              <a:avLst/>
            </a:prstGeom>
            <a:noFill/>
          </p:spPr>
          <p:txBody>
            <a:bodyPr wrap="none" rtlCol="0">
              <a:spAutoFit/>
            </a:bodyPr>
            <a:lstStyle/>
            <a:p>
              <a:pPr fontAlgn="auto">
                <a:spcBef>
                  <a:spcPts val="0"/>
                </a:spcBef>
                <a:spcAft>
                  <a:spcPts val="0"/>
                </a:spcAft>
              </a:pPr>
              <a:r>
                <a:rPr lang="en-US" altLang="zh-CN" sz="1600" kern="0" dirty="0" smtClean="0">
                  <a:solidFill>
                    <a:prstClr val="black"/>
                  </a:solidFill>
                  <a:ea typeface="黑体" panose="02010609060101010101" pitchFamily="49" charset="-122"/>
                  <a:cs typeface="Arial" panose="020B0604020202020204" pitchFamily="34" charset="0"/>
                </a:rPr>
                <a:t>V-bump</a:t>
              </a:r>
              <a:endParaRPr lang="zh-CN" altLang="en-US" sz="1600" kern="0" dirty="0" smtClean="0">
                <a:solidFill>
                  <a:prstClr val="black"/>
                </a:solidFill>
                <a:ea typeface="黑体" panose="02010609060101010101" pitchFamily="49" charset="-122"/>
                <a:cs typeface="Arial" panose="020B0604020202020204" pitchFamily="34" charset="0"/>
              </a:endParaRPr>
            </a:p>
          </p:txBody>
        </p:sp>
        <p:sp>
          <p:nvSpPr>
            <p:cNvPr id="36" name="文本框 35"/>
            <p:cNvSpPr txBox="1"/>
            <p:nvPr/>
          </p:nvSpPr>
          <p:spPr>
            <a:xfrm>
              <a:off x="1508641" y="5079082"/>
              <a:ext cx="1000473" cy="370571"/>
            </a:xfrm>
            <a:prstGeom prst="rect">
              <a:avLst/>
            </a:prstGeom>
            <a:noFill/>
          </p:spPr>
          <p:txBody>
            <a:bodyPr wrap="none" rtlCol="0">
              <a:spAutoFit/>
            </a:bodyPr>
            <a:lstStyle/>
            <a:p>
              <a:pPr fontAlgn="auto">
                <a:spcBef>
                  <a:spcPts val="0"/>
                </a:spcBef>
                <a:spcAft>
                  <a:spcPts val="0"/>
                </a:spcAft>
              </a:pPr>
              <a:r>
                <a:rPr lang="en-US" altLang="zh-CN" sz="1600" kern="0" dirty="0">
                  <a:solidFill>
                    <a:prstClr val="black"/>
                  </a:solidFill>
                  <a:ea typeface="黑体" panose="02010609060101010101" pitchFamily="49" charset="-122"/>
                  <a:cs typeface="Arial" panose="020B0604020202020204" pitchFamily="34" charset="0"/>
                </a:rPr>
                <a:t>H</a:t>
              </a:r>
              <a:r>
                <a:rPr lang="en-US" altLang="zh-CN" sz="1600" kern="0" dirty="0" smtClean="0">
                  <a:solidFill>
                    <a:prstClr val="black"/>
                  </a:solidFill>
                  <a:ea typeface="黑体" panose="02010609060101010101" pitchFamily="49" charset="-122"/>
                  <a:cs typeface="Arial" panose="020B0604020202020204" pitchFamily="34" charset="0"/>
                </a:rPr>
                <a:t>-bump</a:t>
              </a:r>
              <a:endParaRPr lang="zh-CN" altLang="en-US" sz="1600" kern="0" dirty="0" smtClean="0">
                <a:solidFill>
                  <a:prstClr val="black"/>
                </a:solidFill>
                <a:ea typeface="黑体" panose="02010609060101010101" pitchFamily="49" charset="-122"/>
                <a:cs typeface="Arial" panose="020B0604020202020204" pitchFamily="34" charset="0"/>
              </a:endParaRPr>
            </a:p>
          </p:txBody>
        </p:sp>
        <p:cxnSp>
          <p:nvCxnSpPr>
            <p:cNvPr id="37" name="直接箭头连接符 36"/>
            <p:cNvCxnSpPr/>
            <p:nvPr/>
          </p:nvCxnSpPr>
          <p:spPr>
            <a:xfrm>
              <a:off x="1853347" y="5348602"/>
              <a:ext cx="235086" cy="201886"/>
            </a:xfrm>
            <a:prstGeom prst="straightConnector1">
              <a:avLst/>
            </a:prstGeom>
            <a:noFill/>
            <a:ln w="6350" cap="flat" cmpd="sng" algn="ctr">
              <a:solidFill>
                <a:sysClr val="windowText" lastClr="000000"/>
              </a:solidFill>
              <a:prstDash val="solid"/>
              <a:miter lim="800000"/>
              <a:tailEnd type="triangle"/>
            </a:ln>
            <a:effectLst/>
          </p:spPr>
        </p:cxnSp>
        <p:sp>
          <p:nvSpPr>
            <p:cNvPr id="38" name="矩形 37"/>
            <p:cNvSpPr/>
            <p:nvPr/>
          </p:nvSpPr>
          <p:spPr>
            <a:xfrm>
              <a:off x="6340979" y="3495230"/>
              <a:ext cx="2085174" cy="1669996"/>
            </a:xfrm>
            <a:prstGeom prst="rect">
              <a:avLst/>
            </a:prstGeom>
            <a:noFill/>
            <a:ln w="38100" cap="flat" cmpd="sng" algn="ctr">
              <a:solidFill>
                <a:srgbClr val="00B050"/>
              </a:solidFill>
              <a:prstDash val="solid"/>
              <a:round/>
              <a:headEnd type="none" w="med" len="med"/>
              <a:tailEnd type="none" w="med" len="med"/>
            </a:ln>
            <a:effectLst/>
          </p:spPr>
          <p:txBody>
            <a:bodyPr rtlCol="0" anchor="ctr"/>
            <a:lstStyle/>
            <a:p>
              <a:pPr algn="ctr" fontAlgn="auto">
                <a:spcBef>
                  <a:spcPts val="0"/>
                </a:spcBef>
                <a:spcAft>
                  <a:spcPts val="0"/>
                </a:spcAft>
              </a:pPr>
              <a:endParaRPr lang="zh-CN" altLang="en-US" kern="0" smtClean="0">
                <a:solidFill>
                  <a:srgbClr val="70AD47"/>
                </a:solidFill>
                <a:latin typeface="等线" panose="020F0502020204030204"/>
              </a:endParaRPr>
            </a:p>
          </p:txBody>
        </p:sp>
        <p:sp>
          <p:nvSpPr>
            <p:cNvPr id="39" name="文本框 38"/>
            <p:cNvSpPr txBox="1"/>
            <p:nvPr/>
          </p:nvSpPr>
          <p:spPr>
            <a:xfrm>
              <a:off x="6734188" y="4840333"/>
              <a:ext cx="1298754" cy="370571"/>
            </a:xfrm>
            <a:prstGeom prst="rect">
              <a:avLst/>
            </a:prstGeom>
            <a:noFill/>
          </p:spPr>
          <p:txBody>
            <a:bodyPr wrap="none" rtlCol="0">
              <a:spAutoFit/>
            </a:bodyPr>
            <a:lstStyle/>
            <a:p>
              <a:pPr fontAlgn="auto">
                <a:spcBef>
                  <a:spcPts val="0"/>
                </a:spcBef>
                <a:spcAft>
                  <a:spcPts val="0"/>
                </a:spcAft>
              </a:pPr>
              <a:r>
                <a:rPr lang="en-US" altLang="zh-CN" sz="1600" kern="0" dirty="0">
                  <a:solidFill>
                    <a:srgbClr val="00B050"/>
                  </a:solidFill>
                  <a:ea typeface="黑体" panose="02010609060101010101" pitchFamily="49" charset="-122"/>
                  <a:cs typeface="Arial" panose="020B0604020202020204" pitchFamily="34" charset="0"/>
                </a:rPr>
                <a:t>F</a:t>
              </a:r>
              <a:r>
                <a:rPr lang="en-US" altLang="zh-CN" sz="1600" kern="0" dirty="0" smtClean="0">
                  <a:solidFill>
                    <a:srgbClr val="00B050"/>
                  </a:solidFill>
                  <a:ea typeface="黑体" panose="02010609060101010101" pitchFamily="49" charset="-122"/>
                  <a:cs typeface="Arial" panose="020B0604020202020204" pitchFamily="34" charset="0"/>
                </a:rPr>
                <a:t>luctuation</a:t>
              </a:r>
              <a:endParaRPr lang="zh-CN" altLang="en-US" sz="1600" kern="0" dirty="0" smtClean="0">
                <a:solidFill>
                  <a:srgbClr val="00B050"/>
                </a:solidFill>
                <a:ea typeface="黑体" panose="02010609060101010101" pitchFamily="49" charset="-122"/>
                <a:cs typeface="Arial" panose="020B0604020202020204" pitchFamily="34" charset="0"/>
              </a:endParaRPr>
            </a:p>
          </p:txBody>
        </p:sp>
      </p:grpSp>
      <p:sp>
        <p:nvSpPr>
          <p:cNvPr id="43" name="矩形 42"/>
          <p:cNvSpPr/>
          <p:nvPr/>
        </p:nvSpPr>
        <p:spPr>
          <a:xfrm>
            <a:off x="261045" y="5417348"/>
            <a:ext cx="8703443" cy="1107996"/>
          </a:xfrm>
          <a:prstGeom prst="rect">
            <a:avLst/>
          </a:prstGeom>
        </p:spPr>
        <p:txBody>
          <a:bodyPr wrap="square">
            <a:spAutoFit/>
          </a:bodyPr>
          <a:lstStyle/>
          <a:p>
            <a:pPr marL="342900" indent="-342900" eaLnBrk="0" hangingPunct="0">
              <a:spcBef>
                <a:spcPct val="30000"/>
              </a:spcBef>
              <a:buFont typeface="Wingdings" panose="05000000000000000000" pitchFamily="2" charset="2"/>
              <a:buChar char="Ø"/>
              <a:defRPr/>
            </a:pPr>
            <a:r>
              <a:rPr lang="en-US" altLang="zh-CN" sz="2000" dirty="0" smtClean="0">
                <a:solidFill>
                  <a:srgbClr val="000099"/>
                </a:solidFill>
              </a:rPr>
              <a:t>The efficiency of first few turns is very low, if the injection start from 30 turns later, there will be a strong fluctuation of efficiency</a:t>
            </a:r>
          </a:p>
          <a:p>
            <a:pPr marL="342900" indent="-342900" eaLnBrk="0" hangingPunct="0">
              <a:spcBef>
                <a:spcPct val="30000"/>
              </a:spcBef>
              <a:buFont typeface="Wingdings" panose="05000000000000000000" pitchFamily="2" charset="2"/>
              <a:buChar char="Ø"/>
              <a:defRPr/>
            </a:pPr>
            <a:r>
              <a:rPr lang="en-US" altLang="zh-CN" sz="2000" dirty="0" smtClean="0">
                <a:solidFill>
                  <a:srgbClr val="000099"/>
                </a:solidFill>
              </a:rPr>
              <a:t>Fluctuation introduced by nonlinear space charge effect of hollow beam.</a:t>
            </a:r>
            <a:endParaRPr lang="zh-CN" altLang="zh-CN" sz="2000" dirty="0">
              <a:solidFill>
                <a:srgbClr val="000099"/>
              </a:solidFill>
            </a:endParaRPr>
          </a:p>
        </p:txBody>
      </p:sp>
    </p:spTree>
    <p:extLst>
      <p:ext uri="{BB962C8B-B14F-4D97-AF65-F5344CB8AC3E}">
        <p14:creationId xmlns:p14="http://schemas.microsoft.com/office/powerpoint/2010/main" val="114300189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043608" y="1325390"/>
            <a:ext cx="7263925" cy="4767906"/>
            <a:chOff x="244740" y="150471"/>
            <a:chExt cx="8988879" cy="6403315"/>
          </a:xfrm>
        </p:grpSpPr>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409" y="150471"/>
              <a:ext cx="4114807" cy="3240911"/>
            </a:xfrm>
            <a:prstGeom prst="rect">
              <a:avLst/>
            </a:prstGeom>
          </p:spPr>
        </p:pic>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2043" y="150471"/>
              <a:ext cx="4011938" cy="3159889"/>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740" y="3391382"/>
              <a:ext cx="4169476" cy="3161898"/>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2043" y="3391382"/>
              <a:ext cx="4119035" cy="3162404"/>
            </a:xfrm>
            <a:prstGeom prst="rect">
              <a:avLst/>
            </a:prstGeom>
          </p:spPr>
        </p:pic>
        <p:sp>
          <p:nvSpPr>
            <p:cNvPr id="17" name="文本框 16"/>
            <p:cNvSpPr txBox="1"/>
            <p:nvPr/>
          </p:nvSpPr>
          <p:spPr>
            <a:xfrm>
              <a:off x="3288743" y="2422282"/>
              <a:ext cx="1293299" cy="496014"/>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w="9525" cap="flat" cmpd="sng" algn="ctr">
              <a:solidFill>
                <a:srgbClr val="4BACC6">
                  <a:shade val="95000"/>
                  <a:satMod val="105000"/>
                </a:srgbClr>
              </a:solidFill>
              <a:prstDash val="solid"/>
            </a:ln>
            <a:effectLst>
              <a:outerShdw blurRad="40000" dist="23000" dir="5400000" rotWithShape="0">
                <a:srgbClr val="000000">
                  <a:alpha val="35000"/>
                </a:srgbClr>
              </a:outerShdw>
            </a:effectLst>
          </p:spPr>
          <p:txBody>
            <a:bodyPr wrap="square" rtlCol="0">
              <a:spAutoFit/>
            </a:bodyPr>
            <a:lstStyle/>
            <a:p>
              <a:pPr fontAlgn="auto">
                <a:spcBef>
                  <a:spcPts val="0"/>
                </a:spcBef>
                <a:spcAft>
                  <a:spcPts val="0"/>
                </a:spcAft>
                <a:defRPr/>
              </a:pPr>
              <a:r>
                <a:rPr lang="en-US" altLang="zh-CN" kern="0" dirty="0" smtClean="0">
                  <a:solidFill>
                    <a:prstClr val="white"/>
                  </a:solidFill>
                  <a:latin typeface="Calibri"/>
                </a:rPr>
                <a:t>80</a:t>
              </a:r>
              <a:r>
                <a:rPr lang="en-US" altLang="zh-CN" kern="0" baseline="30000" dirty="0" smtClean="0">
                  <a:solidFill>
                    <a:prstClr val="white"/>
                  </a:solidFill>
                  <a:latin typeface="Calibri"/>
                </a:rPr>
                <a:t>th</a:t>
              </a:r>
              <a:r>
                <a:rPr lang="en-US" altLang="zh-CN" kern="0" dirty="0" smtClean="0">
                  <a:solidFill>
                    <a:prstClr val="white"/>
                  </a:solidFill>
                  <a:latin typeface="Calibri"/>
                </a:rPr>
                <a:t> turn</a:t>
              </a:r>
              <a:endParaRPr lang="zh-CN" altLang="en-US" kern="0" dirty="0" smtClean="0">
                <a:solidFill>
                  <a:prstClr val="white"/>
                </a:solidFill>
                <a:latin typeface="Calibri"/>
              </a:endParaRPr>
            </a:p>
          </p:txBody>
        </p:sp>
        <p:sp>
          <p:nvSpPr>
            <p:cNvPr id="18" name="文本框 17"/>
            <p:cNvSpPr txBox="1"/>
            <p:nvPr/>
          </p:nvSpPr>
          <p:spPr>
            <a:xfrm>
              <a:off x="7884057" y="2422282"/>
              <a:ext cx="1264960" cy="496014"/>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w="9525" cap="flat" cmpd="sng" algn="ctr">
              <a:solidFill>
                <a:srgbClr val="4BACC6">
                  <a:shade val="95000"/>
                  <a:satMod val="105000"/>
                </a:srgbClr>
              </a:solidFill>
              <a:prstDash val="solid"/>
            </a:ln>
            <a:effectLst>
              <a:outerShdw blurRad="40000" dist="23000" dir="5400000" rotWithShape="0">
                <a:srgbClr val="000000">
                  <a:alpha val="35000"/>
                </a:srgbClr>
              </a:outerShdw>
            </a:effectLst>
          </p:spPr>
          <p:txBody>
            <a:bodyPr wrap="square" rtlCol="0">
              <a:spAutoFit/>
            </a:bodyPr>
            <a:lstStyle/>
            <a:p>
              <a:pPr fontAlgn="auto">
                <a:spcBef>
                  <a:spcPts val="0"/>
                </a:spcBef>
                <a:spcAft>
                  <a:spcPts val="0"/>
                </a:spcAft>
                <a:defRPr/>
              </a:pPr>
              <a:r>
                <a:rPr lang="en-US" altLang="zh-CN" kern="0" dirty="0" smtClean="0">
                  <a:solidFill>
                    <a:prstClr val="white"/>
                  </a:solidFill>
                  <a:latin typeface="Calibri"/>
                </a:rPr>
                <a:t>90</a:t>
              </a:r>
              <a:r>
                <a:rPr lang="en-US" altLang="zh-CN" kern="0" baseline="30000" dirty="0" smtClean="0">
                  <a:solidFill>
                    <a:prstClr val="white"/>
                  </a:solidFill>
                  <a:latin typeface="Calibri"/>
                </a:rPr>
                <a:t>th</a:t>
              </a:r>
              <a:r>
                <a:rPr lang="en-US" altLang="zh-CN" kern="0" dirty="0" smtClean="0">
                  <a:solidFill>
                    <a:prstClr val="white"/>
                  </a:solidFill>
                  <a:latin typeface="Calibri"/>
                </a:rPr>
                <a:t> turn</a:t>
              </a:r>
              <a:endParaRPr lang="zh-CN" altLang="en-US" kern="0" dirty="0" smtClean="0">
                <a:solidFill>
                  <a:prstClr val="white"/>
                </a:solidFill>
                <a:latin typeface="Calibri"/>
              </a:endParaRPr>
            </a:p>
          </p:txBody>
        </p:sp>
        <p:sp>
          <p:nvSpPr>
            <p:cNvPr id="19" name="文本框 18"/>
            <p:cNvSpPr txBox="1"/>
            <p:nvPr/>
          </p:nvSpPr>
          <p:spPr>
            <a:xfrm>
              <a:off x="3288743" y="5652678"/>
              <a:ext cx="1376410" cy="496014"/>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w="9525" cap="flat" cmpd="sng" algn="ctr">
              <a:solidFill>
                <a:srgbClr val="4BACC6">
                  <a:shade val="95000"/>
                  <a:satMod val="105000"/>
                </a:srgbClr>
              </a:solidFill>
              <a:prstDash val="solid"/>
            </a:ln>
            <a:effectLst>
              <a:outerShdw blurRad="40000" dist="23000" dir="5400000" rotWithShape="0">
                <a:srgbClr val="000000">
                  <a:alpha val="35000"/>
                </a:srgbClr>
              </a:outerShdw>
            </a:effectLst>
          </p:spPr>
          <p:txBody>
            <a:bodyPr wrap="square" rtlCol="0">
              <a:spAutoFit/>
            </a:bodyPr>
            <a:lstStyle/>
            <a:p>
              <a:pPr fontAlgn="auto">
                <a:spcBef>
                  <a:spcPts val="0"/>
                </a:spcBef>
                <a:spcAft>
                  <a:spcPts val="0"/>
                </a:spcAft>
                <a:defRPr/>
              </a:pPr>
              <a:r>
                <a:rPr lang="en-US" altLang="zh-CN" kern="0" dirty="0" smtClean="0">
                  <a:solidFill>
                    <a:prstClr val="white"/>
                  </a:solidFill>
                  <a:latin typeface="Calibri"/>
                </a:rPr>
                <a:t>100</a:t>
              </a:r>
              <a:r>
                <a:rPr lang="en-US" altLang="zh-CN" kern="0" baseline="30000" dirty="0" smtClean="0">
                  <a:solidFill>
                    <a:prstClr val="white"/>
                  </a:solidFill>
                  <a:latin typeface="Calibri"/>
                </a:rPr>
                <a:t>th</a:t>
              </a:r>
              <a:r>
                <a:rPr lang="en-US" altLang="zh-CN" kern="0" dirty="0" smtClean="0">
                  <a:solidFill>
                    <a:prstClr val="white"/>
                  </a:solidFill>
                  <a:latin typeface="Calibri"/>
                </a:rPr>
                <a:t> turn</a:t>
              </a:r>
              <a:endParaRPr lang="zh-CN" altLang="en-US" kern="0" dirty="0" smtClean="0">
                <a:solidFill>
                  <a:prstClr val="white"/>
                </a:solidFill>
                <a:latin typeface="Calibri"/>
              </a:endParaRPr>
            </a:p>
          </p:txBody>
        </p:sp>
        <p:sp>
          <p:nvSpPr>
            <p:cNvPr id="20" name="文本框 19"/>
            <p:cNvSpPr txBox="1"/>
            <p:nvPr/>
          </p:nvSpPr>
          <p:spPr>
            <a:xfrm>
              <a:off x="7827424" y="5659401"/>
              <a:ext cx="1406195" cy="496014"/>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w="9525" cap="flat" cmpd="sng" algn="ctr">
              <a:solidFill>
                <a:srgbClr val="4BACC6">
                  <a:shade val="95000"/>
                  <a:satMod val="105000"/>
                </a:srgbClr>
              </a:solidFill>
              <a:prstDash val="solid"/>
            </a:ln>
            <a:effectLst>
              <a:outerShdw blurRad="40000" dist="23000" dir="5400000" rotWithShape="0">
                <a:srgbClr val="000000">
                  <a:alpha val="35000"/>
                </a:srgbClr>
              </a:outerShdw>
            </a:effectLst>
          </p:spPr>
          <p:txBody>
            <a:bodyPr wrap="square" rtlCol="0">
              <a:spAutoFit/>
            </a:bodyPr>
            <a:lstStyle/>
            <a:p>
              <a:pPr fontAlgn="auto">
                <a:spcBef>
                  <a:spcPts val="0"/>
                </a:spcBef>
                <a:spcAft>
                  <a:spcPts val="0"/>
                </a:spcAft>
                <a:defRPr/>
              </a:pPr>
              <a:r>
                <a:rPr lang="en-US" altLang="zh-CN" kern="0" dirty="0" smtClean="0">
                  <a:solidFill>
                    <a:prstClr val="white"/>
                  </a:solidFill>
                  <a:latin typeface="Calibri"/>
                </a:rPr>
                <a:t>144</a:t>
              </a:r>
              <a:r>
                <a:rPr lang="en-US" altLang="zh-CN" kern="0" baseline="30000" dirty="0" smtClean="0">
                  <a:solidFill>
                    <a:prstClr val="white"/>
                  </a:solidFill>
                  <a:latin typeface="Calibri"/>
                </a:rPr>
                <a:t>th</a:t>
              </a:r>
              <a:r>
                <a:rPr lang="en-US" altLang="zh-CN" kern="0" dirty="0" smtClean="0">
                  <a:solidFill>
                    <a:prstClr val="white"/>
                  </a:solidFill>
                  <a:latin typeface="Calibri"/>
                </a:rPr>
                <a:t> turn</a:t>
              </a:r>
              <a:endParaRPr lang="zh-CN" altLang="en-US" kern="0" dirty="0" smtClean="0">
                <a:solidFill>
                  <a:prstClr val="white"/>
                </a:solidFill>
                <a:latin typeface="Calibri"/>
              </a:endParaRPr>
            </a:p>
          </p:txBody>
        </p:sp>
      </p:grpSp>
      <p:sp>
        <p:nvSpPr>
          <p:cNvPr id="21" name="矩形 20"/>
          <p:cNvSpPr/>
          <p:nvPr/>
        </p:nvSpPr>
        <p:spPr>
          <a:xfrm>
            <a:off x="251520" y="65576"/>
            <a:ext cx="5267789" cy="584775"/>
          </a:xfrm>
          <a:prstGeom prst="rect">
            <a:avLst/>
          </a:prstGeom>
        </p:spPr>
        <p:txBody>
          <a:bodyPr wrap="none">
            <a:spAutoFit/>
          </a:bodyPr>
          <a:lstStyle/>
          <a:p>
            <a:r>
              <a:rPr lang="en-US" altLang="zh-CN" sz="3200" b="1" dirty="0" smtClean="0">
                <a:solidFill>
                  <a:prstClr val="white"/>
                </a:solidFill>
                <a:latin typeface="Calibri" pitchFamily="34" charset="0"/>
                <a:ea typeface="MS PGothic" pitchFamily="34" charset="-128"/>
              </a:rPr>
              <a:t>Two planes painting injection </a:t>
            </a:r>
            <a:endParaRPr lang="zh-CN" altLang="en-US" sz="3200" b="1" dirty="0">
              <a:solidFill>
                <a:prstClr val="white"/>
              </a:solidFill>
            </a:endParaRPr>
          </a:p>
        </p:txBody>
      </p:sp>
      <p:sp>
        <p:nvSpPr>
          <p:cNvPr id="22" name="文本框 21"/>
          <p:cNvSpPr txBox="1"/>
          <p:nvPr/>
        </p:nvSpPr>
        <p:spPr>
          <a:xfrm>
            <a:off x="395536" y="764704"/>
            <a:ext cx="8532440" cy="523220"/>
          </a:xfrm>
          <a:prstGeom prst="rect">
            <a:avLst/>
          </a:prstGeom>
          <a:noFill/>
        </p:spPr>
        <p:txBody>
          <a:bodyPr wrap="square" rtlCol="0">
            <a:spAutoFit/>
          </a:bodyPr>
          <a:lstStyle/>
          <a:p>
            <a:pPr algn="ctr"/>
            <a:r>
              <a:rPr lang="en-US" altLang="zh-CN" sz="2800" b="1" dirty="0" smtClean="0">
                <a:solidFill>
                  <a:srgbClr val="000099"/>
                </a:solidFill>
                <a:latin typeface="Times New Roman" panose="02020603050405020304" pitchFamily="18" charset="0"/>
                <a:cs typeface="Times New Roman" panose="02020603050405020304" pitchFamily="18" charset="0"/>
              </a:rPr>
              <a:t>Phase space scatter plots of horizontal plane</a:t>
            </a:r>
          </a:p>
        </p:txBody>
      </p:sp>
    </p:spTree>
    <p:extLst>
      <p:ext uri="{BB962C8B-B14F-4D97-AF65-F5344CB8AC3E}">
        <p14:creationId xmlns:p14="http://schemas.microsoft.com/office/powerpoint/2010/main" val="20708553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043608" y="1325390"/>
            <a:ext cx="7263925" cy="4767906"/>
            <a:chOff x="244740" y="150471"/>
            <a:chExt cx="8988879" cy="6403315"/>
          </a:xfrm>
        </p:grpSpPr>
        <p:pic>
          <p:nvPicPr>
            <p:cNvPr id="13"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409" y="150471"/>
              <a:ext cx="4114807" cy="3240911"/>
            </a:xfrm>
            <a:prstGeom prst="rect">
              <a:avLst/>
            </a:prstGeom>
          </p:spPr>
        </p:pic>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2043" y="150471"/>
              <a:ext cx="4011938" cy="3159889"/>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740" y="3391382"/>
              <a:ext cx="4169476" cy="3161898"/>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2043" y="3391382"/>
              <a:ext cx="4119035" cy="3162404"/>
            </a:xfrm>
            <a:prstGeom prst="rect">
              <a:avLst/>
            </a:prstGeom>
          </p:spPr>
        </p:pic>
        <p:sp>
          <p:nvSpPr>
            <p:cNvPr id="17" name="文本框 16"/>
            <p:cNvSpPr txBox="1"/>
            <p:nvPr/>
          </p:nvSpPr>
          <p:spPr>
            <a:xfrm>
              <a:off x="3288743" y="2422282"/>
              <a:ext cx="1293299" cy="496014"/>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w="9525" cap="flat" cmpd="sng" algn="ctr">
              <a:solidFill>
                <a:srgbClr val="4BACC6">
                  <a:shade val="95000"/>
                  <a:satMod val="105000"/>
                </a:srgbClr>
              </a:solidFill>
              <a:prstDash val="solid"/>
            </a:ln>
            <a:effectLst>
              <a:outerShdw blurRad="40000" dist="23000" dir="5400000" rotWithShape="0">
                <a:srgbClr val="000000">
                  <a:alpha val="35000"/>
                </a:srgbClr>
              </a:outerShdw>
            </a:effectLst>
          </p:spPr>
          <p:txBody>
            <a:bodyPr wrap="square" rtlCol="0">
              <a:spAutoFit/>
            </a:bodyPr>
            <a:lstStyle/>
            <a:p>
              <a:pPr fontAlgn="auto">
                <a:spcBef>
                  <a:spcPts val="0"/>
                </a:spcBef>
                <a:spcAft>
                  <a:spcPts val="0"/>
                </a:spcAft>
                <a:defRPr/>
              </a:pPr>
              <a:r>
                <a:rPr lang="en-US" altLang="zh-CN" kern="0" dirty="0" smtClean="0">
                  <a:solidFill>
                    <a:prstClr val="white"/>
                  </a:solidFill>
                  <a:latin typeface="Calibri"/>
                </a:rPr>
                <a:t>80</a:t>
              </a:r>
              <a:r>
                <a:rPr lang="en-US" altLang="zh-CN" kern="0" baseline="30000" dirty="0" smtClean="0">
                  <a:solidFill>
                    <a:prstClr val="white"/>
                  </a:solidFill>
                  <a:latin typeface="Calibri"/>
                </a:rPr>
                <a:t>th</a:t>
              </a:r>
              <a:r>
                <a:rPr lang="en-US" altLang="zh-CN" kern="0" dirty="0" smtClean="0">
                  <a:solidFill>
                    <a:prstClr val="white"/>
                  </a:solidFill>
                  <a:latin typeface="Calibri"/>
                </a:rPr>
                <a:t> turn</a:t>
              </a:r>
              <a:endParaRPr lang="zh-CN" altLang="en-US" kern="0" dirty="0" smtClean="0">
                <a:solidFill>
                  <a:prstClr val="white"/>
                </a:solidFill>
                <a:latin typeface="Calibri"/>
              </a:endParaRPr>
            </a:p>
          </p:txBody>
        </p:sp>
        <p:sp>
          <p:nvSpPr>
            <p:cNvPr id="18" name="文本框 17"/>
            <p:cNvSpPr txBox="1"/>
            <p:nvPr/>
          </p:nvSpPr>
          <p:spPr>
            <a:xfrm>
              <a:off x="7884057" y="2422282"/>
              <a:ext cx="1264960" cy="496014"/>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w="9525" cap="flat" cmpd="sng" algn="ctr">
              <a:solidFill>
                <a:srgbClr val="4BACC6">
                  <a:shade val="95000"/>
                  <a:satMod val="105000"/>
                </a:srgbClr>
              </a:solidFill>
              <a:prstDash val="solid"/>
            </a:ln>
            <a:effectLst>
              <a:outerShdw blurRad="40000" dist="23000" dir="5400000" rotWithShape="0">
                <a:srgbClr val="000000">
                  <a:alpha val="35000"/>
                </a:srgbClr>
              </a:outerShdw>
            </a:effectLst>
          </p:spPr>
          <p:txBody>
            <a:bodyPr wrap="square" rtlCol="0">
              <a:spAutoFit/>
            </a:bodyPr>
            <a:lstStyle/>
            <a:p>
              <a:pPr fontAlgn="auto">
                <a:spcBef>
                  <a:spcPts val="0"/>
                </a:spcBef>
                <a:spcAft>
                  <a:spcPts val="0"/>
                </a:spcAft>
                <a:defRPr/>
              </a:pPr>
              <a:r>
                <a:rPr lang="en-US" altLang="zh-CN" kern="0" dirty="0" smtClean="0">
                  <a:solidFill>
                    <a:prstClr val="white"/>
                  </a:solidFill>
                  <a:latin typeface="Calibri"/>
                </a:rPr>
                <a:t>90</a:t>
              </a:r>
              <a:r>
                <a:rPr lang="en-US" altLang="zh-CN" kern="0" baseline="30000" dirty="0" smtClean="0">
                  <a:solidFill>
                    <a:prstClr val="white"/>
                  </a:solidFill>
                  <a:latin typeface="Calibri"/>
                </a:rPr>
                <a:t>th</a:t>
              </a:r>
              <a:r>
                <a:rPr lang="en-US" altLang="zh-CN" kern="0" dirty="0" smtClean="0">
                  <a:solidFill>
                    <a:prstClr val="white"/>
                  </a:solidFill>
                  <a:latin typeface="Calibri"/>
                </a:rPr>
                <a:t> turn</a:t>
              </a:r>
              <a:endParaRPr lang="zh-CN" altLang="en-US" kern="0" dirty="0" smtClean="0">
                <a:solidFill>
                  <a:prstClr val="white"/>
                </a:solidFill>
                <a:latin typeface="Calibri"/>
              </a:endParaRPr>
            </a:p>
          </p:txBody>
        </p:sp>
        <p:sp>
          <p:nvSpPr>
            <p:cNvPr id="19" name="文本框 18"/>
            <p:cNvSpPr txBox="1"/>
            <p:nvPr/>
          </p:nvSpPr>
          <p:spPr>
            <a:xfrm>
              <a:off x="3288743" y="5652678"/>
              <a:ext cx="1376410" cy="496014"/>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w="9525" cap="flat" cmpd="sng" algn="ctr">
              <a:solidFill>
                <a:srgbClr val="4BACC6">
                  <a:shade val="95000"/>
                  <a:satMod val="105000"/>
                </a:srgbClr>
              </a:solidFill>
              <a:prstDash val="solid"/>
            </a:ln>
            <a:effectLst>
              <a:outerShdw blurRad="40000" dist="23000" dir="5400000" rotWithShape="0">
                <a:srgbClr val="000000">
                  <a:alpha val="35000"/>
                </a:srgbClr>
              </a:outerShdw>
            </a:effectLst>
          </p:spPr>
          <p:txBody>
            <a:bodyPr wrap="square" rtlCol="0">
              <a:spAutoFit/>
            </a:bodyPr>
            <a:lstStyle/>
            <a:p>
              <a:pPr fontAlgn="auto">
                <a:spcBef>
                  <a:spcPts val="0"/>
                </a:spcBef>
                <a:spcAft>
                  <a:spcPts val="0"/>
                </a:spcAft>
                <a:defRPr/>
              </a:pPr>
              <a:r>
                <a:rPr lang="en-US" altLang="zh-CN" kern="0" dirty="0" smtClean="0">
                  <a:solidFill>
                    <a:prstClr val="white"/>
                  </a:solidFill>
                  <a:latin typeface="Calibri"/>
                </a:rPr>
                <a:t>100</a:t>
              </a:r>
              <a:r>
                <a:rPr lang="en-US" altLang="zh-CN" kern="0" baseline="30000" dirty="0" smtClean="0">
                  <a:solidFill>
                    <a:prstClr val="white"/>
                  </a:solidFill>
                  <a:latin typeface="Calibri"/>
                </a:rPr>
                <a:t>th</a:t>
              </a:r>
              <a:r>
                <a:rPr lang="en-US" altLang="zh-CN" kern="0" dirty="0" smtClean="0">
                  <a:solidFill>
                    <a:prstClr val="white"/>
                  </a:solidFill>
                  <a:latin typeface="Calibri"/>
                </a:rPr>
                <a:t> turn</a:t>
              </a:r>
              <a:endParaRPr lang="zh-CN" altLang="en-US" kern="0" dirty="0" smtClean="0">
                <a:solidFill>
                  <a:prstClr val="white"/>
                </a:solidFill>
                <a:latin typeface="Calibri"/>
              </a:endParaRPr>
            </a:p>
          </p:txBody>
        </p:sp>
        <p:sp>
          <p:nvSpPr>
            <p:cNvPr id="20" name="文本框 19"/>
            <p:cNvSpPr txBox="1"/>
            <p:nvPr/>
          </p:nvSpPr>
          <p:spPr>
            <a:xfrm>
              <a:off x="7827424" y="5659401"/>
              <a:ext cx="1406195" cy="496014"/>
            </a:xfrm>
            <a:prstGeom prst="rect">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w="9525" cap="flat" cmpd="sng" algn="ctr">
              <a:solidFill>
                <a:srgbClr val="4BACC6">
                  <a:shade val="95000"/>
                  <a:satMod val="105000"/>
                </a:srgbClr>
              </a:solidFill>
              <a:prstDash val="solid"/>
            </a:ln>
            <a:effectLst>
              <a:outerShdw blurRad="40000" dist="23000" dir="5400000" rotWithShape="0">
                <a:srgbClr val="000000">
                  <a:alpha val="35000"/>
                </a:srgbClr>
              </a:outerShdw>
            </a:effectLst>
          </p:spPr>
          <p:txBody>
            <a:bodyPr wrap="square" rtlCol="0">
              <a:spAutoFit/>
            </a:bodyPr>
            <a:lstStyle/>
            <a:p>
              <a:pPr fontAlgn="auto">
                <a:spcBef>
                  <a:spcPts val="0"/>
                </a:spcBef>
                <a:spcAft>
                  <a:spcPts val="0"/>
                </a:spcAft>
                <a:defRPr/>
              </a:pPr>
              <a:r>
                <a:rPr lang="en-US" altLang="zh-CN" kern="0" dirty="0" smtClean="0">
                  <a:solidFill>
                    <a:prstClr val="white"/>
                  </a:solidFill>
                  <a:latin typeface="Calibri"/>
                </a:rPr>
                <a:t>144</a:t>
              </a:r>
              <a:r>
                <a:rPr lang="en-US" altLang="zh-CN" kern="0" baseline="30000" dirty="0" smtClean="0">
                  <a:solidFill>
                    <a:prstClr val="white"/>
                  </a:solidFill>
                  <a:latin typeface="Calibri"/>
                </a:rPr>
                <a:t>th</a:t>
              </a:r>
              <a:r>
                <a:rPr lang="en-US" altLang="zh-CN" kern="0" dirty="0" smtClean="0">
                  <a:solidFill>
                    <a:prstClr val="white"/>
                  </a:solidFill>
                  <a:latin typeface="Calibri"/>
                </a:rPr>
                <a:t> turn</a:t>
              </a:r>
              <a:endParaRPr lang="zh-CN" altLang="en-US" kern="0" dirty="0" smtClean="0">
                <a:solidFill>
                  <a:prstClr val="white"/>
                </a:solidFill>
                <a:latin typeface="Calibri"/>
              </a:endParaRPr>
            </a:p>
          </p:txBody>
        </p:sp>
      </p:grpSp>
      <p:sp>
        <p:nvSpPr>
          <p:cNvPr id="11" name="矩形 10"/>
          <p:cNvSpPr/>
          <p:nvPr/>
        </p:nvSpPr>
        <p:spPr>
          <a:xfrm>
            <a:off x="251520" y="65576"/>
            <a:ext cx="5267789" cy="584775"/>
          </a:xfrm>
          <a:prstGeom prst="rect">
            <a:avLst/>
          </a:prstGeom>
        </p:spPr>
        <p:txBody>
          <a:bodyPr wrap="none">
            <a:spAutoFit/>
          </a:bodyPr>
          <a:lstStyle/>
          <a:p>
            <a:r>
              <a:rPr lang="en-US" altLang="zh-CN" sz="3200" b="1" dirty="0" smtClean="0">
                <a:solidFill>
                  <a:prstClr val="white"/>
                </a:solidFill>
                <a:latin typeface="Calibri" pitchFamily="34" charset="0"/>
                <a:ea typeface="MS PGothic" pitchFamily="34" charset="-128"/>
              </a:rPr>
              <a:t>Two planes painting injection </a:t>
            </a:r>
            <a:endParaRPr lang="zh-CN" altLang="en-US" sz="3200" b="1" dirty="0">
              <a:solidFill>
                <a:prstClr val="white"/>
              </a:solidFill>
            </a:endParaRPr>
          </a:p>
        </p:txBody>
      </p:sp>
      <p:sp>
        <p:nvSpPr>
          <p:cNvPr id="21" name="文本框 20"/>
          <p:cNvSpPr txBox="1"/>
          <p:nvPr/>
        </p:nvSpPr>
        <p:spPr>
          <a:xfrm>
            <a:off x="251520" y="764704"/>
            <a:ext cx="8532440" cy="523220"/>
          </a:xfrm>
          <a:prstGeom prst="rect">
            <a:avLst/>
          </a:prstGeom>
          <a:noFill/>
        </p:spPr>
        <p:txBody>
          <a:bodyPr wrap="square" rtlCol="0">
            <a:spAutoFit/>
          </a:bodyPr>
          <a:lstStyle/>
          <a:p>
            <a:pPr algn="ctr"/>
            <a:r>
              <a:rPr lang="en-US" altLang="zh-CN" sz="2800" b="1" dirty="0" smtClean="0">
                <a:solidFill>
                  <a:srgbClr val="000099"/>
                </a:solidFill>
                <a:latin typeface="Times New Roman" panose="02020603050405020304" pitchFamily="18" charset="0"/>
                <a:cs typeface="Times New Roman" panose="02020603050405020304" pitchFamily="18" charset="0"/>
              </a:rPr>
              <a:t>Phase space scatter plots of vertical plane</a:t>
            </a:r>
          </a:p>
        </p:txBody>
      </p:sp>
    </p:spTree>
    <p:extLst>
      <p:ext uri="{BB962C8B-B14F-4D97-AF65-F5344CB8AC3E}">
        <p14:creationId xmlns:p14="http://schemas.microsoft.com/office/powerpoint/2010/main" val="4207047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13775" r="14563" b="9844"/>
          <a:stretch/>
        </p:blipFill>
        <p:spPr>
          <a:xfrm>
            <a:off x="107504" y="889301"/>
            <a:ext cx="8941747" cy="5276003"/>
          </a:xfrm>
          <a:prstGeom prst="rect">
            <a:avLst/>
          </a:prstGeom>
        </p:spPr>
      </p:pic>
      <p:sp>
        <p:nvSpPr>
          <p:cNvPr id="8" name="Text Box 211"/>
          <p:cNvSpPr txBox="1">
            <a:spLocks noChangeArrowheads="1"/>
          </p:cNvSpPr>
          <p:nvPr/>
        </p:nvSpPr>
        <p:spPr bwMode="auto">
          <a:xfrm>
            <a:off x="5644223" y="5025370"/>
            <a:ext cx="2928937" cy="707886"/>
          </a:xfrm>
          <a:prstGeom prst="rect">
            <a:avLst/>
          </a:prstGeom>
          <a:ln w="3175">
            <a:noFill/>
            <a:headEnd/>
            <a:tailEnd/>
          </a:ln>
        </p:spPr>
        <p:style>
          <a:lnRef idx="2">
            <a:schemeClr val="accent6"/>
          </a:lnRef>
          <a:fillRef idx="1">
            <a:schemeClr val="lt1"/>
          </a:fillRef>
          <a:effectRef idx="0">
            <a:schemeClr val="accent6"/>
          </a:effectRef>
          <a:fontRef idx="minor">
            <a:schemeClr val="dk1"/>
          </a:fontRef>
        </p:style>
        <p:txBody>
          <a:bodyPr wrap="square" anchor="ctr">
            <a:spAutoFit/>
          </a:bodyPr>
          <a:lstStyle/>
          <a:p>
            <a:pPr>
              <a:defRPr/>
            </a:pPr>
            <a:r>
              <a:rPr lang="en-US" altLang="zh-CN" sz="1600" b="1" dirty="0" err="1">
                <a:solidFill>
                  <a:srgbClr val="FF0000"/>
                </a:solidFill>
                <a:latin typeface="Times New Roman" pitchFamily="18" charset="0"/>
                <a:ea typeface="黑体" pitchFamily="49" charset="-122"/>
                <a:cs typeface="Times New Roman" pitchFamily="18" charset="0"/>
              </a:rPr>
              <a:t>iLinac</a:t>
            </a:r>
            <a:r>
              <a:rPr lang="en-US" altLang="zh-CN" sz="1600" b="1" dirty="0" smtClean="0">
                <a:solidFill>
                  <a:srgbClr val="FF0000"/>
                </a:solidFill>
                <a:latin typeface="Times New Roman" pitchFamily="18" charset="0"/>
                <a:ea typeface="黑体" pitchFamily="49" charset="-122"/>
                <a:cs typeface="Times New Roman" pitchFamily="18" charset="0"/>
              </a:rPr>
              <a:t>:</a:t>
            </a:r>
            <a:r>
              <a:rPr lang="en-US" altLang="zh-CN" sz="1600" b="1" dirty="0" smtClean="0">
                <a:solidFill>
                  <a:srgbClr val="003366"/>
                </a:solidFill>
                <a:latin typeface="Arial Narrow" panose="020B0606020202030204" pitchFamily="34" charset="0"/>
                <a:ea typeface="仿宋_GB2312" pitchFamily="49" charset="-122"/>
                <a:cs typeface="Times New Roman" pitchFamily="18" charset="0"/>
              </a:rPr>
              <a:t> Superconducting </a:t>
            </a:r>
            <a:r>
              <a:rPr lang="en-US" altLang="zh-CN" sz="1600" b="1" dirty="0" err="1" smtClean="0">
                <a:solidFill>
                  <a:srgbClr val="003366"/>
                </a:solidFill>
                <a:latin typeface="Arial Narrow" panose="020B0606020202030204" pitchFamily="34" charset="0"/>
                <a:ea typeface="仿宋_GB2312" pitchFamily="49" charset="-122"/>
                <a:cs typeface="Times New Roman" pitchFamily="18" charset="0"/>
              </a:rPr>
              <a:t>linac</a:t>
            </a:r>
            <a:endParaRPr lang="en-US" altLang="zh-CN" sz="1600" b="1" dirty="0">
              <a:solidFill>
                <a:srgbClr val="003366"/>
              </a:solidFill>
              <a:latin typeface="Times New Roman" pitchFamily="18" charset="0"/>
              <a:ea typeface="黑体" pitchFamily="49" charset="-122"/>
              <a:cs typeface="Times New Roman" pitchFamily="18" charset="0"/>
            </a:endParaRPr>
          </a:p>
          <a:p>
            <a:r>
              <a:rPr lang="en-US" altLang="zh-CN" sz="1200" b="1" dirty="0" smtClean="0">
                <a:solidFill>
                  <a:srgbClr val="0000FF"/>
                </a:solidFill>
                <a:latin typeface="Arial" pitchFamily="34" charset="0"/>
              </a:rPr>
              <a:t>Length:100 m</a:t>
            </a:r>
          </a:p>
          <a:p>
            <a:r>
              <a:rPr lang="en-US" altLang="zh-CN" sz="1200" b="1" dirty="0" smtClean="0">
                <a:solidFill>
                  <a:srgbClr val="0000FF"/>
                </a:solidFill>
                <a:latin typeface="Arial" pitchFamily="34" charset="0"/>
              </a:rPr>
              <a:t>Energy: 17-25 MeV/u(U</a:t>
            </a:r>
            <a:r>
              <a:rPr lang="en-US" altLang="zh-CN" sz="1200" b="1" baseline="30000" dirty="0" smtClean="0">
                <a:solidFill>
                  <a:srgbClr val="0000FF"/>
                </a:solidFill>
                <a:latin typeface="Arial" pitchFamily="34" charset="0"/>
              </a:rPr>
              <a:t>35+-45+</a:t>
            </a:r>
            <a:r>
              <a:rPr lang="en-US" altLang="zh-CN" sz="1200" b="1" dirty="0" smtClean="0">
                <a:solidFill>
                  <a:srgbClr val="0000FF"/>
                </a:solidFill>
                <a:latin typeface="Arial" pitchFamily="34" charset="0"/>
              </a:rPr>
              <a:t>)</a:t>
            </a:r>
          </a:p>
        </p:txBody>
      </p:sp>
      <p:sp>
        <p:nvSpPr>
          <p:cNvPr id="9" name="Text Box 211"/>
          <p:cNvSpPr txBox="1">
            <a:spLocks noChangeArrowheads="1"/>
          </p:cNvSpPr>
          <p:nvPr/>
        </p:nvSpPr>
        <p:spPr bwMode="auto">
          <a:xfrm>
            <a:off x="309803" y="980728"/>
            <a:ext cx="2118240" cy="1277273"/>
          </a:xfrm>
          <a:prstGeom prst="rect">
            <a:avLst/>
          </a:prstGeom>
          <a:noFill/>
          <a:ln w="3175">
            <a:noFill/>
            <a:headEnd/>
            <a:tailEnd/>
          </a:ln>
        </p:spPr>
        <p:style>
          <a:lnRef idx="2">
            <a:schemeClr val="accent6"/>
          </a:lnRef>
          <a:fillRef idx="1">
            <a:schemeClr val="lt1"/>
          </a:fillRef>
          <a:effectRef idx="0">
            <a:schemeClr val="accent6"/>
          </a:effectRef>
          <a:fontRef idx="minor">
            <a:schemeClr val="dk1"/>
          </a:fontRef>
        </p:style>
        <p:txBody>
          <a:bodyPr wrap="square" anchor="ctr">
            <a:spAutoFit/>
          </a:bodyPr>
          <a:lstStyle/>
          <a:p>
            <a:pPr lvl="0"/>
            <a:r>
              <a:rPr lang="en-US" altLang="zh-CN" sz="1600" b="1" dirty="0" err="1" smtClean="0">
                <a:solidFill>
                  <a:srgbClr val="FF0000"/>
                </a:solidFill>
                <a:latin typeface="Arial Narrow" panose="020B0606020202030204" pitchFamily="34" charset="0"/>
                <a:ea typeface="仿宋_GB2312" pitchFamily="49" charset="-122"/>
                <a:cs typeface="Times New Roman" pitchFamily="18" charset="0"/>
              </a:rPr>
              <a:t>BRing</a:t>
            </a:r>
            <a:r>
              <a:rPr lang="en-US" altLang="zh-CN" sz="1600" b="1" dirty="0" smtClean="0">
                <a:solidFill>
                  <a:srgbClr val="FF0000"/>
                </a:solidFill>
                <a:latin typeface="Arial Narrow" panose="020B0606020202030204" pitchFamily="34" charset="0"/>
                <a:ea typeface="仿宋_GB2312" pitchFamily="49" charset="-122"/>
                <a:cs typeface="Times New Roman" pitchFamily="18" charset="0"/>
              </a:rPr>
              <a:t>-S: </a:t>
            </a:r>
            <a:r>
              <a:rPr lang="en-US" altLang="zh-CN" sz="1600" b="1" dirty="0" smtClean="0">
                <a:solidFill>
                  <a:srgbClr val="003366"/>
                </a:solidFill>
                <a:latin typeface="Arial Narrow" panose="020B0606020202030204" pitchFamily="34" charset="0"/>
                <a:ea typeface="仿宋_GB2312" pitchFamily="49" charset="-122"/>
                <a:cs typeface="Times New Roman" pitchFamily="18" charset="0"/>
              </a:rPr>
              <a:t>Booster ring</a:t>
            </a:r>
            <a:endParaRPr lang="zh-CN" altLang="en-US" sz="1600" b="1" dirty="0" smtClean="0">
              <a:solidFill>
                <a:srgbClr val="003366"/>
              </a:solidFill>
              <a:latin typeface="Arial Narrow" panose="020B0606020202030204" pitchFamily="34" charset="0"/>
              <a:ea typeface="仿宋_GB2312" pitchFamily="49" charset="-122"/>
              <a:cs typeface="Times New Roman" pitchFamily="18" charset="0"/>
            </a:endParaRPr>
          </a:p>
          <a:p>
            <a:pPr lvl="0"/>
            <a:r>
              <a:rPr lang="en-US" altLang="zh-CN" sz="1400" b="1" dirty="0" smtClean="0">
                <a:solidFill>
                  <a:srgbClr val="0000FF"/>
                </a:solidFill>
                <a:latin typeface="Arial" charset="0"/>
                <a:ea typeface="宋体" charset="-122"/>
              </a:rPr>
              <a:t>Circumference: 650 m</a:t>
            </a:r>
          </a:p>
          <a:p>
            <a:pPr lvl="0"/>
            <a:r>
              <a:rPr lang="en-US" altLang="zh-CN" sz="1400" b="1" dirty="0" smtClean="0">
                <a:solidFill>
                  <a:srgbClr val="0000FF"/>
                </a:solidFill>
                <a:latin typeface="Arial" charset="0"/>
                <a:ea typeface="宋体" charset="-122"/>
              </a:rPr>
              <a:t>Rigidity: 86 Tm</a:t>
            </a:r>
          </a:p>
          <a:p>
            <a:pPr lvl="0">
              <a:spcBef>
                <a:spcPts val="600"/>
              </a:spcBef>
            </a:pPr>
            <a:r>
              <a:rPr lang="en-US" altLang="zh-CN" sz="1400" dirty="0" smtClean="0">
                <a:solidFill>
                  <a:srgbClr val="00B050"/>
                </a:solidFill>
                <a:latin typeface="Arial" charset="0"/>
                <a:ea typeface="宋体" charset="-122"/>
              </a:rPr>
              <a:t>Beam stacking</a:t>
            </a:r>
          </a:p>
          <a:p>
            <a:pPr lvl="0"/>
            <a:r>
              <a:rPr lang="en-US" altLang="zh-CN" sz="1400" dirty="0" smtClean="0">
                <a:solidFill>
                  <a:srgbClr val="00B050"/>
                </a:solidFill>
                <a:latin typeface="Arial" charset="0"/>
                <a:ea typeface="宋体" charset="-122"/>
              </a:rPr>
              <a:t>Beam acceleration</a:t>
            </a:r>
            <a:endParaRPr lang="en-US" altLang="zh-CN" sz="1600" dirty="0">
              <a:solidFill>
                <a:srgbClr val="00B050"/>
              </a:solidFill>
            </a:endParaRPr>
          </a:p>
        </p:txBody>
      </p:sp>
      <p:sp>
        <p:nvSpPr>
          <p:cNvPr id="10" name="Text Box 211"/>
          <p:cNvSpPr txBox="1">
            <a:spLocks noChangeArrowheads="1"/>
          </p:cNvSpPr>
          <p:nvPr/>
        </p:nvSpPr>
        <p:spPr bwMode="auto">
          <a:xfrm>
            <a:off x="7105478" y="2137935"/>
            <a:ext cx="2363066" cy="984885"/>
          </a:xfrm>
          <a:prstGeom prst="rect">
            <a:avLst/>
          </a:prstGeom>
          <a:noFill/>
          <a:ln w="3175">
            <a:noFill/>
            <a:headEnd/>
            <a:tailEnd/>
          </a:ln>
        </p:spPr>
        <p:style>
          <a:lnRef idx="2">
            <a:schemeClr val="accent6"/>
          </a:lnRef>
          <a:fillRef idx="1">
            <a:schemeClr val="lt1"/>
          </a:fillRef>
          <a:effectRef idx="0">
            <a:schemeClr val="accent6"/>
          </a:effectRef>
          <a:fontRef idx="minor">
            <a:schemeClr val="dk1"/>
          </a:fontRef>
        </p:style>
        <p:txBody>
          <a:bodyPr wrap="square" anchor="ctr">
            <a:spAutoFit/>
          </a:bodyPr>
          <a:lstStyle/>
          <a:p>
            <a:pPr>
              <a:defRPr/>
            </a:pPr>
            <a:r>
              <a:rPr lang="en-US" altLang="zh-CN" sz="1600" b="1" dirty="0" err="1">
                <a:solidFill>
                  <a:srgbClr val="FF0000"/>
                </a:solidFill>
                <a:latin typeface="Times New Roman" pitchFamily="18" charset="0"/>
                <a:ea typeface="黑体" pitchFamily="49" charset="-122"/>
                <a:cs typeface="Times New Roman" pitchFamily="18" charset="0"/>
              </a:rPr>
              <a:t>M</a:t>
            </a:r>
            <a:r>
              <a:rPr lang="en-US" altLang="zh-CN" sz="1600" b="1" dirty="0" err="1" smtClean="0">
                <a:solidFill>
                  <a:srgbClr val="FF0000"/>
                </a:solidFill>
                <a:latin typeface="Times New Roman" pitchFamily="18" charset="0"/>
                <a:ea typeface="黑体" pitchFamily="49" charset="-122"/>
                <a:cs typeface="Times New Roman" pitchFamily="18" charset="0"/>
              </a:rPr>
              <a:t>Ring</a:t>
            </a:r>
            <a:r>
              <a:rPr lang="en-US" altLang="zh-CN" sz="1600" b="1" dirty="0">
                <a:solidFill>
                  <a:srgbClr val="FF0000"/>
                </a:solidFill>
                <a:latin typeface="Arial Narrow" panose="020B0606020202030204" pitchFamily="34" charset="0"/>
                <a:ea typeface="仿宋_GB2312" pitchFamily="49" charset="-122"/>
                <a:cs typeface="Times New Roman" pitchFamily="18" charset="0"/>
              </a:rPr>
              <a:t>: </a:t>
            </a:r>
            <a:r>
              <a:rPr lang="en-US" altLang="zh-CN" sz="1600" b="1" dirty="0" smtClean="0">
                <a:solidFill>
                  <a:srgbClr val="003366"/>
                </a:solidFill>
                <a:latin typeface="Arial Narrow" panose="020B0606020202030204" pitchFamily="34" charset="0"/>
                <a:ea typeface="仿宋_GB2312" pitchFamily="49" charset="-122"/>
                <a:cs typeface="Times New Roman" pitchFamily="18" charset="0"/>
              </a:rPr>
              <a:t>Figure “8” ring</a:t>
            </a:r>
            <a:endParaRPr lang="en-US" altLang="zh-CN" sz="1600" b="1" dirty="0">
              <a:solidFill>
                <a:srgbClr val="003366"/>
              </a:solidFill>
              <a:latin typeface="Arial Narrow" panose="020B0606020202030204" pitchFamily="34" charset="0"/>
              <a:ea typeface="仿宋_GB2312" pitchFamily="49" charset="-122"/>
              <a:cs typeface="Times New Roman" pitchFamily="18" charset="0"/>
            </a:endParaRPr>
          </a:p>
          <a:p>
            <a:r>
              <a:rPr lang="en-US" altLang="zh-CN" sz="1400" b="1" dirty="0" smtClean="0">
                <a:solidFill>
                  <a:srgbClr val="0000FF"/>
                </a:solidFill>
              </a:rPr>
              <a:t>Circumference: 273m</a:t>
            </a:r>
          </a:p>
          <a:p>
            <a:r>
              <a:rPr lang="en-US" altLang="zh-CN" sz="1400" b="1" dirty="0" smtClean="0">
                <a:solidFill>
                  <a:srgbClr val="0000FF"/>
                </a:solidFill>
              </a:rPr>
              <a:t>Rigidity: 15 Tm</a:t>
            </a:r>
          </a:p>
          <a:p>
            <a:r>
              <a:rPr lang="en-US" altLang="zh-CN" sz="1400" dirty="0" smtClean="0">
                <a:solidFill>
                  <a:srgbClr val="00B050"/>
                </a:solidFill>
              </a:rPr>
              <a:t>Ion-ion merging </a:t>
            </a:r>
          </a:p>
        </p:txBody>
      </p:sp>
      <p:sp>
        <p:nvSpPr>
          <p:cNvPr id="11" name="Text Box 211"/>
          <p:cNvSpPr txBox="1">
            <a:spLocks noChangeArrowheads="1"/>
          </p:cNvSpPr>
          <p:nvPr/>
        </p:nvSpPr>
        <p:spPr bwMode="auto">
          <a:xfrm>
            <a:off x="6866822" y="750039"/>
            <a:ext cx="2267744" cy="1277273"/>
          </a:xfrm>
          <a:prstGeom prst="rect">
            <a:avLst/>
          </a:prstGeom>
          <a:noFill/>
          <a:ln w="3175">
            <a:noFill/>
            <a:headEnd/>
            <a:tailEnd/>
          </a:ln>
        </p:spPr>
        <p:style>
          <a:lnRef idx="2">
            <a:schemeClr val="accent6"/>
          </a:lnRef>
          <a:fillRef idx="1">
            <a:schemeClr val="lt1"/>
          </a:fillRef>
          <a:effectRef idx="0">
            <a:schemeClr val="accent6"/>
          </a:effectRef>
          <a:fontRef idx="minor">
            <a:schemeClr val="dk1"/>
          </a:fontRef>
        </p:style>
        <p:txBody>
          <a:bodyPr wrap="square" anchor="ctr">
            <a:spAutoFit/>
          </a:bodyPr>
          <a:lstStyle/>
          <a:p>
            <a:r>
              <a:rPr lang="en-US" altLang="zh-CN" sz="1600" b="1" dirty="0" err="1" smtClean="0">
                <a:solidFill>
                  <a:srgbClr val="FF0000"/>
                </a:solidFill>
                <a:latin typeface="Arial Narrow" panose="020B0606020202030204" pitchFamily="34" charset="0"/>
                <a:ea typeface="仿宋_GB2312" pitchFamily="49" charset="-122"/>
                <a:cs typeface="Times New Roman" pitchFamily="18" charset="0"/>
              </a:rPr>
              <a:t>SRing</a:t>
            </a:r>
            <a:r>
              <a:rPr lang="en-US" altLang="zh-CN" sz="1600" b="1" dirty="0" smtClean="0">
                <a:solidFill>
                  <a:srgbClr val="FF0000"/>
                </a:solidFill>
                <a:latin typeface="Arial Narrow" panose="020B0606020202030204" pitchFamily="34" charset="0"/>
                <a:ea typeface="仿宋_GB2312" pitchFamily="49" charset="-122"/>
                <a:cs typeface="Times New Roman" pitchFamily="18" charset="0"/>
              </a:rPr>
              <a:t>: </a:t>
            </a:r>
            <a:r>
              <a:rPr lang="en-US" altLang="zh-CN" sz="1600" b="1" dirty="0" smtClean="0">
                <a:solidFill>
                  <a:srgbClr val="003366"/>
                </a:solidFill>
                <a:latin typeface="Arial Narrow" panose="020B0606020202030204" pitchFamily="34" charset="0"/>
                <a:ea typeface="仿宋_GB2312" pitchFamily="49" charset="-122"/>
                <a:cs typeface="Times New Roman" pitchFamily="18" charset="0"/>
              </a:rPr>
              <a:t>Spectrometer ring</a:t>
            </a:r>
          </a:p>
          <a:p>
            <a:r>
              <a:rPr lang="en-US" altLang="zh-CN" sz="1300" b="1" dirty="0" smtClean="0">
                <a:solidFill>
                  <a:srgbClr val="0000FF"/>
                </a:solidFill>
                <a:latin typeface="Arial" pitchFamily="34" charset="0"/>
              </a:rPr>
              <a:t>Circumference: 273m</a:t>
            </a:r>
          </a:p>
          <a:p>
            <a:r>
              <a:rPr lang="en-US" altLang="zh-CN" sz="1300" b="1" dirty="0" smtClean="0">
                <a:solidFill>
                  <a:srgbClr val="0000FF"/>
                </a:solidFill>
                <a:latin typeface="Arial" pitchFamily="34" charset="0"/>
              </a:rPr>
              <a:t>Rigidity: 13-15 Tm</a:t>
            </a:r>
          </a:p>
          <a:p>
            <a:pPr>
              <a:spcBef>
                <a:spcPts val="600"/>
              </a:spcBef>
            </a:pPr>
            <a:r>
              <a:rPr lang="en-US" altLang="zh-CN" sz="1000" dirty="0" smtClean="0">
                <a:solidFill>
                  <a:srgbClr val="00B050"/>
                </a:solidFill>
                <a:latin typeface="Arial" pitchFamily="34" charset="0"/>
              </a:rPr>
              <a:t>Electron/Stochastic cooling </a:t>
            </a:r>
          </a:p>
          <a:p>
            <a:pPr>
              <a:spcBef>
                <a:spcPts val="0"/>
              </a:spcBef>
            </a:pPr>
            <a:r>
              <a:rPr lang="en-US" altLang="zh-CN" sz="1000" dirty="0" smtClean="0">
                <a:solidFill>
                  <a:srgbClr val="00B050"/>
                </a:solidFill>
                <a:latin typeface="Arial" pitchFamily="34" charset="0"/>
              </a:rPr>
              <a:t>Two TOF detectors</a:t>
            </a:r>
          </a:p>
          <a:p>
            <a:pPr>
              <a:spcBef>
                <a:spcPts val="0"/>
              </a:spcBef>
            </a:pPr>
            <a:r>
              <a:rPr lang="en-US" altLang="zh-CN" sz="1000" dirty="0" smtClean="0">
                <a:solidFill>
                  <a:srgbClr val="00B050"/>
                </a:solidFill>
                <a:latin typeface="Arial" pitchFamily="34" charset="0"/>
              </a:rPr>
              <a:t>Four operation modes</a:t>
            </a:r>
          </a:p>
        </p:txBody>
      </p:sp>
      <p:sp>
        <p:nvSpPr>
          <p:cNvPr id="13" name="矩形 12"/>
          <p:cNvSpPr/>
          <p:nvPr/>
        </p:nvSpPr>
        <p:spPr>
          <a:xfrm>
            <a:off x="2566264" y="1499299"/>
            <a:ext cx="1767432" cy="292388"/>
          </a:xfrm>
          <a:prstGeom prst="rect">
            <a:avLst/>
          </a:prstGeom>
          <a:noFill/>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marL="0" marR="0" indent="0" defTabSz="914400" eaLnBrk="1" latinLnBrk="0" hangingPunct="1">
              <a:lnSpc>
                <a:spcPct val="100000"/>
              </a:lnSpc>
              <a:buClrTx/>
              <a:buSzTx/>
              <a:buFontTx/>
              <a:buNone/>
              <a:tabLst/>
              <a:defRPr/>
            </a:pPr>
            <a:r>
              <a:rPr lang="en-US" altLang="zh-CN" sz="1300" b="1" dirty="0">
                <a:solidFill>
                  <a:srgbClr val="0000FF"/>
                </a:solidFill>
                <a:latin typeface="Arial" charset="0"/>
                <a:ea typeface="宋体" charset="-122"/>
              </a:rPr>
              <a:t>L: </a:t>
            </a:r>
            <a:r>
              <a:rPr lang="en-US" altLang="zh-CN" sz="1300" b="1" dirty="0" smtClean="0">
                <a:solidFill>
                  <a:srgbClr val="0000FF"/>
                </a:solidFill>
                <a:latin typeface="Arial" charset="0"/>
                <a:ea typeface="宋体" charset="-122"/>
              </a:rPr>
              <a:t>180m</a:t>
            </a:r>
            <a:r>
              <a:rPr lang="en-US" altLang="zh-CN" sz="1300" b="1" dirty="0">
                <a:solidFill>
                  <a:srgbClr val="0000FF"/>
                </a:solidFill>
                <a:latin typeface="Arial" charset="0"/>
                <a:ea typeface="宋体" charset="-122"/>
              </a:rPr>
              <a:t>, B</a:t>
            </a:r>
            <a:r>
              <a:rPr lang="el-GR" altLang="zh-CN" sz="1300" b="1" dirty="0">
                <a:solidFill>
                  <a:srgbClr val="0000FF"/>
                </a:solidFill>
                <a:latin typeface="Arial" charset="0"/>
                <a:ea typeface="宋体" charset="-122"/>
              </a:rPr>
              <a:t>ρ</a:t>
            </a:r>
            <a:r>
              <a:rPr lang="en-US" altLang="zh-CN" sz="1300" b="1" dirty="0">
                <a:solidFill>
                  <a:srgbClr val="0000FF"/>
                </a:solidFill>
                <a:latin typeface="Arial" charset="0"/>
                <a:ea typeface="宋体" charset="-122"/>
              </a:rPr>
              <a:t>: 2</a:t>
            </a:r>
            <a:r>
              <a:rPr lang="en-US" altLang="zh-CN" sz="1300" b="1" dirty="0" smtClean="0">
                <a:solidFill>
                  <a:srgbClr val="0000FF"/>
                </a:solidFill>
                <a:latin typeface="Arial" charset="0"/>
                <a:ea typeface="宋体" charset="-122"/>
              </a:rPr>
              <a:t>5 </a:t>
            </a:r>
            <a:r>
              <a:rPr lang="en-US" altLang="zh-CN" sz="1300" b="1" dirty="0">
                <a:solidFill>
                  <a:srgbClr val="0000FF"/>
                </a:solidFill>
                <a:latin typeface="Arial" charset="0"/>
                <a:ea typeface="宋体" charset="-122"/>
              </a:rPr>
              <a:t>Tm</a:t>
            </a:r>
            <a:endParaRPr lang="zh-CN" altLang="en-US" sz="1300" b="1" dirty="0">
              <a:solidFill>
                <a:srgbClr val="0000FF"/>
              </a:solidFill>
              <a:latin typeface="Arial" charset="0"/>
              <a:ea typeface="宋体" charset="-122"/>
            </a:endParaRPr>
          </a:p>
        </p:txBody>
      </p:sp>
      <p:sp>
        <p:nvSpPr>
          <p:cNvPr id="15" name="Text Box 211"/>
          <p:cNvSpPr txBox="1">
            <a:spLocks noChangeArrowheads="1"/>
          </p:cNvSpPr>
          <p:nvPr/>
        </p:nvSpPr>
        <p:spPr bwMode="auto">
          <a:xfrm>
            <a:off x="323689" y="4528572"/>
            <a:ext cx="3017904" cy="1492716"/>
          </a:xfrm>
          <a:prstGeom prst="rect">
            <a:avLst/>
          </a:prstGeom>
          <a:noFill/>
          <a:ln w="3175">
            <a:noFill/>
            <a:headEnd/>
            <a:tailEnd/>
          </a:ln>
        </p:spPr>
        <p:style>
          <a:lnRef idx="2">
            <a:schemeClr val="accent6"/>
          </a:lnRef>
          <a:fillRef idx="1">
            <a:schemeClr val="lt1"/>
          </a:fillRef>
          <a:effectRef idx="0">
            <a:schemeClr val="accent6"/>
          </a:effectRef>
          <a:fontRef idx="minor">
            <a:schemeClr val="dk1"/>
          </a:fontRef>
        </p:style>
        <p:txBody>
          <a:bodyPr wrap="square" anchor="ctr">
            <a:spAutoFit/>
          </a:bodyPr>
          <a:lstStyle/>
          <a:p>
            <a:pPr lvl="0"/>
            <a:r>
              <a:rPr lang="en-US" altLang="zh-CN" sz="1600" b="1" dirty="0" err="1" smtClean="0">
                <a:solidFill>
                  <a:srgbClr val="FF0000"/>
                </a:solidFill>
                <a:latin typeface="Arial Narrow" panose="020B0606020202030204" pitchFamily="34" charset="0"/>
                <a:ea typeface="仿宋_GB2312" pitchFamily="49" charset="-122"/>
                <a:cs typeface="Times New Roman" pitchFamily="18" charset="0"/>
              </a:rPr>
              <a:t>BRing</a:t>
            </a:r>
            <a:r>
              <a:rPr lang="en-US" altLang="zh-CN" sz="1600" b="1" dirty="0" smtClean="0">
                <a:solidFill>
                  <a:srgbClr val="FF0000"/>
                </a:solidFill>
                <a:latin typeface="Arial Narrow" panose="020B0606020202030204" pitchFamily="34" charset="0"/>
                <a:ea typeface="仿宋_GB2312" pitchFamily="49" charset="-122"/>
                <a:cs typeface="Times New Roman" pitchFamily="18" charset="0"/>
              </a:rPr>
              <a:t>-N: </a:t>
            </a:r>
            <a:r>
              <a:rPr lang="en-US" altLang="zh-CN" sz="1600" b="1" dirty="0" smtClean="0">
                <a:solidFill>
                  <a:srgbClr val="002060"/>
                </a:solidFill>
                <a:latin typeface="Arial Narrow" panose="020B0606020202030204" pitchFamily="34" charset="0"/>
                <a:ea typeface="仿宋_GB2312" pitchFamily="49" charset="-122"/>
                <a:cs typeface="Times New Roman" pitchFamily="18" charset="0"/>
              </a:rPr>
              <a:t>Fast cycle ring</a:t>
            </a:r>
            <a:endParaRPr lang="zh-CN" altLang="en-US" sz="1600" b="1" dirty="0" smtClean="0">
              <a:solidFill>
                <a:srgbClr val="002060"/>
              </a:solidFill>
              <a:latin typeface="Arial Narrow" panose="020B0606020202030204" pitchFamily="34" charset="0"/>
              <a:ea typeface="仿宋_GB2312" pitchFamily="49" charset="-122"/>
              <a:cs typeface="Times New Roman" pitchFamily="18" charset="0"/>
            </a:endParaRPr>
          </a:p>
          <a:p>
            <a:pPr lvl="0"/>
            <a:r>
              <a:rPr lang="en-US" altLang="zh-CN" sz="1400" b="1" dirty="0" smtClean="0">
                <a:solidFill>
                  <a:srgbClr val="0000FF"/>
                </a:solidFill>
                <a:latin typeface="Arial" charset="0"/>
                <a:ea typeface="宋体" charset="-122"/>
              </a:rPr>
              <a:t>Circumference: 570 m</a:t>
            </a:r>
          </a:p>
          <a:p>
            <a:pPr lvl="0"/>
            <a:r>
              <a:rPr lang="en-US" altLang="zh-CN" sz="1400" b="1" dirty="0" smtClean="0">
                <a:solidFill>
                  <a:srgbClr val="0000FF"/>
                </a:solidFill>
                <a:latin typeface="Arial" charset="0"/>
                <a:ea typeface="宋体" charset="-122"/>
              </a:rPr>
              <a:t>Rigidity: 34 Tm</a:t>
            </a:r>
          </a:p>
          <a:p>
            <a:pPr>
              <a:spcBef>
                <a:spcPts val="600"/>
              </a:spcBef>
            </a:pPr>
            <a:r>
              <a:rPr lang="en-US" altLang="zh-CN" sz="1400" dirty="0">
                <a:solidFill>
                  <a:srgbClr val="00B050"/>
                </a:solidFill>
                <a:latin typeface="Arial" charset="0"/>
                <a:ea typeface="宋体" charset="-122"/>
              </a:rPr>
              <a:t>Large acceptance (</a:t>
            </a:r>
            <a:r>
              <a:rPr lang="en-US" altLang="zh-CN" sz="1400" dirty="0" smtClean="0">
                <a:solidFill>
                  <a:srgbClr val="00B050"/>
                </a:solidFill>
                <a:latin typeface="Arial" charset="0"/>
                <a:ea typeface="宋体" charset="-122"/>
              </a:rPr>
              <a:t>250/120)</a:t>
            </a:r>
          </a:p>
          <a:p>
            <a:pPr lvl="0">
              <a:spcBef>
                <a:spcPts val="0"/>
              </a:spcBef>
            </a:pPr>
            <a:r>
              <a:rPr lang="en-US" altLang="zh-CN" sz="1400" dirty="0" smtClean="0">
                <a:solidFill>
                  <a:srgbClr val="00B050"/>
                </a:solidFill>
                <a:latin typeface="Arial" charset="0"/>
                <a:ea typeface="宋体" charset="-122"/>
              </a:rPr>
              <a:t>Two planes painting injection</a:t>
            </a:r>
          </a:p>
          <a:p>
            <a:pPr lvl="0"/>
            <a:r>
              <a:rPr lang="en-US" altLang="zh-CN" sz="1400" dirty="0" smtClean="0">
                <a:solidFill>
                  <a:srgbClr val="00B050"/>
                </a:solidFill>
                <a:latin typeface="Arial" charset="0"/>
                <a:ea typeface="宋体" charset="-122"/>
              </a:rPr>
              <a:t>Fast ramping rate</a:t>
            </a:r>
            <a:r>
              <a:rPr lang="zh-CN" altLang="en-US" sz="1400" dirty="0" smtClean="0">
                <a:solidFill>
                  <a:srgbClr val="00B050"/>
                </a:solidFill>
                <a:latin typeface="Arial" charset="0"/>
                <a:ea typeface="宋体" charset="-122"/>
              </a:rPr>
              <a:t>（</a:t>
            </a:r>
            <a:r>
              <a:rPr lang="en-US" altLang="zh-CN" sz="1400" dirty="0" smtClean="0">
                <a:solidFill>
                  <a:srgbClr val="00B050"/>
                </a:solidFill>
                <a:latin typeface="Arial" charset="0"/>
                <a:ea typeface="宋体" charset="-122"/>
              </a:rPr>
              <a:t>5-10Hz, </a:t>
            </a:r>
            <a:r>
              <a:rPr lang="en-US" altLang="zh-CN" sz="1400" dirty="0" smtClean="0">
                <a:solidFill>
                  <a:srgbClr val="FF0000"/>
                </a:solidFill>
                <a:latin typeface="Arial" charset="0"/>
                <a:ea typeface="宋体" charset="-122"/>
              </a:rPr>
              <a:t>20Hz</a:t>
            </a:r>
            <a:r>
              <a:rPr lang="zh-CN" altLang="en-US" sz="1400" dirty="0" smtClean="0">
                <a:solidFill>
                  <a:srgbClr val="00B050"/>
                </a:solidFill>
                <a:latin typeface="Arial" charset="0"/>
                <a:ea typeface="宋体" charset="-122"/>
              </a:rPr>
              <a:t>）</a:t>
            </a:r>
            <a:endParaRPr lang="en-US" altLang="zh-CN" sz="1600" dirty="0">
              <a:solidFill>
                <a:srgbClr val="00B050"/>
              </a:solidFill>
            </a:endParaRPr>
          </a:p>
        </p:txBody>
      </p:sp>
      <p:sp>
        <p:nvSpPr>
          <p:cNvPr id="16" name="Rectangle 2"/>
          <p:cNvSpPr>
            <a:spLocks noChangeArrowheads="1"/>
          </p:cNvSpPr>
          <p:nvPr/>
        </p:nvSpPr>
        <p:spPr bwMode="auto">
          <a:xfrm>
            <a:off x="1570509" y="61888"/>
            <a:ext cx="5809803" cy="558800"/>
          </a:xfrm>
          <a:prstGeom prst="rect">
            <a:avLst/>
          </a:prstGeom>
          <a:noFill/>
          <a:ln w="9525">
            <a:noFill/>
            <a:miter lim="800000"/>
            <a:headEnd/>
            <a:tailEnd/>
          </a:ln>
        </p:spPr>
        <p:txBody>
          <a:bodyPr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algn="ctr"/>
            <a:r>
              <a:rPr lang="en-US" altLang="zh-CN" sz="3000" dirty="0" smtClean="0">
                <a:solidFill>
                  <a:srgbClr val="0000FF"/>
                </a:solidFill>
                <a:latin typeface="+mn-lt"/>
                <a:ea typeface="黑体" pitchFamily="49" charset="-122"/>
                <a:cs typeface="Times New Roman" pitchFamily="18" charset="0"/>
              </a:rPr>
              <a:t> </a:t>
            </a:r>
            <a:r>
              <a:rPr lang="en-US" altLang="zh-CN" sz="3000" b="1" dirty="0" smtClean="0">
                <a:solidFill>
                  <a:schemeClr val="bg1"/>
                </a:solidFill>
                <a:latin typeface="+mn-lt"/>
                <a:ea typeface="黑体" pitchFamily="49" charset="-122"/>
                <a:cs typeface="Times New Roman" pitchFamily="18" charset="0"/>
              </a:rPr>
              <a:t>Main accelerator components</a:t>
            </a:r>
            <a:endParaRPr lang="en-US" altLang="zh-CN" sz="3000" b="1" dirty="0">
              <a:solidFill>
                <a:schemeClr val="bg1"/>
              </a:solidFill>
              <a:latin typeface="+mn-lt"/>
              <a:ea typeface="黑体" pitchFamily="49" charset="-122"/>
              <a:cs typeface="Times New Roman" pitchFamily="18" charset="0"/>
            </a:endParaRPr>
          </a:p>
        </p:txBody>
      </p:sp>
      <p:sp>
        <p:nvSpPr>
          <p:cNvPr id="21" name="矩形 20"/>
          <p:cNvSpPr/>
          <p:nvPr/>
        </p:nvSpPr>
        <p:spPr>
          <a:xfrm>
            <a:off x="755576" y="6167045"/>
            <a:ext cx="7776864" cy="646331"/>
          </a:xfrm>
          <a:prstGeom prst="rect">
            <a:avLst/>
          </a:prstGeom>
          <a:solidFill>
            <a:schemeClr val="accent6">
              <a:lumMod val="20000"/>
              <a:lumOff val="80000"/>
            </a:schemeClr>
          </a:solidFill>
        </p:spPr>
        <p:txBody>
          <a:bodyPr wrap="square">
            <a:spAutoFit/>
          </a:bodyPr>
          <a:lstStyle/>
          <a:p>
            <a:pPr algn="ctr"/>
            <a:r>
              <a:rPr lang="en-US" altLang="zh-CN" dirty="0" smtClean="0"/>
              <a:t>These tunnels will be built in a cut and cover method and will be filled with 5 m overlay of soil. This conforms to the requirements of radiation safety.</a:t>
            </a:r>
          </a:p>
        </p:txBody>
      </p:sp>
      <p:sp>
        <p:nvSpPr>
          <p:cNvPr id="2" name="椭圆 1"/>
          <p:cNvSpPr/>
          <p:nvPr/>
        </p:nvSpPr>
        <p:spPr bwMode="auto">
          <a:xfrm>
            <a:off x="0" y="889301"/>
            <a:ext cx="2428043" cy="1531587"/>
          </a:xfrm>
          <a:prstGeom prst="ellipse">
            <a:avLst/>
          </a:prstGeom>
          <a:noFill/>
          <a:ln w="19050">
            <a:solidFill>
              <a:srgbClr val="C00000"/>
            </a:solidFill>
          </a:ln>
        </p:spPr>
        <p:txBody>
          <a:bodyPr vert="horz" wrap="square" lIns="91440" tIns="45720" rIns="91440" bIns="45720" numCol="1" rtlCol="0" anchor="t" anchorCtr="0" compatLnSpc="1"/>
          <a:lstStyle/>
          <a:p>
            <a:pPr marL="0" marR="0" indent="0" algn="l" defTabSz="914400" rtl="0" eaLnBrk="0" fontAlgn="base" latinLnBrk="0" hangingPunct="0">
              <a:lnSpc>
                <a:spcPct val="180000"/>
              </a:lnSpc>
              <a:spcBef>
                <a:spcPct val="0"/>
              </a:spcBef>
              <a:spcAft>
                <a:spcPct val="0"/>
              </a:spcAft>
              <a:buClr>
                <a:schemeClr val="tx1"/>
              </a:buClr>
              <a:buSzTx/>
              <a:buFont typeface="Wingdings" charset="0"/>
              <a:buNone/>
            </a:pPr>
            <a:endParaRPr kumimoji="0" lang="zh-CN" altLang="en-US" sz="2000" b="1" i="0" u="none" strike="noStrike" cap="none" normalizeH="0" baseline="0">
              <a:ln>
                <a:noFill/>
              </a:ln>
              <a:solidFill>
                <a:srgbClr val="000000"/>
              </a:solidFill>
              <a:effectLst/>
              <a:latin typeface="Arial" charset="0"/>
              <a:ea typeface="楷体_GB2312" charset="0"/>
              <a:cs typeface="Arial" charset="0"/>
            </a:endParaRPr>
          </a:p>
        </p:txBody>
      </p:sp>
      <p:sp>
        <p:nvSpPr>
          <p:cNvPr id="12" name="椭圆 11"/>
          <p:cNvSpPr/>
          <p:nvPr/>
        </p:nvSpPr>
        <p:spPr bwMode="auto">
          <a:xfrm rot="20576028">
            <a:off x="5210731" y="1941134"/>
            <a:ext cx="2208210" cy="1094961"/>
          </a:xfrm>
          <a:prstGeom prst="ellipse">
            <a:avLst/>
          </a:prstGeom>
          <a:noFill/>
          <a:ln w="19050">
            <a:solidFill>
              <a:srgbClr val="C00000"/>
            </a:solidFill>
          </a:ln>
        </p:spPr>
        <p:txBody>
          <a:bodyPr vert="horz" wrap="square" lIns="91440" tIns="45720" rIns="91440" bIns="45720" numCol="1" rtlCol="0" anchor="t" anchorCtr="0" compatLnSpc="1"/>
          <a:lstStyle/>
          <a:p>
            <a:pPr marL="0" marR="0" indent="0" algn="l" defTabSz="914400" rtl="0" eaLnBrk="0" fontAlgn="base" latinLnBrk="0" hangingPunct="0">
              <a:lnSpc>
                <a:spcPct val="180000"/>
              </a:lnSpc>
              <a:spcBef>
                <a:spcPct val="0"/>
              </a:spcBef>
              <a:spcAft>
                <a:spcPct val="0"/>
              </a:spcAft>
              <a:buClr>
                <a:schemeClr val="tx1"/>
              </a:buClr>
              <a:buSzTx/>
              <a:buFont typeface="Wingdings" charset="0"/>
              <a:buNone/>
            </a:pPr>
            <a:endParaRPr kumimoji="0" lang="zh-CN" altLang="en-US" sz="2000" b="1" i="0" u="none" strike="noStrike" cap="none" normalizeH="0" baseline="0">
              <a:ln>
                <a:noFill/>
              </a:ln>
              <a:solidFill>
                <a:srgbClr val="000000"/>
              </a:solidFill>
              <a:effectLst/>
              <a:latin typeface="Arial" charset="0"/>
              <a:ea typeface="楷体_GB2312" charset="0"/>
              <a:cs typeface="Arial" charset="0"/>
            </a:endParaRPr>
          </a:p>
        </p:txBody>
      </p:sp>
      <p:sp>
        <p:nvSpPr>
          <p:cNvPr id="14" name="椭圆 13"/>
          <p:cNvSpPr/>
          <p:nvPr/>
        </p:nvSpPr>
        <p:spPr bwMode="auto">
          <a:xfrm rot="20169519">
            <a:off x="3879996" y="4787897"/>
            <a:ext cx="2208210" cy="478960"/>
          </a:xfrm>
          <a:prstGeom prst="ellipse">
            <a:avLst/>
          </a:prstGeom>
          <a:noFill/>
          <a:ln w="19050">
            <a:solidFill>
              <a:srgbClr val="C00000"/>
            </a:solidFill>
          </a:ln>
        </p:spPr>
        <p:txBody>
          <a:bodyPr vert="horz" wrap="square" lIns="91440" tIns="45720" rIns="91440" bIns="45720" numCol="1" rtlCol="0" anchor="t" anchorCtr="0" compatLnSpc="1"/>
          <a:lstStyle/>
          <a:p>
            <a:pPr marL="0" marR="0" indent="0" algn="l" defTabSz="914400" rtl="0" eaLnBrk="0" fontAlgn="base" latinLnBrk="0" hangingPunct="0">
              <a:lnSpc>
                <a:spcPct val="180000"/>
              </a:lnSpc>
              <a:spcBef>
                <a:spcPct val="0"/>
              </a:spcBef>
              <a:spcAft>
                <a:spcPct val="0"/>
              </a:spcAft>
              <a:buClr>
                <a:schemeClr val="tx1"/>
              </a:buClr>
              <a:buSzTx/>
              <a:buFont typeface="Wingdings" charset="0"/>
              <a:buNone/>
            </a:pPr>
            <a:endParaRPr kumimoji="0" lang="zh-CN" altLang="en-US" sz="2000" b="1" i="0" u="none" strike="noStrike" cap="none" normalizeH="0" baseline="0">
              <a:ln>
                <a:noFill/>
              </a:ln>
              <a:solidFill>
                <a:srgbClr val="000000"/>
              </a:solidFill>
              <a:effectLst/>
              <a:latin typeface="Arial" charset="0"/>
              <a:ea typeface="楷体_GB2312" charset="0"/>
              <a:cs typeface="Arial" charset="0"/>
            </a:endParaRPr>
          </a:p>
        </p:txBody>
      </p:sp>
    </p:spTree>
    <p:extLst>
      <p:ext uri="{BB962C8B-B14F-4D97-AF65-F5344CB8AC3E}">
        <p14:creationId xmlns:p14="http://schemas.microsoft.com/office/powerpoint/2010/main" val="41831590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932040" y="934496"/>
            <a:ext cx="3379174" cy="4475397"/>
            <a:chOff x="511720" y="505766"/>
            <a:chExt cx="3777936" cy="5193211"/>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720" y="690432"/>
              <a:ext cx="3777936" cy="2798144"/>
            </a:xfrm>
            <a:prstGeom prst="rect">
              <a:avLst/>
            </a:prstGeom>
          </p:spPr>
        </p:pic>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t="6683"/>
            <a:stretch/>
          </p:blipFill>
          <p:spPr>
            <a:xfrm>
              <a:off x="674478" y="3385748"/>
              <a:ext cx="3452420" cy="2313229"/>
            </a:xfrm>
            <a:prstGeom prst="rect">
              <a:avLst/>
            </a:prstGeom>
          </p:spPr>
        </p:pic>
        <p:sp>
          <p:nvSpPr>
            <p:cNvPr id="5" name="文本框 4"/>
            <p:cNvSpPr txBox="1"/>
            <p:nvPr/>
          </p:nvSpPr>
          <p:spPr>
            <a:xfrm>
              <a:off x="1502411" y="505766"/>
              <a:ext cx="2163360" cy="428570"/>
            </a:xfrm>
            <a:prstGeom prst="rect">
              <a:avLst/>
            </a:prstGeom>
            <a:noFill/>
            <a:ln w="9525" cap="flat" cmpd="sng" algn="ctr">
              <a:solidFill>
                <a:srgbClr val="C0504D"/>
              </a:solidFill>
              <a:prstDash val="solid"/>
              <a:round/>
              <a:headEnd type="none" w="med" len="med"/>
              <a:tailEnd type="none" w="med" len="med"/>
            </a:ln>
            <a:effectLst/>
          </p:spPr>
          <p:txBody>
            <a:bodyPr wrap="square" rtlCol="0">
              <a:spAutoFit/>
            </a:bodyPr>
            <a:lstStyle/>
            <a:p>
              <a:pPr fontAlgn="auto">
                <a:spcBef>
                  <a:spcPts val="0"/>
                </a:spcBef>
                <a:spcAft>
                  <a:spcPts val="0"/>
                </a:spcAft>
                <a:defRPr/>
              </a:pPr>
              <a:r>
                <a:rPr lang="en-US" altLang="zh-CN" kern="0" dirty="0" smtClean="0">
                  <a:solidFill>
                    <a:srgbClr val="C0504D"/>
                  </a:solidFill>
                  <a:latin typeface="Calibri"/>
                </a:rPr>
                <a:t>inject from 1</a:t>
              </a:r>
              <a:r>
                <a:rPr lang="en-US" altLang="zh-CN" kern="0" baseline="30000" dirty="0" smtClean="0">
                  <a:solidFill>
                    <a:srgbClr val="C0504D"/>
                  </a:solidFill>
                  <a:latin typeface="Calibri"/>
                </a:rPr>
                <a:t>st</a:t>
              </a:r>
              <a:r>
                <a:rPr lang="en-US" altLang="zh-CN" kern="0" dirty="0" smtClean="0">
                  <a:solidFill>
                    <a:srgbClr val="C0504D"/>
                  </a:solidFill>
                  <a:latin typeface="Calibri"/>
                </a:rPr>
                <a:t> turn</a:t>
              </a:r>
              <a:endParaRPr lang="zh-CN" altLang="en-US" kern="0" dirty="0" smtClean="0">
                <a:solidFill>
                  <a:srgbClr val="C0504D"/>
                </a:solidFill>
                <a:latin typeface="Calibri"/>
              </a:endParaRPr>
            </a:p>
          </p:txBody>
        </p:sp>
      </p:grpSp>
      <p:sp>
        <p:nvSpPr>
          <p:cNvPr id="14" name="矩形 13"/>
          <p:cNvSpPr/>
          <p:nvPr/>
        </p:nvSpPr>
        <p:spPr>
          <a:xfrm>
            <a:off x="251520" y="65576"/>
            <a:ext cx="5267789" cy="584775"/>
          </a:xfrm>
          <a:prstGeom prst="rect">
            <a:avLst/>
          </a:prstGeom>
        </p:spPr>
        <p:txBody>
          <a:bodyPr wrap="none">
            <a:spAutoFit/>
          </a:bodyPr>
          <a:lstStyle/>
          <a:p>
            <a:r>
              <a:rPr lang="en-US" altLang="zh-CN" sz="3200" b="1" dirty="0" smtClean="0">
                <a:solidFill>
                  <a:prstClr val="white"/>
                </a:solidFill>
                <a:latin typeface="Calibri" pitchFamily="34" charset="0"/>
                <a:ea typeface="MS PGothic" pitchFamily="34" charset="-128"/>
              </a:rPr>
              <a:t>Two planes painting injection </a:t>
            </a:r>
            <a:endParaRPr lang="zh-CN" altLang="en-US" sz="3200" b="1" dirty="0">
              <a:solidFill>
                <a:prstClr val="white"/>
              </a:solidFill>
            </a:endParaRPr>
          </a:p>
        </p:txBody>
      </p:sp>
      <p:sp>
        <p:nvSpPr>
          <p:cNvPr id="15" name="矩形 14"/>
          <p:cNvSpPr/>
          <p:nvPr/>
        </p:nvSpPr>
        <p:spPr>
          <a:xfrm>
            <a:off x="334161" y="5507258"/>
            <a:ext cx="8496944" cy="1323439"/>
          </a:xfrm>
          <a:prstGeom prst="rect">
            <a:avLst/>
          </a:prstGeom>
        </p:spPr>
        <p:txBody>
          <a:bodyPr wrap="square">
            <a:spAutoFit/>
          </a:bodyPr>
          <a:lstStyle/>
          <a:p>
            <a:pPr marL="342900" indent="-342900" algn="just">
              <a:buFont typeface="Wingdings" panose="05000000000000000000" pitchFamily="2" charset="2"/>
              <a:buChar char="Ø"/>
            </a:pPr>
            <a:r>
              <a:rPr lang="en-US" altLang="zh-CN" sz="2000" dirty="0" smtClean="0">
                <a:solidFill>
                  <a:srgbClr val="000099"/>
                </a:solidFill>
                <a:latin typeface="Times New Roman" panose="02020603050405020304" pitchFamily="18" charset="0"/>
                <a:ea typeface="仿宋_GB2312"/>
              </a:rPr>
              <a:t>The </a:t>
            </a:r>
            <a:r>
              <a:rPr lang="en-US" altLang="zh-CN" sz="2000" dirty="0">
                <a:solidFill>
                  <a:srgbClr val="000099"/>
                </a:solidFill>
                <a:latin typeface="Times New Roman" panose="02020603050405020304" pitchFamily="18" charset="0"/>
                <a:ea typeface="仿宋_GB2312"/>
              </a:rPr>
              <a:t>space charge force </a:t>
            </a:r>
            <a:r>
              <a:rPr lang="en-US" altLang="zh-CN" sz="2000" dirty="0" smtClean="0">
                <a:solidFill>
                  <a:srgbClr val="000099"/>
                </a:solidFill>
                <a:latin typeface="Times New Roman" panose="02020603050405020304" pitchFamily="18" charset="0"/>
                <a:ea typeface="仿宋_GB2312"/>
              </a:rPr>
              <a:t>is </a:t>
            </a:r>
            <a:r>
              <a:rPr lang="en-US" altLang="zh-CN" sz="2000" dirty="0">
                <a:solidFill>
                  <a:srgbClr val="000099"/>
                </a:solidFill>
                <a:latin typeface="Times New Roman" panose="02020603050405020304" pitchFamily="18" charset="0"/>
                <a:ea typeface="仿宋_GB2312"/>
              </a:rPr>
              <a:t>nonlinear for </a:t>
            </a:r>
            <a:r>
              <a:rPr lang="en-US" altLang="zh-CN" sz="2000" dirty="0" smtClean="0">
                <a:solidFill>
                  <a:srgbClr val="000099"/>
                </a:solidFill>
                <a:latin typeface="Times New Roman" panose="02020603050405020304" pitchFamily="18" charset="0"/>
                <a:ea typeface="仿宋_GB2312"/>
              </a:rPr>
              <a:t>this hollow beam, while the force is </a:t>
            </a:r>
            <a:r>
              <a:rPr lang="en-US" altLang="zh-CN" sz="2000" dirty="0">
                <a:solidFill>
                  <a:srgbClr val="000099"/>
                </a:solidFill>
                <a:latin typeface="Times New Roman" panose="02020603050405020304" pitchFamily="18" charset="0"/>
                <a:ea typeface="仿宋_GB2312"/>
              </a:rPr>
              <a:t>linear defocusing for a uniform </a:t>
            </a:r>
            <a:r>
              <a:rPr lang="en-US" altLang="zh-CN" sz="2000" dirty="0" smtClean="0">
                <a:solidFill>
                  <a:srgbClr val="000099"/>
                </a:solidFill>
                <a:latin typeface="Times New Roman" panose="02020603050405020304" pitchFamily="18" charset="0"/>
                <a:ea typeface="仿宋_GB2312"/>
              </a:rPr>
              <a:t>beam. </a:t>
            </a:r>
            <a:r>
              <a:rPr lang="en-US" altLang="zh-CN" sz="2000" dirty="0" smtClean="0">
                <a:solidFill>
                  <a:srgbClr val="C00000"/>
                </a:solidFill>
                <a:latin typeface="Times New Roman" panose="02020603050405020304" pitchFamily="18" charset="0"/>
                <a:ea typeface="仿宋_GB2312"/>
              </a:rPr>
              <a:t>Nonlinear </a:t>
            </a:r>
            <a:r>
              <a:rPr lang="en-US" altLang="zh-CN" sz="2000" dirty="0">
                <a:solidFill>
                  <a:srgbClr val="C00000"/>
                </a:solidFill>
                <a:latin typeface="Times New Roman" panose="02020603050405020304" pitchFamily="18" charset="0"/>
                <a:ea typeface="仿宋_GB2312"/>
              </a:rPr>
              <a:t>defocusing space charge force between the injected </a:t>
            </a:r>
            <a:r>
              <a:rPr lang="en-US" altLang="zh-CN" sz="2000" dirty="0" err="1">
                <a:solidFill>
                  <a:srgbClr val="C00000"/>
                </a:solidFill>
                <a:latin typeface="Times New Roman" panose="02020603050405020304" pitchFamily="18" charset="0"/>
                <a:ea typeface="仿宋_GB2312"/>
              </a:rPr>
              <a:t>beamlets</a:t>
            </a:r>
            <a:r>
              <a:rPr lang="en-US" altLang="zh-CN" sz="2000" dirty="0">
                <a:solidFill>
                  <a:srgbClr val="C00000"/>
                </a:solidFill>
                <a:latin typeface="Times New Roman" panose="02020603050405020304" pitchFamily="18" charset="0"/>
                <a:ea typeface="仿宋_GB2312"/>
              </a:rPr>
              <a:t> distorts the final beam </a:t>
            </a:r>
            <a:r>
              <a:rPr lang="en-US" altLang="zh-CN" sz="2000" dirty="0" smtClean="0">
                <a:solidFill>
                  <a:srgbClr val="C00000"/>
                </a:solidFill>
                <a:latin typeface="Times New Roman" panose="02020603050405020304" pitchFamily="18" charset="0"/>
                <a:ea typeface="仿宋_GB2312"/>
              </a:rPr>
              <a:t>distribution and caused the beam loss. </a:t>
            </a:r>
            <a:endParaRPr lang="zh-CN" altLang="en-US" sz="2000" dirty="0">
              <a:solidFill>
                <a:srgbClr val="C00000"/>
              </a:solidFill>
            </a:endParaRPr>
          </a:p>
        </p:txBody>
      </p:sp>
      <p:grpSp>
        <p:nvGrpSpPr>
          <p:cNvPr id="18" name="组合 17"/>
          <p:cNvGrpSpPr/>
          <p:nvPr/>
        </p:nvGrpSpPr>
        <p:grpSpPr>
          <a:xfrm>
            <a:off x="615852" y="908720"/>
            <a:ext cx="3452092" cy="4412576"/>
            <a:chOff x="4650993" y="908720"/>
            <a:chExt cx="3452092" cy="4412576"/>
          </a:xfrm>
        </p:grpSpPr>
        <p:grpSp>
          <p:nvGrpSpPr>
            <p:cNvPr id="6" name="组合 5"/>
            <p:cNvGrpSpPr/>
            <p:nvPr/>
          </p:nvGrpSpPr>
          <p:grpSpPr>
            <a:xfrm>
              <a:off x="4650993" y="908720"/>
              <a:ext cx="3452092" cy="4412576"/>
              <a:chOff x="4623684" y="2033900"/>
              <a:chExt cx="3452092" cy="4412576"/>
            </a:xfrm>
          </p:grpSpPr>
          <p:grpSp>
            <p:nvGrpSpPr>
              <p:cNvPr id="7" name="组合 6"/>
              <p:cNvGrpSpPr/>
              <p:nvPr/>
            </p:nvGrpSpPr>
            <p:grpSpPr>
              <a:xfrm>
                <a:off x="4688707" y="2033900"/>
                <a:ext cx="3387069" cy="4412576"/>
                <a:chOff x="4357450" y="578663"/>
                <a:chExt cx="3786763" cy="5120314"/>
              </a:xfrm>
            </p:grpSpPr>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7450" y="763329"/>
                  <a:ext cx="3786763" cy="2806971"/>
                </a:xfrm>
                <a:prstGeom prst="rect">
                  <a:avLst/>
                </a:prstGeom>
              </p:spPr>
            </p:pic>
            <p:cxnSp>
              <p:nvCxnSpPr>
                <p:cNvPr id="11" name="直接箭头连接符 10"/>
                <p:cNvCxnSpPr/>
                <p:nvPr/>
              </p:nvCxnSpPr>
              <p:spPr>
                <a:xfrm flipV="1">
                  <a:off x="5403238" y="2107221"/>
                  <a:ext cx="593815" cy="854422"/>
                </a:xfrm>
                <a:prstGeom prst="straightConnector1">
                  <a:avLst/>
                </a:prstGeom>
                <a:noFill/>
                <a:ln w="38100" cap="flat" cmpd="sng" algn="ctr">
                  <a:solidFill>
                    <a:srgbClr val="C00000"/>
                  </a:solidFill>
                  <a:prstDash val="solid"/>
                  <a:tailEnd type="triangle"/>
                </a:ln>
                <a:effectLst/>
              </p:spPr>
            </p:cxnSp>
            <p:pic>
              <p:nvPicPr>
                <p:cNvPr id="12" name="图片 11"/>
                <p:cNvPicPr>
                  <a:picLocks noChangeAspect="1"/>
                </p:cNvPicPr>
                <p:nvPr/>
              </p:nvPicPr>
              <p:blipFill rotWithShape="1">
                <a:blip r:embed="rId6">
                  <a:extLst>
                    <a:ext uri="{28A0092B-C50C-407E-A947-70E740481C1C}">
                      <a14:useLocalDpi xmlns:a14="http://schemas.microsoft.com/office/drawing/2010/main" val="0"/>
                    </a:ext>
                  </a:extLst>
                </a:blip>
                <a:srcRect t="5778"/>
                <a:stretch/>
              </p:blipFill>
              <p:spPr>
                <a:xfrm>
                  <a:off x="4419448" y="3440310"/>
                  <a:ext cx="3579907" cy="2258667"/>
                </a:xfrm>
                <a:prstGeom prst="rect">
                  <a:avLst/>
                </a:prstGeom>
              </p:spPr>
            </p:pic>
            <p:sp>
              <p:nvSpPr>
                <p:cNvPr id="13" name="文本框 12"/>
                <p:cNvSpPr txBox="1"/>
                <p:nvPr/>
              </p:nvSpPr>
              <p:spPr>
                <a:xfrm>
                  <a:off x="5403238" y="578663"/>
                  <a:ext cx="2320588" cy="428570"/>
                </a:xfrm>
                <a:prstGeom prst="rect">
                  <a:avLst/>
                </a:prstGeom>
                <a:noFill/>
                <a:ln w="9525" cap="flat" cmpd="sng" algn="ctr">
                  <a:solidFill>
                    <a:srgbClr val="4BACC6"/>
                  </a:solidFill>
                  <a:prstDash val="solid"/>
                  <a:round/>
                  <a:headEnd type="none" w="med" len="med"/>
                  <a:tailEnd type="none" w="med" len="med"/>
                </a:ln>
                <a:effectLst/>
              </p:spPr>
              <p:txBody>
                <a:bodyPr wrap="square" rtlCol="0">
                  <a:spAutoFit/>
                </a:bodyPr>
                <a:lstStyle/>
                <a:p>
                  <a:pPr fontAlgn="auto">
                    <a:spcBef>
                      <a:spcPts val="0"/>
                    </a:spcBef>
                    <a:spcAft>
                      <a:spcPts val="0"/>
                    </a:spcAft>
                    <a:defRPr/>
                  </a:pPr>
                  <a:r>
                    <a:rPr lang="en-US" altLang="zh-CN" kern="0" dirty="0" smtClean="0">
                      <a:solidFill>
                        <a:srgbClr val="4BACC6"/>
                      </a:solidFill>
                      <a:latin typeface="Calibri"/>
                    </a:rPr>
                    <a:t>inject from 30</a:t>
                  </a:r>
                  <a:r>
                    <a:rPr lang="en-US" altLang="zh-CN" kern="0" baseline="30000" dirty="0" smtClean="0">
                      <a:solidFill>
                        <a:srgbClr val="4BACC6"/>
                      </a:solidFill>
                      <a:latin typeface="Calibri"/>
                    </a:rPr>
                    <a:t>th</a:t>
                  </a:r>
                  <a:r>
                    <a:rPr lang="en-US" altLang="zh-CN" kern="0" dirty="0" smtClean="0">
                      <a:solidFill>
                        <a:srgbClr val="4BACC6"/>
                      </a:solidFill>
                      <a:latin typeface="Calibri"/>
                    </a:rPr>
                    <a:t> turn</a:t>
                  </a:r>
                  <a:endParaRPr lang="zh-CN" altLang="en-US" kern="0" dirty="0" smtClean="0">
                    <a:solidFill>
                      <a:srgbClr val="4BACC6"/>
                    </a:solidFill>
                    <a:latin typeface="Calibri"/>
                  </a:endParaRPr>
                </a:p>
              </p:txBody>
            </p:sp>
          </p:grpSp>
          <p:sp>
            <p:nvSpPr>
              <p:cNvPr id="8" name="文本框 7"/>
              <p:cNvSpPr txBox="1"/>
              <p:nvPr/>
            </p:nvSpPr>
            <p:spPr>
              <a:xfrm>
                <a:off x="4623684" y="4010251"/>
                <a:ext cx="1289159" cy="369332"/>
              </a:xfrm>
              <a:prstGeom prst="rect">
                <a:avLst/>
              </a:prstGeom>
              <a:noFill/>
            </p:spPr>
            <p:txBody>
              <a:bodyPr wrap="square" rtlCol="0">
                <a:spAutoFit/>
              </a:bodyPr>
              <a:lstStyle/>
              <a:p>
                <a:pPr algn="ctr"/>
                <a:r>
                  <a:rPr lang="en-US" altLang="zh-CN" b="1"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Distortion</a:t>
                </a:r>
                <a:endParaRPr lang="zh-CN" altLang="en-US"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cxnSp>
            <p:nvCxnSpPr>
              <p:cNvPr id="9" name="直接箭头连接符 8"/>
              <p:cNvCxnSpPr/>
              <p:nvPr/>
            </p:nvCxnSpPr>
            <p:spPr>
              <a:xfrm>
                <a:off x="5652496" y="4378051"/>
                <a:ext cx="713954" cy="947435"/>
              </a:xfrm>
              <a:prstGeom prst="straightConnector1">
                <a:avLst/>
              </a:prstGeom>
              <a:noFill/>
              <a:ln w="38100" cap="flat" cmpd="sng" algn="ctr">
                <a:solidFill>
                  <a:srgbClr val="C00000"/>
                </a:solidFill>
                <a:prstDash val="solid"/>
                <a:tailEnd type="triangle"/>
              </a:ln>
              <a:effectLst/>
            </p:spPr>
          </p:cxnSp>
        </p:grpSp>
        <p:sp>
          <p:nvSpPr>
            <p:cNvPr id="16" name="椭圆 15"/>
            <p:cNvSpPr/>
            <p:nvPr/>
          </p:nvSpPr>
          <p:spPr bwMode="auto">
            <a:xfrm rot="19877371">
              <a:off x="5938054" y="2047496"/>
              <a:ext cx="573371" cy="345880"/>
            </a:xfrm>
            <a:prstGeom prst="ellipse">
              <a:avLst/>
            </a:prstGeom>
            <a:noFill/>
            <a:ln>
              <a:solidFill>
                <a:srgbClr val="FFFF00"/>
              </a:solidFill>
            </a:ln>
          </p:spPr>
          <p:txBody>
            <a:bodyPr vert="horz" wrap="square" lIns="91440" tIns="45720" rIns="91440" bIns="45720" numCol="1" rtlCol="0" anchor="t" anchorCtr="0" compatLnSpc="1"/>
            <a:lstStyle/>
            <a:p>
              <a:pPr eaLnBrk="0" hangingPunct="0">
                <a:lnSpc>
                  <a:spcPct val="180000"/>
                </a:lnSpc>
                <a:buClr>
                  <a:prstClr val="black"/>
                </a:buClr>
                <a:buFont typeface="Wingdings" charset="0"/>
                <a:buNone/>
              </a:pPr>
              <a:endParaRPr lang="zh-CN" altLang="en-US" sz="2000" b="1">
                <a:solidFill>
                  <a:srgbClr val="000000"/>
                </a:solidFill>
                <a:latin typeface="Arial" charset="0"/>
                <a:ea typeface="楷体_GB2312" charset="0"/>
                <a:cs typeface="Arial" charset="0"/>
              </a:endParaRPr>
            </a:p>
          </p:txBody>
        </p:sp>
        <p:sp>
          <p:nvSpPr>
            <p:cNvPr id="17" name="椭圆 16"/>
            <p:cNvSpPr/>
            <p:nvPr/>
          </p:nvSpPr>
          <p:spPr bwMode="auto">
            <a:xfrm rot="19877371">
              <a:off x="6176028" y="4062230"/>
              <a:ext cx="573371" cy="345880"/>
            </a:xfrm>
            <a:prstGeom prst="ellipse">
              <a:avLst/>
            </a:prstGeom>
            <a:noFill/>
            <a:ln>
              <a:solidFill>
                <a:srgbClr val="0000FF"/>
              </a:solidFill>
            </a:ln>
          </p:spPr>
          <p:txBody>
            <a:bodyPr vert="horz" wrap="square" lIns="91440" tIns="45720" rIns="91440" bIns="45720" numCol="1" rtlCol="0" anchor="t" anchorCtr="0" compatLnSpc="1"/>
            <a:lstStyle/>
            <a:p>
              <a:pPr eaLnBrk="0" hangingPunct="0">
                <a:lnSpc>
                  <a:spcPct val="180000"/>
                </a:lnSpc>
                <a:buClr>
                  <a:prstClr val="black"/>
                </a:buClr>
                <a:buFont typeface="Wingdings" charset="0"/>
                <a:buNone/>
              </a:pPr>
              <a:endParaRPr lang="zh-CN" altLang="en-US" sz="2000" b="1">
                <a:solidFill>
                  <a:srgbClr val="000000"/>
                </a:solidFill>
                <a:latin typeface="Arial" charset="0"/>
                <a:ea typeface="楷体_GB2312" charset="0"/>
                <a:cs typeface="Arial" charset="0"/>
              </a:endParaRPr>
            </a:p>
          </p:txBody>
        </p:sp>
      </p:grpSp>
    </p:spTree>
    <p:extLst>
      <p:ext uri="{BB962C8B-B14F-4D97-AF65-F5344CB8AC3E}">
        <p14:creationId xmlns:p14="http://schemas.microsoft.com/office/powerpoint/2010/main" val="17892201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Users\sunny\Desktop\current.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1340768"/>
            <a:ext cx="6660000" cy="4580679"/>
          </a:xfrm>
          <a:prstGeom prst="rect">
            <a:avLst/>
          </a:prstGeom>
          <a:noFill/>
          <a:ln>
            <a:noFill/>
          </a:ln>
        </p:spPr>
      </p:pic>
      <p:sp>
        <p:nvSpPr>
          <p:cNvPr id="3" name="矩形 2"/>
          <p:cNvSpPr/>
          <p:nvPr/>
        </p:nvSpPr>
        <p:spPr>
          <a:xfrm>
            <a:off x="251520" y="65576"/>
            <a:ext cx="7034746" cy="584775"/>
          </a:xfrm>
          <a:prstGeom prst="rect">
            <a:avLst/>
          </a:prstGeom>
        </p:spPr>
        <p:txBody>
          <a:bodyPr wrap="none">
            <a:spAutoFit/>
          </a:bodyPr>
          <a:lstStyle/>
          <a:p>
            <a:r>
              <a:rPr lang="en-US" altLang="zh-CN" sz="3200" b="1" dirty="0" smtClean="0">
                <a:solidFill>
                  <a:prstClr val="white"/>
                </a:solidFill>
                <a:latin typeface="Calibri" pitchFamily="34" charset="0"/>
                <a:ea typeface="MS PGothic" pitchFamily="34" charset="-128"/>
              </a:rPr>
              <a:t>Simulation study of two planes painting </a:t>
            </a:r>
            <a:endParaRPr lang="zh-CN" altLang="en-US" sz="3200" b="1" dirty="0">
              <a:solidFill>
                <a:prstClr val="white"/>
              </a:solidFill>
            </a:endParaRPr>
          </a:p>
        </p:txBody>
      </p:sp>
      <p:sp>
        <p:nvSpPr>
          <p:cNvPr id="4" name="Rectangle 2"/>
          <p:cNvSpPr>
            <a:spLocks noChangeArrowheads="1"/>
          </p:cNvSpPr>
          <p:nvPr/>
        </p:nvSpPr>
        <p:spPr bwMode="auto">
          <a:xfrm>
            <a:off x="312895" y="692696"/>
            <a:ext cx="8208912" cy="558800"/>
          </a:xfrm>
          <a:prstGeom prst="rect">
            <a:avLst/>
          </a:prstGeom>
          <a:noFill/>
          <a:ln w="9525">
            <a:noFill/>
            <a:miter lim="800000"/>
            <a:headEnd/>
            <a:tailEnd/>
          </a:ln>
        </p:spPr>
        <p:txBody>
          <a:bodyPr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algn="ctr">
              <a:defRPr/>
            </a:pPr>
            <a:r>
              <a:rPr lang="en-US" altLang="zh-CN" sz="2800" b="1" dirty="0" smtClean="0">
                <a:solidFill>
                  <a:srgbClr val="0000FF"/>
                </a:solidFill>
                <a:latin typeface="Calibri"/>
                <a:ea typeface="黑体" pitchFamily="49" charset="-122"/>
                <a:cs typeface="Times New Roman" pitchFamily="18" charset="0"/>
              </a:rPr>
              <a:t>Beam loss in presence of the space charge effect</a:t>
            </a:r>
            <a:endParaRPr lang="en-US" altLang="zh-CN" sz="2800" b="1" dirty="0">
              <a:solidFill>
                <a:srgbClr val="0000FF"/>
              </a:solidFill>
              <a:latin typeface="Calibri"/>
              <a:ea typeface="黑体" pitchFamily="49" charset="-122"/>
              <a:cs typeface="Times New Roman" pitchFamily="18" charset="0"/>
            </a:endParaRPr>
          </a:p>
        </p:txBody>
      </p:sp>
      <p:sp>
        <p:nvSpPr>
          <p:cNvPr id="5" name="矩形 4"/>
          <p:cNvSpPr/>
          <p:nvPr/>
        </p:nvSpPr>
        <p:spPr>
          <a:xfrm>
            <a:off x="571724" y="5517232"/>
            <a:ext cx="7888708" cy="1231096"/>
          </a:xfrm>
          <a:prstGeom prst="rect">
            <a:avLst/>
          </a:prstGeom>
          <a:noFill/>
        </p:spPr>
        <p:txBody>
          <a:bodyPr wrap="square" lIns="91430" tIns="45715" rIns="91430" bIns="45715">
            <a:spAutoFit/>
          </a:bodyPr>
          <a:lstStyle/>
          <a:p>
            <a:pPr>
              <a:lnSpc>
                <a:spcPct val="125000"/>
              </a:lnSpc>
              <a:spcBef>
                <a:spcPts val="600"/>
              </a:spcBef>
              <a:spcAft>
                <a:spcPts val="0"/>
              </a:spcAft>
            </a:pPr>
            <a:r>
              <a:rPr lang="en-US" altLang="zh-CN" sz="2200" b="1" dirty="0" smtClean="0">
                <a:solidFill>
                  <a:srgbClr val="C00000"/>
                </a:solidFill>
                <a:latin typeface="Calibri" pitchFamily="34" charset="0"/>
                <a:cs typeface="Times New Roman" pitchFamily="18" charset="0"/>
              </a:rPr>
              <a:t>Why ?</a:t>
            </a:r>
          </a:p>
          <a:p>
            <a:pPr algn="ctr">
              <a:spcBef>
                <a:spcPts val="300"/>
              </a:spcBef>
              <a:spcAft>
                <a:spcPts val="0"/>
              </a:spcAft>
            </a:pPr>
            <a:r>
              <a:rPr lang="en-US" altLang="zh-CN" sz="2200" dirty="0" smtClean="0">
                <a:solidFill>
                  <a:srgbClr val="000099"/>
                </a:solidFill>
                <a:latin typeface="Calibri" pitchFamily="34" charset="0"/>
                <a:cs typeface="Times New Roman" pitchFamily="18" charset="0"/>
              </a:rPr>
              <a:t>The beam loss decrease with space charge effect in the case of current less than 1mA </a:t>
            </a:r>
            <a:r>
              <a:rPr lang="en-US" altLang="zh-CN" sz="2000" dirty="0" smtClean="0">
                <a:solidFill>
                  <a:srgbClr val="000099"/>
                </a:solidFill>
                <a:latin typeface="Calibri" pitchFamily="34" charset="0"/>
                <a:cs typeface="Times New Roman" pitchFamily="18" charset="0"/>
              </a:rPr>
              <a:t>  </a:t>
            </a:r>
            <a:endParaRPr lang="en-US" altLang="zh-CN" sz="2000" dirty="0" smtClean="0">
              <a:solidFill>
                <a:srgbClr val="000099"/>
              </a:solidFill>
              <a:latin typeface="Calibri" pitchFamily="34" charset="0"/>
            </a:endParaRPr>
          </a:p>
        </p:txBody>
      </p:sp>
      <p:sp>
        <p:nvSpPr>
          <p:cNvPr id="6" name="矩形 5"/>
          <p:cNvSpPr/>
          <p:nvPr/>
        </p:nvSpPr>
        <p:spPr bwMode="auto">
          <a:xfrm>
            <a:off x="5019526" y="3717032"/>
            <a:ext cx="2483536" cy="720080"/>
          </a:xfrm>
          <a:prstGeom prst="rect">
            <a:avLst/>
          </a:prstGeom>
          <a:noFill/>
          <a:ln w="25400">
            <a:solidFill>
              <a:srgbClr val="C00000"/>
            </a:solidFill>
          </a:ln>
        </p:spPr>
        <p:txBody>
          <a:bodyPr vert="horz" wrap="square" lIns="91440" tIns="45720" rIns="91440" bIns="45720" numCol="1" rtlCol="0" anchor="t" anchorCtr="0" compatLnSpc="1"/>
          <a:lstStyle/>
          <a:p>
            <a:pPr eaLnBrk="0" hangingPunct="0">
              <a:lnSpc>
                <a:spcPct val="180000"/>
              </a:lnSpc>
              <a:buClr>
                <a:prstClr val="black"/>
              </a:buClr>
              <a:buFont typeface="Wingdings" charset="0"/>
              <a:buNone/>
            </a:pPr>
            <a:endParaRPr lang="zh-CN" altLang="en-US" sz="2000" b="1">
              <a:solidFill>
                <a:srgbClr val="000000"/>
              </a:solidFill>
              <a:latin typeface="Arial" charset="0"/>
              <a:ea typeface="楷体_GB2312" charset="0"/>
              <a:cs typeface="Arial" charset="0"/>
            </a:endParaRPr>
          </a:p>
        </p:txBody>
      </p:sp>
    </p:spTree>
    <p:extLst>
      <p:ext uri="{BB962C8B-B14F-4D97-AF65-F5344CB8AC3E}">
        <p14:creationId xmlns:p14="http://schemas.microsoft.com/office/powerpoint/2010/main" val="117490458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51520" y="65576"/>
            <a:ext cx="5267789" cy="584775"/>
          </a:xfrm>
          <a:prstGeom prst="rect">
            <a:avLst/>
          </a:prstGeom>
        </p:spPr>
        <p:txBody>
          <a:bodyPr wrap="none">
            <a:spAutoFit/>
          </a:bodyPr>
          <a:lstStyle/>
          <a:p>
            <a:r>
              <a:rPr lang="en-US" altLang="zh-CN" sz="3200" b="1" dirty="0" smtClean="0">
                <a:solidFill>
                  <a:prstClr val="white"/>
                </a:solidFill>
                <a:latin typeface="Calibri" pitchFamily="34" charset="0"/>
                <a:ea typeface="MS PGothic" pitchFamily="34" charset="-128"/>
              </a:rPr>
              <a:t>Two planes painting injection </a:t>
            </a:r>
            <a:endParaRPr lang="zh-CN" altLang="en-US" sz="3200" b="1" dirty="0">
              <a:solidFill>
                <a:prstClr val="white"/>
              </a:solidFill>
            </a:endParaRPr>
          </a:p>
        </p:txBody>
      </p:sp>
      <p:pic>
        <p:nvPicPr>
          <p:cNvPr id="4" name="图片 3" descr="C:\Users\sunny\Desktop\nosc_distribution.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5012" y="1475674"/>
            <a:ext cx="4098478" cy="2969656"/>
          </a:xfrm>
          <a:prstGeom prst="rect">
            <a:avLst/>
          </a:prstGeom>
          <a:noFill/>
          <a:ln>
            <a:noFill/>
          </a:ln>
        </p:spPr>
      </p:pic>
      <p:sp>
        <p:nvSpPr>
          <p:cNvPr id="5" name="Rectangle 2"/>
          <p:cNvSpPr>
            <a:spLocks noChangeArrowheads="1"/>
          </p:cNvSpPr>
          <p:nvPr/>
        </p:nvSpPr>
        <p:spPr bwMode="auto">
          <a:xfrm>
            <a:off x="238704" y="4437115"/>
            <a:ext cx="4680520" cy="558800"/>
          </a:xfrm>
          <a:prstGeom prst="rect">
            <a:avLst/>
          </a:prstGeom>
          <a:noFill/>
          <a:ln w="9525">
            <a:noFill/>
            <a:miter lim="800000"/>
            <a:headEnd/>
            <a:tailEnd/>
          </a:ln>
        </p:spPr>
        <p:txBody>
          <a:bodyPr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algn="ctr">
              <a:defRPr/>
            </a:pPr>
            <a:r>
              <a:rPr lang="en-US" altLang="zh-CN" sz="2600" dirty="0">
                <a:solidFill>
                  <a:srgbClr val="0000FF"/>
                </a:solidFill>
                <a:latin typeface="Calibri"/>
                <a:ea typeface="黑体" pitchFamily="49" charset="-122"/>
                <a:cs typeface="Times New Roman" pitchFamily="18" charset="0"/>
              </a:rPr>
              <a:t>W</a:t>
            </a:r>
            <a:r>
              <a:rPr lang="en-US" altLang="zh-CN" sz="2600" dirty="0" smtClean="0">
                <a:solidFill>
                  <a:srgbClr val="0000FF"/>
                </a:solidFill>
                <a:latin typeface="Calibri"/>
                <a:ea typeface="黑体" pitchFamily="49" charset="-122"/>
                <a:cs typeface="Times New Roman" pitchFamily="18" charset="0"/>
              </a:rPr>
              <a:t>ithout space charge effect</a:t>
            </a:r>
            <a:endParaRPr lang="en-US" altLang="zh-CN" sz="2600" dirty="0">
              <a:solidFill>
                <a:srgbClr val="0000FF"/>
              </a:solidFill>
              <a:latin typeface="Calibri"/>
              <a:ea typeface="黑体" pitchFamily="49" charset="-122"/>
              <a:cs typeface="Times New Roman" pitchFamily="18" charset="0"/>
            </a:endParaRPr>
          </a:p>
        </p:txBody>
      </p:sp>
      <p:pic>
        <p:nvPicPr>
          <p:cNvPr id="6" name="图片 5" descr="C:\Users\sunny\Desktop\sc_distributi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7392" y="1498569"/>
            <a:ext cx="4094807" cy="2970445"/>
          </a:xfrm>
          <a:prstGeom prst="rect">
            <a:avLst/>
          </a:prstGeom>
          <a:noFill/>
          <a:ln>
            <a:noFill/>
          </a:ln>
        </p:spPr>
      </p:pic>
      <p:sp>
        <p:nvSpPr>
          <p:cNvPr id="7" name="Rectangle 2"/>
          <p:cNvSpPr>
            <a:spLocks noChangeArrowheads="1"/>
          </p:cNvSpPr>
          <p:nvPr/>
        </p:nvSpPr>
        <p:spPr bwMode="auto">
          <a:xfrm>
            <a:off x="4612713" y="4439507"/>
            <a:ext cx="4381251" cy="558800"/>
          </a:xfrm>
          <a:prstGeom prst="rect">
            <a:avLst/>
          </a:prstGeom>
          <a:noFill/>
          <a:ln w="9525">
            <a:noFill/>
            <a:miter lim="800000"/>
            <a:headEnd/>
            <a:tailEnd/>
          </a:ln>
        </p:spPr>
        <p:txBody>
          <a:bodyPr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algn="ctr">
              <a:defRPr/>
            </a:pPr>
            <a:r>
              <a:rPr lang="en-US" altLang="zh-CN" sz="2600" dirty="0">
                <a:solidFill>
                  <a:srgbClr val="0000FF"/>
                </a:solidFill>
                <a:latin typeface="Calibri"/>
                <a:ea typeface="黑体" pitchFamily="49" charset="-122"/>
                <a:cs typeface="Times New Roman" pitchFamily="18" charset="0"/>
              </a:rPr>
              <a:t>W</a:t>
            </a:r>
            <a:r>
              <a:rPr lang="en-US" altLang="zh-CN" sz="2600" dirty="0" smtClean="0">
                <a:solidFill>
                  <a:srgbClr val="0000FF"/>
                </a:solidFill>
                <a:latin typeface="Calibri"/>
                <a:ea typeface="黑体" pitchFamily="49" charset="-122"/>
                <a:cs typeface="Times New Roman" pitchFamily="18" charset="0"/>
              </a:rPr>
              <a:t>ith space charge effect</a:t>
            </a:r>
            <a:endParaRPr lang="en-US" altLang="zh-CN" sz="2600" dirty="0">
              <a:solidFill>
                <a:srgbClr val="0000FF"/>
              </a:solidFill>
              <a:latin typeface="Calibri"/>
              <a:ea typeface="黑体" pitchFamily="49" charset="-122"/>
              <a:cs typeface="Times New Roman" pitchFamily="18" charset="0"/>
            </a:endParaRPr>
          </a:p>
        </p:txBody>
      </p:sp>
      <p:sp>
        <p:nvSpPr>
          <p:cNvPr id="8" name="矩形 7"/>
          <p:cNvSpPr/>
          <p:nvPr/>
        </p:nvSpPr>
        <p:spPr>
          <a:xfrm>
            <a:off x="611560" y="5157192"/>
            <a:ext cx="8199263" cy="1415772"/>
          </a:xfrm>
          <a:prstGeom prst="rect">
            <a:avLst/>
          </a:prstGeom>
        </p:spPr>
        <p:txBody>
          <a:bodyPr wrap="square">
            <a:spAutoFit/>
          </a:bodyPr>
          <a:lstStyle/>
          <a:p>
            <a:pPr marL="342900" indent="-342900" eaLnBrk="0" hangingPunct="0">
              <a:spcBef>
                <a:spcPct val="30000"/>
              </a:spcBef>
              <a:buFont typeface="Wingdings" panose="05000000000000000000" pitchFamily="2" charset="2"/>
              <a:buChar char="Ø"/>
              <a:defRPr/>
            </a:pPr>
            <a:r>
              <a:rPr lang="en-US" altLang="zh-CN" sz="2000" dirty="0">
                <a:solidFill>
                  <a:prstClr val="black"/>
                </a:solidFill>
              </a:rPr>
              <a:t>The particles are pushed into the center of the phase space, then avoid hitting the septum at the corner thus decreasing the losses. </a:t>
            </a:r>
            <a:endParaRPr lang="en-US" altLang="zh-CN" sz="2000" dirty="0" smtClean="0">
              <a:solidFill>
                <a:prstClr val="black"/>
              </a:solidFill>
            </a:endParaRPr>
          </a:p>
          <a:p>
            <a:pPr marL="342900" indent="-342900" eaLnBrk="0" hangingPunct="0">
              <a:spcBef>
                <a:spcPct val="30000"/>
              </a:spcBef>
              <a:buFont typeface="Wingdings" panose="05000000000000000000" pitchFamily="2" charset="2"/>
              <a:buChar char="Ø"/>
              <a:defRPr/>
            </a:pPr>
            <a:r>
              <a:rPr lang="en-US" altLang="zh-CN" sz="2000" dirty="0" smtClean="0">
                <a:solidFill>
                  <a:prstClr val="black"/>
                </a:solidFill>
              </a:rPr>
              <a:t>With </a:t>
            </a:r>
            <a:r>
              <a:rPr lang="en-US" altLang="zh-CN" sz="2000" dirty="0">
                <a:solidFill>
                  <a:prstClr val="black"/>
                </a:solidFill>
              </a:rPr>
              <a:t>even larger current the tune shift increases and the particles on the outside hit the ES thus yielding more losses.</a:t>
            </a:r>
            <a:endParaRPr lang="zh-CN" altLang="zh-CN" sz="2000" dirty="0">
              <a:solidFill>
                <a:prstClr val="black"/>
              </a:solidFill>
            </a:endParaRPr>
          </a:p>
        </p:txBody>
      </p:sp>
      <p:sp>
        <p:nvSpPr>
          <p:cNvPr id="9" name="Rectangle 2"/>
          <p:cNvSpPr>
            <a:spLocks noChangeArrowheads="1"/>
          </p:cNvSpPr>
          <p:nvPr/>
        </p:nvSpPr>
        <p:spPr bwMode="auto">
          <a:xfrm>
            <a:off x="312895" y="692696"/>
            <a:ext cx="8208912" cy="558800"/>
          </a:xfrm>
          <a:prstGeom prst="rect">
            <a:avLst/>
          </a:prstGeom>
          <a:noFill/>
          <a:ln w="9525">
            <a:noFill/>
            <a:miter lim="800000"/>
            <a:headEnd/>
            <a:tailEnd/>
          </a:ln>
        </p:spPr>
        <p:txBody>
          <a:bodyPr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algn="ctr">
              <a:defRPr/>
            </a:pPr>
            <a:r>
              <a:rPr lang="en-US" altLang="zh-CN" sz="2800" b="1" dirty="0" smtClean="0">
                <a:solidFill>
                  <a:srgbClr val="0000FF"/>
                </a:solidFill>
                <a:latin typeface="Calibri"/>
                <a:ea typeface="黑体" pitchFamily="49" charset="-122"/>
                <a:cs typeface="Times New Roman" pitchFamily="18" charset="0"/>
              </a:rPr>
              <a:t>Beam loss in presence of the space charge effect</a:t>
            </a:r>
            <a:endParaRPr lang="en-US" altLang="zh-CN" sz="2800" b="1" dirty="0">
              <a:solidFill>
                <a:srgbClr val="0000FF"/>
              </a:solidFill>
              <a:latin typeface="Calibri"/>
              <a:ea typeface="黑体" pitchFamily="49" charset="-122"/>
              <a:cs typeface="Times New Roman" pitchFamily="18" charset="0"/>
            </a:endParaRPr>
          </a:p>
        </p:txBody>
      </p:sp>
    </p:spTree>
    <p:extLst>
      <p:ext uri="{BB962C8B-B14F-4D97-AF65-F5344CB8AC3E}">
        <p14:creationId xmlns:p14="http://schemas.microsoft.com/office/powerpoint/2010/main" val="3352741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81"/>
          <p:cNvGraphicFramePr>
            <a:graphicFrameLocks noGrp="1"/>
          </p:cNvGraphicFramePr>
          <p:nvPr>
            <p:extLst/>
          </p:nvPr>
        </p:nvGraphicFramePr>
        <p:xfrm>
          <a:off x="467545" y="1772816"/>
          <a:ext cx="8280919" cy="4536503"/>
        </p:xfrm>
        <a:graphic>
          <a:graphicData uri="http://schemas.openxmlformats.org/drawingml/2006/table">
            <a:tbl>
              <a:tblPr firstRow="1">
                <a:tableStyleId>{10A1B5D5-9B99-4C35-A422-299274C87663}</a:tableStyleId>
              </a:tblPr>
              <a:tblGrid>
                <a:gridCol w="1152128">
                  <a:extLst>
                    <a:ext uri="{9D8B030D-6E8A-4147-A177-3AD203B41FA5}">
                      <a16:colId xmlns:a16="http://schemas.microsoft.com/office/drawing/2014/main" xmlns="" val="20000"/>
                    </a:ext>
                  </a:extLst>
                </a:gridCol>
                <a:gridCol w="1656183">
                  <a:extLst>
                    <a:ext uri="{9D8B030D-6E8A-4147-A177-3AD203B41FA5}">
                      <a16:colId xmlns:a16="http://schemas.microsoft.com/office/drawing/2014/main" xmlns="" val="20001"/>
                    </a:ext>
                  </a:extLst>
                </a:gridCol>
                <a:gridCol w="1296145">
                  <a:extLst>
                    <a:ext uri="{9D8B030D-6E8A-4147-A177-3AD203B41FA5}">
                      <a16:colId xmlns:a16="http://schemas.microsoft.com/office/drawing/2014/main" xmlns="" val="20002"/>
                    </a:ext>
                  </a:extLst>
                </a:gridCol>
                <a:gridCol w="1224135">
                  <a:extLst>
                    <a:ext uri="{9D8B030D-6E8A-4147-A177-3AD203B41FA5}">
                      <a16:colId xmlns:a16="http://schemas.microsoft.com/office/drawing/2014/main" xmlns="" val="20003"/>
                    </a:ext>
                  </a:extLst>
                </a:gridCol>
                <a:gridCol w="1080120">
                  <a:extLst>
                    <a:ext uri="{9D8B030D-6E8A-4147-A177-3AD203B41FA5}">
                      <a16:colId xmlns:a16="http://schemas.microsoft.com/office/drawing/2014/main" xmlns="" val="20004"/>
                    </a:ext>
                  </a:extLst>
                </a:gridCol>
                <a:gridCol w="1872208">
                  <a:extLst>
                    <a:ext uri="{9D8B030D-6E8A-4147-A177-3AD203B41FA5}">
                      <a16:colId xmlns:a16="http://schemas.microsoft.com/office/drawing/2014/main" xmlns="" val="943679123"/>
                    </a:ext>
                  </a:extLst>
                </a:gridCol>
              </a:tblGrid>
              <a:tr h="8301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2000" u="none" strike="noStrike" kern="1200" cap="none" normalizeH="0" baseline="0" noProof="0" dirty="0" smtClean="0">
                          <a:ln>
                            <a:noFill/>
                          </a:ln>
                          <a:effectLst/>
                          <a:latin typeface="Times New Roman" panose="02020603050405020304" pitchFamily="18" charset="0"/>
                          <a:cs typeface="Times New Roman" panose="02020603050405020304" pitchFamily="18" charset="0"/>
                        </a:rPr>
                        <a:t>Institute</a:t>
                      </a:r>
                      <a:endParaRPr kumimoji="0" lang="en-US" altLang="de-DE" sz="2000" u="none" strike="noStrike" kern="1200" cap="none" normalizeH="0" baseline="0" noProof="0" dirty="0" smtClean="0">
                        <a:ln>
                          <a:noFill/>
                        </a:ln>
                        <a:solidFill>
                          <a:schemeClr val="tx1"/>
                        </a:solidFill>
                        <a:effectLst/>
                        <a:latin typeface="Times New Roman" panose="02020603050405020304" pitchFamily="18" charset="0"/>
                        <a:ea typeface="+mn-ea"/>
                        <a:cs typeface="Times New Roman" panose="02020603050405020304" pitchFamily="18" charset="0"/>
                      </a:endParaRPr>
                    </a:p>
                  </a:txBody>
                  <a:tcPr marL="72000" marR="72000" marT="72000" marB="72000" anchor="ctr" anchorCtr="1"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2000" u="none" strike="noStrike" kern="1200" cap="none" normalizeH="0" baseline="0" noProof="0" dirty="0" smtClean="0">
                          <a:ln>
                            <a:noFill/>
                          </a:ln>
                          <a:effectLst/>
                          <a:latin typeface="Times New Roman" panose="02020603050405020304" pitchFamily="18" charset="0"/>
                          <a:cs typeface="Times New Roman" panose="02020603050405020304" pitchFamily="18" charset="0"/>
                        </a:rPr>
                        <a:t>Machine</a:t>
                      </a:r>
                      <a:endParaRPr kumimoji="0" lang="en-US" altLang="de-DE" sz="2000" u="none" strike="noStrike" kern="1200" cap="none" normalizeH="0" baseline="0" noProof="0" dirty="0" smtClean="0">
                        <a:ln>
                          <a:noFill/>
                        </a:ln>
                        <a:solidFill>
                          <a:schemeClr val="tx1"/>
                        </a:solidFill>
                        <a:effectLst/>
                        <a:latin typeface="Times New Roman" panose="02020603050405020304" pitchFamily="18" charset="0"/>
                        <a:ea typeface="+mn-ea"/>
                        <a:cs typeface="Times New Roman" panose="02020603050405020304" pitchFamily="18" charset="0"/>
                      </a:endParaRPr>
                    </a:p>
                  </a:txBody>
                  <a:tcPr marL="72000" marR="72000" marT="72000" marB="72000" anchor="ctr" anchorCtr="1"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2000" u="none" strike="noStrike" kern="1200" cap="none" normalizeH="0" baseline="0" noProof="0" dirty="0" smtClean="0">
                          <a:ln>
                            <a:noFill/>
                          </a:ln>
                          <a:effectLst/>
                          <a:latin typeface="Times New Roman" panose="02020603050405020304" pitchFamily="18" charset="0"/>
                          <a:cs typeface="Times New Roman" panose="02020603050405020304" pitchFamily="18" charset="0"/>
                        </a:rPr>
                        <a:t>Planned Intensity</a:t>
                      </a:r>
                      <a:endParaRPr kumimoji="0" lang="en-US" altLang="de-DE" sz="2000" u="none" strike="noStrike" kern="1200" cap="none" normalizeH="0" baseline="0" noProof="0" dirty="0" smtClean="0">
                        <a:ln>
                          <a:noFill/>
                        </a:ln>
                        <a:solidFill>
                          <a:schemeClr val="tx1"/>
                        </a:solidFill>
                        <a:effectLst/>
                        <a:latin typeface="Times New Roman" panose="02020603050405020304" pitchFamily="18" charset="0"/>
                        <a:ea typeface="+mn-ea"/>
                        <a:cs typeface="Times New Roman" panose="02020603050405020304" pitchFamily="18" charset="0"/>
                      </a:endParaRPr>
                    </a:p>
                  </a:txBody>
                  <a:tcPr marL="72000" marR="72000" marT="72000" marB="72000" anchor="ctr" anchorCtr="1"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2000" u="none" strike="noStrike" kern="1200" cap="none" normalizeH="0" baseline="0" noProof="0" dirty="0" smtClean="0">
                          <a:ln>
                            <a:noFill/>
                          </a:ln>
                          <a:effectLst/>
                          <a:latin typeface="Times New Roman" panose="02020603050405020304" pitchFamily="18" charset="0"/>
                          <a:cs typeface="Times New Roman" panose="02020603050405020304" pitchFamily="18" charset="0"/>
                        </a:rPr>
                        <a:t>Achieved Intensity</a:t>
                      </a:r>
                      <a:endParaRPr kumimoji="0" lang="en-US" altLang="de-DE" sz="2000" u="none" strike="noStrike" kern="1200" cap="none" normalizeH="0" baseline="0" noProof="0" dirty="0" smtClean="0">
                        <a:ln>
                          <a:noFill/>
                        </a:ln>
                        <a:solidFill>
                          <a:schemeClr val="tx1"/>
                        </a:solidFill>
                        <a:effectLst/>
                        <a:latin typeface="Times New Roman" panose="02020603050405020304" pitchFamily="18" charset="0"/>
                        <a:ea typeface="+mn-ea"/>
                        <a:cs typeface="Times New Roman" panose="02020603050405020304" pitchFamily="18" charset="0"/>
                      </a:endParaRPr>
                    </a:p>
                  </a:txBody>
                  <a:tcPr marL="72000" marR="72000" marT="72000" marB="72000" anchor="ctr" anchorCtr="1"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2000" u="none" strike="noStrike" kern="1200" cap="none" normalizeH="0" baseline="0" noProof="0" dirty="0" smtClean="0">
                          <a:ln>
                            <a:noFill/>
                          </a:ln>
                          <a:effectLst/>
                          <a:latin typeface="Times New Roman" panose="02020603050405020304" pitchFamily="18" charset="0"/>
                          <a:cs typeface="Times New Roman" panose="02020603050405020304" pitchFamily="18" charset="0"/>
                        </a:rPr>
                        <a:t>Ion species</a:t>
                      </a:r>
                      <a:endParaRPr kumimoji="0" lang="en-US" altLang="de-DE" sz="2000" u="none" strike="noStrike" kern="1200" cap="none" normalizeH="0" baseline="0" noProof="0" dirty="0" smtClean="0">
                        <a:ln>
                          <a:noFill/>
                        </a:ln>
                        <a:solidFill>
                          <a:schemeClr val="tx1"/>
                        </a:solidFill>
                        <a:effectLst/>
                        <a:latin typeface="Times New Roman" panose="02020603050405020304" pitchFamily="18" charset="0"/>
                        <a:ea typeface="+mn-ea"/>
                        <a:cs typeface="Times New Roman" panose="02020603050405020304" pitchFamily="18" charset="0"/>
                      </a:endParaRPr>
                    </a:p>
                  </a:txBody>
                  <a:tcPr marL="72000" marR="72000" marT="72000" marB="72000" anchor="ctr" anchorCtr="1"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u="none" strike="noStrike" kern="1200" cap="none" normalizeH="0" baseline="0" noProof="0" dirty="0" smtClean="0">
                          <a:ln>
                            <a:noFill/>
                          </a:ln>
                          <a:effectLst/>
                          <a:latin typeface="Times New Roman" panose="02020603050405020304" pitchFamily="18" charset="0"/>
                          <a:cs typeface="Times New Roman" panose="02020603050405020304" pitchFamily="18" charset="0"/>
                        </a:rPr>
                        <a:t>Repetition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u="none" strike="noStrike" kern="1200" cap="none" normalizeH="0" baseline="0" noProof="0" dirty="0" smtClean="0">
                          <a:ln>
                            <a:noFill/>
                          </a:ln>
                          <a:effectLst/>
                          <a:latin typeface="Times New Roman" panose="02020603050405020304" pitchFamily="18" charset="0"/>
                          <a:cs typeface="Times New Roman" panose="02020603050405020304" pitchFamily="18" charset="0"/>
                        </a:rPr>
                        <a:t>rate</a:t>
                      </a:r>
                      <a:endParaRPr kumimoji="0" lang="en-US" altLang="de-DE" sz="2000" u="none" strike="noStrike" kern="1200" cap="none" normalizeH="0" baseline="0" noProof="0" dirty="0" smtClean="0">
                        <a:ln>
                          <a:noFill/>
                        </a:ln>
                        <a:solidFill>
                          <a:schemeClr val="bg1"/>
                        </a:solidFill>
                        <a:effectLst/>
                        <a:latin typeface="Times New Roman" panose="02020603050405020304" pitchFamily="18" charset="0"/>
                        <a:ea typeface="+mn-ea"/>
                        <a:cs typeface="Times New Roman" panose="02020603050405020304" pitchFamily="18" charset="0"/>
                      </a:endParaRPr>
                    </a:p>
                  </a:txBody>
                  <a:tcPr marL="72000" marR="72000" marT="72000" marB="72000" anchor="ctr" anchorCtr="1" horzOverflow="overflow"/>
                </a:tc>
                <a:extLst>
                  <a:ext uri="{0D108BD9-81ED-4DB2-BD59-A6C34878D82A}">
                    <a16:rowId xmlns:a16="http://schemas.microsoft.com/office/drawing/2014/main" xmlns="" val="10000"/>
                  </a:ext>
                </a:extLst>
              </a:tr>
              <a:tr h="460833">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1800" b="1" u="none" strike="noStrike" cap="none" normalizeH="0" baseline="0" noProof="0" dirty="0" smtClean="0">
                          <a:ln>
                            <a:noFill/>
                          </a:ln>
                          <a:effectLst/>
                          <a:latin typeface="Times New Roman" panose="02020603050405020304" pitchFamily="18" charset="0"/>
                          <a:cs typeface="Times New Roman" panose="02020603050405020304" pitchFamily="18" charset="0"/>
                        </a:rPr>
                        <a:t>BNL</a:t>
                      </a:r>
                      <a:endParaRPr kumimoji="0" lang="en-US" altLang="de-DE" sz="1800" b="1" i="0" u="none" strike="noStrike" cap="none" normalizeH="0" baseline="0" noProof="0" dirty="0" smtClean="0">
                        <a:ln>
                          <a:noFill/>
                        </a:ln>
                        <a:solidFill>
                          <a:schemeClr val="tx1"/>
                        </a:solidFill>
                        <a:effectLst/>
                        <a:latin typeface="Times New Roman" panose="02020603050405020304" pitchFamily="18" charset="0"/>
                        <a:cs typeface="Times New Roman" panose="02020603050405020304" pitchFamily="18" charset="0"/>
                      </a:endParaRPr>
                    </a:p>
                  </a:txBody>
                  <a:tcPr marL="72000" marR="72000" marT="72000" marB="72000" anchor="ctr" anchorCtr="1" horzOverflow="overflow"/>
                </a:tc>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1800" b="1" u="none" strike="noStrike" cap="none" normalizeH="0" baseline="0" noProof="0" dirty="0" smtClean="0">
                          <a:ln>
                            <a:noFill/>
                          </a:ln>
                          <a:effectLst/>
                          <a:latin typeface="Times New Roman" panose="02020603050405020304" pitchFamily="18" charset="0"/>
                          <a:cs typeface="Times New Roman" panose="02020603050405020304" pitchFamily="18" charset="0"/>
                        </a:rPr>
                        <a:t>AGS Booster</a:t>
                      </a:r>
                      <a:endParaRPr kumimoji="0" lang="en-US" altLang="de-DE" sz="1800" b="1" i="0" u="none" strike="noStrike" cap="none" normalizeH="0" baseline="0" noProof="0" dirty="0" smtClean="0">
                        <a:ln>
                          <a:noFill/>
                        </a:ln>
                        <a:solidFill>
                          <a:schemeClr val="tx1"/>
                        </a:solidFill>
                        <a:effectLst/>
                        <a:latin typeface="Times New Roman" panose="02020603050405020304" pitchFamily="18" charset="0"/>
                        <a:cs typeface="Times New Roman" panose="02020603050405020304" pitchFamily="18" charset="0"/>
                      </a:endParaRPr>
                    </a:p>
                  </a:txBody>
                  <a:tcPr marL="72000" marR="72000" marT="72000" marB="72000" anchor="ctr" anchorCtr="1" horzOverflow="overflow"/>
                </a:tc>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de-DE" sz="1800" b="1" i="0" u="none" strike="noStrike" cap="none" normalizeH="0" baseline="30000" noProof="0" dirty="0" smtClean="0">
                        <a:ln>
                          <a:noFill/>
                        </a:ln>
                        <a:solidFill>
                          <a:schemeClr val="tx1"/>
                        </a:solidFill>
                        <a:effectLst/>
                        <a:latin typeface="Times New Roman" panose="02020603050405020304" pitchFamily="18" charset="0"/>
                        <a:cs typeface="Times New Roman" panose="02020603050405020304" pitchFamily="18" charset="0"/>
                      </a:endParaRPr>
                    </a:p>
                  </a:txBody>
                  <a:tcPr marL="72000" marR="72000" marT="72000" marB="72000" anchor="ctr" anchorCtr="1"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de-DE" sz="1800" b="1" u="none" strike="noStrike" cap="none" normalizeH="0" baseline="0" noProof="0" dirty="0" smtClean="0">
                          <a:ln>
                            <a:noFill/>
                          </a:ln>
                          <a:effectLst/>
                          <a:latin typeface="Times New Roman" panose="02020603050405020304" pitchFamily="18" charset="0"/>
                          <a:cs typeface="Times New Roman" panose="02020603050405020304" pitchFamily="18" charset="0"/>
                        </a:rPr>
                        <a:t>5</a:t>
                      </a:r>
                      <a:r>
                        <a:rPr lang="en-US" altLang="zh-CN" sz="1800" b="1" kern="0" dirty="0" smtClean="0">
                          <a:latin typeface="Times New Roman" panose="02020603050405020304" pitchFamily="18" charset="0"/>
                          <a:cs typeface="Times New Roman" panose="02020603050405020304" pitchFamily="18" charset="0"/>
                        </a:rPr>
                        <a:t>×</a:t>
                      </a:r>
                      <a:r>
                        <a:rPr kumimoji="0" lang="en-US" altLang="de-DE" sz="1800" b="1" u="none" strike="noStrike" cap="none" normalizeH="0" baseline="0" noProof="0" dirty="0" smtClean="0">
                          <a:ln>
                            <a:noFill/>
                          </a:ln>
                          <a:effectLst/>
                          <a:latin typeface="Times New Roman" panose="02020603050405020304" pitchFamily="18" charset="0"/>
                          <a:cs typeface="Times New Roman" panose="02020603050405020304" pitchFamily="18" charset="0"/>
                        </a:rPr>
                        <a:t>10</a:t>
                      </a:r>
                      <a:r>
                        <a:rPr kumimoji="0" lang="en-US" altLang="de-DE" sz="1800" b="1" u="none" strike="noStrike" cap="none" normalizeH="0" baseline="30000" noProof="0" dirty="0" smtClean="0">
                          <a:ln>
                            <a:noFill/>
                          </a:ln>
                          <a:effectLst/>
                          <a:latin typeface="Times New Roman" panose="02020603050405020304" pitchFamily="18" charset="0"/>
                          <a:cs typeface="Times New Roman" panose="02020603050405020304" pitchFamily="18" charset="0"/>
                        </a:rPr>
                        <a:t>9</a:t>
                      </a:r>
                      <a:endParaRPr kumimoji="0" lang="en-US" altLang="de-DE" sz="1800" b="1" i="0" u="none" strike="noStrike" cap="none" normalizeH="0" baseline="30000" noProof="0" dirty="0" smtClean="0">
                        <a:ln>
                          <a:noFill/>
                        </a:ln>
                        <a:solidFill>
                          <a:schemeClr val="tx1"/>
                        </a:solidFill>
                        <a:effectLst/>
                        <a:latin typeface="Times New Roman" panose="02020603050405020304" pitchFamily="18" charset="0"/>
                        <a:cs typeface="Times New Roman" panose="02020603050405020304" pitchFamily="18" charset="0"/>
                      </a:endParaRPr>
                    </a:p>
                  </a:txBody>
                  <a:tcPr marL="72000" marR="72000" marT="72000" marB="72000" anchor="ctr" anchorCtr="1" horzOverflow="overflow"/>
                </a:tc>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1800" b="1" u="none" strike="noStrike" cap="none" normalizeH="0" baseline="0" noProof="0" dirty="0" smtClean="0">
                          <a:ln>
                            <a:noFill/>
                          </a:ln>
                          <a:effectLst/>
                          <a:latin typeface="Times New Roman" panose="02020603050405020304" pitchFamily="18" charset="0"/>
                          <a:cs typeface="Times New Roman" panose="02020603050405020304" pitchFamily="18" charset="0"/>
                        </a:rPr>
                        <a:t>Au</a:t>
                      </a:r>
                      <a:r>
                        <a:rPr kumimoji="0" lang="en-US" altLang="de-DE" sz="1800" b="1" u="none" strike="noStrike" cap="none" normalizeH="0" baseline="30000" noProof="0" dirty="0" smtClean="0">
                          <a:ln>
                            <a:noFill/>
                          </a:ln>
                          <a:effectLst/>
                          <a:latin typeface="Times New Roman" panose="02020603050405020304" pitchFamily="18" charset="0"/>
                          <a:cs typeface="Times New Roman" panose="02020603050405020304" pitchFamily="18" charset="0"/>
                        </a:rPr>
                        <a:t>32+</a:t>
                      </a:r>
                      <a:endParaRPr kumimoji="0" lang="en-US" altLang="de-DE" sz="1800" b="1" i="0" u="none" strike="noStrike" cap="none" normalizeH="0" baseline="30000" noProof="0" dirty="0" smtClean="0">
                        <a:ln>
                          <a:noFill/>
                        </a:ln>
                        <a:solidFill>
                          <a:schemeClr val="tx1"/>
                        </a:solidFill>
                        <a:effectLst/>
                        <a:latin typeface="Times New Roman" panose="02020603050405020304" pitchFamily="18" charset="0"/>
                        <a:cs typeface="Times New Roman" panose="02020603050405020304" pitchFamily="18" charset="0"/>
                      </a:endParaRPr>
                    </a:p>
                  </a:txBody>
                  <a:tcPr marL="72000" marR="72000" marT="72000" marB="72000" anchor="ctr" anchorCtr="1"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de-DE" sz="1800" b="1" i="0" u="none" strike="noStrike" cap="none" normalizeH="0" baseline="0" noProof="0" dirty="0" smtClean="0">
                        <a:ln>
                          <a:noFill/>
                        </a:ln>
                        <a:solidFill>
                          <a:schemeClr val="tx1"/>
                        </a:solidFill>
                        <a:effectLst/>
                        <a:latin typeface="Times New Roman" panose="02020603050405020304" pitchFamily="18" charset="0"/>
                        <a:cs typeface="Times New Roman" panose="02020603050405020304" pitchFamily="18" charset="0"/>
                      </a:endParaRPr>
                    </a:p>
                  </a:txBody>
                  <a:tcPr marL="72000" marR="72000" marT="72000" marB="72000" anchor="ctr" anchorCtr="1" horzOverflow="overflow"/>
                </a:tc>
                <a:extLst>
                  <a:ext uri="{0D108BD9-81ED-4DB2-BD59-A6C34878D82A}">
                    <a16:rowId xmlns:a16="http://schemas.microsoft.com/office/drawing/2014/main" xmlns="" val="10001"/>
                  </a:ext>
                </a:extLst>
              </a:tr>
              <a:tr h="460833">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1800" b="1" u="none" strike="noStrike" cap="none" normalizeH="0" baseline="0" noProof="0" dirty="0" smtClean="0">
                          <a:ln>
                            <a:noFill/>
                          </a:ln>
                          <a:effectLst/>
                          <a:latin typeface="Times New Roman" panose="02020603050405020304" pitchFamily="18" charset="0"/>
                          <a:cs typeface="Times New Roman" panose="02020603050405020304" pitchFamily="18" charset="0"/>
                        </a:rPr>
                        <a:t>CERN</a:t>
                      </a:r>
                      <a:endParaRPr kumimoji="0" lang="en-US" altLang="de-DE" sz="1800" b="1" i="0" u="none" strike="noStrike" cap="none" normalizeH="0" baseline="0" noProof="0" dirty="0" smtClean="0">
                        <a:ln>
                          <a:noFill/>
                        </a:ln>
                        <a:solidFill>
                          <a:schemeClr val="tx1"/>
                        </a:solidFill>
                        <a:effectLst/>
                        <a:latin typeface="Times New Roman" panose="02020603050405020304" pitchFamily="18" charset="0"/>
                        <a:cs typeface="Times New Roman" panose="02020603050405020304" pitchFamily="18" charset="0"/>
                      </a:endParaRPr>
                    </a:p>
                  </a:txBody>
                  <a:tcPr marL="72000" marR="72000" marT="72000" marB="72000" anchor="ctr" anchorCtr="1" horzOverflow="overflow"/>
                </a:tc>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1800" b="1" u="none" strike="noStrike" cap="none" normalizeH="0" baseline="0" noProof="0" dirty="0" smtClean="0">
                          <a:ln>
                            <a:noFill/>
                          </a:ln>
                          <a:effectLst/>
                          <a:latin typeface="Times New Roman" panose="02020603050405020304" pitchFamily="18" charset="0"/>
                          <a:cs typeface="Times New Roman" panose="02020603050405020304" pitchFamily="18" charset="0"/>
                        </a:rPr>
                        <a:t>LEIR</a:t>
                      </a:r>
                      <a:endParaRPr kumimoji="0" lang="en-US" altLang="de-DE" sz="1800" b="1" i="0" u="none" strike="noStrike" cap="none" normalizeH="0" baseline="0" noProof="0" dirty="0" smtClean="0">
                        <a:ln>
                          <a:noFill/>
                        </a:ln>
                        <a:solidFill>
                          <a:schemeClr val="tx1"/>
                        </a:solidFill>
                        <a:effectLst/>
                        <a:latin typeface="Times New Roman" panose="02020603050405020304" pitchFamily="18" charset="0"/>
                        <a:cs typeface="Times New Roman" panose="02020603050405020304" pitchFamily="18" charset="0"/>
                      </a:endParaRPr>
                    </a:p>
                  </a:txBody>
                  <a:tcPr marL="72000" marR="72000" marT="72000" marB="72000" anchor="ctr" anchorCtr="1" horzOverflow="overflow"/>
                </a:tc>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de-DE" sz="1800" b="1" i="0" u="none" strike="noStrike" cap="none" normalizeH="0" baseline="30000" noProof="0" dirty="0" smtClean="0">
                        <a:ln>
                          <a:noFill/>
                        </a:ln>
                        <a:solidFill>
                          <a:schemeClr val="tx1"/>
                        </a:solidFill>
                        <a:effectLst/>
                        <a:latin typeface="Times New Roman" panose="02020603050405020304" pitchFamily="18" charset="0"/>
                        <a:cs typeface="Times New Roman" panose="02020603050405020304" pitchFamily="18" charset="0"/>
                      </a:endParaRPr>
                    </a:p>
                  </a:txBody>
                  <a:tcPr marL="72000" marR="72000" marT="72000" marB="72000" anchor="ctr" anchorCtr="1"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1800" b="1" u="none" strike="noStrike" cap="none" normalizeH="0" baseline="0" noProof="0" dirty="0" smtClean="0">
                          <a:ln>
                            <a:noFill/>
                          </a:ln>
                          <a:effectLst/>
                          <a:latin typeface="Times New Roman" panose="02020603050405020304" pitchFamily="18" charset="0"/>
                          <a:cs typeface="Times New Roman" panose="02020603050405020304" pitchFamily="18" charset="0"/>
                        </a:rPr>
                        <a:t>9</a:t>
                      </a:r>
                      <a:r>
                        <a:rPr lang="en-US" altLang="zh-CN" sz="1800" b="1" kern="0" dirty="0" smtClean="0">
                          <a:latin typeface="Times New Roman" panose="02020603050405020304" pitchFamily="18" charset="0"/>
                          <a:cs typeface="Times New Roman" panose="02020603050405020304" pitchFamily="18" charset="0"/>
                        </a:rPr>
                        <a:t>×</a:t>
                      </a:r>
                      <a:r>
                        <a:rPr kumimoji="0" lang="en-US" altLang="zh-CN" sz="1800" b="1" u="none" strike="noStrike" kern="1200" cap="none" normalizeH="0" baseline="0" noProof="0" dirty="0" smtClean="0">
                          <a:ln>
                            <a:noFill/>
                          </a:ln>
                          <a:effectLst/>
                          <a:latin typeface="Times New Roman" panose="02020603050405020304" pitchFamily="18" charset="0"/>
                          <a:cs typeface="Times New Roman" panose="02020603050405020304" pitchFamily="18" charset="0"/>
                        </a:rPr>
                        <a:t>10</a:t>
                      </a:r>
                      <a:r>
                        <a:rPr kumimoji="0" lang="en-US" altLang="de-DE" sz="1800" b="1" u="none" strike="noStrike" cap="none" normalizeH="0" baseline="30000" noProof="0" dirty="0" smtClean="0">
                          <a:ln>
                            <a:noFill/>
                          </a:ln>
                          <a:effectLst/>
                          <a:latin typeface="Times New Roman" panose="02020603050405020304" pitchFamily="18" charset="0"/>
                          <a:cs typeface="Times New Roman" panose="02020603050405020304" pitchFamily="18" charset="0"/>
                        </a:rPr>
                        <a:t>8</a:t>
                      </a:r>
                      <a:endParaRPr kumimoji="0" lang="en-US" altLang="de-DE" sz="1800" b="1" i="0" u="none" strike="noStrike" cap="none" normalizeH="0" baseline="30000" noProof="0" dirty="0" smtClean="0">
                        <a:ln>
                          <a:noFill/>
                        </a:ln>
                        <a:solidFill>
                          <a:schemeClr val="tx1"/>
                        </a:solidFill>
                        <a:effectLst/>
                        <a:latin typeface="Times New Roman" panose="02020603050405020304" pitchFamily="18" charset="0"/>
                        <a:cs typeface="Times New Roman" panose="02020603050405020304" pitchFamily="18" charset="0"/>
                      </a:endParaRPr>
                    </a:p>
                  </a:txBody>
                  <a:tcPr marL="72000" marR="72000" marT="72000" marB="72000" anchor="ctr" anchorCtr="1" horzOverflow="overflow"/>
                </a:tc>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1800" b="1" u="none" strike="noStrike" cap="none" normalizeH="0" baseline="0" noProof="0" dirty="0" smtClean="0">
                          <a:ln>
                            <a:noFill/>
                          </a:ln>
                          <a:effectLst/>
                          <a:latin typeface="Times New Roman" panose="02020603050405020304" pitchFamily="18" charset="0"/>
                          <a:cs typeface="Times New Roman" panose="02020603050405020304" pitchFamily="18" charset="0"/>
                        </a:rPr>
                        <a:t>Pb</a:t>
                      </a:r>
                      <a:r>
                        <a:rPr kumimoji="0" lang="en-US" altLang="de-DE" sz="1800" b="1" u="none" strike="noStrike" cap="none" normalizeH="0" baseline="30000" noProof="0" dirty="0" smtClean="0">
                          <a:ln>
                            <a:noFill/>
                          </a:ln>
                          <a:effectLst/>
                          <a:latin typeface="Times New Roman" panose="02020603050405020304" pitchFamily="18" charset="0"/>
                          <a:cs typeface="Times New Roman" panose="02020603050405020304" pitchFamily="18" charset="0"/>
                        </a:rPr>
                        <a:t>54+</a:t>
                      </a:r>
                      <a:endParaRPr kumimoji="0" lang="en-US" altLang="de-DE" sz="1800" b="1" i="0" u="none" strike="noStrike" cap="none" normalizeH="0" baseline="30000" noProof="0" dirty="0" smtClean="0">
                        <a:ln>
                          <a:noFill/>
                        </a:ln>
                        <a:solidFill>
                          <a:schemeClr val="tx1"/>
                        </a:solidFill>
                        <a:effectLst/>
                        <a:latin typeface="Times New Roman" panose="02020603050405020304" pitchFamily="18" charset="0"/>
                        <a:cs typeface="Times New Roman" panose="02020603050405020304" pitchFamily="18" charset="0"/>
                      </a:endParaRPr>
                    </a:p>
                  </a:txBody>
                  <a:tcPr marL="72000" marR="72000" marT="72000" marB="72000" anchor="ctr" anchorCtr="1"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de-DE" sz="1800" b="1" i="0" u="none" strike="noStrike" cap="none" normalizeH="0" baseline="0" noProof="0" dirty="0" smtClean="0">
                        <a:ln>
                          <a:noFill/>
                        </a:ln>
                        <a:solidFill>
                          <a:schemeClr val="tx1"/>
                        </a:solidFill>
                        <a:effectLst/>
                        <a:latin typeface="Times New Roman" panose="02020603050405020304" pitchFamily="18" charset="0"/>
                        <a:cs typeface="Times New Roman" panose="02020603050405020304" pitchFamily="18" charset="0"/>
                      </a:endParaRPr>
                    </a:p>
                  </a:txBody>
                  <a:tcPr marL="72000" marR="72000" marT="72000" marB="72000" anchor="ctr" anchorCtr="1" horzOverflow="overflow"/>
                </a:tc>
                <a:extLst>
                  <a:ext uri="{0D108BD9-81ED-4DB2-BD59-A6C34878D82A}">
                    <a16:rowId xmlns:a16="http://schemas.microsoft.com/office/drawing/2014/main" xmlns="" val="10002"/>
                  </a:ext>
                </a:extLst>
              </a:tr>
              <a:tr h="639117">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1800" b="1" u="none" strike="noStrike" cap="none" normalizeH="0" baseline="0" noProof="0" dirty="0" smtClean="0">
                          <a:ln>
                            <a:noFill/>
                          </a:ln>
                          <a:effectLst/>
                          <a:latin typeface="Times New Roman" panose="02020603050405020304" pitchFamily="18" charset="0"/>
                          <a:cs typeface="Times New Roman" panose="02020603050405020304" pitchFamily="18" charset="0"/>
                        </a:rPr>
                        <a:t>JINR</a:t>
                      </a:r>
                      <a:endParaRPr kumimoji="0" lang="en-US" altLang="de-DE" sz="1800" b="1" i="0" u="none" strike="noStrike" cap="none" normalizeH="0" baseline="0" noProof="0" dirty="0" smtClean="0">
                        <a:ln>
                          <a:noFill/>
                        </a:ln>
                        <a:solidFill>
                          <a:schemeClr val="tx1"/>
                        </a:solidFill>
                        <a:effectLst/>
                        <a:latin typeface="Times New Roman" panose="02020603050405020304" pitchFamily="18" charset="0"/>
                        <a:cs typeface="Times New Roman" panose="02020603050405020304" pitchFamily="18" charset="0"/>
                      </a:endParaRPr>
                    </a:p>
                  </a:txBody>
                  <a:tcPr marL="72000" marR="72000" marT="72000" marB="72000" anchor="ctr" anchorCtr="1" horzOverflow="overflow"/>
                </a:tc>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1800" b="1" u="none" strike="noStrike" cap="none" normalizeH="0" baseline="0" noProof="0" dirty="0" smtClean="0">
                          <a:ln>
                            <a:noFill/>
                          </a:ln>
                          <a:effectLst/>
                          <a:latin typeface="Times New Roman" panose="02020603050405020304" pitchFamily="18" charset="0"/>
                          <a:cs typeface="Times New Roman" panose="02020603050405020304" pitchFamily="18" charset="0"/>
                        </a:rPr>
                        <a:t>NICA Booster</a:t>
                      </a:r>
                      <a:endParaRPr kumimoji="0" lang="en-US" altLang="de-DE" sz="1800" b="1" i="0" u="none" strike="noStrike" cap="none" normalizeH="0" baseline="0" noProof="0" dirty="0" smtClean="0">
                        <a:ln>
                          <a:noFill/>
                        </a:ln>
                        <a:solidFill>
                          <a:schemeClr val="tx1"/>
                        </a:solidFill>
                        <a:effectLst/>
                        <a:latin typeface="Times New Roman" panose="02020603050405020304" pitchFamily="18" charset="0"/>
                        <a:cs typeface="Times New Roman" panose="02020603050405020304" pitchFamily="18" charset="0"/>
                      </a:endParaRPr>
                    </a:p>
                  </a:txBody>
                  <a:tcPr marL="72000" marR="72000" marT="72000" marB="72000" anchor="ctr" anchorCtr="1" horzOverflow="overflow"/>
                </a:tc>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1800" b="1" u="none" strike="noStrike" cap="none" normalizeH="0" baseline="0" noProof="0" dirty="0" smtClean="0">
                          <a:ln>
                            <a:noFill/>
                          </a:ln>
                          <a:effectLst/>
                          <a:latin typeface="Times New Roman" panose="02020603050405020304" pitchFamily="18" charset="0"/>
                          <a:cs typeface="Times New Roman" panose="02020603050405020304" pitchFamily="18" charset="0"/>
                        </a:rPr>
                        <a:t>4</a:t>
                      </a:r>
                      <a:r>
                        <a:rPr lang="en-US" altLang="zh-CN" sz="1800" b="1" kern="0" dirty="0" smtClean="0">
                          <a:latin typeface="Times New Roman" panose="02020603050405020304" pitchFamily="18" charset="0"/>
                          <a:cs typeface="Times New Roman" panose="02020603050405020304" pitchFamily="18" charset="0"/>
                        </a:rPr>
                        <a:t>×</a:t>
                      </a:r>
                      <a:r>
                        <a:rPr kumimoji="0" lang="en-US" altLang="de-DE" sz="1800" b="1" u="none" strike="noStrike" cap="none" normalizeH="0" baseline="0" noProof="0" dirty="0" smtClean="0">
                          <a:ln>
                            <a:noFill/>
                          </a:ln>
                          <a:effectLst/>
                          <a:latin typeface="Times New Roman" panose="02020603050405020304" pitchFamily="18" charset="0"/>
                          <a:cs typeface="Times New Roman" panose="02020603050405020304" pitchFamily="18" charset="0"/>
                        </a:rPr>
                        <a:t>10</a:t>
                      </a:r>
                      <a:r>
                        <a:rPr kumimoji="0" lang="en-US" altLang="de-DE" sz="1800" b="1" u="none" strike="noStrike" cap="none" normalizeH="0" baseline="30000" noProof="0" dirty="0" smtClean="0">
                          <a:ln>
                            <a:noFill/>
                          </a:ln>
                          <a:effectLst/>
                          <a:latin typeface="Times New Roman" panose="02020603050405020304" pitchFamily="18" charset="0"/>
                          <a:cs typeface="Times New Roman" panose="02020603050405020304" pitchFamily="18" charset="0"/>
                        </a:rPr>
                        <a:t>9</a:t>
                      </a:r>
                      <a:endParaRPr kumimoji="0" lang="en-US" altLang="de-DE" sz="1800" b="1" i="0" u="none" strike="noStrike" cap="none" normalizeH="0" baseline="30000" noProof="0" dirty="0" smtClean="0">
                        <a:ln>
                          <a:noFill/>
                        </a:ln>
                        <a:solidFill>
                          <a:schemeClr val="tx1"/>
                        </a:solidFill>
                        <a:effectLst/>
                        <a:latin typeface="Times New Roman" panose="02020603050405020304" pitchFamily="18" charset="0"/>
                        <a:cs typeface="Times New Roman" panose="02020603050405020304" pitchFamily="18" charset="0"/>
                      </a:endParaRPr>
                    </a:p>
                  </a:txBody>
                  <a:tcPr marL="72000" marR="72000" marT="72000" marB="72000" anchor="ctr" anchorCtr="1"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de-DE" sz="1800" b="1" i="0" u="none" strike="noStrike" cap="none" normalizeH="0" baseline="30000" noProof="0" dirty="0" smtClean="0">
                        <a:ln>
                          <a:noFill/>
                        </a:ln>
                        <a:solidFill>
                          <a:schemeClr val="tx1"/>
                        </a:solidFill>
                        <a:effectLst/>
                        <a:latin typeface="Times New Roman" panose="02020603050405020304" pitchFamily="18" charset="0"/>
                        <a:cs typeface="Times New Roman" panose="02020603050405020304" pitchFamily="18" charset="0"/>
                      </a:endParaRPr>
                    </a:p>
                  </a:txBody>
                  <a:tcPr marL="72000" marR="72000" marT="72000" marB="72000" anchor="ctr" anchorCtr="1" horzOverflow="overflow"/>
                </a:tc>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1800" b="1" u="none" strike="noStrike" cap="none" normalizeH="0" baseline="0" noProof="0" dirty="0" smtClean="0">
                          <a:ln>
                            <a:noFill/>
                          </a:ln>
                          <a:effectLst/>
                          <a:latin typeface="Times New Roman" panose="02020603050405020304" pitchFamily="18" charset="0"/>
                          <a:cs typeface="Times New Roman" panose="02020603050405020304" pitchFamily="18" charset="0"/>
                        </a:rPr>
                        <a:t>Au</a:t>
                      </a:r>
                      <a:r>
                        <a:rPr kumimoji="0" lang="en-US" altLang="de-DE" sz="1800" b="1" u="none" strike="noStrike" cap="none" normalizeH="0" baseline="30000" noProof="0" dirty="0" smtClean="0">
                          <a:ln>
                            <a:noFill/>
                          </a:ln>
                          <a:effectLst/>
                          <a:latin typeface="Times New Roman" panose="02020603050405020304" pitchFamily="18" charset="0"/>
                          <a:cs typeface="Times New Roman" panose="02020603050405020304" pitchFamily="18" charset="0"/>
                        </a:rPr>
                        <a:t>32+</a:t>
                      </a:r>
                      <a:endParaRPr kumimoji="0" lang="en-US" altLang="de-DE" sz="1800" b="1" i="0" u="none" strike="noStrike" cap="none" normalizeH="0" baseline="30000" noProof="0" dirty="0" smtClean="0">
                        <a:ln>
                          <a:noFill/>
                        </a:ln>
                        <a:solidFill>
                          <a:schemeClr val="tx1"/>
                        </a:solidFill>
                        <a:effectLst/>
                        <a:latin typeface="Times New Roman" panose="02020603050405020304" pitchFamily="18" charset="0"/>
                        <a:cs typeface="Times New Roman" panose="02020603050405020304" pitchFamily="18" charset="0"/>
                      </a:endParaRPr>
                    </a:p>
                  </a:txBody>
                  <a:tcPr marL="72000" marR="72000" marT="72000" marB="72000" anchor="ctr" anchorCtr="1"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de-DE" sz="1800" b="1" i="0" u="none" strike="noStrike" cap="none" normalizeH="0" baseline="0" noProof="0" dirty="0" smtClean="0">
                        <a:ln>
                          <a:noFill/>
                        </a:ln>
                        <a:solidFill>
                          <a:schemeClr val="tx1"/>
                        </a:solidFill>
                        <a:effectLst/>
                        <a:latin typeface="Times New Roman" panose="02020603050405020304" pitchFamily="18" charset="0"/>
                        <a:cs typeface="Times New Roman" panose="02020603050405020304" pitchFamily="18" charset="0"/>
                      </a:endParaRPr>
                    </a:p>
                  </a:txBody>
                  <a:tcPr marL="72000" marR="72000" marT="72000" marB="72000" anchor="ctr" anchorCtr="1" horzOverflow="overflow"/>
                </a:tc>
                <a:extLst>
                  <a:ext uri="{0D108BD9-81ED-4DB2-BD59-A6C34878D82A}">
                    <a16:rowId xmlns:a16="http://schemas.microsoft.com/office/drawing/2014/main" xmlns="" val="10003"/>
                  </a:ext>
                </a:extLst>
              </a:tr>
              <a:tr h="460833">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1800" b="1" u="none" strike="noStrike" cap="none" normalizeH="0" baseline="0" noProof="0" dirty="0" smtClean="0">
                          <a:ln>
                            <a:noFill/>
                          </a:ln>
                          <a:effectLst/>
                          <a:latin typeface="Times New Roman" panose="02020603050405020304" pitchFamily="18" charset="0"/>
                          <a:cs typeface="Times New Roman" panose="02020603050405020304" pitchFamily="18" charset="0"/>
                        </a:rPr>
                        <a:t>GSI</a:t>
                      </a:r>
                      <a:endParaRPr kumimoji="0" lang="en-US" altLang="de-DE" sz="1800" b="1" i="0" u="none" strike="noStrike" cap="none" normalizeH="0" baseline="0" noProof="0" dirty="0" smtClean="0">
                        <a:ln>
                          <a:noFill/>
                        </a:ln>
                        <a:solidFill>
                          <a:srgbClr val="259794"/>
                        </a:solidFill>
                        <a:effectLst/>
                        <a:latin typeface="Times New Roman" panose="02020603050405020304" pitchFamily="18" charset="0"/>
                        <a:cs typeface="Times New Roman" panose="02020603050405020304" pitchFamily="18" charset="0"/>
                      </a:endParaRPr>
                    </a:p>
                  </a:txBody>
                  <a:tcPr marL="72000" marR="72000" marT="72000" marB="72000" anchor="ctr" anchorCtr="1" horzOverflow="overflow"/>
                </a:tc>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1800" b="1" u="none" strike="noStrike" cap="none" normalizeH="0" baseline="0" noProof="0" dirty="0" smtClean="0">
                          <a:ln>
                            <a:noFill/>
                          </a:ln>
                          <a:effectLst/>
                          <a:latin typeface="Times New Roman" panose="02020603050405020304" pitchFamily="18" charset="0"/>
                          <a:cs typeface="Times New Roman" panose="02020603050405020304" pitchFamily="18" charset="0"/>
                        </a:rPr>
                        <a:t>SIS18</a:t>
                      </a:r>
                      <a:endParaRPr kumimoji="0" lang="en-US" altLang="de-DE" sz="1800" b="1" i="0" u="none" strike="noStrike" cap="none" normalizeH="0" baseline="0" noProof="0" dirty="0" smtClean="0">
                        <a:ln>
                          <a:noFill/>
                        </a:ln>
                        <a:solidFill>
                          <a:srgbClr val="259794"/>
                        </a:solidFill>
                        <a:effectLst/>
                        <a:latin typeface="Times New Roman" panose="02020603050405020304" pitchFamily="18" charset="0"/>
                        <a:cs typeface="Times New Roman" panose="02020603050405020304" pitchFamily="18" charset="0"/>
                      </a:endParaRPr>
                    </a:p>
                  </a:txBody>
                  <a:tcPr marL="72000" marR="72000" marT="72000" marB="72000" anchor="ctr" anchorCtr="1" horzOverflow="overflow"/>
                </a:tc>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1800" b="1" u="none" strike="noStrike" cap="none" normalizeH="0" baseline="0" noProof="0" dirty="0" smtClean="0">
                          <a:ln>
                            <a:noFill/>
                          </a:ln>
                          <a:effectLst/>
                          <a:latin typeface="Times New Roman" panose="02020603050405020304" pitchFamily="18" charset="0"/>
                          <a:cs typeface="Times New Roman" panose="02020603050405020304" pitchFamily="18" charset="0"/>
                        </a:rPr>
                        <a:t>1.0</a:t>
                      </a:r>
                      <a:r>
                        <a:rPr lang="en-US" altLang="zh-CN" sz="1800" b="1" kern="0" dirty="0" smtClean="0">
                          <a:latin typeface="Times New Roman" panose="02020603050405020304" pitchFamily="18" charset="0"/>
                          <a:cs typeface="Times New Roman" panose="02020603050405020304" pitchFamily="18" charset="0"/>
                        </a:rPr>
                        <a:t>×</a:t>
                      </a:r>
                      <a:r>
                        <a:rPr kumimoji="0" lang="en-US" altLang="de-DE" sz="1800" b="1" u="none" strike="noStrike" cap="none" normalizeH="0" baseline="0" noProof="0" dirty="0" smtClean="0">
                          <a:ln>
                            <a:noFill/>
                          </a:ln>
                          <a:effectLst/>
                          <a:latin typeface="Times New Roman" panose="02020603050405020304" pitchFamily="18" charset="0"/>
                          <a:cs typeface="Times New Roman" panose="02020603050405020304" pitchFamily="18" charset="0"/>
                        </a:rPr>
                        <a:t>10</a:t>
                      </a:r>
                      <a:r>
                        <a:rPr kumimoji="0" lang="en-US" altLang="de-DE" sz="1800" b="1" u="none" strike="noStrike" cap="none" normalizeH="0" baseline="30000" noProof="0" dirty="0" smtClean="0">
                          <a:ln>
                            <a:noFill/>
                          </a:ln>
                          <a:effectLst/>
                          <a:latin typeface="Times New Roman" panose="02020603050405020304" pitchFamily="18" charset="0"/>
                          <a:cs typeface="Times New Roman" panose="02020603050405020304" pitchFamily="18" charset="0"/>
                        </a:rPr>
                        <a:t>11</a:t>
                      </a:r>
                      <a:endParaRPr kumimoji="0" lang="en-US" altLang="de-DE" sz="1800" b="1" i="0" u="none" strike="noStrike" cap="none" normalizeH="0" baseline="0" noProof="0" dirty="0" smtClean="0">
                        <a:ln>
                          <a:noFill/>
                        </a:ln>
                        <a:solidFill>
                          <a:srgbClr val="FF0000"/>
                        </a:solidFill>
                        <a:effectLst/>
                        <a:latin typeface="Times New Roman" panose="02020603050405020304" pitchFamily="18" charset="0"/>
                        <a:cs typeface="Times New Roman" panose="02020603050405020304" pitchFamily="18" charset="0"/>
                      </a:endParaRPr>
                    </a:p>
                  </a:txBody>
                  <a:tcPr marL="72000" marR="72000" marT="72000" marB="72000" anchor="ctr" anchorCtr="1"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de-DE" sz="1800" b="1" u="none" strike="noStrike" cap="none" normalizeH="0" baseline="0" noProof="0" dirty="0" smtClean="0">
                          <a:ln>
                            <a:noFill/>
                          </a:ln>
                          <a:effectLst/>
                          <a:latin typeface="Times New Roman" panose="02020603050405020304" pitchFamily="18" charset="0"/>
                          <a:cs typeface="Times New Roman" panose="02020603050405020304" pitchFamily="18" charset="0"/>
                        </a:rPr>
                        <a:t>3</a:t>
                      </a:r>
                      <a:r>
                        <a:rPr lang="en-US" altLang="zh-CN" sz="1800" b="1" kern="0" dirty="0" smtClean="0">
                          <a:latin typeface="Times New Roman" panose="02020603050405020304" pitchFamily="18" charset="0"/>
                          <a:cs typeface="Times New Roman" panose="02020603050405020304" pitchFamily="18" charset="0"/>
                        </a:rPr>
                        <a:t>×</a:t>
                      </a:r>
                      <a:r>
                        <a:rPr kumimoji="0" lang="en-US" altLang="de-DE" sz="1800" b="1" u="none" strike="noStrike" cap="none" normalizeH="0" baseline="0" noProof="0" dirty="0" smtClean="0">
                          <a:ln>
                            <a:noFill/>
                          </a:ln>
                          <a:effectLst/>
                          <a:latin typeface="Times New Roman" panose="02020603050405020304" pitchFamily="18" charset="0"/>
                          <a:cs typeface="Times New Roman" panose="02020603050405020304" pitchFamily="18" charset="0"/>
                        </a:rPr>
                        <a:t>10</a:t>
                      </a:r>
                      <a:r>
                        <a:rPr kumimoji="0" lang="en-US" altLang="de-DE" sz="1800" b="1" u="none" strike="noStrike" cap="none" normalizeH="0" baseline="30000" noProof="0" dirty="0" smtClean="0">
                          <a:ln>
                            <a:noFill/>
                          </a:ln>
                          <a:effectLst/>
                          <a:latin typeface="Times New Roman" panose="02020603050405020304" pitchFamily="18" charset="0"/>
                          <a:cs typeface="Times New Roman" panose="02020603050405020304" pitchFamily="18" charset="0"/>
                        </a:rPr>
                        <a:t>10</a:t>
                      </a:r>
                      <a:endParaRPr kumimoji="0" lang="en-US" altLang="de-DE" sz="1800" b="1" i="0" u="none" strike="noStrike" cap="none" normalizeH="0" baseline="0" noProof="0" dirty="0" smtClean="0">
                        <a:ln>
                          <a:noFill/>
                        </a:ln>
                        <a:solidFill>
                          <a:srgbClr val="FF0000"/>
                        </a:solidFill>
                        <a:effectLst/>
                        <a:latin typeface="Times New Roman" panose="02020603050405020304" pitchFamily="18" charset="0"/>
                        <a:cs typeface="Times New Roman" panose="02020603050405020304" pitchFamily="18" charset="0"/>
                      </a:endParaRPr>
                    </a:p>
                  </a:txBody>
                  <a:tcPr marL="72000" marR="72000" marT="72000" marB="72000" anchor="ctr" anchorCtr="1" horzOverflow="overflow"/>
                </a:tc>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1800" b="1" u="none" strike="noStrike" cap="none" normalizeH="0" baseline="0" noProof="0" dirty="0" smtClean="0">
                          <a:ln>
                            <a:noFill/>
                          </a:ln>
                          <a:effectLst/>
                          <a:latin typeface="Times New Roman" panose="02020603050405020304" pitchFamily="18" charset="0"/>
                          <a:cs typeface="Times New Roman" panose="02020603050405020304" pitchFamily="18" charset="0"/>
                        </a:rPr>
                        <a:t>U</a:t>
                      </a:r>
                      <a:r>
                        <a:rPr kumimoji="0" lang="en-US" altLang="de-DE" sz="1800" b="1" u="none" strike="noStrike" cap="none" normalizeH="0" baseline="30000" noProof="0" dirty="0" smtClean="0">
                          <a:ln>
                            <a:noFill/>
                          </a:ln>
                          <a:effectLst/>
                          <a:latin typeface="Times New Roman" panose="02020603050405020304" pitchFamily="18" charset="0"/>
                          <a:cs typeface="Times New Roman" panose="02020603050405020304" pitchFamily="18" charset="0"/>
                        </a:rPr>
                        <a:t>28+</a:t>
                      </a:r>
                      <a:endParaRPr kumimoji="0" lang="en-US" altLang="de-DE" sz="1800" b="1" i="0" u="none" strike="noStrike" cap="none" normalizeH="0" baseline="30000" noProof="0" dirty="0" smtClean="0">
                        <a:ln>
                          <a:noFill/>
                        </a:ln>
                        <a:solidFill>
                          <a:srgbClr val="259794"/>
                        </a:solidFill>
                        <a:effectLst/>
                        <a:latin typeface="Times New Roman" panose="02020603050405020304" pitchFamily="18" charset="0"/>
                        <a:cs typeface="Times New Roman" panose="02020603050405020304" pitchFamily="18" charset="0"/>
                      </a:endParaRPr>
                    </a:p>
                  </a:txBody>
                  <a:tcPr marL="72000" marR="72000" marT="72000" marB="72000" anchor="ctr" anchorCtr="1"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1800" b="1" u="none" strike="noStrike" cap="none" normalizeH="0" baseline="0" noProof="0" dirty="0" smtClean="0">
                          <a:ln>
                            <a:noFill/>
                          </a:ln>
                          <a:effectLst/>
                          <a:latin typeface="Times New Roman" panose="02020603050405020304" pitchFamily="18" charset="0"/>
                          <a:cs typeface="Times New Roman" panose="02020603050405020304" pitchFamily="18" charset="0"/>
                        </a:rPr>
                        <a:t>2.7</a:t>
                      </a:r>
                      <a:r>
                        <a:rPr kumimoji="0" lang="en-US" altLang="zh-CN" sz="1800" b="1" u="none" strike="noStrike" cap="none" normalizeH="0" baseline="0" noProof="0" dirty="0" smtClean="0">
                          <a:ln>
                            <a:noFill/>
                          </a:ln>
                          <a:effectLst/>
                          <a:latin typeface="Times New Roman" panose="02020603050405020304" pitchFamily="18" charset="0"/>
                          <a:cs typeface="Times New Roman" panose="02020603050405020304" pitchFamily="18" charset="0"/>
                        </a:rPr>
                        <a:t>Hz</a:t>
                      </a:r>
                      <a:endParaRPr kumimoji="0" lang="en-US" altLang="de-DE" sz="1800" b="1" i="0" u="none" strike="noStrike" cap="none" normalizeH="0" baseline="0" noProof="0" dirty="0" smtClean="0">
                        <a:ln>
                          <a:noFill/>
                        </a:ln>
                        <a:solidFill>
                          <a:srgbClr val="259794"/>
                        </a:solidFill>
                        <a:effectLst/>
                        <a:latin typeface="Times New Roman" panose="02020603050405020304" pitchFamily="18" charset="0"/>
                        <a:cs typeface="Times New Roman" panose="02020603050405020304" pitchFamily="18" charset="0"/>
                      </a:endParaRPr>
                    </a:p>
                  </a:txBody>
                  <a:tcPr marL="72000" marR="72000" marT="72000" marB="72000" anchor="ctr" anchorCtr="1" horzOverflow="overflow"/>
                </a:tc>
                <a:extLst>
                  <a:ext uri="{0D108BD9-81ED-4DB2-BD59-A6C34878D82A}">
                    <a16:rowId xmlns:a16="http://schemas.microsoft.com/office/drawing/2014/main" xmlns="" val="10004"/>
                  </a:ext>
                </a:extLst>
              </a:tr>
              <a:tr h="460833">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1800" b="1" u="none" strike="noStrike" cap="none" normalizeH="0" baseline="0" noProof="0" dirty="0" smtClean="0">
                          <a:ln>
                            <a:noFill/>
                          </a:ln>
                          <a:effectLst/>
                          <a:latin typeface="Times New Roman" panose="02020603050405020304" pitchFamily="18" charset="0"/>
                          <a:cs typeface="Times New Roman" panose="02020603050405020304" pitchFamily="18" charset="0"/>
                        </a:rPr>
                        <a:t>FAIR</a:t>
                      </a:r>
                      <a:endParaRPr kumimoji="0" lang="en-US" altLang="de-DE" sz="1800" b="1" i="0" u="none" strike="noStrike" cap="none" normalizeH="0" baseline="0" noProof="0" dirty="0" smtClean="0">
                        <a:ln>
                          <a:noFill/>
                        </a:ln>
                        <a:solidFill>
                          <a:srgbClr val="259794"/>
                        </a:solidFill>
                        <a:effectLst/>
                        <a:latin typeface="Times New Roman" panose="02020603050405020304" pitchFamily="18" charset="0"/>
                        <a:cs typeface="Times New Roman" panose="02020603050405020304" pitchFamily="18" charset="0"/>
                      </a:endParaRPr>
                    </a:p>
                  </a:txBody>
                  <a:tcPr marL="72000" marR="72000" marT="72000" marB="72000" anchor="ctr" anchorCtr="1" horzOverflow="overflow"/>
                </a:tc>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1800" b="1" u="none" strike="noStrike" cap="none" normalizeH="0" baseline="0" noProof="0" dirty="0" smtClean="0">
                          <a:ln>
                            <a:noFill/>
                          </a:ln>
                          <a:effectLst/>
                          <a:latin typeface="Times New Roman" panose="02020603050405020304" pitchFamily="18" charset="0"/>
                          <a:cs typeface="Times New Roman" panose="02020603050405020304" pitchFamily="18" charset="0"/>
                        </a:rPr>
                        <a:t>SIS100</a:t>
                      </a:r>
                      <a:endParaRPr kumimoji="0" lang="en-US" altLang="de-DE" sz="1800" b="1" i="0" u="none" strike="noStrike" cap="none" normalizeH="0" baseline="0" noProof="0" dirty="0" smtClean="0">
                        <a:ln>
                          <a:noFill/>
                        </a:ln>
                        <a:solidFill>
                          <a:srgbClr val="259794"/>
                        </a:solidFill>
                        <a:effectLst/>
                        <a:latin typeface="Times New Roman" panose="02020603050405020304" pitchFamily="18" charset="0"/>
                        <a:cs typeface="Times New Roman" panose="02020603050405020304" pitchFamily="18" charset="0"/>
                      </a:endParaRPr>
                    </a:p>
                  </a:txBody>
                  <a:tcPr marL="72000" marR="72000" marT="72000" marB="72000" anchor="ctr" anchorCtr="1" horzOverflow="overflow"/>
                </a:tc>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u="none" strike="noStrike" kern="1200" cap="none" normalizeH="0" baseline="0" noProof="0" dirty="0" smtClean="0">
                          <a:ln>
                            <a:noFill/>
                          </a:ln>
                          <a:effectLst/>
                          <a:latin typeface="Times New Roman" panose="02020603050405020304" pitchFamily="18" charset="0"/>
                          <a:cs typeface="Times New Roman" panose="02020603050405020304" pitchFamily="18" charset="0"/>
                        </a:rPr>
                        <a:t>4.0</a:t>
                      </a:r>
                      <a:r>
                        <a:rPr lang="en-US" altLang="zh-CN" sz="1800" b="1" kern="0" dirty="0" smtClean="0">
                          <a:latin typeface="Times New Roman" panose="02020603050405020304" pitchFamily="18" charset="0"/>
                          <a:cs typeface="Times New Roman" panose="02020603050405020304" pitchFamily="18" charset="0"/>
                        </a:rPr>
                        <a:t>×1</a:t>
                      </a:r>
                      <a:r>
                        <a:rPr kumimoji="0" lang="en-US" altLang="de-DE" sz="1800" b="1" u="none" strike="noStrike" cap="none" normalizeH="0" baseline="0" noProof="0" dirty="0" smtClean="0">
                          <a:ln>
                            <a:noFill/>
                          </a:ln>
                          <a:effectLst/>
                          <a:latin typeface="Times New Roman" panose="02020603050405020304" pitchFamily="18" charset="0"/>
                          <a:cs typeface="Times New Roman" panose="02020603050405020304" pitchFamily="18" charset="0"/>
                        </a:rPr>
                        <a:t>0</a:t>
                      </a:r>
                      <a:r>
                        <a:rPr kumimoji="0" lang="en-US" altLang="de-DE" sz="1800" b="1" u="none" strike="noStrike" cap="none" normalizeH="0" baseline="30000" noProof="0" dirty="0" smtClean="0">
                          <a:ln>
                            <a:noFill/>
                          </a:ln>
                          <a:effectLst/>
                          <a:latin typeface="Times New Roman" panose="02020603050405020304" pitchFamily="18" charset="0"/>
                          <a:cs typeface="Times New Roman" panose="02020603050405020304" pitchFamily="18" charset="0"/>
                        </a:rPr>
                        <a:t>11</a:t>
                      </a:r>
                      <a:endParaRPr kumimoji="0" lang="en-US" altLang="de-DE" sz="1800" b="1" i="0" u="none" strike="noStrike" cap="none" normalizeH="0" baseline="30000" noProof="0" dirty="0" smtClean="0">
                        <a:ln>
                          <a:noFill/>
                        </a:ln>
                        <a:solidFill>
                          <a:srgbClr val="FF0000"/>
                        </a:solidFill>
                        <a:effectLst/>
                        <a:latin typeface="Times New Roman" panose="02020603050405020304" pitchFamily="18" charset="0"/>
                        <a:cs typeface="Times New Roman" panose="02020603050405020304" pitchFamily="18" charset="0"/>
                      </a:endParaRPr>
                    </a:p>
                  </a:txBody>
                  <a:tcPr marL="72000" marR="72000" marT="72000" marB="72000" anchor="ctr" anchorCtr="1"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de-DE" sz="1800" b="1" i="0" u="none" strike="noStrike" cap="none" normalizeH="0" baseline="30000" noProof="0" dirty="0" smtClean="0">
                        <a:ln>
                          <a:noFill/>
                        </a:ln>
                        <a:solidFill>
                          <a:srgbClr val="259794"/>
                        </a:solidFill>
                        <a:effectLst/>
                        <a:latin typeface="Times New Roman" panose="02020603050405020304" pitchFamily="18" charset="0"/>
                        <a:cs typeface="Times New Roman" panose="02020603050405020304" pitchFamily="18" charset="0"/>
                      </a:endParaRPr>
                    </a:p>
                  </a:txBody>
                  <a:tcPr marL="72000" marR="72000" marT="72000" marB="72000" anchor="ctr" anchorCtr="1" horzOverflow="overflow"/>
                </a:tc>
                <a:tc>
                  <a:txBody>
                    <a:bodyPr/>
                    <a:lstStyle>
                      <a:lvl1pPr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1800" b="1" u="none" strike="noStrike" cap="none" normalizeH="0" baseline="0" noProof="0" dirty="0" smtClean="0">
                          <a:ln>
                            <a:noFill/>
                          </a:ln>
                          <a:effectLst/>
                          <a:latin typeface="Times New Roman" panose="02020603050405020304" pitchFamily="18" charset="0"/>
                          <a:cs typeface="Times New Roman" panose="02020603050405020304" pitchFamily="18" charset="0"/>
                        </a:rPr>
                        <a:t>U</a:t>
                      </a:r>
                      <a:r>
                        <a:rPr kumimoji="0" lang="en-US" altLang="de-DE" sz="1800" b="1" u="none" strike="noStrike" cap="none" normalizeH="0" baseline="30000" noProof="0" dirty="0" smtClean="0">
                          <a:ln>
                            <a:noFill/>
                          </a:ln>
                          <a:effectLst/>
                          <a:latin typeface="Times New Roman" panose="02020603050405020304" pitchFamily="18" charset="0"/>
                          <a:cs typeface="Times New Roman" panose="02020603050405020304" pitchFamily="18" charset="0"/>
                        </a:rPr>
                        <a:t>28+</a:t>
                      </a:r>
                      <a:endParaRPr kumimoji="0" lang="en-US" altLang="de-DE" sz="1800" b="1" i="0" u="none" strike="noStrike" cap="none" normalizeH="0" baseline="30000" noProof="0" dirty="0" smtClean="0">
                        <a:ln>
                          <a:noFill/>
                        </a:ln>
                        <a:solidFill>
                          <a:srgbClr val="259794"/>
                        </a:solidFill>
                        <a:effectLst/>
                        <a:latin typeface="Times New Roman" panose="02020603050405020304" pitchFamily="18" charset="0"/>
                        <a:cs typeface="Times New Roman" panose="02020603050405020304" pitchFamily="18" charset="0"/>
                      </a:endParaRPr>
                    </a:p>
                  </a:txBody>
                  <a:tcPr marL="72000" marR="72000" marT="72000" marB="72000" anchor="ctr" anchorCtr="1"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de-DE" sz="1800" b="1" i="0" u="none" strike="noStrike" cap="none" normalizeH="0" baseline="0" noProof="0" dirty="0" smtClean="0">
                        <a:ln>
                          <a:noFill/>
                        </a:ln>
                        <a:solidFill>
                          <a:srgbClr val="259794"/>
                        </a:solidFill>
                        <a:effectLst/>
                        <a:latin typeface="Times New Roman" panose="02020603050405020304" pitchFamily="18" charset="0"/>
                        <a:cs typeface="Times New Roman" panose="02020603050405020304" pitchFamily="18" charset="0"/>
                      </a:endParaRPr>
                    </a:p>
                  </a:txBody>
                  <a:tcPr marL="72000" marR="72000" marT="72000" marB="72000" anchor="ctr" anchorCtr="1" horzOverflow="overflow"/>
                </a:tc>
                <a:extLst>
                  <a:ext uri="{0D108BD9-81ED-4DB2-BD59-A6C34878D82A}">
                    <a16:rowId xmlns:a16="http://schemas.microsoft.com/office/drawing/2014/main" xmlns="" val="10005"/>
                  </a:ext>
                </a:extLst>
              </a:tr>
              <a:tr h="46083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1800" b="1" u="none" strike="noStrike" cap="none" normalizeH="0" baseline="0" noProof="0" dirty="0" smtClean="0">
                          <a:ln>
                            <a:noFill/>
                          </a:ln>
                          <a:solidFill>
                            <a:srgbClr val="000099"/>
                          </a:solidFill>
                          <a:effectLst/>
                          <a:latin typeface="Times New Roman" panose="02020603050405020304" pitchFamily="18" charset="0"/>
                          <a:cs typeface="Times New Roman" panose="02020603050405020304" pitchFamily="18" charset="0"/>
                        </a:rPr>
                        <a:t>IMP</a:t>
                      </a:r>
                      <a:endParaRPr kumimoji="0" lang="en-US" altLang="de-DE" sz="1800" b="1" i="0" u="none" strike="noStrike" cap="none" normalizeH="0" baseline="0" noProof="0" dirty="0" smtClean="0">
                        <a:ln>
                          <a:noFill/>
                        </a:ln>
                        <a:solidFill>
                          <a:srgbClr val="000099"/>
                        </a:solidFill>
                        <a:effectLst/>
                        <a:latin typeface="Times New Roman" panose="02020603050405020304" pitchFamily="18" charset="0"/>
                        <a:cs typeface="Times New Roman" panose="02020603050405020304" pitchFamily="18" charset="0"/>
                      </a:endParaRPr>
                    </a:p>
                  </a:txBody>
                  <a:tcPr marL="72000" marR="72000" marT="72000" marB="72000" anchor="ctr" anchorCtr="1" horzOverflow="overflow">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1800" b="1" u="none" strike="noStrike" cap="none" normalizeH="0" baseline="0" noProof="0" dirty="0" smtClean="0">
                          <a:ln>
                            <a:noFill/>
                          </a:ln>
                          <a:solidFill>
                            <a:srgbClr val="000099"/>
                          </a:solidFill>
                          <a:effectLst/>
                          <a:latin typeface="Times New Roman" panose="02020603050405020304" pitchFamily="18" charset="0"/>
                          <a:cs typeface="Times New Roman" panose="02020603050405020304" pitchFamily="18" charset="0"/>
                        </a:rPr>
                        <a:t>HIA</a:t>
                      </a:r>
                      <a:r>
                        <a:rPr kumimoji="0" lang="en-US" altLang="zh-CN" sz="1800" b="1" u="none" strike="noStrike" cap="none" normalizeH="0" baseline="0" noProof="0" dirty="0" smtClean="0">
                          <a:ln>
                            <a:noFill/>
                          </a:ln>
                          <a:solidFill>
                            <a:srgbClr val="000099"/>
                          </a:solidFill>
                          <a:effectLst/>
                          <a:latin typeface="Times New Roman" panose="02020603050405020304" pitchFamily="18" charset="0"/>
                          <a:cs typeface="Times New Roman" panose="02020603050405020304" pitchFamily="18" charset="0"/>
                        </a:rPr>
                        <a:t>F-</a:t>
                      </a:r>
                      <a:r>
                        <a:rPr kumimoji="0" lang="en-US" altLang="zh-CN" sz="1800" b="1" u="none" strike="noStrike" cap="none" normalizeH="0" baseline="0" noProof="0" dirty="0" err="1" smtClean="0">
                          <a:ln>
                            <a:noFill/>
                          </a:ln>
                          <a:solidFill>
                            <a:srgbClr val="000099"/>
                          </a:solidFill>
                          <a:effectLst/>
                          <a:latin typeface="Times New Roman" panose="02020603050405020304" pitchFamily="18" charset="0"/>
                          <a:cs typeface="Times New Roman" panose="02020603050405020304" pitchFamily="18" charset="0"/>
                        </a:rPr>
                        <a:t>BRing</a:t>
                      </a:r>
                      <a:r>
                        <a:rPr kumimoji="0" lang="en-US" altLang="zh-CN" sz="1800" b="1" u="none" strike="noStrike" cap="none" normalizeH="0" baseline="0" noProof="0" dirty="0" smtClean="0">
                          <a:ln>
                            <a:noFill/>
                          </a:ln>
                          <a:solidFill>
                            <a:srgbClr val="000099"/>
                          </a:solidFill>
                          <a:effectLst/>
                          <a:latin typeface="Times New Roman" panose="02020603050405020304" pitchFamily="18" charset="0"/>
                          <a:cs typeface="Times New Roman" panose="02020603050405020304" pitchFamily="18" charset="0"/>
                        </a:rPr>
                        <a:t>-N</a:t>
                      </a:r>
                      <a:endParaRPr kumimoji="0" lang="en-US" altLang="de-DE" sz="1800" b="1" i="0" u="none" strike="noStrike" cap="none" normalizeH="0" baseline="0" noProof="0" dirty="0" smtClean="0">
                        <a:ln>
                          <a:noFill/>
                        </a:ln>
                        <a:solidFill>
                          <a:srgbClr val="000099"/>
                        </a:solidFill>
                        <a:effectLst/>
                        <a:latin typeface="Times New Roman" panose="02020603050405020304" pitchFamily="18" charset="0"/>
                        <a:cs typeface="Times New Roman" panose="02020603050405020304" pitchFamily="18" charset="0"/>
                      </a:endParaRPr>
                    </a:p>
                  </a:txBody>
                  <a:tcPr marL="72000" marR="72000" marT="72000" marB="72000" anchor="ctr" anchorCtr="1" horzOverflow="overflow">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de-DE" sz="1800" b="1" u="none" strike="noStrike" cap="none" normalizeH="0" baseline="0" noProof="0" dirty="0" smtClean="0">
                          <a:ln>
                            <a:noFill/>
                          </a:ln>
                          <a:solidFill>
                            <a:srgbClr val="000099"/>
                          </a:solidFill>
                          <a:effectLst/>
                          <a:latin typeface="Times New Roman" panose="02020603050405020304" pitchFamily="18" charset="0"/>
                          <a:cs typeface="Times New Roman" panose="02020603050405020304" pitchFamily="18" charset="0"/>
                        </a:rPr>
                        <a:t>2.0</a:t>
                      </a:r>
                      <a:r>
                        <a:rPr lang="en-US" altLang="zh-CN" sz="1800" b="1" kern="0" dirty="0" smtClean="0">
                          <a:solidFill>
                            <a:srgbClr val="000099"/>
                          </a:solidFill>
                          <a:latin typeface="Times New Roman" panose="02020603050405020304" pitchFamily="18" charset="0"/>
                          <a:cs typeface="Times New Roman" panose="02020603050405020304" pitchFamily="18" charset="0"/>
                        </a:rPr>
                        <a:t>×</a:t>
                      </a:r>
                      <a:r>
                        <a:rPr kumimoji="0" lang="en-US" altLang="de-DE" sz="1800" b="1" u="none" strike="noStrike" cap="none" normalizeH="0" baseline="0" noProof="0" dirty="0" smtClean="0">
                          <a:ln>
                            <a:noFill/>
                          </a:ln>
                          <a:solidFill>
                            <a:srgbClr val="000099"/>
                          </a:solidFill>
                          <a:effectLst/>
                          <a:latin typeface="Times New Roman" panose="02020603050405020304" pitchFamily="18" charset="0"/>
                          <a:cs typeface="Times New Roman" panose="02020603050405020304" pitchFamily="18" charset="0"/>
                        </a:rPr>
                        <a:t>10</a:t>
                      </a:r>
                      <a:r>
                        <a:rPr kumimoji="0" lang="en-US" altLang="de-DE" sz="1800" b="1" u="none" strike="noStrike" cap="none" normalizeH="0" baseline="30000" noProof="0" dirty="0" smtClean="0">
                          <a:ln>
                            <a:noFill/>
                          </a:ln>
                          <a:solidFill>
                            <a:srgbClr val="000099"/>
                          </a:solidFill>
                          <a:effectLst/>
                          <a:latin typeface="Times New Roman" panose="02020603050405020304" pitchFamily="18" charset="0"/>
                          <a:cs typeface="Times New Roman" panose="02020603050405020304" pitchFamily="18" charset="0"/>
                        </a:rPr>
                        <a:t>11</a:t>
                      </a:r>
                      <a:endParaRPr kumimoji="0" lang="en-US" altLang="de-DE" sz="1800" b="1" i="0" u="none" strike="noStrike" cap="none" normalizeH="0" baseline="30000" noProof="0" dirty="0" smtClean="0">
                        <a:ln>
                          <a:noFill/>
                        </a:ln>
                        <a:solidFill>
                          <a:srgbClr val="000099"/>
                        </a:solidFill>
                        <a:effectLst/>
                        <a:latin typeface="Times New Roman" panose="02020603050405020304" pitchFamily="18" charset="0"/>
                        <a:cs typeface="Times New Roman" panose="02020603050405020304" pitchFamily="18" charset="0"/>
                      </a:endParaRPr>
                    </a:p>
                  </a:txBody>
                  <a:tcPr marL="72000" marR="72000" marT="72000" marB="72000" anchor="ctr" anchorCtr="1" horzOverflow="overflow">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de-DE" sz="1800" b="1" i="0" u="none" strike="noStrike" cap="none" normalizeH="0" baseline="30000" noProof="0" dirty="0" smtClean="0">
                        <a:ln>
                          <a:noFill/>
                        </a:ln>
                        <a:solidFill>
                          <a:srgbClr val="000099"/>
                        </a:solidFill>
                        <a:effectLst/>
                        <a:latin typeface="Times New Roman" panose="02020603050405020304" pitchFamily="18" charset="0"/>
                        <a:cs typeface="Times New Roman" panose="02020603050405020304" pitchFamily="18" charset="0"/>
                      </a:endParaRPr>
                    </a:p>
                  </a:txBody>
                  <a:tcPr marL="72000" marR="72000" marT="72000" marB="72000" anchor="ctr" anchorCtr="1" horzOverflow="overflow">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de-DE" sz="1800" b="1" u="none" strike="noStrike" cap="none" normalizeH="0" baseline="0" noProof="0" dirty="0" smtClean="0">
                          <a:ln>
                            <a:noFill/>
                          </a:ln>
                          <a:solidFill>
                            <a:srgbClr val="000099"/>
                          </a:solidFill>
                          <a:effectLst/>
                          <a:latin typeface="Times New Roman" panose="02020603050405020304" pitchFamily="18" charset="0"/>
                          <a:cs typeface="Times New Roman" panose="02020603050405020304" pitchFamily="18" charset="0"/>
                        </a:rPr>
                        <a:t>U</a:t>
                      </a:r>
                      <a:r>
                        <a:rPr kumimoji="0" lang="en-US" altLang="de-DE" sz="1800" b="1" u="none" strike="noStrike" cap="none" normalizeH="0" baseline="30000" noProof="0" dirty="0" smtClean="0">
                          <a:ln>
                            <a:noFill/>
                          </a:ln>
                          <a:solidFill>
                            <a:srgbClr val="000099"/>
                          </a:solidFill>
                          <a:effectLst/>
                          <a:latin typeface="Times New Roman" panose="02020603050405020304" pitchFamily="18" charset="0"/>
                          <a:cs typeface="Times New Roman" panose="02020603050405020304" pitchFamily="18" charset="0"/>
                        </a:rPr>
                        <a:t>35+</a:t>
                      </a:r>
                      <a:endParaRPr kumimoji="0" lang="en-US" altLang="de-DE" sz="1800" b="1" i="0" u="none" strike="noStrike" cap="none" normalizeH="0" baseline="30000" noProof="0" dirty="0" smtClean="0">
                        <a:ln>
                          <a:noFill/>
                        </a:ln>
                        <a:solidFill>
                          <a:srgbClr val="000099"/>
                        </a:solidFill>
                        <a:effectLst/>
                        <a:latin typeface="Times New Roman" panose="02020603050405020304" pitchFamily="18" charset="0"/>
                        <a:cs typeface="Times New Roman" panose="02020603050405020304" pitchFamily="18" charset="0"/>
                      </a:endParaRPr>
                    </a:p>
                  </a:txBody>
                  <a:tcPr marL="72000" marR="72000" marT="72000" marB="72000" anchor="ctr" anchorCtr="1" horzOverflow="overflow">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de-DE" sz="1800" b="1" u="none" strike="noStrike" cap="none" normalizeH="0" baseline="0" noProof="0" dirty="0" smtClean="0">
                          <a:ln>
                            <a:noFill/>
                          </a:ln>
                          <a:solidFill>
                            <a:srgbClr val="000099"/>
                          </a:solidFill>
                          <a:effectLst/>
                          <a:latin typeface="Times New Roman" panose="02020603050405020304" pitchFamily="18" charset="0"/>
                          <a:cs typeface="Times New Roman" panose="02020603050405020304" pitchFamily="18" charset="0"/>
                        </a:rPr>
                        <a:t>5</a:t>
                      </a:r>
                      <a:r>
                        <a:rPr kumimoji="0" lang="en-US" altLang="zh-CN" sz="1800" b="1" u="none" strike="noStrike" cap="none" normalizeH="0" baseline="0" noProof="0" dirty="0" smtClean="0">
                          <a:ln>
                            <a:noFill/>
                          </a:ln>
                          <a:solidFill>
                            <a:srgbClr val="000099"/>
                          </a:solidFill>
                          <a:effectLst/>
                          <a:latin typeface="Times New Roman" panose="02020603050405020304" pitchFamily="18" charset="0"/>
                          <a:cs typeface="Times New Roman" panose="02020603050405020304" pitchFamily="18" charset="0"/>
                        </a:rPr>
                        <a:t>-10Hz, </a:t>
                      </a:r>
                      <a:r>
                        <a:rPr kumimoji="0" lang="en-US" altLang="zh-CN" sz="1800" b="1" u="none" strike="noStrike" cap="none" normalizeH="0" baseline="0" noProof="0" dirty="0" smtClean="0">
                          <a:ln>
                            <a:noFill/>
                          </a:ln>
                          <a:solidFill>
                            <a:srgbClr val="FF0000"/>
                          </a:solidFill>
                          <a:effectLst/>
                          <a:latin typeface="Times New Roman" panose="02020603050405020304" pitchFamily="18" charset="0"/>
                          <a:cs typeface="Times New Roman" panose="02020603050405020304" pitchFamily="18" charset="0"/>
                        </a:rPr>
                        <a:t>10-20Hz</a:t>
                      </a:r>
                      <a:endParaRPr kumimoji="0" lang="en-US" altLang="de-DE" sz="1800" b="1" i="0" u="none" strike="noStrike" cap="none" normalizeH="0" baseline="0" noProof="0" dirty="0" smtClean="0">
                        <a:ln>
                          <a:noFill/>
                        </a:ln>
                        <a:solidFill>
                          <a:srgbClr val="FF0000"/>
                        </a:solidFill>
                        <a:effectLst/>
                        <a:latin typeface="Times New Roman" panose="02020603050405020304" pitchFamily="18" charset="0"/>
                        <a:cs typeface="Times New Roman" panose="02020603050405020304" pitchFamily="18" charset="0"/>
                      </a:endParaRPr>
                    </a:p>
                  </a:txBody>
                  <a:tcPr marL="72000" marR="72000" marT="72000" marB="72000" anchor="ctr" anchorCtr="1" horzOverflow="overflow">
                    <a:solidFill>
                      <a:schemeClr val="accent2">
                        <a:lumMod val="20000"/>
                        <a:lumOff val="80000"/>
                      </a:schemeClr>
                    </a:solidFill>
                  </a:tcPr>
                </a:tc>
                <a:extLst>
                  <a:ext uri="{0D108BD9-81ED-4DB2-BD59-A6C34878D82A}">
                    <a16:rowId xmlns:a16="http://schemas.microsoft.com/office/drawing/2014/main" xmlns="" val="2492105810"/>
                  </a:ext>
                </a:extLst>
              </a:tr>
              <a:tr h="76303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1800" b="1" u="none" strike="noStrike" cap="none" normalizeH="0" baseline="0" noProof="0" dirty="0" smtClean="0">
                          <a:ln>
                            <a:noFill/>
                          </a:ln>
                          <a:solidFill>
                            <a:srgbClr val="000099"/>
                          </a:solidFill>
                          <a:effectLst/>
                          <a:latin typeface="Times New Roman" panose="02020603050405020304" pitchFamily="18" charset="0"/>
                          <a:cs typeface="Times New Roman" panose="02020603050405020304" pitchFamily="18" charset="0"/>
                        </a:rPr>
                        <a:t>IMP</a:t>
                      </a:r>
                      <a:endParaRPr kumimoji="0" lang="en-US" altLang="de-DE" sz="1800" b="1" i="0" u="none" strike="noStrike" cap="none" normalizeH="0" baseline="0" noProof="0" dirty="0" smtClean="0">
                        <a:ln>
                          <a:noFill/>
                        </a:ln>
                        <a:solidFill>
                          <a:srgbClr val="000099"/>
                        </a:solidFill>
                        <a:effectLst/>
                        <a:latin typeface="Times New Roman" panose="02020603050405020304" pitchFamily="18" charset="0"/>
                        <a:cs typeface="Times New Roman" panose="02020603050405020304" pitchFamily="18" charset="0"/>
                      </a:endParaRPr>
                    </a:p>
                  </a:txBody>
                  <a:tcPr marL="72000" marR="72000" marT="72000" marB="72000" anchor="ctr" anchorCtr="1" horzOverflow="overflow">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de-DE" sz="1800" b="1" u="none" strike="noStrike" cap="none" normalizeH="0" baseline="0" noProof="0" dirty="0" smtClean="0">
                          <a:ln>
                            <a:noFill/>
                          </a:ln>
                          <a:solidFill>
                            <a:srgbClr val="000099"/>
                          </a:solidFill>
                          <a:effectLst/>
                          <a:latin typeface="Times New Roman" panose="02020603050405020304" pitchFamily="18" charset="0"/>
                          <a:cs typeface="Times New Roman" panose="02020603050405020304" pitchFamily="18" charset="0"/>
                        </a:rPr>
                        <a:t>HIA</a:t>
                      </a:r>
                      <a:r>
                        <a:rPr kumimoji="0" lang="en-US" altLang="zh-CN" sz="1800" b="1" u="none" strike="noStrike" cap="none" normalizeH="0" baseline="0" noProof="0" dirty="0" smtClean="0">
                          <a:ln>
                            <a:noFill/>
                          </a:ln>
                          <a:solidFill>
                            <a:srgbClr val="000099"/>
                          </a:solidFill>
                          <a:effectLst/>
                          <a:latin typeface="Times New Roman" panose="02020603050405020304" pitchFamily="18" charset="0"/>
                          <a:cs typeface="Times New Roman" panose="02020603050405020304" pitchFamily="18" charset="0"/>
                        </a:rPr>
                        <a:t>F-</a:t>
                      </a:r>
                      <a:r>
                        <a:rPr kumimoji="0" lang="en-US" altLang="zh-CN" sz="1800" b="1" u="none" strike="noStrike" cap="none" normalizeH="0" baseline="0" noProof="0" dirty="0" err="1" smtClean="0">
                          <a:ln>
                            <a:noFill/>
                          </a:ln>
                          <a:solidFill>
                            <a:srgbClr val="000099"/>
                          </a:solidFill>
                          <a:effectLst/>
                          <a:latin typeface="Times New Roman" panose="02020603050405020304" pitchFamily="18" charset="0"/>
                          <a:cs typeface="Times New Roman" panose="02020603050405020304" pitchFamily="18" charset="0"/>
                        </a:rPr>
                        <a:t>BRing</a:t>
                      </a:r>
                      <a:r>
                        <a:rPr kumimoji="0" lang="en-US" altLang="zh-CN" sz="1800" b="1" u="none" strike="noStrike" cap="none" normalizeH="0" baseline="0" noProof="0" dirty="0" smtClean="0">
                          <a:ln>
                            <a:noFill/>
                          </a:ln>
                          <a:solidFill>
                            <a:srgbClr val="000099"/>
                          </a:solidFill>
                          <a:effectLst/>
                          <a:latin typeface="Times New Roman" panose="02020603050405020304" pitchFamily="18" charset="0"/>
                          <a:cs typeface="Times New Roman" panose="02020603050405020304" pitchFamily="18" charset="0"/>
                        </a:rPr>
                        <a:t>-S</a:t>
                      </a:r>
                      <a:endParaRPr kumimoji="0" lang="en-US" altLang="zh-CN" sz="1800" b="1" i="0" u="none" strike="noStrike" cap="none" normalizeH="0" baseline="0" noProof="0" dirty="0" smtClean="0">
                        <a:ln>
                          <a:noFill/>
                        </a:ln>
                        <a:solidFill>
                          <a:srgbClr val="000099"/>
                        </a:solidFill>
                        <a:effectLst/>
                        <a:latin typeface="Times New Roman" panose="02020603050405020304" pitchFamily="18" charset="0"/>
                        <a:cs typeface="Times New Roman" panose="02020603050405020304" pitchFamily="18" charset="0"/>
                      </a:endParaRPr>
                    </a:p>
                  </a:txBody>
                  <a:tcPr marL="72000" marR="72000" marT="72000" marB="72000" anchor="ctr" anchorCtr="1" horzOverflow="overflow">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de-DE" sz="1800" b="1" u="none" strike="noStrike" cap="none" normalizeH="0" baseline="0" noProof="0" dirty="0" smtClean="0">
                          <a:ln>
                            <a:noFill/>
                          </a:ln>
                          <a:solidFill>
                            <a:srgbClr val="000099"/>
                          </a:solidFill>
                          <a:effectLst/>
                          <a:latin typeface="Times New Roman" panose="02020603050405020304" pitchFamily="18" charset="0"/>
                          <a:cs typeface="Times New Roman" panose="02020603050405020304" pitchFamily="18" charset="0"/>
                        </a:rPr>
                        <a:t>1.0</a:t>
                      </a:r>
                      <a:r>
                        <a:rPr lang="en-US" altLang="zh-CN" sz="1800" b="1" kern="0" dirty="0" smtClean="0">
                          <a:solidFill>
                            <a:srgbClr val="000099"/>
                          </a:solidFill>
                          <a:latin typeface="Times New Roman" panose="02020603050405020304" pitchFamily="18" charset="0"/>
                          <a:cs typeface="Times New Roman" panose="02020603050405020304" pitchFamily="18" charset="0"/>
                        </a:rPr>
                        <a:t>×</a:t>
                      </a:r>
                      <a:r>
                        <a:rPr kumimoji="0" lang="en-US" altLang="de-DE" sz="1800" b="1" u="none" strike="noStrike" cap="none" normalizeH="0" baseline="0" noProof="0" dirty="0" smtClean="0">
                          <a:ln>
                            <a:noFill/>
                          </a:ln>
                          <a:solidFill>
                            <a:srgbClr val="000099"/>
                          </a:solidFill>
                          <a:effectLst/>
                          <a:latin typeface="Times New Roman" panose="02020603050405020304" pitchFamily="18" charset="0"/>
                          <a:cs typeface="Times New Roman" panose="02020603050405020304" pitchFamily="18" charset="0"/>
                        </a:rPr>
                        <a:t>10</a:t>
                      </a:r>
                      <a:r>
                        <a:rPr kumimoji="0" lang="en-US" altLang="de-DE" sz="1800" b="1" u="none" strike="noStrike" cap="none" normalizeH="0" baseline="30000" noProof="0" dirty="0" smtClean="0">
                          <a:ln>
                            <a:noFill/>
                          </a:ln>
                          <a:solidFill>
                            <a:srgbClr val="000099"/>
                          </a:solidFill>
                          <a:effectLst/>
                          <a:latin typeface="Times New Roman" panose="02020603050405020304" pitchFamily="18" charset="0"/>
                          <a:cs typeface="Times New Roman" panose="02020603050405020304" pitchFamily="18" charset="0"/>
                        </a:rPr>
                        <a:t>12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de-DE" sz="1800" b="1" u="none" strike="noStrike" cap="none" normalizeH="0" baseline="0" noProof="0" dirty="0" smtClean="0">
                          <a:ln>
                            <a:noFill/>
                          </a:ln>
                          <a:solidFill>
                            <a:srgbClr val="FF0000"/>
                          </a:solidFill>
                          <a:effectLst/>
                          <a:latin typeface="Times New Roman" panose="02020603050405020304" pitchFamily="18" charset="0"/>
                          <a:cs typeface="Times New Roman" panose="02020603050405020304" pitchFamily="18" charset="0"/>
                        </a:rPr>
                        <a:t>2.0</a:t>
                      </a:r>
                      <a:r>
                        <a:rPr lang="en-US" altLang="zh-CN" sz="1800" b="1" kern="0" dirty="0" smtClean="0">
                          <a:solidFill>
                            <a:srgbClr val="FF0000"/>
                          </a:solidFill>
                          <a:latin typeface="Times New Roman" panose="02020603050405020304" pitchFamily="18" charset="0"/>
                          <a:cs typeface="Times New Roman" panose="02020603050405020304" pitchFamily="18" charset="0"/>
                        </a:rPr>
                        <a:t>×</a:t>
                      </a:r>
                      <a:r>
                        <a:rPr kumimoji="0" lang="en-US" altLang="de-DE" sz="1800" b="1" u="none" strike="noStrike" cap="none" normalizeH="0" baseline="0" noProof="0" dirty="0" smtClean="0">
                          <a:ln>
                            <a:noFill/>
                          </a:ln>
                          <a:solidFill>
                            <a:srgbClr val="FF0000"/>
                          </a:solidFill>
                          <a:effectLst/>
                          <a:latin typeface="Times New Roman" panose="02020603050405020304" pitchFamily="18" charset="0"/>
                          <a:cs typeface="Times New Roman" panose="02020603050405020304" pitchFamily="18" charset="0"/>
                        </a:rPr>
                        <a:t>10</a:t>
                      </a:r>
                      <a:r>
                        <a:rPr kumimoji="0" lang="en-US" altLang="de-DE" sz="1800" b="1" u="none" strike="noStrike" cap="none" normalizeH="0" baseline="30000" noProof="0" dirty="0" smtClean="0">
                          <a:ln>
                            <a:noFill/>
                          </a:ln>
                          <a:solidFill>
                            <a:srgbClr val="FF0000"/>
                          </a:solidFill>
                          <a:effectLst/>
                          <a:latin typeface="Times New Roman" panose="02020603050405020304" pitchFamily="18" charset="0"/>
                          <a:cs typeface="Times New Roman" panose="02020603050405020304" pitchFamily="18" charset="0"/>
                        </a:rPr>
                        <a:t>12</a:t>
                      </a:r>
                    </a:p>
                  </a:txBody>
                  <a:tcPr marL="72000" marR="72000" marT="72000" marB="72000" anchor="ctr" anchorCtr="1" horzOverflow="overflow">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de-DE" sz="1800" b="1" i="0" u="none" strike="noStrike" cap="none" normalizeH="0" baseline="30000" noProof="0" dirty="0" smtClean="0">
                        <a:ln>
                          <a:noFill/>
                        </a:ln>
                        <a:solidFill>
                          <a:srgbClr val="000099"/>
                        </a:solidFill>
                        <a:effectLst/>
                        <a:latin typeface="Times New Roman" panose="02020603050405020304" pitchFamily="18" charset="0"/>
                        <a:cs typeface="Times New Roman" panose="02020603050405020304" pitchFamily="18" charset="0"/>
                      </a:endParaRPr>
                    </a:p>
                  </a:txBody>
                  <a:tcPr marL="72000" marR="72000" marT="72000" marB="72000" anchor="ctr" anchorCtr="1" horzOverflow="overflow">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de-DE" sz="1800" b="1" u="none" strike="noStrike" cap="none" normalizeH="0" baseline="0" noProof="0" dirty="0" smtClean="0">
                          <a:ln>
                            <a:noFill/>
                          </a:ln>
                          <a:solidFill>
                            <a:srgbClr val="000099"/>
                          </a:solidFill>
                          <a:effectLst/>
                          <a:latin typeface="Times New Roman" panose="02020603050405020304" pitchFamily="18" charset="0"/>
                          <a:cs typeface="Times New Roman" panose="02020603050405020304" pitchFamily="18" charset="0"/>
                        </a:rPr>
                        <a:t>U</a:t>
                      </a:r>
                      <a:r>
                        <a:rPr kumimoji="0" lang="en-US" altLang="de-DE" sz="1800" b="1" u="none" strike="noStrike" cap="none" normalizeH="0" baseline="30000" noProof="0" dirty="0" smtClean="0">
                          <a:ln>
                            <a:noFill/>
                          </a:ln>
                          <a:solidFill>
                            <a:srgbClr val="000099"/>
                          </a:solidFill>
                          <a:effectLst/>
                          <a:latin typeface="Times New Roman" panose="02020603050405020304" pitchFamily="18" charset="0"/>
                          <a:cs typeface="Times New Roman" panose="02020603050405020304" pitchFamily="18" charset="0"/>
                        </a:rPr>
                        <a:t>35+</a:t>
                      </a:r>
                      <a:endParaRPr kumimoji="0" lang="en-US" altLang="de-DE" sz="1800" b="1" i="0" u="none" strike="noStrike" cap="none" normalizeH="0" baseline="30000" noProof="0" dirty="0" smtClean="0">
                        <a:ln>
                          <a:noFill/>
                        </a:ln>
                        <a:solidFill>
                          <a:srgbClr val="000099"/>
                        </a:solidFill>
                        <a:effectLst/>
                        <a:latin typeface="Times New Roman" panose="02020603050405020304" pitchFamily="18" charset="0"/>
                        <a:cs typeface="Times New Roman" panose="02020603050405020304" pitchFamily="18" charset="0"/>
                      </a:endParaRPr>
                    </a:p>
                  </a:txBody>
                  <a:tcPr marL="72000" marR="72000" marT="72000" marB="72000" anchor="ctr" anchorCtr="1" horzOverflow="overflow">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de-DE" sz="1800" b="1" i="0" u="none" strike="noStrike" cap="none" normalizeH="0" baseline="0" noProof="0" dirty="0" smtClean="0">
                        <a:ln>
                          <a:noFill/>
                        </a:ln>
                        <a:solidFill>
                          <a:srgbClr val="000099"/>
                        </a:solidFill>
                        <a:effectLst/>
                        <a:latin typeface="Times New Roman" panose="02020603050405020304" pitchFamily="18" charset="0"/>
                        <a:cs typeface="Times New Roman" panose="02020603050405020304" pitchFamily="18" charset="0"/>
                      </a:endParaRPr>
                    </a:p>
                  </a:txBody>
                  <a:tcPr marL="72000" marR="72000" marT="72000" marB="72000" anchor="ctr" anchorCtr="1" horzOverflow="overflow">
                    <a:solidFill>
                      <a:schemeClr val="accent2">
                        <a:lumMod val="20000"/>
                        <a:lumOff val="80000"/>
                      </a:schemeClr>
                    </a:solidFill>
                  </a:tcPr>
                </a:tc>
                <a:extLst>
                  <a:ext uri="{0D108BD9-81ED-4DB2-BD59-A6C34878D82A}">
                    <a16:rowId xmlns:a16="http://schemas.microsoft.com/office/drawing/2014/main" xmlns="" val="1039682586"/>
                  </a:ext>
                </a:extLst>
              </a:tr>
            </a:tbl>
          </a:graphicData>
        </a:graphic>
      </p:graphicFrame>
      <p:sp>
        <p:nvSpPr>
          <p:cNvPr id="3" name="TextBox 33"/>
          <p:cNvSpPr txBox="1"/>
          <p:nvPr/>
        </p:nvSpPr>
        <p:spPr>
          <a:xfrm>
            <a:off x="507487" y="961564"/>
            <a:ext cx="8222123" cy="523220"/>
          </a:xfrm>
          <a:prstGeom prst="rect">
            <a:avLst/>
          </a:prstGeom>
          <a:solidFill>
            <a:schemeClr val="accent2">
              <a:lumMod val="20000"/>
              <a:lumOff val="80000"/>
            </a:schemeClr>
          </a:solidFill>
        </p:spPr>
        <p:txBody>
          <a:bodyPr wrap="none" rtlCol="0">
            <a:spAutoFit/>
          </a:bodyPr>
          <a:lstStyle/>
          <a:p>
            <a:pPr fontAlgn="auto">
              <a:spcBef>
                <a:spcPts val="0"/>
              </a:spcBef>
              <a:spcAft>
                <a:spcPts val="0"/>
              </a:spcAft>
              <a:defRPr/>
            </a:pPr>
            <a:r>
              <a:rPr lang="en-US" altLang="zh-CN" sz="2800" dirty="0" smtClean="0">
                <a:solidFill>
                  <a:srgbClr val="000099"/>
                </a:solidFill>
                <a:latin typeface="Times New Roman" panose="02020603050405020304" pitchFamily="18" charset="0"/>
                <a:ea typeface="等线" panose="02010600030101010101" pitchFamily="2" charset="-122"/>
                <a:cs typeface="Times New Roman" panose="02020603050405020304" pitchFamily="18" charset="0"/>
              </a:rPr>
              <a:t>The highest pulse </a:t>
            </a:r>
            <a:r>
              <a:rPr lang="en-US" altLang="zh-CN" sz="2800" dirty="0">
                <a:solidFill>
                  <a:srgbClr val="000099"/>
                </a:solidFill>
                <a:latin typeface="Times New Roman" panose="02020603050405020304" pitchFamily="18" charset="0"/>
                <a:ea typeface="等线" panose="02010600030101010101" pitchFamily="2" charset="-122"/>
                <a:cs typeface="Times New Roman" panose="02020603050405020304" pitchFamily="18" charset="0"/>
              </a:rPr>
              <a:t>heavy ion </a:t>
            </a:r>
            <a:r>
              <a:rPr lang="en-US" altLang="zh-CN" sz="2800" dirty="0" smtClean="0">
                <a:solidFill>
                  <a:srgbClr val="000099"/>
                </a:solidFill>
                <a:latin typeface="Times New Roman" panose="02020603050405020304" pitchFamily="18" charset="0"/>
                <a:ea typeface="等线" panose="02010600030101010101" pitchFamily="2" charset="-122"/>
                <a:cs typeface="Times New Roman" panose="02020603050405020304" pitchFamily="18" charset="0"/>
              </a:rPr>
              <a:t>beam intensity in the world</a:t>
            </a:r>
            <a:endParaRPr lang="zh-CN" altLang="en-US" sz="2800" dirty="0">
              <a:solidFill>
                <a:srgbClr val="000099"/>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6" name="矩形 5"/>
          <p:cNvSpPr/>
          <p:nvPr/>
        </p:nvSpPr>
        <p:spPr>
          <a:xfrm>
            <a:off x="386295" y="65576"/>
            <a:ext cx="5422895" cy="584775"/>
          </a:xfrm>
          <a:prstGeom prst="rect">
            <a:avLst/>
          </a:prstGeom>
        </p:spPr>
        <p:txBody>
          <a:bodyPr wrap="none">
            <a:spAutoFit/>
          </a:bodyPr>
          <a:lstStyle/>
          <a:p>
            <a:r>
              <a:rPr lang="en-US" altLang="zh-CN" sz="3200" b="1" dirty="0" smtClean="0">
                <a:solidFill>
                  <a:prstClr val="white"/>
                </a:solidFill>
                <a:latin typeface="Calibri" pitchFamily="34" charset="0"/>
                <a:ea typeface="MS PGothic" pitchFamily="34" charset="-128"/>
              </a:rPr>
              <a:t>High intensity heavy ion beam </a:t>
            </a:r>
            <a:endParaRPr lang="zh-CN" altLang="en-US" sz="3200" b="1" dirty="0">
              <a:solidFill>
                <a:prstClr val="white"/>
              </a:solidFill>
            </a:endParaRPr>
          </a:p>
        </p:txBody>
      </p:sp>
    </p:spTree>
    <p:extLst>
      <p:ext uri="{BB962C8B-B14F-4D97-AF65-F5344CB8AC3E}">
        <p14:creationId xmlns:p14="http://schemas.microsoft.com/office/powerpoint/2010/main" val="35739415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3"/>
          <p:cNvSpPr txBox="1">
            <a:spLocks noChangeArrowheads="1"/>
          </p:cNvSpPr>
          <p:nvPr/>
        </p:nvSpPr>
        <p:spPr bwMode="auto">
          <a:xfrm>
            <a:off x="382238" y="820489"/>
            <a:ext cx="6277994" cy="333614"/>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marL="177800" eaLnBrk="0" hangingPunct="0">
              <a:spcBef>
                <a:spcPts val="300"/>
              </a:spcBef>
              <a:spcAft>
                <a:spcPts val="0"/>
              </a:spcAft>
              <a:buClr>
                <a:srgbClr val="000000"/>
              </a:buClr>
              <a:buFont typeface="Wingdings" pitchFamily="2" charset="2"/>
              <a:buChar char="q"/>
              <a:defRPr/>
            </a:pPr>
            <a:r>
              <a:rPr lang="en-US" altLang="ko-KR" b="1" kern="0" dirty="0" smtClean="0">
                <a:solidFill>
                  <a:srgbClr val="FF0000"/>
                </a:solidFill>
                <a:ea typeface="宋体"/>
              </a:rPr>
              <a:t>  </a:t>
            </a:r>
            <a:r>
              <a:rPr lang="en-US" altLang="ko-KR" kern="0" dirty="0" smtClean="0">
                <a:solidFill>
                  <a:srgbClr val="333399"/>
                </a:solidFill>
                <a:ea typeface="宋体"/>
              </a:rPr>
              <a:t>High voltage: 240kV</a:t>
            </a:r>
          </a:p>
        </p:txBody>
      </p:sp>
      <p:pic>
        <p:nvPicPr>
          <p:cNvPr id="10" name="图片 9"/>
          <p:cNvPicPr>
            <a:picLocks noChangeAspect="1"/>
          </p:cNvPicPr>
          <p:nvPr/>
        </p:nvPicPr>
        <p:blipFill rotWithShape="1">
          <a:blip r:embed="rId3"/>
          <a:srcRect t="3637"/>
          <a:stretch/>
        </p:blipFill>
        <p:spPr>
          <a:xfrm>
            <a:off x="766856" y="1876817"/>
            <a:ext cx="3273586" cy="2081572"/>
          </a:xfrm>
          <a:prstGeom prst="rect">
            <a:avLst/>
          </a:prstGeom>
        </p:spPr>
      </p:pic>
      <p:sp>
        <p:nvSpPr>
          <p:cNvPr id="11" name="TextBox 8"/>
          <p:cNvSpPr txBox="1"/>
          <p:nvPr/>
        </p:nvSpPr>
        <p:spPr>
          <a:xfrm>
            <a:off x="555228" y="3958389"/>
            <a:ext cx="3734310" cy="584775"/>
          </a:xfrm>
          <a:prstGeom prst="rect">
            <a:avLst/>
          </a:prstGeom>
          <a:noFill/>
        </p:spPr>
        <p:txBody>
          <a:bodyPr wrap="square" rtlCol="0">
            <a:spAutoFit/>
          </a:bodyPr>
          <a:lstStyle/>
          <a:p>
            <a:pPr algn="ctr" fontAlgn="auto">
              <a:spcBef>
                <a:spcPts val="0"/>
              </a:spcBef>
              <a:spcAft>
                <a:spcPts val="0"/>
              </a:spcAft>
              <a:defRPr/>
            </a:pPr>
            <a:r>
              <a:rPr lang="en-US" altLang="zh-CN" sz="1600" kern="0" dirty="0" smtClean="0">
                <a:solidFill>
                  <a:srgbClr val="000099"/>
                </a:solidFill>
              </a:rPr>
              <a:t>Gap voltage and phase waveform of </a:t>
            </a:r>
            <a:r>
              <a:rPr lang="en-US" altLang="zh-CN" sz="1600" kern="0" dirty="0" err="1">
                <a:solidFill>
                  <a:srgbClr val="000099"/>
                </a:solidFill>
              </a:rPr>
              <a:t>B</a:t>
            </a:r>
            <a:r>
              <a:rPr lang="en-US" altLang="zh-CN" sz="1600" kern="0" dirty="0" err="1" smtClean="0">
                <a:solidFill>
                  <a:srgbClr val="000099"/>
                </a:solidFill>
              </a:rPr>
              <a:t>Ring</a:t>
            </a:r>
            <a:r>
              <a:rPr lang="en-US" altLang="zh-CN" sz="1600" kern="0" dirty="0" smtClean="0">
                <a:solidFill>
                  <a:srgbClr val="000099"/>
                </a:solidFill>
              </a:rPr>
              <a:t> RF  system</a:t>
            </a:r>
            <a:endParaRPr lang="zh-CN" altLang="en-US" sz="1600" kern="0" dirty="0" smtClean="0">
              <a:solidFill>
                <a:srgbClr val="000099"/>
              </a:solidFill>
            </a:endParaRPr>
          </a:p>
        </p:txBody>
      </p:sp>
      <p:sp>
        <p:nvSpPr>
          <p:cNvPr id="12" name="Rectangle 3"/>
          <p:cNvSpPr txBox="1">
            <a:spLocks noChangeArrowheads="1"/>
          </p:cNvSpPr>
          <p:nvPr/>
        </p:nvSpPr>
        <p:spPr bwMode="auto">
          <a:xfrm>
            <a:off x="3491880" y="799852"/>
            <a:ext cx="5141539" cy="388874"/>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marL="177800" eaLnBrk="0" hangingPunct="0">
              <a:spcBef>
                <a:spcPts val="0"/>
              </a:spcBef>
              <a:spcAft>
                <a:spcPts val="0"/>
              </a:spcAft>
              <a:buClr>
                <a:srgbClr val="000000"/>
              </a:buClr>
              <a:buFont typeface="Wingdings" pitchFamily="2" charset="2"/>
              <a:buChar char="q"/>
              <a:defRPr/>
            </a:pPr>
            <a:r>
              <a:rPr lang="en-US" altLang="zh-CN" kern="0" dirty="0" smtClean="0">
                <a:solidFill>
                  <a:srgbClr val="333399"/>
                </a:solidFill>
                <a:ea typeface="宋体"/>
              </a:rPr>
              <a:t> Two functions: acceleration &amp; compression</a:t>
            </a:r>
            <a:r>
              <a:rPr lang="en-US" altLang="ko-KR" kern="0" dirty="0" smtClean="0">
                <a:solidFill>
                  <a:srgbClr val="333399"/>
                </a:solidFill>
                <a:ea typeface="宋体"/>
              </a:rPr>
              <a:t> </a:t>
            </a:r>
            <a:endParaRPr lang="en-US" altLang="ko-KR" kern="0" dirty="0">
              <a:solidFill>
                <a:srgbClr val="333399"/>
              </a:solidFill>
              <a:ea typeface="宋体"/>
            </a:endParaRPr>
          </a:p>
        </p:txBody>
      </p:sp>
      <p:sp>
        <p:nvSpPr>
          <p:cNvPr id="13" name="Rectangle 3"/>
          <p:cNvSpPr txBox="1">
            <a:spLocks noChangeArrowheads="1"/>
          </p:cNvSpPr>
          <p:nvPr/>
        </p:nvSpPr>
        <p:spPr bwMode="auto">
          <a:xfrm>
            <a:off x="4729635" y="1124744"/>
            <a:ext cx="3240360" cy="388041"/>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algn="ctr" eaLnBrk="0" hangingPunct="0">
              <a:spcBef>
                <a:spcPts val="0"/>
              </a:spcBef>
              <a:spcAft>
                <a:spcPts val="600"/>
              </a:spcAft>
              <a:buClr>
                <a:srgbClr val="3333FF"/>
              </a:buClr>
            </a:pPr>
            <a:r>
              <a:rPr lang="en-US" altLang="zh-CN" dirty="0" smtClean="0">
                <a:solidFill>
                  <a:prstClr val="black"/>
                </a:solidFill>
              </a:rPr>
              <a:t>MA core loaded cavity</a:t>
            </a:r>
          </a:p>
          <a:p>
            <a:pPr indent="268288" algn="ctr" eaLnBrk="0" hangingPunct="0">
              <a:spcBef>
                <a:spcPts val="0"/>
              </a:spcBef>
              <a:spcAft>
                <a:spcPts val="0"/>
              </a:spcAft>
              <a:buClr>
                <a:prstClr val="black"/>
              </a:buClr>
              <a:buFont typeface="Wingdings" pitchFamily="2" charset="2"/>
              <a:buChar char="q"/>
              <a:defRPr/>
            </a:pPr>
            <a:endParaRPr lang="en-US" altLang="ko-KR" kern="0" dirty="0">
              <a:solidFill>
                <a:prstClr val="black"/>
              </a:solidFill>
              <a:ea typeface="맑은 고딕" panose="020B0503020000020004" pitchFamily="34" charset="-127"/>
            </a:endParaRPr>
          </a:p>
        </p:txBody>
      </p:sp>
      <p:sp>
        <p:nvSpPr>
          <p:cNvPr id="14" name="文本框 13"/>
          <p:cNvSpPr txBox="1"/>
          <p:nvPr/>
        </p:nvSpPr>
        <p:spPr>
          <a:xfrm>
            <a:off x="3300340" y="78782"/>
            <a:ext cx="3503908" cy="523220"/>
          </a:xfrm>
          <a:prstGeom prst="rect">
            <a:avLst/>
          </a:prstGeom>
          <a:noFill/>
        </p:spPr>
        <p:txBody>
          <a:bodyPr wrap="none" rtlCol="0">
            <a:spAutoFit/>
          </a:bodyPr>
          <a:lstStyle/>
          <a:p>
            <a:r>
              <a:rPr lang="en-US" altLang="zh-CN" sz="2800" dirty="0">
                <a:solidFill>
                  <a:prstClr val="white"/>
                </a:solidFill>
                <a:latin typeface="Calibri"/>
              </a:rPr>
              <a:t>MA core loaded cavity </a:t>
            </a:r>
            <a:endParaRPr lang="zh-CN" altLang="en-US" sz="2800" dirty="0">
              <a:solidFill>
                <a:prstClr val="white"/>
              </a:solidFill>
              <a:latin typeface="Calibri"/>
            </a:endParaRPr>
          </a:p>
        </p:txBody>
      </p:sp>
      <p:sp>
        <p:nvSpPr>
          <p:cNvPr id="15" name="Rectangle 37"/>
          <p:cNvSpPr>
            <a:spLocks noChangeArrowheads="1"/>
          </p:cNvSpPr>
          <p:nvPr/>
        </p:nvSpPr>
        <p:spPr bwMode="auto">
          <a:xfrm>
            <a:off x="323528" y="143711"/>
            <a:ext cx="2608248" cy="430887"/>
          </a:xfrm>
          <a:prstGeom prst="rect">
            <a:avLst/>
          </a:prstGeom>
          <a:noFill/>
          <a:ln w="9525">
            <a:noFill/>
            <a:miter lim="800000"/>
            <a:headEnd/>
            <a:tailEnd/>
          </a:ln>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r>
              <a:rPr lang="en-US" altLang="zh-CN" sz="2200" b="1" dirty="0" smtClean="0">
                <a:solidFill>
                  <a:prstClr val="white"/>
                </a:solidFill>
                <a:latin typeface="Calibri"/>
              </a:rPr>
              <a:t>Key technical-3</a:t>
            </a:r>
            <a:endParaRPr lang="en-US" altLang="zh-CN" sz="2200" b="1" dirty="0">
              <a:solidFill>
                <a:prstClr val="white"/>
              </a:solidFill>
              <a:latin typeface="Calibri"/>
            </a:endParaRPr>
          </a:p>
        </p:txBody>
      </p:sp>
      <p:pic>
        <p:nvPicPr>
          <p:cNvPr id="18" name="图片 17"/>
          <p:cNvPicPr>
            <a:picLocks noChangeAspect="1"/>
          </p:cNvPicPr>
          <p:nvPr/>
        </p:nvPicPr>
        <p:blipFill>
          <a:blip r:embed="rId4"/>
          <a:stretch>
            <a:fillRect/>
          </a:stretch>
        </p:blipFill>
        <p:spPr>
          <a:xfrm>
            <a:off x="4932040" y="1425582"/>
            <a:ext cx="3100854" cy="4042557"/>
          </a:xfrm>
          <a:prstGeom prst="rect">
            <a:avLst/>
          </a:prstGeom>
        </p:spPr>
      </p:pic>
      <p:pic>
        <p:nvPicPr>
          <p:cNvPr id="19" name="图片 18"/>
          <p:cNvPicPr>
            <a:picLocks noChangeAspect="1"/>
          </p:cNvPicPr>
          <p:nvPr/>
        </p:nvPicPr>
        <p:blipFill rotWithShape="1">
          <a:blip r:embed="rId5"/>
          <a:srcRect l="5014" t="33553" r="618" b="-803"/>
          <a:stretch/>
        </p:blipFill>
        <p:spPr>
          <a:xfrm>
            <a:off x="4680416" y="4877494"/>
            <a:ext cx="3636000" cy="1935882"/>
          </a:xfrm>
          <a:prstGeom prst="rect">
            <a:avLst/>
          </a:prstGeom>
        </p:spPr>
      </p:pic>
      <p:pic>
        <p:nvPicPr>
          <p:cNvPr id="25" name="图片 24"/>
          <p:cNvPicPr>
            <a:picLocks noChangeAspect="1"/>
          </p:cNvPicPr>
          <p:nvPr/>
        </p:nvPicPr>
        <p:blipFill rotWithShape="1">
          <a:blip r:embed="rId6"/>
          <a:srcRect l="1949" b="12913"/>
          <a:stretch/>
        </p:blipFill>
        <p:spPr>
          <a:xfrm>
            <a:off x="683568" y="4669099"/>
            <a:ext cx="3671124" cy="2008735"/>
          </a:xfrm>
          <a:prstGeom prst="rect">
            <a:avLst/>
          </a:prstGeom>
        </p:spPr>
      </p:pic>
      <p:sp>
        <p:nvSpPr>
          <p:cNvPr id="26" name="Rectangle 3"/>
          <p:cNvSpPr txBox="1">
            <a:spLocks noChangeArrowheads="1"/>
          </p:cNvSpPr>
          <p:nvPr/>
        </p:nvSpPr>
        <p:spPr bwMode="auto">
          <a:xfrm>
            <a:off x="364935" y="1196752"/>
            <a:ext cx="3081594" cy="435930"/>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marL="177800" eaLnBrk="0" hangingPunct="0">
              <a:spcBef>
                <a:spcPts val="0"/>
              </a:spcBef>
              <a:spcAft>
                <a:spcPts val="0"/>
              </a:spcAft>
              <a:buClr>
                <a:srgbClr val="000000"/>
              </a:buClr>
              <a:buFont typeface="Wingdings" pitchFamily="2" charset="2"/>
              <a:buChar char="q"/>
              <a:defRPr/>
            </a:pPr>
            <a:r>
              <a:rPr lang="en-US" altLang="ko-KR" kern="0" dirty="0" smtClean="0">
                <a:solidFill>
                  <a:srgbClr val="333399"/>
                </a:solidFill>
                <a:ea typeface="宋体"/>
              </a:rPr>
              <a:t>  Short rise time: </a:t>
            </a:r>
            <a:r>
              <a:rPr lang="el-GR" altLang="zh-CN" kern="0" dirty="0" smtClean="0">
                <a:solidFill>
                  <a:srgbClr val="333399"/>
                </a:solidFill>
                <a:ea typeface="宋体"/>
              </a:rPr>
              <a:t>≤10μ</a:t>
            </a:r>
            <a:r>
              <a:rPr lang="en-US" altLang="zh-CN" kern="0" dirty="0" smtClean="0">
                <a:solidFill>
                  <a:srgbClr val="333399"/>
                </a:solidFill>
                <a:ea typeface="宋体"/>
              </a:rPr>
              <a:t>s</a:t>
            </a:r>
            <a:endParaRPr lang="en-US" altLang="ko-KR" kern="0" dirty="0">
              <a:solidFill>
                <a:srgbClr val="333399"/>
              </a:solidFill>
              <a:ea typeface="宋体"/>
            </a:endParaRPr>
          </a:p>
        </p:txBody>
      </p:sp>
    </p:spTree>
    <p:extLst>
      <p:ext uri="{BB962C8B-B14F-4D97-AF65-F5344CB8AC3E}">
        <p14:creationId xmlns:p14="http://schemas.microsoft.com/office/powerpoint/2010/main" val="367379966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3300340" y="78782"/>
            <a:ext cx="3503908" cy="523220"/>
          </a:xfrm>
          <a:prstGeom prst="rect">
            <a:avLst/>
          </a:prstGeom>
          <a:noFill/>
        </p:spPr>
        <p:txBody>
          <a:bodyPr wrap="none" rtlCol="0">
            <a:spAutoFit/>
          </a:bodyPr>
          <a:lstStyle/>
          <a:p>
            <a:r>
              <a:rPr lang="en-US" altLang="zh-CN" sz="2800" dirty="0">
                <a:solidFill>
                  <a:prstClr val="white"/>
                </a:solidFill>
                <a:latin typeface="Calibri"/>
              </a:rPr>
              <a:t>MA core loaded cavity </a:t>
            </a:r>
            <a:endParaRPr lang="zh-CN" altLang="en-US" sz="2800" dirty="0">
              <a:solidFill>
                <a:prstClr val="white"/>
              </a:solidFill>
              <a:latin typeface="Calibri"/>
            </a:endParaRPr>
          </a:p>
        </p:txBody>
      </p:sp>
      <p:sp>
        <p:nvSpPr>
          <p:cNvPr id="15" name="Rectangle 37"/>
          <p:cNvSpPr>
            <a:spLocks noChangeArrowheads="1"/>
          </p:cNvSpPr>
          <p:nvPr/>
        </p:nvSpPr>
        <p:spPr bwMode="auto">
          <a:xfrm>
            <a:off x="323528" y="143711"/>
            <a:ext cx="2608248" cy="430887"/>
          </a:xfrm>
          <a:prstGeom prst="rect">
            <a:avLst/>
          </a:prstGeom>
          <a:noFill/>
          <a:ln w="9525">
            <a:noFill/>
            <a:miter lim="800000"/>
            <a:headEnd/>
            <a:tailEnd/>
          </a:ln>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r>
              <a:rPr lang="en-US" altLang="zh-CN" sz="2200" b="1" dirty="0" smtClean="0">
                <a:solidFill>
                  <a:prstClr val="white"/>
                </a:solidFill>
                <a:latin typeface="Calibri"/>
              </a:rPr>
              <a:t>Key technical-3</a:t>
            </a:r>
            <a:endParaRPr lang="en-US" altLang="zh-CN" sz="2200" b="1" dirty="0">
              <a:solidFill>
                <a:prstClr val="white"/>
              </a:solidFill>
              <a:latin typeface="Calibri"/>
            </a:endParaRPr>
          </a:p>
        </p:txBody>
      </p:sp>
      <p:sp>
        <p:nvSpPr>
          <p:cNvPr id="16" name="圆角矩形 15"/>
          <p:cNvSpPr/>
          <p:nvPr/>
        </p:nvSpPr>
        <p:spPr bwMode="auto">
          <a:xfrm>
            <a:off x="358429" y="1322138"/>
            <a:ext cx="8552929" cy="5347222"/>
          </a:xfrm>
          <a:prstGeom prst="roundRect">
            <a:avLst>
              <a:gd name="adj" fmla="val 2472"/>
            </a:avLst>
          </a:prstGeom>
          <a:noFill/>
          <a:ln w="19050">
            <a:solidFill>
              <a:srgbClr val="003366"/>
            </a:solidFill>
          </a:ln>
        </p:spPr>
        <p:style>
          <a:lnRef idx="1">
            <a:schemeClr val="dk1"/>
          </a:lnRef>
          <a:fillRef idx="2">
            <a:schemeClr val="dk1"/>
          </a:fillRef>
          <a:effectRef idx="1">
            <a:schemeClr val="dk1"/>
          </a:effectRef>
          <a:fontRef idx="minor">
            <a:schemeClr val="dk1"/>
          </a:fontRef>
        </p:style>
        <p:txBody>
          <a:bodyPr anchor="ctr"/>
          <a:lstStyle/>
          <a:p>
            <a:pPr algn="ctr" fontAlgn="auto">
              <a:lnSpc>
                <a:spcPct val="150000"/>
              </a:lnSpc>
              <a:spcBef>
                <a:spcPts val="0"/>
              </a:spcBef>
              <a:spcAft>
                <a:spcPts val="0"/>
              </a:spcAft>
              <a:buClr>
                <a:prstClr val="white"/>
              </a:buClr>
              <a:defRPr/>
            </a:pPr>
            <a:r>
              <a:rPr lang="en-US" altLang="zh-CN" dirty="0">
                <a:solidFill>
                  <a:prstClr val="white"/>
                </a:solidFill>
              </a:rPr>
              <a:t>        </a:t>
            </a:r>
            <a:endParaRPr lang="zh-CN" altLang="en-US" dirty="0">
              <a:solidFill>
                <a:prstClr val="white"/>
              </a:solidFill>
            </a:endParaRPr>
          </a:p>
        </p:txBody>
      </p:sp>
      <p:sp>
        <p:nvSpPr>
          <p:cNvPr id="17" name="TextBox 13"/>
          <p:cNvSpPr txBox="1"/>
          <p:nvPr/>
        </p:nvSpPr>
        <p:spPr>
          <a:xfrm>
            <a:off x="367314" y="1393300"/>
            <a:ext cx="8544043" cy="412934"/>
          </a:xfrm>
          <a:prstGeom prst="rect">
            <a:avLst/>
          </a:prstGeom>
          <a:noFill/>
        </p:spPr>
        <p:txBody>
          <a:bodyPr wrap="square" rtlCol="0">
            <a:spAutoFit/>
          </a:bodyPr>
          <a:lstStyle/>
          <a:p>
            <a:pPr marL="285750" indent="-285750" fontAlgn="auto">
              <a:lnSpc>
                <a:spcPts val="2500"/>
              </a:lnSpc>
              <a:spcBef>
                <a:spcPts val="0"/>
              </a:spcBef>
              <a:spcAft>
                <a:spcPts val="0"/>
              </a:spcAft>
              <a:buClr>
                <a:srgbClr val="002060"/>
              </a:buClr>
              <a:buFont typeface="Wingdings" panose="05000000000000000000" pitchFamily="2" charset="2"/>
              <a:buChar char="Ø"/>
              <a:defRPr/>
            </a:pPr>
            <a:r>
              <a:rPr lang="en-US" altLang="zh-CN" sz="2000"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Established test bench and completed measurement under power and cold state</a:t>
            </a:r>
          </a:p>
        </p:txBody>
      </p:sp>
      <p:sp>
        <p:nvSpPr>
          <p:cNvPr id="20" name="矩形 19"/>
          <p:cNvSpPr/>
          <p:nvPr/>
        </p:nvSpPr>
        <p:spPr>
          <a:xfrm>
            <a:off x="312272" y="755502"/>
            <a:ext cx="2527253" cy="424732"/>
          </a:xfrm>
          <a:prstGeom prst="rect">
            <a:avLst/>
          </a:prstGeom>
          <a:effectLst/>
        </p:spPr>
        <p:txBody>
          <a:bodyPr wrap="square">
            <a:spAutoFit/>
          </a:bodyPr>
          <a:lstStyle/>
          <a:p>
            <a:pPr fontAlgn="auto">
              <a:lnSpc>
                <a:spcPct val="90000"/>
              </a:lnSpc>
              <a:spcBef>
                <a:spcPct val="20000"/>
              </a:spcBef>
              <a:spcAft>
                <a:spcPts val="0"/>
              </a:spcAft>
              <a:defRPr/>
            </a:pPr>
            <a:r>
              <a:rPr lang="en-US" altLang="zh-CN" sz="2400" b="1"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MA ring core test</a:t>
            </a:r>
            <a:endParaRPr lang="zh-CN" altLang="en-US" sz="24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21" name="Picture 4" descr="IMG_198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327" y="1989622"/>
            <a:ext cx="3008417" cy="2150678"/>
          </a:xfrm>
          <a:prstGeom prst="rect">
            <a:avLst/>
          </a:prstGeom>
          <a:noFill/>
          <a:extLst>
            <a:ext uri="{909E8E84-426E-40DD-AFC4-6F175D3DCCD1}">
              <a14:hiddenFill xmlns:a14="http://schemas.microsoft.com/office/drawing/2010/main">
                <a:solidFill>
                  <a:srgbClr val="FFFFFF"/>
                </a:solidFill>
              </a14:hiddenFill>
            </a:ext>
          </a:extLst>
        </p:spPr>
      </p:pic>
      <p:sp>
        <p:nvSpPr>
          <p:cNvPr id="22" name="矩形 21"/>
          <p:cNvSpPr/>
          <p:nvPr/>
        </p:nvSpPr>
        <p:spPr>
          <a:xfrm>
            <a:off x="4942617" y="4258040"/>
            <a:ext cx="2477358" cy="338554"/>
          </a:xfrm>
          <a:prstGeom prst="rect">
            <a:avLst/>
          </a:prstGeom>
          <a:noFill/>
        </p:spPr>
        <p:txBody>
          <a:bodyPr wrap="square">
            <a:spAutoFit/>
          </a:bodyPr>
          <a:lstStyle/>
          <a:p>
            <a:pPr fontAlgn="auto">
              <a:spcBef>
                <a:spcPts val="0"/>
              </a:spcBef>
              <a:spcAft>
                <a:spcPts val="0"/>
              </a:spcAft>
              <a:defRPr/>
            </a:pPr>
            <a:r>
              <a:rPr lang="en-US" altLang="zh-CN" sz="1600"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Power test result</a:t>
            </a:r>
            <a:endParaRPr lang="zh-CN" altLang="en-US" sz="16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23" name="图片 22" descr="C:\Users\Administrator\Desktop\2017.4.11加功率测试磁环\100FLK05\IR_00025.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4375" y="4682850"/>
            <a:ext cx="2268000" cy="1836000"/>
          </a:xfrm>
          <a:prstGeom prst="rect">
            <a:avLst/>
          </a:prstGeom>
          <a:noFill/>
          <a:ln>
            <a:noFill/>
          </a:ln>
        </p:spPr>
      </p:pic>
      <p:pic>
        <p:nvPicPr>
          <p:cNvPr id="27" name="图片 26" descr="E:\磁环测试\2017.6.2-440mm磁环加功率测试\100FLK05\IR_00081.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24601" y="4691071"/>
            <a:ext cx="2448000" cy="1836000"/>
          </a:xfrm>
          <a:prstGeom prst="rect">
            <a:avLst/>
          </a:prstGeom>
          <a:noFill/>
          <a:ln>
            <a:noFill/>
          </a:ln>
        </p:spPr>
      </p:pic>
      <p:sp>
        <p:nvSpPr>
          <p:cNvPr id="28" name="矩形 27"/>
          <p:cNvSpPr/>
          <p:nvPr/>
        </p:nvSpPr>
        <p:spPr>
          <a:xfrm>
            <a:off x="5016028" y="1831989"/>
            <a:ext cx="2239233" cy="338554"/>
          </a:xfrm>
          <a:prstGeom prst="rect">
            <a:avLst/>
          </a:prstGeom>
          <a:noFill/>
        </p:spPr>
        <p:txBody>
          <a:bodyPr wrap="square">
            <a:spAutoFit/>
          </a:bodyPr>
          <a:lstStyle/>
          <a:p>
            <a:pPr fontAlgn="auto">
              <a:spcBef>
                <a:spcPts val="0"/>
              </a:spcBef>
              <a:spcAft>
                <a:spcPts val="0"/>
              </a:spcAft>
              <a:defRPr/>
            </a:pPr>
            <a:r>
              <a:rPr lang="en-US" altLang="zh-CN" sz="1600"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Measurement result</a:t>
            </a:r>
            <a:endParaRPr lang="zh-CN" altLang="en-US" sz="16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29" name="Picture 6"/>
          <p:cNvPicPr>
            <a:picLocks noChangeArrowheads="1"/>
          </p:cNvPicPr>
          <p:nvPr/>
        </p:nvPicPr>
        <p:blipFill>
          <a:blip r:embed="rId7"/>
          <a:srcRect l="1476" t="2504" r="1701" b="11313"/>
          <a:stretch>
            <a:fillRect/>
          </a:stretch>
        </p:blipFill>
        <p:spPr bwMode="auto">
          <a:xfrm>
            <a:off x="412903" y="4648131"/>
            <a:ext cx="3124200" cy="1838325"/>
          </a:xfrm>
          <a:prstGeom prst="rect">
            <a:avLst/>
          </a:prstGeom>
          <a:noFill/>
          <a:ln w="9525">
            <a:noFill/>
            <a:miter lim="800000"/>
            <a:headEnd/>
            <a:tailEnd/>
          </a:ln>
          <a:effectLst/>
        </p:spPr>
      </p:pic>
      <p:sp>
        <p:nvSpPr>
          <p:cNvPr id="30" name="矩形 29"/>
          <p:cNvSpPr/>
          <p:nvPr/>
        </p:nvSpPr>
        <p:spPr>
          <a:xfrm>
            <a:off x="969199" y="4248230"/>
            <a:ext cx="2185576" cy="338554"/>
          </a:xfrm>
          <a:prstGeom prst="rect">
            <a:avLst/>
          </a:prstGeom>
          <a:noFill/>
        </p:spPr>
        <p:txBody>
          <a:bodyPr wrap="square">
            <a:spAutoFit/>
          </a:bodyPr>
          <a:lstStyle/>
          <a:p>
            <a:pPr fontAlgn="auto">
              <a:spcBef>
                <a:spcPts val="0"/>
              </a:spcBef>
              <a:spcAft>
                <a:spcPts val="0"/>
              </a:spcAft>
              <a:defRPr/>
            </a:pPr>
            <a:r>
              <a:rPr lang="en-US" altLang="zh-CN" sz="1600" dirty="0" smtClean="0">
                <a:solidFill>
                  <a:prstClr val="black"/>
                </a:solidFill>
                <a:latin typeface="Times New Roman" panose="02020603050405020304" pitchFamily="18" charset="0"/>
                <a:ea typeface="黑体" panose="02010609060101010101" pitchFamily="49" charset="-122"/>
                <a:cs typeface="Times New Roman" panose="02020603050405020304" pitchFamily="18" charset="0"/>
              </a:rPr>
              <a:t>Measured under power</a:t>
            </a:r>
            <a:endParaRPr lang="zh-CN" altLang="en-US" sz="1600"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graphicFrame>
        <p:nvGraphicFramePr>
          <p:cNvPr id="31" name="对象 30"/>
          <p:cNvGraphicFramePr>
            <a:graphicFrameLocks noChangeAspect="1"/>
          </p:cNvGraphicFramePr>
          <p:nvPr>
            <p:extLst/>
          </p:nvPr>
        </p:nvGraphicFramePr>
        <p:xfrm>
          <a:off x="3413125" y="2019300"/>
          <a:ext cx="3060700" cy="2151063"/>
        </p:xfrm>
        <a:graphic>
          <a:graphicData uri="http://schemas.openxmlformats.org/presentationml/2006/ole">
            <mc:AlternateContent xmlns:mc="http://schemas.openxmlformats.org/markup-compatibility/2006">
              <mc:Choice xmlns:v="urn:schemas-microsoft-com:vml" Requires="v">
                <p:oleObj spid="_x0000_s791036" name="Graph" r:id="rId8" imgW="4131720" imgH="2901600" progId="Origin50.Graph">
                  <p:embed/>
                </p:oleObj>
              </mc:Choice>
              <mc:Fallback>
                <p:oleObj name="Graph" r:id="rId8" imgW="4131720" imgH="2901600" progId="Origin50.Graph">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13125" y="2019300"/>
                        <a:ext cx="3060700"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 name="对象 31"/>
          <p:cNvGraphicFramePr>
            <a:graphicFrameLocks noChangeAspect="1"/>
          </p:cNvGraphicFramePr>
          <p:nvPr>
            <p:extLst/>
          </p:nvPr>
        </p:nvGraphicFramePr>
        <p:xfrm>
          <a:off x="5805488" y="2033588"/>
          <a:ext cx="3027362" cy="2128837"/>
        </p:xfrm>
        <a:graphic>
          <a:graphicData uri="http://schemas.openxmlformats.org/presentationml/2006/ole">
            <mc:AlternateContent xmlns:mc="http://schemas.openxmlformats.org/markup-compatibility/2006">
              <mc:Choice xmlns:v="urn:schemas-microsoft-com:vml" Requires="v">
                <p:oleObj spid="_x0000_s791037" name="Graph" r:id="rId10" imgW="4131720" imgH="2901600" progId="Origin50.Graph">
                  <p:embed/>
                </p:oleObj>
              </mc:Choice>
              <mc:Fallback>
                <p:oleObj name="Graph" r:id="rId10" imgW="4131720" imgH="2901600" progId="Origin50.Graph">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05488" y="2033588"/>
                        <a:ext cx="3027362" cy="212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5388288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49"/>
          <p:cNvSpPr>
            <a:spLocks noChangeArrowheads="1"/>
          </p:cNvSpPr>
          <p:nvPr/>
        </p:nvSpPr>
        <p:spPr bwMode="auto">
          <a:xfrm>
            <a:off x="3513758" y="44624"/>
            <a:ext cx="2143536" cy="584775"/>
          </a:xfrm>
          <a:prstGeom prst="rect">
            <a:avLst/>
          </a:prstGeom>
          <a:noFill/>
          <a:ln w="9525">
            <a:noFill/>
            <a:miter lim="800000"/>
            <a:headEnd/>
            <a:tailEnd/>
          </a:ln>
        </p:spPr>
        <p:txBody>
          <a:bodyPr wrap="none">
            <a:spAutoFit/>
          </a:bodyPr>
          <a:lstStyle/>
          <a:p>
            <a:pPr>
              <a:spcBef>
                <a:spcPts val="300"/>
              </a:spcBef>
            </a:pPr>
            <a:r>
              <a:rPr kumimoji="1" lang="en-US" altLang="zh-CN" sz="3200" b="1" dirty="0" smtClean="0">
                <a:solidFill>
                  <a:schemeClr val="bg1"/>
                </a:solidFill>
                <a:latin typeface="Times New Roman" pitchFamily="18" charset="0"/>
                <a:ea typeface="黑体" pitchFamily="2" charset="-122"/>
                <a:cs typeface="Times New Roman" pitchFamily="18" charset="0"/>
              </a:rPr>
              <a:t>Summary</a:t>
            </a:r>
            <a:r>
              <a:rPr lang="en-US" altLang="zh-CN" sz="3200" b="1" dirty="0" smtClean="0">
                <a:solidFill>
                  <a:schemeClr val="bg1"/>
                </a:solidFill>
              </a:rPr>
              <a:t>  </a:t>
            </a:r>
            <a:endParaRPr lang="en-US" altLang="zh-CN" sz="3200" b="1" dirty="0">
              <a:solidFill>
                <a:schemeClr val="bg1"/>
              </a:solidFill>
            </a:endParaRPr>
          </a:p>
        </p:txBody>
      </p:sp>
      <p:sp>
        <p:nvSpPr>
          <p:cNvPr id="8" name="Content Placeholder 2"/>
          <p:cNvSpPr txBox="1">
            <a:spLocks/>
          </p:cNvSpPr>
          <p:nvPr/>
        </p:nvSpPr>
        <p:spPr bwMode="auto">
          <a:xfrm>
            <a:off x="584507" y="1052736"/>
            <a:ext cx="8091949" cy="5472608"/>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marL="169863" indent="-169863" algn="just">
              <a:lnSpc>
                <a:spcPct val="110000"/>
              </a:lnSpc>
              <a:spcBef>
                <a:spcPts val="0"/>
              </a:spcBef>
              <a:spcAft>
                <a:spcPts val="0"/>
              </a:spcAft>
              <a:buSzPct val="90000"/>
              <a:buFont typeface="Wingdings" pitchFamily="2" charset="2"/>
              <a:buChar char="l"/>
              <a:defRPr/>
            </a:pPr>
            <a:r>
              <a:rPr lang="en-US" altLang="zh-CN" sz="2200" kern="0" dirty="0" smtClean="0">
                <a:solidFill>
                  <a:srgbClr val="003399"/>
                </a:solidFill>
                <a:latin typeface="Times New Roman" pitchFamily="18" charset="0"/>
                <a:ea typeface="+mn-ea"/>
                <a:cs typeface="Times New Roman" pitchFamily="18" charset="0"/>
              </a:rPr>
              <a:t> </a:t>
            </a:r>
            <a:r>
              <a:rPr lang="en-US" altLang="zh-CN" sz="2200" kern="0" dirty="0">
                <a:solidFill>
                  <a:srgbClr val="003399"/>
                </a:solidFill>
                <a:latin typeface="Times New Roman" pitchFamily="18" charset="0"/>
                <a:cs typeface="Times New Roman" pitchFamily="18" charset="0"/>
              </a:rPr>
              <a:t>HIAF will be one of </a:t>
            </a:r>
            <a:r>
              <a:rPr lang="en-US" altLang="zh-CN" sz="2200" kern="0" dirty="0" smtClean="0">
                <a:solidFill>
                  <a:srgbClr val="003399"/>
                </a:solidFill>
                <a:latin typeface="Times New Roman" pitchFamily="18" charset="0"/>
                <a:cs typeface="Times New Roman" pitchFamily="18" charset="0"/>
              </a:rPr>
              <a:t>the world leading facilities </a:t>
            </a:r>
            <a:r>
              <a:rPr lang="en-US" altLang="zh-CN" sz="2200" kern="0" dirty="0">
                <a:solidFill>
                  <a:srgbClr val="003399"/>
                </a:solidFill>
                <a:latin typeface="Times New Roman" pitchFamily="18" charset="0"/>
                <a:cs typeface="Times New Roman" pitchFamily="18" charset="0"/>
              </a:rPr>
              <a:t>worldwide for nuclear physics and related researches with unique features</a:t>
            </a:r>
            <a:r>
              <a:rPr lang="en-US" altLang="zh-CN" sz="2200" kern="0" dirty="0" smtClean="0">
                <a:solidFill>
                  <a:srgbClr val="003399"/>
                </a:solidFill>
                <a:latin typeface="Times New Roman" pitchFamily="18" charset="0"/>
                <a:cs typeface="Times New Roman" pitchFamily="18" charset="0"/>
              </a:rPr>
              <a:t>.</a:t>
            </a:r>
            <a:endParaRPr lang="en-US" altLang="zh-CN" sz="2200" kern="0" dirty="0" smtClean="0">
              <a:solidFill>
                <a:srgbClr val="003399"/>
              </a:solidFill>
              <a:latin typeface="Times New Roman" pitchFamily="18" charset="0"/>
              <a:ea typeface="+mn-ea"/>
              <a:cs typeface="Times New Roman" pitchFamily="18" charset="0"/>
            </a:endParaRPr>
          </a:p>
          <a:p>
            <a:pPr marL="169863" indent="-169863" algn="just">
              <a:lnSpc>
                <a:spcPct val="110000"/>
              </a:lnSpc>
              <a:spcBef>
                <a:spcPts val="600"/>
              </a:spcBef>
              <a:spcAft>
                <a:spcPts val="0"/>
              </a:spcAft>
              <a:buSzPct val="90000"/>
              <a:buFont typeface="Wingdings" pitchFamily="2" charset="2"/>
              <a:buChar char="l"/>
              <a:defRPr/>
            </a:pPr>
            <a:r>
              <a:rPr lang="en-US" altLang="zh-CN" sz="2200" kern="0" dirty="0" smtClean="0">
                <a:solidFill>
                  <a:srgbClr val="003399"/>
                </a:solidFill>
                <a:latin typeface="Times New Roman" pitchFamily="18" charset="0"/>
                <a:ea typeface="+mn-ea"/>
                <a:cs typeface="Times New Roman" pitchFamily="18" charset="0"/>
              </a:rPr>
              <a:t> A series of new design concepts and innovative technologies have been adopted based on the experience of the exiting facilities. </a:t>
            </a:r>
          </a:p>
          <a:p>
            <a:pPr marL="169863" indent="-169863" algn="just">
              <a:lnSpc>
                <a:spcPct val="110000"/>
              </a:lnSpc>
              <a:spcBef>
                <a:spcPts val="600"/>
              </a:spcBef>
              <a:spcAft>
                <a:spcPts val="0"/>
              </a:spcAft>
              <a:buSzPct val="90000"/>
              <a:buFont typeface="Wingdings" pitchFamily="2" charset="2"/>
              <a:buChar char="l"/>
              <a:defRPr/>
            </a:pPr>
            <a:r>
              <a:rPr lang="en-US" altLang="zh-CN" sz="2200" kern="0" dirty="0">
                <a:solidFill>
                  <a:srgbClr val="003399"/>
                </a:solidFill>
                <a:latin typeface="Times New Roman" pitchFamily="18" charset="0"/>
                <a:ea typeface="+mn-ea"/>
                <a:cs typeface="Times New Roman" pitchFamily="18" charset="0"/>
              </a:rPr>
              <a:t> </a:t>
            </a:r>
            <a:r>
              <a:rPr lang="en-US" altLang="zh-CN" sz="2200" kern="0" dirty="0" smtClean="0">
                <a:solidFill>
                  <a:srgbClr val="003399"/>
                </a:solidFill>
                <a:latin typeface="Times New Roman" pitchFamily="18" charset="0"/>
                <a:cs typeface="Times New Roman" pitchFamily="18" charset="0"/>
              </a:rPr>
              <a:t>From </a:t>
            </a:r>
            <a:r>
              <a:rPr lang="en-US" altLang="zh-CN" sz="2200" kern="0" dirty="0">
                <a:solidFill>
                  <a:srgbClr val="003399"/>
                </a:solidFill>
                <a:latin typeface="Times New Roman" pitchFamily="18" charset="0"/>
                <a:cs typeface="Times New Roman" pitchFamily="18" charset="0"/>
              </a:rPr>
              <a:t>technical </a:t>
            </a:r>
            <a:r>
              <a:rPr lang="en-US" altLang="zh-CN" sz="2200" kern="0" dirty="0" smtClean="0">
                <a:solidFill>
                  <a:srgbClr val="003399"/>
                </a:solidFill>
                <a:latin typeface="Times New Roman" pitchFamily="18" charset="0"/>
                <a:cs typeface="Times New Roman" pitchFamily="18" charset="0"/>
              </a:rPr>
              <a:t>aspects</a:t>
            </a:r>
            <a:r>
              <a:rPr lang="en-US" altLang="zh-CN" sz="2200" kern="0" dirty="0" smtClean="0">
                <a:solidFill>
                  <a:srgbClr val="003399"/>
                </a:solidFill>
                <a:latin typeface="Times New Roman" pitchFamily="18" charset="0"/>
                <a:ea typeface="+mn-ea"/>
                <a:cs typeface="Times New Roman" pitchFamily="18" charset="0"/>
              </a:rPr>
              <a:t>, prototypes have been developed for the test and demonstration of </a:t>
            </a:r>
            <a:r>
              <a:rPr lang="en-US" altLang="zh-CN" sz="2200" kern="0" dirty="0">
                <a:solidFill>
                  <a:srgbClr val="003399"/>
                </a:solidFill>
                <a:latin typeface="Times New Roman" pitchFamily="18" charset="0"/>
                <a:cs typeface="Times New Roman" pitchFamily="18" charset="0"/>
              </a:rPr>
              <a:t>technology challenges</a:t>
            </a:r>
            <a:r>
              <a:rPr lang="en-US" altLang="zh-CN" sz="2200" kern="0" dirty="0" smtClean="0">
                <a:solidFill>
                  <a:srgbClr val="003399"/>
                </a:solidFill>
                <a:latin typeface="Times New Roman" pitchFamily="18" charset="0"/>
                <a:ea typeface="+mn-ea"/>
                <a:cs typeface="Times New Roman" pitchFamily="18" charset="0"/>
              </a:rPr>
              <a:t>. </a:t>
            </a:r>
          </a:p>
          <a:p>
            <a:pPr marL="169863" indent="-169863" algn="just">
              <a:lnSpc>
                <a:spcPct val="110000"/>
              </a:lnSpc>
              <a:spcBef>
                <a:spcPts val="600"/>
              </a:spcBef>
              <a:spcAft>
                <a:spcPts val="0"/>
              </a:spcAft>
              <a:buSzPct val="90000"/>
              <a:buFont typeface="Wingdings" pitchFamily="2" charset="2"/>
              <a:buChar char="l"/>
              <a:defRPr/>
            </a:pPr>
            <a:r>
              <a:rPr lang="en-US" altLang="zh-CN" sz="2200" kern="0" dirty="0" smtClean="0">
                <a:solidFill>
                  <a:srgbClr val="003399"/>
                </a:solidFill>
                <a:latin typeface="Times New Roman" pitchFamily="18" charset="0"/>
                <a:ea typeface="+mn-ea"/>
                <a:cs typeface="Times New Roman" pitchFamily="18" charset="0"/>
              </a:rPr>
              <a:t> Some of the technologies, </a:t>
            </a:r>
            <a:r>
              <a:rPr lang="en-US" altLang="zh-CN" sz="2200" kern="0" dirty="0">
                <a:solidFill>
                  <a:srgbClr val="003399"/>
                </a:solidFill>
                <a:latin typeface="Times New Roman" pitchFamily="18" charset="0"/>
                <a:ea typeface="+mn-ea"/>
                <a:cs typeface="Times New Roman" pitchFamily="18" charset="0"/>
              </a:rPr>
              <a:t>such as, superconducting ECR source, superconducting </a:t>
            </a:r>
            <a:r>
              <a:rPr lang="en-US" altLang="zh-CN" sz="2200" kern="0" dirty="0" err="1">
                <a:solidFill>
                  <a:srgbClr val="003399"/>
                </a:solidFill>
                <a:latin typeface="Times New Roman" pitchFamily="18" charset="0"/>
                <a:ea typeface="+mn-ea"/>
                <a:cs typeface="Times New Roman" pitchFamily="18" charset="0"/>
              </a:rPr>
              <a:t>linac</a:t>
            </a:r>
            <a:r>
              <a:rPr lang="en-US" altLang="zh-CN" sz="2200" kern="0" dirty="0">
                <a:solidFill>
                  <a:srgbClr val="003399"/>
                </a:solidFill>
                <a:latin typeface="Times New Roman" pitchFamily="18" charset="0"/>
                <a:ea typeface="+mn-ea"/>
                <a:cs typeface="Times New Roman" pitchFamily="18" charset="0"/>
              </a:rPr>
              <a:t> and stochastic cooing,  plenty of experience has been got through ADS, LIAF and update of our exiting </a:t>
            </a:r>
            <a:r>
              <a:rPr lang="en-US" altLang="zh-CN" sz="2200" kern="0" dirty="0" smtClean="0">
                <a:solidFill>
                  <a:srgbClr val="003399"/>
                </a:solidFill>
                <a:latin typeface="Times New Roman" pitchFamily="18" charset="0"/>
                <a:ea typeface="+mn-ea"/>
                <a:cs typeface="Times New Roman" pitchFamily="18" charset="0"/>
              </a:rPr>
              <a:t>machine.</a:t>
            </a:r>
          </a:p>
          <a:p>
            <a:pPr marL="169863" indent="-169863" algn="just">
              <a:lnSpc>
                <a:spcPct val="110000"/>
              </a:lnSpc>
              <a:spcBef>
                <a:spcPts val="600"/>
              </a:spcBef>
              <a:spcAft>
                <a:spcPts val="0"/>
              </a:spcAft>
              <a:buSzPct val="90000"/>
              <a:buFont typeface="Wingdings" pitchFamily="2" charset="2"/>
              <a:buChar char="l"/>
              <a:defRPr/>
            </a:pPr>
            <a:r>
              <a:rPr lang="en-US" altLang="zh-CN" sz="2200" kern="0" dirty="0">
                <a:solidFill>
                  <a:srgbClr val="003399"/>
                </a:solidFill>
                <a:latin typeface="Times New Roman" pitchFamily="18" charset="0"/>
                <a:ea typeface="+mn-ea"/>
                <a:cs typeface="Times New Roman" pitchFamily="18" charset="0"/>
              </a:rPr>
              <a:t> </a:t>
            </a:r>
            <a:r>
              <a:rPr lang="en-US" altLang="zh-CN" sz="2200" kern="0" dirty="0" smtClean="0">
                <a:solidFill>
                  <a:srgbClr val="003399"/>
                </a:solidFill>
                <a:latin typeface="Times New Roman" pitchFamily="18" charset="0"/>
                <a:cs typeface="Times New Roman" pitchFamily="18" charset="0"/>
              </a:rPr>
              <a:t>Technical design has been finished and the engineering design are under progress and will be finished in coming few months.</a:t>
            </a:r>
            <a:r>
              <a:rPr lang="en-US" altLang="zh-CN" sz="2200" kern="0" dirty="0" smtClean="0">
                <a:solidFill>
                  <a:srgbClr val="003399"/>
                </a:solidFill>
                <a:latin typeface="Times New Roman" pitchFamily="18" charset="0"/>
                <a:ea typeface="+mn-ea"/>
                <a:cs typeface="Times New Roman" pitchFamily="18" charset="0"/>
              </a:rPr>
              <a:t>  </a:t>
            </a:r>
            <a:endParaRPr kumimoji="0" lang="en-US" altLang="zh-CN" sz="2200" i="0" u="none" strike="noStrike" kern="0" cap="none" spc="0" normalizeH="0" noProof="0" dirty="0" smtClean="0">
              <a:ln>
                <a:noFill/>
              </a:ln>
              <a:solidFill>
                <a:srgbClr val="003399"/>
              </a:solidFill>
              <a:effectLst/>
              <a:uLnTx/>
              <a:uFillTx/>
              <a:latin typeface="Times New Roman" pitchFamily="18" charset="0"/>
              <a:ea typeface="+mn-ea"/>
              <a:cs typeface="Times New Roman" pitchFamily="18" charset="0"/>
            </a:endParaRPr>
          </a:p>
          <a:p>
            <a:pPr marL="169863" indent="-169863" algn="just">
              <a:lnSpc>
                <a:spcPct val="110000"/>
              </a:lnSpc>
              <a:spcBef>
                <a:spcPts val="1200"/>
              </a:spcBef>
              <a:spcAft>
                <a:spcPts val="0"/>
              </a:spcAft>
              <a:buSzPct val="90000"/>
              <a:buFont typeface="Wingdings" pitchFamily="2" charset="2"/>
              <a:buChar char="l"/>
            </a:pPr>
            <a:r>
              <a:rPr lang="en-US" altLang="zh-CN" sz="2200" kern="0" dirty="0" smtClean="0">
                <a:solidFill>
                  <a:srgbClr val="003399"/>
                </a:solidFill>
                <a:latin typeface="Times New Roman" pitchFamily="18" charset="0"/>
                <a:ea typeface="宋体"/>
                <a:cs typeface="Times New Roman" pitchFamily="18" charset="0"/>
              </a:rPr>
              <a:t> As </a:t>
            </a:r>
            <a:r>
              <a:rPr lang="en-US" altLang="zh-CN" sz="2200" kern="0" dirty="0">
                <a:solidFill>
                  <a:srgbClr val="003399"/>
                </a:solidFill>
                <a:latin typeface="Times New Roman" pitchFamily="18" charset="0"/>
                <a:ea typeface="宋体"/>
                <a:cs typeface="Times New Roman" pitchFamily="18" charset="0"/>
              </a:rPr>
              <a:t>a major step towards preparing civil </a:t>
            </a:r>
            <a:r>
              <a:rPr lang="en-US" altLang="zh-CN" sz="2200" kern="0" dirty="0" smtClean="0">
                <a:solidFill>
                  <a:srgbClr val="003399"/>
                </a:solidFill>
                <a:latin typeface="Times New Roman" pitchFamily="18" charset="0"/>
                <a:ea typeface="宋体"/>
                <a:cs typeface="Times New Roman" pitchFamily="18" charset="0"/>
              </a:rPr>
              <a:t>construction, </a:t>
            </a:r>
            <a:r>
              <a:rPr lang="en-US" altLang="zh-CN" sz="2200" kern="0" dirty="0">
                <a:solidFill>
                  <a:srgbClr val="003399"/>
                </a:solidFill>
                <a:latin typeface="Times New Roman" pitchFamily="18" charset="0"/>
                <a:ea typeface="宋体"/>
                <a:cs typeface="Times New Roman" pitchFamily="18" charset="0"/>
              </a:rPr>
              <a:t>the legal and regulatory procedures </a:t>
            </a:r>
            <a:r>
              <a:rPr lang="en-US" altLang="zh-CN" sz="2200" kern="0" dirty="0" smtClean="0">
                <a:solidFill>
                  <a:srgbClr val="003399"/>
                </a:solidFill>
                <a:latin typeface="Times New Roman" pitchFamily="18" charset="0"/>
                <a:ea typeface="宋体"/>
                <a:cs typeface="Times New Roman" pitchFamily="18" charset="0"/>
              </a:rPr>
              <a:t>have been passed </a:t>
            </a:r>
            <a:r>
              <a:rPr lang="en-US" altLang="zh-CN" sz="2200" kern="0" dirty="0" smtClean="0">
                <a:solidFill>
                  <a:srgbClr val="003399"/>
                </a:solidFill>
                <a:latin typeface="Times New Roman" pitchFamily="18" charset="0"/>
                <a:cs typeface="Times New Roman" pitchFamily="18" charset="0"/>
              </a:rPr>
              <a:t>smoothly</a:t>
            </a:r>
            <a:r>
              <a:rPr lang="en-US" altLang="zh-CN" sz="2200" kern="0" dirty="0">
                <a:solidFill>
                  <a:srgbClr val="003399"/>
                </a:solidFill>
                <a:latin typeface="Times New Roman" pitchFamily="18" charset="0"/>
                <a:ea typeface="宋体"/>
                <a:cs typeface="Times New Roman" pitchFamily="18" charset="0"/>
              </a:rPr>
              <a:t>.</a:t>
            </a:r>
            <a:endParaRPr lang="zh-CN" altLang="en-US" sz="2200" kern="0" dirty="0">
              <a:solidFill>
                <a:srgbClr val="003399"/>
              </a:solidFill>
              <a:latin typeface="Times New Roman" pitchFamily="18" charset="0"/>
              <a:ea typeface="宋体"/>
              <a:cs typeface="Times New Roman" pitchFamily="18" charset="0"/>
            </a:endParaRPr>
          </a:p>
          <a:p>
            <a:pPr algn="just">
              <a:lnSpc>
                <a:spcPct val="114000"/>
              </a:lnSpc>
              <a:spcBef>
                <a:spcPts val="1200"/>
              </a:spcBef>
              <a:spcAft>
                <a:spcPts val="0"/>
              </a:spcAft>
              <a:buSzPct val="90000"/>
            </a:pPr>
            <a:endParaRPr lang="en-US" altLang="zh-CN" sz="2200" kern="0" dirty="0" smtClean="0">
              <a:solidFill>
                <a:srgbClr val="003399"/>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3978376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07504" y="49208"/>
            <a:ext cx="7956376" cy="571480"/>
          </a:xfrm>
          <a:prstGeom prst="rect">
            <a:avLst/>
          </a:prstGeom>
          <a:noFill/>
          <a:ln w="9525">
            <a:noFill/>
            <a:miter lim="800000"/>
            <a:headEnd/>
            <a:tailEnd/>
          </a:ln>
        </p:spPr>
        <p:txBody>
          <a:bodyPr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r>
              <a:rPr lang="en-US" altLang="zh-CN" sz="2600" b="1" dirty="0" smtClean="0">
                <a:solidFill>
                  <a:schemeClr val="bg1"/>
                </a:solidFill>
                <a:ea typeface="黑体" pitchFamily="2" charset="-122"/>
              </a:rPr>
              <a:t>Facility for world class experiments</a:t>
            </a:r>
            <a:endParaRPr lang="en-US" altLang="zh-CN" sz="2600" b="1" dirty="0">
              <a:solidFill>
                <a:schemeClr val="bg1"/>
              </a:solidFill>
              <a:ea typeface="黑体" pitchFamily="2" charset="-122"/>
            </a:endParaRPr>
          </a:p>
        </p:txBody>
      </p:sp>
      <p:pic>
        <p:nvPicPr>
          <p:cNvPr id="39" name="图片 38"/>
          <p:cNvPicPr>
            <a:picLocks noChangeAspect="1"/>
          </p:cNvPicPr>
          <p:nvPr/>
        </p:nvPicPr>
        <p:blipFill>
          <a:blip r:embed="rId3"/>
          <a:stretch>
            <a:fillRect/>
          </a:stretch>
        </p:blipFill>
        <p:spPr>
          <a:xfrm>
            <a:off x="827584" y="5274321"/>
            <a:ext cx="1584000" cy="1432743"/>
          </a:xfrm>
          <a:prstGeom prst="rect">
            <a:avLst/>
          </a:prstGeom>
        </p:spPr>
      </p:pic>
      <p:sp>
        <p:nvSpPr>
          <p:cNvPr id="40" name="矩形 39"/>
          <p:cNvSpPr/>
          <p:nvPr/>
        </p:nvSpPr>
        <p:spPr>
          <a:xfrm>
            <a:off x="2957625" y="5997466"/>
            <a:ext cx="4076700" cy="145755"/>
          </a:xfrm>
          <a:prstGeom prst="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a typeface="等线" panose="02010600030101010101" pitchFamily="2" charset="-122"/>
              <a:cs typeface="+mn-cs"/>
            </a:endParaRPr>
          </a:p>
        </p:txBody>
      </p:sp>
      <p:cxnSp>
        <p:nvCxnSpPr>
          <p:cNvPr id="41" name="直接连接符 40"/>
          <p:cNvCxnSpPr>
            <a:stCxn id="40" idx="3"/>
          </p:cNvCxnSpPr>
          <p:nvPr/>
        </p:nvCxnSpPr>
        <p:spPr>
          <a:xfrm flipV="1">
            <a:off x="7034325" y="6067333"/>
            <a:ext cx="228599" cy="3011"/>
          </a:xfrm>
          <a:prstGeom prst="line">
            <a:avLst/>
          </a:prstGeom>
          <a:noFill/>
          <a:ln w="57150" cap="flat" cmpd="sng" algn="ctr">
            <a:solidFill>
              <a:srgbClr val="ED7D31">
                <a:lumMod val="50000"/>
              </a:srgbClr>
            </a:solidFill>
            <a:prstDash val="solid"/>
            <a:miter lim="800000"/>
          </a:ln>
          <a:effectLst/>
        </p:spPr>
      </p:cxnSp>
      <p:grpSp>
        <p:nvGrpSpPr>
          <p:cNvPr id="42" name="组合 41"/>
          <p:cNvGrpSpPr/>
          <p:nvPr/>
        </p:nvGrpSpPr>
        <p:grpSpPr>
          <a:xfrm>
            <a:off x="7262925" y="5528699"/>
            <a:ext cx="390526" cy="523875"/>
            <a:chOff x="6810375" y="2414587"/>
            <a:chExt cx="390526" cy="523875"/>
          </a:xfrm>
        </p:grpSpPr>
        <p:cxnSp>
          <p:nvCxnSpPr>
            <p:cNvPr id="43" name="直接连接符 42"/>
            <p:cNvCxnSpPr/>
            <p:nvPr/>
          </p:nvCxnSpPr>
          <p:spPr>
            <a:xfrm flipV="1">
              <a:off x="6810375" y="2552700"/>
              <a:ext cx="0" cy="385762"/>
            </a:xfrm>
            <a:prstGeom prst="line">
              <a:avLst/>
            </a:prstGeom>
            <a:noFill/>
            <a:ln w="57150" cap="flat" cmpd="sng" algn="ctr">
              <a:solidFill>
                <a:srgbClr val="ED7D31">
                  <a:lumMod val="75000"/>
                </a:srgbClr>
              </a:solidFill>
              <a:prstDash val="solid"/>
              <a:miter lim="800000"/>
            </a:ln>
            <a:effectLst/>
          </p:spPr>
        </p:cxnSp>
        <p:cxnSp>
          <p:nvCxnSpPr>
            <p:cNvPr id="44" name="直接连接符 43"/>
            <p:cNvCxnSpPr/>
            <p:nvPr/>
          </p:nvCxnSpPr>
          <p:spPr>
            <a:xfrm flipV="1">
              <a:off x="6810376" y="2552700"/>
              <a:ext cx="228600" cy="1"/>
            </a:xfrm>
            <a:prstGeom prst="line">
              <a:avLst/>
            </a:prstGeom>
            <a:noFill/>
            <a:ln w="57150" cap="flat" cmpd="sng" algn="ctr">
              <a:solidFill>
                <a:srgbClr val="ED7D31">
                  <a:lumMod val="75000"/>
                </a:srgbClr>
              </a:solidFill>
              <a:prstDash val="solid"/>
              <a:miter lim="800000"/>
            </a:ln>
            <a:effectLst/>
          </p:spPr>
        </p:cxnSp>
        <p:sp>
          <p:nvSpPr>
            <p:cNvPr id="45" name="椭圆 44"/>
            <p:cNvSpPr/>
            <p:nvPr/>
          </p:nvSpPr>
          <p:spPr>
            <a:xfrm>
              <a:off x="6924676" y="2414587"/>
              <a:ext cx="276225" cy="276225"/>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46" name="组合 45"/>
          <p:cNvGrpSpPr/>
          <p:nvPr/>
        </p:nvGrpSpPr>
        <p:grpSpPr>
          <a:xfrm rot="10800000">
            <a:off x="6872399" y="6052573"/>
            <a:ext cx="390526" cy="523875"/>
            <a:chOff x="7239001" y="3709987"/>
            <a:chExt cx="390526" cy="523875"/>
          </a:xfrm>
        </p:grpSpPr>
        <p:cxnSp>
          <p:nvCxnSpPr>
            <p:cNvPr id="47" name="直接连接符 46"/>
            <p:cNvCxnSpPr/>
            <p:nvPr/>
          </p:nvCxnSpPr>
          <p:spPr>
            <a:xfrm flipV="1">
              <a:off x="7239001" y="3848100"/>
              <a:ext cx="0" cy="385762"/>
            </a:xfrm>
            <a:prstGeom prst="line">
              <a:avLst/>
            </a:prstGeom>
            <a:noFill/>
            <a:ln w="57150" cap="flat" cmpd="sng" algn="ctr">
              <a:solidFill>
                <a:srgbClr val="ED7D31">
                  <a:lumMod val="75000"/>
                </a:srgbClr>
              </a:solidFill>
              <a:prstDash val="solid"/>
              <a:miter lim="800000"/>
            </a:ln>
            <a:effectLst/>
          </p:spPr>
        </p:cxnSp>
        <p:cxnSp>
          <p:nvCxnSpPr>
            <p:cNvPr id="48" name="直接连接符 47"/>
            <p:cNvCxnSpPr/>
            <p:nvPr/>
          </p:nvCxnSpPr>
          <p:spPr>
            <a:xfrm flipV="1">
              <a:off x="7239002" y="3848100"/>
              <a:ext cx="228600" cy="1"/>
            </a:xfrm>
            <a:prstGeom prst="line">
              <a:avLst/>
            </a:prstGeom>
            <a:noFill/>
            <a:ln w="57150" cap="flat" cmpd="sng" algn="ctr">
              <a:solidFill>
                <a:srgbClr val="ED7D31">
                  <a:lumMod val="75000"/>
                </a:srgbClr>
              </a:solidFill>
              <a:prstDash val="solid"/>
              <a:miter lim="800000"/>
            </a:ln>
            <a:effectLst/>
          </p:spPr>
        </p:cxnSp>
        <p:sp>
          <p:nvSpPr>
            <p:cNvPr id="49" name="椭圆 48"/>
            <p:cNvSpPr/>
            <p:nvPr/>
          </p:nvSpPr>
          <p:spPr>
            <a:xfrm>
              <a:off x="7353302" y="3709987"/>
              <a:ext cx="276225" cy="276225"/>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a typeface="等线" panose="02010600030101010101" pitchFamily="2" charset="-122"/>
                <a:cs typeface="+mn-cs"/>
              </a:endParaRPr>
            </a:p>
          </p:txBody>
        </p:sp>
      </p:grpSp>
      <p:cxnSp>
        <p:nvCxnSpPr>
          <p:cNvPr id="50" name="直接连接符 49"/>
          <p:cNvCxnSpPr/>
          <p:nvPr/>
        </p:nvCxnSpPr>
        <p:spPr>
          <a:xfrm flipV="1">
            <a:off x="7262926" y="6052572"/>
            <a:ext cx="390525" cy="3"/>
          </a:xfrm>
          <a:prstGeom prst="line">
            <a:avLst/>
          </a:prstGeom>
          <a:noFill/>
          <a:ln w="57150" cap="flat" cmpd="sng" algn="ctr">
            <a:solidFill>
              <a:srgbClr val="ED7D31">
                <a:lumMod val="75000"/>
              </a:srgbClr>
            </a:solidFill>
            <a:prstDash val="solid"/>
            <a:miter lim="800000"/>
          </a:ln>
          <a:effectLst/>
        </p:spPr>
      </p:cxnSp>
      <p:sp>
        <p:nvSpPr>
          <p:cNvPr id="51" name="矩形 50"/>
          <p:cNvSpPr/>
          <p:nvPr/>
        </p:nvSpPr>
        <p:spPr>
          <a:xfrm>
            <a:off x="7653451" y="5907317"/>
            <a:ext cx="266700" cy="266700"/>
          </a:xfrm>
          <a:prstGeom prst="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w="635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a typeface="等线" panose="02010600030101010101" pitchFamily="2" charset="-122"/>
              <a:cs typeface="+mn-cs"/>
            </a:endParaRPr>
          </a:p>
        </p:txBody>
      </p:sp>
      <p:cxnSp>
        <p:nvCxnSpPr>
          <p:cNvPr id="52" name="直接连接符 51"/>
          <p:cNvCxnSpPr/>
          <p:nvPr/>
        </p:nvCxnSpPr>
        <p:spPr>
          <a:xfrm flipH="1" flipV="1">
            <a:off x="2157917" y="6052572"/>
            <a:ext cx="864000" cy="2"/>
          </a:xfrm>
          <a:prstGeom prst="line">
            <a:avLst/>
          </a:prstGeom>
          <a:noFill/>
          <a:ln w="57150" cap="flat" cmpd="sng" algn="ctr">
            <a:solidFill>
              <a:srgbClr val="7030A0"/>
            </a:solidFill>
            <a:prstDash val="solid"/>
            <a:miter lim="800000"/>
          </a:ln>
          <a:effectLst/>
        </p:spPr>
      </p:cxnSp>
      <p:sp>
        <p:nvSpPr>
          <p:cNvPr id="53" name="文本框 52"/>
          <p:cNvSpPr txBox="1"/>
          <p:nvPr/>
        </p:nvSpPr>
        <p:spPr>
          <a:xfrm>
            <a:off x="3835478" y="5603053"/>
            <a:ext cx="923972" cy="369332"/>
          </a:xfrm>
          <a:prstGeom prst="rect">
            <a:avLst/>
          </a:prstGeom>
          <a:noFill/>
        </p:spPr>
        <p:txBody>
          <a:bodyPr wrap="square" rtlCol="0">
            <a:spAutoFit/>
          </a:bodyPr>
          <a:lstStyle/>
          <a:p>
            <a:pPr algn="ctr" fontAlgn="auto">
              <a:spcBef>
                <a:spcPts val="0"/>
              </a:spcBef>
              <a:spcAft>
                <a:spcPts val="0"/>
              </a:spcAft>
            </a:pPr>
            <a:r>
              <a:rPr lang="en-US" altLang="zh-CN" dirty="0" err="1" smtClean="0">
                <a:solidFill>
                  <a:srgbClr val="0000FF"/>
                </a:solidFill>
                <a:latin typeface="Calibri" panose="020F0502020204030204"/>
                <a:ea typeface="等线" panose="02010600030101010101" pitchFamily="2" charset="-122"/>
              </a:rPr>
              <a:t>iLinac</a:t>
            </a:r>
            <a:endParaRPr lang="zh-CN" altLang="en-US" dirty="0">
              <a:solidFill>
                <a:srgbClr val="0000FF"/>
              </a:solidFill>
              <a:latin typeface="Calibri" panose="020F0502020204030204"/>
              <a:ea typeface="等线" panose="02010600030101010101" pitchFamily="2" charset="-122"/>
            </a:endParaRPr>
          </a:p>
        </p:txBody>
      </p:sp>
      <p:sp>
        <p:nvSpPr>
          <p:cNvPr id="54" name="文本框 53"/>
          <p:cNvSpPr txBox="1"/>
          <p:nvPr/>
        </p:nvSpPr>
        <p:spPr>
          <a:xfrm>
            <a:off x="7262924" y="6253667"/>
            <a:ext cx="923972" cy="369332"/>
          </a:xfrm>
          <a:prstGeom prst="rect">
            <a:avLst/>
          </a:prstGeom>
          <a:noFill/>
        </p:spPr>
        <p:txBody>
          <a:bodyPr wrap="square" rtlCol="0">
            <a:spAutoFit/>
          </a:bodyPr>
          <a:lstStyle/>
          <a:p>
            <a:pPr algn="ctr" fontAlgn="auto">
              <a:spcBef>
                <a:spcPts val="0"/>
              </a:spcBef>
              <a:spcAft>
                <a:spcPts val="0"/>
              </a:spcAft>
            </a:pPr>
            <a:r>
              <a:rPr lang="en-US" altLang="zh-CN" dirty="0" smtClean="0">
                <a:solidFill>
                  <a:srgbClr val="0000FF"/>
                </a:solidFill>
                <a:latin typeface="Calibri" panose="020F0502020204030204"/>
                <a:ea typeface="等线" panose="02010600030101010101" pitchFamily="2" charset="-122"/>
              </a:rPr>
              <a:t>SECR</a:t>
            </a:r>
            <a:endParaRPr lang="zh-CN" altLang="en-US" dirty="0">
              <a:solidFill>
                <a:srgbClr val="0000FF"/>
              </a:solidFill>
              <a:latin typeface="Calibri" panose="020F0502020204030204"/>
              <a:ea typeface="等线" panose="02010600030101010101" pitchFamily="2" charset="-122"/>
            </a:endParaRPr>
          </a:p>
        </p:txBody>
      </p:sp>
      <p:cxnSp>
        <p:nvCxnSpPr>
          <p:cNvPr id="55" name="直接连接符 54"/>
          <p:cNvCxnSpPr/>
          <p:nvPr/>
        </p:nvCxnSpPr>
        <p:spPr>
          <a:xfrm flipH="1">
            <a:off x="2513509" y="6067333"/>
            <a:ext cx="444115" cy="532555"/>
          </a:xfrm>
          <a:prstGeom prst="line">
            <a:avLst/>
          </a:prstGeom>
          <a:noFill/>
          <a:ln w="57150" cap="flat" cmpd="sng" algn="ctr">
            <a:solidFill>
              <a:srgbClr val="ED7D31">
                <a:lumMod val="60000"/>
                <a:lumOff val="40000"/>
              </a:srgbClr>
            </a:solidFill>
            <a:prstDash val="solid"/>
            <a:miter lim="800000"/>
          </a:ln>
          <a:effectLst/>
        </p:spPr>
      </p:cxnSp>
      <p:sp>
        <p:nvSpPr>
          <p:cNvPr id="56" name="六角星 55"/>
          <p:cNvSpPr/>
          <p:nvPr/>
        </p:nvSpPr>
        <p:spPr>
          <a:xfrm>
            <a:off x="2352475" y="6530832"/>
            <a:ext cx="289134" cy="333286"/>
          </a:xfrm>
          <a:prstGeom prst="star6">
            <a:avLst/>
          </a:prstGeom>
          <a:solidFill>
            <a:srgbClr val="FF2F2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0000"/>
              </a:solidFill>
              <a:effectLst/>
              <a:uLnTx/>
              <a:uFillTx/>
              <a:latin typeface="Calibri" panose="020F0502020204030204"/>
              <a:ea typeface="等线" panose="02010600030101010101" pitchFamily="2" charset="-122"/>
              <a:cs typeface="+mn-cs"/>
            </a:endParaRPr>
          </a:p>
        </p:txBody>
      </p:sp>
      <p:cxnSp>
        <p:nvCxnSpPr>
          <p:cNvPr id="57" name="直接连接符 56"/>
          <p:cNvCxnSpPr/>
          <p:nvPr/>
        </p:nvCxnSpPr>
        <p:spPr>
          <a:xfrm flipH="1">
            <a:off x="5006347" y="6055630"/>
            <a:ext cx="444115" cy="532555"/>
          </a:xfrm>
          <a:prstGeom prst="line">
            <a:avLst/>
          </a:prstGeom>
          <a:noFill/>
          <a:ln w="57150" cap="flat" cmpd="sng" algn="ctr">
            <a:solidFill>
              <a:srgbClr val="ED7D31">
                <a:lumMod val="60000"/>
                <a:lumOff val="40000"/>
              </a:srgbClr>
            </a:solidFill>
            <a:prstDash val="solid"/>
            <a:miter lim="800000"/>
          </a:ln>
          <a:effectLst/>
        </p:spPr>
      </p:cxnSp>
      <p:sp>
        <p:nvSpPr>
          <p:cNvPr id="58" name="六角星 57"/>
          <p:cNvSpPr/>
          <p:nvPr/>
        </p:nvSpPr>
        <p:spPr>
          <a:xfrm>
            <a:off x="4845313" y="6519129"/>
            <a:ext cx="289134" cy="333286"/>
          </a:xfrm>
          <a:prstGeom prst="star6">
            <a:avLst/>
          </a:prstGeom>
          <a:solidFill>
            <a:srgbClr val="FF2F2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rgbClr val="FF0000"/>
              </a:solidFill>
              <a:effectLst/>
              <a:uLnTx/>
              <a:uFillTx/>
              <a:latin typeface="Calibri" panose="020F0502020204030204"/>
              <a:ea typeface="等线" panose="02010600030101010101" pitchFamily="2" charset="-122"/>
              <a:cs typeface="+mn-cs"/>
            </a:endParaRPr>
          </a:p>
        </p:txBody>
      </p:sp>
      <p:sp>
        <p:nvSpPr>
          <p:cNvPr id="61" name="文本框 60"/>
          <p:cNvSpPr txBox="1"/>
          <p:nvPr/>
        </p:nvSpPr>
        <p:spPr>
          <a:xfrm>
            <a:off x="980079" y="5900550"/>
            <a:ext cx="1147830" cy="430887"/>
          </a:xfrm>
          <a:prstGeom prst="rect">
            <a:avLst/>
          </a:prstGeom>
          <a:noFill/>
        </p:spPr>
        <p:txBody>
          <a:bodyPr wrap="square" rtlCol="0">
            <a:spAutoFit/>
          </a:bodyPr>
          <a:lstStyle/>
          <a:p>
            <a:pPr algn="ctr" fontAlgn="auto">
              <a:spcBef>
                <a:spcPts val="0"/>
              </a:spcBef>
              <a:spcAft>
                <a:spcPts val="0"/>
              </a:spcAft>
            </a:pPr>
            <a:r>
              <a:rPr lang="en-US" altLang="zh-CN" sz="2200" dirty="0" err="1" smtClean="0">
                <a:solidFill>
                  <a:srgbClr val="0000FF"/>
                </a:solidFill>
                <a:latin typeface="Calibri" panose="020F0502020204030204"/>
                <a:ea typeface="等线" panose="02010600030101010101" pitchFamily="2" charset="-122"/>
              </a:rPr>
              <a:t>B</a:t>
            </a:r>
            <a:r>
              <a:rPr lang="en-US" altLang="zh-CN" sz="2200" dirty="0" err="1">
                <a:solidFill>
                  <a:srgbClr val="0000FF"/>
                </a:solidFill>
                <a:latin typeface="Calibri" panose="020F0502020204030204"/>
                <a:ea typeface="等线" panose="02010600030101010101" pitchFamily="2" charset="-122"/>
              </a:rPr>
              <a:t>R</a:t>
            </a:r>
            <a:r>
              <a:rPr lang="en-US" altLang="zh-CN" sz="2200" dirty="0" err="1" smtClean="0">
                <a:solidFill>
                  <a:srgbClr val="0000FF"/>
                </a:solidFill>
                <a:latin typeface="Calibri" panose="020F0502020204030204"/>
                <a:ea typeface="等线" panose="02010600030101010101" pitchFamily="2" charset="-122"/>
              </a:rPr>
              <a:t>ing</a:t>
            </a:r>
            <a:r>
              <a:rPr lang="en-US" altLang="zh-CN" sz="2200" dirty="0" smtClean="0">
                <a:solidFill>
                  <a:srgbClr val="0000FF"/>
                </a:solidFill>
                <a:latin typeface="Calibri" panose="020F0502020204030204"/>
                <a:ea typeface="等线" panose="02010600030101010101" pitchFamily="2" charset="-122"/>
              </a:rPr>
              <a:t>-N</a:t>
            </a:r>
            <a:endParaRPr lang="zh-CN" altLang="en-US" sz="2200" dirty="0">
              <a:solidFill>
                <a:srgbClr val="0000FF"/>
              </a:solidFill>
              <a:latin typeface="Calibri" panose="020F0502020204030204"/>
              <a:ea typeface="等线" panose="02010600030101010101" pitchFamily="2" charset="-122"/>
            </a:endParaRPr>
          </a:p>
        </p:txBody>
      </p:sp>
      <p:sp>
        <p:nvSpPr>
          <p:cNvPr id="62" name="矩形 61"/>
          <p:cNvSpPr/>
          <p:nvPr/>
        </p:nvSpPr>
        <p:spPr>
          <a:xfrm>
            <a:off x="7086410" y="5927443"/>
            <a:ext cx="67964" cy="256374"/>
          </a:xfrm>
          <a:prstGeom prst="rect">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a typeface="等线" panose="02010600030101010101" pitchFamily="2" charset="-122"/>
              <a:cs typeface="+mn-cs"/>
            </a:endParaRPr>
          </a:p>
        </p:txBody>
      </p:sp>
      <p:cxnSp>
        <p:nvCxnSpPr>
          <p:cNvPr id="63" name="直接箭头连接符 62"/>
          <p:cNvCxnSpPr/>
          <p:nvPr/>
        </p:nvCxnSpPr>
        <p:spPr>
          <a:xfrm>
            <a:off x="6960183" y="5703402"/>
            <a:ext cx="148282" cy="185500"/>
          </a:xfrm>
          <a:prstGeom prst="straightConnector1">
            <a:avLst/>
          </a:prstGeom>
          <a:noFill/>
          <a:ln w="6350" cap="flat" cmpd="sng" algn="ctr">
            <a:solidFill>
              <a:sysClr val="windowText" lastClr="000000"/>
            </a:solidFill>
            <a:prstDash val="solid"/>
            <a:miter lim="800000"/>
            <a:tailEnd type="triangle"/>
          </a:ln>
          <a:effectLst/>
        </p:spPr>
      </p:cxnSp>
      <p:sp>
        <p:nvSpPr>
          <p:cNvPr id="64" name="文本框 63"/>
          <p:cNvSpPr txBox="1"/>
          <p:nvPr/>
        </p:nvSpPr>
        <p:spPr>
          <a:xfrm>
            <a:off x="6281802" y="5367286"/>
            <a:ext cx="1095423" cy="369332"/>
          </a:xfrm>
          <a:prstGeom prst="rect">
            <a:avLst/>
          </a:prstGeom>
          <a:noFill/>
        </p:spPr>
        <p:txBody>
          <a:bodyPr wrap="square" rtlCol="0">
            <a:spAutoFit/>
          </a:bodyPr>
          <a:lstStyle/>
          <a:p>
            <a:pPr algn="ctr" fontAlgn="auto">
              <a:spcBef>
                <a:spcPts val="0"/>
              </a:spcBef>
              <a:spcAft>
                <a:spcPts val="0"/>
              </a:spcAft>
            </a:pPr>
            <a:r>
              <a:rPr lang="en-US" altLang="zh-CN" dirty="0" smtClean="0">
                <a:solidFill>
                  <a:srgbClr val="0070C0"/>
                </a:solidFill>
                <a:latin typeface="Calibri" panose="020F0502020204030204"/>
                <a:ea typeface="等线" panose="02010600030101010101" pitchFamily="2" charset="-122"/>
              </a:rPr>
              <a:t>Chopper</a:t>
            </a:r>
            <a:endParaRPr lang="zh-CN" altLang="en-US" dirty="0">
              <a:solidFill>
                <a:srgbClr val="0070C0"/>
              </a:solidFill>
              <a:latin typeface="Calibri" panose="020F0502020204030204"/>
              <a:ea typeface="等线" panose="02010600030101010101" pitchFamily="2" charset="-122"/>
            </a:endParaRPr>
          </a:p>
        </p:txBody>
      </p:sp>
      <p:sp>
        <p:nvSpPr>
          <p:cNvPr id="65" name="矩形 64"/>
          <p:cNvSpPr/>
          <p:nvPr/>
        </p:nvSpPr>
        <p:spPr>
          <a:xfrm>
            <a:off x="5439393" y="5927443"/>
            <a:ext cx="67964" cy="256374"/>
          </a:xfrm>
          <a:prstGeom prst="rect">
            <a:avLst/>
          </a:prstGeom>
          <a:solidFill>
            <a:srgbClr val="FF00FF"/>
          </a:solidFill>
          <a:ln w="12700" cap="flat" cmpd="sng" algn="ctr">
            <a:solidFill>
              <a:srgbClr val="FF00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a typeface="等线" panose="02010600030101010101" pitchFamily="2" charset="-122"/>
              <a:cs typeface="+mn-cs"/>
            </a:endParaRPr>
          </a:p>
        </p:txBody>
      </p:sp>
      <p:sp>
        <p:nvSpPr>
          <p:cNvPr id="66" name="矩形 65"/>
          <p:cNvSpPr/>
          <p:nvPr/>
        </p:nvSpPr>
        <p:spPr>
          <a:xfrm>
            <a:off x="2924806" y="5927443"/>
            <a:ext cx="67964" cy="256374"/>
          </a:xfrm>
          <a:prstGeom prst="rect">
            <a:avLst/>
          </a:prstGeom>
          <a:solidFill>
            <a:srgbClr val="FF00FF"/>
          </a:solidFill>
          <a:ln w="12700" cap="flat" cmpd="sng" algn="ctr">
            <a:solidFill>
              <a:srgbClr val="FF00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panose="020F0502020204030204"/>
              <a:ea typeface="等线" panose="02010600030101010101" pitchFamily="2" charset="-122"/>
              <a:cs typeface="+mn-cs"/>
            </a:endParaRPr>
          </a:p>
        </p:txBody>
      </p:sp>
      <p:sp>
        <p:nvSpPr>
          <p:cNvPr id="67" name="文本框 66"/>
          <p:cNvSpPr txBox="1"/>
          <p:nvPr/>
        </p:nvSpPr>
        <p:spPr>
          <a:xfrm>
            <a:off x="2524031" y="5572680"/>
            <a:ext cx="1095423" cy="369332"/>
          </a:xfrm>
          <a:prstGeom prst="rect">
            <a:avLst/>
          </a:prstGeom>
          <a:noFill/>
        </p:spPr>
        <p:txBody>
          <a:bodyPr wrap="square" rtlCol="0">
            <a:spAutoFit/>
          </a:bodyPr>
          <a:lstStyle/>
          <a:p>
            <a:pPr algn="ctr" fontAlgn="auto">
              <a:spcBef>
                <a:spcPts val="0"/>
              </a:spcBef>
              <a:spcAft>
                <a:spcPts val="0"/>
              </a:spcAft>
            </a:pPr>
            <a:r>
              <a:rPr lang="en-US" altLang="zh-CN" dirty="0" smtClean="0">
                <a:solidFill>
                  <a:srgbClr val="0070C0"/>
                </a:solidFill>
                <a:latin typeface="Calibri" panose="020F0502020204030204"/>
                <a:ea typeface="等线" panose="02010600030101010101" pitchFamily="2" charset="-122"/>
              </a:rPr>
              <a:t>Switch</a:t>
            </a:r>
            <a:endParaRPr lang="zh-CN" altLang="en-US" dirty="0">
              <a:solidFill>
                <a:srgbClr val="0070C0"/>
              </a:solidFill>
              <a:latin typeface="Calibri" panose="020F0502020204030204"/>
              <a:ea typeface="等线" panose="02010600030101010101" pitchFamily="2" charset="-122"/>
            </a:endParaRPr>
          </a:p>
        </p:txBody>
      </p:sp>
      <p:sp>
        <p:nvSpPr>
          <p:cNvPr id="68" name="标题 1"/>
          <p:cNvSpPr txBox="1">
            <a:spLocks/>
          </p:cNvSpPr>
          <p:nvPr/>
        </p:nvSpPr>
        <p:spPr>
          <a:xfrm>
            <a:off x="3080346" y="5073621"/>
            <a:ext cx="2532694" cy="545874"/>
          </a:xfrm>
          <a:prstGeom prst="rect">
            <a:avLst/>
          </a:prstGeom>
        </p:spPr>
        <p:txBody>
          <a:bodyPr vert="horz" lIns="91440" tIns="45720" rIns="91440" bIns="45720" rtlCol="0" anchor="ctr">
            <a:noAutofit/>
          </a:bodyPr>
          <a:lstStyle/>
          <a:p>
            <a:pPr algn="ctr" defTabSz="685800" fontAlgn="auto">
              <a:lnSpc>
                <a:spcPct val="90000"/>
              </a:lnSpc>
              <a:spcAft>
                <a:spcPts val="0"/>
              </a:spcAft>
              <a:defRPr/>
            </a:pPr>
            <a:r>
              <a:rPr lang="en-US" altLang="zh-CN" sz="2800" b="1" dirty="0">
                <a:solidFill>
                  <a:srgbClr val="0000FF"/>
                </a:solidFill>
                <a:latin typeface="Times New Roman" panose="02020603050405020304" pitchFamily="18" charset="0"/>
                <a:ea typeface="宋体"/>
              </a:rPr>
              <a:t> </a:t>
            </a:r>
            <a:r>
              <a:rPr lang="en-US" altLang="zh-CN" sz="2200" dirty="0" smtClean="0">
                <a:solidFill>
                  <a:srgbClr val="0000FF"/>
                </a:solidFill>
                <a:latin typeface="Times New Roman" panose="02020603050405020304" pitchFamily="18" charset="0"/>
                <a:ea typeface="宋体"/>
              </a:rPr>
              <a:t>Parallel mode</a:t>
            </a:r>
            <a:endParaRPr lang="zh-CN" altLang="en-US" sz="2200" dirty="0">
              <a:solidFill>
                <a:srgbClr val="0000FF"/>
              </a:solidFill>
              <a:latin typeface="Times New Roman" panose="02020603050405020304" pitchFamily="18" charset="0"/>
              <a:ea typeface="宋体"/>
            </a:endParaRPr>
          </a:p>
        </p:txBody>
      </p:sp>
      <p:sp>
        <p:nvSpPr>
          <p:cNvPr id="69" name="文本框 68"/>
          <p:cNvSpPr txBox="1"/>
          <p:nvPr/>
        </p:nvSpPr>
        <p:spPr>
          <a:xfrm>
            <a:off x="4977402" y="5524259"/>
            <a:ext cx="1095423" cy="369332"/>
          </a:xfrm>
          <a:prstGeom prst="rect">
            <a:avLst/>
          </a:prstGeom>
          <a:noFill/>
        </p:spPr>
        <p:txBody>
          <a:bodyPr wrap="square" rtlCol="0">
            <a:spAutoFit/>
          </a:bodyPr>
          <a:lstStyle/>
          <a:p>
            <a:pPr algn="ctr" fontAlgn="auto">
              <a:spcBef>
                <a:spcPts val="0"/>
              </a:spcBef>
              <a:spcAft>
                <a:spcPts val="0"/>
              </a:spcAft>
            </a:pPr>
            <a:r>
              <a:rPr lang="en-US" altLang="zh-CN" dirty="0" smtClean="0">
                <a:solidFill>
                  <a:srgbClr val="0070C0"/>
                </a:solidFill>
                <a:latin typeface="Calibri" panose="020F0502020204030204"/>
                <a:ea typeface="等线" panose="02010600030101010101" pitchFamily="2" charset="-122"/>
              </a:rPr>
              <a:t>Switch</a:t>
            </a:r>
            <a:endParaRPr lang="zh-CN" altLang="en-US" dirty="0">
              <a:solidFill>
                <a:srgbClr val="0070C0"/>
              </a:solidFill>
              <a:latin typeface="Calibri" panose="020F0502020204030204"/>
              <a:ea typeface="等线" panose="02010600030101010101" pitchFamily="2" charset="-122"/>
            </a:endParaRPr>
          </a:p>
        </p:txBody>
      </p:sp>
      <p:sp>
        <p:nvSpPr>
          <p:cNvPr id="70" name="矩形 69"/>
          <p:cNvSpPr/>
          <p:nvPr/>
        </p:nvSpPr>
        <p:spPr>
          <a:xfrm>
            <a:off x="395536" y="1260218"/>
            <a:ext cx="7920880" cy="1308050"/>
          </a:xfrm>
          <a:prstGeom prst="rect">
            <a:avLst/>
          </a:prstGeom>
          <a:solidFill>
            <a:schemeClr val="accent3">
              <a:lumMod val="20000"/>
              <a:lumOff val="80000"/>
            </a:schemeClr>
          </a:solidFill>
        </p:spPr>
        <p:txBody>
          <a:bodyPr wrap="square">
            <a:spAutoFit/>
          </a:bodyPr>
          <a:lstStyle/>
          <a:p>
            <a:pPr marL="357188" indent="-174625">
              <a:spcBef>
                <a:spcPts val="600"/>
              </a:spcBef>
            </a:pPr>
            <a:r>
              <a:rPr lang="en-US" altLang="zh-CN" sz="2000" b="1" dirty="0" smtClean="0">
                <a:solidFill>
                  <a:srgbClr val="000099"/>
                </a:solidFill>
                <a:latin typeface="Times New Roman" panose="02020603050405020304" pitchFamily="18" charset="0"/>
                <a:cs typeface="Times New Roman" panose="02020603050405020304" pitchFamily="18" charset="0"/>
              </a:rPr>
              <a:t>Highest beam Intensity </a:t>
            </a:r>
            <a:r>
              <a:rPr lang="zh-CN" altLang="en-US" sz="1600" b="1" dirty="0" smtClean="0">
                <a:solidFill>
                  <a:srgbClr val="000099"/>
                </a:solidFill>
                <a:latin typeface="Times New Roman" panose="02020603050405020304" pitchFamily="18" charset="0"/>
                <a:cs typeface="Times New Roman" panose="02020603050405020304" pitchFamily="18" charset="0"/>
              </a:rPr>
              <a:t>（</a:t>
            </a:r>
            <a:r>
              <a:rPr lang="en-US" altLang="zh-CN" sz="1600" dirty="0">
                <a:solidFill>
                  <a:srgbClr val="0000FF"/>
                </a:solidFill>
                <a:latin typeface="Times New Roman" panose="02020603050405020304" pitchFamily="18" charset="0"/>
                <a:cs typeface="Times New Roman" panose="02020603050405020304" pitchFamily="18" charset="0"/>
              </a:rPr>
              <a:t>Comparison with HIRFL</a:t>
            </a:r>
            <a:r>
              <a:rPr lang="zh-CN" altLang="en-US" sz="1600" b="1" dirty="0" smtClean="0">
                <a:solidFill>
                  <a:srgbClr val="000099"/>
                </a:solidFill>
                <a:latin typeface="Times New Roman" panose="02020603050405020304" pitchFamily="18" charset="0"/>
                <a:cs typeface="Times New Roman" panose="02020603050405020304" pitchFamily="18" charset="0"/>
              </a:rPr>
              <a:t>）</a:t>
            </a:r>
            <a:r>
              <a:rPr lang="en-US" altLang="zh-CN" sz="1600" b="1" dirty="0" smtClean="0">
                <a:solidFill>
                  <a:srgbClr val="000099"/>
                </a:solidFill>
                <a:latin typeface="Times New Roman" panose="02020603050405020304" pitchFamily="18" charset="0"/>
                <a:cs typeface="Times New Roman" panose="02020603050405020304" pitchFamily="18" charset="0"/>
              </a:rPr>
              <a:t>:</a:t>
            </a:r>
          </a:p>
          <a:p>
            <a:pPr marL="357188" indent="-174625">
              <a:spcBef>
                <a:spcPts val="600"/>
              </a:spcBef>
              <a:buFontTx/>
              <a:buChar char="-"/>
            </a:pPr>
            <a:r>
              <a:rPr lang="en-US" altLang="zh-CN" b="1" dirty="0" smtClean="0">
                <a:latin typeface="+mj-lt"/>
                <a:cs typeface="Times New Roman" panose="02020603050405020304" pitchFamily="18" charset="0"/>
              </a:rPr>
              <a:t>Primary beam intensity increases by</a:t>
            </a:r>
            <a:r>
              <a:rPr lang="en-US" altLang="zh-CN" b="1" dirty="0" smtClean="0">
                <a:solidFill>
                  <a:srgbClr val="33339A"/>
                </a:solidFill>
                <a:latin typeface="+mj-lt"/>
                <a:cs typeface="Times New Roman" panose="02020603050405020304" pitchFamily="18" charset="0"/>
              </a:rPr>
              <a:t> </a:t>
            </a:r>
            <a:r>
              <a:rPr lang="en-US" altLang="zh-CN" b="1" dirty="0" smtClean="0">
                <a:solidFill>
                  <a:srgbClr val="C00000"/>
                </a:solidFill>
                <a:latin typeface="+mj-lt"/>
                <a:cs typeface="Times New Roman" panose="02020603050405020304" pitchFamily="18" charset="0"/>
              </a:rPr>
              <a:t>x 1000 - x 10000</a:t>
            </a:r>
          </a:p>
          <a:p>
            <a:pPr marL="357188" indent="-174625">
              <a:buFontTx/>
              <a:buChar char="-"/>
            </a:pPr>
            <a:r>
              <a:rPr lang="en-US" altLang="zh-CN" b="1" dirty="0">
                <a:latin typeface="+mj-lt"/>
                <a:cs typeface="Times New Roman" panose="02020603050405020304" pitchFamily="18" charset="0"/>
              </a:rPr>
              <a:t>S</a:t>
            </a:r>
            <a:r>
              <a:rPr lang="en-US" altLang="zh-CN" b="1" dirty="0" smtClean="0">
                <a:latin typeface="+mj-lt"/>
                <a:cs typeface="Times New Roman" panose="02020603050405020304" pitchFamily="18" charset="0"/>
              </a:rPr>
              <a:t>econdary beam intensity increases by up to</a:t>
            </a:r>
            <a:r>
              <a:rPr lang="en-US" altLang="zh-CN" b="1" dirty="0" smtClean="0">
                <a:solidFill>
                  <a:srgbClr val="33339A"/>
                </a:solidFill>
                <a:latin typeface="+mj-lt"/>
                <a:cs typeface="Times New Roman" panose="02020603050405020304" pitchFamily="18" charset="0"/>
              </a:rPr>
              <a:t> </a:t>
            </a:r>
            <a:r>
              <a:rPr lang="en-US" altLang="zh-CN" b="1" dirty="0" smtClean="0">
                <a:solidFill>
                  <a:srgbClr val="C00000"/>
                </a:solidFill>
                <a:latin typeface="+mj-lt"/>
                <a:cs typeface="Times New Roman" panose="02020603050405020304" pitchFamily="18" charset="0"/>
              </a:rPr>
              <a:t>x 10000</a:t>
            </a:r>
          </a:p>
          <a:p>
            <a:pPr marL="357188" indent="-174625">
              <a:buFontTx/>
              <a:buChar char="-"/>
            </a:pPr>
            <a:r>
              <a:rPr lang="en-US" altLang="zh-CN" b="1" dirty="0" smtClean="0">
                <a:solidFill>
                  <a:srgbClr val="C00000"/>
                </a:solidFill>
                <a:latin typeface="+mj-lt"/>
                <a:cs typeface="Times New Roman" panose="02020603050405020304" pitchFamily="18" charset="0"/>
              </a:rPr>
              <a:t>Highest heavy ion beam intensity in the world</a:t>
            </a:r>
          </a:p>
        </p:txBody>
      </p:sp>
      <p:sp>
        <p:nvSpPr>
          <p:cNvPr id="33" name="Rectangle 2"/>
          <p:cNvSpPr>
            <a:spLocks noChangeArrowheads="1"/>
          </p:cNvSpPr>
          <p:nvPr/>
        </p:nvSpPr>
        <p:spPr bwMode="auto">
          <a:xfrm>
            <a:off x="611560" y="788684"/>
            <a:ext cx="7838499" cy="336060"/>
          </a:xfrm>
          <a:prstGeom prst="rect">
            <a:avLst/>
          </a:prstGeom>
          <a:noFill/>
          <a:ln w="9525">
            <a:noFill/>
            <a:miter lim="800000"/>
            <a:headEnd/>
            <a:tailEnd/>
          </a:ln>
        </p:spPr>
        <p:txBody>
          <a:bodyPr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algn="ctr"/>
            <a:r>
              <a:rPr lang="en-US" altLang="zh-CN" sz="2600" dirty="0" smtClean="0">
                <a:solidFill>
                  <a:srgbClr val="000099"/>
                </a:solidFill>
                <a:ea typeface="黑体" pitchFamily="2" charset="-122"/>
              </a:rPr>
              <a:t>Unprecedented </a:t>
            </a:r>
            <a:r>
              <a:rPr lang="en-US" altLang="zh-CN" sz="2600" dirty="0">
                <a:solidFill>
                  <a:srgbClr val="000099"/>
                </a:solidFill>
                <a:ea typeface="黑体" pitchFamily="2" charset="-122"/>
              </a:rPr>
              <a:t>parameters and unique </a:t>
            </a:r>
            <a:r>
              <a:rPr lang="en-US" altLang="zh-CN" sz="2600" dirty="0" smtClean="0">
                <a:solidFill>
                  <a:srgbClr val="000099"/>
                </a:solidFill>
                <a:ea typeface="黑体" pitchFamily="2" charset="-122"/>
              </a:rPr>
              <a:t>features:</a:t>
            </a:r>
            <a:endParaRPr lang="en-US" altLang="zh-CN" sz="2600" dirty="0">
              <a:solidFill>
                <a:srgbClr val="000099"/>
              </a:solidFill>
              <a:ea typeface="黑体" pitchFamily="2" charset="-122"/>
            </a:endParaRPr>
          </a:p>
        </p:txBody>
      </p:sp>
      <p:sp>
        <p:nvSpPr>
          <p:cNvPr id="34" name="矩形 33"/>
          <p:cNvSpPr/>
          <p:nvPr/>
        </p:nvSpPr>
        <p:spPr>
          <a:xfrm>
            <a:off x="442731" y="2694545"/>
            <a:ext cx="7945694" cy="1308050"/>
          </a:xfrm>
          <a:prstGeom prst="rect">
            <a:avLst/>
          </a:prstGeom>
          <a:solidFill>
            <a:schemeClr val="accent4">
              <a:lumMod val="20000"/>
              <a:lumOff val="80000"/>
            </a:schemeClr>
          </a:solidFill>
        </p:spPr>
        <p:txBody>
          <a:bodyPr wrap="square">
            <a:spAutoFit/>
          </a:bodyPr>
          <a:lstStyle/>
          <a:p>
            <a:pPr marL="357188" indent="-174625">
              <a:spcBef>
                <a:spcPts val="600"/>
              </a:spcBef>
            </a:pPr>
            <a:r>
              <a:rPr lang="en-US" altLang="zh-CN" sz="2000" b="1" dirty="0" smtClean="0">
                <a:solidFill>
                  <a:srgbClr val="000099"/>
                </a:solidFill>
                <a:latin typeface="Times New Roman" panose="02020603050405020304" pitchFamily="18" charset="0"/>
                <a:cs typeface="Times New Roman" panose="02020603050405020304" pitchFamily="18" charset="0"/>
              </a:rPr>
              <a:t>Precisely-tailored beams - </a:t>
            </a:r>
            <a:r>
              <a:rPr lang="en-US" altLang="zh-CN" b="1" dirty="0" smtClean="0">
                <a:solidFill>
                  <a:srgbClr val="0000FF"/>
                </a:solidFill>
                <a:latin typeface="Times New Roman" panose="02020603050405020304" pitchFamily="18" charset="0"/>
                <a:cs typeface="Times New Roman" panose="02020603050405020304" pitchFamily="18" charset="0"/>
              </a:rPr>
              <a:t>Precision frontiers</a:t>
            </a:r>
            <a:r>
              <a:rPr lang="en-US" altLang="zh-CN" dirty="0" smtClean="0">
                <a:solidFill>
                  <a:srgbClr val="0000FF"/>
                </a:solidFill>
              </a:rPr>
              <a:t> </a:t>
            </a:r>
            <a:endParaRPr lang="en-US" altLang="zh-CN" b="1" dirty="0" smtClean="0">
              <a:solidFill>
                <a:srgbClr val="0000FF"/>
              </a:solidFill>
              <a:latin typeface="Times New Roman" panose="02020603050405020304" pitchFamily="18" charset="0"/>
              <a:cs typeface="Times New Roman" panose="02020603050405020304" pitchFamily="18" charset="0"/>
            </a:endParaRPr>
          </a:p>
          <a:p>
            <a:pPr marL="357188" indent="-174625">
              <a:spcBef>
                <a:spcPts val="600"/>
              </a:spcBef>
              <a:buFontTx/>
              <a:buChar char="-"/>
            </a:pPr>
            <a:r>
              <a:rPr lang="en-US" altLang="zh-CN" b="1" dirty="0" smtClean="0">
                <a:latin typeface="+mj-lt"/>
                <a:cs typeface="Times New Roman" panose="02020603050405020304" pitchFamily="18" charset="0"/>
              </a:rPr>
              <a:t>Beam cooling (</a:t>
            </a:r>
            <a:r>
              <a:rPr lang="en-US" altLang="zh-CN" sz="1600" dirty="0" smtClean="0">
                <a:solidFill>
                  <a:srgbClr val="0000FF"/>
                </a:solidFill>
                <a:latin typeface="+mj-lt"/>
                <a:cs typeface="Times New Roman" panose="02020603050405020304" pitchFamily="18" charset="0"/>
              </a:rPr>
              <a:t>Electron, Stochastic, laser; high quality, very small spo</a:t>
            </a:r>
            <a:r>
              <a:rPr lang="en-US" altLang="zh-CN" sz="1600" b="1" dirty="0" smtClean="0">
                <a:solidFill>
                  <a:srgbClr val="0000FF"/>
                </a:solidFill>
                <a:latin typeface="+mj-lt"/>
                <a:cs typeface="Times New Roman" panose="02020603050405020304" pitchFamily="18" charset="0"/>
              </a:rPr>
              <a:t>t </a:t>
            </a:r>
            <a:r>
              <a:rPr lang="en-US" altLang="zh-CN" b="1" dirty="0" smtClean="0">
                <a:latin typeface="+mj-lt"/>
                <a:cs typeface="Times New Roman" panose="02020603050405020304" pitchFamily="18" charset="0"/>
              </a:rPr>
              <a:t>)</a:t>
            </a:r>
          </a:p>
          <a:p>
            <a:pPr marL="357188" indent="-174625">
              <a:buFontTx/>
              <a:buChar char="-"/>
            </a:pPr>
            <a:r>
              <a:rPr lang="en-US" altLang="zh-CN" b="1" dirty="0" smtClean="0">
                <a:latin typeface="+mj-lt"/>
                <a:cs typeface="Times New Roman" panose="02020603050405020304" pitchFamily="18" charset="0"/>
              </a:rPr>
              <a:t>Beam compression (</a:t>
            </a:r>
            <a:r>
              <a:rPr lang="en-US" altLang="zh-CN" sz="1600" dirty="0" smtClean="0">
                <a:solidFill>
                  <a:srgbClr val="0000FF"/>
                </a:solidFill>
                <a:latin typeface="+mj-lt"/>
                <a:cs typeface="Times New Roman" panose="02020603050405020304" pitchFamily="18" charset="0"/>
              </a:rPr>
              <a:t>Ultra-short bunch length: 50-100ns</a:t>
            </a:r>
            <a:r>
              <a:rPr lang="en-US" altLang="zh-CN" b="1" dirty="0" smtClean="0">
                <a:latin typeface="+mj-lt"/>
                <a:cs typeface="Times New Roman" panose="02020603050405020304" pitchFamily="18" charset="0"/>
              </a:rPr>
              <a:t>)</a:t>
            </a:r>
          </a:p>
          <a:p>
            <a:pPr marL="357188" indent="-174625">
              <a:buFontTx/>
              <a:buChar char="-"/>
            </a:pPr>
            <a:r>
              <a:rPr lang="en-US" altLang="zh-CN" b="1" dirty="0">
                <a:latin typeface="+mj-lt"/>
                <a:cs typeface="Times New Roman" panose="02020603050405020304" pitchFamily="18" charset="0"/>
              </a:rPr>
              <a:t>S</a:t>
            </a:r>
            <a:r>
              <a:rPr lang="en-US" altLang="zh-CN" b="1" dirty="0" smtClean="0">
                <a:latin typeface="+mj-lt"/>
                <a:cs typeface="Times New Roman" panose="02020603050405020304" pitchFamily="18" charset="0"/>
              </a:rPr>
              <a:t>uper long period slow extraction (</a:t>
            </a:r>
            <a:r>
              <a:rPr lang="en-US" altLang="zh-CN" sz="1600" dirty="0" smtClean="0">
                <a:solidFill>
                  <a:srgbClr val="0000FF"/>
                </a:solidFill>
                <a:latin typeface="+mj-lt"/>
                <a:cs typeface="Times New Roman" panose="02020603050405020304" pitchFamily="18" charset="0"/>
              </a:rPr>
              <a:t>Super long, high energy, quasi-continuous beam </a:t>
            </a:r>
            <a:r>
              <a:rPr lang="en-US" altLang="zh-CN" b="1" dirty="0" smtClean="0">
                <a:latin typeface="+mj-lt"/>
                <a:cs typeface="Times New Roman" panose="02020603050405020304" pitchFamily="18" charset="0"/>
              </a:rPr>
              <a:t>)</a:t>
            </a:r>
          </a:p>
        </p:txBody>
      </p:sp>
      <p:sp>
        <p:nvSpPr>
          <p:cNvPr id="35" name="矩形 34"/>
          <p:cNvSpPr/>
          <p:nvPr/>
        </p:nvSpPr>
        <p:spPr>
          <a:xfrm>
            <a:off x="461893" y="4063729"/>
            <a:ext cx="7926531" cy="1031051"/>
          </a:xfrm>
          <a:prstGeom prst="rect">
            <a:avLst/>
          </a:prstGeom>
          <a:solidFill>
            <a:schemeClr val="accent6">
              <a:lumMod val="20000"/>
              <a:lumOff val="80000"/>
            </a:schemeClr>
          </a:solidFill>
        </p:spPr>
        <p:txBody>
          <a:bodyPr wrap="square">
            <a:spAutoFit/>
          </a:bodyPr>
          <a:lstStyle/>
          <a:p>
            <a:pPr marL="357188" indent="-174625">
              <a:spcBef>
                <a:spcPts val="600"/>
              </a:spcBef>
            </a:pPr>
            <a:r>
              <a:rPr lang="en-US" altLang="zh-CN" sz="2000" b="1" dirty="0" smtClean="0">
                <a:solidFill>
                  <a:srgbClr val="000099"/>
                </a:solidFill>
                <a:latin typeface="Times New Roman" panose="02020603050405020304" pitchFamily="18" charset="0"/>
                <a:cs typeface="Times New Roman" panose="02020603050405020304" pitchFamily="18" charset="0"/>
              </a:rPr>
              <a:t>Versatile </a:t>
            </a:r>
            <a:r>
              <a:rPr lang="en-US" altLang="zh-CN" sz="2000" b="1" dirty="0">
                <a:solidFill>
                  <a:srgbClr val="000099"/>
                </a:solidFill>
                <a:latin typeface="Times New Roman" panose="02020603050405020304" pitchFamily="18" charset="0"/>
                <a:cs typeface="Times New Roman" panose="02020603050405020304" pitchFamily="18" charset="0"/>
              </a:rPr>
              <a:t>operation modes:</a:t>
            </a:r>
          </a:p>
          <a:p>
            <a:pPr marL="357188" indent="-174625">
              <a:spcBef>
                <a:spcPts val="600"/>
              </a:spcBef>
              <a:buFontTx/>
              <a:buChar char="-"/>
            </a:pPr>
            <a:r>
              <a:rPr lang="en-US" altLang="zh-CN" b="1" dirty="0">
                <a:latin typeface="Times New Roman" panose="02020603050405020304" pitchFamily="18" charset="0"/>
                <a:cs typeface="Times New Roman" panose="02020603050405020304" pitchFamily="18" charset="0"/>
              </a:rPr>
              <a:t>P</a:t>
            </a:r>
            <a:r>
              <a:rPr lang="en-US" altLang="zh-CN" b="1" dirty="0" smtClean="0">
                <a:latin typeface="Times New Roman" panose="02020603050405020304" pitchFamily="18" charset="0"/>
                <a:cs typeface="Times New Roman" panose="02020603050405020304" pitchFamily="18" charset="0"/>
              </a:rPr>
              <a:t>arallel operation, beam splitting ( </a:t>
            </a:r>
            <a:r>
              <a:rPr lang="en-US" altLang="zh-CN" sz="1600" dirty="0" smtClean="0">
                <a:solidFill>
                  <a:srgbClr val="0000FF"/>
                </a:solidFill>
                <a:latin typeface="Times New Roman" panose="02020603050405020304" pitchFamily="18" charset="0"/>
                <a:cs typeface="Times New Roman" panose="02020603050405020304" pitchFamily="18" charset="0"/>
              </a:rPr>
              <a:t>increase of target time, high integrated  luminosity</a:t>
            </a:r>
            <a:r>
              <a:rPr lang="en-US" altLang="zh-CN" dirty="0" smtClean="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622676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469346" y="1072443"/>
            <a:ext cx="6264696" cy="5334964"/>
          </a:xfrm>
          <a:prstGeom prst="rect">
            <a:avLst/>
          </a:prstGeom>
        </p:spPr>
      </p:pic>
      <p:sp>
        <p:nvSpPr>
          <p:cNvPr id="16" name="Rectangle 2"/>
          <p:cNvSpPr>
            <a:spLocks noChangeArrowheads="1"/>
          </p:cNvSpPr>
          <p:nvPr/>
        </p:nvSpPr>
        <p:spPr bwMode="auto">
          <a:xfrm>
            <a:off x="1619672" y="-10120"/>
            <a:ext cx="5964045" cy="558800"/>
          </a:xfrm>
          <a:prstGeom prst="rect">
            <a:avLst/>
          </a:prstGeom>
          <a:noFill/>
          <a:ln w="9525">
            <a:noFill/>
            <a:miter lim="800000"/>
            <a:headEnd/>
            <a:tailEnd/>
          </a:ln>
        </p:spPr>
        <p:txBody>
          <a:bodyPr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51" algn="l" rtl="0" fontAlgn="base">
              <a:spcBef>
                <a:spcPct val="0"/>
              </a:spcBef>
              <a:spcAft>
                <a:spcPct val="0"/>
              </a:spcAft>
              <a:defRPr kern="1200">
                <a:solidFill>
                  <a:schemeClr val="tx1"/>
                </a:solidFill>
                <a:latin typeface="Arial" pitchFamily="34" charset="0"/>
                <a:ea typeface="宋体" pitchFamily="2" charset="-122"/>
                <a:cs typeface="+mn-cs"/>
              </a:defRPr>
            </a:lvl2pPr>
            <a:lvl3pPr marL="914302" algn="l" rtl="0" fontAlgn="base">
              <a:spcBef>
                <a:spcPct val="0"/>
              </a:spcBef>
              <a:spcAft>
                <a:spcPct val="0"/>
              </a:spcAft>
              <a:defRPr kern="1200">
                <a:solidFill>
                  <a:schemeClr val="tx1"/>
                </a:solidFill>
                <a:latin typeface="Arial" pitchFamily="34" charset="0"/>
                <a:ea typeface="宋体" pitchFamily="2" charset="-122"/>
                <a:cs typeface="+mn-cs"/>
              </a:defRPr>
            </a:lvl3pPr>
            <a:lvl4pPr marL="1371453" algn="l" rtl="0" fontAlgn="base">
              <a:spcBef>
                <a:spcPct val="0"/>
              </a:spcBef>
              <a:spcAft>
                <a:spcPct val="0"/>
              </a:spcAft>
              <a:defRPr kern="1200">
                <a:solidFill>
                  <a:schemeClr val="tx1"/>
                </a:solidFill>
                <a:latin typeface="Arial" pitchFamily="34" charset="0"/>
                <a:ea typeface="宋体" pitchFamily="2" charset="-122"/>
                <a:cs typeface="+mn-cs"/>
              </a:defRPr>
            </a:lvl4pPr>
            <a:lvl5pPr marL="1828604" algn="l" rtl="0" fontAlgn="base">
              <a:spcBef>
                <a:spcPct val="0"/>
              </a:spcBef>
              <a:spcAft>
                <a:spcPct val="0"/>
              </a:spcAft>
              <a:defRPr kern="1200">
                <a:solidFill>
                  <a:schemeClr val="tx1"/>
                </a:solidFill>
                <a:latin typeface="Arial" pitchFamily="34" charset="0"/>
                <a:ea typeface="宋体" pitchFamily="2" charset="-122"/>
                <a:cs typeface="+mn-cs"/>
              </a:defRPr>
            </a:lvl5pPr>
            <a:lvl6pPr marL="2285755" algn="l" defTabSz="914302" rtl="0" eaLnBrk="1" latinLnBrk="0" hangingPunct="1">
              <a:defRPr kern="1200">
                <a:solidFill>
                  <a:schemeClr val="tx1"/>
                </a:solidFill>
                <a:latin typeface="Arial" pitchFamily="34" charset="0"/>
                <a:ea typeface="宋体" pitchFamily="2" charset="-122"/>
                <a:cs typeface="+mn-cs"/>
              </a:defRPr>
            </a:lvl6pPr>
            <a:lvl7pPr marL="2742906" algn="l" defTabSz="914302" rtl="0" eaLnBrk="1" latinLnBrk="0" hangingPunct="1">
              <a:defRPr kern="1200">
                <a:solidFill>
                  <a:schemeClr val="tx1"/>
                </a:solidFill>
                <a:latin typeface="Arial" pitchFamily="34" charset="0"/>
                <a:ea typeface="宋体" pitchFamily="2" charset="-122"/>
                <a:cs typeface="+mn-cs"/>
              </a:defRPr>
            </a:lvl7pPr>
            <a:lvl8pPr marL="3200057" algn="l" defTabSz="914302" rtl="0" eaLnBrk="1" latinLnBrk="0" hangingPunct="1">
              <a:defRPr kern="1200">
                <a:solidFill>
                  <a:schemeClr val="tx1"/>
                </a:solidFill>
                <a:latin typeface="Arial" pitchFamily="34" charset="0"/>
                <a:ea typeface="宋体" pitchFamily="2" charset="-122"/>
                <a:cs typeface="+mn-cs"/>
              </a:defRPr>
            </a:lvl8pPr>
            <a:lvl9pPr marL="3657208" algn="l" defTabSz="914302" rtl="0" eaLnBrk="1" latinLnBrk="0" hangingPunct="1">
              <a:defRPr kern="1200">
                <a:solidFill>
                  <a:schemeClr val="tx1"/>
                </a:solidFill>
                <a:latin typeface="Arial" pitchFamily="34" charset="0"/>
                <a:ea typeface="宋体" pitchFamily="2" charset="-122"/>
                <a:cs typeface="+mn-cs"/>
              </a:defRPr>
            </a:lvl9pPr>
          </a:lstStyle>
          <a:p>
            <a:pPr algn="ctr"/>
            <a:r>
              <a:rPr lang="en-US" altLang="zh-CN" sz="3000" dirty="0" smtClean="0">
                <a:solidFill>
                  <a:srgbClr val="0000FF"/>
                </a:solidFill>
                <a:latin typeface="+mn-lt"/>
                <a:ea typeface="黑体" pitchFamily="49" charset="-122"/>
                <a:cs typeface="Times New Roman" pitchFamily="18" charset="0"/>
              </a:rPr>
              <a:t> </a:t>
            </a:r>
            <a:r>
              <a:rPr lang="en-US" altLang="zh-CN" sz="3000" b="1" dirty="0" smtClean="0">
                <a:solidFill>
                  <a:schemeClr val="bg1"/>
                </a:solidFill>
                <a:latin typeface="+mn-lt"/>
                <a:ea typeface="黑体" pitchFamily="49" charset="-122"/>
                <a:cs typeface="Times New Roman" pitchFamily="18" charset="0"/>
              </a:rPr>
              <a:t>Experiment terminals</a:t>
            </a:r>
            <a:endParaRPr lang="en-US" altLang="zh-CN" sz="3000" b="1" dirty="0">
              <a:solidFill>
                <a:schemeClr val="bg1"/>
              </a:solidFill>
              <a:latin typeface="+mn-lt"/>
              <a:ea typeface="黑体" pitchFamily="49" charset="-122"/>
              <a:cs typeface="Times New Roman" pitchFamily="18" charset="0"/>
            </a:endParaRPr>
          </a:p>
        </p:txBody>
      </p:sp>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2878" y="4391856"/>
            <a:ext cx="2016000" cy="837344"/>
          </a:xfrm>
          <a:prstGeom prst="rect">
            <a:avLst/>
          </a:prstGeom>
        </p:spPr>
      </p:pic>
      <p:pic>
        <p:nvPicPr>
          <p:cNvPr id="23" name="图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33501" y="5925001"/>
            <a:ext cx="1589377" cy="820671"/>
          </a:xfrm>
          <a:prstGeom prst="rect">
            <a:avLst/>
          </a:prstGeom>
        </p:spPr>
      </p:pic>
      <p:pic>
        <p:nvPicPr>
          <p:cNvPr id="24" name="Picture 15" descr="装置设计图.jpg"/>
          <p:cNvPicPr>
            <a:picLocks noChangeAspect="1"/>
          </p:cNvPicPr>
          <p:nvPr/>
        </p:nvPicPr>
        <p:blipFill>
          <a:blip r:embed="rId6"/>
          <a:srcRect/>
          <a:stretch>
            <a:fillRect/>
          </a:stretch>
        </p:blipFill>
        <p:spPr bwMode="auto">
          <a:xfrm>
            <a:off x="298301" y="5562485"/>
            <a:ext cx="1940304" cy="860149"/>
          </a:xfrm>
          <a:prstGeom prst="rect">
            <a:avLst/>
          </a:prstGeom>
          <a:noFill/>
          <a:ln w="9525">
            <a:noFill/>
            <a:miter lim="800000"/>
            <a:headEnd/>
            <a:tailEnd/>
          </a:ln>
        </p:spPr>
      </p:pic>
      <p:pic>
        <p:nvPicPr>
          <p:cNvPr id="26" name="图片 25">
            <a:extLst>
              <a:ext uri="{FF2B5EF4-FFF2-40B4-BE49-F238E27FC236}">
                <a16:creationId xmlns:a16="http://schemas.microsoft.com/office/drawing/2014/main" xmlns="" id="{07632A20-66F3-4140-AB4B-D194002A3AF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21500" y="770048"/>
            <a:ext cx="1150429" cy="888787"/>
          </a:xfrm>
          <a:prstGeom prst="rect">
            <a:avLst/>
          </a:prstGeom>
          <a:noFill/>
          <a:ln>
            <a:noFill/>
          </a:ln>
        </p:spPr>
      </p:pic>
      <p:pic>
        <p:nvPicPr>
          <p:cNvPr id="31" name="Picture 4">
            <a:extLst>
              <a:ext uri="{FF2B5EF4-FFF2-40B4-BE49-F238E27FC236}">
                <a16:creationId xmlns:a16="http://schemas.microsoft.com/office/drawing/2014/main" xmlns="" id="{B57070A7-CDE8-4641-9C20-DBC10FC3D791}"/>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69205"/>
          <a:stretch/>
        </p:blipFill>
        <p:spPr bwMode="auto">
          <a:xfrm>
            <a:off x="6271929" y="741958"/>
            <a:ext cx="630160" cy="881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图片 31">
            <a:extLst>
              <a:ext uri="{FF2B5EF4-FFF2-40B4-BE49-F238E27FC236}">
                <a16:creationId xmlns:a16="http://schemas.microsoft.com/office/drawing/2014/main" xmlns="" id="{D1AA73DA-DFFF-460E-857E-E34A35BE0B76}"/>
              </a:ext>
            </a:extLst>
          </p:cNvPr>
          <p:cNvPicPr>
            <a:picLocks noChangeAspect="1"/>
          </p:cNvPicPr>
          <p:nvPr/>
        </p:nvPicPr>
        <p:blipFill>
          <a:blip r:embed="rId9"/>
          <a:srcRect l="1399" t="-12897" r="4502" b="-8357"/>
          <a:stretch>
            <a:fillRect/>
          </a:stretch>
        </p:blipFill>
        <p:spPr>
          <a:xfrm>
            <a:off x="4268997" y="2197728"/>
            <a:ext cx="1407017" cy="695438"/>
          </a:xfrm>
          <a:prstGeom prst="ellipse">
            <a:avLst/>
          </a:prstGeom>
          <a:ln w="38100" cmpd="sng">
            <a:solidFill>
              <a:srgbClr val="00B0F0"/>
            </a:solidFill>
            <a:prstDash val="sysDash"/>
          </a:ln>
        </p:spPr>
      </p:pic>
      <p:pic>
        <p:nvPicPr>
          <p:cNvPr id="43" name="图片 4" descr="6499.jpg"/>
          <p:cNvPicPr>
            <a:picLocks noChangeAspect="1"/>
          </p:cNvPicPr>
          <p:nvPr/>
        </p:nvPicPr>
        <p:blipFill>
          <a:blip r:embed="rId10"/>
          <a:srcRect l="46063" r="15350" b="36349"/>
          <a:stretch>
            <a:fillRect/>
          </a:stretch>
        </p:blipFill>
        <p:spPr bwMode="auto">
          <a:xfrm>
            <a:off x="7634704" y="2774804"/>
            <a:ext cx="1054040" cy="1303592"/>
          </a:xfrm>
          <a:prstGeom prst="rect">
            <a:avLst/>
          </a:prstGeom>
          <a:noFill/>
          <a:ln w="9525">
            <a:noFill/>
            <a:miter lim="800000"/>
            <a:headEnd/>
            <a:tailEnd/>
          </a:ln>
        </p:spPr>
      </p:pic>
      <p:sp>
        <p:nvSpPr>
          <p:cNvPr id="44" name="矩形 43"/>
          <p:cNvSpPr/>
          <p:nvPr/>
        </p:nvSpPr>
        <p:spPr>
          <a:xfrm>
            <a:off x="6196524" y="6154027"/>
            <a:ext cx="1928733" cy="584775"/>
          </a:xfrm>
          <a:prstGeom prst="rect">
            <a:avLst/>
          </a:prstGeom>
          <a:solidFill>
            <a:schemeClr val="accent3">
              <a:lumMod val="20000"/>
              <a:lumOff val="80000"/>
            </a:schemeClr>
          </a:solidFill>
        </p:spPr>
        <p:txBody>
          <a:bodyPr wrap="none">
            <a:spAutoFit/>
          </a:bodyPr>
          <a:lstStyle/>
          <a:p>
            <a:pPr>
              <a:spcAft>
                <a:spcPts val="0"/>
              </a:spcAft>
            </a:pPr>
            <a:r>
              <a:rPr lang="en-US" altLang="zh-CN" sz="1600" b="1" dirty="0" smtClean="0">
                <a:solidFill>
                  <a:srgbClr val="000066"/>
                </a:solidFill>
                <a:latin typeface="Times New Roman" pitchFamily="18" charset="0"/>
                <a:ea typeface="仿宋_GB2312" pitchFamily="49" charset="-122"/>
                <a:cs typeface="Times New Roman" pitchFamily="18" charset="0"/>
              </a:rPr>
              <a:t>Low energy nuclear</a:t>
            </a:r>
          </a:p>
          <a:p>
            <a:pPr>
              <a:spcAft>
                <a:spcPts val="0"/>
              </a:spcAft>
            </a:pPr>
            <a:r>
              <a:rPr lang="en-US" altLang="zh-CN" sz="1600" b="1" dirty="0" smtClean="0">
                <a:solidFill>
                  <a:srgbClr val="000066"/>
                </a:solidFill>
                <a:latin typeface="Times New Roman" pitchFamily="18" charset="0"/>
                <a:ea typeface="仿宋_GB2312" pitchFamily="49" charset="-122"/>
                <a:cs typeface="Times New Roman" pitchFamily="18" charset="0"/>
              </a:rPr>
              <a:t> </a:t>
            </a:r>
            <a:r>
              <a:rPr lang="en-US" altLang="zh-CN" sz="1600" b="1" dirty="0">
                <a:solidFill>
                  <a:srgbClr val="000066"/>
                </a:solidFill>
                <a:latin typeface="Times New Roman" pitchFamily="18" charset="0"/>
                <a:ea typeface="仿宋_GB2312" pitchFamily="49" charset="-122"/>
                <a:cs typeface="Times New Roman" pitchFamily="18" charset="0"/>
              </a:rPr>
              <a:t>structure </a:t>
            </a:r>
            <a:r>
              <a:rPr lang="en-US" altLang="zh-CN" sz="1600" b="1" dirty="0" smtClean="0">
                <a:solidFill>
                  <a:srgbClr val="000066"/>
                </a:solidFill>
                <a:latin typeface="Times New Roman" pitchFamily="18" charset="0"/>
                <a:ea typeface="仿宋_GB2312" pitchFamily="49" charset="-122"/>
                <a:cs typeface="Times New Roman" pitchFamily="18" charset="0"/>
              </a:rPr>
              <a:t>terminal </a:t>
            </a:r>
            <a:endParaRPr lang="zh-CN" altLang="en-US" sz="1600" b="1" dirty="0">
              <a:solidFill>
                <a:srgbClr val="000066"/>
              </a:solidFill>
              <a:latin typeface="Times New Roman" pitchFamily="18" charset="0"/>
              <a:ea typeface="仿宋_GB2312" pitchFamily="49" charset="-122"/>
              <a:cs typeface="Times New Roman" pitchFamily="18" charset="0"/>
            </a:endParaRPr>
          </a:p>
        </p:txBody>
      </p:sp>
      <p:sp>
        <p:nvSpPr>
          <p:cNvPr id="45" name="矩形 44"/>
          <p:cNvSpPr/>
          <p:nvPr/>
        </p:nvSpPr>
        <p:spPr>
          <a:xfrm>
            <a:off x="251697" y="6485421"/>
            <a:ext cx="2334735" cy="323165"/>
          </a:xfrm>
          <a:prstGeom prst="rect">
            <a:avLst/>
          </a:prstGeom>
          <a:solidFill>
            <a:schemeClr val="accent3">
              <a:lumMod val="20000"/>
              <a:lumOff val="80000"/>
            </a:schemeClr>
          </a:solidFill>
        </p:spPr>
        <p:txBody>
          <a:bodyPr wrap="square">
            <a:spAutoFit/>
          </a:bodyPr>
          <a:lstStyle/>
          <a:p>
            <a:pPr algn="ctr">
              <a:lnSpc>
                <a:spcPts val="1800"/>
              </a:lnSpc>
              <a:spcAft>
                <a:spcPts val="0"/>
              </a:spcAft>
            </a:pPr>
            <a:r>
              <a:rPr lang="en-US" altLang="zh-CN" sz="1600" b="1" dirty="0">
                <a:solidFill>
                  <a:srgbClr val="000066"/>
                </a:solidFill>
                <a:latin typeface="Times New Roman" pitchFamily="18" charset="0"/>
                <a:ea typeface="仿宋_GB2312" pitchFamily="49" charset="-122"/>
                <a:cs typeface="Times New Roman" pitchFamily="18" charset="0"/>
              </a:rPr>
              <a:t>Low energy </a:t>
            </a:r>
            <a:r>
              <a:rPr lang="en-US" altLang="zh-CN" sz="1600" b="1" dirty="0" smtClean="0">
                <a:solidFill>
                  <a:srgbClr val="000066"/>
                </a:solidFill>
                <a:latin typeface="Times New Roman" pitchFamily="18" charset="0"/>
                <a:ea typeface="仿宋_GB2312" pitchFamily="49" charset="-122"/>
                <a:cs typeface="Times New Roman" pitchFamily="18" charset="0"/>
              </a:rPr>
              <a:t> </a:t>
            </a:r>
            <a:r>
              <a:rPr lang="en-US" altLang="zh-CN" sz="1600" b="1" dirty="0">
                <a:solidFill>
                  <a:srgbClr val="000066"/>
                </a:solidFill>
                <a:latin typeface="Times New Roman" pitchFamily="18" charset="0"/>
                <a:ea typeface="仿宋_GB2312" pitchFamily="49" charset="-122"/>
                <a:cs typeface="Times New Roman" pitchFamily="18" charset="0"/>
              </a:rPr>
              <a:t>irradiation</a:t>
            </a:r>
          </a:p>
        </p:txBody>
      </p:sp>
      <p:sp>
        <p:nvSpPr>
          <p:cNvPr id="46" name="矩形 24"/>
          <p:cNvSpPr>
            <a:spLocks noChangeArrowheads="1"/>
          </p:cNvSpPr>
          <p:nvPr/>
        </p:nvSpPr>
        <p:spPr bwMode="auto">
          <a:xfrm>
            <a:off x="72074" y="1834860"/>
            <a:ext cx="2411694" cy="1220847"/>
          </a:xfrm>
          <a:prstGeom prst="rect">
            <a:avLst/>
          </a:prstGeom>
          <a:solidFill>
            <a:schemeClr val="accent3">
              <a:lumMod val="20000"/>
              <a:lumOff val="80000"/>
            </a:schemeClr>
          </a:solidFill>
          <a:ln w="9525">
            <a:noFill/>
            <a:miter lim="800000"/>
            <a:headEnd/>
            <a:tailEnd/>
          </a:ln>
        </p:spPr>
        <p:txBody>
          <a:bodyPr wrap="square">
            <a:spAutoFit/>
          </a:bodyPr>
          <a:lstStyle/>
          <a:p>
            <a:pPr>
              <a:lnSpc>
                <a:spcPts val="1800"/>
              </a:lnSpc>
              <a:spcAft>
                <a:spcPts val="0"/>
              </a:spcAft>
            </a:pPr>
            <a:r>
              <a:rPr lang="en-US" altLang="zh-CN" sz="1600" b="1" dirty="0" smtClean="0">
                <a:solidFill>
                  <a:srgbClr val="000066"/>
                </a:solidFill>
                <a:latin typeface="Times New Roman" pitchFamily="18" charset="0"/>
                <a:ea typeface="仿宋_GB2312" pitchFamily="49" charset="-122"/>
                <a:cs typeface="Times New Roman" pitchFamily="18" charset="0"/>
              </a:rPr>
              <a:t>External target station</a:t>
            </a:r>
          </a:p>
          <a:p>
            <a:pPr indent="85725">
              <a:lnSpc>
                <a:spcPts val="1600"/>
              </a:lnSpc>
              <a:spcBef>
                <a:spcPts val="600"/>
              </a:spcBef>
              <a:spcAft>
                <a:spcPts val="0"/>
              </a:spcAft>
            </a:pPr>
            <a:r>
              <a:rPr lang="en-US" altLang="zh-CN" sz="1400" dirty="0" smtClean="0">
                <a:solidFill>
                  <a:srgbClr val="000066"/>
                </a:solidFill>
                <a:latin typeface="Times New Roman" pitchFamily="18" charset="0"/>
                <a:ea typeface="仿宋_GB2312" pitchFamily="49" charset="-122"/>
                <a:cs typeface="Times New Roman" pitchFamily="18" charset="0"/>
              </a:rPr>
              <a:t>High Energy Density Physics</a:t>
            </a:r>
            <a:endParaRPr lang="zh-CN" altLang="en-US" sz="1400" dirty="0" smtClean="0">
              <a:solidFill>
                <a:srgbClr val="000066"/>
              </a:solidFill>
              <a:latin typeface="Times New Roman" pitchFamily="18" charset="0"/>
              <a:ea typeface="仿宋_GB2312" pitchFamily="49" charset="-122"/>
              <a:cs typeface="Times New Roman" pitchFamily="18" charset="0"/>
            </a:endParaRPr>
          </a:p>
          <a:p>
            <a:pPr indent="85725">
              <a:lnSpc>
                <a:spcPts val="1600"/>
              </a:lnSpc>
              <a:spcBef>
                <a:spcPts val="0"/>
              </a:spcBef>
              <a:spcAft>
                <a:spcPts val="0"/>
              </a:spcAft>
            </a:pPr>
            <a:r>
              <a:rPr lang="en-US" altLang="zh-CN" sz="1400" dirty="0" smtClean="0">
                <a:solidFill>
                  <a:srgbClr val="000066"/>
                </a:solidFill>
                <a:latin typeface="Times New Roman" pitchFamily="18" charset="0"/>
                <a:ea typeface="仿宋_GB2312" pitchFamily="49" charset="-122"/>
                <a:cs typeface="Times New Roman" pitchFamily="18" charset="0"/>
              </a:rPr>
              <a:t>Nuclear Matter study-CEE</a:t>
            </a:r>
          </a:p>
          <a:p>
            <a:pPr indent="85725">
              <a:lnSpc>
                <a:spcPts val="1600"/>
              </a:lnSpc>
              <a:spcBef>
                <a:spcPts val="0"/>
              </a:spcBef>
              <a:spcAft>
                <a:spcPts val="0"/>
              </a:spcAft>
            </a:pPr>
            <a:r>
              <a:rPr lang="en-US" altLang="zh-CN" sz="1400" dirty="0" err="1" smtClean="0">
                <a:solidFill>
                  <a:srgbClr val="000066"/>
                </a:solidFill>
                <a:latin typeface="Times New Roman" pitchFamily="18" charset="0"/>
                <a:ea typeface="仿宋_GB2312" pitchFamily="49" charset="-122"/>
                <a:cs typeface="Times New Roman" pitchFamily="18" charset="0"/>
              </a:rPr>
              <a:t>Hypernuclear</a:t>
            </a:r>
            <a:endParaRPr lang="en-US" altLang="zh-CN" sz="1400" dirty="0" smtClean="0">
              <a:solidFill>
                <a:srgbClr val="000066"/>
              </a:solidFill>
              <a:latin typeface="Times New Roman" pitchFamily="18" charset="0"/>
              <a:ea typeface="仿宋_GB2312" pitchFamily="49" charset="-122"/>
              <a:cs typeface="Times New Roman" pitchFamily="18" charset="0"/>
            </a:endParaRPr>
          </a:p>
          <a:p>
            <a:pPr indent="85725">
              <a:lnSpc>
                <a:spcPts val="1600"/>
              </a:lnSpc>
              <a:spcBef>
                <a:spcPts val="0"/>
              </a:spcBef>
              <a:spcAft>
                <a:spcPts val="0"/>
              </a:spcAft>
            </a:pPr>
            <a:r>
              <a:rPr lang="en-US" altLang="zh-CN" sz="1400" dirty="0">
                <a:solidFill>
                  <a:srgbClr val="000066"/>
                </a:solidFill>
                <a:latin typeface="Times New Roman" pitchFamily="18" charset="0"/>
                <a:ea typeface="仿宋_GB2312" pitchFamily="49" charset="-122"/>
                <a:cs typeface="Times New Roman" pitchFamily="18" charset="0"/>
              </a:rPr>
              <a:t>High energy irradiation </a:t>
            </a:r>
          </a:p>
        </p:txBody>
      </p:sp>
      <p:sp>
        <p:nvSpPr>
          <p:cNvPr id="47" name="矩形 46"/>
          <p:cNvSpPr/>
          <p:nvPr/>
        </p:nvSpPr>
        <p:spPr>
          <a:xfrm>
            <a:off x="2574637" y="3705137"/>
            <a:ext cx="1175322" cy="400110"/>
          </a:xfrm>
          <a:prstGeom prst="rect">
            <a:avLst/>
          </a:prstGeom>
          <a:noFill/>
        </p:spPr>
        <p:txBody>
          <a:bodyPr wrap="none">
            <a:spAutoFit/>
          </a:bodyPr>
          <a:lstStyle/>
          <a:p>
            <a:r>
              <a:rPr lang="en-US" altLang="zh-CN" sz="2000" b="1" dirty="0" err="1" smtClean="0">
                <a:solidFill>
                  <a:srgbClr val="0000FF"/>
                </a:solidFill>
                <a:latin typeface="Times New Roman" pitchFamily="18" charset="0"/>
                <a:ea typeface="MS PGothic" pitchFamily="34" charset="-128"/>
                <a:cs typeface="Times New Roman" pitchFamily="18" charset="0"/>
              </a:rPr>
              <a:t>BRing</a:t>
            </a:r>
            <a:r>
              <a:rPr lang="en-US" altLang="zh-CN" sz="2000" b="1" dirty="0" smtClean="0">
                <a:solidFill>
                  <a:srgbClr val="0000FF"/>
                </a:solidFill>
                <a:latin typeface="Times New Roman" pitchFamily="18" charset="0"/>
                <a:ea typeface="MS PGothic" pitchFamily="34" charset="-128"/>
                <a:cs typeface="Times New Roman" pitchFamily="18" charset="0"/>
              </a:rPr>
              <a:t>-S </a:t>
            </a:r>
            <a:endParaRPr lang="zh-CN" altLang="en-US" sz="2000" b="1" dirty="0"/>
          </a:p>
        </p:txBody>
      </p:sp>
      <p:sp>
        <p:nvSpPr>
          <p:cNvPr id="48" name="矩形 47"/>
          <p:cNvSpPr/>
          <p:nvPr/>
        </p:nvSpPr>
        <p:spPr>
          <a:xfrm>
            <a:off x="5553712" y="5219908"/>
            <a:ext cx="1178528" cy="369332"/>
          </a:xfrm>
          <a:prstGeom prst="rect">
            <a:avLst/>
          </a:prstGeom>
        </p:spPr>
        <p:txBody>
          <a:bodyPr wrap="none">
            <a:spAutoFit/>
          </a:bodyPr>
          <a:lstStyle/>
          <a:p>
            <a:r>
              <a:rPr lang="en-US" altLang="zh-CN" b="1" dirty="0" smtClean="0">
                <a:solidFill>
                  <a:srgbClr val="0000FF"/>
                </a:solidFill>
                <a:latin typeface="Times New Roman" pitchFamily="18" charset="0"/>
                <a:ea typeface="MS PGothic" pitchFamily="34" charset="-128"/>
                <a:cs typeface="Times New Roman" pitchFamily="18" charset="0"/>
              </a:rPr>
              <a:t>iLinac-25 </a:t>
            </a:r>
            <a:endParaRPr lang="zh-CN" altLang="en-US" b="1" dirty="0"/>
          </a:p>
        </p:txBody>
      </p:sp>
      <p:sp>
        <p:nvSpPr>
          <p:cNvPr id="49" name="矩形 48"/>
          <p:cNvSpPr/>
          <p:nvPr/>
        </p:nvSpPr>
        <p:spPr>
          <a:xfrm>
            <a:off x="7360382" y="5517232"/>
            <a:ext cx="747320" cy="338554"/>
          </a:xfrm>
          <a:prstGeom prst="rect">
            <a:avLst/>
          </a:prstGeom>
        </p:spPr>
        <p:txBody>
          <a:bodyPr wrap="none">
            <a:spAutoFit/>
          </a:bodyPr>
          <a:lstStyle/>
          <a:p>
            <a:r>
              <a:rPr lang="en-US" altLang="zh-CN" sz="1600" dirty="0" smtClean="0">
                <a:solidFill>
                  <a:srgbClr val="0000FF"/>
                </a:solidFill>
                <a:latin typeface="Times New Roman" pitchFamily="18" charset="0"/>
                <a:ea typeface="MS PGothic" pitchFamily="34" charset="-128"/>
                <a:cs typeface="Times New Roman" pitchFamily="18" charset="0"/>
              </a:rPr>
              <a:t>SECR </a:t>
            </a:r>
            <a:endParaRPr lang="zh-CN" altLang="en-US" sz="1600" dirty="0"/>
          </a:p>
        </p:txBody>
      </p:sp>
      <p:sp>
        <p:nvSpPr>
          <p:cNvPr id="50" name="矩形 49"/>
          <p:cNvSpPr/>
          <p:nvPr/>
        </p:nvSpPr>
        <p:spPr>
          <a:xfrm>
            <a:off x="2586432" y="4135053"/>
            <a:ext cx="1218603" cy="400110"/>
          </a:xfrm>
          <a:prstGeom prst="rect">
            <a:avLst/>
          </a:prstGeom>
          <a:noFill/>
        </p:spPr>
        <p:txBody>
          <a:bodyPr wrap="none">
            <a:spAutoFit/>
          </a:bodyPr>
          <a:lstStyle/>
          <a:p>
            <a:r>
              <a:rPr lang="en-US" altLang="zh-CN" sz="2000" b="1" dirty="0" err="1" smtClean="0">
                <a:solidFill>
                  <a:srgbClr val="FF0000"/>
                </a:solidFill>
                <a:latin typeface="Times New Roman" pitchFamily="18" charset="0"/>
                <a:ea typeface="MS PGothic" pitchFamily="34" charset="-128"/>
                <a:cs typeface="Times New Roman" pitchFamily="18" charset="0"/>
              </a:rPr>
              <a:t>BRing</a:t>
            </a:r>
            <a:r>
              <a:rPr lang="en-US" altLang="zh-CN" sz="2000" b="1" dirty="0" smtClean="0">
                <a:solidFill>
                  <a:srgbClr val="FF0000"/>
                </a:solidFill>
                <a:latin typeface="Times New Roman" pitchFamily="18" charset="0"/>
                <a:ea typeface="MS PGothic" pitchFamily="34" charset="-128"/>
                <a:cs typeface="Times New Roman" pitchFamily="18" charset="0"/>
              </a:rPr>
              <a:t>-N </a:t>
            </a:r>
            <a:endParaRPr lang="zh-CN" altLang="en-US" sz="2000" b="1" dirty="0">
              <a:solidFill>
                <a:srgbClr val="FF0000"/>
              </a:solidFill>
            </a:endParaRPr>
          </a:p>
        </p:txBody>
      </p:sp>
      <p:sp>
        <p:nvSpPr>
          <p:cNvPr id="52" name="矩形 51"/>
          <p:cNvSpPr/>
          <p:nvPr/>
        </p:nvSpPr>
        <p:spPr>
          <a:xfrm>
            <a:off x="6878679" y="1085761"/>
            <a:ext cx="1742785" cy="307585"/>
          </a:xfrm>
          <a:prstGeom prst="rect">
            <a:avLst/>
          </a:prstGeom>
          <a:solidFill>
            <a:schemeClr val="accent3">
              <a:lumMod val="20000"/>
              <a:lumOff val="80000"/>
            </a:schemeClr>
          </a:solidFill>
        </p:spPr>
        <p:txBody>
          <a:bodyPr wrap="none">
            <a:spAutoFit/>
          </a:bodyPr>
          <a:lstStyle/>
          <a:p>
            <a:pPr>
              <a:lnSpc>
                <a:spcPts val="1800"/>
              </a:lnSpc>
              <a:spcAft>
                <a:spcPts val="600"/>
              </a:spcAft>
            </a:pPr>
            <a:r>
              <a:rPr lang="en-US" altLang="zh-CN" sz="1400" b="1" dirty="0" smtClean="0">
                <a:solidFill>
                  <a:srgbClr val="000066"/>
                </a:solidFill>
                <a:latin typeface="Times New Roman" pitchFamily="18" charset="0"/>
                <a:ea typeface="仿宋_GB2312" pitchFamily="49" charset="-122"/>
                <a:cs typeface="Times New Roman" pitchFamily="18" charset="0"/>
              </a:rPr>
              <a:t>RIBs physics </a:t>
            </a:r>
            <a:r>
              <a:rPr lang="en-US" altLang="zh-CN" sz="1400" b="1" dirty="0">
                <a:solidFill>
                  <a:srgbClr val="000066"/>
                </a:solidFill>
                <a:latin typeface="Times New Roman" pitchFamily="18" charset="0"/>
                <a:ea typeface="仿宋_GB2312" pitchFamily="49" charset="-122"/>
                <a:cs typeface="Times New Roman" pitchFamily="18" charset="0"/>
              </a:rPr>
              <a:t>station</a:t>
            </a:r>
            <a:endParaRPr lang="zh-CN" altLang="en-US" sz="1400" b="1" dirty="0">
              <a:solidFill>
                <a:srgbClr val="000066"/>
              </a:solidFill>
              <a:latin typeface="Times New Roman" pitchFamily="18" charset="0"/>
              <a:ea typeface="仿宋_GB2312" pitchFamily="49" charset="-122"/>
              <a:cs typeface="Times New Roman" pitchFamily="18" charset="0"/>
            </a:endParaRPr>
          </a:p>
        </p:txBody>
      </p:sp>
      <p:sp>
        <p:nvSpPr>
          <p:cNvPr id="53" name="矩形 52"/>
          <p:cNvSpPr/>
          <p:nvPr/>
        </p:nvSpPr>
        <p:spPr>
          <a:xfrm>
            <a:off x="7524328" y="2109807"/>
            <a:ext cx="1579604" cy="523220"/>
          </a:xfrm>
          <a:prstGeom prst="rect">
            <a:avLst/>
          </a:prstGeom>
          <a:solidFill>
            <a:schemeClr val="accent3">
              <a:lumMod val="20000"/>
              <a:lumOff val="80000"/>
            </a:schemeClr>
          </a:solidFill>
        </p:spPr>
        <p:txBody>
          <a:bodyPr wrap="square">
            <a:spAutoFit/>
          </a:bodyPr>
          <a:lstStyle/>
          <a:p>
            <a:pPr algn="ctr">
              <a:spcAft>
                <a:spcPts val="0"/>
              </a:spcAft>
            </a:pPr>
            <a:r>
              <a:rPr lang="en-US" altLang="zh-CN" sz="1400" b="1" dirty="0">
                <a:solidFill>
                  <a:srgbClr val="000066"/>
                </a:solidFill>
                <a:latin typeface="Times New Roman" pitchFamily="18" charset="0"/>
                <a:ea typeface="仿宋_GB2312" pitchFamily="49" charset="-122"/>
                <a:cs typeface="Times New Roman" pitchFamily="18" charset="0"/>
              </a:rPr>
              <a:t>High precision </a:t>
            </a:r>
            <a:endParaRPr lang="en-US" altLang="zh-CN" sz="1400" b="1" dirty="0" smtClean="0">
              <a:solidFill>
                <a:srgbClr val="000066"/>
              </a:solidFill>
              <a:latin typeface="Times New Roman" pitchFamily="18" charset="0"/>
              <a:ea typeface="仿宋_GB2312" pitchFamily="49" charset="-122"/>
              <a:cs typeface="Times New Roman" pitchFamily="18" charset="0"/>
            </a:endParaRPr>
          </a:p>
          <a:p>
            <a:pPr algn="ctr">
              <a:spcAft>
                <a:spcPts val="0"/>
              </a:spcAft>
            </a:pPr>
            <a:r>
              <a:rPr lang="en-US" altLang="zh-CN" sz="1400" b="1" dirty="0" smtClean="0">
                <a:solidFill>
                  <a:srgbClr val="000066"/>
                </a:solidFill>
                <a:latin typeface="Times New Roman" pitchFamily="18" charset="0"/>
                <a:ea typeface="仿宋_GB2312" pitchFamily="49" charset="-122"/>
                <a:cs typeface="Times New Roman" pitchFamily="18" charset="0"/>
              </a:rPr>
              <a:t>spectrometer </a:t>
            </a:r>
            <a:r>
              <a:rPr lang="en-US" altLang="zh-CN" sz="1400" b="1" dirty="0">
                <a:solidFill>
                  <a:srgbClr val="000066"/>
                </a:solidFill>
                <a:latin typeface="Times New Roman" pitchFamily="18" charset="0"/>
                <a:ea typeface="仿宋_GB2312" pitchFamily="49" charset="-122"/>
                <a:cs typeface="Times New Roman" pitchFamily="18" charset="0"/>
              </a:rPr>
              <a:t>ring</a:t>
            </a:r>
          </a:p>
        </p:txBody>
      </p:sp>
      <p:sp>
        <p:nvSpPr>
          <p:cNvPr id="54" name="矩形 53"/>
          <p:cNvSpPr/>
          <p:nvPr/>
        </p:nvSpPr>
        <p:spPr>
          <a:xfrm>
            <a:off x="4211960" y="2924944"/>
            <a:ext cx="1623060" cy="492443"/>
          </a:xfrm>
          <a:prstGeom prst="rect">
            <a:avLst/>
          </a:prstGeom>
          <a:solidFill>
            <a:schemeClr val="accent3">
              <a:lumMod val="20000"/>
              <a:lumOff val="80000"/>
            </a:schemeClr>
          </a:solidFill>
        </p:spPr>
        <p:txBody>
          <a:bodyPr wrap="square">
            <a:spAutoFit/>
          </a:bodyPr>
          <a:lstStyle/>
          <a:p>
            <a:pPr algn="ctr">
              <a:spcAft>
                <a:spcPts val="0"/>
              </a:spcAft>
            </a:pPr>
            <a:r>
              <a:rPr lang="en-US" altLang="zh-CN" sz="1300" b="1" dirty="0">
                <a:solidFill>
                  <a:srgbClr val="000066"/>
                </a:solidFill>
                <a:latin typeface="Times New Roman" pitchFamily="18" charset="0"/>
                <a:ea typeface="仿宋_GB2312" pitchFamily="49" charset="-122"/>
                <a:cs typeface="Times New Roman" pitchFamily="18" charset="0"/>
              </a:rPr>
              <a:t>e</a:t>
            </a:r>
            <a:r>
              <a:rPr lang="en-US" altLang="zh-CN" sz="1300" b="1" dirty="0" smtClean="0">
                <a:solidFill>
                  <a:srgbClr val="000066"/>
                </a:solidFill>
                <a:latin typeface="Times New Roman" pitchFamily="18" charset="0"/>
                <a:ea typeface="仿宋_GB2312" pitchFamily="49" charset="-122"/>
                <a:cs typeface="Times New Roman" pitchFamily="18" charset="0"/>
              </a:rPr>
              <a:t>-ion recombination</a:t>
            </a:r>
          </a:p>
          <a:p>
            <a:pPr algn="ctr">
              <a:spcAft>
                <a:spcPts val="0"/>
              </a:spcAft>
            </a:pPr>
            <a:r>
              <a:rPr lang="en-US" altLang="zh-CN" sz="1300" b="1" dirty="0" smtClean="0">
                <a:solidFill>
                  <a:srgbClr val="000066"/>
                </a:solidFill>
                <a:latin typeface="Times New Roman" pitchFamily="18" charset="0"/>
                <a:ea typeface="仿宋_GB2312" pitchFamily="49" charset="-122"/>
                <a:cs typeface="Times New Roman" pitchFamily="18" charset="0"/>
              </a:rPr>
              <a:t> </a:t>
            </a:r>
            <a:r>
              <a:rPr lang="en-US" altLang="zh-CN" sz="1300" b="1" dirty="0">
                <a:solidFill>
                  <a:srgbClr val="000066"/>
                </a:solidFill>
                <a:latin typeface="Times New Roman" pitchFamily="18" charset="0"/>
                <a:ea typeface="仿宋_GB2312" pitchFamily="49" charset="-122"/>
                <a:cs typeface="Times New Roman" pitchFamily="18" charset="0"/>
              </a:rPr>
              <a:t>spectroscopy</a:t>
            </a:r>
          </a:p>
        </p:txBody>
      </p:sp>
      <p:sp>
        <p:nvSpPr>
          <p:cNvPr id="55" name="矩形 54"/>
          <p:cNvSpPr/>
          <p:nvPr/>
        </p:nvSpPr>
        <p:spPr>
          <a:xfrm>
            <a:off x="5950554" y="4128176"/>
            <a:ext cx="1511952" cy="297517"/>
          </a:xfrm>
          <a:prstGeom prst="rect">
            <a:avLst/>
          </a:prstGeom>
          <a:solidFill>
            <a:schemeClr val="accent3">
              <a:lumMod val="20000"/>
              <a:lumOff val="80000"/>
            </a:schemeClr>
          </a:solidFill>
        </p:spPr>
        <p:txBody>
          <a:bodyPr wrap="none">
            <a:spAutoFit/>
          </a:bodyPr>
          <a:lstStyle/>
          <a:p>
            <a:pPr lvl="0">
              <a:lnSpc>
                <a:spcPts val="1600"/>
              </a:lnSpc>
              <a:spcAft>
                <a:spcPts val="600"/>
              </a:spcAft>
            </a:pPr>
            <a:r>
              <a:rPr lang="en-US" altLang="zh-CN" sz="1400" b="1" dirty="0">
                <a:solidFill>
                  <a:srgbClr val="000066"/>
                </a:solidFill>
                <a:latin typeface="Times New Roman" pitchFamily="18" charset="0"/>
                <a:ea typeface="仿宋_GB2312" pitchFamily="49" charset="-122"/>
                <a:cs typeface="Times New Roman" pitchFamily="18" charset="0"/>
              </a:rPr>
              <a:t>Ion-Ion Merging </a:t>
            </a:r>
          </a:p>
        </p:txBody>
      </p:sp>
      <p:sp>
        <p:nvSpPr>
          <p:cNvPr id="56" name="矩形 55"/>
          <p:cNvSpPr/>
          <p:nvPr/>
        </p:nvSpPr>
        <p:spPr>
          <a:xfrm>
            <a:off x="6196524" y="2245228"/>
            <a:ext cx="889987" cy="400110"/>
          </a:xfrm>
          <a:prstGeom prst="rect">
            <a:avLst/>
          </a:prstGeom>
          <a:noFill/>
        </p:spPr>
        <p:txBody>
          <a:bodyPr wrap="none">
            <a:spAutoFit/>
          </a:bodyPr>
          <a:lstStyle/>
          <a:p>
            <a:r>
              <a:rPr lang="en-US" altLang="zh-CN" sz="2000" dirty="0" err="1" smtClean="0">
                <a:solidFill>
                  <a:srgbClr val="0000FF"/>
                </a:solidFill>
                <a:latin typeface="Times New Roman" pitchFamily="18" charset="0"/>
                <a:ea typeface="MS PGothic" pitchFamily="34" charset="-128"/>
                <a:cs typeface="Times New Roman" pitchFamily="18" charset="0"/>
              </a:rPr>
              <a:t>SRing</a:t>
            </a:r>
            <a:r>
              <a:rPr lang="en-US" altLang="zh-CN" sz="2000" dirty="0" smtClean="0">
                <a:solidFill>
                  <a:srgbClr val="0000FF"/>
                </a:solidFill>
                <a:latin typeface="Times New Roman" pitchFamily="18" charset="0"/>
                <a:ea typeface="MS PGothic" pitchFamily="34" charset="-128"/>
                <a:cs typeface="Times New Roman" pitchFamily="18" charset="0"/>
              </a:rPr>
              <a:t> </a:t>
            </a:r>
            <a:endParaRPr lang="zh-CN" altLang="en-US" sz="2000" dirty="0"/>
          </a:p>
        </p:txBody>
      </p:sp>
      <p:sp>
        <p:nvSpPr>
          <p:cNvPr id="57" name="矩形 56"/>
          <p:cNvSpPr/>
          <p:nvPr/>
        </p:nvSpPr>
        <p:spPr>
          <a:xfrm>
            <a:off x="6258079" y="3203318"/>
            <a:ext cx="941283" cy="400110"/>
          </a:xfrm>
          <a:prstGeom prst="rect">
            <a:avLst/>
          </a:prstGeom>
          <a:noFill/>
        </p:spPr>
        <p:txBody>
          <a:bodyPr wrap="none">
            <a:spAutoFit/>
          </a:bodyPr>
          <a:lstStyle/>
          <a:p>
            <a:r>
              <a:rPr lang="en-US" altLang="zh-CN" b="1" dirty="0" err="1" smtClean="0">
                <a:solidFill>
                  <a:srgbClr val="FF0000"/>
                </a:solidFill>
                <a:latin typeface="Times New Roman" pitchFamily="18" charset="0"/>
                <a:ea typeface="MS PGothic" pitchFamily="34" charset="-128"/>
                <a:cs typeface="Times New Roman" pitchFamily="18" charset="0"/>
              </a:rPr>
              <a:t>MRing</a:t>
            </a:r>
            <a:r>
              <a:rPr lang="en-US" altLang="zh-CN" sz="2000" b="1" dirty="0" smtClean="0">
                <a:solidFill>
                  <a:srgbClr val="FF0000"/>
                </a:solidFill>
                <a:latin typeface="Times New Roman" pitchFamily="18" charset="0"/>
                <a:ea typeface="MS PGothic" pitchFamily="34" charset="-128"/>
                <a:cs typeface="Times New Roman" pitchFamily="18" charset="0"/>
              </a:rPr>
              <a:t> </a:t>
            </a:r>
            <a:endParaRPr lang="zh-CN" altLang="en-US" sz="2000" b="1" dirty="0">
              <a:solidFill>
                <a:srgbClr val="FF0000"/>
              </a:solidFill>
            </a:endParaRPr>
          </a:p>
        </p:txBody>
      </p:sp>
      <p:sp>
        <p:nvSpPr>
          <p:cNvPr id="58" name="矩形 57"/>
          <p:cNvSpPr/>
          <p:nvPr/>
        </p:nvSpPr>
        <p:spPr>
          <a:xfrm>
            <a:off x="4398514" y="1556934"/>
            <a:ext cx="761588" cy="369332"/>
          </a:xfrm>
          <a:prstGeom prst="rect">
            <a:avLst/>
          </a:prstGeom>
          <a:noFill/>
        </p:spPr>
        <p:txBody>
          <a:bodyPr wrap="square">
            <a:spAutoFit/>
          </a:bodyPr>
          <a:lstStyle/>
          <a:p>
            <a:r>
              <a:rPr lang="en-US" altLang="zh-CN" dirty="0" smtClean="0">
                <a:solidFill>
                  <a:srgbClr val="0000FF"/>
                </a:solidFill>
                <a:latin typeface="Times New Roman" pitchFamily="18" charset="0"/>
                <a:ea typeface="MS PGothic" pitchFamily="34" charset="-128"/>
                <a:cs typeface="Times New Roman" pitchFamily="18" charset="0"/>
              </a:rPr>
              <a:t>HFRS </a:t>
            </a:r>
            <a:endParaRPr lang="zh-CN" altLang="en-US" dirty="0"/>
          </a:p>
        </p:txBody>
      </p:sp>
      <p:sp>
        <p:nvSpPr>
          <p:cNvPr id="25" name="矩形 24"/>
          <p:cNvSpPr/>
          <p:nvPr/>
        </p:nvSpPr>
        <p:spPr>
          <a:xfrm>
            <a:off x="4067944" y="5224274"/>
            <a:ext cx="1236236" cy="369332"/>
          </a:xfrm>
          <a:prstGeom prst="rect">
            <a:avLst/>
          </a:prstGeom>
        </p:spPr>
        <p:txBody>
          <a:bodyPr wrap="none">
            <a:spAutoFit/>
          </a:bodyPr>
          <a:lstStyle/>
          <a:p>
            <a:r>
              <a:rPr lang="en-US" altLang="zh-CN" b="1" dirty="0" smtClean="0">
                <a:solidFill>
                  <a:srgbClr val="FF0000"/>
                </a:solidFill>
                <a:latin typeface="Times New Roman" pitchFamily="18" charset="0"/>
                <a:ea typeface="MS PGothic" pitchFamily="34" charset="-128"/>
                <a:cs typeface="Times New Roman" pitchFamily="18" charset="0"/>
              </a:rPr>
              <a:t>iLinac-100</a:t>
            </a:r>
            <a:endParaRPr lang="zh-CN" altLang="en-US" b="1" dirty="0">
              <a:solidFill>
                <a:srgbClr val="FF0000"/>
              </a:solidFill>
            </a:endParaRPr>
          </a:p>
        </p:txBody>
      </p:sp>
    </p:spTree>
    <p:extLst>
      <p:ext uri="{BB962C8B-B14F-4D97-AF65-F5344CB8AC3E}">
        <p14:creationId xmlns:p14="http://schemas.microsoft.com/office/powerpoint/2010/main" val="32603619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971600" y="3140968"/>
            <a:ext cx="7272808" cy="707886"/>
          </a:xfrm>
          <a:prstGeom prst="rect">
            <a:avLst/>
          </a:prstGeom>
          <a:solidFill>
            <a:schemeClr val="bg1"/>
          </a:solidFill>
        </p:spPr>
        <p:txBody>
          <a:bodyPr wrap="square">
            <a:spAutoFit/>
          </a:bodyPr>
          <a:lstStyle/>
          <a:p>
            <a:pPr algn="ctr" eaLnBrk="0" hangingPunct="0"/>
            <a:r>
              <a:rPr lang="en-US" altLang="zh-CN" sz="4000" dirty="0" smtClean="0">
                <a:solidFill>
                  <a:srgbClr val="3333FF"/>
                </a:solidFill>
                <a:latin typeface="Calibri" pitchFamily="34" charset="0"/>
                <a:ea typeface="MS PGothic" pitchFamily="34" charset="-128"/>
              </a:rPr>
              <a:t>Concept for high intensity beam</a:t>
            </a:r>
            <a:endParaRPr lang="en-US" altLang="zh-CN" sz="4000" dirty="0">
              <a:solidFill>
                <a:srgbClr val="3333FF"/>
              </a:solidFill>
              <a:latin typeface="Calibri" pitchFamily="34" charset="0"/>
              <a:ea typeface="MS PGothic" pitchFamily="34" charset="-128"/>
            </a:endParaRPr>
          </a:p>
        </p:txBody>
      </p:sp>
    </p:spTree>
    <p:extLst>
      <p:ext uri="{BB962C8B-B14F-4D97-AF65-F5344CB8AC3E}">
        <p14:creationId xmlns:p14="http://schemas.microsoft.com/office/powerpoint/2010/main" val="37530867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51520" y="775422"/>
            <a:ext cx="8748292" cy="523220"/>
          </a:xfrm>
          <a:prstGeom prst="rect">
            <a:avLst/>
          </a:prstGeom>
          <a:solidFill>
            <a:schemeClr val="accent6">
              <a:lumMod val="20000"/>
              <a:lumOff val="80000"/>
            </a:schemeClr>
          </a:solidFill>
        </p:spPr>
        <p:txBody>
          <a:bodyPr wrap="square">
            <a:spAutoFit/>
          </a:bodyPr>
          <a:lstStyle/>
          <a:p>
            <a:pPr algn="ctr" eaLnBrk="0" hangingPunct="0"/>
            <a:r>
              <a:rPr lang="en-US" altLang="zh-CN" sz="2800" dirty="0" smtClean="0">
                <a:solidFill>
                  <a:srgbClr val="3333FF"/>
                </a:solidFill>
                <a:latin typeface="Calibri" pitchFamily="34" charset="0"/>
                <a:ea typeface="MS PGothic" pitchFamily="34" charset="-128"/>
              </a:rPr>
              <a:t>Concepts for approaching the highest heavy ion intensity  </a:t>
            </a:r>
            <a:endParaRPr lang="en-US" altLang="zh-CN" sz="2800" dirty="0">
              <a:solidFill>
                <a:srgbClr val="3333FF"/>
              </a:solidFill>
              <a:latin typeface="Calibri" pitchFamily="34" charset="0"/>
              <a:ea typeface="MS PGothic" pitchFamily="34" charset="-128"/>
            </a:endParaRPr>
          </a:p>
        </p:txBody>
      </p:sp>
      <p:sp>
        <p:nvSpPr>
          <p:cNvPr id="8" name="Text Box 197"/>
          <p:cNvSpPr txBox="1">
            <a:spLocks noChangeArrowheads="1"/>
          </p:cNvSpPr>
          <p:nvPr/>
        </p:nvSpPr>
        <p:spPr bwMode="auto">
          <a:xfrm>
            <a:off x="4355975" y="1726027"/>
            <a:ext cx="3960441" cy="1862048"/>
          </a:xfrm>
          <a:prstGeom prst="rect">
            <a:avLst/>
          </a:prstGeom>
          <a:solidFill>
            <a:schemeClr val="accent1">
              <a:lumMod val="20000"/>
              <a:lumOff val="80000"/>
            </a:schemeClr>
          </a:solidFill>
          <a:ln w="9525">
            <a:noFill/>
            <a:miter lim="800000"/>
            <a:headEnd/>
            <a:tailEnd/>
          </a:ln>
        </p:spPr>
        <p:txBody>
          <a:bodyPr wrap="square">
            <a:spAutoFit/>
          </a:bodyPr>
          <a:lstStyle/>
          <a:p>
            <a:pPr eaLnBrk="0" hangingPunct="0">
              <a:buClr>
                <a:srgbClr val="FF0000"/>
              </a:buClr>
            </a:pPr>
            <a:r>
              <a:rPr lang="en-US" altLang="zh-CN" sz="2200" dirty="0" err="1" smtClean="0">
                <a:solidFill>
                  <a:srgbClr val="0000FF"/>
                </a:solidFill>
                <a:latin typeface="Calibri" pitchFamily="34" charset="0"/>
                <a:ea typeface="MS PGothic" pitchFamily="34" charset="-128"/>
              </a:rPr>
              <a:t>BRing</a:t>
            </a:r>
            <a:r>
              <a:rPr lang="en-US" altLang="zh-CN" sz="2200" dirty="0" smtClean="0">
                <a:solidFill>
                  <a:srgbClr val="0000FF"/>
                </a:solidFill>
                <a:latin typeface="Calibri" pitchFamily="34" charset="0"/>
                <a:ea typeface="MS PGothic" pitchFamily="34" charset="-128"/>
              </a:rPr>
              <a:t>-N</a:t>
            </a:r>
          </a:p>
          <a:p>
            <a:pPr indent="265113" eaLnBrk="0" hangingPunct="0">
              <a:spcBef>
                <a:spcPts val="600"/>
              </a:spcBef>
              <a:buClr>
                <a:srgbClr val="FF0000"/>
              </a:buClr>
            </a:pPr>
            <a:r>
              <a:rPr lang="en-US" altLang="zh-CN" sz="2200" dirty="0" smtClean="0">
                <a:solidFill>
                  <a:srgbClr val="0000CC"/>
                </a:solidFill>
                <a:latin typeface="Calibri" pitchFamily="34" charset="0"/>
                <a:ea typeface="MS PGothic" pitchFamily="34" charset="-128"/>
              </a:rPr>
              <a:t>Novel two </a:t>
            </a:r>
            <a:r>
              <a:rPr lang="en-US" altLang="zh-CN" sz="2200" dirty="0">
                <a:solidFill>
                  <a:srgbClr val="0000CC"/>
                </a:solidFill>
                <a:latin typeface="Calibri" pitchFamily="34" charset="0"/>
                <a:ea typeface="MS PGothic" pitchFamily="34" charset="-128"/>
              </a:rPr>
              <a:t>planes painting injection </a:t>
            </a:r>
            <a:r>
              <a:rPr lang="en-US" altLang="zh-CN" sz="2200" dirty="0" smtClean="0">
                <a:solidFill>
                  <a:srgbClr val="0000CC"/>
                </a:solidFill>
                <a:latin typeface="+mj-lt"/>
                <a:ea typeface="MS PGothic" pitchFamily="34" charset="-128"/>
              </a:rPr>
              <a:t>scheme - </a:t>
            </a:r>
            <a:r>
              <a:rPr lang="en-US" altLang="zh-CN" sz="2200" dirty="0" smtClean="0">
                <a:solidFill>
                  <a:srgbClr val="C00000"/>
                </a:solidFill>
                <a:latin typeface="+mj-lt"/>
              </a:rPr>
              <a:t>2.0</a:t>
            </a:r>
            <a:r>
              <a:rPr lang="en-US" altLang="zh-CN" sz="2200" dirty="0">
                <a:solidFill>
                  <a:srgbClr val="C00000"/>
                </a:solidFill>
                <a:latin typeface="+mj-lt"/>
                <a:sym typeface="Symbol" pitchFamily="18" charset="2"/>
              </a:rPr>
              <a:t></a:t>
            </a:r>
            <a:r>
              <a:rPr lang="en-US" altLang="zh-CN" sz="2200" dirty="0">
                <a:solidFill>
                  <a:srgbClr val="C00000"/>
                </a:solidFill>
                <a:latin typeface="+mj-lt"/>
              </a:rPr>
              <a:t>10</a:t>
            </a:r>
            <a:r>
              <a:rPr lang="en-US" altLang="zh-CN" sz="2200" baseline="30000" dirty="0">
                <a:solidFill>
                  <a:srgbClr val="C00000"/>
                </a:solidFill>
                <a:latin typeface="+mj-lt"/>
                <a:sym typeface="Symbol" pitchFamily="18" charset="2"/>
              </a:rPr>
              <a:t>11 </a:t>
            </a:r>
            <a:r>
              <a:rPr lang="en-US" altLang="zh-CN" sz="2200" dirty="0" err="1">
                <a:solidFill>
                  <a:srgbClr val="C00000"/>
                </a:solidFill>
                <a:latin typeface="+mj-lt"/>
                <a:sym typeface="Symbol" pitchFamily="18" charset="2"/>
              </a:rPr>
              <a:t>ppp</a:t>
            </a:r>
            <a:endParaRPr lang="en-US" altLang="zh-CN" sz="2200" dirty="0" smtClean="0">
              <a:solidFill>
                <a:srgbClr val="C00000"/>
              </a:solidFill>
              <a:latin typeface="+mj-lt"/>
              <a:ea typeface="MS PGothic" pitchFamily="34" charset="-128"/>
            </a:endParaRPr>
          </a:p>
          <a:p>
            <a:pPr indent="265113" eaLnBrk="0" hangingPunct="0">
              <a:buClr>
                <a:srgbClr val="FF0000"/>
              </a:buClr>
            </a:pPr>
            <a:r>
              <a:rPr lang="en-US" altLang="zh-CN" sz="2200" dirty="0" smtClean="0">
                <a:solidFill>
                  <a:srgbClr val="0000CC"/>
                </a:solidFill>
                <a:latin typeface="Calibri" pitchFamily="34" charset="0"/>
                <a:ea typeface="MS PGothic" pitchFamily="34" charset="-128"/>
              </a:rPr>
              <a:t>Fast ramping rate operation mode- </a:t>
            </a:r>
            <a:r>
              <a:rPr lang="en-US" altLang="zh-CN" sz="2200" dirty="0" smtClean="0">
                <a:solidFill>
                  <a:srgbClr val="C00000"/>
                </a:solidFill>
                <a:latin typeface="Calibri" pitchFamily="34" charset="0"/>
                <a:ea typeface="MS PGothic" pitchFamily="34" charset="-128"/>
              </a:rPr>
              <a:t>3-5 Hz</a:t>
            </a:r>
          </a:p>
        </p:txBody>
      </p:sp>
      <p:sp>
        <p:nvSpPr>
          <p:cNvPr id="9" name="Text Box 197"/>
          <p:cNvSpPr txBox="1">
            <a:spLocks noChangeArrowheads="1"/>
          </p:cNvSpPr>
          <p:nvPr/>
        </p:nvSpPr>
        <p:spPr bwMode="auto">
          <a:xfrm>
            <a:off x="4427984" y="4529865"/>
            <a:ext cx="3960440" cy="2015936"/>
          </a:xfrm>
          <a:prstGeom prst="rect">
            <a:avLst/>
          </a:prstGeom>
          <a:solidFill>
            <a:schemeClr val="accent2">
              <a:lumMod val="20000"/>
              <a:lumOff val="80000"/>
            </a:schemeClr>
          </a:solidFill>
          <a:ln w="9525">
            <a:noFill/>
            <a:miter lim="800000"/>
            <a:headEnd/>
            <a:tailEnd/>
          </a:ln>
        </p:spPr>
        <p:txBody>
          <a:bodyPr wrap="square">
            <a:spAutoFit/>
          </a:bodyPr>
          <a:lstStyle/>
          <a:p>
            <a:pPr eaLnBrk="0" hangingPunct="0">
              <a:buClr>
                <a:srgbClr val="FF0000"/>
              </a:buClr>
            </a:pPr>
            <a:r>
              <a:rPr lang="en-US" altLang="zh-CN" sz="2200" dirty="0" err="1" smtClean="0">
                <a:solidFill>
                  <a:srgbClr val="0000FF"/>
                </a:solidFill>
                <a:latin typeface="Calibri" pitchFamily="34" charset="0"/>
                <a:ea typeface="MS PGothic" pitchFamily="34" charset="-128"/>
              </a:rPr>
              <a:t>BRing</a:t>
            </a:r>
            <a:r>
              <a:rPr lang="en-US" altLang="zh-CN" sz="2200" dirty="0" smtClean="0">
                <a:solidFill>
                  <a:srgbClr val="0000FF"/>
                </a:solidFill>
                <a:latin typeface="Calibri" pitchFamily="34" charset="0"/>
                <a:ea typeface="MS PGothic" pitchFamily="34" charset="-128"/>
              </a:rPr>
              <a:t>-S</a:t>
            </a:r>
          </a:p>
          <a:p>
            <a:pPr indent="265113" eaLnBrk="0" hangingPunct="0">
              <a:spcBef>
                <a:spcPts val="600"/>
              </a:spcBef>
              <a:buClr>
                <a:srgbClr val="FF0000"/>
              </a:buClr>
            </a:pPr>
            <a:r>
              <a:rPr lang="en-US" altLang="zh-CN" sz="2200" dirty="0" smtClean="0">
                <a:solidFill>
                  <a:srgbClr val="0000CC"/>
                </a:solidFill>
                <a:latin typeface="Calibri" pitchFamily="34" charset="0"/>
                <a:ea typeface="MS PGothic" pitchFamily="34" charset="-128"/>
              </a:rPr>
              <a:t>Innovative timing system of RF synchronization</a:t>
            </a:r>
          </a:p>
          <a:p>
            <a:pPr indent="265113" algn="ctr" eaLnBrk="0" hangingPunct="0">
              <a:spcBef>
                <a:spcPts val="600"/>
              </a:spcBef>
              <a:buClr>
                <a:srgbClr val="FF0000"/>
              </a:buClr>
            </a:pPr>
            <a:r>
              <a:rPr lang="en-US" altLang="zh-CN" sz="2200" dirty="0" smtClean="0">
                <a:solidFill>
                  <a:srgbClr val="C00000"/>
                </a:solidFill>
                <a:latin typeface="Calibri" pitchFamily="34" charset="0"/>
                <a:ea typeface="MS PGothic" pitchFamily="34" charset="-128"/>
              </a:rPr>
              <a:t>5 times increase of intensity</a:t>
            </a:r>
          </a:p>
          <a:p>
            <a:pPr algn="ctr" eaLnBrk="0" hangingPunct="0">
              <a:spcBef>
                <a:spcPts val="600"/>
              </a:spcBef>
              <a:buClr>
                <a:srgbClr val="FF0000"/>
              </a:buClr>
            </a:pPr>
            <a:r>
              <a:rPr lang="en-US" altLang="zh-CN" sz="2200" dirty="0" smtClean="0">
                <a:solidFill>
                  <a:srgbClr val="C00000"/>
                </a:solidFill>
                <a:latin typeface="+mj-lt"/>
              </a:rPr>
              <a:t>1.0</a:t>
            </a:r>
            <a:r>
              <a:rPr lang="en-US" altLang="zh-CN" sz="2200" dirty="0">
                <a:solidFill>
                  <a:srgbClr val="C00000"/>
                </a:solidFill>
                <a:latin typeface="+mj-lt"/>
                <a:sym typeface="Symbol" pitchFamily="18" charset="2"/>
              </a:rPr>
              <a:t></a:t>
            </a:r>
            <a:r>
              <a:rPr lang="en-US" altLang="zh-CN" sz="2200" dirty="0" smtClean="0">
                <a:solidFill>
                  <a:srgbClr val="C00000"/>
                </a:solidFill>
                <a:latin typeface="+mj-lt"/>
              </a:rPr>
              <a:t>10</a:t>
            </a:r>
            <a:r>
              <a:rPr lang="en-US" altLang="zh-CN" sz="2200" baseline="30000" dirty="0" smtClean="0">
                <a:solidFill>
                  <a:srgbClr val="C00000"/>
                </a:solidFill>
                <a:latin typeface="+mj-lt"/>
                <a:sym typeface="Symbol" pitchFamily="18" charset="2"/>
              </a:rPr>
              <a:t>12 </a:t>
            </a:r>
            <a:r>
              <a:rPr lang="en-US" altLang="zh-CN" sz="2200" dirty="0" err="1">
                <a:solidFill>
                  <a:srgbClr val="C00000"/>
                </a:solidFill>
                <a:latin typeface="+mj-lt"/>
                <a:sym typeface="Symbol" pitchFamily="18" charset="2"/>
              </a:rPr>
              <a:t>ppp</a:t>
            </a:r>
            <a:endParaRPr lang="en-US" altLang="zh-CN" sz="2200" dirty="0" smtClean="0">
              <a:latin typeface="+mj-lt"/>
              <a:ea typeface="MS PGothic" pitchFamily="34" charset="-128"/>
            </a:endParaRPr>
          </a:p>
        </p:txBody>
      </p:sp>
      <p:sp>
        <p:nvSpPr>
          <p:cNvPr id="10" name="下箭头 9"/>
          <p:cNvSpPr/>
          <p:nvPr/>
        </p:nvSpPr>
        <p:spPr bwMode="auto">
          <a:xfrm>
            <a:off x="1547664" y="3865885"/>
            <a:ext cx="515339" cy="501343"/>
          </a:xfrm>
          <a:prstGeom prst="downArrow">
            <a:avLst/>
          </a:prstGeom>
          <a:solidFill>
            <a:srgbClr val="C00000"/>
          </a:solidFill>
          <a:ln>
            <a:noFill/>
          </a:ln>
        </p:spPr>
        <p:txBody>
          <a:bodyPr vert="horz" wrap="square" lIns="91440" tIns="45720" rIns="91440" bIns="45720" numCol="1" rtlCol="0" anchor="t" anchorCtr="0" compatLnSpc="1"/>
          <a:lstStyle/>
          <a:p>
            <a:pPr marL="0" marR="0" indent="0" algn="l" defTabSz="914400" rtl="0" eaLnBrk="0" fontAlgn="base" latinLnBrk="0" hangingPunct="0">
              <a:lnSpc>
                <a:spcPct val="180000"/>
              </a:lnSpc>
              <a:spcBef>
                <a:spcPct val="0"/>
              </a:spcBef>
              <a:spcAft>
                <a:spcPct val="0"/>
              </a:spcAft>
              <a:buClr>
                <a:schemeClr val="tx1"/>
              </a:buClr>
              <a:buSzTx/>
              <a:buFont typeface="Wingdings" charset="0"/>
              <a:buNone/>
            </a:pPr>
            <a:endParaRPr kumimoji="0" lang="zh-CN" altLang="en-US" sz="2000" b="1" i="0" u="none" strike="noStrike" cap="none" normalizeH="0" baseline="0">
              <a:ln>
                <a:noFill/>
              </a:ln>
              <a:solidFill>
                <a:srgbClr val="000000"/>
              </a:solidFill>
              <a:effectLst/>
              <a:latin typeface="Arial" charset="0"/>
              <a:ea typeface="楷体_GB2312" charset="0"/>
              <a:cs typeface="Arial" charset="0"/>
            </a:endParaRPr>
          </a:p>
        </p:txBody>
      </p:sp>
      <p:sp>
        <p:nvSpPr>
          <p:cNvPr id="11" name="矩形 10"/>
          <p:cNvSpPr/>
          <p:nvPr/>
        </p:nvSpPr>
        <p:spPr>
          <a:xfrm>
            <a:off x="2395150" y="3858915"/>
            <a:ext cx="4389856" cy="430887"/>
          </a:xfrm>
          <a:prstGeom prst="rect">
            <a:avLst/>
          </a:prstGeom>
        </p:spPr>
        <p:txBody>
          <a:bodyPr wrap="none">
            <a:spAutoFit/>
          </a:bodyPr>
          <a:lstStyle/>
          <a:p>
            <a:r>
              <a:rPr lang="en-US" altLang="zh-CN" sz="2200" b="1" dirty="0">
                <a:solidFill>
                  <a:srgbClr val="33CC33"/>
                </a:solidFill>
                <a:latin typeface="Calibri" pitchFamily="34" charset="0"/>
                <a:ea typeface="黑体" pitchFamily="2" charset="-122"/>
              </a:rPr>
              <a:t>Barrier bucket stacking </a:t>
            </a:r>
            <a:r>
              <a:rPr lang="en-US" altLang="zh-CN" sz="2200" b="1" dirty="0">
                <a:solidFill>
                  <a:srgbClr val="33CC33"/>
                </a:solidFill>
                <a:latin typeface="Calibri" pitchFamily="34" charset="0"/>
                <a:ea typeface="MS PGothic" pitchFamily="34" charset="-128"/>
              </a:rPr>
              <a:t>longitudinal </a:t>
            </a:r>
            <a:endParaRPr lang="zh-CN" altLang="en-US" sz="2200" b="1" dirty="0">
              <a:solidFill>
                <a:srgbClr val="33CC33"/>
              </a:solidFill>
            </a:endParaRPr>
          </a:p>
        </p:txBody>
      </p:sp>
      <p:sp>
        <p:nvSpPr>
          <p:cNvPr id="12" name="矩形 11"/>
          <p:cNvSpPr/>
          <p:nvPr/>
        </p:nvSpPr>
        <p:spPr>
          <a:xfrm>
            <a:off x="251520" y="65576"/>
            <a:ext cx="5716052" cy="584775"/>
          </a:xfrm>
          <a:prstGeom prst="rect">
            <a:avLst/>
          </a:prstGeom>
        </p:spPr>
        <p:txBody>
          <a:bodyPr wrap="none">
            <a:spAutoFit/>
          </a:bodyPr>
          <a:lstStyle/>
          <a:p>
            <a:r>
              <a:rPr lang="en-US" altLang="zh-CN" sz="3200" b="1" dirty="0" smtClean="0">
                <a:solidFill>
                  <a:schemeClr val="bg1"/>
                </a:solidFill>
                <a:latin typeface="Calibri" pitchFamily="34" charset="0"/>
                <a:ea typeface="MS PGothic" pitchFamily="34" charset="-128"/>
              </a:rPr>
              <a:t>Concept for high intensity </a:t>
            </a:r>
            <a:r>
              <a:rPr lang="en-US" altLang="zh-CN" sz="3200" b="1" dirty="0">
                <a:solidFill>
                  <a:schemeClr val="bg1"/>
                </a:solidFill>
                <a:latin typeface="Calibri" pitchFamily="34" charset="0"/>
                <a:ea typeface="MS PGothic" pitchFamily="34" charset="-128"/>
              </a:rPr>
              <a:t>beam </a:t>
            </a:r>
            <a:endParaRPr lang="zh-CN" altLang="en-US" sz="3200" b="1" dirty="0">
              <a:solidFill>
                <a:schemeClr val="bg1"/>
              </a:solidFill>
            </a:endParaRPr>
          </a:p>
        </p:txBody>
      </p:sp>
      <p:pic>
        <p:nvPicPr>
          <p:cNvPr id="4" name="图片 3"/>
          <p:cNvPicPr>
            <a:picLocks noChangeAspect="1"/>
          </p:cNvPicPr>
          <p:nvPr/>
        </p:nvPicPr>
        <p:blipFill>
          <a:blip r:embed="rId3"/>
          <a:stretch>
            <a:fillRect/>
          </a:stretch>
        </p:blipFill>
        <p:spPr>
          <a:xfrm>
            <a:off x="395536" y="4380300"/>
            <a:ext cx="2360586" cy="2433076"/>
          </a:xfrm>
          <a:prstGeom prst="rect">
            <a:avLst/>
          </a:prstGeom>
        </p:spPr>
      </p:pic>
      <p:pic>
        <p:nvPicPr>
          <p:cNvPr id="5" name="图片 4"/>
          <p:cNvPicPr>
            <a:picLocks noChangeAspect="1"/>
          </p:cNvPicPr>
          <p:nvPr/>
        </p:nvPicPr>
        <p:blipFill rotWithShape="1">
          <a:blip r:embed="rId4"/>
          <a:srcRect t="7902"/>
          <a:stretch/>
        </p:blipFill>
        <p:spPr>
          <a:xfrm>
            <a:off x="539552" y="1417613"/>
            <a:ext cx="2357786" cy="2364107"/>
          </a:xfrm>
          <a:prstGeom prst="rect">
            <a:avLst/>
          </a:prstGeom>
        </p:spPr>
      </p:pic>
      <p:sp>
        <p:nvSpPr>
          <p:cNvPr id="13" name="矩形 12"/>
          <p:cNvSpPr/>
          <p:nvPr/>
        </p:nvSpPr>
        <p:spPr>
          <a:xfrm>
            <a:off x="903140" y="5438307"/>
            <a:ext cx="1436612" cy="492443"/>
          </a:xfrm>
          <a:prstGeom prst="rect">
            <a:avLst/>
          </a:prstGeom>
          <a:noFill/>
        </p:spPr>
        <p:txBody>
          <a:bodyPr wrap="none">
            <a:spAutoFit/>
          </a:bodyPr>
          <a:lstStyle/>
          <a:p>
            <a:r>
              <a:rPr lang="en-US" altLang="zh-CN" sz="2600" dirty="0" err="1" smtClean="0">
                <a:solidFill>
                  <a:srgbClr val="0000FF"/>
                </a:solidFill>
                <a:latin typeface="Times New Roman" pitchFamily="18" charset="0"/>
                <a:ea typeface="MS PGothic" pitchFamily="34" charset="-128"/>
                <a:cs typeface="Times New Roman" pitchFamily="18" charset="0"/>
              </a:rPr>
              <a:t>BRing</a:t>
            </a:r>
            <a:r>
              <a:rPr lang="en-US" altLang="zh-CN" sz="2600" dirty="0" smtClean="0">
                <a:solidFill>
                  <a:srgbClr val="0000FF"/>
                </a:solidFill>
                <a:latin typeface="Times New Roman" pitchFamily="18" charset="0"/>
                <a:ea typeface="MS PGothic" pitchFamily="34" charset="-128"/>
                <a:cs typeface="Times New Roman" pitchFamily="18" charset="0"/>
              </a:rPr>
              <a:t>-S </a:t>
            </a:r>
            <a:endParaRPr lang="zh-CN" altLang="en-US" sz="2600" dirty="0"/>
          </a:p>
        </p:txBody>
      </p:sp>
      <p:sp>
        <p:nvSpPr>
          <p:cNvPr id="14" name="矩形 13"/>
          <p:cNvSpPr/>
          <p:nvPr/>
        </p:nvSpPr>
        <p:spPr>
          <a:xfrm>
            <a:off x="1079453" y="2430026"/>
            <a:ext cx="1491114" cy="492443"/>
          </a:xfrm>
          <a:prstGeom prst="rect">
            <a:avLst/>
          </a:prstGeom>
          <a:noFill/>
        </p:spPr>
        <p:txBody>
          <a:bodyPr wrap="none">
            <a:spAutoFit/>
          </a:bodyPr>
          <a:lstStyle/>
          <a:p>
            <a:r>
              <a:rPr lang="en-US" altLang="zh-CN" sz="2600" dirty="0" err="1" smtClean="0">
                <a:solidFill>
                  <a:srgbClr val="0000FF"/>
                </a:solidFill>
                <a:latin typeface="Times New Roman" pitchFamily="18" charset="0"/>
                <a:ea typeface="MS PGothic" pitchFamily="34" charset="-128"/>
                <a:cs typeface="Times New Roman" pitchFamily="18" charset="0"/>
              </a:rPr>
              <a:t>BRing</a:t>
            </a:r>
            <a:r>
              <a:rPr lang="en-US" altLang="zh-CN" sz="2600" dirty="0" smtClean="0">
                <a:solidFill>
                  <a:srgbClr val="0000FF"/>
                </a:solidFill>
                <a:latin typeface="Times New Roman" pitchFamily="18" charset="0"/>
                <a:ea typeface="MS PGothic" pitchFamily="34" charset="-128"/>
                <a:cs typeface="Times New Roman" pitchFamily="18" charset="0"/>
              </a:rPr>
              <a:t>-N </a:t>
            </a:r>
            <a:endParaRPr lang="zh-CN" altLang="en-US" sz="2600" dirty="0"/>
          </a:p>
        </p:txBody>
      </p:sp>
    </p:spTree>
    <p:extLst>
      <p:ext uri="{BB962C8B-B14F-4D97-AF65-F5344CB8AC3E}">
        <p14:creationId xmlns:p14="http://schemas.microsoft.com/office/powerpoint/2010/main" val="2417017093"/>
      </p:ext>
    </p:extLst>
  </p:cSld>
  <p:clrMapOvr>
    <a:masterClrMapping/>
  </p:clrMapOvr>
  <p:timing>
    <p:tnLst>
      <p:par>
        <p:cTn id="1" dur="indefinite" restart="never" nodeType="tmRoot"/>
      </p:par>
    </p:tnLst>
  </p:timing>
</p:sld>
</file>

<file path=ppt/theme/theme1.xml><?xml version="1.0" encoding="utf-8"?>
<a:theme xmlns:a="http://schemas.openxmlformats.org/drawingml/2006/main" name="2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flip="none" rotWithShape="1">
          <a:gsLst>
            <a:gs pos="100000">
              <a:srgbClr val="006699"/>
            </a:gs>
            <a:gs pos="52000">
              <a:srgbClr val="006699"/>
            </a:gs>
            <a:gs pos="25000">
              <a:srgbClr val="006699"/>
            </a:gs>
            <a:gs pos="0">
              <a:srgbClr val="006699">
                <a:alpha val="65000"/>
              </a:srgbClr>
            </a:gs>
          </a:gsLst>
          <a:path path="circle">
            <a:fillToRect t="100000" r="100000"/>
          </a:path>
          <a:tileRect l="-100000" b="-100000"/>
        </a:gradFill>
        <a:ln>
          <a:noFill/>
        </a:ln>
      </a:spPr>
      <a:bodyPr vert="horz" wrap="square" lIns="91440" tIns="45720" rIns="91440" bIns="45720" numCol="1" rtlCol="0" anchor="t" anchorCtr="0" compatLnSpc="1"/>
      <a:lstStyle>
        <a:defPPr marL="0" marR="0" indent="0" algn="l" defTabSz="914400" rtl="0" eaLnBrk="0" fontAlgn="base" latinLnBrk="0" hangingPunct="0">
          <a:lnSpc>
            <a:spcPct val="180000"/>
          </a:lnSpc>
          <a:spcBef>
            <a:spcPct val="0"/>
          </a:spcBef>
          <a:spcAft>
            <a:spcPct val="0"/>
          </a:spcAft>
          <a:buClr>
            <a:schemeClr val="tx1"/>
          </a:buClr>
          <a:buSzTx/>
          <a:buFont typeface="Wingdings" charset="0"/>
          <a:buNone/>
          <a:defRPr kumimoji="0" sz="2000" b="1" i="0" u="none" strike="noStrike" cap="none" normalizeH="0" baseline="0">
            <a:ln>
              <a:noFill/>
            </a:ln>
            <a:solidFill>
              <a:srgbClr val="000000"/>
            </a:solidFill>
            <a:effectLst/>
            <a:latin typeface="Arial" charset="0"/>
            <a:ea typeface="楷体_GB2312" charset="0"/>
            <a:cs typeface="Arial" charset="0"/>
          </a:defRPr>
        </a:defPPr>
      </a:lstStyle>
    </a:spDef>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flip="none" rotWithShape="1">
          <a:gsLst>
            <a:gs pos="100000">
              <a:srgbClr val="006699"/>
            </a:gs>
            <a:gs pos="52000">
              <a:srgbClr val="006699"/>
            </a:gs>
            <a:gs pos="25000">
              <a:srgbClr val="006699"/>
            </a:gs>
            <a:gs pos="0">
              <a:srgbClr val="006699">
                <a:alpha val="65000"/>
              </a:srgbClr>
            </a:gs>
          </a:gsLst>
          <a:path path="circle">
            <a:fillToRect t="100000" r="100000"/>
          </a:path>
          <a:tileRect l="-100000" b="-100000"/>
        </a:gradFill>
        <a:ln>
          <a:noFill/>
        </a:ln>
      </a:spPr>
      <a:bodyPr vert="horz" wrap="square" lIns="91440" tIns="45720" rIns="91440" bIns="45720" numCol="1" rtlCol="0" anchor="t" anchorCtr="0" compatLnSpc="1"/>
      <a:lstStyle>
        <a:defPPr marL="0" marR="0" indent="0" algn="l" defTabSz="914400" rtl="0" eaLnBrk="0" fontAlgn="base" latinLnBrk="0" hangingPunct="0">
          <a:lnSpc>
            <a:spcPct val="180000"/>
          </a:lnSpc>
          <a:spcBef>
            <a:spcPct val="0"/>
          </a:spcBef>
          <a:spcAft>
            <a:spcPct val="0"/>
          </a:spcAft>
          <a:buClr>
            <a:schemeClr val="tx1"/>
          </a:buClr>
          <a:buSzTx/>
          <a:buFont typeface="Wingdings" charset="0"/>
          <a:buNone/>
          <a:defRPr kumimoji="0" sz="2000" b="1" i="0" u="none" strike="noStrike" cap="none" normalizeH="0" baseline="0">
            <a:ln>
              <a:noFill/>
            </a:ln>
            <a:solidFill>
              <a:srgbClr val="000000"/>
            </a:solidFill>
            <a:effectLst/>
            <a:latin typeface="Arial" charset="0"/>
            <a:ea typeface="楷体_GB2312" charset="0"/>
            <a:cs typeface="Arial" charset="0"/>
          </a:defRPr>
        </a:defPPr>
      </a:lstStyle>
    </a:spDef>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flip="none" rotWithShape="1">
          <a:gsLst>
            <a:gs pos="100000">
              <a:srgbClr val="006699"/>
            </a:gs>
            <a:gs pos="52000">
              <a:srgbClr val="006699"/>
            </a:gs>
            <a:gs pos="25000">
              <a:srgbClr val="006699"/>
            </a:gs>
            <a:gs pos="0">
              <a:srgbClr val="006699">
                <a:alpha val="65000"/>
              </a:srgbClr>
            </a:gs>
          </a:gsLst>
          <a:path path="circle">
            <a:fillToRect t="100000" r="100000"/>
          </a:path>
          <a:tileRect l="-100000" b="-100000"/>
        </a:gradFill>
        <a:ln>
          <a:noFill/>
        </a:ln>
      </a:spPr>
      <a:bodyPr vert="horz" wrap="square" lIns="91440" tIns="45720" rIns="91440" bIns="45720" numCol="1" rtlCol="0" anchor="t" anchorCtr="0" compatLnSpc="1"/>
      <a:lstStyle>
        <a:defPPr marL="0" marR="0" indent="0" algn="l" defTabSz="914400" rtl="0" eaLnBrk="0" fontAlgn="base" latinLnBrk="0" hangingPunct="0">
          <a:lnSpc>
            <a:spcPct val="180000"/>
          </a:lnSpc>
          <a:spcBef>
            <a:spcPct val="0"/>
          </a:spcBef>
          <a:spcAft>
            <a:spcPct val="0"/>
          </a:spcAft>
          <a:buClr>
            <a:schemeClr val="tx1"/>
          </a:buClr>
          <a:buSzTx/>
          <a:buFont typeface="Wingdings" charset="0"/>
          <a:buNone/>
          <a:defRPr kumimoji="0" sz="2000" b="1" i="0" u="none" strike="noStrike" cap="none" normalizeH="0" baseline="0">
            <a:ln>
              <a:noFill/>
            </a:ln>
            <a:solidFill>
              <a:srgbClr val="000000"/>
            </a:solidFill>
            <a:effectLst/>
            <a:latin typeface="Arial" charset="0"/>
            <a:ea typeface="楷体_GB2312" charset="0"/>
            <a:cs typeface="Arial" charset="0"/>
          </a:defRPr>
        </a:defPPr>
      </a:lstStyle>
    </a:spDef>
  </a:objectDefaults>
  <a:extraClrScheme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flip="none" rotWithShape="1">
          <a:gsLst>
            <a:gs pos="100000">
              <a:srgbClr val="006699"/>
            </a:gs>
            <a:gs pos="52000">
              <a:srgbClr val="006699"/>
            </a:gs>
            <a:gs pos="25000">
              <a:srgbClr val="006699"/>
            </a:gs>
            <a:gs pos="0">
              <a:srgbClr val="006699">
                <a:alpha val="65000"/>
              </a:srgbClr>
            </a:gs>
          </a:gsLst>
          <a:path path="circle">
            <a:fillToRect t="100000" r="100000"/>
          </a:path>
          <a:tileRect l="-100000" b="-100000"/>
        </a:gradFill>
        <a:ln>
          <a:noFill/>
        </a:ln>
      </a:spPr>
      <a:bodyPr vert="horz" wrap="square" lIns="91440" tIns="45720" rIns="91440" bIns="45720" numCol="1" rtlCol="0" anchor="t" anchorCtr="0" compatLnSpc="1"/>
      <a:lstStyle>
        <a:defPPr marL="0" marR="0" indent="0" algn="l" defTabSz="914400" rtl="0" eaLnBrk="0" fontAlgn="base" latinLnBrk="0" hangingPunct="0">
          <a:lnSpc>
            <a:spcPct val="180000"/>
          </a:lnSpc>
          <a:spcBef>
            <a:spcPct val="0"/>
          </a:spcBef>
          <a:spcAft>
            <a:spcPct val="0"/>
          </a:spcAft>
          <a:buClr>
            <a:schemeClr val="tx1"/>
          </a:buClr>
          <a:buSzTx/>
          <a:buFont typeface="Wingdings" charset="0"/>
          <a:buNone/>
          <a:defRPr kumimoji="0" sz="2000" b="1" i="0" u="none" strike="noStrike" cap="none" normalizeH="0" baseline="0">
            <a:ln>
              <a:noFill/>
            </a:ln>
            <a:solidFill>
              <a:srgbClr val="000000"/>
            </a:solidFill>
            <a:effectLst/>
            <a:latin typeface="Arial" charset="0"/>
            <a:ea typeface="楷体_GB2312" charset="0"/>
            <a:cs typeface="Arial" charset="0"/>
          </a:defRPr>
        </a:defPPr>
      </a:lstStyle>
    </a:spDef>
  </a:objectDefaults>
  <a:extraClrSchemeLst/>
</a:theme>
</file>

<file path=ppt/theme/theme6.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215070</TotalTime>
  <Words>4271</Words>
  <Application>Microsoft Office PowerPoint</Application>
  <PresentationFormat>全屏显示(4:3)</PresentationFormat>
  <Paragraphs>689</Paragraphs>
  <Slides>56</Slides>
  <Notes>36</Notes>
  <HiddenSlides>0</HiddenSlides>
  <MMClips>0</MMClips>
  <ScaleCrop>false</ScaleCrop>
  <HeadingPairs>
    <vt:vector size="8" baseType="variant">
      <vt:variant>
        <vt:lpstr>已用的字体</vt:lpstr>
      </vt:variant>
      <vt:variant>
        <vt:i4>17</vt:i4>
      </vt:variant>
      <vt:variant>
        <vt:lpstr>主题</vt:lpstr>
      </vt:variant>
      <vt:variant>
        <vt:i4>5</vt:i4>
      </vt:variant>
      <vt:variant>
        <vt:lpstr>嵌入 OLE 服务器</vt:lpstr>
      </vt:variant>
      <vt:variant>
        <vt:i4>2</vt:i4>
      </vt:variant>
      <vt:variant>
        <vt:lpstr>幻灯片标题</vt:lpstr>
      </vt:variant>
      <vt:variant>
        <vt:i4>56</vt:i4>
      </vt:variant>
    </vt:vector>
  </HeadingPairs>
  <TitlesOfParts>
    <vt:vector size="80" baseType="lpstr">
      <vt:lpstr>Malgun Gothic</vt:lpstr>
      <vt:lpstr>MS PGothic</vt:lpstr>
      <vt:lpstr>MS PGothic</vt:lpstr>
      <vt:lpstr>等线</vt:lpstr>
      <vt:lpstr>仿宋_GB2312</vt:lpstr>
      <vt:lpstr>黑体</vt:lpstr>
      <vt:lpstr>楷体</vt:lpstr>
      <vt:lpstr>楷体_GB2312</vt:lpstr>
      <vt:lpstr>隶书</vt:lpstr>
      <vt:lpstr>宋体</vt:lpstr>
      <vt:lpstr>微软雅黑</vt:lpstr>
      <vt:lpstr>Arial</vt:lpstr>
      <vt:lpstr>Arial Narrow</vt:lpstr>
      <vt:lpstr>Calibri</vt:lpstr>
      <vt:lpstr>Symbol</vt:lpstr>
      <vt:lpstr>Times New Roman</vt:lpstr>
      <vt:lpstr>Wingdings</vt:lpstr>
      <vt:lpstr>2_默认设计模板</vt:lpstr>
      <vt:lpstr>4_Office 主题</vt:lpstr>
      <vt:lpstr>Office 主题</vt:lpstr>
      <vt:lpstr>1_Office 主题</vt:lpstr>
      <vt:lpstr>3_Office 主题</vt:lpstr>
      <vt:lpstr>Folie</vt:lpstr>
      <vt:lpstr>Graph</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信念技术论坛</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微软用户</dc:creator>
  <cp:lastModifiedBy>yangjch</cp:lastModifiedBy>
  <cp:revision>3699</cp:revision>
  <dcterms:created xsi:type="dcterms:W3CDTF">2011-12-24T04:24:35Z</dcterms:created>
  <dcterms:modified xsi:type="dcterms:W3CDTF">2018-12-10T07:59:24Z</dcterms:modified>
</cp:coreProperties>
</file>