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69" r:id="rId2"/>
    <p:sldId id="268" r:id="rId3"/>
    <p:sldId id="274" r:id="rId4"/>
    <p:sldId id="275" r:id="rId5"/>
    <p:sldId id="271" r:id="rId6"/>
    <p:sldId id="272" r:id="rId7"/>
    <p:sldId id="314" r:id="rId8"/>
    <p:sldId id="273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311" r:id="rId17"/>
    <p:sldId id="312" r:id="rId18"/>
    <p:sldId id="285" r:id="rId19"/>
    <p:sldId id="286" r:id="rId20"/>
    <p:sldId id="287" r:id="rId21"/>
    <p:sldId id="288" r:id="rId22"/>
    <p:sldId id="291" r:id="rId23"/>
    <p:sldId id="289" r:id="rId24"/>
    <p:sldId id="290" r:id="rId25"/>
    <p:sldId id="294" r:id="rId26"/>
    <p:sldId id="292" r:id="rId27"/>
    <p:sldId id="295" r:id="rId28"/>
    <p:sldId id="302" r:id="rId29"/>
    <p:sldId id="300" r:id="rId30"/>
    <p:sldId id="301" r:id="rId31"/>
    <p:sldId id="307" r:id="rId32"/>
    <p:sldId id="303" r:id="rId33"/>
    <p:sldId id="284" r:id="rId34"/>
    <p:sldId id="313" r:id="rId35"/>
    <p:sldId id="293" r:id="rId36"/>
    <p:sldId id="308" r:id="rId37"/>
    <p:sldId id="296" r:id="rId38"/>
    <p:sldId id="297" r:id="rId39"/>
    <p:sldId id="309" r:id="rId40"/>
    <p:sldId id="304" r:id="rId41"/>
    <p:sldId id="305" r:id="rId42"/>
    <p:sldId id="299" r:id="rId43"/>
    <p:sldId id="310" r:id="rId44"/>
    <p:sldId id="30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080D"/>
    <a:srgbClr val="4177AB"/>
    <a:srgbClr val="6672AE"/>
    <a:srgbClr val="1700D4"/>
    <a:srgbClr val="7988AE"/>
    <a:srgbClr val="13437F"/>
    <a:srgbClr val="7787AF"/>
    <a:srgbClr val="8883FA"/>
    <a:srgbClr val="1500FF"/>
    <a:srgbClr val="1C6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9" autoAdjust="0"/>
    <p:restoredTop sz="91501" autoAdjust="0"/>
  </p:normalViewPr>
  <p:slideViewPr>
    <p:cSldViewPr snapToGrid="0" snapToObjects="1">
      <p:cViewPr>
        <p:scale>
          <a:sx n="85" d="100"/>
          <a:sy n="85" d="100"/>
        </p:scale>
        <p:origin x="-440" y="-4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5F39D-119C-AA4C-9759-7ED940FA265C}" type="datetimeFigureOut">
              <a:rPr lang="en-US" smtClean="0"/>
              <a:t>03.12.18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66F51-C1C3-DF4E-AE68-842369AA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80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8E866-CECA-D34C-BBFE-9C0F6D9A5D18}" type="datetimeFigureOut">
              <a:rPr lang="en-US" smtClean="0"/>
              <a:t>03.12.18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AB5AE-B7AA-8D44-9A23-497C19DB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686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the consideration of energy deposition by collision debris in the interaction region magnets, and the necessity to limit the peak pile-up in the experimental detector, impose an a priori limitation upon peak luminosity. The consequence is that HL-LHC operation will have to rely on luminosity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levelling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6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 adjust </a:t>
            </a:r>
            <a:r>
              <a:rPr lang="en-US" dirty="0" smtClean="0"/>
              <a:t>crossing angle during </a:t>
            </a:r>
            <a:r>
              <a:rPr lang="en-US" dirty="0" err="1" smtClean="0"/>
              <a:t>levelling</a:t>
            </a:r>
            <a:r>
              <a:rPr lang="en-US" dirty="0" smtClean="0"/>
              <a:t> process to reduce the pile-up density and the radiation on the inner triplets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83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 adjust </a:t>
            </a:r>
            <a:r>
              <a:rPr lang="en-US" dirty="0" smtClean="0"/>
              <a:t>crossing angle during </a:t>
            </a:r>
            <a:r>
              <a:rPr lang="en-US" dirty="0" err="1" smtClean="0"/>
              <a:t>levelling</a:t>
            </a:r>
            <a:r>
              <a:rPr lang="en-US" dirty="0" smtClean="0"/>
              <a:t> process to reduce the pile-up density and the radiation on the inner triplets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83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 on improved shielding, ventilation,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make accesses possible when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PSB</a:t>
            </a:r>
          </a:p>
          <a:p>
            <a:pPr lvl="1"/>
            <a:r>
              <a:rPr lang="en-US" sz="1800" dirty="0" smtClean="0"/>
              <a:t>Connection to Linac4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/>
              <a:t>New H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charge exchange injection at 160 MeV from Linac4 to double brightness of LHC beams</a:t>
            </a:r>
          </a:p>
          <a:p>
            <a:pPr lvl="1"/>
            <a:r>
              <a:rPr lang="en-US" sz="1800" dirty="0" smtClean="0"/>
              <a:t>Acceleration to 2 GeV </a:t>
            </a:r>
          </a:p>
          <a:p>
            <a:pPr lvl="2"/>
            <a:r>
              <a:rPr lang="en-US" sz="1600" dirty="0" smtClean="0"/>
              <a:t>New main power supply POPS-B</a:t>
            </a:r>
          </a:p>
          <a:p>
            <a:pPr lvl="2"/>
            <a:r>
              <a:rPr lang="en-US" sz="1600" dirty="0" smtClean="0"/>
              <a:t>Replacement of C02-C04-C16 RF systems by </a:t>
            </a:r>
            <a:r>
              <a:rPr lang="en-US" sz="1600" dirty="0" err="1" smtClean="0"/>
              <a:t>Finemet</a:t>
            </a:r>
            <a:r>
              <a:rPr lang="en-US" sz="1600" dirty="0" smtClean="0"/>
              <a:t> based RF system</a:t>
            </a:r>
            <a:endParaRPr lang="en-US" sz="1800" dirty="0" smtClean="0"/>
          </a:p>
          <a:p>
            <a:r>
              <a:rPr lang="en-US" sz="2000" dirty="0" smtClean="0"/>
              <a:t>PS</a:t>
            </a:r>
          </a:p>
          <a:p>
            <a:pPr lvl="1"/>
            <a:r>
              <a:rPr lang="en-US" sz="1800" dirty="0" smtClean="0"/>
              <a:t>New injection at 2 GeV for protons to mitigate space charge</a:t>
            </a:r>
          </a:p>
          <a:p>
            <a:pPr lvl="1"/>
            <a:r>
              <a:rPr lang="en-US" sz="1800" dirty="0" smtClean="0"/>
              <a:t>RF improvements to improve beam quality and increase longitudinal coupled bunch instability threshold</a:t>
            </a:r>
          </a:p>
          <a:p>
            <a:pPr lvl="2"/>
            <a:r>
              <a:rPr lang="en-US" sz="1600" dirty="0" smtClean="0"/>
              <a:t>Impedance reduction of the RF systems</a:t>
            </a:r>
          </a:p>
          <a:p>
            <a:pPr lvl="2"/>
            <a:r>
              <a:rPr lang="en-US" sz="1600" dirty="0" smtClean="0"/>
              <a:t>Installation of new </a:t>
            </a:r>
            <a:r>
              <a:rPr lang="en-US" sz="1600" dirty="0" err="1" smtClean="0"/>
              <a:t>Finemet</a:t>
            </a:r>
            <a:r>
              <a:rPr lang="en-US" sz="1600" dirty="0" smtClean="0"/>
              <a:t> RF system as longitudinal feedback</a:t>
            </a:r>
          </a:p>
          <a:p>
            <a:pPr lvl="1"/>
            <a:r>
              <a:rPr lang="en-US" sz="1600" dirty="0" smtClean="0"/>
              <a:t>Operational deployment of transverse feedback system</a:t>
            </a:r>
          </a:p>
          <a:p>
            <a:r>
              <a:rPr lang="en-US" sz="2000" dirty="0" smtClean="0"/>
              <a:t>SPS</a:t>
            </a:r>
          </a:p>
          <a:p>
            <a:pPr lvl="1"/>
            <a:r>
              <a:rPr lang="en-US" sz="1800" dirty="0" smtClean="0"/>
              <a:t>200 MHz RF system upgrade</a:t>
            </a:r>
          </a:p>
          <a:p>
            <a:pPr lvl="2"/>
            <a:r>
              <a:rPr lang="en-US" sz="1600" dirty="0" smtClean="0"/>
              <a:t>Rearrangement of cavities and power upgrade</a:t>
            </a:r>
          </a:p>
          <a:p>
            <a:pPr lvl="2"/>
            <a:r>
              <a:rPr lang="en-US" sz="1600" dirty="0" smtClean="0"/>
              <a:t>New LLRF including slip stacking capability</a:t>
            </a:r>
          </a:p>
          <a:p>
            <a:pPr lvl="1"/>
            <a:r>
              <a:rPr lang="en-US" sz="1800" dirty="0" smtClean="0"/>
              <a:t>Electron cloud mitigation and impedance reduction to increase intensity reach</a:t>
            </a:r>
          </a:p>
          <a:p>
            <a:pPr lvl="2"/>
            <a:r>
              <a:rPr lang="en-US" sz="1600" dirty="0" smtClean="0"/>
              <a:t>a-C coating of QFs + one full arc</a:t>
            </a:r>
          </a:p>
          <a:p>
            <a:pPr lvl="2"/>
            <a:r>
              <a:rPr lang="en-US" sz="1600" dirty="0" smtClean="0"/>
              <a:t>QF-type flange shielding and HOM damping in 200 MHz cavities</a:t>
            </a:r>
          </a:p>
          <a:p>
            <a:pPr lvl="1"/>
            <a:r>
              <a:rPr lang="en-US" sz="1800" dirty="0" smtClean="0"/>
              <a:t>New beam dump system in LSS5 and new design of protection devices to comply with the target HL-LHC beam parameter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5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(2x4 &amp; 2x5 section cavities)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Bunch length variation due to controlled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emittance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blow-up in presence of beam loading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800 MHz voltage is available but it is kept at 10% level of 200 MHz voltage to avoid region with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ω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’(J)=0 during ramp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38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38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25 ns, scaling</a:t>
            </a:r>
            <a:r>
              <a:rPr lang="en-US" baseline="0" dirty="0" smtClean="0"/>
              <a:t> with bunch intensity (linear, threshold at just below 4e10 p/b), power loss </a:t>
            </a:r>
            <a:r>
              <a:rPr lang="en-US" baseline="0" dirty="0" err="1" smtClean="0"/>
              <a:t>localised</a:t>
            </a:r>
            <a:r>
              <a:rPr lang="en-US" baseline="0" dirty="0" smtClean="0"/>
              <a:t> in last bunches of trains from RF measurements of stable phase, at least partly </a:t>
            </a:r>
            <a:r>
              <a:rPr lang="en-US" baseline="0" dirty="0" err="1" smtClean="0"/>
              <a:t>scrubbable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 in dipoles and </a:t>
            </a:r>
            <a:r>
              <a:rPr lang="en-US" baseline="0" dirty="0" err="1" smtClean="0"/>
              <a:t>quadrupoles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83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needed to </a:t>
            </a:r>
            <a:r>
              <a:rPr lang="en-US" dirty="0" err="1" smtClean="0"/>
              <a:t>fulfil</a:t>
            </a:r>
            <a:r>
              <a:rPr lang="en-US" dirty="0" smtClean="0"/>
              <a:t> the tight tolerances coming from DA or coherent stability constraints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76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25 ns, scaling</a:t>
            </a:r>
            <a:r>
              <a:rPr lang="en-US" baseline="0" dirty="0" smtClean="0"/>
              <a:t> with bunch intensity (linear, threshold at just below 4e10 p/b), power loss </a:t>
            </a:r>
            <a:r>
              <a:rPr lang="en-US" baseline="0" dirty="0" err="1" smtClean="0"/>
              <a:t>localised</a:t>
            </a:r>
            <a:r>
              <a:rPr lang="en-US" baseline="0" dirty="0" smtClean="0"/>
              <a:t> in last bunches of trains from RF measurements of stable phase, at least partly </a:t>
            </a:r>
            <a:r>
              <a:rPr lang="en-US" baseline="0" dirty="0" err="1" smtClean="0"/>
              <a:t>scrubbable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 in dipoles and </a:t>
            </a:r>
            <a:r>
              <a:rPr lang="en-US" baseline="0" dirty="0" err="1" smtClean="0"/>
              <a:t>quadrupoles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AB5AE-B7AA-8D44-9A23-497C19DBE93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47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73" y="2695480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3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1843" y="2377988"/>
            <a:ext cx="10969139" cy="13692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 smtClean="0"/>
              <a:t>LHC Performance Workshop 2017 </a:t>
            </a:r>
            <a:br>
              <a:rPr lang="en-GB" dirty="0" smtClean="0"/>
            </a:br>
            <a:r>
              <a:rPr lang="fr-FR" dirty="0" smtClean="0"/>
              <a:t>Session 5: LIU / HL-LHC / LS2</a:t>
            </a:r>
            <a:endParaRPr kumimoji="0"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609600" y="3810778"/>
            <a:ext cx="3657600" cy="419653"/>
          </a:xfrm>
        </p:spPr>
        <p:txBody>
          <a:bodyPr lIns="45720" tIns="0" rIns="45720" bIns="0" anchor="ctr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23-26 January 2017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7902" y="0"/>
            <a:ext cx="3164098" cy="1591194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818788" y="6184800"/>
            <a:ext cx="3275151" cy="67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06DAD"/>
                </a:solidFill>
              </a:defRPr>
            </a:lvl1pPr>
          </a:lstStyle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430336" y="6184801"/>
            <a:ext cx="6314164" cy="673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06DAD"/>
                </a:solidFill>
              </a:defRPr>
            </a:lvl1pPr>
          </a:lstStyle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289" y="119136"/>
            <a:ext cx="2292295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6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3261" y="1927801"/>
            <a:ext cx="10969139" cy="9404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2925844"/>
            <a:ext cx="3657600" cy="419653"/>
          </a:xfrm>
        </p:spPr>
        <p:txBody>
          <a:bodyPr lIns="45720" tIns="0" rIns="45720" bIns="0" anchor="t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289" y="119136"/>
            <a:ext cx="2292295" cy="1292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7902" y="0"/>
            <a:ext cx="3164098" cy="1591194"/>
          </a:xfrm>
          <a:prstGeom prst="rect">
            <a:avLst/>
          </a:prstGeom>
        </p:spPr>
      </p:pic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818788" y="6184800"/>
            <a:ext cx="3275151" cy="67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06DAD"/>
                </a:solidFill>
              </a:defRPr>
            </a:lvl1pPr>
          </a:lstStyle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430336" y="6184801"/>
            <a:ext cx="6314164" cy="673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06DAD"/>
                </a:solidFill>
              </a:defRPr>
            </a:lvl1pPr>
          </a:lstStyle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1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8094" y="289208"/>
            <a:ext cx="8371687" cy="817708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13200" indent="-241200">
              <a:spcBef>
                <a:spcPts val="1272"/>
              </a:spcBef>
              <a:spcAft>
                <a:spcPts val="0"/>
              </a:spcAft>
              <a:defRPr sz="2400"/>
            </a:lvl1pPr>
            <a:lvl2pPr marL="615600" indent="-241200">
              <a:defRPr sz="2000"/>
            </a:lvl2pPr>
            <a:lvl3pPr marL="878400" indent="-198000"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06DAD"/>
                </a:solidFill>
              </a:defRPr>
            </a:lvl1pPr>
          </a:lstStyle>
          <a:p>
            <a:fld id="{17918391-D411-FE40-AAD7-861AE5233E0E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79" y="119137"/>
            <a:ext cx="1544431" cy="870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9782" y="0"/>
            <a:ext cx="1982218" cy="996838"/>
          </a:xfrm>
          <a:prstGeom prst="rect">
            <a:avLst/>
          </a:prstGeom>
        </p:spPr>
      </p:pic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818788" y="6184800"/>
            <a:ext cx="3275151" cy="67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06DAD"/>
                </a:solidFill>
              </a:defRPr>
            </a:lvl1pPr>
          </a:lstStyle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430336" y="6184801"/>
            <a:ext cx="6314164" cy="6731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06DAD"/>
                </a:solidFill>
              </a:defRPr>
            </a:lvl1pPr>
          </a:lstStyle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81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73" y="2695480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70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err="1" smtClean="0"/>
              <a:t>Title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69139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text</a:t>
            </a:r>
            <a:r>
              <a:rPr kumimoji="0" lang="fr-CH" dirty="0" smtClean="0"/>
              <a:t> styles</a:t>
            </a:r>
          </a:p>
          <a:p>
            <a:pPr lvl="1" eaLnBrk="1" latinLnBrk="0" hangingPunct="1"/>
            <a:r>
              <a:rPr kumimoji="0" lang="fr-CH" dirty="0" smtClean="0"/>
              <a:t>Second </a:t>
            </a:r>
            <a:r>
              <a:rPr kumimoji="0" lang="fr-CH" dirty="0" err="1" smtClean="0"/>
              <a:t>level</a:t>
            </a:r>
            <a:endParaRPr kumimoji="0" lang="fr-CH" dirty="0" smtClean="0"/>
          </a:p>
          <a:p>
            <a:pPr lvl="2" eaLnBrk="1" latinLnBrk="0" hangingPunct="1"/>
            <a:r>
              <a:rPr kumimoji="0" lang="fr-CH" dirty="0" err="1" smtClean="0"/>
              <a:t>Third</a:t>
            </a:r>
            <a:r>
              <a:rPr kumimoji="0" lang="fr-CH" dirty="0" smtClean="0"/>
              <a:t> </a:t>
            </a:r>
            <a:r>
              <a:rPr kumimoji="0" lang="fr-CH" dirty="0" err="1" smtClean="0"/>
              <a:t>level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2"/>
          </p:nvPr>
        </p:nvSpPr>
        <p:spPr>
          <a:xfrm>
            <a:off x="1081535" y="6184800"/>
            <a:ext cx="2935924" cy="67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06DAD"/>
                </a:solidFill>
              </a:defRPr>
            </a:lvl1pPr>
          </a:lstStyle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53257" y="6274447"/>
            <a:ext cx="10763612" cy="0"/>
          </a:xfrm>
          <a:prstGeom prst="line">
            <a:avLst/>
          </a:prstGeom>
          <a:ln w="28575" cmpd="sng">
            <a:solidFill>
              <a:srgbClr val="4177AB"/>
            </a:solidFill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7" descr="logo-presentation-small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5" y="6111128"/>
            <a:ext cx="655713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8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200" indent="-349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9600" indent="-349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6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jpeg"/><Relationship Id="rId13" Type="http://schemas.openxmlformats.org/officeDocument/2006/relationships/image" Target="../media/image18.jpeg"/><Relationship Id="rId14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gif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62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performance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2614" y="2438127"/>
            <a:ext cx="5852315" cy="3554901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PSB </a:t>
            </a:r>
            <a:r>
              <a:rPr lang="en-US" b="1" dirty="0" smtClean="0"/>
              <a:t>injection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Brightness</a:t>
            </a:r>
            <a:r>
              <a:rPr lang="en-US" dirty="0" smtClean="0"/>
              <a:t> limited by </a:t>
            </a:r>
            <a:r>
              <a:rPr lang="en-US" dirty="0"/>
              <a:t>efficiency </a:t>
            </a:r>
            <a:r>
              <a:rPr lang="en-US" dirty="0" smtClean="0"/>
              <a:t>of </a:t>
            </a:r>
            <a:r>
              <a:rPr lang="en-US" dirty="0"/>
              <a:t>multi-turn injection process </a:t>
            </a:r>
            <a:r>
              <a:rPr lang="en-US" dirty="0" smtClean="0"/>
              <a:t>and space </a:t>
            </a:r>
            <a:r>
              <a:rPr lang="en-US" dirty="0"/>
              <a:t>charge </a:t>
            </a:r>
            <a:r>
              <a:rPr lang="en-US" dirty="0" smtClean="0"/>
              <a:t>effects</a:t>
            </a:r>
          </a:p>
          <a:p>
            <a:r>
              <a:rPr lang="en-US" b="1" dirty="0" smtClean="0"/>
              <a:t>PS and SPS injection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Brightness</a:t>
            </a:r>
            <a:r>
              <a:rPr lang="en-US" dirty="0" smtClean="0"/>
              <a:t> limited by space charge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Q&lt;0.31 (PS) and 0.21 (SPS), to limit beam </a:t>
            </a:r>
            <a:r>
              <a:rPr lang="en-US" dirty="0" smtClean="0"/>
              <a:t>degradation</a:t>
            </a:r>
            <a:endParaRPr lang="en-US" dirty="0" smtClean="0"/>
          </a:p>
          <a:p>
            <a:r>
              <a:rPr lang="en-US" b="1" dirty="0" smtClean="0"/>
              <a:t>PS cycle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Bunch intensity </a:t>
            </a:r>
            <a:r>
              <a:rPr lang="en-US" dirty="0" smtClean="0"/>
              <a:t>limited by longitudinal coupled bunch dipolar instability</a:t>
            </a:r>
          </a:p>
          <a:p>
            <a:r>
              <a:rPr lang="en-US" b="1" dirty="0" smtClean="0"/>
              <a:t>SPS cycle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Bunch intensity </a:t>
            </a:r>
            <a:r>
              <a:rPr lang="en-US" dirty="0" smtClean="0"/>
              <a:t>limited by RF power, longitudinal coupled bunch instability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10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265307"/>
              </p:ext>
            </p:extLst>
          </p:nvPr>
        </p:nvGraphicFramePr>
        <p:xfrm>
          <a:off x="6403704" y="1237402"/>
          <a:ext cx="5337438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379"/>
                <a:gridCol w="1840323"/>
                <a:gridCol w="157073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baseline="0" dirty="0" smtClean="0"/>
                        <a:t> (x 10</a:t>
                      </a:r>
                      <a:r>
                        <a:rPr lang="en-US" baseline="30000" dirty="0" smtClean="0"/>
                        <a:t>11</a:t>
                      </a:r>
                      <a:r>
                        <a:rPr lang="en-US" baseline="0" dirty="0" smtClean="0"/>
                        <a:t> p/b)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baseline="-25000" dirty="0" smtClean="0"/>
                        <a:t>x,y,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0" dirty="0" smtClean="0"/>
                        <a:t>m)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HL-LHC target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2.3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2.1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Picture 8" descr="01_Performance_standard25ns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0" y="1004923"/>
            <a:ext cx="5499336" cy="50763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305183" y="1570065"/>
            <a:ext cx="2310528" cy="3743998"/>
          </a:xfrm>
          <a:prstGeom prst="line">
            <a:avLst/>
          </a:prstGeom>
          <a:ln w="38100" cmpd="sng">
            <a:solidFill>
              <a:schemeClr val="tx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316482" y="1570065"/>
            <a:ext cx="4327554" cy="3757565"/>
            <a:chOff x="1316482" y="1570065"/>
            <a:chExt cx="4327554" cy="3757565"/>
          </a:xfrm>
        </p:grpSpPr>
        <p:sp>
          <p:nvSpPr>
            <p:cNvPr id="18" name="Freeform 17"/>
            <p:cNvSpPr/>
            <p:nvPr/>
          </p:nvSpPr>
          <p:spPr>
            <a:xfrm>
              <a:off x="1316482" y="2508806"/>
              <a:ext cx="4327554" cy="2804944"/>
            </a:xfrm>
            <a:custGeom>
              <a:avLst/>
              <a:gdLst>
                <a:gd name="connsiteX0" fmla="*/ 0 w 4374128"/>
                <a:gd name="connsiteY0" fmla="*/ 2804944 h 2804944"/>
                <a:gd name="connsiteX1" fmla="*/ 564404 w 4374128"/>
                <a:gd name="connsiteY1" fmla="*/ 2663814 h 2804944"/>
                <a:gd name="connsiteX2" fmla="*/ 1710849 w 4374128"/>
                <a:gd name="connsiteY2" fmla="*/ 1975809 h 2804944"/>
                <a:gd name="connsiteX3" fmla="*/ 4374128 w 4374128"/>
                <a:gd name="connsiteY3" fmla="*/ 0 h 2804944"/>
                <a:gd name="connsiteX4" fmla="*/ 4374128 w 4374128"/>
                <a:gd name="connsiteY4" fmla="*/ 0 h 2804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4128" h="2804944">
                  <a:moveTo>
                    <a:pt x="0" y="2804944"/>
                  </a:moveTo>
                  <a:cubicBezTo>
                    <a:pt x="139631" y="2803473"/>
                    <a:pt x="279263" y="2802003"/>
                    <a:pt x="564404" y="2663814"/>
                  </a:cubicBezTo>
                  <a:cubicBezTo>
                    <a:pt x="849545" y="2525625"/>
                    <a:pt x="1075895" y="2419778"/>
                    <a:pt x="1710849" y="1975809"/>
                  </a:cubicBezTo>
                  <a:cubicBezTo>
                    <a:pt x="2345803" y="1531840"/>
                    <a:pt x="4374128" y="0"/>
                    <a:pt x="4374128" y="0"/>
                  </a:cubicBezTo>
                  <a:lnTo>
                    <a:pt x="4374128" y="0"/>
                  </a:lnTo>
                </a:path>
              </a:pathLst>
            </a:custGeom>
            <a:ln w="38100" cmpd="sng">
              <a:solidFill>
                <a:srgbClr val="004078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16482" y="1570065"/>
              <a:ext cx="2069939" cy="3757565"/>
            </a:xfrm>
            <a:custGeom>
              <a:avLst/>
              <a:gdLst>
                <a:gd name="connsiteX0" fmla="*/ 0 w 4374128"/>
                <a:gd name="connsiteY0" fmla="*/ 2804944 h 2804944"/>
                <a:gd name="connsiteX1" fmla="*/ 564404 w 4374128"/>
                <a:gd name="connsiteY1" fmla="*/ 2663814 h 2804944"/>
                <a:gd name="connsiteX2" fmla="*/ 1710849 w 4374128"/>
                <a:gd name="connsiteY2" fmla="*/ 1975809 h 2804944"/>
                <a:gd name="connsiteX3" fmla="*/ 4374128 w 4374128"/>
                <a:gd name="connsiteY3" fmla="*/ 0 h 2804944"/>
                <a:gd name="connsiteX4" fmla="*/ 4374128 w 4374128"/>
                <a:gd name="connsiteY4" fmla="*/ 0 h 2804944"/>
                <a:gd name="connsiteX0" fmla="*/ 0 w 4374128"/>
                <a:gd name="connsiteY0" fmla="*/ 2804944 h 2804944"/>
                <a:gd name="connsiteX1" fmla="*/ 489862 w 4374128"/>
                <a:gd name="connsiteY1" fmla="*/ 2624307 h 2804944"/>
                <a:gd name="connsiteX2" fmla="*/ 1710849 w 4374128"/>
                <a:gd name="connsiteY2" fmla="*/ 1975809 h 2804944"/>
                <a:gd name="connsiteX3" fmla="*/ 4374128 w 4374128"/>
                <a:gd name="connsiteY3" fmla="*/ 0 h 2804944"/>
                <a:gd name="connsiteX4" fmla="*/ 4374128 w 4374128"/>
                <a:gd name="connsiteY4" fmla="*/ 0 h 2804944"/>
                <a:gd name="connsiteX0" fmla="*/ 0 w 4374128"/>
                <a:gd name="connsiteY0" fmla="*/ 2804944 h 2804944"/>
                <a:gd name="connsiteX1" fmla="*/ 489862 w 4374128"/>
                <a:gd name="connsiteY1" fmla="*/ 2624307 h 2804944"/>
                <a:gd name="connsiteX2" fmla="*/ 1636308 w 4374128"/>
                <a:gd name="connsiteY2" fmla="*/ 1936303 h 2804944"/>
                <a:gd name="connsiteX3" fmla="*/ 4374128 w 4374128"/>
                <a:gd name="connsiteY3" fmla="*/ 0 h 2804944"/>
                <a:gd name="connsiteX4" fmla="*/ 4374128 w 4374128"/>
                <a:gd name="connsiteY4" fmla="*/ 0 h 2804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4128" h="2804944">
                  <a:moveTo>
                    <a:pt x="0" y="2804944"/>
                  </a:moveTo>
                  <a:cubicBezTo>
                    <a:pt x="139631" y="2803473"/>
                    <a:pt x="217144" y="2769081"/>
                    <a:pt x="489862" y="2624307"/>
                  </a:cubicBezTo>
                  <a:cubicBezTo>
                    <a:pt x="762580" y="2479534"/>
                    <a:pt x="988930" y="2373687"/>
                    <a:pt x="1636308" y="1936303"/>
                  </a:cubicBezTo>
                  <a:cubicBezTo>
                    <a:pt x="2283686" y="1498919"/>
                    <a:pt x="3917825" y="322717"/>
                    <a:pt x="4374128" y="0"/>
                  </a:cubicBezTo>
                  <a:lnTo>
                    <a:pt x="4374128" y="0"/>
                  </a:lnTo>
                </a:path>
              </a:pathLst>
            </a:custGeom>
            <a:ln w="38100" cmpd="sng">
              <a:solidFill>
                <a:srgbClr val="004078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3152588" y="1570065"/>
            <a:ext cx="29883" cy="3743685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00769" y="1583945"/>
            <a:ext cx="29883" cy="3743685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84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performance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2614" y="2438127"/>
            <a:ext cx="5852315" cy="3554901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PSB </a:t>
            </a:r>
            <a:r>
              <a:rPr lang="en-US" b="1" dirty="0" smtClean="0"/>
              <a:t>injection</a:t>
            </a:r>
            <a:r>
              <a:rPr lang="en-US" dirty="0" smtClean="0"/>
              <a:t>: Brightness limited by </a:t>
            </a:r>
            <a:r>
              <a:rPr lang="en-US" dirty="0"/>
              <a:t>efficiency </a:t>
            </a:r>
            <a:r>
              <a:rPr lang="en-US" dirty="0" smtClean="0"/>
              <a:t>of </a:t>
            </a:r>
            <a:r>
              <a:rPr lang="en-US" dirty="0"/>
              <a:t>multi-turn injection process </a:t>
            </a:r>
            <a:r>
              <a:rPr lang="en-US" dirty="0" smtClean="0"/>
              <a:t>and space </a:t>
            </a:r>
            <a:r>
              <a:rPr lang="en-US" dirty="0"/>
              <a:t>charge </a:t>
            </a:r>
            <a:r>
              <a:rPr lang="en-US" dirty="0" smtClean="0"/>
              <a:t>effects</a:t>
            </a:r>
          </a:p>
          <a:p>
            <a:r>
              <a:rPr lang="en-US" b="1" dirty="0"/>
              <a:t>PS and SPS injection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Brightness</a:t>
            </a:r>
            <a:r>
              <a:rPr lang="en-US" dirty="0"/>
              <a:t> limited by space charge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Q&lt;0.31 (PS) and 0.21 (SPS), to limit beam degradation (</a:t>
            </a:r>
            <a:r>
              <a:rPr lang="en-US" b="1" dirty="0"/>
              <a:t>H. </a:t>
            </a:r>
            <a:r>
              <a:rPr lang="en-US" b="1" dirty="0" err="1"/>
              <a:t>Bartosik’s</a:t>
            </a:r>
            <a:r>
              <a:rPr lang="en-US" b="1" dirty="0"/>
              <a:t> talk</a:t>
            </a:r>
            <a:r>
              <a:rPr lang="en-US" dirty="0"/>
              <a:t>)</a:t>
            </a:r>
          </a:p>
          <a:p>
            <a:r>
              <a:rPr lang="en-US" b="1" dirty="0" smtClean="0"/>
              <a:t>PS cycle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Bunch intensity </a:t>
            </a:r>
            <a:r>
              <a:rPr lang="en-US" dirty="0" smtClean="0"/>
              <a:t>limited by longitudinal coupled bunch dipolar instability</a:t>
            </a:r>
          </a:p>
          <a:p>
            <a:r>
              <a:rPr lang="en-US" b="1" dirty="0" smtClean="0"/>
              <a:t>SPS cycle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Bunch intensity </a:t>
            </a:r>
            <a:r>
              <a:rPr lang="en-US" dirty="0" smtClean="0"/>
              <a:t>limited by RF power, longitudinal coupled bunch instability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11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230387"/>
              </p:ext>
            </p:extLst>
          </p:nvPr>
        </p:nvGraphicFramePr>
        <p:xfrm>
          <a:off x="6403704" y="1237402"/>
          <a:ext cx="5337438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379"/>
                <a:gridCol w="1840323"/>
                <a:gridCol w="157073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baseline="0" dirty="0" smtClean="0"/>
                        <a:t> (x 10</a:t>
                      </a:r>
                      <a:r>
                        <a:rPr lang="en-US" baseline="30000" dirty="0" smtClean="0"/>
                        <a:t>11</a:t>
                      </a:r>
                      <a:r>
                        <a:rPr lang="en-US" baseline="0" dirty="0" smtClean="0"/>
                        <a:t> p/b)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baseline="-25000" dirty="0" smtClean="0"/>
                        <a:t>x,y,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0" dirty="0" smtClean="0"/>
                        <a:t>m)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HL-LHC target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2.3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2.1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Present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1.3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2.7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Picture 8" descr="01_Performance_standard25ns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0" y="1004923"/>
            <a:ext cx="5499336" cy="507631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11176" y="1957294"/>
            <a:ext cx="8229966" cy="407569"/>
            <a:chOff x="3511176" y="1957294"/>
            <a:chExt cx="8229966" cy="407569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3511176" y="1997693"/>
              <a:ext cx="2892529" cy="19866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403704" y="1957294"/>
              <a:ext cx="5337438" cy="40756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5-Point Star 12"/>
          <p:cNvSpPr>
            <a:spLocks noChangeAspect="1"/>
          </p:cNvSpPr>
          <p:nvPr/>
        </p:nvSpPr>
        <p:spPr>
          <a:xfrm>
            <a:off x="2992941" y="1780353"/>
            <a:ext cx="324000" cy="324000"/>
          </a:xfrm>
          <a:prstGeom prst="star5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314824" y="1957294"/>
            <a:ext cx="4228352" cy="3346826"/>
            <a:chOff x="1314824" y="1957294"/>
            <a:chExt cx="4228352" cy="3346826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1314824" y="1957294"/>
              <a:ext cx="4228352" cy="3346826"/>
            </a:xfrm>
            <a:prstGeom prst="line">
              <a:avLst/>
            </a:prstGeom>
            <a:ln w="38100" cmpd="sng"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92941" y="2814095"/>
              <a:ext cx="504971" cy="418353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316941" y="1601693"/>
            <a:ext cx="1344763" cy="3702425"/>
            <a:chOff x="3316941" y="1601693"/>
            <a:chExt cx="1344763" cy="3702425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4661704" y="1601693"/>
              <a:ext cx="0" cy="3702425"/>
            </a:xfrm>
            <a:prstGeom prst="line">
              <a:avLst/>
            </a:prstGeom>
            <a:ln w="38100" cmpd="sng"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841453" y="4116966"/>
              <a:ext cx="663588" cy="0"/>
            </a:xfrm>
            <a:prstGeom prst="straightConnector1">
              <a:avLst/>
            </a:prstGeom>
            <a:ln w="38100" cmpd="sng">
              <a:solidFill>
                <a:srgbClr val="C0C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316941" y="4523366"/>
              <a:ext cx="1188100" cy="0"/>
            </a:xfrm>
            <a:prstGeom prst="straightConnector1">
              <a:avLst/>
            </a:prstGeom>
            <a:ln w="38100" cmpd="sng">
              <a:solidFill>
                <a:srgbClr val="C0C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505041" y="1601693"/>
            <a:ext cx="7236101" cy="1212402"/>
            <a:chOff x="4505041" y="1601693"/>
            <a:chExt cx="7236101" cy="1212402"/>
          </a:xfrm>
        </p:grpSpPr>
        <p:sp>
          <p:nvSpPr>
            <p:cNvPr id="14" name="Rectangle 13"/>
            <p:cNvSpPr/>
            <p:nvPr/>
          </p:nvSpPr>
          <p:spPr>
            <a:xfrm>
              <a:off x="6403704" y="1601693"/>
              <a:ext cx="5337438" cy="3960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005294" y="1828165"/>
              <a:ext cx="1398412" cy="609962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5-Point Star 15"/>
            <p:cNvSpPr>
              <a:spLocks noChangeAspect="1"/>
            </p:cNvSpPr>
            <p:nvPr/>
          </p:nvSpPr>
          <p:spPr>
            <a:xfrm>
              <a:off x="4505041" y="2490095"/>
              <a:ext cx="324000" cy="324000"/>
            </a:xfrm>
            <a:prstGeom prst="star5">
              <a:avLst/>
            </a:prstGeom>
            <a:solidFill>
              <a:srgbClr val="008000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69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brightness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Halve the slope of the </a:t>
            </a:r>
            <a:r>
              <a:rPr lang="en-US" b="1" dirty="0" smtClean="0"/>
              <a:t>PSB brightness line</a:t>
            </a:r>
          </a:p>
          <a:p>
            <a:pPr lvl="1"/>
            <a:r>
              <a:rPr lang="en-US" dirty="0" smtClean="0"/>
              <a:t>160 MeV H</a:t>
            </a:r>
            <a:r>
              <a:rPr lang="en-US" baseline="30000" dirty="0" smtClean="0"/>
              <a:t>-</a:t>
            </a:r>
            <a:r>
              <a:rPr lang="en-US" dirty="0" smtClean="0"/>
              <a:t> charge exchange injection from Linac4 replacing 50 MeV </a:t>
            </a:r>
            <a:r>
              <a:rPr lang="en-US" dirty="0" err="1" smtClean="0"/>
              <a:t>multiturn</a:t>
            </a:r>
            <a:r>
              <a:rPr lang="en-US" dirty="0" smtClean="0"/>
              <a:t> injection from Linac2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12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90" y="2402545"/>
            <a:ext cx="5402381" cy="3782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945255">
            <a:off x="5244354" y="3141794"/>
            <a:ext cx="348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71EF0"/>
                </a:solidFill>
              </a:rPr>
              <a:t>Measured points (2012 </a:t>
            </a:r>
            <a:r>
              <a:rPr lang="mr-IN" dirty="0" smtClean="0">
                <a:solidFill>
                  <a:srgbClr val="171EF0"/>
                </a:solidFill>
              </a:rPr>
              <a:t>–</a:t>
            </a:r>
            <a:r>
              <a:rPr lang="en-US" dirty="0" smtClean="0">
                <a:solidFill>
                  <a:srgbClr val="171EF0"/>
                </a:solidFill>
              </a:rPr>
              <a:t> 2017)</a:t>
            </a:r>
            <a:endParaRPr lang="en-US" dirty="0">
              <a:solidFill>
                <a:srgbClr val="171E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849350">
            <a:off x="5650754" y="4352907"/>
            <a:ext cx="348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BA1BBC"/>
                </a:solidFill>
              </a:rPr>
              <a:t>PyORBIT</a:t>
            </a:r>
            <a:r>
              <a:rPr lang="en-US" dirty="0" smtClean="0">
                <a:solidFill>
                  <a:srgbClr val="BA1BBC"/>
                </a:solidFill>
              </a:rPr>
              <a:t> simulations</a:t>
            </a:r>
            <a:endParaRPr lang="en-US" dirty="0">
              <a:solidFill>
                <a:srgbClr val="BA1BBC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46" y="3268688"/>
            <a:ext cx="3049794" cy="907798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84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brightness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Halve the slope of the </a:t>
            </a:r>
            <a:r>
              <a:rPr lang="en-US" b="1" dirty="0" smtClean="0"/>
              <a:t>PSB brightness line</a:t>
            </a:r>
          </a:p>
          <a:p>
            <a:pPr lvl="1"/>
            <a:r>
              <a:rPr lang="en-US" dirty="0" smtClean="0"/>
              <a:t>160 MeV H</a:t>
            </a:r>
            <a:r>
              <a:rPr lang="en-US" baseline="30000" dirty="0" smtClean="0"/>
              <a:t>-</a:t>
            </a:r>
            <a:r>
              <a:rPr lang="en-US" dirty="0" smtClean="0"/>
              <a:t> charge exchange injection from Linac4 replacing 50 MeV </a:t>
            </a:r>
            <a:r>
              <a:rPr lang="en-US" dirty="0" err="1" smtClean="0"/>
              <a:t>multiturn</a:t>
            </a:r>
            <a:r>
              <a:rPr lang="en-US" dirty="0" smtClean="0"/>
              <a:t> injection from Linac2</a:t>
            </a:r>
          </a:p>
          <a:p>
            <a:r>
              <a:rPr lang="en-US" dirty="0" smtClean="0"/>
              <a:t>Reduce </a:t>
            </a:r>
            <a:r>
              <a:rPr lang="en-US" b="1" dirty="0" smtClean="0"/>
              <a:t>space charge at PS injection </a:t>
            </a:r>
            <a:r>
              <a:rPr lang="en-US" dirty="0" smtClean="0"/>
              <a:t>to accommodate same tune spread as current LHC beam (</a:t>
            </a:r>
            <a:r>
              <a:rPr lang="en-US" i="1" dirty="0" err="1" smtClean="0">
                <a:latin typeface="Symbol" charset="2"/>
                <a:cs typeface="Symbol" charset="2"/>
              </a:rPr>
              <a:t>D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y</a:t>
            </a:r>
            <a:r>
              <a:rPr lang="en-US" i="1" dirty="0" smtClean="0"/>
              <a:t>=-0.31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Increase of PS injection energy from </a:t>
            </a:r>
            <a:r>
              <a:rPr lang="en-US" b="1" dirty="0" smtClean="0"/>
              <a:t>1.4 </a:t>
            </a:r>
            <a:r>
              <a:rPr lang="en-US" b="1" dirty="0" err="1" smtClean="0"/>
              <a:t>GeV</a:t>
            </a:r>
            <a:r>
              <a:rPr lang="en-US" b="1" dirty="0" smtClean="0"/>
              <a:t> to 2 </a:t>
            </a:r>
            <a:r>
              <a:rPr lang="en-US" b="1" dirty="0" err="1" smtClean="0"/>
              <a:t>GeV</a:t>
            </a:r>
            <a:endParaRPr lang="en-US" b="1" dirty="0" smtClean="0"/>
          </a:p>
          <a:p>
            <a:pPr lvl="1"/>
            <a:r>
              <a:rPr lang="en-US" dirty="0" smtClean="0"/>
              <a:t>Increase of </a:t>
            </a:r>
            <a:r>
              <a:rPr lang="en-US" b="1" dirty="0" smtClean="0"/>
              <a:t>longitudinal </a:t>
            </a:r>
            <a:r>
              <a:rPr lang="en-US" b="1" dirty="0" err="1" smtClean="0"/>
              <a:t>emittance</a:t>
            </a:r>
            <a:r>
              <a:rPr lang="en-US" b="1" dirty="0" smtClean="0"/>
              <a:t> </a:t>
            </a:r>
            <a:r>
              <a:rPr lang="en-US" dirty="0" smtClean="0"/>
              <a:t>(compatibly with other constraints) at transfer in order to gain from decreasing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max</a:t>
            </a:r>
            <a:r>
              <a:rPr lang="en-US" dirty="0" smtClean="0"/>
              <a:t> and increasing </a:t>
            </a:r>
            <a:r>
              <a:rPr lang="en-US" dirty="0" smtClean="0">
                <a:latin typeface="Symbol" charset="2"/>
                <a:cs typeface="Symbol" charset="2"/>
              </a:rPr>
              <a:t>d=(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0" y="4676588"/>
            <a:ext cx="10981880" cy="86399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64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PS intensity limitation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2" descr="C:\Heiko\Presentations\2014-11_RFUpgradesHB2014\2012-01_LHCBeamSlides\LHC25cycle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" y="1134001"/>
            <a:ext cx="8460000" cy="23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387794" y="3023967"/>
            <a:ext cx="3620150" cy="2998169"/>
            <a:chOff x="387794" y="3023967"/>
            <a:chExt cx="3620150" cy="2998169"/>
          </a:xfrm>
        </p:grpSpPr>
        <p:pic>
          <p:nvPicPr>
            <p:cNvPr id="8" name="Picture 3" descr="C:\Heiko\Presentations\2014-11_RFUpgradesHB2014\2012-01_LHCBeamSlides\LHC25\inj2allb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94" y="3470271"/>
              <a:ext cx="2651288" cy="2551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utoShape 31"/>
            <p:cNvSpPr>
              <a:spLocks noChangeArrowheads="1"/>
            </p:cNvSpPr>
            <p:nvPr/>
          </p:nvSpPr>
          <p:spPr bwMode="auto">
            <a:xfrm rot="2901112">
              <a:off x="3333966" y="2725905"/>
              <a:ext cx="375916" cy="972040"/>
            </a:xfrm>
            <a:prstGeom prst="upArrow">
              <a:avLst>
                <a:gd name="adj1" fmla="val 50000"/>
                <a:gd name="adj2" fmla="val 562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nstantia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27389" y="1259766"/>
            <a:ext cx="2362200" cy="1403155"/>
            <a:chOff x="5334000" y="775121"/>
            <a:chExt cx="2362200" cy="1403155"/>
          </a:xfrm>
        </p:grpSpPr>
        <p:sp>
          <p:nvSpPr>
            <p:cNvPr id="15" name="Rectangle 14"/>
            <p:cNvSpPr/>
            <p:nvPr/>
          </p:nvSpPr>
          <p:spPr bwMode="auto">
            <a:xfrm rot="18828842">
              <a:off x="5349555" y="1362399"/>
              <a:ext cx="1403155" cy="2286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629401" y="820094"/>
              <a:ext cx="609600" cy="2286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5334000" y="1752600"/>
              <a:ext cx="2362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  <a:latin typeface="Constantia" pitchFamily="18" charset="0"/>
                </a:rPr>
                <a:t>Instability</a:t>
              </a:r>
              <a:endParaRPr lang="en-US" sz="1800" b="1" dirty="0">
                <a:solidFill>
                  <a:srgbClr val="FF0000"/>
                </a:solidFill>
                <a:latin typeface="Constantia" pitchFamily="18" charset="0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rot="10800000">
              <a:off x="6019798" y="1524000"/>
              <a:ext cx="457201" cy="3048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>
                <a:latin typeface="Constantia" pitchFamily="18" charset="0"/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rot="10800000" flipH="1">
              <a:off x="6629402" y="941562"/>
              <a:ext cx="304799" cy="88724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>
                <a:latin typeface="Constantia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38471" y="959245"/>
            <a:ext cx="4547407" cy="2556000"/>
            <a:chOff x="6738471" y="959245"/>
            <a:chExt cx="4547407" cy="2556000"/>
          </a:xfrm>
        </p:grpSpPr>
        <p:pic>
          <p:nvPicPr>
            <p:cNvPr id="7" name="Picture 5" descr="C:\Heiko\Presentations\2014-11_RFUpgradesHB2014\2012-01_LHCBeamSlides\LHC25\foursplitb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7657" y="959245"/>
              <a:ext cx="2598221" cy="25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 flipH="1">
              <a:off x="6738471" y="1375960"/>
              <a:ext cx="1775118" cy="0"/>
            </a:xfrm>
            <a:prstGeom prst="straightConnector1">
              <a:avLst/>
            </a:prstGeom>
            <a:ln w="38100" cmpd="sng">
              <a:solidFill>
                <a:schemeClr val="bg1">
                  <a:lumMod val="6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839882" y="3824941"/>
            <a:ext cx="7738857" cy="22552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Bunch current limited to </a:t>
            </a:r>
            <a:r>
              <a:rPr lang="en-US" b="1" dirty="0" smtClean="0">
                <a:solidFill>
                  <a:srgbClr val="FF0000"/>
                </a:solidFill>
              </a:rPr>
              <a:t>1.6e11 p/b at extraction</a:t>
            </a:r>
          </a:p>
          <a:p>
            <a:r>
              <a:rPr lang="en-US" dirty="0" smtClean="0"/>
              <a:t>Above 1.6e11</a:t>
            </a:r>
            <a:r>
              <a:rPr lang="en-US" dirty="0"/>
              <a:t> p/b </a:t>
            </a:r>
            <a:r>
              <a:rPr lang="en-US" b="1" dirty="0"/>
              <a:t>l</a:t>
            </a:r>
            <a:r>
              <a:rPr lang="en-US" b="1" dirty="0" smtClean="0"/>
              <a:t>ongitudinal coupled bunch instabilities </a:t>
            </a:r>
            <a:r>
              <a:rPr lang="en-US" dirty="0" smtClean="0"/>
              <a:t>appear on the ramp and at flat top for nominal longitudinal </a:t>
            </a:r>
            <a:r>
              <a:rPr lang="en-US" dirty="0" err="1" smtClean="0"/>
              <a:t>emittance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ipolar oscillation, caused by </a:t>
            </a:r>
            <a:r>
              <a:rPr lang="en-US" b="1" dirty="0" smtClean="0"/>
              <a:t>10 MHz RF system impedance</a:t>
            </a:r>
            <a:r>
              <a:rPr lang="en-US" dirty="0" smtClean="0"/>
              <a:t> (as found also in simulations)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29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PS intensity 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Longitudinal feedback </a:t>
            </a:r>
            <a:r>
              <a:rPr lang="en-US" dirty="0" smtClean="0"/>
              <a:t>based on broad-band </a:t>
            </a:r>
            <a:r>
              <a:rPr lang="en-US" dirty="0" err="1" smtClean="0"/>
              <a:t>Finemet</a:t>
            </a:r>
            <a:r>
              <a:rPr lang="en-US" dirty="0" smtClean="0"/>
              <a:t> cavity as kicker installed and deployed over the last three </a:t>
            </a:r>
            <a:r>
              <a:rPr lang="en-US" dirty="0" smtClean="0"/>
              <a:t>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15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98" y="2392474"/>
            <a:ext cx="3461539" cy="3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09" y="2394274"/>
            <a:ext cx="3461539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5964" y="2224556"/>
            <a:ext cx="328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onstantia" pitchFamily="18" charset="0"/>
              </a:rPr>
              <a:t>Feedback</a:t>
            </a:r>
            <a:r>
              <a:rPr lang="en-US" sz="1600" b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nstantia" pitchFamily="18" charset="0"/>
              </a:rPr>
              <a:t>off </a:t>
            </a:r>
            <a:r>
              <a:rPr lang="en-US" sz="1600" b="1" dirty="0" smtClean="0">
                <a:latin typeface="Constantia" pitchFamily="18" charset="0"/>
              </a:rPr>
              <a:t>(</a:t>
            </a:r>
            <a:r>
              <a:rPr lang="en-US" sz="1600" b="1" i="1" dirty="0" err="1" smtClean="0">
                <a:latin typeface="Constantia" pitchFamily="18" charset="0"/>
              </a:rPr>
              <a:t>N</a:t>
            </a:r>
            <a:r>
              <a:rPr lang="en-US" sz="1600" b="1" baseline="-25000" dirty="0" err="1" smtClean="0">
                <a:latin typeface="Constantia" pitchFamily="18" charset="0"/>
              </a:rPr>
              <a:t>b</a:t>
            </a:r>
            <a:r>
              <a:rPr lang="en-US" sz="1600" b="1" dirty="0" smtClean="0">
                <a:latin typeface="Constantia" pitchFamily="18" charset="0"/>
              </a:rPr>
              <a:t> = 1.8 · 10</a:t>
            </a:r>
            <a:r>
              <a:rPr lang="en-US" sz="1600" b="1" baseline="30000" dirty="0" smtClean="0">
                <a:latin typeface="Constantia" pitchFamily="18" charset="0"/>
              </a:rPr>
              <a:t>11</a:t>
            </a:r>
            <a:r>
              <a:rPr lang="en-US" sz="1600" b="1" dirty="0" smtClean="0">
                <a:latin typeface="Constantia" pitchFamily="18" charset="0"/>
              </a:rPr>
              <a:t> ppb)</a:t>
            </a:r>
            <a:endParaRPr lang="en-GB" sz="1600" b="1" dirty="0">
              <a:latin typeface="Constant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1387" y="2224556"/>
            <a:ext cx="328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onstantia" pitchFamily="18" charset="0"/>
              </a:rPr>
              <a:t>Feedback</a:t>
            </a:r>
            <a:r>
              <a:rPr lang="en-US" sz="1600" b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nstantia" pitchFamily="18" charset="0"/>
              </a:rPr>
              <a:t>on </a:t>
            </a:r>
            <a:r>
              <a:rPr lang="en-US" sz="1600" b="1" dirty="0" smtClean="0">
                <a:latin typeface="Constantia" pitchFamily="18" charset="0"/>
              </a:rPr>
              <a:t>(</a:t>
            </a:r>
            <a:r>
              <a:rPr lang="en-US" sz="1600" b="1" i="1" dirty="0" err="1" smtClean="0">
                <a:latin typeface="Constantia" pitchFamily="18" charset="0"/>
              </a:rPr>
              <a:t>N</a:t>
            </a:r>
            <a:r>
              <a:rPr lang="en-US" sz="1600" b="1" baseline="-25000" dirty="0" err="1" smtClean="0">
                <a:latin typeface="Constantia" pitchFamily="18" charset="0"/>
              </a:rPr>
              <a:t>b</a:t>
            </a:r>
            <a:r>
              <a:rPr lang="en-US" sz="1600" b="1" dirty="0" smtClean="0">
                <a:latin typeface="Constantia" pitchFamily="18" charset="0"/>
              </a:rPr>
              <a:t> = 1.8 · 10</a:t>
            </a:r>
            <a:r>
              <a:rPr lang="en-US" sz="1600" b="1" baseline="30000" dirty="0" smtClean="0">
                <a:latin typeface="Constantia" pitchFamily="18" charset="0"/>
              </a:rPr>
              <a:t>11</a:t>
            </a:r>
            <a:r>
              <a:rPr lang="en-US" sz="1600" b="1" dirty="0" smtClean="0">
                <a:latin typeface="Constantia" pitchFamily="18" charset="0"/>
              </a:rPr>
              <a:t> ppb)</a:t>
            </a:r>
            <a:endParaRPr lang="en-GB" sz="1600" b="1" dirty="0">
              <a:latin typeface="Constantia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88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PS intensity 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Longitudinal feedback </a:t>
            </a:r>
            <a:r>
              <a:rPr lang="en-US" dirty="0" smtClean="0"/>
              <a:t>based on broad-band </a:t>
            </a:r>
            <a:r>
              <a:rPr lang="en-US" dirty="0" err="1" smtClean="0"/>
              <a:t>Finemet</a:t>
            </a:r>
            <a:r>
              <a:rPr lang="en-US" dirty="0" smtClean="0"/>
              <a:t> cavity as kicker installed and deployed over the last three years 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With transverse </a:t>
            </a:r>
            <a:r>
              <a:rPr lang="en-US" dirty="0" err="1" smtClean="0">
                <a:sym typeface="Wingdings"/>
              </a:rPr>
              <a:t>optimisation</a:t>
            </a:r>
            <a:r>
              <a:rPr lang="en-US" dirty="0" smtClean="0">
                <a:sym typeface="Wingdings"/>
              </a:rPr>
              <a:t>, beam is now stable </a:t>
            </a:r>
            <a:r>
              <a:rPr lang="en-US" dirty="0" smtClean="0">
                <a:sym typeface="Wingdings"/>
              </a:rPr>
              <a:t>up to </a:t>
            </a:r>
            <a:r>
              <a:rPr lang="en-US" b="1" dirty="0" smtClean="0">
                <a:sym typeface="Wingdings"/>
              </a:rPr>
              <a:t>2.6e11</a:t>
            </a:r>
            <a:r>
              <a:rPr lang="en-US" b="1" dirty="0" smtClean="0">
                <a:sym typeface="Wingdings"/>
              </a:rPr>
              <a:t> p/b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/>
          <a:stretch/>
        </p:blipFill>
        <p:spPr>
          <a:xfrm>
            <a:off x="1001066" y="2687020"/>
            <a:ext cx="4270150" cy="3773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/>
          <a:stretch/>
        </p:blipFill>
        <p:spPr>
          <a:xfrm>
            <a:off x="5553579" y="3092824"/>
            <a:ext cx="5472523" cy="30919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87556" y="2815962"/>
            <a:ext cx="3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err="1" smtClean="0"/>
              <a:t>N</a:t>
            </a:r>
            <a:r>
              <a:rPr lang="en-GB" b="1" baseline="-25000" dirty="0" err="1" smtClean="0"/>
              <a:t>b</a:t>
            </a:r>
            <a:r>
              <a:rPr lang="en-GB" b="1" dirty="0" smtClean="0"/>
              <a:t> = 2.6 </a:t>
            </a:r>
            <a:r>
              <a:rPr lang="en-GB" b="1" dirty="0"/>
              <a:t>∙ </a:t>
            </a:r>
            <a:r>
              <a:rPr lang="en-GB" b="1" dirty="0" smtClean="0"/>
              <a:t>10</a:t>
            </a:r>
            <a:r>
              <a:rPr lang="en-GB" b="1" baseline="30000" dirty="0" smtClean="0"/>
              <a:t>11</a:t>
            </a:r>
            <a:r>
              <a:rPr lang="en-GB" b="1" dirty="0" smtClean="0"/>
              <a:t> ppb, </a:t>
            </a:r>
            <a:r>
              <a:rPr lang="en-GB" b="1" dirty="0" smtClean="0">
                <a:latin typeface="Symbol" charset="2"/>
                <a:cs typeface="Symbol" charset="2"/>
              </a:rPr>
              <a:t>D</a:t>
            </a:r>
            <a:r>
              <a:rPr lang="en-GB" b="1" dirty="0" smtClean="0"/>
              <a:t>N/</a:t>
            </a:r>
            <a:r>
              <a:rPr lang="en-GB" b="1" dirty="0"/>
              <a:t>N</a:t>
            </a:r>
            <a:r>
              <a:rPr lang="en-GB" b="1" dirty="0" smtClean="0"/>
              <a:t> &lt; 5%</a:t>
            </a:r>
            <a:endParaRPr lang="en-GB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0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PS intensity 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Longitudinal feedback </a:t>
            </a:r>
            <a:r>
              <a:rPr lang="en-US" dirty="0" smtClean="0"/>
              <a:t>based on broad-band </a:t>
            </a:r>
            <a:r>
              <a:rPr lang="en-US" dirty="0" err="1" smtClean="0"/>
              <a:t>Finemet</a:t>
            </a:r>
            <a:r>
              <a:rPr lang="en-US" dirty="0" smtClean="0"/>
              <a:t> cavity as kicker installed and deployed over the last three years 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With transverse </a:t>
            </a:r>
            <a:r>
              <a:rPr lang="en-US" dirty="0" err="1" smtClean="0">
                <a:sym typeface="Wingdings"/>
              </a:rPr>
              <a:t>optimisation</a:t>
            </a:r>
            <a:r>
              <a:rPr lang="en-US" dirty="0" smtClean="0">
                <a:sym typeface="Wingdings"/>
              </a:rPr>
              <a:t>, beam is now stable </a:t>
            </a:r>
            <a:r>
              <a:rPr lang="en-US" dirty="0" smtClean="0">
                <a:sym typeface="Wingdings"/>
              </a:rPr>
              <a:t>up to </a:t>
            </a:r>
            <a:r>
              <a:rPr lang="en-US" b="1" dirty="0" smtClean="0">
                <a:sym typeface="Wingdings"/>
              </a:rPr>
              <a:t>2.6e11</a:t>
            </a:r>
            <a:r>
              <a:rPr lang="en-US" b="1" dirty="0" smtClean="0">
                <a:sym typeface="Wingdings"/>
              </a:rPr>
              <a:t> p/</a:t>
            </a:r>
            <a:r>
              <a:rPr lang="en-US" b="1" dirty="0" smtClean="0">
                <a:sym typeface="Wingdings"/>
              </a:rPr>
              <a:t>b</a:t>
            </a:r>
          </a:p>
          <a:p>
            <a:r>
              <a:rPr lang="en-US" dirty="0" smtClean="0">
                <a:sym typeface="Wingdings"/>
              </a:rPr>
              <a:t>Goal in terms of </a:t>
            </a:r>
            <a:r>
              <a:rPr lang="en-US" b="1" dirty="0" smtClean="0">
                <a:sym typeface="Wingdings"/>
              </a:rPr>
              <a:t>intensity out of the PS                                                 </a:t>
            </a:r>
            <a:r>
              <a:rPr lang="en-US" dirty="0" smtClean="0">
                <a:sym typeface="Wingdings"/>
              </a:rPr>
              <a:t>reached!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14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SPS intensity 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325607"/>
            <a:ext cx="4425576" cy="4695687"/>
          </a:xfrm>
        </p:spPr>
        <p:txBody>
          <a:bodyPr>
            <a:normAutofit/>
          </a:bodyPr>
          <a:lstStyle/>
          <a:p>
            <a:r>
              <a:rPr lang="en-US" b="1" dirty="0" smtClean="0"/>
              <a:t>Beam </a:t>
            </a:r>
            <a:r>
              <a:rPr lang="en-US" b="1" dirty="0"/>
              <a:t>loading </a:t>
            </a:r>
            <a:r>
              <a:rPr lang="en-US" dirty="0"/>
              <a:t>in the </a:t>
            </a:r>
            <a:r>
              <a:rPr lang="en-US" dirty="0" smtClean="0"/>
              <a:t>present 200 </a:t>
            </a:r>
            <a:r>
              <a:rPr lang="en-US" dirty="0"/>
              <a:t>MHz TW RF system </a:t>
            </a:r>
            <a:r>
              <a:rPr lang="mr-IN" dirty="0" smtClean="0"/>
              <a:t>–</a:t>
            </a:r>
            <a:r>
              <a:rPr lang="en-US" dirty="0" smtClean="0"/>
              <a:t> intensity limited to about 1.3e11 </a:t>
            </a:r>
            <a:r>
              <a:rPr lang="en-US" dirty="0"/>
              <a:t>p/</a:t>
            </a:r>
            <a:r>
              <a:rPr lang="en-US" dirty="0" smtClean="0"/>
              <a:t>b</a:t>
            </a:r>
          </a:p>
          <a:p>
            <a:r>
              <a:rPr lang="en-US" b="1" dirty="0"/>
              <a:t>Longitudinal instabilities </a:t>
            </a:r>
            <a:r>
              <a:rPr lang="en-US" dirty="0"/>
              <a:t>during ramp </a:t>
            </a:r>
            <a:r>
              <a:rPr lang="en-US" dirty="0" smtClean="0"/>
              <a:t>with </a:t>
            </a:r>
            <a:r>
              <a:rPr lang="en-US" dirty="0"/>
              <a:t>very low </a:t>
            </a:r>
            <a:r>
              <a:rPr lang="en-US" dirty="0" smtClean="0"/>
              <a:t>threshold currently cured by </a:t>
            </a:r>
          </a:p>
          <a:p>
            <a:pPr lvl="1"/>
            <a:r>
              <a:rPr lang="en-US" dirty="0" smtClean="0"/>
              <a:t>800 </a:t>
            </a:r>
            <a:r>
              <a:rPr lang="en-US" dirty="0"/>
              <a:t>MHz RF system in bunch shortening </a:t>
            </a:r>
            <a:r>
              <a:rPr lang="en-US" dirty="0" smtClean="0"/>
              <a:t>mode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ontrolled </a:t>
            </a:r>
            <a:r>
              <a:rPr lang="en-US" dirty="0" err="1"/>
              <a:t>emittance</a:t>
            </a:r>
            <a:r>
              <a:rPr lang="en-US" dirty="0"/>
              <a:t> blow-up </a:t>
            </a:r>
            <a:r>
              <a:rPr lang="en-US" dirty="0" smtClean="0"/>
              <a:t>(with constraint of 1.7 ns </a:t>
            </a:r>
            <a:r>
              <a:rPr lang="en-US" dirty="0"/>
              <a:t>bunch length </a:t>
            </a:r>
            <a:r>
              <a:rPr lang="en-US" dirty="0" smtClean="0"/>
              <a:t>at extraction)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2968"/>
          <a:stretch/>
        </p:blipFill>
        <p:spPr>
          <a:xfrm>
            <a:off x="5065059" y="1443268"/>
            <a:ext cx="5589819" cy="42194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54878" y="1972240"/>
            <a:ext cx="1462416" cy="537882"/>
          </a:xfrm>
          <a:prstGeom prst="rect">
            <a:avLst/>
          </a:prstGeom>
          <a:noFill/>
          <a:ln w="38100" cmpd="sng">
            <a:solidFill>
              <a:srgbClr val="406D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44524" y="1986902"/>
            <a:ext cx="131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Bunch length spread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9965764" y="2241181"/>
            <a:ext cx="689114" cy="2450353"/>
          </a:xfrm>
          <a:prstGeom prst="straightConnector1">
            <a:avLst/>
          </a:prstGeom>
          <a:ln w="57150" cmpd="sng">
            <a:solidFill>
              <a:srgbClr val="406DAD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155763" y="3436473"/>
            <a:ext cx="3107766" cy="1284940"/>
            <a:chOff x="6155763" y="3436473"/>
            <a:chExt cx="3107766" cy="1284940"/>
          </a:xfrm>
        </p:grpSpPr>
        <p:sp>
          <p:nvSpPr>
            <p:cNvPr id="12" name="TextBox 11"/>
            <p:cNvSpPr txBox="1"/>
            <p:nvPr/>
          </p:nvSpPr>
          <p:spPr>
            <a:xfrm rot="19668270">
              <a:off x="6155763" y="4093881"/>
              <a:ext cx="2614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Only RF power upgrade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9263529" y="3436473"/>
              <a:ext cx="0" cy="1284940"/>
            </a:xfrm>
            <a:prstGeom prst="straightConnector1">
              <a:avLst/>
            </a:prstGeom>
            <a:ln w="38100" cmpd="sng">
              <a:solidFill>
                <a:srgbClr val="406DA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7171763" y="2540003"/>
            <a:ext cx="2091766" cy="646331"/>
            <a:chOff x="7171763" y="2540003"/>
            <a:chExt cx="2091766" cy="646331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9263529" y="2614708"/>
              <a:ext cx="0" cy="5040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171763" y="2540003"/>
              <a:ext cx="2046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Still lagging 20% below target </a:t>
              </a:r>
              <a:r>
                <a:rPr lang="mr-IN" dirty="0" smtClean="0">
                  <a:solidFill>
                    <a:srgbClr val="FF0000"/>
                  </a:solidFill>
                </a:rPr>
                <a:t>…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49" y="2271060"/>
            <a:ext cx="2785377" cy="15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7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SPS intensity 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325607"/>
            <a:ext cx="4425576" cy="4695687"/>
          </a:xfrm>
        </p:spPr>
        <p:txBody>
          <a:bodyPr>
            <a:normAutofit/>
          </a:bodyPr>
          <a:lstStyle/>
          <a:p>
            <a:r>
              <a:rPr lang="en-US" b="1" dirty="0" smtClean="0"/>
              <a:t>Impedance reduction </a:t>
            </a:r>
            <a:r>
              <a:rPr lang="en-US" dirty="0" smtClean="0"/>
              <a:t>needed in addition</a:t>
            </a:r>
          </a:p>
          <a:p>
            <a:pPr lvl="1"/>
            <a:r>
              <a:rPr lang="en-US" dirty="0" smtClean="0"/>
              <a:t>Shielding of a subset of vacuum flanges</a:t>
            </a:r>
          </a:p>
          <a:p>
            <a:pPr lvl="1"/>
            <a:r>
              <a:rPr lang="en-US" dirty="0" smtClean="0"/>
              <a:t>Enhanced damping of HOMs of 200 MHz (factor 3 desired) </a:t>
            </a:r>
            <a:r>
              <a:rPr lang="en-US" dirty="0" smtClean="0">
                <a:sym typeface="Wingdings"/>
              </a:rPr>
              <a:t> baseline for LIU</a:t>
            </a:r>
            <a:endParaRPr lang="en-US" dirty="0" smtClean="0"/>
          </a:p>
          <a:p>
            <a:pPr lvl="1"/>
            <a:r>
              <a:rPr lang="en-US" dirty="0" smtClean="0"/>
              <a:t>Serigraphy on the injection kickers MKP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19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357" y="1524000"/>
            <a:ext cx="5429117" cy="410882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237716" y="2764116"/>
            <a:ext cx="6045714" cy="3257178"/>
            <a:chOff x="3237716" y="2764116"/>
            <a:chExt cx="6045714" cy="325717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14960" r="14312"/>
            <a:stretch/>
          </p:blipFill>
          <p:spPr>
            <a:xfrm>
              <a:off x="3237716" y="3259418"/>
              <a:ext cx="1797461" cy="2761876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9283430" y="2764116"/>
              <a:ext cx="0" cy="5068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298371" y="1258062"/>
            <a:ext cx="2724940" cy="2012884"/>
            <a:chOff x="9298371" y="1258062"/>
            <a:chExt cx="2724940" cy="2012884"/>
          </a:xfrm>
        </p:grpSpPr>
        <p:grpSp>
          <p:nvGrpSpPr>
            <p:cNvPr id="27" name="Group 26"/>
            <p:cNvGrpSpPr/>
            <p:nvPr/>
          </p:nvGrpSpPr>
          <p:grpSpPr>
            <a:xfrm>
              <a:off x="10209781" y="1258062"/>
              <a:ext cx="1813530" cy="2012884"/>
              <a:chOff x="9768870" y="3156763"/>
              <a:chExt cx="1813530" cy="201288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9768870" y="3156763"/>
                <a:ext cx="1813530" cy="2012884"/>
              </a:xfrm>
              <a:prstGeom prst="rect">
                <a:avLst/>
              </a:prstGeom>
              <a:solidFill>
                <a:srgbClr val="FFFFFF"/>
              </a:solidFill>
              <a:ln w="28575" cmpd="sng"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9768870" y="3156763"/>
                <a:ext cx="1813530" cy="1902860"/>
                <a:chOff x="1013194" y="3620723"/>
                <a:chExt cx="1673090" cy="1902860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888" t="10466" r="33566" b="13736"/>
                <a:stretch/>
              </p:blipFill>
              <p:spPr>
                <a:xfrm>
                  <a:off x="1246422" y="3943888"/>
                  <a:ext cx="1174198" cy="1579695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1013194" y="3620723"/>
                  <a:ext cx="1673090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b="1" dirty="0" smtClean="0"/>
                    <a:t>new HOM coupler</a:t>
                  </a:r>
                  <a:endParaRPr lang="en-GB" sz="1500" b="1" dirty="0"/>
                </a:p>
              </p:txBody>
            </p:sp>
          </p:grpSp>
        </p:grpSp>
        <p:cxnSp>
          <p:nvCxnSpPr>
            <p:cNvPr id="29" name="Straight Arrow Connector 28"/>
            <p:cNvCxnSpPr/>
            <p:nvPr/>
          </p:nvCxnSpPr>
          <p:spPr>
            <a:xfrm flipV="1">
              <a:off x="9298371" y="2071440"/>
              <a:ext cx="0" cy="1187978"/>
            </a:xfrm>
            <a:prstGeom prst="straightConnector1">
              <a:avLst/>
            </a:prstGeom>
            <a:ln>
              <a:solidFill>
                <a:srgbClr val="2D9D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839" y="4427937"/>
            <a:ext cx="4919508" cy="1446459"/>
          </a:xfrm>
          <a:prstGeom prst="rect">
            <a:avLst/>
          </a:prstGeom>
          <a:ln w="28575" cmpd="sng"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40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261" y="1743969"/>
            <a:ext cx="10114529" cy="94044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Present limitations and future performance for the accelerators of the CERN complex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036905" y="2775435"/>
            <a:ext cx="10118191" cy="3375941"/>
          </a:xfrm>
        </p:spPr>
        <p:txBody>
          <a:bodyPr>
            <a:normAutofit fontScale="92500"/>
          </a:bodyPr>
          <a:lstStyle/>
          <a:p>
            <a:pPr algn="ctr"/>
            <a:r>
              <a:rPr lang="en-US" sz="1800" dirty="0" smtClean="0"/>
              <a:t>Giovanni Rumolo, CERN, Genève, Switzerland</a:t>
            </a:r>
          </a:p>
          <a:p>
            <a:pPr algn="ctr"/>
            <a:r>
              <a:rPr lang="en-US" sz="1800" i="1" dirty="0" smtClean="0"/>
              <a:t>Accelerator </a:t>
            </a:r>
            <a:r>
              <a:rPr lang="en-US" sz="1800" i="1" dirty="0" smtClean="0"/>
              <a:t>Performance and Concept Workshop </a:t>
            </a:r>
          </a:p>
          <a:p>
            <a:pPr algn="ctr"/>
            <a:r>
              <a:rPr lang="en-US" sz="1800" i="1" dirty="0" smtClean="0"/>
              <a:t>10</a:t>
            </a:r>
            <a:r>
              <a:rPr lang="en-US" sz="1800" i="1" dirty="0"/>
              <a:t>-12 December </a:t>
            </a:r>
            <a:r>
              <a:rPr lang="en-US" sz="1800" i="1" dirty="0" smtClean="0"/>
              <a:t>2018, Flemings </a:t>
            </a:r>
            <a:r>
              <a:rPr lang="en-US" sz="1800" i="1" dirty="0"/>
              <a:t>Hotel, Frankfurt am </a:t>
            </a:r>
            <a:r>
              <a:rPr lang="en-US" sz="1800" i="1" dirty="0" smtClean="0"/>
              <a:t>Main (Germany)</a:t>
            </a:r>
            <a:endParaRPr lang="en-US" sz="1800" i="1" dirty="0" smtClean="0"/>
          </a:p>
          <a:p>
            <a:endParaRPr lang="en-US" sz="1800" dirty="0"/>
          </a:p>
          <a:p>
            <a:r>
              <a:rPr lang="en-US" sz="1800" dirty="0" smtClean="0"/>
              <a:t>Special </a:t>
            </a:r>
            <a:r>
              <a:rPr lang="en-US" sz="1800" dirty="0"/>
              <a:t>thanks to </a:t>
            </a:r>
            <a:r>
              <a:rPr lang="en-US" sz="1800" dirty="0" smtClean="0"/>
              <a:t>H. </a:t>
            </a:r>
            <a:r>
              <a:rPr lang="en-US" sz="1800" dirty="0" err="1" smtClean="0"/>
              <a:t>Bartosik</a:t>
            </a:r>
            <a:r>
              <a:rPr lang="en-US" sz="1800" dirty="0"/>
              <a:t>, </a:t>
            </a:r>
            <a:r>
              <a:rPr lang="en-US" sz="1800" dirty="0" smtClean="0"/>
              <a:t>G. </a:t>
            </a:r>
            <a:r>
              <a:rPr lang="en-US" sz="1800" dirty="0" err="1" smtClean="0"/>
              <a:t>Iadarola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 smtClean="0"/>
              <a:t>R. </a:t>
            </a:r>
            <a:r>
              <a:rPr lang="en-US" sz="1800" dirty="0" err="1" smtClean="0"/>
              <a:t>Tomás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Acknowledgements: S. Albright</a:t>
            </a:r>
            <a:r>
              <a:rPr lang="en-US" sz="1800" dirty="0"/>
              <a:t>, </a:t>
            </a:r>
            <a:r>
              <a:rPr lang="en-US" sz="1800" dirty="0" smtClean="0"/>
              <a:t>R. </a:t>
            </a:r>
            <a:r>
              <a:rPr lang="en-US" sz="1800" dirty="0" err="1" smtClean="0"/>
              <a:t>Alemany</a:t>
            </a:r>
            <a:r>
              <a:rPr lang="en-US" sz="1800" dirty="0"/>
              <a:t>, </a:t>
            </a:r>
            <a:r>
              <a:rPr lang="en-US" sz="1800" dirty="0" smtClean="0"/>
              <a:t>D. </a:t>
            </a:r>
            <a:r>
              <a:rPr lang="en-US" sz="1800" dirty="0" err="1" smtClean="0"/>
              <a:t>Amorim</a:t>
            </a:r>
            <a:r>
              <a:rPr lang="en-US" sz="1800" dirty="0" smtClean="0"/>
              <a:t>, S. </a:t>
            </a:r>
            <a:r>
              <a:rPr lang="en-US" sz="1800" dirty="0" err="1" smtClean="0"/>
              <a:t>Antipov</a:t>
            </a:r>
            <a:r>
              <a:rPr lang="en-US" sz="1800" dirty="0"/>
              <a:t>, </a:t>
            </a:r>
            <a:r>
              <a:rPr lang="en-US" sz="1800" dirty="0" smtClean="0"/>
              <a:t>F. Antoniou</a:t>
            </a:r>
            <a:r>
              <a:rPr lang="en-US" sz="1800" dirty="0"/>
              <a:t>, </a:t>
            </a:r>
            <a:r>
              <a:rPr lang="en-US" sz="1800" dirty="0" smtClean="0"/>
              <a:t>G. </a:t>
            </a:r>
            <a:r>
              <a:rPr lang="en-US" sz="1800" dirty="0" err="1" smtClean="0"/>
              <a:t>Arduini</a:t>
            </a:r>
            <a:r>
              <a:rPr lang="en-US" sz="1800" dirty="0"/>
              <a:t>, </a:t>
            </a:r>
            <a:r>
              <a:rPr lang="en-US" sz="1800" dirty="0" smtClean="0"/>
              <a:t>M. Barnes, M. Beck, E. Benedetto</a:t>
            </a:r>
            <a:r>
              <a:rPr lang="en-US" sz="1800" dirty="0"/>
              <a:t>, </a:t>
            </a:r>
            <a:r>
              <a:rPr lang="en-US" sz="1800" dirty="0" smtClean="0"/>
              <a:t>N. </a:t>
            </a:r>
            <a:r>
              <a:rPr lang="en-US" sz="1800" dirty="0" err="1" smtClean="0"/>
              <a:t>Biancacci</a:t>
            </a:r>
            <a:r>
              <a:rPr lang="en-US" sz="1800" dirty="0" smtClean="0"/>
              <a:t>, C. </a:t>
            </a:r>
            <a:r>
              <a:rPr lang="en-US" sz="1800" dirty="0" err="1" smtClean="0"/>
              <a:t>Bracco</a:t>
            </a:r>
            <a:r>
              <a:rPr lang="en-US" sz="1800" dirty="0" smtClean="0"/>
              <a:t>, R. Bruce</a:t>
            </a:r>
            <a:r>
              <a:rPr lang="en-US" sz="1800" dirty="0"/>
              <a:t>, </a:t>
            </a:r>
            <a:r>
              <a:rPr lang="en-US" sz="1800" dirty="0" smtClean="0"/>
              <a:t>O. </a:t>
            </a:r>
            <a:r>
              <a:rPr lang="en-US" sz="1800" dirty="0" err="1" smtClean="0"/>
              <a:t>Brüning</a:t>
            </a:r>
            <a:r>
              <a:rPr lang="en-US" sz="1800" dirty="0"/>
              <a:t>, </a:t>
            </a:r>
            <a:r>
              <a:rPr lang="en-US" sz="1800" dirty="0" smtClean="0"/>
              <a:t>X. </a:t>
            </a:r>
            <a:r>
              <a:rPr lang="en-US" sz="1800" dirty="0" err="1" smtClean="0"/>
              <a:t>Buffat</a:t>
            </a:r>
            <a:r>
              <a:rPr lang="en-US" sz="1800" dirty="0"/>
              <a:t>, </a:t>
            </a:r>
            <a:r>
              <a:rPr lang="en-US" sz="1800" dirty="0" smtClean="0"/>
              <a:t>M. </a:t>
            </a:r>
            <a:r>
              <a:rPr lang="en-US" sz="1800" dirty="0" err="1" smtClean="0"/>
              <a:t>Carlà</a:t>
            </a:r>
            <a:r>
              <a:rPr lang="en-US" sz="1800" dirty="0" smtClean="0"/>
              <a:t>, P. Costa Pinto, J. </a:t>
            </a:r>
            <a:r>
              <a:rPr lang="en-US" sz="1800" dirty="0" err="1" smtClean="0"/>
              <a:t>Coupard</a:t>
            </a:r>
            <a:r>
              <a:rPr lang="en-US" sz="1800" dirty="0" smtClean="0"/>
              <a:t>, H. </a:t>
            </a:r>
            <a:r>
              <a:rPr lang="en-US" sz="1800" dirty="0" err="1" smtClean="0"/>
              <a:t>Damerau</a:t>
            </a:r>
            <a:r>
              <a:rPr lang="en-US" sz="1800" dirty="0"/>
              <a:t>, </a:t>
            </a:r>
            <a:r>
              <a:rPr lang="en-US" sz="1800" dirty="0" smtClean="0"/>
              <a:t>G.P. Di </a:t>
            </a:r>
            <a:r>
              <a:rPr lang="en-US" sz="1800" dirty="0"/>
              <a:t>Giovanni, </a:t>
            </a:r>
            <a:r>
              <a:rPr lang="en-US" sz="1800" dirty="0" smtClean="0"/>
              <a:t>R. Di </a:t>
            </a:r>
            <a:r>
              <a:rPr lang="en-US" sz="1800" dirty="0"/>
              <a:t>Maria, </a:t>
            </a:r>
            <a:r>
              <a:rPr lang="en-US" sz="1800" dirty="0" smtClean="0"/>
              <a:t>S. </a:t>
            </a:r>
            <a:r>
              <a:rPr lang="en-US" sz="1800" dirty="0" err="1" smtClean="0"/>
              <a:t>Fartoukh</a:t>
            </a:r>
            <a:r>
              <a:rPr lang="en-US" sz="1800" dirty="0"/>
              <a:t>, </a:t>
            </a:r>
            <a:r>
              <a:rPr lang="en-US" sz="1800" dirty="0" smtClean="0"/>
              <a:t>V. Forte</a:t>
            </a:r>
            <a:r>
              <a:rPr lang="en-US" sz="1800" dirty="0"/>
              <a:t>, </a:t>
            </a:r>
            <a:r>
              <a:rPr lang="en-US" sz="1800" dirty="0" smtClean="0"/>
              <a:t>M. Fraser</a:t>
            </a:r>
            <a:r>
              <a:rPr lang="en-US" sz="1800" dirty="0"/>
              <a:t>, </a:t>
            </a:r>
            <a:r>
              <a:rPr lang="en-US" sz="1800" dirty="0" smtClean="0"/>
              <a:t>B. Goddard</a:t>
            </a:r>
            <a:r>
              <a:rPr lang="en-US" sz="1800" dirty="0"/>
              <a:t>, </a:t>
            </a:r>
            <a:r>
              <a:rPr lang="en-US" sz="1800" dirty="0" smtClean="0"/>
              <a:t>K. </a:t>
            </a:r>
            <a:r>
              <a:rPr lang="en-US" sz="1800" dirty="0" err="1" smtClean="0"/>
              <a:t>Hanke</a:t>
            </a:r>
            <a:r>
              <a:rPr lang="en-US" sz="1800" dirty="0"/>
              <a:t>, </a:t>
            </a:r>
            <a:r>
              <a:rPr lang="en-US" sz="1800" dirty="0" smtClean="0"/>
              <a:t>A. </a:t>
            </a:r>
            <a:r>
              <a:rPr lang="en-US" sz="1800" dirty="0" err="1" smtClean="0"/>
              <a:t>Huschauer</a:t>
            </a:r>
            <a:r>
              <a:rPr lang="en-US" sz="1800" dirty="0"/>
              <a:t>, </a:t>
            </a:r>
            <a:r>
              <a:rPr lang="en-US" sz="1800" dirty="0" smtClean="0"/>
              <a:t>V. </a:t>
            </a:r>
            <a:r>
              <a:rPr lang="en-US" sz="1800" dirty="0" err="1" smtClean="0"/>
              <a:t>Kain</a:t>
            </a:r>
            <a:r>
              <a:rPr lang="en-US" sz="1800" dirty="0"/>
              <a:t>, </a:t>
            </a:r>
            <a:r>
              <a:rPr lang="en-US" sz="1800" dirty="0" smtClean="0"/>
              <a:t>I. </a:t>
            </a:r>
            <a:r>
              <a:rPr lang="en-US" sz="1800" dirty="0" err="1" smtClean="0"/>
              <a:t>Karpov</a:t>
            </a:r>
            <a:r>
              <a:rPr lang="en-US" sz="1800" dirty="0" smtClean="0"/>
              <a:t>, A</a:t>
            </a:r>
            <a:r>
              <a:rPr lang="en-US" sz="1800" dirty="0" smtClean="0"/>
              <a:t>. </a:t>
            </a:r>
            <a:r>
              <a:rPr lang="en-US" sz="1800" dirty="0" err="1" smtClean="0"/>
              <a:t>Lasheen</a:t>
            </a:r>
            <a:r>
              <a:rPr lang="en-US" sz="1800" dirty="0"/>
              <a:t>, </a:t>
            </a:r>
            <a:r>
              <a:rPr lang="en-US" sz="1800" dirty="0" smtClean="0"/>
              <a:t>K. Li</a:t>
            </a:r>
            <a:r>
              <a:rPr lang="en-US" sz="1800" dirty="0"/>
              <a:t>, </a:t>
            </a:r>
            <a:r>
              <a:rPr lang="en-US" sz="1800" dirty="0" smtClean="0"/>
              <a:t>M. </a:t>
            </a:r>
            <a:r>
              <a:rPr lang="en-US" sz="1800" dirty="0" err="1" smtClean="0"/>
              <a:t>Meddahi</a:t>
            </a:r>
            <a:r>
              <a:rPr lang="en-US" sz="1800" dirty="0"/>
              <a:t>, </a:t>
            </a:r>
            <a:r>
              <a:rPr lang="en-US" sz="1800" dirty="0" smtClean="0"/>
              <a:t>L. </a:t>
            </a:r>
            <a:r>
              <a:rPr lang="en-US" sz="1800" dirty="0" err="1" smtClean="0"/>
              <a:t>Mether</a:t>
            </a:r>
            <a:r>
              <a:rPr lang="en-US" sz="1800" dirty="0"/>
              <a:t>, </a:t>
            </a:r>
            <a:r>
              <a:rPr lang="en-US" sz="1800" dirty="0" smtClean="0"/>
              <a:t>E. </a:t>
            </a:r>
            <a:r>
              <a:rPr lang="en-US" sz="1800" dirty="0" err="1" smtClean="0"/>
              <a:t>Métral</a:t>
            </a:r>
            <a:r>
              <a:rPr lang="en-US" sz="1800" dirty="0"/>
              <a:t>, </a:t>
            </a:r>
            <a:r>
              <a:rPr lang="en-US" sz="1800" dirty="0" smtClean="0"/>
              <a:t>B. </a:t>
            </a:r>
            <a:r>
              <a:rPr lang="en-US" sz="1800" dirty="0" err="1" smtClean="0"/>
              <a:t>Mikulec</a:t>
            </a:r>
            <a:r>
              <a:rPr lang="en-US" sz="1800" dirty="0"/>
              <a:t>, </a:t>
            </a:r>
            <a:r>
              <a:rPr lang="en-US" sz="1800" dirty="0" smtClean="0"/>
              <a:t>N. </a:t>
            </a:r>
            <a:r>
              <a:rPr lang="en-US" sz="1800" dirty="0" err="1" smtClean="0"/>
              <a:t>Nasresfahani</a:t>
            </a:r>
            <a:r>
              <a:rPr lang="en-US" sz="1800" dirty="0" smtClean="0"/>
              <a:t>, Y. </a:t>
            </a:r>
            <a:r>
              <a:rPr lang="en-US" sz="1800" dirty="0" err="1" smtClean="0"/>
              <a:t>Papaphilippou</a:t>
            </a:r>
            <a:r>
              <a:rPr lang="en-US" sz="1800" dirty="0"/>
              <a:t>, </a:t>
            </a:r>
            <a:r>
              <a:rPr lang="en-US" sz="1800" dirty="0" smtClean="0"/>
              <a:t>T. </a:t>
            </a:r>
            <a:r>
              <a:rPr lang="en-US" sz="1800" dirty="0" err="1" smtClean="0"/>
              <a:t>Pieloni</a:t>
            </a:r>
            <a:r>
              <a:rPr lang="en-US" sz="1800" dirty="0"/>
              <a:t>, </a:t>
            </a:r>
            <a:r>
              <a:rPr lang="en-US" sz="1800" dirty="0" smtClean="0"/>
              <a:t>D. </a:t>
            </a:r>
            <a:r>
              <a:rPr lang="en-US" sz="1800" dirty="0" err="1" smtClean="0"/>
              <a:t>Quartullo</a:t>
            </a:r>
            <a:r>
              <a:rPr lang="en-US" sz="1800" dirty="0"/>
              <a:t>, </a:t>
            </a:r>
            <a:r>
              <a:rPr lang="en-US" sz="1800" dirty="0" smtClean="0"/>
              <a:t>S. </a:t>
            </a:r>
            <a:r>
              <a:rPr lang="en-US" sz="1800" dirty="0" err="1" smtClean="0"/>
              <a:t>Redaelli</a:t>
            </a:r>
            <a:r>
              <a:rPr lang="en-US" sz="1800" dirty="0"/>
              <a:t>, </a:t>
            </a:r>
            <a:r>
              <a:rPr lang="en-US" sz="1800" dirty="0" smtClean="0"/>
              <a:t>J. </a:t>
            </a:r>
            <a:r>
              <a:rPr lang="en-US" sz="1800" dirty="0" err="1" smtClean="0"/>
              <a:t>Repond</a:t>
            </a:r>
            <a:r>
              <a:rPr lang="en-US" sz="1800" dirty="0"/>
              <a:t>, </a:t>
            </a:r>
            <a:r>
              <a:rPr lang="en-US" sz="1800" dirty="0" smtClean="0"/>
              <a:t>A. Romano</a:t>
            </a:r>
            <a:r>
              <a:rPr lang="en-US" sz="1800" dirty="0"/>
              <a:t>, </a:t>
            </a:r>
            <a:r>
              <a:rPr lang="en-US" sz="1800" dirty="0" smtClean="0"/>
              <a:t>L. Rossi</a:t>
            </a:r>
            <a:r>
              <a:rPr lang="en-US" sz="1800" dirty="0"/>
              <a:t>, </a:t>
            </a:r>
            <a:r>
              <a:rPr lang="en-US" sz="1800" dirty="0" smtClean="0"/>
              <a:t>B. </a:t>
            </a:r>
            <a:r>
              <a:rPr lang="en-US" sz="1800" dirty="0" err="1" smtClean="0"/>
              <a:t>Salvant</a:t>
            </a:r>
            <a:r>
              <a:rPr lang="en-US" sz="1800" dirty="0"/>
              <a:t>, </a:t>
            </a:r>
            <a:r>
              <a:rPr lang="en-US" sz="1800" dirty="0" smtClean="0"/>
              <a:t>M. Schenk</a:t>
            </a:r>
            <a:r>
              <a:rPr lang="en-US" sz="1800" dirty="0"/>
              <a:t>, </a:t>
            </a:r>
            <a:r>
              <a:rPr lang="en-US" sz="1800" dirty="0" smtClean="0"/>
              <a:t>R. </a:t>
            </a:r>
            <a:r>
              <a:rPr lang="en-US" sz="1800" dirty="0" err="1" smtClean="0"/>
              <a:t>Scrivens</a:t>
            </a:r>
            <a:r>
              <a:rPr lang="en-US" sz="1800" dirty="0"/>
              <a:t>, </a:t>
            </a:r>
            <a:r>
              <a:rPr lang="en-US" sz="1800" dirty="0" smtClean="0"/>
              <a:t>E. </a:t>
            </a:r>
            <a:r>
              <a:rPr lang="en-US" sz="1800" dirty="0" err="1" smtClean="0"/>
              <a:t>Shaposhnikova</a:t>
            </a:r>
            <a:r>
              <a:rPr lang="en-US" sz="1800" dirty="0"/>
              <a:t>, </a:t>
            </a:r>
            <a:r>
              <a:rPr lang="en-US" sz="1800" dirty="0" smtClean="0"/>
              <a:t>G. </a:t>
            </a:r>
            <a:r>
              <a:rPr lang="en-US" sz="1800" dirty="0" err="1" smtClean="0"/>
              <a:t>Skripka</a:t>
            </a:r>
            <a:r>
              <a:rPr lang="en-US" sz="1800" dirty="0"/>
              <a:t>, </a:t>
            </a:r>
            <a:r>
              <a:rPr lang="en-US" sz="1800" dirty="0" smtClean="0"/>
              <a:t>M. </a:t>
            </a:r>
            <a:r>
              <a:rPr lang="en-US" sz="1800" dirty="0" err="1" smtClean="0"/>
              <a:t>Taborelli</a:t>
            </a:r>
            <a:r>
              <a:rPr lang="en-US" sz="1800" dirty="0" smtClean="0"/>
              <a:t>, </a:t>
            </a:r>
            <a:r>
              <a:rPr lang="en-US" sz="1800" dirty="0" smtClean="0"/>
              <a:t>H. </a:t>
            </a:r>
            <a:r>
              <a:rPr lang="en-US" sz="1800" dirty="0" err="1" smtClean="0"/>
              <a:t>Timko</a:t>
            </a:r>
            <a:r>
              <a:rPr lang="en-US" sz="1800" dirty="0" smtClean="0"/>
              <a:t>, M</a:t>
            </a:r>
            <a:r>
              <a:rPr lang="en-US" sz="1800" dirty="0" smtClean="0"/>
              <a:t>. Van </a:t>
            </a:r>
            <a:r>
              <a:rPr lang="en-US" sz="1800" dirty="0" err="1" smtClean="0"/>
              <a:t>Gompel</a:t>
            </a:r>
            <a:r>
              <a:rPr lang="en-US" sz="1800" dirty="0" smtClean="0"/>
              <a:t>, F. </a:t>
            </a:r>
            <a:r>
              <a:rPr lang="en-US" sz="1800" dirty="0" err="1" smtClean="0"/>
              <a:t>Velotti</a:t>
            </a:r>
            <a:r>
              <a:rPr lang="en-US" sz="1800" dirty="0" smtClean="0"/>
              <a:t>, C. </a:t>
            </a:r>
            <a:r>
              <a:rPr lang="en-US" sz="1800" dirty="0" err="1" smtClean="0"/>
              <a:t>Vollinger</a:t>
            </a:r>
            <a:r>
              <a:rPr lang="en-US" sz="1800" dirty="0" smtClean="0"/>
              <a:t>, C. </a:t>
            </a:r>
            <a:r>
              <a:rPr lang="en-US" sz="1800" dirty="0" err="1" smtClean="0"/>
              <a:t>Zannini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Weihnachtsmarkt-Roemer-Skyline_front_magnific.jp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65" y="0"/>
            <a:ext cx="9187692" cy="6890770"/>
          </a:xfrm>
          <a:prstGeom prst="rect">
            <a:avLst/>
          </a:prstGeom>
        </p:spPr>
      </p:pic>
      <p:pic>
        <p:nvPicPr>
          <p:cNvPr id="9" name="Picture 8" descr="Logo-AP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94" y="254000"/>
            <a:ext cx="3447103" cy="9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SPS intensity limitations?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Transverse Mode Coupling Instability (TMCI) </a:t>
            </a:r>
            <a:r>
              <a:rPr lang="en-US" dirty="0" smtClean="0"/>
              <a:t>threshold was raised from 1.6e11 p/b to 4e11 p/b when switching to a low gamma transition 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/>
              <a:t>t</a:t>
            </a:r>
            <a:r>
              <a:rPr lang="en-US" dirty="0" smtClean="0"/>
              <a:t>)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20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18528" y="2671282"/>
            <a:ext cx="3661804" cy="2824970"/>
            <a:chOff x="507811" y="3295057"/>
            <a:chExt cx="3661804" cy="2824970"/>
          </a:xfrm>
        </p:grpSpPr>
        <p:pic>
          <p:nvPicPr>
            <p:cNvPr id="8" name="Picture 7" descr="TMCI_Q26_0.35eVs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811" y="3365500"/>
              <a:ext cx="3661804" cy="27545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34408" y="3295057"/>
              <a:ext cx="17991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original SPS optics</a:t>
              </a:r>
              <a:endParaRPr lang="en-US" sz="15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57209" y="4100045"/>
            <a:ext cx="1973644" cy="323165"/>
            <a:chOff x="3746492" y="4723820"/>
            <a:chExt cx="1973644" cy="323165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3835690" y="5011222"/>
              <a:ext cx="188444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746492" y="4723820"/>
              <a:ext cx="75874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1.6e11</a:t>
              </a:r>
              <a:endParaRPr lang="en-US" sz="15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84519" y="2657914"/>
            <a:ext cx="5125262" cy="2838337"/>
            <a:chOff x="5084519" y="2403917"/>
            <a:chExt cx="5125262" cy="2838337"/>
          </a:xfrm>
        </p:grpSpPr>
        <p:grpSp>
          <p:nvGrpSpPr>
            <p:cNvPr id="23" name="Group 22"/>
            <p:cNvGrpSpPr/>
            <p:nvPr/>
          </p:nvGrpSpPr>
          <p:grpSpPr>
            <a:xfrm>
              <a:off x="5084519" y="2403917"/>
              <a:ext cx="5125262" cy="2838337"/>
              <a:chOff x="5084519" y="2403917"/>
              <a:chExt cx="5125262" cy="283833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547978" y="2403917"/>
                <a:ext cx="3661803" cy="2838337"/>
                <a:chOff x="5237261" y="3281689"/>
                <a:chExt cx="3661803" cy="2838337"/>
              </a:xfrm>
            </p:grpSpPr>
            <p:pic>
              <p:nvPicPr>
                <p:cNvPr id="11" name="Picture 10" descr="Q20_IntensityAlongCycle_epsz0p35eVs.eps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37261" y="3365499"/>
                  <a:ext cx="3661803" cy="2754527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6327228" y="3281689"/>
                  <a:ext cx="168147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smtClean="0">
                      <a:solidFill>
                        <a:srgbClr val="E452DF"/>
                      </a:solidFill>
                    </a:rPr>
                    <a:t>low </a:t>
                  </a:r>
                  <a:r>
                    <a:rPr lang="en-US" sz="1500" dirty="0" err="1" smtClean="0">
                      <a:solidFill>
                        <a:srgbClr val="E452DF"/>
                      </a:solidFill>
                      <a:latin typeface="Symbol" charset="2"/>
                      <a:cs typeface="Symbol" charset="2"/>
                    </a:rPr>
                    <a:t>g</a:t>
                  </a:r>
                  <a:r>
                    <a:rPr lang="en-US" sz="1500" baseline="-25000" dirty="0" err="1" smtClean="0">
                      <a:solidFill>
                        <a:srgbClr val="E452DF"/>
                      </a:solidFill>
                    </a:rPr>
                    <a:t>t</a:t>
                  </a:r>
                  <a:r>
                    <a:rPr lang="en-US" sz="1500" dirty="0" smtClean="0">
                      <a:solidFill>
                        <a:srgbClr val="E452DF"/>
                      </a:solidFill>
                    </a:rPr>
                    <a:t> SPS optics</a:t>
                  </a:r>
                  <a:endParaRPr lang="en-US" sz="1500" dirty="0">
                    <a:solidFill>
                      <a:srgbClr val="E452DF"/>
                    </a:solidFill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5084519" y="2906740"/>
                <a:ext cx="1838569" cy="2056068"/>
                <a:chOff x="3773802" y="3784512"/>
                <a:chExt cx="1838569" cy="2056068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4702725" y="3784512"/>
                  <a:ext cx="0" cy="122671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4106593" y="4164638"/>
                  <a:ext cx="6209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x2.5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773802" y="5055750"/>
                  <a:ext cx="1838569" cy="784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b="1" dirty="0" smtClean="0">
                      <a:solidFill>
                        <a:srgbClr val="FF0000"/>
                      </a:solidFill>
                    </a:rPr>
                    <a:t>measurements confirm 2.5 times higher threshold!</a:t>
                  </a:r>
                  <a:endParaRPr lang="en-US" sz="15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5084519" y="2625818"/>
              <a:ext cx="1946334" cy="323165"/>
              <a:chOff x="3773802" y="3503590"/>
              <a:chExt cx="1946334" cy="32316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835690" y="3784512"/>
                <a:ext cx="1884446" cy="0"/>
              </a:xfrm>
              <a:prstGeom prst="line">
                <a:avLst/>
              </a:prstGeom>
              <a:ln w="28575">
                <a:solidFill>
                  <a:srgbClr val="E452DF"/>
                </a:solidFill>
                <a:prstDash val="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773802" y="3503590"/>
                <a:ext cx="75874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>
                    <a:solidFill>
                      <a:srgbClr val="E452DF"/>
                    </a:solidFill>
                  </a:rPr>
                  <a:t>4.0e11</a:t>
                </a:r>
                <a:endParaRPr lang="en-US" sz="1500" dirty="0">
                  <a:solidFill>
                    <a:srgbClr val="E452DF"/>
                  </a:solidFill>
                </a:endParaRPr>
              </a:p>
            </p:txBody>
          </p:sp>
        </p:grpSp>
      </p:grpSp>
      <p:sp>
        <p:nvSpPr>
          <p:cNvPr id="25" name="Footer Placeholder 2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977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SPS intensity limitations?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Electron cloud mitigation </a:t>
            </a:r>
            <a:r>
              <a:rPr lang="en-US" dirty="0" smtClean="0"/>
              <a:t>relies mainly on </a:t>
            </a:r>
          </a:p>
          <a:p>
            <a:pPr lvl="1"/>
            <a:r>
              <a:rPr lang="en-US" dirty="0" smtClean="0"/>
              <a:t>Beam induced scrubbing (it worked, it still works!)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oating with a-C the chambers of the focusing </a:t>
            </a:r>
            <a:r>
              <a:rPr lang="en-US" dirty="0" err="1" smtClean="0"/>
              <a:t>quadrupoles</a:t>
            </a:r>
            <a:r>
              <a:rPr lang="en-US" dirty="0" smtClean="0"/>
              <a:t> and adjacent drift chambers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21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25" name="Picture 24" descr="MOA1PL02fig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2" y="2689317"/>
            <a:ext cx="4691529" cy="33371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294" y="2931122"/>
            <a:ext cx="4254257" cy="3190693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829579" y="2477193"/>
            <a:ext cx="4258236" cy="3590540"/>
            <a:chOff x="7201647" y="2118606"/>
            <a:chExt cx="4258236" cy="35905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21" t="5751" r="7436"/>
            <a:stretch/>
          </p:blipFill>
          <p:spPr>
            <a:xfrm>
              <a:off x="7844119" y="2118606"/>
              <a:ext cx="3615764" cy="359053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5" t="8576" r="81120"/>
            <a:stretch/>
          </p:blipFill>
          <p:spPr>
            <a:xfrm>
              <a:off x="7201647" y="2226236"/>
              <a:ext cx="679800" cy="3482910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9494495" y="2510023"/>
              <a:ext cx="933232" cy="375449"/>
              <a:chOff x="3498304" y="866468"/>
              <a:chExt cx="933232" cy="37544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3511628" y="875908"/>
                <a:ext cx="906584" cy="359508"/>
              </a:xfrm>
              <a:prstGeom prst="ellipse">
                <a:avLst/>
              </a:prstGeom>
              <a:noFill/>
              <a:ln w="38100"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Arc 30"/>
              <p:cNvSpPr/>
              <p:nvPr/>
            </p:nvSpPr>
            <p:spPr>
              <a:xfrm>
                <a:off x="3511628" y="906149"/>
                <a:ext cx="919908" cy="335768"/>
              </a:xfrm>
              <a:prstGeom prst="arc">
                <a:avLst>
                  <a:gd name="adj1" fmla="val 12422323"/>
                  <a:gd name="adj2" fmla="val 19858745"/>
                </a:avLst>
              </a:prstGeom>
              <a:ln w="2222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Arc 31"/>
              <p:cNvSpPr/>
              <p:nvPr/>
            </p:nvSpPr>
            <p:spPr>
              <a:xfrm rot="10800000">
                <a:off x="3498304" y="866468"/>
                <a:ext cx="919908" cy="335768"/>
              </a:xfrm>
              <a:prstGeom prst="arc">
                <a:avLst>
                  <a:gd name="adj1" fmla="val 12422323"/>
                  <a:gd name="adj2" fmla="val 19858745"/>
                </a:avLst>
              </a:prstGeom>
              <a:ln w="2222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7872182" y="2549704"/>
              <a:ext cx="734646" cy="359508"/>
              <a:chOff x="4841760" y="906149"/>
              <a:chExt cx="734646" cy="359508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4841760" y="906149"/>
                <a:ext cx="734646" cy="359508"/>
              </a:xfrm>
              <a:prstGeom prst="roundRect">
                <a:avLst/>
              </a:prstGeom>
              <a:noFill/>
              <a:ln w="38100"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5033106" y="1243231"/>
                <a:ext cx="367323" cy="1"/>
              </a:xfrm>
              <a:prstGeom prst="line">
                <a:avLst/>
              </a:prstGeom>
              <a:ln w="2222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5029201" y="934526"/>
                <a:ext cx="367323" cy="1"/>
              </a:xfrm>
              <a:prstGeom prst="line">
                <a:avLst/>
              </a:prstGeom>
              <a:ln w="2222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Rectangle 37"/>
          <p:cNvSpPr/>
          <p:nvPr/>
        </p:nvSpPr>
        <p:spPr>
          <a:xfrm>
            <a:off x="4123821" y="1763059"/>
            <a:ext cx="2853708" cy="3735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56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Future </a:t>
            </a:r>
            <a:r>
              <a:rPr lang="en-US" dirty="0" smtClean="0"/>
              <a:t>LIU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2614" y="2438127"/>
            <a:ext cx="5852315" cy="3554901"/>
          </a:xfrm>
        </p:spPr>
        <p:txBody>
          <a:bodyPr>
            <a:noAutofit/>
          </a:bodyPr>
          <a:lstStyle/>
          <a:p>
            <a:r>
              <a:rPr lang="en-US" sz="2200" b="1" dirty="0"/>
              <a:t>PSB </a:t>
            </a:r>
            <a:r>
              <a:rPr lang="en-US" sz="2200" b="1" dirty="0" smtClean="0"/>
              <a:t>injection</a:t>
            </a:r>
            <a:r>
              <a:rPr lang="en-US" sz="2200" dirty="0" smtClean="0"/>
              <a:t>: from Linac4</a:t>
            </a:r>
          </a:p>
          <a:p>
            <a:r>
              <a:rPr lang="en-US" sz="2200" b="1" dirty="0" smtClean="0"/>
              <a:t>PS injection</a:t>
            </a:r>
            <a:r>
              <a:rPr lang="en-US" sz="2200" dirty="0" smtClean="0"/>
              <a:t>: 2 </a:t>
            </a:r>
            <a:r>
              <a:rPr lang="en-US" sz="2200" dirty="0" err="1" smtClean="0"/>
              <a:t>GeV</a:t>
            </a:r>
            <a:r>
              <a:rPr lang="en-US" sz="2200" dirty="0" smtClean="0"/>
              <a:t>, larger longitudinal </a:t>
            </a:r>
            <a:r>
              <a:rPr lang="en-US" sz="2200" dirty="0" err="1" smtClean="0"/>
              <a:t>emittance</a:t>
            </a:r>
            <a:endParaRPr lang="en-US" sz="2200" dirty="0" smtClean="0"/>
          </a:p>
          <a:p>
            <a:r>
              <a:rPr lang="en-US" sz="2200" b="1" dirty="0" smtClean="0"/>
              <a:t>PS cycle</a:t>
            </a:r>
            <a:r>
              <a:rPr lang="en-US" sz="2200" dirty="0" smtClean="0"/>
              <a:t>: </a:t>
            </a:r>
            <a:r>
              <a:rPr lang="en-US" sz="2200" dirty="0">
                <a:solidFill>
                  <a:srgbClr val="008000"/>
                </a:solidFill>
              </a:rPr>
              <a:t>L</a:t>
            </a:r>
            <a:r>
              <a:rPr lang="en-US" sz="2200" dirty="0" smtClean="0">
                <a:solidFill>
                  <a:srgbClr val="008000"/>
                </a:solidFill>
              </a:rPr>
              <a:t>ongitudinal coupled bunch feedback system</a:t>
            </a:r>
            <a:r>
              <a:rPr lang="en-US" sz="2200" dirty="0" smtClean="0"/>
              <a:t>, impedance reduction</a:t>
            </a:r>
          </a:p>
          <a:p>
            <a:r>
              <a:rPr lang="en-US" sz="2200" b="1" dirty="0" smtClean="0"/>
              <a:t>SPS cycle</a:t>
            </a:r>
            <a:r>
              <a:rPr lang="en-US" sz="2200" dirty="0" smtClean="0"/>
              <a:t>: RF power upgrade, longitudinal impedance reduction, beam scrubbing &amp; partial a-C coating, </a:t>
            </a:r>
            <a:r>
              <a:rPr lang="en-US" sz="2200" dirty="0" smtClean="0">
                <a:solidFill>
                  <a:srgbClr val="008000"/>
                </a:solidFill>
              </a:rPr>
              <a:t>low </a:t>
            </a:r>
            <a:r>
              <a:rPr lang="en-US" sz="22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sz="2200" baseline="-25000" dirty="0" err="1" smtClean="0">
                <a:solidFill>
                  <a:srgbClr val="008000"/>
                </a:solidFill>
              </a:rPr>
              <a:t>t</a:t>
            </a:r>
            <a:r>
              <a:rPr lang="en-US" sz="2200" dirty="0" smtClean="0">
                <a:solidFill>
                  <a:srgbClr val="008000"/>
                </a:solidFill>
              </a:rPr>
              <a:t> optics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22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989601"/>
              </p:ext>
            </p:extLst>
          </p:nvPr>
        </p:nvGraphicFramePr>
        <p:xfrm>
          <a:off x="6403704" y="1237402"/>
          <a:ext cx="5337438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379"/>
                <a:gridCol w="1840323"/>
                <a:gridCol w="157073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baseline="0" dirty="0" smtClean="0"/>
                        <a:t> (x 10</a:t>
                      </a:r>
                      <a:r>
                        <a:rPr lang="en-US" baseline="30000" dirty="0" smtClean="0"/>
                        <a:t>11</a:t>
                      </a:r>
                      <a:r>
                        <a:rPr lang="en-US" baseline="0" dirty="0" smtClean="0"/>
                        <a:t> p/b)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baseline="-25000" dirty="0" smtClean="0"/>
                        <a:t>x,y,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0" dirty="0" smtClean="0"/>
                        <a:t>m)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HL-LHC target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2.3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2.1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Picture 8" descr="01_Performance_standard25ns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0" y="1004923"/>
            <a:ext cx="5499336" cy="5076310"/>
          </a:xfrm>
          <a:prstGeom prst="rect">
            <a:avLst/>
          </a:prstGeom>
        </p:spPr>
      </p:pic>
      <p:pic>
        <p:nvPicPr>
          <p:cNvPr id="13" name="Picture 12" descr="05_Performance_standard25ns_LIU_withZredu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0" y="1005233"/>
            <a:ext cx="5499000" cy="5076000"/>
          </a:xfrm>
          <a:prstGeom prst="rect">
            <a:avLst/>
          </a:prstGeom>
        </p:spPr>
      </p:pic>
      <p:sp>
        <p:nvSpPr>
          <p:cNvPr id="20" name="5-Point Star 19"/>
          <p:cNvSpPr>
            <a:spLocks noChangeAspect="1"/>
          </p:cNvSpPr>
          <p:nvPr/>
        </p:nvSpPr>
        <p:spPr>
          <a:xfrm>
            <a:off x="4505041" y="2519977"/>
            <a:ext cx="324000" cy="324000"/>
          </a:xfrm>
          <a:prstGeom prst="star5">
            <a:avLst/>
          </a:prstGeom>
          <a:solidFill>
            <a:srgbClr val="008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511176" y="1957294"/>
            <a:ext cx="8229966" cy="407569"/>
            <a:chOff x="3511176" y="1957294"/>
            <a:chExt cx="8229966" cy="407569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3511176" y="1997693"/>
              <a:ext cx="2892529" cy="19866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6403704" y="1957294"/>
              <a:ext cx="5337438" cy="40756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5-Point Star 27"/>
          <p:cNvSpPr>
            <a:spLocks noChangeAspect="1"/>
          </p:cNvSpPr>
          <p:nvPr/>
        </p:nvSpPr>
        <p:spPr>
          <a:xfrm>
            <a:off x="2992941" y="1780353"/>
            <a:ext cx="324000" cy="324000"/>
          </a:xfrm>
          <a:prstGeom prst="star5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92939" y="2200512"/>
            <a:ext cx="183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LIU matches HL-LHC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29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en-US" dirty="0"/>
          </a:p>
          <a:p>
            <a:pPr>
              <a:buClrTx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Why upgrades and what are the upgrades for LHC and its injector chain?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erformance of the LHC injectors </a:t>
            </a:r>
          </a:p>
          <a:p>
            <a:pPr lvl="1">
              <a:buClrTx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Present performance limitations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sym typeface="Wingdings"/>
              </a:rPr>
              <a:t> beam dynamics challenges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How far we can go with the upgrades</a:t>
            </a:r>
          </a:p>
          <a:p>
            <a:endParaRPr lang="en-US" dirty="0" smtClean="0"/>
          </a:p>
          <a:p>
            <a:r>
              <a:rPr lang="en-US" dirty="0" smtClean="0"/>
              <a:t>Beam dynamics challenges for </a:t>
            </a:r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pic>
        <p:nvPicPr>
          <p:cNvPr id="8" name="Picture 7" descr="Logo-AP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94" y="254000"/>
            <a:ext cx="3447103" cy="90155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7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beam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LHC transverse beam instabilities </a:t>
            </a:r>
            <a:r>
              <a:rPr lang="en-US" dirty="0" smtClean="0"/>
              <a:t>observed with different types of beams and at different stages of the LHC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588" y="2147735"/>
            <a:ext cx="444976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8235" y="4821085"/>
            <a:ext cx="2644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2010, </a:t>
            </a:r>
            <a:r>
              <a:rPr lang="en-US" b="1" dirty="0" smtClean="0"/>
              <a:t>single bunch</a:t>
            </a:r>
          </a:p>
          <a:p>
            <a:r>
              <a:rPr lang="en-US" dirty="0"/>
              <a:t>d</a:t>
            </a:r>
            <a:r>
              <a:rPr lang="en-US" dirty="0" smtClean="0"/>
              <a:t>uring the ramp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627729" y="2289118"/>
            <a:ext cx="4825474" cy="3925892"/>
            <a:chOff x="3627729" y="2139708"/>
            <a:chExt cx="4825474" cy="3925892"/>
          </a:xfrm>
        </p:grpSpPr>
        <p:pic>
          <p:nvPicPr>
            <p:cNvPr id="8" name="Picture 7" descr="Screen Shot 2017-02-11 at 15.46.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729" y="2139708"/>
              <a:ext cx="4825474" cy="301415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827929" y="5142270"/>
              <a:ext cx="32541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2011-12, </a:t>
              </a:r>
              <a:r>
                <a:rPr lang="en-US" b="1" dirty="0" smtClean="0"/>
                <a:t>50 ns beam</a:t>
              </a:r>
            </a:p>
            <a:p>
              <a:r>
                <a:rPr lang="en-US" dirty="0"/>
                <a:t>d</a:t>
              </a:r>
              <a:r>
                <a:rPr lang="en-US" dirty="0" smtClean="0"/>
                <a:t>uring </a:t>
              </a:r>
              <a:r>
                <a:rPr lang="en-US" dirty="0" smtClean="0">
                  <a:latin typeface="Symbol" charset="2"/>
                  <a:cs typeface="Symbol" charset="2"/>
                </a:rPr>
                <a:t>b</a:t>
              </a:r>
              <a:r>
                <a:rPr lang="en-US" baseline="30000" dirty="0" smtClean="0"/>
                <a:t>*</a:t>
              </a:r>
              <a:r>
                <a:rPr lang="en-US" dirty="0" smtClean="0"/>
                <a:t> squeeze or while adjusting the beams to collide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72202" y="3230227"/>
            <a:ext cx="4567186" cy="2912765"/>
            <a:chOff x="7272202" y="3245168"/>
            <a:chExt cx="4567186" cy="29127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b="46826"/>
            <a:stretch/>
          </p:blipFill>
          <p:spPr>
            <a:xfrm>
              <a:off x="7272202" y="3245168"/>
              <a:ext cx="4567186" cy="2266434"/>
            </a:xfrm>
            <a:prstGeom prst="rect">
              <a:avLst/>
            </a:prstGeom>
            <a:ln w="28575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565192" y="5511602"/>
              <a:ext cx="2644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2015-18, </a:t>
              </a:r>
              <a:r>
                <a:rPr lang="en-US" b="1" dirty="0" smtClean="0"/>
                <a:t>25 ns beam</a:t>
              </a:r>
            </a:p>
            <a:p>
              <a:r>
                <a:rPr lang="en-US" dirty="0" smtClean="0"/>
                <a:t>at injection</a:t>
              </a:r>
              <a:endParaRPr lang="en-US" dirty="0"/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75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beam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LHC transverse beam instabilities </a:t>
            </a:r>
            <a:r>
              <a:rPr lang="en-US" dirty="0"/>
              <a:t>observed with different types of beams and at different stages of the LHC cycle</a:t>
            </a:r>
          </a:p>
          <a:p>
            <a:r>
              <a:rPr lang="en-US" dirty="0" smtClean="0"/>
              <a:t>Sources are mainly </a:t>
            </a:r>
            <a:r>
              <a:rPr lang="en-US" b="1" dirty="0" smtClean="0"/>
              <a:t>transverse</a:t>
            </a:r>
            <a:r>
              <a:rPr lang="en-US" dirty="0" smtClean="0"/>
              <a:t> </a:t>
            </a:r>
            <a:r>
              <a:rPr lang="en-US" b="1" dirty="0" smtClean="0"/>
              <a:t>impedance</a:t>
            </a:r>
            <a:r>
              <a:rPr lang="en-US" dirty="0" smtClean="0"/>
              <a:t> (loss of Landau damping) and, at least with 25 ns beams, </a:t>
            </a:r>
            <a:r>
              <a:rPr lang="en-US" b="1" dirty="0" smtClean="0"/>
              <a:t>electron cloud</a:t>
            </a:r>
          </a:p>
          <a:p>
            <a:r>
              <a:rPr lang="en-US" dirty="0" smtClean="0"/>
              <a:t>Controlled through </a:t>
            </a:r>
            <a:r>
              <a:rPr lang="en-US" b="1" dirty="0" smtClean="0"/>
              <a:t>“extreme” machine settings</a:t>
            </a:r>
            <a:r>
              <a:rPr lang="en-US" dirty="0" smtClean="0"/>
              <a:t>, e.g. at 6.5 </a:t>
            </a:r>
            <a:r>
              <a:rPr lang="en-US" dirty="0" err="1" smtClean="0"/>
              <a:t>TeV</a:t>
            </a:r>
            <a:r>
              <a:rPr lang="en-US" dirty="0" smtClean="0"/>
              <a:t> Q’=+15, </a:t>
            </a:r>
            <a:r>
              <a:rPr lang="en-US" dirty="0" err="1" smtClean="0"/>
              <a:t>octupole</a:t>
            </a:r>
            <a:r>
              <a:rPr lang="en-US" dirty="0" smtClean="0"/>
              <a:t> strength close to maximum, maximum damper gain and bandwidth</a:t>
            </a:r>
          </a:p>
          <a:p>
            <a:pPr marL="637200" indent="-421200">
              <a:buFont typeface="Wingdings" charset="2"/>
              <a:buChar char=""/>
            </a:pPr>
            <a:r>
              <a:rPr lang="en-US" dirty="0" smtClean="0"/>
              <a:t>Need to gain some margin with </a:t>
            </a:r>
            <a:r>
              <a:rPr lang="en-US" dirty="0" err="1" smtClean="0"/>
              <a:t>stabilisation</a:t>
            </a:r>
            <a:r>
              <a:rPr lang="en-US" dirty="0" smtClean="0"/>
              <a:t> knobs </a:t>
            </a:r>
            <a:r>
              <a:rPr lang="en-US" b="1" dirty="0" smtClean="0"/>
              <a:t>for operation with HL-HLC beam parameters </a:t>
            </a:r>
            <a:r>
              <a:rPr lang="en-US" dirty="0" smtClean="0"/>
              <a:t>(double intensity)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mpedance reduction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25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71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beam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4706" y="1325607"/>
            <a:ext cx="4123765" cy="4667421"/>
          </a:xfrm>
        </p:spPr>
        <p:txBody>
          <a:bodyPr/>
          <a:lstStyle/>
          <a:p>
            <a:r>
              <a:rPr lang="en-US" dirty="0" smtClean="0"/>
              <a:t>Due to the small gaps, at 6.5 </a:t>
            </a:r>
            <a:r>
              <a:rPr lang="en-US" dirty="0" err="1" smtClean="0"/>
              <a:t>TeV</a:t>
            </a:r>
            <a:r>
              <a:rPr lang="en-US" dirty="0" smtClean="0"/>
              <a:t> the most critical impedance contributor (80%) is </a:t>
            </a:r>
            <a:r>
              <a:rPr lang="en-US" b="1" dirty="0" smtClean="0"/>
              <a:t>collimators</a:t>
            </a:r>
          </a:p>
          <a:p>
            <a:r>
              <a:rPr lang="en-US" dirty="0" smtClean="0"/>
              <a:t>Within HL-LHC secondary collimators replaced by new ones </a:t>
            </a:r>
            <a:r>
              <a:rPr lang="en-US" b="1" dirty="0" smtClean="0"/>
              <a:t>with Mo-Gr jaws </a:t>
            </a:r>
            <a:r>
              <a:rPr lang="en-US" dirty="0" smtClean="0"/>
              <a:t>having same robustness and higher conductivity </a:t>
            </a:r>
            <a:r>
              <a:rPr lang="en-US" b="1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One order of magnitude lower RW impedance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82F67C8-4371-C24F-8A94-C8F5C16762D6}"/>
              </a:ext>
            </a:extLst>
          </p:cNvPr>
          <p:cNvGrpSpPr/>
          <p:nvPr/>
        </p:nvGrpSpPr>
        <p:grpSpPr>
          <a:xfrm>
            <a:off x="497051" y="1978913"/>
            <a:ext cx="3237631" cy="3792579"/>
            <a:chOff x="247891" y="2893670"/>
            <a:chExt cx="3237631" cy="3792579"/>
          </a:xfrm>
        </p:grpSpPr>
        <p:pic>
          <p:nvPicPr>
            <p:cNvPr id="8" name="Content Placeholder 4">
              <a:extLst>
                <a:ext uri="{FF2B5EF4-FFF2-40B4-BE49-F238E27FC236}">
                  <a16:creationId xmlns="" xmlns:a16="http://schemas.microsoft.com/office/drawing/2014/main" id="{7FEA6267-ADA1-A847-8F7D-D3D058ABB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841"/>
            <a:stretch/>
          </p:blipFill>
          <p:spPr>
            <a:xfrm>
              <a:off x="247891" y="2893670"/>
              <a:ext cx="1998063" cy="37925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2C66805-8F00-A144-9792-56AAF45E9986}"/>
                </a:ext>
              </a:extLst>
            </p:cNvPr>
            <p:cNvSpPr txBox="1"/>
            <p:nvPr/>
          </p:nvSpPr>
          <p:spPr>
            <a:xfrm>
              <a:off x="1749149" y="3797532"/>
              <a:ext cx="1736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Secondary</a:t>
              </a:r>
              <a:b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collimators in IR-7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2D609BD-9BB7-3F4D-A6C2-622AE9B359B4}"/>
                </a:ext>
              </a:extLst>
            </p:cNvPr>
            <p:cNvSpPr txBox="1"/>
            <p:nvPr/>
          </p:nvSpPr>
          <p:spPr>
            <a:xfrm>
              <a:off x="1749149" y="5080974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Primary</a:t>
              </a:r>
              <a:b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collimators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4E49A98-BB4C-2244-B5B7-F09E04FFB2E9}"/>
                </a:ext>
              </a:extLst>
            </p:cNvPr>
            <p:cNvSpPr txBox="1"/>
            <p:nvPr/>
          </p:nvSpPr>
          <p:spPr>
            <a:xfrm>
              <a:off x="1749149" y="5785101"/>
              <a:ext cx="11095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Everything</a:t>
              </a:r>
              <a:b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else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17E5878-974B-6E4D-BE90-850B6255DABC}"/>
              </a:ext>
            </a:extLst>
          </p:cNvPr>
          <p:cNvGrpSpPr/>
          <p:nvPr/>
        </p:nvGrpSpPr>
        <p:grpSpPr>
          <a:xfrm>
            <a:off x="1522375" y="1729701"/>
            <a:ext cx="5815921" cy="4207753"/>
            <a:chOff x="1284789" y="2528711"/>
            <a:chExt cx="5815921" cy="4207753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80EA66A-32D4-9F43-B047-B4BCA6DA07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9763" y="2963117"/>
              <a:ext cx="3011536" cy="3773347"/>
              <a:chOff x="4336837" y="2266457"/>
              <a:chExt cx="3438217" cy="430796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="" xmlns:a16="http://schemas.microsoft.com/office/drawing/2014/main" id="{C385AABE-C024-4F46-B6E5-3E462D8A8013}"/>
                  </a:ext>
                </a:extLst>
              </p:cNvPr>
              <p:cNvSpPr/>
              <p:nvPr/>
            </p:nvSpPr>
            <p:spPr>
              <a:xfrm>
                <a:off x="5566799" y="3403831"/>
                <a:ext cx="767751" cy="1839189"/>
              </a:xfrm>
              <a:prstGeom prst="roundRect">
                <a:avLst/>
              </a:prstGeom>
              <a:no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5C0D9A01-8A3C-1244-8FF5-D90D646E5E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6927"/>
              <a:stretch/>
            </p:blipFill>
            <p:spPr>
              <a:xfrm>
                <a:off x="4336837" y="2266457"/>
                <a:ext cx="2025979" cy="3891276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E08D8A6D-4CA4-3846-92D6-60FEC3F21B67}"/>
                  </a:ext>
                </a:extLst>
              </p:cNvPr>
              <p:cNvSpPr txBox="1"/>
              <p:nvPr/>
            </p:nvSpPr>
            <p:spPr>
              <a:xfrm>
                <a:off x="6300550" y="5449039"/>
                <a:ext cx="1153342" cy="333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Geometric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8DA2E3B6-8A37-AC45-8AB6-C55E0D6D6405}"/>
                  </a:ext>
                </a:extLst>
              </p:cNvPr>
              <p:cNvSpPr txBox="1"/>
              <p:nvPr/>
            </p:nvSpPr>
            <p:spPr>
              <a:xfrm>
                <a:off x="6312422" y="5172172"/>
                <a:ext cx="1462632" cy="333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Resistive wall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BE5CC3D9-C9B4-ED4C-9E66-6008696C5A6F}"/>
                  </a:ext>
                </a:extLst>
              </p:cNvPr>
              <p:cNvSpPr/>
              <p:nvPr/>
            </p:nvSpPr>
            <p:spPr>
              <a:xfrm>
                <a:off x="5092861" y="5810491"/>
                <a:ext cx="358815" cy="763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53CAD6F3-CC92-384E-A728-C3FF857685D4}"/>
                  </a:ext>
                </a:extLst>
              </p:cNvPr>
              <p:cNvSpPr/>
              <p:nvPr/>
            </p:nvSpPr>
            <p:spPr>
              <a:xfrm>
                <a:off x="5754547" y="5812421"/>
                <a:ext cx="358815" cy="4263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B6BA089D-B9D6-084F-8C8A-821310CE6545}"/>
                  </a:ext>
                </a:extLst>
              </p:cNvPr>
              <p:cNvSpPr txBox="1"/>
              <p:nvPr/>
            </p:nvSpPr>
            <p:spPr>
              <a:xfrm rot="19534438">
                <a:off x="4601706" y="5900938"/>
                <a:ext cx="909935" cy="333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Present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0A974054-4A6D-0D49-A8D1-2E2040276A79}"/>
                  </a:ext>
                </a:extLst>
              </p:cNvPr>
              <p:cNvSpPr txBox="1"/>
              <p:nvPr/>
            </p:nvSpPr>
            <p:spPr>
              <a:xfrm rot="19534438">
                <a:off x="5156425" y="5920422"/>
                <a:ext cx="984971" cy="333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Upgrade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754AEC3-E008-9548-985B-6ED6327CDE57}"/>
                </a:ext>
              </a:extLst>
            </p:cNvPr>
            <p:cNvSpPr/>
            <p:nvPr/>
          </p:nvSpPr>
          <p:spPr>
            <a:xfrm>
              <a:off x="1284789" y="3125164"/>
              <a:ext cx="2187615" cy="167832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B36835D-C6FD-8546-BB87-E3D5A33FF4C7}"/>
                </a:ext>
              </a:extLst>
            </p:cNvPr>
            <p:cNvSpPr/>
            <p:nvPr/>
          </p:nvSpPr>
          <p:spPr>
            <a:xfrm>
              <a:off x="3948896" y="2528711"/>
              <a:ext cx="3146386" cy="41151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2D4E101-45D2-6C45-A698-9905BEDF923D}"/>
                </a:ext>
              </a:extLst>
            </p:cNvPr>
            <p:cNvSpPr txBox="1"/>
            <p:nvPr/>
          </p:nvSpPr>
          <p:spPr>
            <a:xfrm>
              <a:off x="3946967" y="2574259"/>
              <a:ext cx="3153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Impedance reduction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 collimators</a:t>
              </a:r>
            </a:p>
          </p:txBody>
        </p:sp>
      </p:grpSp>
      <p:sp>
        <p:nvSpPr>
          <p:cNvPr id="25" name="Footer Placeholder 2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66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beam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Effect of impedance reduction on </a:t>
            </a:r>
            <a:r>
              <a:rPr lang="en-US" b="1" dirty="0" smtClean="0"/>
              <a:t>TMCI threshold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26022C-485E-B847-8CFF-1B9028105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30"/>
          <a:stretch/>
        </p:blipFill>
        <p:spPr>
          <a:xfrm>
            <a:off x="992716" y="2325545"/>
            <a:ext cx="4800000" cy="37571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AEB20266-15B2-3741-ADA4-B83BCF866E87}"/>
              </a:ext>
            </a:extLst>
          </p:cNvPr>
          <p:cNvCxnSpPr>
            <a:cxnSpLocks/>
          </p:cNvCxnSpPr>
          <p:nvPr/>
        </p:nvCxnSpPr>
        <p:spPr>
          <a:xfrm>
            <a:off x="1810864" y="3226694"/>
            <a:ext cx="1379621" cy="156794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5695A38-0033-A641-B074-7FCEDBC7B993}"/>
              </a:ext>
            </a:extLst>
          </p:cNvPr>
          <p:cNvSpPr txBox="1"/>
          <p:nvPr/>
        </p:nvSpPr>
        <p:spPr>
          <a:xfrm>
            <a:off x="1810864" y="2079413"/>
            <a:ext cx="348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LHC impedance model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681469" y="3716227"/>
            <a:ext cx="1077796" cy="976568"/>
            <a:chOff x="2681469" y="3718974"/>
            <a:chExt cx="1077796" cy="97656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A12C3274-1B82-1544-8F50-760388057A73}"/>
                </a:ext>
              </a:extLst>
            </p:cNvPr>
            <p:cNvCxnSpPr/>
            <p:nvPr/>
          </p:nvCxnSpPr>
          <p:spPr>
            <a:xfrm>
              <a:off x="3215584" y="4046613"/>
              <a:ext cx="0" cy="64892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06842F6-63F2-E344-8C47-FCA992E030FE}"/>
                </a:ext>
              </a:extLst>
            </p:cNvPr>
            <p:cNvSpPr txBox="1"/>
            <p:nvPr/>
          </p:nvSpPr>
          <p:spPr>
            <a:xfrm>
              <a:off x="2681469" y="3718974"/>
              <a:ext cx="107779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>
                  <a:solidFill>
                    <a:srgbClr val="FF0000"/>
                  </a:solidFill>
                </a:rPr>
                <a:t>Instability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92716" y="1797014"/>
            <a:ext cx="4800000" cy="4265779"/>
            <a:chOff x="5792716" y="1797014"/>
            <a:chExt cx="4800000" cy="426577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B86F0F78-6B3F-234C-87D6-FF76E06E1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950"/>
            <a:stretch/>
          </p:blipFill>
          <p:spPr>
            <a:xfrm>
              <a:off x="5792716" y="2345425"/>
              <a:ext cx="4800000" cy="371736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23EDAB9-7CE8-2643-AF37-6622201967DD}"/>
                </a:ext>
              </a:extLst>
            </p:cNvPr>
            <p:cNvSpPr txBox="1"/>
            <p:nvPr/>
          </p:nvSpPr>
          <p:spPr>
            <a:xfrm>
              <a:off x="6526095" y="1797014"/>
              <a:ext cx="36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HL-LHC impedance </a:t>
              </a:r>
            </a:p>
            <a:p>
              <a:pPr algn="ctr"/>
              <a:r>
                <a:rPr lang="en-US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(after collimator impedance reduction)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38204" y="3716227"/>
            <a:ext cx="1077796" cy="976568"/>
            <a:chOff x="9138204" y="3713480"/>
            <a:chExt cx="1077796" cy="97656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A12C3274-1B82-1544-8F50-760388057A73}"/>
                </a:ext>
              </a:extLst>
            </p:cNvPr>
            <p:cNvCxnSpPr/>
            <p:nvPr/>
          </p:nvCxnSpPr>
          <p:spPr>
            <a:xfrm>
              <a:off x="9672319" y="4041119"/>
              <a:ext cx="0" cy="64892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06842F6-63F2-E344-8C47-FCA992E030FE}"/>
                </a:ext>
              </a:extLst>
            </p:cNvPr>
            <p:cNvSpPr txBox="1"/>
            <p:nvPr/>
          </p:nvSpPr>
          <p:spPr>
            <a:xfrm>
              <a:off x="9138204" y="3713480"/>
              <a:ext cx="107779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>
                  <a:solidFill>
                    <a:srgbClr val="FF0000"/>
                  </a:solidFill>
                </a:rPr>
                <a:t>Instability</a:t>
              </a: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64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induced heat load in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4119" y="1325607"/>
            <a:ext cx="5244352" cy="4667421"/>
          </a:xfrm>
        </p:spPr>
        <p:txBody>
          <a:bodyPr>
            <a:normAutofit/>
          </a:bodyPr>
          <a:lstStyle/>
          <a:p>
            <a:r>
              <a:rPr lang="en-US" dirty="0"/>
              <a:t>High heat load on beam screen in cold regions (</a:t>
            </a:r>
            <a:r>
              <a:rPr lang="en-US" dirty="0" err="1"/>
              <a:t>cryo</a:t>
            </a:r>
            <a:r>
              <a:rPr lang="en-US" dirty="0"/>
              <a:t> limit 160 W/</a:t>
            </a:r>
            <a:r>
              <a:rPr lang="en-US" dirty="0" err="1"/>
              <a:t>hc</a:t>
            </a:r>
            <a:r>
              <a:rPr lang="en-US" dirty="0"/>
              <a:t> in the arcs)</a:t>
            </a:r>
          </a:p>
          <a:p>
            <a:pPr lvl="1"/>
            <a:r>
              <a:rPr lang="en-US" dirty="0"/>
              <a:t>With 25 ns beams</a:t>
            </a:r>
          </a:p>
          <a:p>
            <a:pPr lvl="1"/>
            <a:r>
              <a:rPr lang="en-US" dirty="0"/>
              <a:t>Much higher than calculation from impedance + synchrotron radiation</a:t>
            </a:r>
          </a:p>
          <a:p>
            <a:pPr lvl="1"/>
            <a:r>
              <a:rPr lang="en-US" dirty="0"/>
              <a:t>Different among </a:t>
            </a:r>
            <a:r>
              <a:rPr lang="en-US" dirty="0" smtClean="0"/>
              <a:t>arcs (factor ~3)</a:t>
            </a:r>
            <a:endParaRPr lang="en-US" dirty="0"/>
          </a:p>
          <a:p>
            <a:r>
              <a:rPr lang="en-US" dirty="0"/>
              <a:t>Most observations compatible with electron cloud, probably </a:t>
            </a:r>
            <a:r>
              <a:rPr lang="en-US" dirty="0" err="1"/>
              <a:t>localised</a:t>
            </a:r>
            <a:r>
              <a:rPr lang="en-US" dirty="0"/>
              <a:t> in some </a:t>
            </a:r>
            <a:r>
              <a:rPr lang="en-US" dirty="0" smtClean="0"/>
              <a:t>magnets</a:t>
            </a:r>
            <a:endParaRPr lang="en-US" dirty="0"/>
          </a:p>
          <a:p>
            <a:pPr lvl="1"/>
            <a:r>
              <a:rPr lang="en-US" dirty="0" smtClean="0"/>
              <a:t>Spread of Secondary Electron Yield between 1.15 and 1.35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6930CA9-B9DB-044C-9003-86A6F61E8D47}"/>
              </a:ext>
            </a:extLst>
          </p:cNvPr>
          <p:cNvGrpSpPr>
            <a:grpSpLocks noChangeAspect="1"/>
          </p:cNvGrpSpPr>
          <p:nvPr/>
        </p:nvGrpSpPr>
        <p:grpSpPr>
          <a:xfrm>
            <a:off x="1304895" y="1242788"/>
            <a:ext cx="4193458" cy="4765181"/>
            <a:chOff x="266700" y="1536700"/>
            <a:chExt cx="3822282" cy="4343400"/>
          </a:xfrm>
        </p:grpSpPr>
        <p:sp>
          <p:nvSpPr>
            <p:cNvPr id="15" name="Block Arc 14">
              <a:extLst>
                <a:ext uri="{FF2B5EF4-FFF2-40B4-BE49-F238E27FC236}">
                  <a16:creationId xmlns="" xmlns:a16="http://schemas.microsoft.com/office/drawing/2014/main" id="{471797C1-CA45-734D-8005-277146FAF818}"/>
                </a:ext>
              </a:extLst>
            </p:cNvPr>
            <p:cNvSpPr/>
            <p:nvPr/>
          </p:nvSpPr>
          <p:spPr>
            <a:xfrm>
              <a:off x="746301" y="1703400"/>
              <a:ext cx="2880000" cy="2880000"/>
            </a:xfrm>
            <a:prstGeom prst="blockArc">
              <a:avLst>
                <a:gd name="adj1" fmla="val 10815193"/>
                <a:gd name="adj2" fmla="val 13460803"/>
                <a:gd name="adj3" fmla="val 13589"/>
              </a:avLst>
            </a:prstGeom>
            <a:solidFill>
              <a:srgbClr val="0B2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Block Arc 15">
              <a:extLst>
                <a:ext uri="{FF2B5EF4-FFF2-40B4-BE49-F238E27FC236}">
                  <a16:creationId xmlns="" xmlns:a16="http://schemas.microsoft.com/office/drawing/2014/main" id="{02598755-0176-8E43-B32A-EE8603231302}"/>
                </a:ext>
              </a:extLst>
            </p:cNvPr>
            <p:cNvSpPr/>
            <p:nvPr/>
          </p:nvSpPr>
          <p:spPr>
            <a:xfrm>
              <a:off x="746301" y="170340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20BA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="" xmlns:a16="http://schemas.microsoft.com/office/drawing/2014/main" id="{EB0FFAEF-BC5F-1A4C-B42C-4B832576FB35}"/>
                </a:ext>
              </a:extLst>
            </p:cNvPr>
            <p:cNvSpPr/>
            <p:nvPr/>
          </p:nvSpPr>
          <p:spPr>
            <a:xfrm rot="5400000">
              <a:off x="746301" y="1703400"/>
              <a:ext cx="2880000" cy="2880000"/>
            </a:xfrm>
            <a:prstGeom prst="blockArc">
              <a:avLst>
                <a:gd name="adj1" fmla="val 10800000"/>
                <a:gd name="adj2" fmla="val 13460803"/>
                <a:gd name="adj3" fmla="val 13589"/>
              </a:avLst>
            </a:prstGeom>
            <a:solidFill>
              <a:srgbClr val="40FE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Block Arc 19">
              <a:extLst>
                <a:ext uri="{FF2B5EF4-FFF2-40B4-BE49-F238E27FC236}">
                  <a16:creationId xmlns="" xmlns:a16="http://schemas.microsoft.com/office/drawing/2014/main" id="{68CE7874-6E47-DC43-86B4-7560BDFE50BC}"/>
                </a:ext>
              </a:extLst>
            </p:cNvPr>
            <p:cNvSpPr/>
            <p:nvPr/>
          </p:nvSpPr>
          <p:spPr>
            <a:xfrm rot="5400000">
              <a:off x="746301" y="170340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20BA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Block Arc 25">
              <a:extLst>
                <a:ext uri="{FF2B5EF4-FFF2-40B4-BE49-F238E27FC236}">
                  <a16:creationId xmlns="" xmlns:a16="http://schemas.microsoft.com/office/drawing/2014/main" id="{24951675-5CDF-3C4A-9D7F-AEA3E477AD9C}"/>
                </a:ext>
              </a:extLst>
            </p:cNvPr>
            <p:cNvSpPr/>
            <p:nvPr/>
          </p:nvSpPr>
          <p:spPr>
            <a:xfrm flipV="1">
              <a:off x="746301" y="1684350"/>
              <a:ext cx="2880000" cy="2880000"/>
            </a:xfrm>
            <a:prstGeom prst="blockArc">
              <a:avLst>
                <a:gd name="adj1" fmla="val 10860498"/>
                <a:gd name="adj2" fmla="val 13460803"/>
                <a:gd name="adj3" fmla="val 13589"/>
              </a:avLst>
            </a:prstGeom>
            <a:solidFill>
              <a:srgbClr val="FD6D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Block Arc 26">
              <a:extLst>
                <a:ext uri="{FF2B5EF4-FFF2-40B4-BE49-F238E27FC236}">
                  <a16:creationId xmlns="" xmlns:a16="http://schemas.microsoft.com/office/drawing/2014/main" id="{EAE71A39-3C53-774D-9AF8-F5F7FE9D024E}"/>
                </a:ext>
              </a:extLst>
            </p:cNvPr>
            <p:cNvSpPr/>
            <p:nvPr/>
          </p:nvSpPr>
          <p:spPr>
            <a:xfrm flipV="1">
              <a:off x="746301" y="168435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7F03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="" xmlns:a16="http://schemas.microsoft.com/office/drawing/2014/main" id="{CBAA7CB6-3419-2747-9A13-4243CFBB91B5}"/>
                </a:ext>
              </a:extLst>
            </p:cNvPr>
            <p:cNvSpPr/>
            <p:nvPr/>
          </p:nvSpPr>
          <p:spPr>
            <a:xfrm rot="16200000" flipV="1">
              <a:off x="746301" y="1684350"/>
              <a:ext cx="2880000" cy="2880000"/>
            </a:xfrm>
            <a:prstGeom prst="blockArc">
              <a:avLst>
                <a:gd name="adj1" fmla="val 10800000"/>
                <a:gd name="adj2" fmla="val 13460803"/>
                <a:gd name="adj3" fmla="val 13589"/>
              </a:avLst>
            </a:prstGeom>
            <a:solidFill>
              <a:srgbClr val="7F03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Block Arc 28">
              <a:extLst>
                <a:ext uri="{FF2B5EF4-FFF2-40B4-BE49-F238E27FC236}">
                  <a16:creationId xmlns="" xmlns:a16="http://schemas.microsoft.com/office/drawing/2014/main" id="{CDED02C5-5EA6-CC47-8461-A48F9EDE65F7}"/>
                </a:ext>
              </a:extLst>
            </p:cNvPr>
            <p:cNvSpPr/>
            <p:nvPr/>
          </p:nvSpPr>
          <p:spPr>
            <a:xfrm rot="16200000" flipV="1">
              <a:off x="746301" y="168435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FEC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168546C1-ACE0-1146-B26F-C8E6B043AFE7}"/>
                </a:ext>
              </a:extLst>
            </p:cNvPr>
            <p:cNvSpPr/>
            <p:nvPr/>
          </p:nvSpPr>
          <p:spPr>
            <a:xfrm>
              <a:off x="1024251" y="1968500"/>
              <a:ext cx="2324100" cy="2324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0B001EA4-A041-9144-93EA-50C6BE11549B}"/>
                </a:ext>
              </a:extLst>
            </p:cNvPr>
            <p:cNvGrpSpPr/>
            <p:nvPr/>
          </p:nvGrpSpPr>
          <p:grpSpPr>
            <a:xfrm>
              <a:off x="1195713" y="4419600"/>
              <a:ext cx="2051709" cy="323165"/>
              <a:chOff x="1227463" y="4394200"/>
              <a:chExt cx="2051709" cy="323165"/>
            </a:xfrm>
          </p:grpSpPr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BC2A9FAF-63D8-EA48-989B-13FAAE64EF11}"/>
                  </a:ext>
                </a:extLst>
              </p:cNvPr>
              <p:cNvSpPr txBox="1"/>
              <p:nvPr/>
            </p:nvSpPr>
            <p:spPr>
              <a:xfrm>
                <a:off x="1227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S12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170E5540-398E-BD44-86E0-13BEF353F0A9}"/>
                  </a:ext>
                </a:extLst>
              </p:cNvPr>
              <p:cNvSpPr txBox="1"/>
              <p:nvPr/>
            </p:nvSpPr>
            <p:spPr>
              <a:xfrm>
                <a:off x="2751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S81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6A32955-0064-484F-B9F2-AE1E35686B4A}"/>
                </a:ext>
              </a:extLst>
            </p:cNvPr>
            <p:cNvGrpSpPr/>
            <p:nvPr/>
          </p:nvGrpSpPr>
          <p:grpSpPr>
            <a:xfrm>
              <a:off x="363863" y="3556000"/>
              <a:ext cx="3715409" cy="323165"/>
              <a:chOff x="363863" y="3530600"/>
              <a:chExt cx="3715409" cy="323165"/>
            </a:xfrm>
          </p:grpSpPr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BD93845E-0E7B-6B4F-8BDB-715AC3FCF9F7}"/>
                  </a:ext>
                </a:extLst>
              </p:cNvPr>
              <p:cNvSpPr txBox="1"/>
              <p:nvPr/>
            </p:nvSpPr>
            <p:spPr>
              <a:xfrm>
                <a:off x="3638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S23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FA769BE4-7A08-FC47-A14E-2C5E9E6495EF}"/>
                  </a:ext>
                </a:extLst>
              </p:cNvPr>
              <p:cNvSpPr txBox="1"/>
              <p:nvPr/>
            </p:nvSpPr>
            <p:spPr>
              <a:xfrm>
                <a:off x="35515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S78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3D4114E-3E9E-114B-B579-3542589C06A6}"/>
                </a:ext>
              </a:extLst>
            </p:cNvPr>
            <p:cNvGrpSpPr/>
            <p:nvPr/>
          </p:nvGrpSpPr>
          <p:grpSpPr>
            <a:xfrm>
              <a:off x="363863" y="2387600"/>
              <a:ext cx="3715409" cy="323165"/>
              <a:chOff x="363863" y="3530600"/>
              <a:chExt cx="3715409" cy="323165"/>
            </a:xfrm>
          </p:grpSpPr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B564D074-774F-3741-B991-DA171F907F7C}"/>
                  </a:ext>
                </a:extLst>
              </p:cNvPr>
              <p:cNvSpPr txBox="1"/>
              <p:nvPr/>
            </p:nvSpPr>
            <p:spPr>
              <a:xfrm>
                <a:off x="3638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S34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343B1D83-BD5D-FC4C-9033-003B81A21BF6}"/>
                  </a:ext>
                </a:extLst>
              </p:cNvPr>
              <p:cNvSpPr txBox="1"/>
              <p:nvPr/>
            </p:nvSpPr>
            <p:spPr>
              <a:xfrm>
                <a:off x="35515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S67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91AE1875-56D7-FE4F-90AF-D1DC1D55E728}"/>
                </a:ext>
              </a:extLst>
            </p:cNvPr>
            <p:cNvGrpSpPr/>
            <p:nvPr/>
          </p:nvGrpSpPr>
          <p:grpSpPr>
            <a:xfrm>
              <a:off x="1195713" y="1536700"/>
              <a:ext cx="2051709" cy="323165"/>
              <a:chOff x="1227463" y="4394200"/>
              <a:chExt cx="2051709" cy="323165"/>
            </a:xfrm>
          </p:grpSpPr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ED6B81DD-3F5F-B94B-8084-B73548105F9F}"/>
                  </a:ext>
                </a:extLst>
              </p:cNvPr>
              <p:cNvSpPr txBox="1"/>
              <p:nvPr/>
            </p:nvSpPr>
            <p:spPr>
              <a:xfrm>
                <a:off x="1227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S45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8E8FED6B-0499-6F42-A855-3B320E9D4863}"/>
                  </a:ext>
                </a:extLst>
              </p:cNvPr>
              <p:cNvSpPr txBox="1"/>
              <p:nvPr/>
            </p:nvSpPr>
            <p:spPr>
              <a:xfrm>
                <a:off x="2751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S56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76D32394-3ADA-6544-B7D7-748E16A20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00" y="4819650"/>
              <a:ext cx="3822282" cy="1060450"/>
            </a:xfrm>
            <a:prstGeom prst="rect">
              <a:avLst/>
            </a:prstGeom>
          </p:spPr>
        </p:pic>
      </p:grp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586B1D2C-F9C9-FA42-B48B-38FF9950A26B}"/>
              </a:ext>
            </a:extLst>
          </p:cNvPr>
          <p:cNvCxnSpPr/>
          <p:nvPr/>
        </p:nvCxnSpPr>
        <p:spPr>
          <a:xfrm>
            <a:off x="1488273" y="2992269"/>
            <a:ext cx="382905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8-Point Star 6"/>
          <p:cNvSpPr>
            <a:spLocks noChangeAspect="1"/>
          </p:cNvSpPr>
          <p:nvPr/>
        </p:nvSpPr>
        <p:spPr>
          <a:xfrm>
            <a:off x="3201246" y="4162172"/>
            <a:ext cx="467999" cy="467999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8-Point Star 67"/>
          <p:cNvSpPr>
            <a:spLocks noChangeAspect="1"/>
          </p:cNvSpPr>
          <p:nvPr/>
        </p:nvSpPr>
        <p:spPr>
          <a:xfrm>
            <a:off x="3201246" y="1325607"/>
            <a:ext cx="467999" cy="467999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8-Point Star 68"/>
          <p:cNvSpPr>
            <a:spLocks noChangeAspect="1"/>
          </p:cNvSpPr>
          <p:nvPr/>
        </p:nvSpPr>
        <p:spPr>
          <a:xfrm>
            <a:off x="2165893" y="3767369"/>
            <a:ext cx="467999" cy="467999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8-Point Star 69"/>
          <p:cNvSpPr>
            <a:spLocks noChangeAspect="1"/>
          </p:cNvSpPr>
          <p:nvPr/>
        </p:nvSpPr>
        <p:spPr>
          <a:xfrm>
            <a:off x="4200962" y="3767369"/>
            <a:ext cx="467999" cy="467999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18118" y="4586934"/>
            <a:ext cx="10160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ATLAS</a:t>
            </a:r>
            <a:endParaRPr lang="en-US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122705" y="1016674"/>
            <a:ext cx="10160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CMS</a:t>
            </a:r>
            <a:endParaRPr lang="en-US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400717" y="4114349"/>
            <a:ext cx="10160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 smtClean="0">
                <a:solidFill>
                  <a:schemeClr val="accent6">
                    <a:lumMod val="50000"/>
                  </a:schemeClr>
                </a:solidFill>
              </a:rPr>
              <a:t>LHCb</a:t>
            </a:r>
            <a:endParaRPr lang="en-US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613041" y="4114349"/>
            <a:ext cx="10160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ALICE</a:t>
            </a:r>
            <a:endParaRPr lang="en-US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0203" y="2644580"/>
            <a:ext cx="1374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500FF"/>
                </a:solidFill>
              </a:rPr>
              <a:t>SEY &lt; 1.25</a:t>
            </a:r>
            <a:endParaRPr lang="en-US" sz="1600" b="1" dirty="0">
              <a:solidFill>
                <a:srgbClr val="15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30203" y="3028919"/>
            <a:ext cx="1374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SEY &gt; 1.30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induced heat load in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sum up contributions to e-cloud from all parts of the arc assuming SEY from heat load measurements (SEY=1.25 </a:t>
            </a:r>
            <a:r>
              <a:rPr lang="mr-IN" dirty="0" smtClean="0"/>
              <a:t>–</a:t>
            </a:r>
            <a:r>
              <a:rPr lang="en-US" dirty="0" smtClean="0"/>
              <a:t> 1.35)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29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7A15E4D-A661-9748-A08D-0C45F2D35164}"/>
              </a:ext>
            </a:extLst>
          </p:cNvPr>
          <p:cNvGrpSpPr>
            <a:grpSpLocks noChangeAspect="1"/>
          </p:cNvGrpSpPr>
          <p:nvPr/>
        </p:nvGrpSpPr>
        <p:grpSpPr>
          <a:xfrm>
            <a:off x="1346033" y="2162315"/>
            <a:ext cx="4515486" cy="3960000"/>
            <a:chOff x="1116001" y="526472"/>
            <a:chExt cx="4925042" cy="431917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3"/>
            <a:stretch/>
          </p:blipFill>
          <p:spPr>
            <a:xfrm>
              <a:off x="1116001" y="526472"/>
              <a:ext cx="4925042" cy="431917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 rot="16200000">
              <a:off x="4555824" y="1619243"/>
              <a:ext cx="1639362" cy="335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 algn="r">
                <a:spcBef>
                  <a:spcPts val="600"/>
                </a:spcBef>
                <a:buClr>
                  <a:schemeClr val="tx2"/>
                </a:buClr>
                <a:defRPr/>
              </a:pPr>
              <a:r>
                <a:rPr lang="en-US" sz="1400" b="1" dirty="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rPr>
                <a:t>HL-LHC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5534877" y="950026"/>
              <a:ext cx="0" cy="336071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7E2F274-380A-6048-B994-30D0BC665600}"/>
              </a:ext>
            </a:extLst>
          </p:cNvPr>
          <p:cNvGrpSpPr/>
          <p:nvPr/>
        </p:nvGrpSpPr>
        <p:grpSpPr>
          <a:xfrm>
            <a:off x="2102414" y="2802443"/>
            <a:ext cx="2297710" cy="297558"/>
            <a:chOff x="1120812" y="2355798"/>
            <a:chExt cx="2138959" cy="276999"/>
          </a:xfrm>
        </p:grpSpPr>
        <p:sp>
          <p:nvSpPr>
            <p:cNvPr id="25" name="TextBox 24"/>
            <p:cNvSpPr txBox="1"/>
            <p:nvPr/>
          </p:nvSpPr>
          <p:spPr>
            <a:xfrm>
              <a:off x="1526604" y="2355798"/>
              <a:ext cx="1733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e-cloud in quadrupoles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0C4F3EE4-7DFB-414C-99CF-EDEA1F3A827F}"/>
                </a:ext>
              </a:extLst>
            </p:cNvPr>
            <p:cNvSpPr/>
            <p:nvPr/>
          </p:nvSpPr>
          <p:spPr>
            <a:xfrm>
              <a:off x="1120812" y="2440238"/>
              <a:ext cx="393539" cy="138896"/>
            </a:xfrm>
            <a:prstGeom prst="rect">
              <a:avLst/>
            </a:prstGeom>
            <a:solidFill>
              <a:srgbClr val="B2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5375583-EFF8-AB49-A9D3-D0D8448AE225}"/>
              </a:ext>
            </a:extLst>
          </p:cNvPr>
          <p:cNvGrpSpPr/>
          <p:nvPr/>
        </p:nvGrpSpPr>
        <p:grpSpPr>
          <a:xfrm>
            <a:off x="2102414" y="2564678"/>
            <a:ext cx="1913710" cy="297558"/>
            <a:chOff x="1120812" y="2087614"/>
            <a:chExt cx="1781490" cy="276999"/>
          </a:xfrm>
        </p:grpSpPr>
        <p:sp>
          <p:nvSpPr>
            <p:cNvPr id="23" name="TextBox 22"/>
            <p:cNvSpPr txBox="1"/>
            <p:nvPr/>
          </p:nvSpPr>
          <p:spPr>
            <a:xfrm>
              <a:off x="1526604" y="2087614"/>
              <a:ext cx="1375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e-cloud in dipoles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3D7600B7-4210-ED44-B91D-9C72AECDDC35}"/>
                </a:ext>
              </a:extLst>
            </p:cNvPr>
            <p:cNvSpPr/>
            <p:nvPr/>
          </p:nvSpPr>
          <p:spPr>
            <a:xfrm>
              <a:off x="1120812" y="2172054"/>
              <a:ext cx="393539" cy="138896"/>
            </a:xfrm>
            <a:prstGeom prst="rect">
              <a:avLst/>
            </a:prstGeom>
            <a:solidFill>
              <a:srgbClr val="FF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F5B73AF-8CBE-9942-B311-FFD0232093E3}"/>
              </a:ext>
            </a:extLst>
          </p:cNvPr>
          <p:cNvGrpSpPr/>
          <p:nvPr/>
        </p:nvGrpSpPr>
        <p:grpSpPr>
          <a:xfrm>
            <a:off x="2102414" y="3040208"/>
            <a:ext cx="1751844" cy="297558"/>
            <a:chOff x="1120812" y="1819429"/>
            <a:chExt cx="1630807" cy="276999"/>
          </a:xfrm>
        </p:grpSpPr>
        <p:sp>
          <p:nvSpPr>
            <p:cNvPr id="21" name="TextBox 20"/>
            <p:cNvSpPr txBox="1"/>
            <p:nvPr/>
          </p:nvSpPr>
          <p:spPr>
            <a:xfrm>
              <a:off x="1526604" y="1819429"/>
              <a:ext cx="12250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e-cloud in drifts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D072937-8169-384F-AA83-969E19920035}"/>
                </a:ext>
              </a:extLst>
            </p:cNvPr>
            <p:cNvSpPr/>
            <p:nvPr/>
          </p:nvSpPr>
          <p:spPr>
            <a:xfrm>
              <a:off x="1120812" y="1903869"/>
              <a:ext cx="393539" cy="138896"/>
            </a:xfrm>
            <a:prstGeom prst="rect">
              <a:avLst/>
            </a:prstGeom>
            <a:solidFill>
              <a:srgbClr val="FF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4EB82A8-88AC-EB41-9F75-F70A14CFC7E8}"/>
              </a:ext>
            </a:extLst>
          </p:cNvPr>
          <p:cNvGrpSpPr/>
          <p:nvPr/>
        </p:nvGrpSpPr>
        <p:grpSpPr>
          <a:xfrm>
            <a:off x="2102414" y="3277974"/>
            <a:ext cx="1448776" cy="297558"/>
            <a:chOff x="1120812" y="1551244"/>
            <a:chExt cx="1348679" cy="276999"/>
          </a:xfrm>
        </p:grpSpPr>
        <p:sp>
          <p:nvSpPr>
            <p:cNvPr id="19" name="TextBox 18"/>
            <p:cNvSpPr txBox="1"/>
            <p:nvPr/>
          </p:nvSpPr>
          <p:spPr>
            <a:xfrm>
              <a:off x="1526604" y="1551244"/>
              <a:ext cx="942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Arial" charset="0"/>
                  <a:ea typeface="Arial" charset="0"/>
                  <a:cs typeface="Arial" charset="0"/>
                </a:rPr>
                <a:t>Impedance</a:t>
              </a:r>
              <a:endParaRPr lang="en-US" sz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4A062F5A-99CF-1B46-8E39-7D4CAA12F0BA}"/>
                </a:ext>
              </a:extLst>
            </p:cNvPr>
            <p:cNvSpPr/>
            <p:nvPr/>
          </p:nvSpPr>
          <p:spPr>
            <a:xfrm>
              <a:off x="1120812" y="1635684"/>
              <a:ext cx="393539" cy="13889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0A0B8CE-20E2-AD43-A598-1A7F45785CB3}"/>
              </a:ext>
            </a:extLst>
          </p:cNvPr>
          <p:cNvGrpSpPr/>
          <p:nvPr/>
        </p:nvGrpSpPr>
        <p:grpSpPr>
          <a:xfrm>
            <a:off x="2102414" y="3515737"/>
            <a:ext cx="2199558" cy="297558"/>
            <a:chOff x="1120812" y="1283059"/>
            <a:chExt cx="2047588" cy="276999"/>
          </a:xfrm>
        </p:grpSpPr>
        <p:sp>
          <p:nvSpPr>
            <p:cNvPr id="17" name="TextBox 16"/>
            <p:cNvSpPr txBox="1"/>
            <p:nvPr/>
          </p:nvSpPr>
          <p:spPr>
            <a:xfrm>
              <a:off x="1526604" y="1283059"/>
              <a:ext cx="16417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Synchrotron radiation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1853E8F7-60ED-9E44-8662-6DEE1E5F8C8A}"/>
                </a:ext>
              </a:extLst>
            </p:cNvPr>
            <p:cNvSpPr/>
            <p:nvPr/>
          </p:nvSpPr>
          <p:spPr>
            <a:xfrm>
              <a:off x="1120812" y="1350379"/>
              <a:ext cx="393539" cy="13889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4DD85E0-2228-4E4F-AB90-B366E5F1E3BF}"/>
              </a:ext>
            </a:extLst>
          </p:cNvPr>
          <p:cNvSpPr/>
          <p:nvPr/>
        </p:nvSpPr>
        <p:spPr>
          <a:xfrm flipH="1">
            <a:off x="5747575" y="2585064"/>
            <a:ext cx="273543" cy="1429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B5A81EC-5403-324C-8409-150A68E3EC2C}"/>
              </a:ext>
            </a:extLst>
          </p:cNvPr>
          <p:cNvSpPr/>
          <p:nvPr/>
        </p:nvSpPr>
        <p:spPr>
          <a:xfrm flipH="1">
            <a:off x="2802847" y="2263989"/>
            <a:ext cx="2111666" cy="285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90E6015C-17C6-3747-B316-2F1CA8D4B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6"/>
          <a:stretch/>
        </p:blipFill>
        <p:spPr>
          <a:xfrm>
            <a:off x="5836910" y="2162315"/>
            <a:ext cx="4570426" cy="3960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B726589-9E1E-3D48-A448-F7FB13584BC5}"/>
              </a:ext>
            </a:extLst>
          </p:cNvPr>
          <p:cNvSpPr/>
          <p:nvPr/>
        </p:nvSpPr>
        <p:spPr>
          <a:xfrm flipH="1">
            <a:off x="10235328" y="2524967"/>
            <a:ext cx="283906" cy="1763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D229832B-AB1F-FC4D-B811-1CACDCBC032F}"/>
              </a:ext>
            </a:extLst>
          </p:cNvPr>
          <p:cNvSpPr/>
          <p:nvPr/>
        </p:nvSpPr>
        <p:spPr>
          <a:xfrm flipH="1">
            <a:off x="7313458" y="2263989"/>
            <a:ext cx="2111665" cy="285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D290D2F-A74E-6C47-85C2-51CEAB4C92F7}"/>
              </a:ext>
            </a:extLst>
          </p:cNvPr>
          <p:cNvSpPr/>
          <p:nvPr/>
        </p:nvSpPr>
        <p:spPr>
          <a:xfrm rot="16200000">
            <a:off x="8967083" y="3154585"/>
            <a:ext cx="1503037" cy="30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r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1400" b="1" dirty="0">
                <a:solidFill>
                  <a:srgbClr val="262626"/>
                </a:solidFill>
                <a:latin typeface="Arial" charset="0"/>
                <a:ea typeface="Arial" charset="0"/>
                <a:cs typeface="Arial" charset="0"/>
              </a:rPr>
              <a:t>HL-LHC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EAC20FEE-8C2D-4B4D-A415-38DA205780EF}"/>
              </a:ext>
            </a:extLst>
          </p:cNvPr>
          <p:cNvCxnSpPr/>
          <p:nvPr/>
        </p:nvCxnSpPr>
        <p:spPr>
          <a:xfrm flipV="1">
            <a:off x="9864720" y="2541018"/>
            <a:ext cx="0" cy="308124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5A5461B-2D2B-1B4B-A42C-F784BCCE5F00}"/>
              </a:ext>
            </a:extLst>
          </p:cNvPr>
          <p:cNvSpPr txBox="1"/>
          <p:nvPr/>
        </p:nvSpPr>
        <p:spPr>
          <a:xfrm rot="16200000">
            <a:off x="84538" y="3991804"/>
            <a:ext cx="3093722" cy="20005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3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load [kW/arc]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AF11C09-C3F7-1E4C-9CA3-3365CB78EDC6}"/>
              </a:ext>
            </a:extLst>
          </p:cNvPr>
          <p:cNvSpPr txBox="1"/>
          <p:nvPr/>
        </p:nvSpPr>
        <p:spPr>
          <a:xfrm>
            <a:off x="2018623" y="5863389"/>
            <a:ext cx="3746809" cy="20005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3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intensity [10</a:t>
            </a:r>
            <a:r>
              <a:rPr lang="en-US" sz="1300" baseline="30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3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p/bunch]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7052249-A300-F24A-839F-504402565D3D}"/>
              </a:ext>
            </a:extLst>
          </p:cNvPr>
          <p:cNvSpPr txBox="1"/>
          <p:nvPr/>
        </p:nvSpPr>
        <p:spPr>
          <a:xfrm rot="16200000">
            <a:off x="4580340" y="4003787"/>
            <a:ext cx="3093722" cy="20005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3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load [kW/arc]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8AC22BF-A897-E547-B149-389D24DA7BEF}"/>
              </a:ext>
            </a:extLst>
          </p:cNvPr>
          <p:cNvSpPr txBox="1"/>
          <p:nvPr/>
        </p:nvSpPr>
        <p:spPr>
          <a:xfrm>
            <a:off x="6463624" y="5863389"/>
            <a:ext cx="3746809" cy="20005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3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intensity [10</a:t>
            </a:r>
            <a:r>
              <a:rPr lang="en-US" sz="1300" baseline="30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3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p/bunch]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21042" y="3724283"/>
            <a:ext cx="12431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62626"/>
                </a:solidFill>
              </a:rPr>
              <a:t>SEY=1.25</a:t>
            </a:r>
            <a:endParaRPr lang="en-US" sz="1500" dirty="0">
              <a:solidFill>
                <a:srgbClr val="262626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63624" y="2571168"/>
            <a:ext cx="12431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62626"/>
                </a:solidFill>
              </a:rPr>
              <a:t>SEY=1.35</a:t>
            </a:r>
            <a:endParaRPr lang="en-US" sz="1500" dirty="0">
              <a:solidFill>
                <a:srgbClr val="262626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992301" y="4076747"/>
            <a:ext cx="8243027" cy="307777"/>
            <a:chOff x="2470413" y="4076747"/>
            <a:chExt cx="8243027" cy="307777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492C069E-C0C2-A243-A115-0563506FC2A1}"/>
                </a:ext>
              </a:extLst>
            </p:cNvPr>
            <p:cNvSpPr/>
            <p:nvPr/>
          </p:nvSpPr>
          <p:spPr>
            <a:xfrm>
              <a:off x="4029302" y="4076747"/>
              <a:ext cx="23220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>
                <a:spcBef>
                  <a:spcPts val="600"/>
                </a:spcBef>
                <a:buClr>
                  <a:schemeClr val="tx2"/>
                </a:buClr>
                <a:defRPr/>
              </a:pPr>
              <a:r>
                <a:rPr lang="en-US" sz="1400" b="1" dirty="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rPr>
                <a:t>8 kW/arc (~160W/</a:t>
              </a:r>
              <a:r>
                <a:rPr lang="en-US" sz="1400" b="1" dirty="0" err="1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rPr>
                <a:t>hcell</a:t>
              </a:r>
              <a:r>
                <a:rPr lang="en-US" sz="1400" b="1" dirty="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2470413" y="4103660"/>
              <a:ext cx="8243027" cy="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1977360" y="2556953"/>
            <a:ext cx="8257968" cy="1560922"/>
            <a:chOff x="2455472" y="2556953"/>
            <a:chExt cx="8257968" cy="1560922"/>
          </a:xfrm>
        </p:grpSpPr>
        <p:sp>
          <p:nvSpPr>
            <p:cNvPr id="55" name="Rectangle 54"/>
            <p:cNvSpPr/>
            <p:nvPr/>
          </p:nvSpPr>
          <p:spPr>
            <a:xfrm>
              <a:off x="2455472" y="2556953"/>
              <a:ext cx="3755274" cy="1546707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958166" y="2571168"/>
              <a:ext cx="3755274" cy="1546707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3102" y="2778533"/>
            <a:ext cx="1531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Low-load sectors ok with HL-LHC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235328" y="2778533"/>
            <a:ext cx="1956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High-load sectors above capacity for HL-LHC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507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en-US" dirty="0"/>
          </a:p>
          <a:p>
            <a:r>
              <a:rPr lang="en-US" dirty="0" smtClean="0"/>
              <a:t>Why upgrades and what are the upgrades for LHC and its injector chain?</a:t>
            </a:r>
          </a:p>
          <a:p>
            <a:endParaRPr lang="en-US" dirty="0" smtClean="0"/>
          </a:p>
          <a:p>
            <a:r>
              <a:rPr lang="en-US" dirty="0"/>
              <a:t>Present limitations and future performance of the LHC injectors </a:t>
            </a:r>
          </a:p>
          <a:p>
            <a:pPr lvl="1"/>
            <a:r>
              <a:rPr lang="en-US" dirty="0" smtClean="0"/>
              <a:t>Present </a:t>
            </a:r>
            <a:r>
              <a:rPr lang="en-US" dirty="0" smtClean="0"/>
              <a:t>performance limitations </a:t>
            </a:r>
            <a:r>
              <a:rPr lang="en-US" dirty="0" smtClean="0">
                <a:sym typeface="Wingdings"/>
              </a:rPr>
              <a:t> beam dynamics challenges</a:t>
            </a:r>
            <a:endParaRPr lang="en-US" dirty="0" smtClean="0"/>
          </a:p>
          <a:p>
            <a:pPr lvl="1"/>
            <a:r>
              <a:rPr lang="en-US" dirty="0" smtClean="0"/>
              <a:t>How far we can go with the upgrades</a:t>
            </a:r>
          </a:p>
          <a:p>
            <a:endParaRPr lang="en-US" dirty="0" smtClean="0"/>
          </a:p>
          <a:p>
            <a:r>
              <a:rPr lang="en-US" dirty="0" smtClean="0"/>
              <a:t>Beam dynamics challenges for </a:t>
            </a:r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pic>
        <p:nvPicPr>
          <p:cNvPr id="8" name="Picture 7" descr="Logo-AP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94" y="254000"/>
            <a:ext cx="3447103" cy="90155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77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induced heat load in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sum up contributions to e-cloud from all parts of the arc assuming SEY from heat load measurements (SEY=1.25 </a:t>
            </a:r>
            <a:r>
              <a:rPr lang="mr-IN" dirty="0" smtClean="0"/>
              <a:t>–</a:t>
            </a:r>
            <a:r>
              <a:rPr lang="en-US" dirty="0" smtClean="0"/>
              <a:t> 1.35) </a:t>
            </a:r>
          </a:p>
          <a:p>
            <a:r>
              <a:rPr lang="en-US" dirty="0" smtClean="0"/>
              <a:t>Although high-load sectors might be not fully compatible with HL-LHC operation, a safety net is the filling scheme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30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15BCB9D-B90F-2945-88B4-06351E29D6EE}"/>
              </a:ext>
            </a:extLst>
          </p:cNvPr>
          <p:cNvGrpSpPr/>
          <p:nvPr/>
        </p:nvGrpSpPr>
        <p:grpSpPr>
          <a:xfrm>
            <a:off x="2691377" y="4179057"/>
            <a:ext cx="7501466" cy="1100675"/>
            <a:chOff x="1439333" y="1124365"/>
            <a:chExt cx="7501466" cy="1100675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DA24AA7A-1F8B-FC4B-B3F2-ED7A441C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8796" b="51851"/>
            <a:stretch/>
          </p:blipFill>
          <p:spPr>
            <a:xfrm>
              <a:off x="1439333" y="1124365"/>
              <a:ext cx="6510867" cy="110067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454FF754-7343-F843-AE11-DE82E8332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925" b="52962"/>
            <a:stretch/>
          </p:blipFill>
          <p:spPr>
            <a:xfrm>
              <a:off x="6282266" y="1124365"/>
              <a:ext cx="2658533" cy="1075275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5A495090-7022-1645-84B5-2489CDB559B0}"/>
                </a:ext>
              </a:extLst>
            </p:cNvPr>
            <p:cNvGrpSpPr/>
            <p:nvPr/>
          </p:nvGrpSpPr>
          <p:grpSpPr>
            <a:xfrm>
              <a:off x="6113492" y="1183125"/>
              <a:ext cx="273591" cy="887560"/>
              <a:chOff x="5541993" y="1481164"/>
              <a:chExt cx="273591" cy="887560"/>
            </a:xfrm>
          </p:grpSpPr>
          <p:sp>
            <p:nvSpPr>
              <p:cNvPr id="52" name="Freeform 51">
                <a:extLst>
                  <a:ext uri="{FF2B5EF4-FFF2-40B4-BE49-F238E27FC236}">
                    <a16:creationId xmlns="" xmlns:a16="http://schemas.microsoft.com/office/drawing/2014/main" id="{93D471D2-EE24-394C-834A-8A8D957CD187}"/>
                  </a:ext>
                </a:extLst>
              </p:cNvPr>
              <p:cNvSpPr/>
              <p:nvPr/>
            </p:nvSpPr>
            <p:spPr>
              <a:xfrm>
                <a:off x="5573268" y="1531620"/>
                <a:ext cx="242316" cy="754380"/>
              </a:xfrm>
              <a:custGeom>
                <a:avLst/>
                <a:gdLst>
                  <a:gd name="connsiteX0" fmla="*/ 64008 w 242316"/>
                  <a:gd name="connsiteY0" fmla="*/ 0 h 754380"/>
                  <a:gd name="connsiteX1" fmla="*/ 196596 w 242316"/>
                  <a:gd name="connsiteY1" fmla="*/ 0 h 754380"/>
                  <a:gd name="connsiteX2" fmla="*/ 155448 w 242316"/>
                  <a:gd name="connsiteY2" fmla="*/ 54864 h 754380"/>
                  <a:gd name="connsiteX3" fmla="*/ 128016 w 242316"/>
                  <a:gd name="connsiteY3" fmla="*/ 114300 h 754380"/>
                  <a:gd name="connsiteX4" fmla="*/ 137160 w 242316"/>
                  <a:gd name="connsiteY4" fmla="*/ 160020 h 754380"/>
                  <a:gd name="connsiteX5" fmla="*/ 164592 w 242316"/>
                  <a:gd name="connsiteY5" fmla="*/ 278892 h 754380"/>
                  <a:gd name="connsiteX6" fmla="*/ 205740 w 242316"/>
                  <a:gd name="connsiteY6" fmla="*/ 406908 h 754380"/>
                  <a:gd name="connsiteX7" fmla="*/ 242316 w 242316"/>
                  <a:gd name="connsiteY7" fmla="*/ 580644 h 754380"/>
                  <a:gd name="connsiteX8" fmla="*/ 242316 w 242316"/>
                  <a:gd name="connsiteY8" fmla="*/ 649224 h 754380"/>
                  <a:gd name="connsiteX9" fmla="*/ 192024 w 242316"/>
                  <a:gd name="connsiteY9" fmla="*/ 754380 h 754380"/>
                  <a:gd name="connsiteX10" fmla="*/ 32004 w 242316"/>
                  <a:gd name="connsiteY10" fmla="*/ 754380 h 754380"/>
                  <a:gd name="connsiteX11" fmla="*/ 109728 w 242316"/>
                  <a:gd name="connsiteY11" fmla="*/ 649224 h 754380"/>
                  <a:gd name="connsiteX12" fmla="*/ 105156 w 242316"/>
                  <a:gd name="connsiteY12" fmla="*/ 539496 h 754380"/>
                  <a:gd name="connsiteX13" fmla="*/ 77724 w 242316"/>
                  <a:gd name="connsiteY13" fmla="*/ 425196 h 754380"/>
                  <a:gd name="connsiteX14" fmla="*/ 50292 w 242316"/>
                  <a:gd name="connsiteY14" fmla="*/ 333756 h 754380"/>
                  <a:gd name="connsiteX15" fmla="*/ 9144 w 242316"/>
                  <a:gd name="connsiteY15" fmla="*/ 214884 h 754380"/>
                  <a:gd name="connsiteX16" fmla="*/ 0 w 242316"/>
                  <a:gd name="connsiteY16" fmla="*/ 150876 h 754380"/>
                  <a:gd name="connsiteX17" fmla="*/ 13716 w 242316"/>
                  <a:gd name="connsiteY17" fmla="*/ 73152 h 754380"/>
                  <a:gd name="connsiteX18" fmla="*/ 64008 w 242316"/>
                  <a:gd name="connsiteY18" fmla="*/ 0 h 754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2316" h="754380">
                    <a:moveTo>
                      <a:pt x="64008" y="0"/>
                    </a:moveTo>
                    <a:lnTo>
                      <a:pt x="196596" y="0"/>
                    </a:lnTo>
                    <a:lnTo>
                      <a:pt x="155448" y="54864"/>
                    </a:lnTo>
                    <a:lnTo>
                      <a:pt x="128016" y="114300"/>
                    </a:lnTo>
                    <a:lnTo>
                      <a:pt x="137160" y="160020"/>
                    </a:lnTo>
                    <a:lnTo>
                      <a:pt x="164592" y="278892"/>
                    </a:lnTo>
                    <a:lnTo>
                      <a:pt x="205740" y="406908"/>
                    </a:lnTo>
                    <a:lnTo>
                      <a:pt x="242316" y="580644"/>
                    </a:lnTo>
                    <a:lnTo>
                      <a:pt x="242316" y="649224"/>
                    </a:lnTo>
                    <a:lnTo>
                      <a:pt x="192024" y="754380"/>
                    </a:lnTo>
                    <a:lnTo>
                      <a:pt x="32004" y="754380"/>
                    </a:lnTo>
                    <a:lnTo>
                      <a:pt x="109728" y="649224"/>
                    </a:lnTo>
                    <a:lnTo>
                      <a:pt x="105156" y="539496"/>
                    </a:lnTo>
                    <a:lnTo>
                      <a:pt x="77724" y="425196"/>
                    </a:lnTo>
                    <a:lnTo>
                      <a:pt x="50292" y="333756"/>
                    </a:lnTo>
                    <a:lnTo>
                      <a:pt x="9144" y="214884"/>
                    </a:lnTo>
                    <a:lnTo>
                      <a:pt x="0" y="150876"/>
                    </a:lnTo>
                    <a:lnTo>
                      <a:pt x="13716" y="73152"/>
                    </a:lnTo>
                    <a:lnTo>
                      <a:pt x="6400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="" xmlns:a16="http://schemas.microsoft.com/office/drawing/2014/main" id="{C0F26F7D-AFE2-FF48-B1A0-1C97EFB7DBC4}"/>
                  </a:ext>
                </a:extLst>
              </p:cNvPr>
              <p:cNvSpPr/>
              <p:nvPr/>
            </p:nvSpPr>
            <p:spPr>
              <a:xfrm>
                <a:off x="5541993" y="1481164"/>
                <a:ext cx="138588" cy="881743"/>
              </a:xfrm>
              <a:custGeom>
                <a:avLst/>
                <a:gdLst>
                  <a:gd name="connsiteX0" fmla="*/ 130628 w 138588"/>
                  <a:gd name="connsiteY0" fmla="*/ 0 h 881743"/>
                  <a:gd name="connsiteX1" fmla="*/ 32657 w 138588"/>
                  <a:gd name="connsiteY1" fmla="*/ 195943 h 881743"/>
                  <a:gd name="connsiteX2" fmla="*/ 114300 w 138588"/>
                  <a:gd name="connsiteY2" fmla="*/ 489857 h 881743"/>
                  <a:gd name="connsiteX3" fmla="*/ 130628 w 138588"/>
                  <a:gd name="connsiteY3" fmla="*/ 718457 h 881743"/>
                  <a:gd name="connsiteX4" fmla="*/ 0 w 138588"/>
                  <a:gd name="connsiteY4" fmla="*/ 881743 h 881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88" h="881743">
                    <a:moveTo>
                      <a:pt x="130628" y="0"/>
                    </a:moveTo>
                    <a:cubicBezTo>
                      <a:pt x="83003" y="57150"/>
                      <a:pt x="35378" y="114300"/>
                      <a:pt x="32657" y="195943"/>
                    </a:cubicBezTo>
                    <a:cubicBezTo>
                      <a:pt x="29936" y="277586"/>
                      <a:pt x="97971" y="402771"/>
                      <a:pt x="114300" y="489857"/>
                    </a:cubicBezTo>
                    <a:cubicBezTo>
                      <a:pt x="130629" y="576943"/>
                      <a:pt x="149678" y="653143"/>
                      <a:pt x="130628" y="718457"/>
                    </a:cubicBezTo>
                    <a:cubicBezTo>
                      <a:pt x="111578" y="783771"/>
                      <a:pt x="57150" y="832757"/>
                      <a:pt x="0" y="88174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="" xmlns:a16="http://schemas.microsoft.com/office/drawing/2014/main" id="{A3335942-9CC1-0244-AA25-6DC93092A20E}"/>
                  </a:ext>
                </a:extLst>
              </p:cNvPr>
              <p:cNvSpPr/>
              <p:nvPr/>
            </p:nvSpPr>
            <p:spPr>
              <a:xfrm>
                <a:off x="5673453" y="1486981"/>
                <a:ext cx="138588" cy="881743"/>
              </a:xfrm>
              <a:custGeom>
                <a:avLst/>
                <a:gdLst>
                  <a:gd name="connsiteX0" fmla="*/ 130628 w 138588"/>
                  <a:gd name="connsiteY0" fmla="*/ 0 h 881743"/>
                  <a:gd name="connsiteX1" fmla="*/ 32657 w 138588"/>
                  <a:gd name="connsiteY1" fmla="*/ 195943 h 881743"/>
                  <a:gd name="connsiteX2" fmla="*/ 114300 w 138588"/>
                  <a:gd name="connsiteY2" fmla="*/ 489857 h 881743"/>
                  <a:gd name="connsiteX3" fmla="*/ 130628 w 138588"/>
                  <a:gd name="connsiteY3" fmla="*/ 718457 h 881743"/>
                  <a:gd name="connsiteX4" fmla="*/ 0 w 138588"/>
                  <a:gd name="connsiteY4" fmla="*/ 881743 h 881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88" h="881743">
                    <a:moveTo>
                      <a:pt x="130628" y="0"/>
                    </a:moveTo>
                    <a:cubicBezTo>
                      <a:pt x="83003" y="57150"/>
                      <a:pt x="35378" y="114300"/>
                      <a:pt x="32657" y="195943"/>
                    </a:cubicBezTo>
                    <a:cubicBezTo>
                      <a:pt x="29936" y="277586"/>
                      <a:pt x="97971" y="402771"/>
                      <a:pt x="114300" y="489857"/>
                    </a:cubicBezTo>
                    <a:cubicBezTo>
                      <a:pt x="130629" y="576943"/>
                      <a:pt x="149678" y="653143"/>
                      <a:pt x="130628" y="718457"/>
                    </a:cubicBezTo>
                    <a:cubicBezTo>
                      <a:pt x="111578" y="783771"/>
                      <a:pt x="57150" y="832757"/>
                      <a:pt x="0" y="88174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6703E532-C5B4-DE40-8254-DA774B63ABB8}"/>
              </a:ext>
            </a:extLst>
          </p:cNvPr>
          <p:cNvGrpSpPr/>
          <p:nvPr/>
        </p:nvGrpSpPr>
        <p:grpSpPr>
          <a:xfrm>
            <a:off x="1490434" y="3114837"/>
            <a:ext cx="8719347" cy="1191253"/>
            <a:chOff x="249385" y="963876"/>
            <a:chExt cx="8719347" cy="1191253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42536EF0-E734-E346-B562-85394A9A54FB}"/>
                </a:ext>
              </a:extLst>
            </p:cNvPr>
            <p:cNvGrpSpPr/>
            <p:nvPr/>
          </p:nvGrpSpPr>
          <p:grpSpPr>
            <a:xfrm>
              <a:off x="1450328" y="963876"/>
              <a:ext cx="7518404" cy="1083733"/>
              <a:chOff x="1286933" y="3055617"/>
              <a:chExt cx="7518404" cy="1083733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="" xmlns:a16="http://schemas.microsoft.com/office/drawing/2014/main" id="{B227F08F-E44C-B942-9B09-846E81AF13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9352" b="52593"/>
              <a:stretch/>
            </p:blipFill>
            <p:spPr>
              <a:xfrm>
                <a:off x="1286933" y="3055617"/>
                <a:ext cx="6460067" cy="1083733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="" xmlns:a16="http://schemas.microsoft.com/office/drawing/2014/main" id="{9997FF2A-5D61-CD46-862E-B3B7DF1E0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0370" b="54815"/>
              <a:stretch/>
            </p:blipFill>
            <p:spPr>
              <a:xfrm>
                <a:off x="6096005" y="3055617"/>
                <a:ext cx="2709332" cy="1032933"/>
              </a:xfrm>
              <a:prstGeom prst="rect">
                <a:avLst/>
              </a:prstGeom>
            </p:spPr>
          </p:pic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2DCDFFD0-9601-5342-8B2C-62264B20124C}"/>
                  </a:ext>
                </a:extLst>
              </p:cNvPr>
              <p:cNvGrpSpPr/>
              <p:nvPr/>
            </p:nvGrpSpPr>
            <p:grpSpPr>
              <a:xfrm>
                <a:off x="5978030" y="3122839"/>
                <a:ext cx="273591" cy="887560"/>
                <a:chOff x="5541993" y="1481164"/>
                <a:chExt cx="273591" cy="887560"/>
              </a:xfrm>
            </p:grpSpPr>
            <p:sp>
              <p:nvSpPr>
                <p:cNvPr id="65" name="Freeform 64">
                  <a:extLst>
                    <a:ext uri="{FF2B5EF4-FFF2-40B4-BE49-F238E27FC236}">
                      <a16:creationId xmlns="" xmlns:a16="http://schemas.microsoft.com/office/drawing/2014/main" id="{57186D49-4A6A-DA4D-A6A2-B719398D409D}"/>
                    </a:ext>
                  </a:extLst>
                </p:cNvPr>
                <p:cNvSpPr/>
                <p:nvPr/>
              </p:nvSpPr>
              <p:spPr>
                <a:xfrm>
                  <a:off x="5573268" y="1531620"/>
                  <a:ext cx="242316" cy="754380"/>
                </a:xfrm>
                <a:custGeom>
                  <a:avLst/>
                  <a:gdLst>
                    <a:gd name="connsiteX0" fmla="*/ 64008 w 242316"/>
                    <a:gd name="connsiteY0" fmla="*/ 0 h 754380"/>
                    <a:gd name="connsiteX1" fmla="*/ 196596 w 242316"/>
                    <a:gd name="connsiteY1" fmla="*/ 0 h 754380"/>
                    <a:gd name="connsiteX2" fmla="*/ 155448 w 242316"/>
                    <a:gd name="connsiteY2" fmla="*/ 54864 h 754380"/>
                    <a:gd name="connsiteX3" fmla="*/ 128016 w 242316"/>
                    <a:gd name="connsiteY3" fmla="*/ 114300 h 754380"/>
                    <a:gd name="connsiteX4" fmla="*/ 137160 w 242316"/>
                    <a:gd name="connsiteY4" fmla="*/ 160020 h 754380"/>
                    <a:gd name="connsiteX5" fmla="*/ 164592 w 242316"/>
                    <a:gd name="connsiteY5" fmla="*/ 278892 h 754380"/>
                    <a:gd name="connsiteX6" fmla="*/ 205740 w 242316"/>
                    <a:gd name="connsiteY6" fmla="*/ 406908 h 754380"/>
                    <a:gd name="connsiteX7" fmla="*/ 242316 w 242316"/>
                    <a:gd name="connsiteY7" fmla="*/ 580644 h 754380"/>
                    <a:gd name="connsiteX8" fmla="*/ 242316 w 242316"/>
                    <a:gd name="connsiteY8" fmla="*/ 649224 h 754380"/>
                    <a:gd name="connsiteX9" fmla="*/ 192024 w 242316"/>
                    <a:gd name="connsiteY9" fmla="*/ 754380 h 754380"/>
                    <a:gd name="connsiteX10" fmla="*/ 32004 w 242316"/>
                    <a:gd name="connsiteY10" fmla="*/ 754380 h 754380"/>
                    <a:gd name="connsiteX11" fmla="*/ 109728 w 242316"/>
                    <a:gd name="connsiteY11" fmla="*/ 649224 h 754380"/>
                    <a:gd name="connsiteX12" fmla="*/ 105156 w 242316"/>
                    <a:gd name="connsiteY12" fmla="*/ 539496 h 754380"/>
                    <a:gd name="connsiteX13" fmla="*/ 77724 w 242316"/>
                    <a:gd name="connsiteY13" fmla="*/ 425196 h 754380"/>
                    <a:gd name="connsiteX14" fmla="*/ 50292 w 242316"/>
                    <a:gd name="connsiteY14" fmla="*/ 333756 h 754380"/>
                    <a:gd name="connsiteX15" fmla="*/ 9144 w 242316"/>
                    <a:gd name="connsiteY15" fmla="*/ 214884 h 754380"/>
                    <a:gd name="connsiteX16" fmla="*/ 0 w 242316"/>
                    <a:gd name="connsiteY16" fmla="*/ 150876 h 754380"/>
                    <a:gd name="connsiteX17" fmla="*/ 13716 w 242316"/>
                    <a:gd name="connsiteY17" fmla="*/ 73152 h 754380"/>
                    <a:gd name="connsiteX18" fmla="*/ 64008 w 242316"/>
                    <a:gd name="connsiteY18" fmla="*/ 0 h 754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42316" h="754380">
                      <a:moveTo>
                        <a:pt x="64008" y="0"/>
                      </a:moveTo>
                      <a:lnTo>
                        <a:pt x="196596" y="0"/>
                      </a:lnTo>
                      <a:lnTo>
                        <a:pt x="155448" y="54864"/>
                      </a:lnTo>
                      <a:lnTo>
                        <a:pt x="128016" y="114300"/>
                      </a:lnTo>
                      <a:lnTo>
                        <a:pt x="137160" y="160020"/>
                      </a:lnTo>
                      <a:lnTo>
                        <a:pt x="164592" y="278892"/>
                      </a:lnTo>
                      <a:lnTo>
                        <a:pt x="205740" y="406908"/>
                      </a:lnTo>
                      <a:lnTo>
                        <a:pt x="242316" y="580644"/>
                      </a:lnTo>
                      <a:lnTo>
                        <a:pt x="242316" y="649224"/>
                      </a:lnTo>
                      <a:lnTo>
                        <a:pt x="192024" y="754380"/>
                      </a:lnTo>
                      <a:lnTo>
                        <a:pt x="32004" y="754380"/>
                      </a:lnTo>
                      <a:lnTo>
                        <a:pt x="109728" y="649224"/>
                      </a:lnTo>
                      <a:lnTo>
                        <a:pt x="105156" y="539496"/>
                      </a:lnTo>
                      <a:lnTo>
                        <a:pt x="77724" y="425196"/>
                      </a:lnTo>
                      <a:lnTo>
                        <a:pt x="50292" y="333756"/>
                      </a:lnTo>
                      <a:lnTo>
                        <a:pt x="9144" y="214884"/>
                      </a:lnTo>
                      <a:lnTo>
                        <a:pt x="0" y="150876"/>
                      </a:lnTo>
                      <a:lnTo>
                        <a:pt x="13716" y="73152"/>
                      </a:lnTo>
                      <a:lnTo>
                        <a:pt x="6400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="" xmlns:a16="http://schemas.microsoft.com/office/drawing/2014/main" id="{601342CA-EC02-A84B-98CA-1F900434170F}"/>
                    </a:ext>
                  </a:extLst>
                </p:cNvPr>
                <p:cNvSpPr/>
                <p:nvPr/>
              </p:nvSpPr>
              <p:spPr>
                <a:xfrm>
                  <a:off x="5541993" y="1481164"/>
                  <a:ext cx="138588" cy="881743"/>
                </a:xfrm>
                <a:custGeom>
                  <a:avLst/>
                  <a:gdLst>
                    <a:gd name="connsiteX0" fmla="*/ 130628 w 138588"/>
                    <a:gd name="connsiteY0" fmla="*/ 0 h 881743"/>
                    <a:gd name="connsiteX1" fmla="*/ 32657 w 138588"/>
                    <a:gd name="connsiteY1" fmla="*/ 195943 h 881743"/>
                    <a:gd name="connsiteX2" fmla="*/ 114300 w 138588"/>
                    <a:gd name="connsiteY2" fmla="*/ 489857 h 881743"/>
                    <a:gd name="connsiteX3" fmla="*/ 130628 w 138588"/>
                    <a:gd name="connsiteY3" fmla="*/ 718457 h 881743"/>
                    <a:gd name="connsiteX4" fmla="*/ 0 w 138588"/>
                    <a:gd name="connsiteY4" fmla="*/ 881743 h 881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88" h="881743">
                      <a:moveTo>
                        <a:pt x="130628" y="0"/>
                      </a:moveTo>
                      <a:cubicBezTo>
                        <a:pt x="83003" y="57150"/>
                        <a:pt x="35378" y="114300"/>
                        <a:pt x="32657" y="195943"/>
                      </a:cubicBezTo>
                      <a:cubicBezTo>
                        <a:pt x="29936" y="277586"/>
                        <a:pt x="97971" y="402771"/>
                        <a:pt x="114300" y="489857"/>
                      </a:cubicBezTo>
                      <a:cubicBezTo>
                        <a:pt x="130629" y="576943"/>
                        <a:pt x="149678" y="653143"/>
                        <a:pt x="130628" y="718457"/>
                      </a:cubicBezTo>
                      <a:cubicBezTo>
                        <a:pt x="111578" y="783771"/>
                        <a:pt x="57150" y="832757"/>
                        <a:pt x="0" y="881743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="" xmlns:a16="http://schemas.microsoft.com/office/drawing/2014/main" id="{26F7F9C0-96ED-3F4C-9F6C-FE6C9A10259C}"/>
                    </a:ext>
                  </a:extLst>
                </p:cNvPr>
                <p:cNvSpPr/>
                <p:nvPr/>
              </p:nvSpPr>
              <p:spPr>
                <a:xfrm>
                  <a:off x="5673453" y="1486981"/>
                  <a:ext cx="138588" cy="881743"/>
                </a:xfrm>
                <a:custGeom>
                  <a:avLst/>
                  <a:gdLst>
                    <a:gd name="connsiteX0" fmla="*/ 130628 w 138588"/>
                    <a:gd name="connsiteY0" fmla="*/ 0 h 881743"/>
                    <a:gd name="connsiteX1" fmla="*/ 32657 w 138588"/>
                    <a:gd name="connsiteY1" fmla="*/ 195943 h 881743"/>
                    <a:gd name="connsiteX2" fmla="*/ 114300 w 138588"/>
                    <a:gd name="connsiteY2" fmla="*/ 489857 h 881743"/>
                    <a:gd name="connsiteX3" fmla="*/ 130628 w 138588"/>
                    <a:gd name="connsiteY3" fmla="*/ 718457 h 881743"/>
                    <a:gd name="connsiteX4" fmla="*/ 0 w 138588"/>
                    <a:gd name="connsiteY4" fmla="*/ 881743 h 881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88" h="881743">
                      <a:moveTo>
                        <a:pt x="130628" y="0"/>
                      </a:moveTo>
                      <a:cubicBezTo>
                        <a:pt x="83003" y="57150"/>
                        <a:pt x="35378" y="114300"/>
                        <a:pt x="32657" y="195943"/>
                      </a:cubicBezTo>
                      <a:cubicBezTo>
                        <a:pt x="29936" y="277586"/>
                        <a:pt x="97971" y="402771"/>
                        <a:pt x="114300" y="489857"/>
                      </a:cubicBezTo>
                      <a:cubicBezTo>
                        <a:pt x="130629" y="576943"/>
                        <a:pt x="149678" y="653143"/>
                        <a:pt x="130628" y="718457"/>
                      </a:cubicBezTo>
                      <a:cubicBezTo>
                        <a:pt x="111578" y="783771"/>
                        <a:pt x="57150" y="832757"/>
                        <a:pt x="0" y="881743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9C7BE6A4-97AA-CD4D-9101-A3AA20324667}"/>
                </a:ext>
              </a:extLst>
            </p:cNvPr>
            <p:cNvSpPr txBox="1"/>
            <p:nvPr/>
          </p:nvSpPr>
          <p:spPr>
            <a:xfrm>
              <a:off x="249385" y="1492226"/>
              <a:ext cx="1565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25 ns (2760b)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B4C54182-1203-C748-B066-BED2EA831592}"/>
                </a:ext>
              </a:extLst>
            </p:cNvPr>
            <p:cNvSpPr txBox="1"/>
            <p:nvPr/>
          </p:nvSpPr>
          <p:spPr>
            <a:xfrm>
              <a:off x="1719949" y="1878130"/>
              <a:ext cx="696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25 ns slot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F7E1A0F6-CB99-2E44-A245-820F21371E2C}"/>
                </a:ext>
              </a:extLst>
            </p:cNvPr>
            <p:cNvSpPr txBox="1"/>
            <p:nvPr/>
          </p:nvSpPr>
          <p:spPr>
            <a:xfrm>
              <a:off x="1929150" y="1377006"/>
              <a:ext cx="47320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72b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4D420FF3-8C76-894F-9AB4-F82F02B158BE}"/>
              </a:ext>
            </a:extLst>
          </p:cNvPr>
          <p:cNvSpPr txBox="1"/>
          <p:nvPr/>
        </p:nvSpPr>
        <p:spPr>
          <a:xfrm>
            <a:off x="2960998" y="5169983"/>
            <a:ext cx="6965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25 ns slot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08A4C3C-0CB1-B748-ABBC-BE61F9ACD653}"/>
              </a:ext>
            </a:extLst>
          </p:cNvPr>
          <p:cNvGrpSpPr/>
          <p:nvPr/>
        </p:nvGrpSpPr>
        <p:grpSpPr>
          <a:xfrm>
            <a:off x="3869244" y="4269245"/>
            <a:ext cx="2686238" cy="1068239"/>
            <a:chOff x="2628195" y="1608510"/>
            <a:chExt cx="2686238" cy="1068239"/>
          </a:xfrm>
        </p:grpSpPr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72922294-7782-794E-B559-03DED9B3F909}"/>
                </a:ext>
              </a:extLst>
            </p:cNvPr>
            <p:cNvGrpSpPr/>
            <p:nvPr/>
          </p:nvGrpSpPr>
          <p:grpSpPr>
            <a:xfrm>
              <a:off x="2628195" y="1608510"/>
              <a:ext cx="2673722" cy="1068239"/>
              <a:chOff x="2628195" y="1608510"/>
              <a:chExt cx="2673722" cy="1068239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="" xmlns:a16="http://schemas.microsoft.com/office/drawing/2014/main" id="{0C27D392-9D3F-914B-8E08-D467D73BB7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8333" t="1755" r="25439" b="52281"/>
              <a:stretch/>
            </p:blipFill>
            <p:spPr>
              <a:xfrm>
                <a:off x="2903622" y="1617969"/>
                <a:ext cx="2398295" cy="1050759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</p:spPr>
          </p:pic>
          <p:grpSp>
            <p:nvGrpSpPr>
              <p:cNvPr id="80" name="Group 79">
                <a:extLst>
                  <a:ext uri="{FF2B5EF4-FFF2-40B4-BE49-F238E27FC236}">
                    <a16:creationId xmlns="" xmlns:a16="http://schemas.microsoft.com/office/drawing/2014/main" id="{F3B406DA-ECEE-4444-9B7C-5241500B6396}"/>
                  </a:ext>
                </a:extLst>
              </p:cNvPr>
              <p:cNvGrpSpPr/>
              <p:nvPr/>
            </p:nvGrpSpPr>
            <p:grpSpPr>
              <a:xfrm flipH="1">
                <a:off x="2628195" y="1608510"/>
                <a:ext cx="267405" cy="1068239"/>
                <a:chOff x="2304544" y="1763193"/>
                <a:chExt cx="267405" cy="1068239"/>
              </a:xfrm>
            </p:grpSpPr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id="{8ADFD49D-4772-5F49-B9FA-755BCDCA5B39}"/>
                    </a:ext>
                  </a:extLst>
                </p:cNvPr>
                <p:cNvSpPr/>
                <p:nvPr/>
              </p:nvSpPr>
              <p:spPr>
                <a:xfrm>
                  <a:off x="2419549" y="1905276"/>
                  <a:ext cx="152400" cy="5715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>
                  <a:extLst>
                    <a:ext uri="{FF2B5EF4-FFF2-40B4-BE49-F238E27FC236}">
                      <a16:creationId xmlns="" xmlns:a16="http://schemas.microsoft.com/office/drawing/2014/main" id="{7B30B910-42D6-364E-98EE-6A010CFC2EF8}"/>
                    </a:ext>
                  </a:extLst>
                </p:cNvPr>
                <p:cNvCxnSpPr>
                  <a:cxnSpLocks/>
                  <a:stCxn id="81" idx="2"/>
                </p:cNvCxnSpPr>
                <p:nvPr/>
              </p:nvCxnSpPr>
              <p:spPr>
                <a:xfrm flipH="1">
                  <a:off x="2304544" y="2476776"/>
                  <a:ext cx="191205" cy="35465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="" xmlns:a16="http://schemas.microsoft.com/office/drawing/2014/main" id="{807669FF-C0E4-2545-86BB-E33785354176}"/>
                    </a:ext>
                  </a:extLst>
                </p:cNvPr>
                <p:cNvCxnSpPr>
                  <a:cxnSpLocks/>
                  <a:stCxn id="81" idx="0"/>
                </p:cNvCxnSpPr>
                <p:nvPr/>
              </p:nvCxnSpPr>
              <p:spPr>
                <a:xfrm flipH="1" flipV="1">
                  <a:off x="2305227" y="1763193"/>
                  <a:ext cx="190522" cy="14208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EA2111B1-D404-AD43-892F-1E3B7A3FD09F}"/>
                </a:ext>
              </a:extLst>
            </p:cNvPr>
            <p:cNvGrpSpPr/>
            <p:nvPr/>
          </p:nvGrpSpPr>
          <p:grpSpPr>
            <a:xfrm>
              <a:off x="2868840" y="1988645"/>
              <a:ext cx="2445593" cy="292388"/>
              <a:chOff x="2868840" y="1988645"/>
              <a:chExt cx="2445593" cy="292388"/>
            </a:xfrm>
          </p:grpSpPr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53B7598C-EEFB-DE4D-B4A0-EE8116BD736E}"/>
                  </a:ext>
                </a:extLst>
              </p:cNvPr>
              <p:cNvSpPr txBox="1"/>
              <p:nvPr/>
            </p:nvSpPr>
            <p:spPr>
              <a:xfrm>
                <a:off x="3564876" y="1988645"/>
                <a:ext cx="38023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8b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="" xmlns:a16="http://schemas.microsoft.com/office/drawing/2014/main" id="{41689A0C-4EB7-4141-A1B9-6A0C2000DFC3}"/>
                  </a:ext>
                </a:extLst>
              </p:cNvPr>
              <p:cNvSpPr txBox="1"/>
              <p:nvPr/>
            </p:nvSpPr>
            <p:spPr>
              <a:xfrm>
                <a:off x="3904933" y="1988645"/>
                <a:ext cx="37061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4e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="" xmlns:a16="http://schemas.microsoft.com/office/drawing/2014/main" id="{DD8A7DF4-18FC-F347-AC53-308E68F25A61}"/>
                  </a:ext>
                </a:extLst>
              </p:cNvPr>
              <p:cNvSpPr txBox="1"/>
              <p:nvPr/>
            </p:nvSpPr>
            <p:spPr>
              <a:xfrm>
                <a:off x="4252951" y="1988645"/>
                <a:ext cx="38023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8b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="" xmlns:a16="http://schemas.microsoft.com/office/drawing/2014/main" id="{6C75C816-FC7B-C241-8D3B-40AEBA1DE8D1}"/>
                  </a:ext>
                </a:extLst>
              </p:cNvPr>
              <p:cNvSpPr txBox="1"/>
              <p:nvPr/>
            </p:nvSpPr>
            <p:spPr>
              <a:xfrm>
                <a:off x="4593008" y="1988645"/>
                <a:ext cx="37061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EA1FBBC3-952A-AB42-936B-676EC55C6E77}"/>
                  </a:ext>
                </a:extLst>
              </p:cNvPr>
              <p:cNvSpPr txBox="1"/>
              <p:nvPr/>
            </p:nvSpPr>
            <p:spPr>
              <a:xfrm>
                <a:off x="4934201" y="1988645"/>
                <a:ext cx="38023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8b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id="{51225559-967C-4745-9D9C-BC49632280A4}"/>
                  </a:ext>
                </a:extLst>
              </p:cNvPr>
              <p:cNvSpPr txBox="1"/>
              <p:nvPr/>
            </p:nvSpPr>
            <p:spPr>
              <a:xfrm>
                <a:off x="3216859" y="1988645"/>
                <a:ext cx="37061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4e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="" xmlns:a16="http://schemas.microsoft.com/office/drawing/2014/main" id="{D95210CF-AA97-3C41-AAF7-DB3D49BE17DA}"/>
                  </a:ext>
                </a:extLst>
              </p:cNvPr>
              <p:cNvSpPr txBox="1"/>
              <p:nvPr/>
            </p:nvSpPr>
            <p:spPr>
              <a:xfrm>
                <a:off x="2868840" y="1988645"/>
                <a:ext cx="38023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8b</a:t>
                </a: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A817BFA3-A3F2-C643-B61F-4AB96E99ECFD}"/>
              </a:ext>
            </a:extLst>
          </p:cNvPr>
          <p:cNvSpPr txBox="1"/>
          <p:nvPr/>
        </p:nvSpPr>
        <p:spPr>
          <a:xfrm>
            <a:off x="1490434" y="4685229"/>
            <a:ext cx="1565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8b+4e (1972b)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0998" y="5662706"/>
            <a:ext cx="818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Pure 25 ns and 8b+4e can be combined to reach the maximum heat load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29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wrap up and conclude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5607"/>
            <a:ext cx="11134165" cy="4667421"/>
          </a:xfrm>
        </p:spPr>
        <p:txBody>
          <a:bodyPr>
            <a:normAutofit/>
          </a:bodyPr>
          <a:lstStyle/>
          <a:p>
            <a:r>
              <a:rPr lang="en-US" dirty="0" smtClean="0"/>
              <a:t>LHC and its injectors set to major upgrades: </a:t>
            </a:r>
            <a:r>
              <a:rPr lang="en-US" b="1" dirty="0" smtClean="0"/>
              <a:t>LIU, HL-LHC</a:t>
            </a:r>
          </a:p>
          <a:p>
            <a:pPr lvl="1"/>
            <a:r>
              <a:rPr lang="en-US" dirty="0" smtClean="0"/>
              <a:t>Injectors upgraded in 2019-2020, LIU beam commissioning in 2021-2024</a:t>
            </a:r>
          </a:p>
          <a:p>
            <a:pPr lvl="1"/>
            <a:r>
              <a:rPr lang="en-US" dirty="0" smtClean="0"/>
              <a:t>LHC upgraded in 2024-2025 and HL-LHC era &gt;2026</a:t>
            </a:r>
          </a:p>
          <a:p>
            <a:r>
              <a:rPr lang="en-US" dirty="0" smtClean="0"/>
              <a:t>Overcoming performance limitations in the LHC </a:t>
            </a:r>
            <a:r>
              <a:rPr lang="en-US" dirty="0" smtClean="0"/>
              <a:t>injectors</a:t>
            </a:r>
          </a:p>
          <a:p>
            <a:pPr lvl="1"/>
            <a:r>
              <a:rPr lang="en-US" dirty="0" smtClean="0"/>
              <a:t>Produce/preserve </a:t>
            </a:r>
            <a:r>
              <a:rPr lang="en-US" b="1" dirty="0" smtClean="0"/>
              <a:t>higher brightness </a:t>
            </a:r>
            <a:r>
              <a:rPr lang="en-US" dirty="0" smtClean="0">
                <a:sym typeface="Wingdings"/>
              </a:rPr>
              <a:t> Linac4, mitigation of space charge, </a:t>
            </a:r>
            <a:r>
              <a:rPr lang="en-US" dirty="0" err="1" smtClean="0">
                <a:sym typeface="Wingdings"/>
              </a:rPr>
              <a:t>optimised</a:t>
            </a:r>
            <a:r>
              <a:rPr lang="en-US" dirty="0" smtClean="0">
                <a:sym typeface="Wingdings"/>
              </a:rPr>
              <a:t> transfers</a:t>
            </a:r>
            <a:endParaRPr lang="en-US" dirty="0" smtClean="0"/>
          </a:p>
          <a:p>
            <a:pPr lvl="1"/>
            <a:r>
              <a:rPr lang="en-US" dirty="0" smtClean="0"/>
              <a:t>Produce </a:t>
            </a:r>
            <a:r>
              <a:rPr lang="en-US" b="1" dirty="0" smtClean="0"/>
              <a:t>more intense beams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mpedance </a:t>
            </a:r>
            <a:r>
              <a:rPr lang="en-US" dirty="0" smtClean="0">
                <a:sym typeface="Wingdings"/>
              </a:rPr>
              <a:t>reduction, electron cloud mitigation, active feedback, longitudinal </a:t>
            </a:r>
            <a:r>
              <a:rPr lang="en-US" dirty="0" err="1" smtClean="0">
                <a:sym typeface="Wingdings"/>
              </a:rPr>
              <a:t>emittance</a:t>
            </a:r>
            <a:r>
              <a:rPr lang="en-US" dirty="0" smtClean="0">
                <a:sym typeface="Wingdings"/>
              </a:rPr>
              <a:t> blow up, enhanced Landau damping, optics </a:t>
            </a:r>
            <a:r>
              <a:rPr lang="en-US" dirty="0" smtClean="0">
                <a:sym typeface="Wingdings"/>
              </a:rPr>
              <a:t>change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Beam dynamics challenges for upgrade of LHC</a:t>
            </a:r>
          </a:p>
          <a:p>
            <a:pPr lvl="1"/>
            <a:r>
              <a:rPr lang="en-US" dirty="0" smtClean="0">
                <a:sym typeface="Wingdings"/>
              </a:rPr>
              <a:t>Preservation of </a:t>
            </a:r>
            <a:r>
              <a:rPr lang="en-US" b="1" dirty="0" smtClean="0">
                <a:sym typeface="Wingdings"/>
              </a:rPr>
              <a:t>beam stability </a:t>
            </a:r>
            <a:r>
              <a:rPr lang="en-US" dirty="0" smtClean="0">
                <a:sym typeface="Wingdings"/>
              </a:rPr>
              <a:t> Landau damping &amp; impedance reduction, electron cloud build up &amp; instability scaling</a:t>
            </a:r>
          </a:p>
          <a:p>
            <a:pPr lvl="1"/>
            <a:r>
              <a:rPr lang="en-US" dirty="0" smtClean="0">
                <a:sym typeface="Wingdings"/>
              </a:rPr>
              <a:t>Beam induced </a:t>
            </a:r>
            <a:r>
              <a:rPr lang="en-US" b="1" dirty="0" smtClean="0">
                <a:sym typeface="Wingdings"/>
              </a:rPr>
              <a:t>heat load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Low e-cloud f</a:t>
            </a:r>
            <a:r>
              <a:rPr lang="en-US" dirty="0" smtClean="0">
                <a:sym typeface="Wingdings"/>
              </a:rPr>
              <a:t>illing pattern</a:t>
            </a:r>
            <a:endParaRPr lang="en-US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31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59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9647" y="4482361"/>
            <a:ext cx="4392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Lucida Handwriting"/>
                <a:cs typeface="Lucida Handwriting"/>
              </a:rPr>
              <a:t>THANK YOU FOR YOUR ATTENTION </a:t>
            </a:r>
            <a:endParaRPr lang="en-US" sz="4000" dirty="0">
              <a:latin typeface="Lucida Handwriting"/>
              <a:cs typeface="Lucida Handwriting"/>
            </a:endParaRPr>
          </a:p>
        </p:txBody>
      </p:sp>
      <p:pic>
        <p:nvPicPr>
          <p:cNvPr id="3" name="Picture 2" descr="Logo-AP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94" y="254000"/>
            <a:ext cx="3447103" cy="9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7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the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3" name="Picture 2" descr="Time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8" y="1243946"/>
            <a:ext cx="8348076" cy="4388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3882" y="1548510"/>
            <a:ext cx="2390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Proton Runs</a:t>
            </a: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Technical Stops</a:t>
            </a:r>
          </a:p>
          <a:p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Long Shutdowns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ln w="31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Beam Commissioning</a:t>
            </a:r>
            <a:endParaRPr lang="en-US" b="1" dirty="0">
              <a:ln w="317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65176" y="2689411"/>
            <a:ext cx="4216399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7875" y="2375649"/>
            <a:ext cx="8516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Run 2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981575" y="1966863"/>
            <a:ext cx="2228206" cy="782280"/>
            <a:chOff x="7981575" y="1966863"/>
            <a:chExt cx="2228206" cy="782280"/>
          </a:xfrm>
        </p:grpSpPr>
        <p:sp>
          <p:nvSpPr>
            <p:cNvPr id="10" name="TextBox 9"/>
            <p:cNvSpPr txBox="1"/>
            <p:nvPr/>
          </p:nvSpPr>
          <p:spPr>
            <a:xfrm>
              <a:off x="8247530" y="1966863"/>
              <a:ext cx="866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LS2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7981575" y="2689411"/>
              <a:ext cx="2228206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205689" y="2379811"/>
              <a:ext cx="18098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Mainly LIU work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86824" y="3540685"/>
            <a:ext cx="2794002" cy="855008"/>
            <a:chOff x="5886824" y="3540685"/>
            <a:chExt cx="2794002" cy="855008"/>
          </a:xfrm>
        </p:grpSpPr>
        <p:sp>
          <p:nvSpPr>
            <p:cNvPr id="28" name="TextBox 27"/>
            <p:cNvSpPr txBox="1"/>
            <p:nvPr/>
          </p:nvSpPr>
          <p:spPr>
            <a:xfrm>
              <a:off x="7114987" y="3540685"/>
              <a:ext cx="866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LS3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886824" y="4026361"/>
              <a:ext cx="2794002" cy="369332"/>
              <a:chOff x="5886824" y="4026361"/>
              <a:chExt cx="2794002" cy="369332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5886824" y="4335929"/>
                <a:ext cx="279400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6140824" y="4026361"/>
                <a:ext cx="235371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Mainly HL-LHC work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765176" y="2689411"/>
            <a:ext cx="7545295" cy="1720016"/>
            <a:chOff x="3765176" y="2689411"/>
            <a:chExt cx="7545295" cy="1720016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10209781" y="2689411"/>
              <a:ext cx="1100690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765176" y="4380752"/>
              <a:ext cx="3137648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854816" y="4040095"/>
              <a:ext cx="8516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Run 3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65176" y="4335929"/>
            <a:ext cx="7545295" cy="1646517"/>
            <a:chOff x="3765176" y="4335929"/>
            <a:chExt cx="7545295" cy="1646517"/>
          </a:xfrm>
        </p:grpSpPr>
        <p:cxnSp>
          <p:nvCxnSpPr>
            <p:cNvPr id="48" name="Straight Arrow Connector 47"/>
            <p:cNvCxnSpPr/>
            <p:nvPr/>
          </p:nvCxnSpPr>
          <p:spPr>
            <a:xfrm flipH="1">
              <a:off x="8680826" y="4335929"/>
              <a:ext cx="2629645" cy="179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765176" y="5967505"/>
              <a:ext cx="1329765" cy="0"/>
            </a:xfrm>
            <a:prstGeom prst="straightConnector1">
              <a:avLst/>
            </a:prstGeom>
            <a:ln>
              <a:solidFill>
                <a:srgbClr val="008000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839867" y="5613114"/>
              <a:ext cx="8516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Run 4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7" name="5-Point Star 6"/>
          <p:cNvSpPr>
            <a:spLocks noChangeAspect="1"/>
          </p:cNvSpPr>
          <p:nvPr/>
        </p:nvSpPr>
        <p:spPr>
          <a:xfrm>
            <a:off x="7291295" y="2002119"/>
            <a:ext cx="251996" cy="251998"/>
          </a:xfrm>
          <a:prstGeom prst="star5">
            <a:avLst/>
          </a:prstGeom>
          <a:solidFill>
            <a:srgbClr val="FF6600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3882" y="4040095"/>
            <a:ext cx="2547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Run 3</a:t>
            </a:r>
            <a:r>
              <a:rPr lang="en-US" dirty="0" smtClean="0">
                <a:solidFill>
                  <a:srgbClr val="008000"/>
                </a:solidFill>
              </a:rPr>
              <a:t>: LIU beam commissioning through the injector chain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3882" y="5080000"/>
            <a:ext cx="2547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Run 4</a:t>
            </a:r>
            <a:r>
              <a:rPr lang="en-US" dirty="0" smtClean="0">
                <a:solidFill>
                  <a:srgbClr val="008000"/>
                </a:solidFill>
              </a:rPr>
              <a:t>: HL-LHC run with a period of ‘luminosity learning’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0824" y="1851367"/>
            <a:ext cx="13134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6600"/>
                </a:solidFill>
              </a:rPr>
              <a:t>We are here</a:t>
            </a:r>
            <a:endParaRPr lang="en-US" sz="1500" dirty="0">
              <a:solidFill>
                <a:srgbClr val="FF660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6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the PS intensity 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Longitudinal feedback </a:t>
            </a:r>
            <a:r>
              <a:rPr lang="en-US" dirty="0" smtClean="0"/>
              <a:t>based on broad-band </a:t>
            </a:r>
            <a:r>
              <a:rPr lang="en-US" dirty="0" err="1" smtClean="0"/>
              <a:t>Finemet</a:t>
            </a:r>
            <a:r>
              <a:rPr lang="en-US" dirty="0" smtClean="0"/>
              <a:t> cavity as kicker installed and deployed over the last three years 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With transverse </a:t>
            </a:r>
            <a:r>
              <a:rPr lang="en-US" dirty="0" err="1" smtClean="0">
                <a:sym typeface="Wingdings"/>
              </a:rPr>
              <a:t>optimisation</a:t>
            </a:r>
            <a:r>
              <a:rPr lang="en-US" dirty="0" smtClean="0">
                <a:sym typeface="Wingdings"/>
              </a:rPr>
              <a:t>, beam is now stable </a:t>
            </a:r>
            <a:r>
              <a:rPr lang="en-US" dirty="0" smtClean="0">
                <a:sym typeface="Wingdings"/>
              </a:rPr>
              <a:t>up to </a:t>
            </a:r>
            <a:r>
              <a:rPr lang="en-US" b="1" dirty="0" smtClean="0">
                <a:sym typeface="Wingdings"/>
              </a:rPr>
              <a:t>2.6e11</a:t>
            </a:r>
            <a:r>
              <a:rPr lang="en-US" b="1" dirty="0" smtClean="0">
                <a:sym typeface="Wingdings"/>
              </a:rPr>
              <a:t> p/</a:t>
            </a:r>
            <a:r>
              <a:rPr lang="en-US" b="1" dirty="0" smtClean="0">
                <a:sym typeface="Wingdings"/>
              </a:rPr>
              <a:t>b</a:t>
            </a:r>
          </a:p>
          <a:p>
            <a:r>
              <a:rPr lang="en-US" dirty="0" smtClean="0">
                <a:sym typeface="Wingdings"/>
              </a:rPr>
              <a:t>Goal in terms of </a:t>
            </a:r>
            <a:r>
              <a:rPr lang="en-US" b="1" dirty="0" smtClean="0">
                <a:sym typeface="Wingdings"/>
              </a:rPr>
              <a:t>intensity out of the PS                                                 </a:t>
            </a:r>
            <a:r>
              <a:rPr lang="en-US" dirty="0" smtClean="0">
                <a:sym typeface="Wingdings"/>
              </a:rPr>
              <a:t>reached!</a:t>
            </a:r>
          </a:p>
          <a:p>
            <a:r>
              <a:rPr lang="en-US" dirty="0" smtClean="0">
                <a:sym typeface="Wingdings"/>
              </a:rPr>
              <a:t>Brightness still pending Linac4 and space                                                                   charge mitigation in 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  <p:pic>
        <p:nvPicPr>
          <p:cNvPr id="10" name="Picture 9" descr="Performance_standard25ns_Linac4_2GeV_SPSRF_PSBtweaked_woSP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"/>
          <a:stretch/>
        </p:blipFill>
        <p:spPr>
          <a:xfrm>
            <a:off x="7074149" y="2784929"/>
            <a:ext cx="4078204" cy="34113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65972" y="3072719"/>
            <a:ext cx="1279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000"/>
                </a:solidFill>
                <a:latin typeface="Calibri"/>
              </a:rPr>
              <a:t>2.6e11 p/b, 5 </a:t>
            </a:r>
            <a:r>
              <a:rPr lang="en-US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m</a:t>
            </a:r>
            <a:endParaRPr lang="en-US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0252470" y="3360509"/>
            <a:ext cx="108000" cy="108000"/>
          </a:xfrm>
          <a:prstGeom prst="ellipse">
            <a:avLst/>
          </a:prstGeom>
          <a:solidFill>
            <a:srgbClr val="008000"/>
          </a:solidFill>
          <a:ln w="127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209781" y="3468509"/>
            <a:ext cx="0" cy="1342550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008000"/>
                </a:gs>
                <a:gs pos="100000">
                  <a:prstClr val="white"/>
                </a:gs>
                <a:gs pos="99000">
                  <a:srgbClr val="FF6600"/>
                </a:gs>
              </a:gsLst>
              <a:lin ang="5400000" scaled="0"/>
              <a:tileRect/>
            </a:gra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77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single particle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4235" y="1325607"/>
            <a:ext cx="5259294" cy="485919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Strong effect </a:t>
            </a:r>
            <a:r>
              <a:rPr lang="en-US" dirty="0"/>
              <a:t>of </a:t>
            </a:r>
            <a:r>
              <a:rPr lang="en-US" b="1" dirty="0"/>
              <a:t>linear and </a:t>
            </a:r>
            <a:r>
              <a:rPr lang="en-US" b="1" dirty="0" smtClean="0"/>
              <a:t>nonlinear </a:t>
            </a:r>
            <a:r>
              <a:rPr lang="en-US" b="1" dirty="0"/>
              <a:t>errors </a:t>
            </a:r>
            <a:r>
              <a:rPr lang="en-US" dirty="0"/>
              <a:t>in </a:t>
            </a:r>
            <a:r>
              <a:rPr lang="en-US" dirty="0" smtClean="0"/>
              <a:t>IRs due to </a:t>
            </a:r>
            <a:r>
              <a:rPr lang="en-US" b="1" dirty="0" smtClean="0"/>
              <a:t>large </a:t>
            </a:r>
            <a:r>
              <a:rPr lang="en-US" b="1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            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Low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FF0000"/>
                </a:solidFill>
              </a:rPr>
              <a:t>Dynamic Aperture </a:t>
            </a:r>
            <a:r>
              <a:rPr lang="en-US" dirty="0" smtClean="0"/>
              <a:t>in </a:t>
            </a:r>
            <a:r>
              <a:rPr lang="en-US" dirty="0"/>
              <a:t>absence of </a:t>
            </a:r>
            <a:r>
              <a:rPr lang="en-US" dirty="0" smtClean="0"/>
              <a:t>correction </a:t>
            </a:r>
          </a:p>
          <a:p>
            <a:r>
              <a:rPr lang="en-US" b="1" dirty="0"/>
              <a:t>P</a:t>
            </a:r>
            <a:r>
              <a:rPr lang="en-US" b="1" dirty="0" smtClean="0"/>
              <a:t>re-computed corrections </a:t>
            </a:r>
            <a:r>
              <a:rPr lang="en-US" dirty="0" smtClean="0"/>
              <a:t>from magnetic measurements needed even for basic optics measurements</a:t>
            </a:r>
          </a:p>
          <a:p>
            <a:r>
              <a:rPr lang="en-US" b="1" dirty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∗</a:t>
            </a:r>
            <a:r>
              <a:rPr lang="en-US" dirty="0" smtClean="0"/>
              <a:t> </a:t>
            </a:r>
            <a:r>
              <a:rPr lang="en-US" dirty="0" err="1"/>
              <a:t>levelling</a:t>
            </a:r>
            <a:r>
              <a:rPr lang="en-US" dirty="0"/>
              <a:t> </a:t>
            </a:r>
            <a:r>
              <a:rPr lang="en-US" dirty="0" smtClean="0"/>
              <a:t>will </a:t>
            </a:r>
            <a:r>
              <a:rPr lang="en-US" dirty="0"/>
              <a:t>require </a:t>
            </a:r>
            <a:r>
              <a:rPr lang="en-US" dirty="0" smtClean="0"/>
              <a:t>commissioning </a:t>
            </a:r>
            <a:r>
              <a:rPr lang="en-US" dirty="0"/>
              <a:t>of </a:t>
            </a:r>
            <a:r>
              <a:rPr lang="en-US" dirty="0" smtClean="0"/>
              <a:t>a </a:t>
            </a:r>
            <a:r>
              <a:rPr lang="en-US" b="1" dirty="0" smtClean="0"/>
              <a:t>large number of optical configurations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C</a:t>
            </a:r>
            <a:r>
              <a:rPr lang="en-US" dirty="0" smtClean="0"/>
              <a:t>hallenge for </a:t>
            </a:r>
            <a:r>
              <a:rPr lang="en-US" dirty="0"/>
              <a:t>efficiency of the optics measurement and correction </a:t>
            </a:r>
            <a:r>
              <a:rPr lang="en-US" dirty="0" smtClean="0"/>
              <a:t>tools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35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8351" y="1338245"/>
            <a:ext cx="342153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Simulated evolution of an 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</a:rPr>
              <a:t>HL-LHC physics fill 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with baseline </a:t>
            </a:r>
            <a:r>
              <a:rPr lang="en-US" sz="1500" dirty="0" smtClean="0">
                <a:solidFill>
                  <a:schemeClr val="accent6">
                    <a:lumMod val="50000"/>
                  </a:schemeClr>
                </a:solidFill>
              </a:rPr>
              <a:t>parameters</a:t>
            </a: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base4gi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2299" y="683569"/>
            <a:ext cx="4112914" cy="618225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5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 descr="Lumi-HLLH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50" y="1325606"/>
            <a:ext cx="8957535" cy="466742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15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beam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instabilities </a:t>
            </a:r>
            <a:r>
              <a:rPr lang="en-US" dirty="0"/>
              <a:t>observed at </a:t>
            </a:r>
            <a:r>
              <a:rPr lang="en-US" dirty="0" smtClean="0"/>
              <a:t>450 </a:t>
            </a:r>
            <a:r>
              <a:rPr lang="en-US" dirty="0" err="1" smtClean="0"/>
              <a:t>GeV</a:t>
            </a:r>
            <a:r>
              <a:rPr lang="en-US" dirty="0" smtClean="0"/>
              <a:t> with </a:t>
            </a:r>
            <a:r>
              <a:rPr lang="en-US" dirty="0"/>
              <a:t>25 ns beams, in both </a:t>
            </a:r>
            <a:r>
              <a:rPr lang="en-US" dirty="0" smtClean="0"/>
              <a:t>x and y</a:t>
            </a:r>
          </a:p>
          <a:p>
            <a:pPr lvl="1"/>
            <a:r>
              <a:rPr lang="en-US" dirty="0" smtClean="0"/>
              <a:t>Stabilized with high </a:t>
            </a:r>
            <a:r>
              <a:rPr lang="en-US" dirty="0" err="1" smtClean="0"/>
              <a:t>chroma</a:t>
            </a:r>
            <a:r>
              <a:rPr lang="en-US" dirty="0"/>
              <a:t> </a:t>
            </a:r>
            <a:r>
              <a:rPr lang="en-US" dirty="0" smtClean="0"/>
              <a:t>(Q’=20), high </a:t>
            </a:r>
            <a:r>
              <a:rPr lang="en-US" dirty="0" err="1" smtClean="0"/>
              <a:t>octupole</a:t>
            </a:r>
            <a:r>
              <a:rPr lang="en-US" dirty="0" smtClean="0"/>
              <a:t> strength (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Q=1.5e-3)</a:t>
            </a:r>
          </a:p>
          <a:p>
            <a:pPr lvl="1"/>
            <a:r>
              <a:rPr lang="en-US" dirty="0" smtClean="0"/>
              <a:t>Caused mainly by electron cloud in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r>
              <a:rPr lang="en-US" dirty="0" smtClean="0"/>
              <a:t>Simulations predict more stability for HL-LHC (thanks to lower electron cloud)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26768" y="3165581"/>
            <a:ext cx="4675084" cy="2872270"/>
            <a:chOff x="1326768" y="3165581"/>
            <a:chExt cx="4675084" cy="2872270"/>
          </a:xfrm>
        </p:grpSpPr>
        <p:pic>
          <p:nvPicPr>
            <p:cNvPr id="20" name="Immagine 2">
              <a:extLst>
                <a:ext uri="{FF2B5EF4-FFF2-40B4-BE49-F238E27FC236}">
                  <a16:creationId xmlns="" xmlns:a16="http://schemas.microsoft.com/office/drawing/2014/main" id="{F3C40B02-2557-E24D-8A6F-041F1A666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73" t="54770" r="15355"/>
            <a:stretch/>
          </p:blipFill>
          <p:spPr>
            <a:xfrm>
              <a:off x="1326768" y="3583038"/>
              <a:ext cx="3484339" cy="2454813"/>
            </a:xfrm>
            <a:prstGeom prst="rect">
              <a:avLst/>
            </a:prstGeom>
          </p:spPr>
        </p:pic>
        <p:pic>
          <p:nvPicPr>
            <p:cNvPr id="30" name="Immagine 16">
              <a:extLst>
                <a:ext uri="{FF2B5EF4-FFF2-40B4-BE49-F238E27FC236}">
                  <a16:creationId xmlns="" xmlns:a16="http://schemas.microsoft.com/office/drawing/2014/main" id="{29879945-DC13-8649-9CDC-36631D6B8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47" t="8719" b="70174"/>
            <a:stretch/>
          </p:blipFill>
          <p:spPr>
            <a:xfrm>
              <a:off x="4643759" y="3610295"/>
              <a:ext cx="1358093" cy="124558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5C26BBE2-9683-D544-8619-ACD0405C258A}"/>
                </a:ext>
              </a:extLst>
            </p:cNvPr>
            <p:cNvSpPr txBox="1"/>
            <p:nvPr/>
          </p:nvSpPr>
          <p:spPr>
            <a:xfrm>
              <a:off x="1356664" y="3165581"/>
              <a:ext cx="3606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Instability simulations (450 GeV)</a:t>
              </a:r>
            </a:p>
            <a:p>
              <a:pPr algn="ctr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(e-cloud in the arc quadrupoles - SEY 1.3)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05526" y="3257695"/>
            <a:ext cx="4400872" cy="2816215"/>
            <a:chOff x="7005526" y="3257695"/>
            <a:chExt cx="4400872" cy="281621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C575791F-ABCD-BD48-9389-9B69D954A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5526" y="3456330"/>
              <a:ext cx="4400872" cy="261758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FFFB3CE-B9FB-6E44-B5B6-3D57277AB40D}"/>
                </a:ext>
              </a:extLst>
            </p:cNvPr>
            <p:cNvSpPr txBox="1"/>
            <p:nvPr/>
          </p:nvSpPr>
          <p:spPr>
            <a:xfrm>
              <a:off x="8778945" y="3630015"/>
              <a:ext cx="1263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 quadrupoles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E890780C-F372-BE47-8C87-7814FD59BCD5}"/>
                </a:ext>
              </a:extLst>
            </p:cNvPr>
            <p:cNvSpPr txBox="1"/>
            <p:nvPr/>
          </p:nvSpPr>
          <p:spPr>
            <a:xfrm>
              <a:off x="7436282" y="3257695"/>
              <a:ext cx="2604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e-cloud buildup simulations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141882" y="2599765"/>
            <a:ext cx="4436857" cy="520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1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induced heat load in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4119" y="1325607"/>
            <a:ext cx="5244352" cy="466742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High heat load on beam screen in cold regions (</a:t>
            </a:r>
            <a:r>
              <a:rPr lang="en-US" dirty="0" err="1" smtClean="0"/>
              <a:t>cryo</a:t>
            </a:r>
            <a:r>
              <a:rPr lang="en-US" dirty="0" smtClean="0"/>
              <a:t> limit 160 W/</a:t>
            </a:r>
            <a:r>
              <a:rPr lang="en-US" dirty="0" err="1" smtClean="0"/>
              <a:t>hc</a:t>
            </a:r>
            <a:r>
              <a:rPr lang="en-US" dirty="0" smtClean="0"/>
              <a:t> in the arcs)</a:t>
            </a:r>
          </a:p>
          <a:p>
            <a:pPr lvl="1"/>
            <a:r>
              <a:rPr lang="en-US" dirty="0" smtClean="0"/>
              <a:t>With 25 ns beams</a:t>
            </a:r>
          </a:p>
          <a:p>
            <a:pPr lvl="1"/>
            <a:r>
              <a:rPr lang="en-US" dirty="0" smtClean="0"/>
              <a:t>Much higher than calculation from impedance + synchrotron radiation</a:t>
            </a:r>
          </a:p>
          <a:p>
            <a:pPr lvl="1"/>
            <a:r>
              <a:rPr lang="en-US" dirty="0" smtClean="0"/>
              <a:t>Different among arcs</a:t>
            </a:r>
          </a:p>
          <a:p>
            <a:r>
              <a:rPr lang="en-US" dirty="0" smtClean="0"/>
              <a:t>Most observations compatible with electron cloud, probably </a:t>
            </a:r>
            <a:r>
              <a:rPr lang="en-US" dirty="0" err="1" smtClean="0"/>
              <a:t>localised</a:t>
            </a:r>
            <a:r>
              <a:rPr lang="en-US" dirty="0" smtClean="0"/>
              <a:t> in some magnets (or even some parts of magnets)</a:t>
            </a:r>
          </a:p>
          <a:p>
            <a:pPr lvl="1"/>
            <a:r>
              <a:rPr lang="en-US" dirty="0" smtClean="0"/>
              <a:t>Coating with a-C for triplet </a:t>
            </a:r>
            <a:r>
              <a:rPr lang="en-US" dirty="0" err="1" smtClean="0"/>
              <a:t>quadrupoles</a:t>
            </a:r>
            <a:r>
              <a:rPr lang="en-US" dirty="0" smtClean="0"/>
              <a:t> to decrease SEY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535FC84-10B5-6B4F-87BA-EA2CB7CB3F39}"/>
              </a:ext>
            </a:extLst>
          </p:cNvPr>
          <p:cNvGrpSpPr/>
          <p:nvPr/>
        </p:nvGrpSpPr>
        <p:grpSpPr>
          <a:xfrm>
            <a:off x="116675" y="1910883"/>
            <a:ext cx="6457444" cy="3491941"/>
            <a:chOff x="1242921" y="3300412"/>
            <a:chExt cx="6457444" cy="3491941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017CE5F-275C-5E47-B9F4-C38A90680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" t="93737" r="28501" b="1903"/>
            <a:stretch/>
          </p:blipFill>
          <p:spPr>
            <a:xfrm>
              <a:off x="1242921" y="6430473"/>
              <a:ext cx="5102612" cy="237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02E66019-83BB-4D41-9656-C4B29208A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" t="7642" r="29744" b="35230"/>
            <a:stretch/>
          </p:blipFill>
          <p:spPr>
            <a:xfrm>
              <a:off x="1242921" y="3300412"/>
              <a:ext cx="5102612" cy="338584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106D0EC9-0276-554E-ADAD-F06A493C2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65" t="39079" r="5886" b="28917"/>
            <a:stretch/>
          </p:blipFill>
          <p:spPr>
            <a:xfrm>
              <a:off x="6186075" y="5006529"/>
              <a:ext cx="1514290" cy="174021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D90CEC33-3B02-BF4B-A185-93B81FC76CA9}"/>
                </a:ext>
              </a:extLst>
            </p:cNvPr>
            <p:cNvSpPr/>
            <p:nvPr/>
          </p:nvSpPr>
          <p:spPr>
            <a:xfrm>
              <a:off x="1242921" y="6453686"/>
              <a:ext cx="327378" cy="338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C716428-4CA9-E046-BDF7-13A1C0CBA905}"/>
                </a:ext>
              </a:extLst>
            </p:cNvPr>
            <p:cNvSpPr txBox="1"/>
            <p:nvPr/>
          </p:nvSpPr>
          <p:spPr>
            <a:xfrm>
              <a:off x="1787962" y="5132774"/>
              <a:ext cx="96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Heat load </a:t>
              </a:r>
            </a:p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per half cell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A309918-8A2D-B34C-84ED-3E517CFBC177}"/>
                </a:ext>
              </a:extLst>
            </p:cNvPr>
            <p:cNvSpPr txBox="1"/>
            <p:nvPr/>
          </p:nvSpPr>
          <p:spPr>
            <a:xfrm>
              <a:off x="4950524" y="4522527"/>
              <a:ext cx="9600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262626"/>
                  </a:solidFill>
                  <a:latin typeface="Arial" charset="0"/>
                  <a:ea typeface="Arial" charset="0"/>
                  <a:cs typeface="Arial" charset="0"/>
                </a:rPr>
                <a:t>8 Aug 2017</a:t>
              </a: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949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E-cloud build up with intensity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39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06868" y="1905196"/>
            <a:ext cx="8885617" cy="3429000"/>
            <a:chOff x="1006868" y="1905196"/>
            <a:chExt cx="8885617" cy="3429000"/>
          </a:xfrm>
        </p:grpSpPr>
        <p:grpSp>
          <p:nvGrpSpPr>
            <p:cNvPr id="9" name="Group 8"/>
            <p:cNvGrpSpPr/>
            <p:nvPr/>
          </p:nvGrpSpPr>
          <p:grpSpPr>
            <a:xfrm>
              <a:off x="1006868" y="1905196"/>
              <a:ext cx="4322279" cy="3429000"/>
              <a:chOff x="1068440" y="1934504"/>
              <a:chExt cx="4248281" cy="34290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40831" y="2681051"/>
                <a:ext cx="3449883" cy="2682453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068440" y="1934504"/>
                <a:ext cx="4248281" cy="8463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nderlying mechanism:</a:t>
                </a:r>
              </a:p>
              <a:p>
                <a:r>
                  <a:rPr lang="en-US" sz="13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When the SEY decreases the </a:t>
                </a:r>
                <a:r>
                  <a:rPr lang="en-US" sz="13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window  for </a:t>
                </a:r>
                <a:r>
                  <a:rPr lang="en-US" sz="13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multipacting</a:t>
                </a:r>
                <a:r>
                  <a:rPr lang="en-US" sz="13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becomes narrower 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5492679" y="1959246"/>
              <a:ext cx="4399806" cy="6924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3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high bunch intensity the e- spectrum drifts to higher energies</a:t>
              </a:r>
              <a:r>
                <a:rPr lang="en-US" sz="13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can move outside the most efficient region</a:t>
              </a:r>
              <a:endPara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28" t="5875" r="16283" b="47587"/>
            <a:stretch/>
          </p:blipFill>
          <p:spPr>
            <a:xfrm>
              <a:off x="6168016" y="2495388"/>
              <a:ext cx="2911359" cy="259661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19" t="10763" r="8326" b="62846"/>
            <a:stretch/>
          </p:blipFill>
          <p:spPr>
            <a:xfrm>
              <a:off x="8551040" y="2803237"/>
              <a:ext cx="932447" cy="147248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84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en-US" dirty="0"/>
          </a:p>
          <a:p>
            <a:r>
              <a:rPr lang="en-US" dirty="0" smtClean="0"/>
              <a:t>Why upgrades and what are the upgrades for LHC and its injector chain?</a:t>
            </a:r>
          </a:p>
          <a:p>
            <a:endParaRPr lang="en-US" dirty="0" smtClean="0"/>
          </a:p>
          <a:p>
            <a:pPr>
              <a:buClrTx/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Present limitations and future performance of the LHC injectors </a:t>
            </a:r>
          </a:p>
          <a:p>
            <a:pPr lvl="1">
              <a:buClrTx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Present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performance limitations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sym typeface="Wingdings"/>
              </a:rPr>
              <a:t> beam dynamics challenges</a:t>
            </a: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1">
              <a:buClrTx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How far we can go with the upgrades</a:t>
            </a:r>
          </a:p>
          <a:p>
            <a:pPr>
              <a:buClrTx/>
            </a:pP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ClrTx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Beam dynamics challenges for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LHC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pic>
        <p:nvPicPr>
          <p:cNvPr id="8" name="Picture 7" descr="Logo-AP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94" y="254000"/>
            <a:ext cx="3447103" cy="90155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71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Inferring the average SEY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40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60C73FA-9A2B-5B43-A8F5-15A250C41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9" b="8266"/>
          <a:stretch/>
        </p:blipFill>
        <p:spPr>
          <a:xfrm>
            <a:off x="2258344" y="1163986"/>
            <a:ext cx="7808788" cy="4767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B36148A-067D-B846-95DE-70324EA84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3" t="-463" r="-265" b="51518"/>
          <a:stretch/>
        </p:blipFill>
        <p:spPr>
          <a:xfrm>
            <a:off x="477231" y="1310412"/>
            <a:ext cx="2414822" cy="239610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C7F2AFA-6B7C-784A-B76B-060B226CEFA0}"/>
              </a:ext>
            </a:extLst>
          </p:cNvPr>
          <p:cNvCxnSpPr>
            <a:cxnSpLocks/>
          </p:cNvCxnSpPr>
          <p:nvPr/>
        </p:nvCxnSpPr>
        <p:spPr>
          <a:xfrm flipH="1">
            <a:off x="1907984" y="2588337"/>
            <a:ext cx="646803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775D39F-C283-E74E-8AF2-341E6B0B4372}"/>
              </a:ext>
            </a:extLst>
          </p:cNvPr>
          <p:cNvCxnSpPr>
            <a:cxnSpLocks/>
          </p:cNvCxnSpPr>
          <p:nvPr/>
        </p:nvCxnSpPr>
        <p:spPr>
          <a:xfrm flipH="1">
            <a:off x="1558360" y="2987482"/>
            <a:ext cx="6817660" cy="0"/>
          </a:xfrm>
          <a:prstGeom prst="line">
            <a:avLst/>
          </a:prstGeom>
          <a:ln w="19050">
            <a:solidFill>
              <a:srgbClr val="1494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F81B7BB-8DD7-704E-A40A-F685AAA9377D}"/>
              </a:ext>
            </a:extLst>
          </p:cNvPr>
          <p:cNvCxnSpPr>
            <a:cxnSpLocks/>
          </p:cNvCxnSpPr>
          <p:nvPr/>
        </p:nvCxnSpPr>
        <p:spPr>
          <a:xfrm>
            <a:off x="1892346" y="2583938"/>
            <a:ext cx="0" cy="84895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260D94C-58DE-1249-986F-8EE85A4B0EA4}"/>
              </a:ext>
            </a:extLst>
          </p:cNvPr>
          <p:cNvCxnSpPr>
            <a:cxnSpLocks/>
          </p:cNvCxnSpPr>
          <p:nvPr/>
        </p:nvCxnSpPr>
        <p:spPr>
          <a:xfrm>
            <a:off x="1546708" y="2991621"/>
            <a:ext cx="0" cy="441269"/>
          </a:xfrm>
          <a:prstGeom prst="line">
            <a:avLst/>
          </a:prstGeom>
          <a:ln w="19050">
            <a:solidFill>
              <a:srgbClr val="1494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6FC3D50-8C94-AE41-8229-D6B14190F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6" t="58444" r="37967" b="15651"/>
          <a:stretch/>
        </p:blipFill>
        <p:spPr>
          <a:xfrm>
            <a:off x="809172" y="3699853"/>
            <a:ext cx="1231824" cy="17634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3C29C5F-4092-EB47-936B-C47ED3A294AE}"/>
              </a:ext>
            </a:extLst>
          </p:cNvPr>
          <p:cNvSpPr txBox="1"/>
          <p:nvPr/>
        </p:nvSpPr>
        <p:spPr>
          <a:xfrm>
            <a:off x="905302" y="1468784"/>
            <a:ext cx="1113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6.5 </a:t>
            </a:r>
            <a:r>
              <a:rPr lang="en-US" sz="1600" dirty="0" err="1"/>
              <a:t>TeV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657496-48F0-5C4F-9E0C-D991AACE25A2}"/>
              </a:ext>
            </a:extLst>
          </p:cNvPr>
          <p:cNvSpPr txBox="1"/>
          <p:nvPr/>
        </p:nvSpPr>
        <p:spPr>
          <a:xfrm>
            <a:off x="898676" y="1064592"/>
            <a:ext cx="15666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Simulations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F29955C-E953-9848-A6D7-FB807B16BF24}"/>
              </a:ext>
            </a:extLst>
          </p:cNvPr>
          <p:cNvSpPr txBox="1"/>
          <p:nvPr/>
        </p:nvSpPr>
        <p:spPr>
          <a:xfrm>
            <a:off x="8284442" y="142240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GeV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 </a:t>
            </a:r>
            <a:r>
              <a:rPr lang="en-US" sz="1600" b="1" dirty="0" err="1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US" sz="1600" b="1" dirty="0">
              <a:solidFill>
                <a:srgbClr val="FD80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7A3D817-3820-7F48-B66D-7294FBF2BC1D}"/>
              </a:ext>
            </a:extLst>
          </p:cNvPr>
          <p:cNvSpPr txBox="1"/>
          <p:nvPr/>
        </p:nvSpPr>
        <p:spPr>
          <a:xfrm>
            <a:off x="3250936" y="1018210"/>
            <a:ext cx="601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Measurements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DE49A18-929D-B54A-B1BA-993E2BBB18A8}"/>
              </a:ext>
            </a:extLst>
          </p:cNvPr>
          <p:cNvSpPr txBox="1"/>
          <p:nvPr/>
        </p:nvSpPr>
        <p:spPr>
          <a:xfrm>
            <a:off x="8406032" y="2442816"/>
            <a:ext cx="90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High-load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DD106E4-E122-AD49-A4E3-5BB42BC31426}"/>
              </a:ext>
            </a:extLst>
          </p:cNvPr>
          <p:cNvSpPr txBox="1"/>
          <p:nvPr/>
        </p:nvSpPr>
        <p:spPr>
          <a:xfrm>
            <a:off x="8399406" y="2833757"/>
            <a:ext cx="90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49417"/>
                </a:solidFill>
              </a:rPr>
              <a:t>Low-load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45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Inferring </a:t>
            </a:r>
            <a:r>
              <a:rPr lang="en-US" smtClean="0"/>
              <a:t>the average SEY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41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60C73FA-9A2B-5B43-A8F5-15A250C41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8" b="6985"/>
          <a:stretch/>
        </p:blipFill>
        <p:spPr>
          <a:xfrm>
            <a:off x="2261633" y="1207629"/>
            <a:ext cx="7808788" cy="47987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F7B3CA79-FF7B-B147-8683-EDC43C9B9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" r="63015" b="50211"/>
          <a:stretch/>
        </p:blipFill>
        <p:spPr>
          <a:xfrm>
            <a:off x="402388" y="1271441"/>
            <a:ext cx="2519916" cy="244362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C7F2AFA-6B7C-784A-B76B-060B226CEFA0}"/>
              </a:ext>
            </a:extLst>
          </p:cNvPr>
          <p:cNvCxnSpPr>
            <a:cxnSpLocks/>
          </p:cNvCxnSpPr>
          <p:nvPr/>
        </p:nvCxnSpPr>
        <p:spPr>
          <a:xfrm flipH="1">
            <a:off x="1878685" y="2844342"/>
            <a:ext cx="6500624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A775D39F-C283-E74E-8AF2-341E6B0B4372}"/>
              </a:ext>
            </a:extLst>
          </p:cNvPr>
          <p:cNvCxnSpPr>
            <a:cxnSpLocks/>
          </p:cNvCxnSpPr>
          <p:nvPr/>
        </p:nvCxnSpPr>
        <p:spPr>
          <a:xfrm flipH="1">
            <a:off x="1561649" y="3172130"/>
            <a:ext cx="6817660" cy="0"/>
          </a:xfrm>
          <a:prstGeom prst="line">
            <a:avLst/>
          </a:prstGeom>
          <a:ln w="19050">
            <a:solidFill>
              <a:srgbClr val="1494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8260D94C-58DE-1249-986F-8EE85A4B0EA4}"/>
              </a:ext>
            </a:extLst>
          </p:cNvPr>
          <p:cNvCxnSpPr>
            <a:cxnSpLocks/>
          </p:cNvCxnSpPr>
          <p:nvPr/>
        </p:nvCxnSpPr>
        <p:spPr>
          <a:xfrm>
            <a:off x="1549997" y="3160355"/>
            <a:ext cx="0" cy="284039"/>
          </a:xfrm>
          <a:prstGeom prst="line">
            <a:avLst/>
          </a:prstGeom>
          <a:ln w="19050">
            <a:solidFill>
              <a:srgbClr val="1494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20A823C7-33A7-7147-8128-5CBDF256D78B}"/>
              </a:ext>
            </a:extLst>
          </p:cNvPr>
          <p:cNvCxnSpPr>
            <a:cxnSpLocks/>
          </p:cNvCxnSpPr>
          <p:nvPr/>
        </p:nvCxnSpPr>
        <p:spPr>
          <a:xfrm>
            <a:off x="1895635" y="2834960"/>
            <a:ext cx="0" cy="60533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5CA9335-2E99-FF42-9EF3-3DE6F100DF3B}"/>
              </a:ext>
            </a:extLst>
          </p:cNvPr>
          <p:cNvSpPr txBox="1"/>
          <p:nvPr/>
        </p:nvSpPr>
        <p:spPr>
          <a:xfrm>
            <a:off x="908591" y="1472671"/>
            <a:ext cx="1113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450 GeV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3E7F204-AA17-B349-917D-A826B12CB9F2}"/>
              </a:ext>
            </a:extLst>
          </p:cNvPr>
          <p:cNvSpPr txBox="1"/>
          <p:nvPr/>
        </p:nvSpPr>
        <p:spPr>
          <a:xfrm>
            <a:off x="901965" y="1068479"/>
            <a:ext cx="15334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Simulations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BC60857-258F-6A4C-AD36-6F7D3C7F89B3}"/>
              </a:ext>
            </a:extLst>
          </p:cNvPr>
          <p:cNvSpPr txBox="1"/>
          <p:nvPr/>
        </p:nvSpPr>
        <p:spPr>
          <a:xfrm>
            <a:off x="8287731" y="1426290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GeV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 </a:t>
            </a:r>
            <a:r>
              <a:rPr lang="en-US" sz="1600" b="1" dirty="0" err="1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US" sz="1600" b="1" dirty="0">
              <a:solidFill>
                <a:srgbClr val="FD80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A2BD0E3-37F7-854F-9914-92EBFBC8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6" t="58444" r="37967" b="15651"/>
          <a:stretch/>
        </p:blipFill>
        <p:spPr>
          <a:xfrm>
            <a:off x="812461" y="3703740"/>
            <a:ext cx="1231824" cy="176347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9C1FB7E-935E-2B4E-8A4C-1864199CF27C}"/>
              </a:ext>
            </a:extLst>
          </p:cNvPr>
          <p:cNvSpPr txBox="1"/>
          <p:nvPr/>
        </p:nvSpPr>
        <p:spPr>
          <a:xfrm>
            <a:off x="3254225" y="1022097"/>
            <a:ext cx="601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Measurements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10B0551-A073-5E45-84F2-3D04AE731B02}"/>
              </a:ext>
            </a:extLst>
          </p:cNvPr>
          <p:cNvSpPr txBox="1"/>
          <p:nvPr/>
        </p:nvSpPr>
        <p:spPr>
          <a:xfrm>
            <a:off x="8409321" y="2698491"/>
            <a:ext cx="90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High-load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FD3FBE2-63BB-F840-8AF3-3B28F29A6131}"/>
              </a:ext>
            </a:extLst>
          </p:cNvPr>
          <p:cNvSpPr txBox="1"/>
          <p:nvPr/>
        </p:nvSpPr>
        <p:spPr>
          <a:xfrm>
            <a:off x="8402695" y="3009920"/>
            <a:ext cx="90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49417"/>
                </a:solidFill>
              </a:rPr>
              <a:t>Low-load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96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induced heat load in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5607"/>
            <a:ext cx="5669163" cy="4667421"/>
          </a:xfrm>
        </p:spPr>
        <p:txBody>
          <a:bodyPr/>
          <a:lstStyle/>
          <a:p>
            <a:r>
              <a:rPr lang="en-US" dirty="0" smtClean="0"/>
              <a:t>Two fold issue for HL-LHC</a:t>
            </a:r>
          </a:p>
          <a:p>
            <a:pPr lvl="1"/>
            <a:r>
              <a:rPr lang="en-US" dirty="0" smtClean="0"/>
              <a:t>Less margin for cryostat with HL-LHC parameters (three-</a:t>
            </a:r>
            <a:r>
              <a:rPr lang="en-US" dirty="0"/>
              <a:t>fold </a:t>
            </a:r>
            <a:r>
              <a:rPr lang="en-US" dirty="0" smtClean="0"/>
              <a:t>contribution from impedance and synchrotron radiation)</a:t>
            </a:r>
          </a:p>
          <a:p>
            <a:pPr lvl="1"/>
            <a:r>
              <a:rPr lang="en-US" dirty="0" smtClean="0"/>
              <a:t>How does the additional load scale with bunch intensity? </a:t>
            </a:r>
            <a:r>
              <a:rPr lang="en-US" dirty="0" smtClean="0">
                <a:sym typeface="Wingdings"/>
              </a:rPr>
              <a:t> We can make a prediction only if we assume it is caused by electron cloud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42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CCE2659-997C-B448-B1D6-D1C14D1DC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763" y="1427383"/>
            <a:ext cx="5491200" cy="4118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B9F4AAF-1A63-A049-A87C-F79280570854}"/>
              </a:ext>
            </a:extLst>
          </p:cNvPr>
          <p:cNvSpPr/>
          <p:nvPr/>
        </p:nvSpPr>
        <p:spPr>
          <a:xfrm>
            <a:off x="6968552" y="1845899"/>
            <a:ext cx="4249899" cy="337838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3FA96EB-96ED-0C43-961C-4486472A04AE}"/>
              </a:ext>
            </a:extLst>
          </p:cNvPr>
          <p:cNvSpPr/>
          <p:nvPr/>
        </p:nvSpPr>
        <p:spPr>
          <a:xfrm>
            <a:off x="6959449" y="1859231"/>
            <a:ext cx="4236196" cy="30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Maximum allowed by cryogenics</a:t>
            </a:r>
            <a:endParaRPr lang="en-US" sz="1200" baseline="300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93A94D-CF00-9A42-A19D-F2F9808C9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12504" r="61263" b="82999"/>
          <a:stretch/>
        </p:blipFill>
        <p:spPr>
          <a:xfrm>
            <a:off x="7340852" y="1569596"/>
            <a:ext cx="1873474" cy="213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B4647F1-4C7F-974E-A40D-C7AD67BE6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17682" r="67237" b="77771"/>
          <a:stretch/>
        </p:blipFill>
        <p:spPr>
          <a:xfrm>
            <a:off x="9436433" y="1564316"/>
            <a:ext cx="1420140" cy="2156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338A1F3-EA82-524C-A727-3348C8468E80}"/>
              </a:ext>
            </a:extLst>
          </p:cNvPr>
          <p:cNvSpPr/>
          <p:nvPr/>
        </p:nvSpPr>
        <p:spPr>
          <a:xfrm>
            <a:off x="7005017" y="2200446"/>
            <a:ext cx="722345" cy="510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latin typeface="Arial" charset="0"/>
                <a:ea typeface="Arial" charset="0"/>
                <a:cs typeface="Arial" charset="0"/>
              </a:rPr>
              <a:t>Margin</a:t>
            </a:r>
          </a:p>
          <a:p>
            <a:pPr lvl="0" algn="ctr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~7 kW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D907A19-7D94-0943-B8C2-FF42F581F36A}"/>
              </a:ext>
            </a:extLst>
          </p:cNvPr>
          <p:cNvSpPr/>
          <p:nvPr/>
        </p:nvSpPr>
        <p:spPr>
          <a:xfrm>
            <a:off x="7915760" y="3175597"/>
            <a:ext cx="1159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e-cloud S12</a:t>
            </a:r>
          </a:p>
          <a:p>
            <a:pPr lvl="0" algn="ctr"/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(2017)</a:t>
            </a:r>
          </a:p>
          <a:p>
            <a:pPr lvl="0" algn="ctr"/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~6 kW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C9D2A3A6-66FF-0F40-8133-8A65B1713736}"/>
              </a:ext>
            </a:extLst>
          </p:cNvPr>
          <p:cNvCxnSpPr>
            <a:cxnSpLocks/>
          </p:cNvCxnSpPr>
          <p:nvPr/>
        </p:nvCxnSpPr>
        <p:spPr>
          <a:xfrm>
            <a:off x="10156856" y="2180319"/>
            <a:ext cx="0" cy="1433568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C77937B-E622-5F47-84B1-3B747C508219}"/>
              </a:ext>
            </a:extLst>
          </p:cNvPr>
          <p:cNvSpPr/>
          <p:nvPr/>
        </p:nvSpPr>
        <p:spPr>
          <a:xfrm>
            <a:off x="10200093" y="2163424"/>
            <a:ext cx="722345" cy="510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latin typeface="Arial" charset="0"/>
                <a:ea typeface="Arial" charset="0"/>
                <a:cs typeface="Arial" charset="0"/>
              </a:rPr>
              <a:t>Margin</a:t>
            </a:r>
          </a:p>
          <a:p>
            <a:pPr lvl="0" algn="ctr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~4 kW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2E49139-CAE0-E640-ABE9-2EF17E183D01}"/>
              </a:ext>
            </a:extLst>
          </p:cNvPr>
          <p:cNvSpPr/>
          <p:nvPr/>
        </p:nvSpPr>
        <p:spPr>
          <a:xfrm>
            <a:off x="7187594" y="5346697"/>
            <a:ext cx="1314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2556b</a:t>
            </a:r>
          </a:p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1.15e11 p/bunch</a:t>
            </a:r>
          </a:p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6.5 </a:t>
            </a:r>
            <a:r>
              <a:rPr lang="en-US" sz="1200" i="1" dirty="0" err="1">
                <a:latin typeface="Arial" charset="0"/>
                <a:ea typeface="Arial" charset="0"/>
                <a:cs typeface="Arial" charset="0"/>
              </a:rPr>
              <a:t>TeV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EA8040E-7D7C-AC45-B719-9C4B59BB8520}"/>
              </a:ext>
            </a:extLst>
          </p:cNvPr>
          <p:cNvSpPr/>
          <p:nvPr/>
        </p:nvSpPr>
        <p:spPr>
          <a:xfrm>
            <a:off x="9691315" y="5346697"/>
            <a:ext cx="1229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2760b</a:t>
            </a:r>
          </a:p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2.2e11 p/bunch</a:t>
            </a:r>
          </a:p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7 </a:t>
            </a:r>
            <a:r>
              <a:rPr lang="en-US" sz="1200" i="1" dirty="0" err="1">
                <a:latin typeface="Arial" charset="0"/>
                <a:ea typeface="Arial" charset="0"/>
                <a:cs typeface="Arial" charset="0"/>
              </a:rPr>
              <a:t>TeV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2475CD0-517A-B24A-9DC0-CC6BCBDA5971}"/>
              </a:ext>
            </a:extLst>
          </p:cNvPr>
          <p:cNvSpPr/>
          <p:nvPr/>
        </p:nvSpPr>
        <p:spPr>
          <a:xfrm>
            <a:off x="8159600" y="4059517"/>
            <a:ext cx="1159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e-cloud S34</a:t>
            </a:r>
          </a:p>
          <a:p>
            <a:pPr lvl="0"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(2017)</a:t>
            </a:r>
          </a:p>
          <a:p>
            <a:pPr lvl="0"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~2kW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6C8DE6D4-CA6D-E049-BDBC-12D584118880}"/>
              </a:ext>
            </a:extLst>
          </p:cNvPr>
          <p:cNvCxnSpPr>
            <a:cxnSpLocks/>
          </p:cNvCxnSpPr>
          <p:nvPr/>
        </p:nvCxnSpPr>
        <p:spPr>
          <a:xfrm>
            <a:off x="7727337" y="2193117"/>
            <a:ext cx="0" cy="2433508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C846459B-48A3-1942-B468-4C88635B6C5F}"/>
              </a:ext>
            </a:extLst>
          </p:cNvPr>
          <p:cNvCxnSpPr>
            <a:cxnSpLocks/>
          </p:cNvCxnSpPr>
          <p:nvPr/>
        </p:nvCxnSpPr>
        <p:spPr>
          <a:xfrm>
            <a:off x="7957862" y="2258178"/>
            <a:ext cx="0" cy="2368447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5A2CB620-CD1F-8C4D-A74A-3244B1A56BFA}"/>
              </a:ext>
            </a:extLst>
          </p:cNvPr>
          <p:cNvCxnSpPr>
            <a:cxnSpLocks/>
          </p:cNvCxnSpPr>
          <p:nvPr/>
        </p:nvCxnSpPr>
        <p:spPr>
          <a:xfrm>
            <a:off x="8177107" y="3953833"/>
            <a:ext cx="0" cy="66896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11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other challenges in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Beam-beam interaction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ead</a:t>
            </a:r>
            <a:r>
              <a:rPr lang="en-US" dirty="0"/>
              <a:t>-on beam-beam tune shift </a:t>
            </a:r>
            <a:r>
              <a:rPr lang="en-US" dirty="0" smtClean="0"/>
              <a:t>limit</a:t>
            </a:r>
            <a:r>
              <a:rPr lang="en-US" dirty="0"/>
              <a:t> </a:t>
            </a:r>
            <a:r>
              <a:rPr lang="en-US" dirty="0" smtClean="0"/>
              <a:t>(based </a:t>
            </a:r>
            <a:r>
              <a:rPr lang="en-US" dirty="0"/>
              <a:t>on </a:t>
            </a:r>
            <a:r>
              <a:rPr lang="en-US" dirty="0" smtClean="0"/>
              <a:t>past experience) currently surpassed</a:t>
            </a:r>
          </a:p>
          <a:p>
            <a:pPr lvl="1"/>
            <a:r>
              <a:rPr lang="en-US" dirty="0" smtClean="0"/>
              <a:t>Effect of the long-range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6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</a:t>
            </a:r>
            <a:r>
              <a:rPr lang="en-US" dirty="0"/>
              <a:t>DA </a:t>
            </a:r>
            <a:r>
              <a:rPr lang="en-US" dirty="0" smtClean="0"/>
              <a:t>comfortably </a:t>
            </a:r>
            <a:r>
              <a:rPr lang="en-US" dirty="0"/>
              <a:t>achieved during the whole </a:t>
            </a:r>
            <a:r>
              <a:rPr lang="en-US" dirty="0" err="1"/>
              <a:t>levelling</a:t>
            </a:r>
            <a:r>
              <a:rPr lang="en-US" dirty="0"/>
              <a:t> </a:t>
            </a:r>
            <a:r>
              <a:rPr lang="en-US" dirty="0" smtClean="0"/>
              <a:t>process, even </a:t>
            </a:r>
            <a:r>
              <a:rPr lang="en-US" dirty="0"/>
              <a:t>including the chromaticity and </a:t>
            </a:r>
            <a:r>
              <a:rPr lang="en-US" dirty="0" err="1"/>
              <a:t>octupole</a:t>
            </a:r>
            <a:r>
              <a:rPr lang="en-US" dirty="0"/>
              <a:t> settings necessary for beam </a:t>
            </a:r>
            <a:r>
              <a:rPr lang="en-US" dirty="0" smtClean="0"/>
              <a:t>stability</a:t>
            </a:r>
          </a:p>
          <a:p>
            <a:r>
              <a:rPr lang="en-US" dirty="0" smtClean="0"/>
              <a:t>Incoherent </a:t>
            </a:r>
            <a:r>
              <a:rPr lang="en-US" dirty="0" err="1" smtClean="0"/>
              <a:t>emittance</a:t>
            </a:r>
            <a:r>
              <a:rPr lang="en-US" dirty="0" smtClean="0"/>
              <a:t> growth along the cycle</a:t>
            </a:r>
          </a:p>
          <a:p>
            <a:pPr lvl="1"/>
            <a:r>
              <a:rPr lang="en-US" dirty="0" smtClean="0"/>
              <a:t>Larger than expected from Intra Beam Scattering (with margin), but impact de-facto mitigated by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*</a:t>
            </a:r>
            <a:r>
              <a:rPr lang="en-US" dirty="0"/>
              <a:t> </a:t>
            </a:r>
            <a:r>
              <a:rPr lang="en-US" dirty="0" err="1" smtClean="0"/>
              <a:t>levelling</a:t>
            </a:r>
            <a:endParaRPr lang="en-US" dirty="0" smtClean="0"/>
          </a:p>
          <a:p>
            <a:pPr lvl="1"/>
            <a:r>
              <a:rPr lang="en-US" dirty="0" smtClean="0"/>
              <a:t>Influence </a:t>
            </a:r>
            <a:r>
              <a:rPr lang="en-US" dirty="0"/>
              <a:t>of noise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minimise</a:t>
            </a:r>
            <a:r>
              <a:rPr lang="en-US" dirty="0" smtClean="0"/>
              <a:t> sources by careful design </a:t>
            </a:r>
            <a:r>
              <a:rPr lang="en-US" dirty="0"/>
              <a:t>of power converters, crab cavity controls, transverse damper </a:t>
            </a:r>
            <a:r>
              <a:rPr lang="en-US" dirty="0" smtClean="0"/>
              <a:t>upgrade (it might also benefit coherent instabilities)</a:t>
            </a:r>
          </a:p>
          <a:p>
            <a:r>
              <a:rPr lang="en-US" dirty="0" smtClean="0"/>
              <a:t>Beam halo active control for machine protection</a:t>
            </a:r>
          </a:p>
          <a:p>
            <a:pPr lvl="1"/>
            <a:r>
              <a:rPr lang="en-US" dirty="0" smtClean="0"/>
              <a:t>Potentially large halo generation with HL-LHC beams, especially during commissioning</a:t>
            </a:r>
          </a:p>
          <a:p>
            <a:pPr lvl="1"/>
            <a:r>
              <a:rPr lang="en-US" dirty="0" smtClean="0"/>
              <a:t>Cleaning techniques under study, option for Hollow Electron Lens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43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11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other challenges in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Beam-beam interaction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ead</a:t>
            </a:r>
            <a:r>
              <a:rPr lang="en-US" dirty="0"/>
              <a:t>-on </a:t>
            </a:r>
            <a:r>
              <a:rPr lang="en-US" dirty="0" smtClean="0"/>
              <a:t>and long range (dynamic aperture during leveling), compensation techniques</a:t>
            </a:r>
            <a:endParaRPr lang="en-US" dirty="0" smtClean="0"/>
          </a:p>
          <a:p>
            <a:r>
              <a:rPr lang="en-US" dirty="0" smtClean="0"/>
              <a:t>Incoherent </a:t>
            </a:r>
            <a:r>
              <a:rPr lang="en-US" dirty="0" err="1" smtClean="0"/>
              <a:t>emittance</a:t>
            </a:r>
            <a:r>
              <a:rPr lang="en-US" dirty="0" smtClean="0"/>
              <a:t> growth along the cycle</a:t>
            </a:r>
          </a:p>
          <a:p>
            <a:pPr lvl="1"/>
            <a:r>
              <a:rPr lang="en-US" dirty="0" smtClean="0"/>
              <a:t>Sources to be understood, influence </a:t>
            </a:r>
            <a:r>
              <a:rPr lang="en-US" dirty="0"/>
              <a:t>of </a:t>
            </a:r>
            <a:r>
              <a:rPr lang="en-US" dirty="0" smtClean="0"/>
              <a:t>noise</a:t>
            </a:r>
            <a:endParaRPr lang="en-US" dirty="0" smtClean="0"/>
          </a:p>
          <a:p>
            <a:r>
              <a:rPr lang="en-US" dirty="0"/>
              <a:t>L</a:t>
            </a:r>
            <a:r>
              <a:rPr lang="en-US" dirty="0" smtClean="0"/>
              <a:t>arge beam halo </a:t>
            </a:r>
            <a:r>
              <a:rPr lang="en-US" dirty="0"/>
              <a:t>generation with future beams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dirty="0" smtClean="0"/>
              <a:t>alo </a:t>
            </a:r>
            <a:r>
              <a:rPr lang="en-US" dirty="0"/>
              <a:t>active control for machine </a:t>
            </a:r>
            <a:r>
              <a:rPr lang="en-US" dirty="0" smtClean="0"/>
              <a:t>protection, c</a:t>
            </a:r>
            <a:r>
              <a:rPr lang="en-US" dirty="0" smtClean="0"/>
              <a:t>leaning </a:t>
            </a:r>
            <a:r>
              <a:rPr lang="en-US" dirty="0" smtClean="0"/>
              <a:t>techniques under </a:t>
            </a:r>
            <a:r>
              <a:rPr lang="en-US" dirty="0" smtClean="0"/>
              <a:t>consideration</a:t>
            </a:r>
          </a:p>
          <a:p>
            <a:r>
              <a:rPr lang="en-US" dirty="0" smtClean="0"/>
              <a:t>RF power and l</a:t>
            </a:r>
            <a:r>
              <a:rPr lang="en-US" dirty="0" smtClean="0"/>
              <a:t>ongitudinal stability</a:t>
            </a:r>
          </a:p>
          <a:p>
            <a:pPr lvl="1"/>
            <a:r>
              <a:rPr lang="en-US" dirty="0" smtClean="0"/>
              <a:t>Power consumption for future injection voltage, transient beam loading, instabilities at flat bottom, longitudinal </a:t>
            </a:r>
            <a:r>
              <a:rPr lang="en-US" dirty="0" err="1" smtClean="0"/>
              <a:t>emittance</a:t>
            </a:r>
            <a:r>
              <a:rPr lang="en-US" dirty="0" smtClean="0"/>
              <a:t> blow up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44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92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094" y="289208"/>
            <a:ext cx="8568098" cy="817708"/>
          </a:xfrm>
        </p:spPr>
        <p:txBody>
          <a:bodyPr>
            <a:normAutofit/>
          </a:bodyPr>
          <a:lstStyle/>
          <a:p>
            <a:r>
              <a:rPr lang="en-US" dirty="0" smtClean="0"/>
              <a:t>Goals of upgrades in a nutshell (HL-LHC)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23901"/>
            <a:ext cx="10969139" cy="1810378"/>
          </a:xfrm>
        </p:spPr>
        <p:txBody>
          <a:bodyPr>
            <a:normAutofit fontScale="92500"/>
          </a:bodyPr>
          <a:lstStyle/>
          <a:p>
            <a:pPr marL="72000" indent="0">
              <a:buNone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High Luminosity LHC (HL-LHC) </a:t>
            </a:r>
            <a:r>
              <a:rPr lang="en-US" dirty="0"/>
              <a:t>upgrade</a:t>
            </a:r>
          </a:p>
          <a:p>
            <a:r>
              <a:rPr lang="en-US" dirty="0"/>
              <a:t>Aims at </a:t>
            </a:r>
            <a:r>
              <a:rPr lang="en-US" b="1" dirty="0">
                <a:solidFill>
                  <a:srgbClr val="008000"/>
                </a:solidFill>
              </a:rPr>
              <a:t>3000 (4000) fb</a:t>
            </a:r>
            <a:r>
              <a:rPr lang="en-US" b="1" baseline="30000" dirty="0">
                <a:solidFill>
                  <a:srgbClr val="008000"/>
                </a:solidFill>
              </a:rPr>
              <a:t>-1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dirty="0"/>
              <a:t>total integrated luminosity over HL-LHC run (2026 </a:t>
            </a:r>
            <a:r>
              <a:rPr lang="mr-IN" dirty="0"/>
              <a:t>–</a:t>
            </a:r>
            <a:r>
              <a:rPr lang="en-US" dirty="0"/>
              <a:t> 2037)</a:t>
            </a:r>
          </a:p>
          <a:p>
            <a:r>
              <a:rPr lang="en-US" dirty="0"/>
              <a:t>Based on operation at </a:t>
            </a:r>
            <a:r>
              <a:rPr lang="en-US" dirty="0" err="1"/>
              <a:t>levelled</a:t>
            </a:r>
            <a:r>
              <a:rPr lang="en-US" dirty="0"/>
              <a:t> luminosity of </a:t>
            </a:r>
            <a:r>
              <a:rPr lang="en-US" b="1" dirty="0">
                <a:solidFill>
                  <a:srgbClr val="008000"/>
                </a:solidFill>
              </a:rPr>
              <a:t>5 (7.5) x10</a:t>
            </a:r>
            <a:r>
              <a:rPr lang="en-US" b="1" baseline="30000" dirty="0">
                <a:solidFill>
                  <a:srgbClr val="008000"/>
                </a:solidFill>
              </a:rPr>
              <a:t>34</a:t>
            </a:r>
            <a:r>
              <a:rPr lang="en-US" b="1" dirty="0">
                <a:solidFill>
                  <a:srgbClr val="008000"/>
                </a:solidFill>
              </a:rPr>
              <a:t> cm</a:t>
            </a:r>
            <a:r>
              <a:rPr lang="en-US" b="1" baseline="30000" dirty="0">
                <a:solidFill>
                  <a:srgbClr val="008000"/>
                </a:solidFill>
              </a:rPr>
              <a:t>-2</a:t>
            </a:r>
            <a:r>
              <a:rPr lang="en-US" b="1" dirty="0">
                <a:solidFill>
                  <a:srgbClr val="008000"/>
                </a:solidFill>
              </a:rPr>
              <a:t>s</a:t>
            </a:r>
            <a:r>
              <a:rPr lang="en-US" b="1" baseline="30000" dirty="0">
                <a:solidFill>
                  <a:srgbClr val="008000"/>
                </a:solidFill>
              </a:rPr>
              <a:t>-1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dirty="0"/>
              <a:t>by lowering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30000" dirty="0"/>
              <a:t>*</a:t>
            </a:r>
          </a:p>
          <a:p>
            <a:pPr lvl="1"/>
            <a:endParaRPr lang="en-US" baseline="30000" dirty="0"/>
          </a:p>
          <a:p>
            <a:pPr lvl="1"/>
            <a:endParaRPr lang="en-US" baseline="30000" dirty="0" smtClean="0"/>
          </a:p>
          <a:p>
            <a:pPr lvl="1"/>
            <a:endParaRPr lang="en-US" baseline="30000" dirty="0" smtClean="0"/>
          </a:p>
          <a:p>
            <a:pPr lvl="1"/>
            <a:endParaRPr lang="en-US" baseline="30000" dirty="0"/>
          </a:p>
          <a:p>
            <a:pPr lvl="1"/>
            <a:endParaRPr lang="en-US" baseline="30000" dirty="0" smtClean="0"/>
          </a:p>
          <a:p>
            <a:pPr lvl="1"/>
            <a:endParaRPr lang="en-US" baseline="30000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5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156247"/>
              </p:ext>
            </p:extLst>
          </p:nvPr>
        </p:nvGraphicFramePr>
        <p:xfrm>
          <a:off x="1280053" y="3042947"/>
          <a:ext cx="9631895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379"/>
                <a:gridCol w="1840323"/>
                <a:gridCol w="1570736"/>
                <a:gridCol w="2122164"/>
                <a:gridCol w="217229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baseline="0" dirty="0" smtClean="0"/>
                        <a:t> (x 10</a:t>
                      </a:r>
                      <a:r>
                        <a:rPr lang="en-US" baseline="30000" dirty="0" smtClean="0"/>
                        <a:t>11</a:t>
                      </a:r>
                      <a:r>
                        <a:rPr lang="en-US" baseline="0" dirty="0" smtClean="0"/>
                        <a:t> p/b)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baseline="-25000" dirty="0" smtClean="0"/>
                        <a:t>x,y,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0" dirty="0" smtClean="0"/>
                        <a:t>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spacing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HL-LHC</a:t>
                      </a:r>
                      <a:r>
                        <a:rPr lang="en-US" baseline="0" dirty="0" smtClean="0"/>
                        <a:t> beam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4x72 per injection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6991" y="2705577"/>
            <a:ext cx="373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Beam properties @LHC injection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 smtClean="0">
                <a:latin typeface="Arial"/>
              </a:rPr>
              <a:t>Giovanni Rumolo, Performance of CERN Accelerator </a:t>
            </a:r>
            <a:r>
              <a:rPr lang="it-IT" dirty="0" err="1" smtClean="0">
                <a:latin typeface="Arial"/>
              </a:rPr>
              <a:t>Complex</a:t>
            </a:r>
            <a:endParaRPr lang="en-US" dirty="0">
              <a:latin typeface="Arial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8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094" y="289208"/>
            <a:ext cx="8371687" cy="817708"/>
          </a:xfrm>
        </p:spPr>
        <p:txBody>
          <a:bodyPr>
            <a:normAutofit/>
          </a:bodyPr>
          <a:lstStyle/>
          <a:p>
            <a:r>
              <a:rPr lang="en-US" dirty="0" smtClean="0"/>
              <a:t>Goals of upgrades in a nutshell (LIU)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23901"/>
            <a:ext cx="10969139" cy="5077884"/>
          </a:xfrm>
        </p:spPr>
        <p:txBody>
          <a:bodyPr>
            <a:normAutofit fontScale="92500"/>
          </a:bodyPr>
          <a:lstStyle/>
          <a:p>
            <a:pPr marL="72000" indent="0">
              <a:buNone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High Luminosity LHC (HL-LHC) </a:t>
            </a:r>
            <a:r>
              <a:rPr lang="en-US" dirty="0" smtClean="0"/>
              <a:t>upgrade</a:t>
            </a:r>
            <a:endParaRPr lang="en-US" dirty="0"/>
          </a:p>
          <a:p>
            <a:r>
              <a:rPr lang="en-US" dirty="0"/>
              <a:t>Aims at </a:t>
            </a:r>
            <a:r>
              <a:rPr lang="en-US" b="1" dirty="0">
                <a:solidFill>
                  <a:srgbClr val="008000"/>
                </a:solidFill>
              </a:rPr>
              <a:t>3000 (4000) fb</a:t>
            </a:r>
            <a:r>
              <a:rPr lang="en-US" b="1" baseline="30000" dirty="0">
                <a:solidFill>
                  <a:srgbClr val="008000"/>
                </a:solidFill>
              </a:rPr>
              <a:t>-1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dirty="0"/>
              <a:t>total integrated luminosity </a:t>
            </a:r>
            <a:r>
              <a:rPr lang="en-US" dirty="0" smtClean="0"/>
              <a:t>over </a:t>
            </a:r>
            <a:r>
              <a:rPr lang="en-US" dirty="0"/>
              <a:t>HL-LHC run (2026 </a:t>
            </a:r>
            <a:r>
              <a:rPr lang="mr-IN" dirty="0"/>
              <a:t>–</a:t>
            </a:r>
            <a:r>
              <a:rPr lang="en-US" dirty="0"/>
              <a:t> 2037)</a:t>
            </a:r>
          </a:p>
          <a:p>
            <a:r>
              <a:rPr lang="en-US" dirty="0"/>
              <a:t>Based on operation at </a:t>
            </a:r>
            <a:r>
              <a:rPr lang="en-US" dirty="0" err="1"/>
              <a:t>levelled</a:t>
            </a:r>
            <a:r>
              <a:rPr lang="en-US" dirty="0"/>
              <a:t> luminosity of </a:t>
            </a:r>
            <a:r>
              <a:rPr lang="en-US" b="1" dirty="0">
                <a:solidFill>
                  <a:srgbClr val="008000"/>
                </a:solidFill>
              </a:rPr>
              <a:t>5 (7.5) x10</a:t>
            </a:r>
            <a:r>
              <a:rPr lang="en-US" b="1" baseline="30000" dirty="0">
                <a:solidFill>
                  <a:srgbClr val="008000"/>
                </a:solidFill>
              </a:rPr>
              <a:t>34</a:t>
            </a:r>
            <a:r>
              <a:rPr lang="en-US" b="1" dirty="0">
                <a:solidFill>
                  <a:srgbClr val="008000"/>
                </a:solidFill>
              </a:rPr>
              <a:t> cm</a:t>
            </a:r>
            <a:r>
              <a:rPr lang="en-US" b="1" baseline="30000" dirty="0">
                <a:solidFill>
                  <a:srgbClr val="008000"/>
                </a:solidFill>
              </a:rPr>
              <a:t>-2</a:t>
            </a:r>
            <a:r>
              <a:rPr lang="en-US" b="1" dirty="0">
                <a:solidFill>
                  <a:srgbClr val="008000"/>
                </a:solidFill>
              </a:rPr>
              <a:t>s</a:t>
            </a:r>
            <a:r>
              <a:rPr lang="en-US" b="1" baseline="30000" dirty="0">
                <a:solidFill>
                  <a:srgbClr val="008000"/>
                </a:solidFill>
              </a:rPr>
              <a:t>-1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dirty="0"/>
              <a:t>by lowering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30000" dirty="0"/>
              <a:t>*</a:t>
            </a:r>
          </a:p>
          <a:p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pPr marL="374400" lvl="1" indent="0">
              <a:buNone/>
            </a:pPr>
            <a:endParaRPr lang="en-US" dirty="0" smtClean="0"/>
          </a:p>
          <a:p>
            <a:pPr marL="374400" lvl="1" indent="0">
              <a:buNone/>
            </a:pPr>
            <a:endParaRPr lang="en-US" dirty="0" smtClean="0"/>
          </a:p>
          <a:p>
            <a:pPr marL="72000" indent="0">
              <a:buNone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LHC Injectors Upgrade (LIU) </a:t>
            </a:r>
          </a:p>
          <a:p>
            <a:r>
              <a:rPr lang="en-US" dirty="0" smtClean="0"/>
              <a:t>Aims </a:t>
            </a:r>
            <a:r>
              <a:rPr lang="en-US" dirty="0"/>
              <a:t>at </a:t>
            </a:r>
            <a:r>
              <a:rPr lang="en-US" b="1" dirty="0"/>
              <a:t>matching the beam parameters </a:t>
            </a:r>
            <a:r>
              <a:rPr lang="en-US" dirty="0"/>
              <a:t>at LHC injection with HL-LHC target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Needs to deploy </a:t>
            </a:r>
            <a:r>
              <a:rPr lang="en-US" b="1" dirty="0">
                <a:sym typeface="Wingdings"/>
              </a:rPr>
              <a:t>means</a:t>
            </a:r>
            <a:r>
              <a:rPr lang="en-US" dirty="0">
                <a:sym typeface="Wingdings"/>
              </a:rPr>
              <a:t> to overcome </a:t>
            </a:r>
            <a:r>
              <a:rPr lang="en-US" b="1" dirty="0">
                <a:sym typeface="Wingdings"/>
              </a:rPr>
              <a:t>performance limitations </a:t>
            </a:r>
            <a:r>
              <a:rPr lang="en-US" dirty="0">
                <a:sym typeface="Wingdings"/>
              </a:rPr>
              <a:t>in all injectors</a:t>
            </a:r>
            <a:r>
              <a:rPr lang="en-US" dirty="0" smtClean="0">
                <a:sym typeface="Wingdings"/>
              </a:rPr>
              <a:t>!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022712"/>
              </p:ext>
            </p:extLst>
          </p:nvPr>
        </p:nvGraphicFramePr>
        <p:xfrm>
          <a:off x="1280053" y="3042947"/>
          <a:ext cx="9631895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379"/>
                <a:gridCol w="1840323"/>
                <a:gridCol w="1570736"/>
                <a:gridCol w="2122164"/>
                <a:gridCol w="217229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baseline="0" dirty="0" smtClean="0"/>
                        <a:t> (x 10</a:t>
                      </a:r>
                      <a:r>
                        <a:rPr lang="en-US" baseline="30000" dirty="0" smtClean="0"/>
                        <a:t>11</a:t>
                      </a:r>
                      <a:r>
                        <a:rPr lang="en-US" baseline="0" dirty="0" smtClean="0"/>
                        <a:t> p/b)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baseline="-25000" dirty="0" smtClean="0"/>
                        <a:t>x,y,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0" dirty="0" smtClean="0"/>
                        <a:t>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spacing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HL-LHC target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2.3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2.1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25 ns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4x72 per injection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Present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</a:t>
                      </a:r>
                      <a:r>
                        <a:rPr lang="en-US" baseline="0" dirty="0" smtClean="0"/>
                        <a:t> ns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4x72 per injection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16991" y="2705577"/>
            <a:ext cx="373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Beam properties @LHC injection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52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 descr="LHC_defaul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b="13621"/>
          <a:stretch/>
        </p:blipFill>
        <p:spPr>
          <a:xfrm>
            <a:off x="2584817" y="1330871"/>
            <a:ext cx="7071420" cy="430305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34118" y="2570988"/>
            <a:ext cx="4228353" cy="2973294"/>
            <a:chOff x="4034118" y="3406588"/>
            <a:chExt cx="4228353" cy="2973294"/>
          </a:xfrm>
        </p:grpSpPr>
        <p:grpSp>
          <p:nvGrpSpPr>
            <p:cNvPr id="11" name="Group 10"/>
            <p:cNvGrpSpPr/>
            <p:nvPr/>
          </p:nvGrpSpPr>
          <p:grpSpPr>
            <a:xfrm>
              <a:off x="4034118" y="3406588"/>
              <a:ext cx="4228353" cy="2973294"/>
              <a:chOff x="4034118" y="3406588"/>
              <a:chExt cx="4228353" cy="2973294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4034118" y="3406588"/>
                <a:ext cx="4228353" cy="2973294"/>
              </a:xfrm>
              <a:prstGeom prst="roundRect">
                <a:avLst/>
              </a:prstGeom>
              <a:noFill/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4721412" y="3556000"/>
                <a:ext cx="3048000" cy="2728118"/>
                <a:chOff x="4721412" y="3556000"/>
                <a:chExt cx="3048000" cy="2728118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4721412" y="3556000"/>
                  <a:ext cx="3048000" cy="866588"/>
                </a:xfrm>
                <a:prstGeom prst="ellipse">
                  <a:avLst/>
                </a:prstGeom>
                <a:noFill/>
                <a:ln w="57150" cmpd="sng">
                  <a:solidFill>
                    <a:schemeClr val="tx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A417F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6036235" y="5109882"/>
                  <a:ext cx="642471" cy="134472"/>
                </a:xfrm>
                <a:prstGeom prst="ellipse">
                  <a:avLst/>
                </a:prstGeom>
                <a:noFill/>
                <a:ln w="57150" cmpd="sng">
                  <a:solidFill>
                    <a:srgbClr val="B875B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6245412" y="5411693"/>
                  <a:ext cx="1524000" cy="445247"/>
                </a:xfrm>
                <a:prstGeom prst="ellipse">
                  <a:avLst/>
                </a:prstGeom>
                <a:noFill/>
                <a:ln w="57150" cmpd="sng">
                  <a:solidFill>
                    <a:srgbClr val="BD178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5797176" y="5363882"/>
                  <a:ext cx="328706" cy="358588"/>
                </a:xfrm>
                <a:prstGeom prst="line">
                  <a:avLst/>
                </a:prstGeom>
                <a:ln w="57150" cmpd="sng">
                  <a:solidFill>
                    <a:srgbClr val="B484BB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ounded Rectangle 18"/>
                <p:cNvSpPr>
                  <a:spLocks noChangeAspect="1"/>
                </p:cNvSpPr>
                <p:nvPr/>
              </p:nvSpPr>
              <p:spPr>
                <a:xfrm>
                  <a:off x="6170706" y="5961530"/>
                  <a:ext cx="389794" cy="322588"/>
                </a:xfrm>
                <a:prstGeom prst="roundRect">
                  <a:avLst/>
                </a:prstGeom>
                <a:noFill/>
                <a:ln w="57150" cmpd="sng">
                  <a:solidFill>
                    <a:srgbClr val="575FAB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5782236" y="5812117"/>
                  <a:ext cx="164353" cy="463177"/>
                </a:xfrm>
                <a:prstGeom prst="line">
                  <a:avLst/>
                </a:prstGeom>
                <a:ln w="57150" cmpd="sng">
                  <a:solidFill>
                    <a:srgbClr val="575FA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2" name="Picture 11" descr="Screen Shot 2016-08-26 at 14.14.3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76" r="28767" b="2208"/>
            <a:stretch/>
          </p:blipFill>
          <p:spPr>
            <a:xfrm>
              <a:off x="5262285" y="5677646"/>
              <a:ext cx="485994" cy="180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386642" y="4154831"/>
            <a:ext cx="4395593" cy="1076318"/>
            <a:chOff x="1386642" y="4990431"/>
            <a:chExt cx="4395593" cy="107631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6010">
              <a:off x="1386642" y="4990431"/>
              <a:ext cx="2229252" cy="1076318"/>
            </a:xfrm>
            <a:prstGeom prst="rect">
              <a:avLst/>
            </a:prstGeom>
            <a:ln w="28575" cmpd="sng">
              <a:solidFill>
                <a:srgbClr val="B875B1"/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554941" y="5065058"/>
              <a:ext cx="1284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B875B1"/>
                  </a:solidFill>
                </a:rPr>
                <a:t>Linac4</a:t>
              </a:r>
              <a:endParaRPr lang="en-US" b="1" dirty="0">
                <a:solidFill>
                  <a:srgbClr val="B875B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675529" y="5408705"/>
              <a:ext cx="2106706" cy="194235"/>
            </a:xfrm>
            <a:prstGeom prst="straightConnector1">
              <a:avLst/>
            </a:prstGeom>
            <a:ln>
              <a:solidFill>
                <a:srgbClr val="B875B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681694" y="514325"/>
            <a:ext cx="5510305" cy="3733063"/>
            <a:chOff x="6681694" y="514325"/>
            <a:chExt cx="5510305" cy="373306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5" t="6487" r="13905"/>
            <a:stretch/>
          </p:blipFill>
          <p:spPr>
            <a:xfrm rot="5400000">
              <a:off x="8635946" y="613174"/>
              <a:ext cx="1603212" cy="1405514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6681694" y="1642145"/>
              <a:ext cx="5510305" cy="2605243"/>
              <a:chOff x="6681694" y="2477745"/>
              <a:chExt cx="5510305" cy="2605243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 flipH="1">
                <a:off x="6681694" y="4258235"/>
                <a:ext cx="2029012" cy="824753"/>
              </a:xfrm>
              <a:prstGeom prst="straightConnector1">
                <a:avLst/>
              </a:prstGeom>
              <a:ln>
                <a:solidFill>
                  <a:srgbClr val="B875B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>
              <a:xfrm>
                <a:off x="8607909" y="2477745"/>
                <a:ext cx="2901922" cy="1451783"/>
                <a:chOff x="8697556" y="3956924"/>
                <a:chExt cx="2901922" cy="1451783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97556" y="4258237"/>
                  <a:ext cx="1517048" cy="1150470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47820" y="3956924"/>
                  <a:ext cx="1651658" cy="1239346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/>
              <p:cNvSpPr txBox="1"/>
              <p:nvPr/>
            </p:nvSpPr>
            <p:spPr>
              <a:xfrm>
                <a:off x="10100234" y="3690471"/>
                <a:ext cx="209176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6400" indent="-140400">
                  <a:buFont typeface="Arial"/>
                  <a:buChar char="•"/>
                </a:pPr>
                <a:r>
                  <a:rPr lang="en-US" sz="1400" b="1" dirty="0" smtClean="0"/>
                  <a:t>160 MeV </a:t>
                </a:r>
                <a:r>
                  <a:rPr lang="en-US" sz="1400" dirty="0" smtClean="0"/>
                  <a:t>H</a:t>
                </a:r>
                <a:r>
                  <a:rPr lang="en-US" sz="1400" baseline="30000" dirty="0" smtClean="0"/>
                  <a:t>-</a:t>
                </a:r>
                <a:r>
                  <a:rPr lang="en-US" sz="1400" dirty="0" smtClean="0"/>
                  <a:t> charge exchange  injection</a:t>
                </a:r>
              </a:p>
              <a:p>
                <a:pPr marL="176400" indent="-140400">
                  <a:buFont typeface="Arial"/>
                  <a:buChar char="•"/>
                </a:pPr>
                <a:r>
                  <a:rPr lang="en-US" sz="1400" dirty="0" smtClean="0"/>
                  <a:t>Acceleration to </a:t>
                </a:r>
                <a:r>
                  <a:rPr lang="en-US" sz="1400" b="1" dirty="0" smtClean="0"/>
                  <a:t>2 GeV </a:t>
                </a:r>
                <a:r>
                  <a:rPr lang="en-US" sz="1400" dirty="0" smtClean="0"/>
                  <a:t>with new main power supply and new RF systems</a:t>
                </a:r>
                <a:endParaRPr lang="en-US" sz="1400" dirty="0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-31911" y="909362"/>
            <a:ext cx="4559087" cy="3309876"/>
            <a:chOff x="-31911" y="909362"/>
            <a:chExt cx="4559087" cy="330987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088" y="909362"/>
              <a:ext cx="1604781" cy="1279573"/>
            </a:xfrm>
            <a:prstGeom prst="rect">
              <a:avLst/>
            </a:prstGeom>
            <a:effectLst>
              <a:softEdge rad="63500"/>
            </a:effectLst>
          </p:spPr>
        </p:pic>
        <p:grpSp>
          <p:nvGrpSpPr>
            <p:cNvPr id="36" name="Group 35"/>
            <p:cNvGrpSpPr/>
            <p:nvPr/>
          </p:nvGrpSpPr>
          <p:grpSpPr>
            <a:xfrm>
              <a:off x="-31911" y="1213556"/>
              <a:ext cx="4559087" cy="3005682"/>
              <a:chOff x="-31911" y="2049156"/>
              <a:chExt cx="4559087" cy="3005682"/>
            </a:xfrm>
          </p:grpSpPr>
          <p:pic>
            <p:nvPicPr>
              <p:cNvPr id="37" name="Picture 36" descr="IMG_1530.JPG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1911" y="2049156"/>
                <a:ext cx="1809911" cy="1357433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11"/>
              <a:srcRect l="14960" r="14312"/>
              <a:stretch/>
            </p:blipFill>
            <p:spPr>
              <a:xfrm>
                <a:off x="1613549" y="2286019"/>
                <a:ext cx="899987" cy="1382869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2987" y="3454400"/>
                <a:ext cx="2369825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6400" indent="-140400">
                  <a:buFont typeface="Arial"/>
                  <a:buChar char="•"/>
                </a:pPr>
                <a:r>
                  <a:rPr lang="en-US" sz="1400" dirty="0" smtClean="0"/>
                  <a:t>Main </a:t>
                </a:r>
                <a:r>
                  <a:rPr lang="en-US" sz="1400" b="1" dirty="0" smtClean="0"/>
                  <a:t>RF</a:t>
                </a:r>
                <a:r>
                  <a:rPr lang="en-US" sz="1400" dirty="0" smtClean="0"/>
                  <a:t> system (200 MHz) upgrade</a:t>
                </a:r>
              </a:p>
              <a:p>
                <a:pPr marL="176400" indent="-140400">
                  <a:buFont typeface="Arial"/>
                  <a:buChar char="•"/>
                </a:pPr>
                <a:r>
                  <a:rPr lang="en-US" sz="1400" dirty="0" smtClean="0"/>
                  <a:t>Longitudinal </a:t>
                </a:r>
                <a:r>
                  <a:rPr lang="en-US" sz="1400" b="1" dirty="0" smtClean="0"/>
                  <a:t>impedance</a:t>
                </a:r>
                <a:r>
                  <a:rPr lang="en-US" sz="1400" dirty="0" smtClean="0"/>
                  <a:t> reduction &amp; anti-</a:t>
                </a:r>
                <a:r>
                  <a:rPr lang="en-US" sz="1400" dirty="0" err="1" smtClean="0"/>
                  <a:t>ecloud</a:t>
                </a:r>
                <a:r>
                  <a:rPr lang="en-US" sz="1400" dirty="0" smtClean="0"/>
                  <a:t> coating</a:t>
                </a:r>
              </a:p>
              <a:p>
                <a:pPr marL="176400" indent="-140400">
                  <a:buFont typeface="Arial"/>
                  <a:buChar char="•"/>
                </a:pPr>
                <a:r>
                  <a:rPr lang="en-US" sz="1400" dirty="0" smtClean="0"/>
                  <a:t>New </a:t>
                </a:r>
                <a:r>
                  <a:rPr lang="en-US" sz="1400" b="1" dirty="0" smtClean="0"/>
                  <a:t>beam dump </a:t>
                </a:r>
                <a:r>
                  <a:rPr lang="en-US" sz="1400" dirty="0" smtClean="0"/>
                  <a:t>and protection devices</a:t>
                </a:r>
                <a:endParaRPr lang="en-US" sz="140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2091765" y="3780118"/>
                <a:ext cx="2435411" cy="209176"/>
              </a:xfrm>
              <a:prstGeom prst="straightConnector1">
                <a:avLst/>
              </a:prstGeom>
              <a:ln>
                <a:solidFill>
                  <a:srgbClr val="5B9BD5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Box 45"/>
          <p:cNvSpPr txBox="1"/>
          <p:nvPr/>
        </p:nvSpPr>
        <p:spPr>
          <a:xfrm>
            <a:off x="2222421" y="5253097"/>
            <a:ext cx="2693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400" indent="-140400">
              <a:buFont typeface="Arial"/>
              <a:buChar char="•"/>
            </a:pPr>
            <a:r>
              <a:rPr lang="en-US" sz="1400" dirty="0" smtClean="0"/>
              <a:t>Acceleration of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to </a:t>
            </a:r>
            <a:r>
              <a:rPr lang="en-US" sz="1400" b="1" dirty="0" smtClean="0"/>
              <a:t>160 MeV </a:t>
            </a:r>
            <a:endParaRPr lang="en-US" sz="1400" b="1" dirty="0"/>
          </a:p>
          <a:p>
            <a:pPr marL="176400" indent="-140400">
              <a:buFont typeface="Arial"/>
              <a:buChar char="•"/>
            </a:pPr>
            <a:r>
              <a:rPr lang="en-US" sz="1400" dirty="0" smtClean="0"/>
              <a:t>Nominal 40 mA</a:t>
            </a:r>
            <a:r>
              <a:rPr lang="en-US" sz="1400" dirty="0"/>
              <a:t> </a:t>
            </a:r>
            <a:r>
              <a:rPr lang="en-US" sz="1400" dirty="0" smtClean="0"/>
              <a:t>within 0.4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05060" y="3683719"/>
            <a:ext cx="4475422" cy="3037757"/>
            <a:chOff x="7605060" y="3683719"/>
            <a:chExt cx="4475422" cy="3037757"/>
          </a:xfrm>
        </p:grpSpPr>
        <p:grpSp>
          <p:nvGrpSpPr>
            <p:cNvPr id="2" name="Group 1"/>
            <p:cNvGrpSpPr/>
            <p:nvPr/>
          </p:nvGrpSpPr>
          <p:grpSpPr>
            <a:xfrm>
              <a:off x="7605060" y="3683719"/>
              <a:ext cx="4475422" cy="2338681"/>
              <a:chOff x="7605060" y="3683719"/>
              <a:chExt cx="4475422" cy="2338681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605060" y="3683719"/>
                <a:ext cx="2604720" cy="2338681"/>
                <a:chOff x="7605060" y="4519319"/>
                <a:chExt cx="2604720" cy="2338681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1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00" t="6666" r="25750"/>
                <a:stretch/>
              </p:blipFill>
              <p:spPr>
                <a:xfrm>
                  <a:off x="8438731" y="5438588"/>
                  <a:ext cx="1691888" cy="1419412"/>
                </a:xfrm>
                <a:prstGeom prst="rect">
                  <a:avLst/>
                </a:prstGeom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8280397" y="4519319"/>
                  <a:ext cx="1929383" cy="9541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176400" indent="-140400">
                    <a:buFont typeface="Arial"/>
                    <a:buChar char="•"/>
                  </a:pPr>
                  <a:r>
                    <a:rPr lang="en-US" sz="1400" b="1" dirty="0" smtClean="0"/>
                    <a:t>2 </a:t>
                  </a:r>
                  <a:r>
                    <a:rPr lang="en-US" sz="1400" b="1" dirty="0" err="1" smtClean="0"/>
                    <a:t>GeV</a:t>
                  </a:r>
                  <a:r>
                    <a:rPr lang="en-US" sz="1400" b="1" dirty="0" smtClean="0"/>
                    <a:t> </a:t>
                  </a:r>
                  <a:r>
                    <a:rPr lang="en-US" sz="1400" dirty="0" smtClean="0"/>
                    <a:t>injection</a:t>
                  </a:r>
                </a:p>
                <a:p>
                  <a:pPr marL="176400" indent="-140400">
                    <a:buFont typeface="Arial"/>
                    <a:buChar char="•"/>
                  </a:pPr>
                  <a:r>
                    <a:rPr lang="en-US" sz="1400" dirty="0" smtClean="0"/>
                    <a:t>New </a:t>
                  </a:r>
                  <a:r>
                    <a:rPr lang="en-US" sz="1400" b="1" dirty="0" smtClean="0"/>
                    <a:t>RF</a:t>
                  </a:r>
                  <a:r>
                    <a:rPr lang="en-US" sz="1400" dirty="0" smtClean="0"/>
                    <a:t> equipment including broad-band feedback</a:t>
                  </a:r>
                  <a:endParaRPr lang="en-US" sz="1400" dirty="0"/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>
                <a:xfrm flipH="1" flipV="1">
                  <a:off x="7605060" y="5871882"/>
                  <a:ext cx="672352" cy="194236"/>
                </a:xfrm>
                <a:prstGeom prst="straightConnector1">
                  <a:avLst/>
                </a:prstGeom>
                <a:ln>
                  <a:solidFill>
                    <a:srgbClr val="F010A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8262" y="3748660"/>
                <a:ext cx="1982220" cy="1486664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2547530-C093-7344-B167-8F9553109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2" r="12529"/>
            <a:stretch/>
          </p:blipFill>
          <p:spPr>
            <a:xfrm rot="5400000">
              <a:off x="9529682" y="5201166"/>
              <a:ext cx="1834606" cy="1206013"/>
            </a:xfrm>
            <a:prstGeom prst="rect">
              <a:avLst/>
            </a:prstGeom>
          </p:spPr>
        </p:pic>
      </p:grp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838094" y="289208"/>
            <a:ext cx="8371687" cy="817708"/>
          </a:xfrm>
        </p:spPr>
        <p:txBody>
          <a:bodyPr/>
          <a:lstStyle/>
          <a:p>
            <a:r>
              <a:rPr lang="en-US" dirty="0" smtClean="0"/>
              <a:t>A view on LHC Injectors and LIU</a:t>
            </a:r>
            <a:endParaRPr lang="en-US" dirty="0"/>
          </a:p>
        </p:txBody>
      </p:sp>
      <p:sp>
        <p:nvSpPr>
          <p:cNvPr id="5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430336" y="6184801"/>
            <a:ext cx="6314164" cy="673199"/>
          </a:xfrm>
        </p:spPr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55" name="Date Placeholder 6"/>
          <p:cNvSpPr>
            <a:spLocks noGrp="1"/>
          </p:cNvSpPr>
          <p:nvPr>
            <p:ph type="dt" sz="half" idx="2"/>
          </p:nvPr>
        </p:nvSpPr>
        <p:spPr>
          <a:xfrm>
            <a:off x="818788" y="6184800"/>
            <a:ext cx="3275151" cy="673200"/>
          </a:xfrm>
        </p:spPr>
        <p:txBody>
          <a:bodyPr/>
          <a:lstStyle/>
          <a:p>
            <a:r>
              <a:rPr lang="en-US" dirty="0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44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view on LHC and HL-LHC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Picture 8" descr="LHC_defaul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b="13621"/>
          <a:stretch/>
        </p:blipFill>
        <p:spPr>
          <a:xfrm>
            <a:off x="2584817" y="1330871"/>
            <a:ext cx="7071420" cy="430305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07532" y="1233753"/>
            <a:ext cx="5998873" cy="2576479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349541" y="1187906"/>
            <a:ext cx="5398526" cy="2473196"/>
            <a:chOff x="6349541" y="1187906"/>
            <a:chExt cx="5398526" cy="247319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/>
            <a:srcRect l="38586" t="36250" r="45655" b="38544"/>
            <a:stretch/>
          </p:blipFill>
          <p:spPr>
            <a:xfrm>
              <a:off x="9656237" y="1187906"/>
              <a:ext cx="2091830" cy="24731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7" name="Straight Arrow Connector 6"/>
            <p:cNvCxnSpPr>
              <a:stCxn id="47" idx="1"/>
            </p:cNvCxnSpPr>
            <p:nvPr/>
          </p:nvCxnSpPr>
          <p:spPr>
            <a:xfrm flipH="1" flipV="1">
              <a:off x="6349541" y="1799398"/>
              <a:ext cx="3306696" cy="62510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6349541" y="2424504"/>
              <a:ext cx="3306696" cy="78078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70390" y="1330871"/>
            <a:ext cx="5206636" cy="2347569"/>
            <a:chOff x="370390" y="1330871"/>
            <a:chExt cx="5206636" cy="2347569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/>
            <a:srcRect l="39562" t="3369" r="46124" b="72705"/>
            <a:stretch/>
          </p:blipFill>
          <p:spPr>
            <a:xfrm>
              <a:off x="370390" y="1330871"/>
              <a:ext cx="1899940" cy="234756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51" name="Straight Arrow Connector 50"/>
            <p:cNvCxnSpPr/>
            <p:nvPr/>
          </p:nvCxnSpPr>
          <p:spPr>
            <a:xfrm flipV="1">
              <a:off x="2270330" y="1821128"/>
              <a:ext cx="3306696" cy="62510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2270330" y="2446234"/>
              <a:ext cx="3306696" cy="78078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8095664" y="1993451"/>
            <a:ext cx="2708665" cy="4048107"/>
            <a:chOff x="8095664" y="1993451"/>
            <a:chExt cx="2708665" cy="404810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/>
            <a:srcRect l="68241" t="57820" r="14460" b="19798"/>
            <a:stretch/>
          </p:blipFill>
          <p:spPr>
            <a:xfrm>
              <a:off x="8508145" y="3845514"/>
              <a:ext cx="2296184" cy="219604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54" name="Straight Arrow Connector 53"/>
            <p:cNvCxnSpPr/>
            <p:nvPr/>
          </p:nvCxnSpPr>
          <p:spPr>
            <a:xfrm flipH="1" flipV="1">
              <a:off x="8095664" y="1993451"/>
              <a:ext cx="1254396" cy="181678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l="70295" t="16444" r="16683" b="58697"/>
          <a:stretch/>
        </p:blipFill>
        <p:spPr>
          <a:xfrm>
            <a:off x="7007440" y="3227023"/>
            <a:ext cx="1728486" cy="24390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38079" t="74873" r="45199" b="268"/>
          <a:stretch/>
        </p:blipFill>
        <p:spPr>
          <a:xfrm>
            <a:off x="176376" y="3712117"/>
            <a:ext cx="2219665" cy="24390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/>
          <a:srcRect l="8499" t="57612" r="76448" b="19188"/>
          <a:stretch/>
        </p:blipFill>
        <p:spPr>
          <a:xfrm>
            <a:off x="2524016" y="3793502"/>
            <a:ext cx="1997972" cy="22762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3" name="Picture 62" descr="Screen Shot 2016-08-26 at 14.14.3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6" r="28767" b="2208"/>
          <a:stretch/>
        </p:blipFill>
        <p:spPr>
          <a:xfrm>
            <a:off x="5262285" y="4842046"/>
            <a:ext cx="485994" cy="18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l="7571" t="17394" r="74283" b="59406"/>
          <a:stretch/>
        </p:blipFill>
        <p:spPr>
          <a:xfrm>
            <a:off x="4649964" y="3793502"/>
            <a:ext cx="2408441" cy="227623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2" name="Oval 61"/>
          <p:cNvSpPr/>
          <p:nvPr/>
        </p:nvSpPr>
        <p:spPr>
          <a:xfrm>
            <a:off x="3104220" y="1618590"/>
            <a:ext cx="5631706" cy="1803794"/>
          </a:xfrm>
          <a:prstGeom prst="ellipse">
            <a:avLst/>
          </a:prstGeom>
          <a:noFill/>
          <a:ln w="57150" cmpd="sng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417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37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en-US" dirty="0">
              <a:solidFill>
                <a:srgbClr val="E0E0E0"/>
              </a:solidFill>
            </a:endParaRPr>
          </a:p>
          <a:p>
            <a:pPr>
              <a:buClrTx/>
            </a:pPr>
            <a:r>
              <a:rPr lang="en-US" dirty="0" smtClean="0">
                <a:solidFill>
                  <a:srgbClr val="E0E0E0"/>
                </a:solidFill>
              </a:rPr>
              <a:t>Why upgrades and what are the upgrades for LHC and its injector chain?</a:t>
            </a:r>
          </a:p>
          <a:p>
            <a:endParaRPr lang="en-US" dirty="0" smtClean="0"/>
          </a:p>
          <a:p>
            <a:r>
              <a:rPr lang="en-US" dirty="0" smtClean="0"/>
              <a:t>Present limitations and future performance </a:t>
            </a:r>
            <a:r>
              <a:rPr lang="en-US" dirty="0" smtClean="0"/>
              <a:t>of the LHC injectors </a:t>
            </a:r>
          </a:p>
          <a:p>
            <a:pPr lvl="1"/>
            <a:r>
              <a:rPr lang="en-US" dirty="0" smtClean="0"/>
              <a:t>Present performance limitations </a:t>
            </a:r>
            <a:r>
              <a:rPr lang="en-US" dirty="0" smtClean="0">
                <a:sym typeface="Wingdings"/>
              </a:rPr>
              <a:t> beam dynamics challenges</a:t>
            </a:r>
            <a:endParaRPr lang="en-US" dirty="0" smtClean="0"/>
          </a:p>
          <a:p>
            <a:pPr lvl="1"/>
            <a:r>
              <a:rPr lang="en-US" dirty="0" smtClean="0"/>
              <a:t>How far we can go with the upgrades</a:t>
            </a:r>
          </a:p>
          <a:p>
            <a:endParaRPr lang="en-US" dirty="0" smtClean="0"/>
          </a:p>
          <a:p>
            <a:pPr>
              <a:buClrTx/>
            </a:pPr>
            <a:r>
              <a:rPr lang="en-US" dirty="0" smtClean="0">
                <a:solidFill>
                  <a:srgbClr val="E0E0E0"/>
                </a:solidFill>
              </a:rPr>
              <a:t>Beam dynamics challenges for </a:t>
            </a:r>
            <a:r>
              <a:rPr lang="en-US" dirty="0" smtClean="0">
                <a:solidFill>
                  <a:srgbClr val="E0E0E0"/>
                </a:solidFill>
              </a:rPr>
              <a:t>LHC</a:t>
            </a:r>
            <a:endParaRPr lang="en-US" dirty="0">
              <a:solidFill>
                <a:srgbClr val="E0E0E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9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Giovanni Rumolo, Performance of CERN Accelerator Complex</a:t>
            </a:r>
            <a:endParaRPr lang="en-US" dirty="0">
              <a:latin typeface="Arial"/>
            </a:endParaRPr>
          </a:p>
        </p:txBody>
      </p:sp>
      <p:pic>
        <p:nvPicPr>
          <p:cNvPr id="8" name="Picture 7" descr="Logo-AP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94" y="254000"/>
            <a:ext cx="3447103" cy="90155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APEC Workshop, FFM, 10 December 2018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18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14235</TotalTime>
  <Words>3283</Words>
  <Application>Microsoft Macintosh PowerPoint</Application>
  <PresentationFormat>Custom</PresentationFormat>
  <Paragraphs>565</Paragraphs>
  <Slides>44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CERNCorporate4-3</vt:lpstr>
      <vt:lpstr>PowerPoint Presentation</vt:lpstr>
      <vt:lpstr>Present limitations and future performance for the accelerators of the CERN complex</vt:lpstr>
      <vt:lpstr>PowerPoint Presentation</vt:lpstr>
      <vt:lpstr>PowerPoint Presentation</vt:lpstr>
      <vt:lpstr>Goals of upgrades in a nutshell (HL-LHC)</vt:lpstr>
      <vt:lpstr>Goals of upgrades in a nutshell (LIU)</vt:lpstr>
      <vt:lpstr>A view on LHC Injectors and LIU</vt:lpstr>
      <vt:lpstr>A view on LHC and HL-LHC</vt:lpstr>
      <vt:lpstr>PowerPoint Presentation</vt:lpstr>
      <vt:lpstr>Present performance limitations</vt:lpstr>
      <vt:lpstr>Present performance limitations</vt:lpstr>
      <vt:lpstr>Lifting the brightness limitations</vt:lpstr>
      <vt:lpstr>Lifting the brightness limitations</vt:lpstr>
      <vt:lpstr>Lifting the PS intensity limitation</vt:lpstr>
      <vt:lpstr>Lifting the PS intensity limitation</vt:lpstr>
      <vt:lpstr>Lifting the PS intensity limitation</vt:lpstr>
      <vt:lpstr>Lifting the PS intensity limitation</vt:lpstr>
      <vt:lpstr>Lifting the SPS intensity limitation</vt:lpstr>
      <vt:lpstr>Lifting the SPS intensity limitation</vt:lpstr>
      <vt:lpstr>Other SPS intensity limitations?</vt:lpstr>
      <vt:lpstr>Other SPS intensity limitations?</vt:lpstr>
      <vt:lpstr>Summary: Future LIU performance</vt:lpstr>
      <vt:lpstr>PowerPoint Presentation</vt:lpstr>
      <vt:lpstr>LHC beam stability</vt:lpstr>
      <vt:lpstr>LHC beam stability</vt:lpstr>
      <vt:lpstr>LHC beam stability</vt:lpstr>
      <vt:lpstr>LHC beam stability</vt:lpstr>
      <vt:lpstr>Beam induced heat load in LHC</vt:lpstr>
      <vt:lpstr>Beam induced heat load in LHC</vt:lpstr>
      <vt:lpstr>Beam induced heat load in LHC</vt:lpstr>
      <vt:lpstr>To wrap up and conclude</vt:lpstr>
      <vt:lpstr>PowerPoint Presentation</vt:lpstr>
      <vt:lpstr>Timeline of the projects</vt:lpstr>
      <vt:lpstr>Lifting the PS intensity limitation</vt:lpstr>
      <vt:lpstr>HL-LHC single particle dynamics</vt:lpstr>
      <vt:lpstr>Luminosity projection</vt:lpstr>
      <vt:lpstr>LHC beam stability</vt:lpstr>
      <vt:lpstr>Beam induced heat load in LHC</vt:lpstr>
      <vt:lpstr>E-cloud build up with intensity</vt:lpstr>
      <vt:lpstr>Inferring the average SEY</vt:lpstr>
      <vt:lpstr>Inferring the average SEY</vt:lpstr>
      <vt:lpstr>Beam induced heat load in LHC</vt:lpstr>
      <vt:lpstr>Some other challenges in LHC</vt:lpstr>
      <vt:lpstr>Some other challenges in LHC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Iadarola</dc:creator>
  <cp:lastModifiedBy>Giovanni Rumolo</cp:lastModifiedBy>
  <cp:revision>287</cp:revision>
  <dcterms:created xsi:type="dcterms:W3CDTF">2018-06-08T15:21:36Z</dcterms:created>
  <dcterms:modified xsi:type="dcterms:W3CDTF">2018-12-08T15:23:35Z</dcterms:modified>
</cp:coreProperties>
</file>