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12" r:id="rId2"/>
    <p:sldId id="349" r:id="rId3"/>
    <p:sldId id="350" r:id="rId4"/>
    <p:sldId id="338" r:id="rId5"/>
    <p:sldId id="348" r:id="rId6"/>
    <p:sldId id="336" r:id="rId7"/>
    <p:sldId id="323" r:id="rId8"/>
    <p:sldId id="342" r:id="rId9"/>
    <p:sldId id="337" r:id="rId10"/>
    <p:sldId id="341" r:id="rId11"/>
    <p:sldId id="343" r:id="rId12"/>
    <p:sldId id="345" r:id="rId13"/>
    <p:sldId id="347" r:id="rId14"/>
    <p:sldId id="346" r:id="rId15"/>
    <p:sldId id="340" r:id="rId16"/>
    <p:sldId id="344" r:id="rId17"/>
    <p:sldId id="339" r:id="rId18"/>
    <p:sldId id="334" r:id="rId19"/>
    <p:sldId id="331" r:id="rId2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6BB47F6-E88A-4DD5-A6B9-A49EE4B844EE}">
          <p14:sldIdLst>
            <p14:sldId id="312"/>
            <p14:sldId id="349"/>
            <p14:sldId id="350"/>
            <p14:sldId id="338"/>
            <p14:sldId id="348"/>
            <p14:sldId id="336"/>
            <p14:sldId id="323"/>
            <p14:sldId id="342"/>
            <p14:sldId id="337"/>
            <p14:sldId id="341"/>
            <p14:sldId id="343"/>
            <p14:sldId id="345"/>
            <p14:sldId id="347"/>
            <p14:sldId id="346"/>
            <p14:sldId id="340"/>
            <p14:sldId id="344"/>
            <p14:sldId id="339"/>
            <p14:sldId id="334"/>
            <p14:sldId id="33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6F"/>
    <a:srgbClr val="E67900"/>
    <a:srgbClr val="333333"/>
    <a:srgbClr val="535355"/>
    <a:srgbClr val="7AAFFE"/>
    <a:srgbClr val="79A6FF"/>
    <a:srgbClr val="6699FF"/>
    <a:srgbClr val="009FE3"/>
    <a:srgbClr val="292929"/>
    <a:srgbClr val="023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6" autoAdjust="0"/>
    <p:restoredTop sz="78388" autoAdjust="0"/>
  </p:normalViewPr>
  <p:slideViewPr>
    <p:cSldViewPr snapToGrid="0">
      <p:cViewPr varScale="1">
        <p:scale>
          <a:sx n="88" d="100"/>
          <a:sy n="8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DA17-75F8-4D96-AD99-89D0A586F7FE}" type="datetimeFigureOut">
              <a:rPr lang="de-DE" smtClean="0"/>
              <a:t>13.12.2018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59C46-862B-440C-AB6A-1B3277DCCC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66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97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10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853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86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46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97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346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235521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3803904"/>
            <a:ext cx="5438140" cy="4883293"/>
          </a:xfrm>
        </p:spPr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215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76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647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38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06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3234499" cy="2427024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3852672"/>
            <a:ext cx="5438140" cy="4834525"/>
          </a:xfrm>
        </p:spPr>
        <p:txBody>
          <a:bodyPr/>
          <a:lstStyle/>
          <a:p>
            <a:pPr marL="628650" marR="0" lvl="1" indent="-1714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82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97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3685603" cy="27655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230624"/>
            <a:ext cx="5438140" cy="4456573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30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33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3155047" cy="236740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3791712"/>
            <a:ext cx="5438140" cy="489548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95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1331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4424" y="2802854"/>
            <a:ext cx="5438140" cy="6536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03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5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200">
                <a:solidFill>
                  <a:srgbClr val="545455"/>
                </a:solidFill>
              </a:defRPr>
            </a:lvl2pPr>
            <a:lvl3pPr>
              <a:defRPr sz="2000">
                <a:solidFill>
                  <a:srgbClr val="545455"/>
                </a:solidFill>
              </a:defRPr>
            </a:lvl3pPr>
            <a:lvl4pPr>
              <a:defRPr sz="1800">
                <a:solidFill>
                  <a:srgbClr val="545455"/>
                </a:solidFill>
              </a:defRPr>
            </a:lvl4pPr>
            <a:lvl5pPr>
              <a:defRPr sz="1600">
                <a:solidFill>
                  <a:srgbClr val="545455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pic>
        <p:nvPicPr>
          <p:cNvPr id="7" name="Picture 2" descr="\\fsx21\RAD-DAT\KliRad-Marketing\Vorlagen\180305_HIT-Logo_deu_bearbeite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89" y="6327611"/>
            <a:ext cx="1656000" cy="5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0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</p:spPr>
      </p:pic>
      <p:pic>
        <p:nvPicPr>
          <p:cNvPr id="5" name="Picture 2" descr="\\fsa04\add03\UKOM-Jobserver\Jobserver\UKOM\171106UKOM_Logo_Akronym_UKHD_MFHD_Relaunch\171025Akronym_UKHD_positiv_negativ_CMYK_RGB_sw\171025Akronym_UKHD_positiv_rgb\171025Akronym_UKHD_positiv_rgb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77200" y="6044400"/>
            <a:ext cx="509078" cy="720000"/>
          </a:xfrm>
          <a:prstGeom prst="rect">
            <a:avLst/>
          </a:prstGeom>
          <a:noFill/>
        </p:spPr>
      </p:pic>
      <p:cxnSp>
        <p:nvCxnSpPr>
          <p:cNvPr id="6" name="Gerade Verbindung 5"/>
          <p:cNvCxnSpPr>
            <a:cxnSpLocks/>
          </p:cNvCxnSpPr>
          <p:nvPr/>
        </p:nvCxnSpPr>
        <p:spPr bwMode="auto">
          <a:xfrm>
            <a:off x="360000" y="6309320"/>
            <a:ext cx="7686000" cy="0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4"/>
          <p:cNvSpPr>
            <a:spLocks noAdjustHandles="1"/>
          </p:cNvSpPr>
          <p:nvPr/>
        </p:nvSpPr>
        <p:spPr bwMode="auto">
          <a:xfrm>
            <a:off x="360000" y="6336000"/>
            <a:ext cx="7191968" cy="146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50" b="0" i="0" u="none" strike="noStrike" kern="0" cap="none" spc="0" normalizeH="0" baseline="0" noProof="0" dirty="0" smtClean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cs typeface="Arial"/>
              </a:rPr>
              <a:t>Universitätsklinikum Heidelberg </a:t>
            </a:r>
            <a:r>
              <a:rPr kumimoji="0" lang="de-DE" sz="95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| </a:t>
            </a:r>
            <a:r>
              <a:rPr kumimoji="0" lang="de-DE" sz="950" b="0" i="0" u="none" strike="noStrike" kern="0" cap="none" spc="0" normalizeH="0" baseline="0" noProof="0" dirty="0" smtClean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Heidelberger Ionenstrahl Therapiezentrum </a:t>
            </a:r>
            <a:r>
              <a:rPr kumimoji="0" lang="de-DE" sz="95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|</a:t>
            </a:r>
            <a:r>
              <a:rPr kumimoji="0" lang="de-DE" sz="95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950" b="0" i="0" u="none" strike="noStrike" kern="0" cap="none" spc="0" normalizeH="0" baseline="0" noProof="0" dirty="0" smtClean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cs typeface="Arial"/>
              </a:rPr>
              <a:t>Christian Schömers</a:t>
            </a:r>
            <a:endParaRPr kumimoji="0" lang="de-DE" sz="950" b="0" i="0" u="none" strike="noStrike" kern="0" cap="none" spc="0" normalizeH="0" baseline="0" noProof="0" dirty="0">
              <a:ln>
                <a:noFill/>
              </a:ln>
              <a:solidFill>
                <a:srgbClr val="004A6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82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74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59999" y="2511893"/>
            <a:ext cx="842889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Experience from 10 years of operating accelerators for </a:t>
            </a:r>
            <a:r>
              <a:rPr lang="en-US" sz="3200" dirty="0" smtClean="0"/>
              <a:t>ion-beam therapy </a:t>
            </a:r>
            <a:r>
              <a:rPr lang="en-US" sz="3200" dirty="0"/>
              <a:t>at </a:t>
            </a:r>
            <a:r>
              <a:rPr lang="en-US" sz="3200" dirty="0" smtClean="0"/>
              <a:t>HIT: </a:t>
            </a:r>
            <a:br>
              <a:rPr lang="en-US" sz="3200" dirty="0" smtClean="0"/>
            </a:br>
            <a:r>
              <a:rPr lang="en-US" sz="2800" dirty="0" smtClean="0"/>
              <a:t>What </a:t>
            </a:r>
            <a:r>
              <a:rPr lang="en-US" sz="2800" dirty="0"/>
              <a:t>are the key requirements for medical facilities?</a:t>
            </a:r>
            <a:r>
              <a:rPr lang="en-US" sz="2800" b="1" dirty="0" smtClean="0">
                <a:solidFill>
                  <a:srgbClr val="004A6F"/>
                </a:solidFill>
                <a:latin typeface="+mj-lt"/>
              </a:rPr>
              <a:t> </a:t>
            </a:r>
          </a:p>
          <a:p>
            <a:endParaRPr lang="en-US" sz="2400" dirty="0" smtClean="0">
              <a:solidFill>
                <a:srgbClr val="004A6F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004A6F"/>
                </a:solidFill>
                <a:latin typeface="+mj-lt"/>
              </a:rPr>
              <a:t>12</a:t>
            </a:r>
            <a:r>
              <a:rPr lang="en-US" sz="2000" baseline="30000" dirty="0" smtClean="0">
                <a:solidFill>
                  <a:srgbClr val="004A6F"/>
                </a:solidFill>
                <a:latin typeface="+mj-lt"/>
              </a:rPr>
              <a:t>th</a:t>
            </a:r>
            <a:r>
              <a:rPr lang="en-US" sz="2000" dirty="0" smtClean="0">
                <a:solidFill>
                  <a:srgbClr val="004A6F"/>
                </a:solidFill>
                <a:latin typeface="+mj-lt"/>
              </a:rPr>
              <a:t> December 2018 </a:t>
            </a:r>
          </a:p>
          <a:p>
            <a:r>
              <a:rPr lang="en-US" sz="2000" dirty="0" smtClean="0">
                <a:latin typeface="+mj-lt"/>
              </a:rPr>
              <a:t>Workshop on Accelerator </a:t>
            </a:r>
            <a:r>
              <a:rPr lang="en-US" sz="2000" dirty="0">
                <a:latin typeface="+mj-lt"/>
              </a:rPr>
              <a:t>Performance and </a:t>
            </a:r>
            <a:r>
              <a:rPr lang="en-US" sz="2000" dirty="0" smtClean="0">
                <a:latin typeface="+mj-lt"/>
              </a:rPr>
              <a:t>Concepts </a:t>
            </a:r>
            <a:r>
              <a:rPr lang="en-US" sz="2000" dirty="0">
                <a:latin typeface="+mj-lt"/>
              </a:rPr>
              <a:t>(APEC)</a:t>
            </a:r>
            <a:endParaRPr lang="en-US" sz="2000" dirty="0" smtClean="0">
              <a:solidFill>
                <a:srgbClr val="004A6F"/>
              </a:solidFill>
              <a:latin typeface="+mj-lt"/>
            </a:endParaRPr>
          </a:p>
          <a:p>
            <a:endParaRPr lang="en-US" sz="2000" b="1" dirty="0" smtClean="0">
              <a:solidFill>
                <a:srgbClr val="004A6F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004A6F"/>
                </a:solidFill>
                <a:latin typeface="+mj-lt"/>
              </a:rPr>
              <a:t>Christian Schömers</a:t>
            </a:r>
          </a:p>
          <a:p>
            <a:r>
              <a:rPr lang="en-US" sz="2000" dirty="0">
                <a:solidFill>
                  <a:srgbClr val="004A6F"/>
                </a:solidFill>
              </a:rPr>
              <a:t>R. Cee, M. Ellerbrock, M. Galonska, A. Peters,  C. </a:t>
            </a:r>
            <a:r>
              <a:rPr lang="en-US" sz="2000" dirty="0" smtClean="0">
                <a:solidFill>
                  <a:srgbClr val="004A6F"/>
                </a:solidFill>
              </a:rPr>
              <a:t>Krantz</a:t>
            </a:r>
            <a:endParaRPr lang="en-US" sz="2000" dirty="0">
              <a:solidFill>
                <a:srgbClr val="004A6F"/>
              </a:solidFill>
            </a:endParaRPr>
          </a:p>
        </p:txBody>
      </p:sp>
      <p:pic>
        <p:nvPicPr>
          <p:cNvPr id="307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fsa04\add03\UKOM-Jobserver\Jobserver\UKOM\171106UKOM_Logo_Akronym_UKHD_MFHD_Relaunch\171025Akronym_UKHD_positiv_negativ_CMYK_RGB_sw\171025Akronym_UKHD_positiv_rgb\171025Akronym_UKHD_positiv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0" y="6044400"/>
            <a:ext cx="509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fsx21\RAD-DAT\KliRad-Marketing\Vorlagen\180305_HIT-Logo_deu_bearbeit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34" y="1386509"/>
            <a:ext cx="1656000" cy="5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fsx21\RAD-DAT\KliRad-Marketing\Fotosammlung sortiert\HIT\Bestrahlungsplanung\8 Bestrahlungsplanu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5376" r="29351" b="1235"/>
          <a:stretch/>
        </p:blipFill>
        <p:spPr bwMode="auto">
          <a:xfrm>
            <a:off x="3755717" y="245584"/>
            <a:ext cx="1656000" cy="16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\\fsx21\RAD-DAT\KliRad-Marketing\Fotosammlung sortiert\HIT\Behandlung\20121016_HIT_Gantry_Kontollraum1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t="6414" r="24174" b="6414"/>
          <a:stretch/>
        </p:blipFill>
        <p:spPr bwMode="auto">
          <a:xfrm>
            <a:off x="7496907" y="245584"/>
            <a:ext cx="1661529" cy="16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fsx21\RAD-DAT\KliRad-Marketing\Fotosammlung sortiert\HIT\Gantry Bestrahlungsplatz\HIT_b0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7247" r="19063"/>
          <a:stretch/>
        </p:blipFill>
        <p:spPr bwMode="auto">
          <a:xfrm>
            <a:off x="5629418" y="253380"/>
            <a:ext cx="1640816" cy="16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277200"/>
            <a:ext cx="1609200" cy="16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6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supply</a:t>
            </a:r>
            <a:br>
              <a:rPr lang="en-US" dirty="0" smtClean="0"/>
            </a:br>
            <a:r>
              <a:rPr lang="en-US" sz="2400" dirty="0" smtClean="0"/>
              <a:t>Data management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n-US" dirty="0" smtClean="0">
                <a:solidFill>
                  <a:srgbClr val="535355"/>
                </a:solidFill>
              </a:rPr>
              <a:t>10 </a:t>
            </a:r>
            <a:r>
              <a:rPr lang="en-US" dirty="0">
                <a:solidFill>
                  <a:srgbClr val="535355"/>
                </a:solidFill>
              </a:rPr>
              <a:t>000 combinations per ion and </a:t>
            </a:r>
            <a:r>
              <a:rPr lang="en-US" dirty="0" smtClean="0">
                <a:solidFill>
                  <a:srgbClr val="535355"/>
                </a:solidFill>
              </a:rPr>
              <a:t>target require intelligent...</a:t>
            </a:r>
          </a:p>
          <a:p>
            <a:pPr rtl="0"/>
            <a:endParaRPr lang="en-US" dirty="0" smtClean="0">
              <a:solidFill>
                <a:srgbClr val="535355"/>
              </a:solidFill>
            </a:endParaRPr>
          </a:p>
          <a:p>
            <a:pPr rtl="0"/>
            <a:r>
              <a:rPr lang="en-US" dirty="0" smtClean="0">
                <a:solidFill>
                  <a:srgbClr val="535355"/>
                </a:solidFill>
              </a:rPr>
              <a:t>Storage</a:t>
            </a:r>
          </a:p>
          <a:p>
            <a:pPr lvl="1" rtl="0"/>
            <a:r>
              <a:rPr lang="en-US" dirty="0" smtClean="0">
                <a:solidFill>
                  <a:srgbClr val="535355"/>
                </a:solidFill>
              </a:rPr>
              <a:t>Stored in a database and front end controllers</a:t>
            </a:r>
          </a:p>
          <a:p>
            <a:pPr lvl="1" rtl="0"/>
            <a:r>
              <a:rPr lang="en-US" dirty="0">
                <a:solidFill>
                  <a:srgbClr val="535355"/>
                </a:solidFill>
              </a:rPr>
              <a:t>Therapy data stored in </a:t>
            </a:r>
            <a:r>
              <a:rPr lang="en-US" dirty="0" smtClean="0">
                <a:solidFill>
                  <a:srgbClr val="535355"/>
                </a:solidFill>
              </a:rPr>
              <a:t>non-volatile flash memories</a:t>
            </a:r>
            <a:endParaRPr lang="en-US" dirty="0">
              <a:solidFill>
                <a:srgbClr val="535355"/>
              </a:solidFill>
            </a:endParaRPr>
          </a:p>
          <a:p>
            <a:pPr lvl="1" rtl="0"/>
            <a:r>
              <a:rPr lang="en-US" dirty="0" smtClean="0">
                <a:solidFill>
                  <a:srgbClr val="535355"/>
                </a:solidFill>
              </a:rPr>
              <a:t>Change of therapy data must be acknowledged (checksum!)</a:t>
            </a:r>
          </a:p>
          <a:p>
            <a:pPr lvl="1" rtl="0"/>
            <a:r>
              <a:rPr lang="en-US" dirty="0" smtClean="0">
                <a:solidFill>
                  <a:srgbClr val="535355"/>
                </a:solidFill>
              </a:rPr>
              <a:t>Elsewise irradiation in treatment mode not executable</a:t>
            </a:r>
          </a:p>
          <a:p>
            <a:pPr rtl="0"/>
            <a:r>
              <a:rPr lang="en-US" dirty="0" smtClean="0">
                <a:solidFill>
                  <a:srgbClr val="535355"/>
                </a:solidFill>
              </a:rPr>
              <a:t>Check </a:t>
            </a:r>
            <a:r>
              <a:rPr lang="en-US" dirty="0">
                <a:solidFill>
                  <a:srgbClr val="535355"/>
                </a:solidFill>
              </a:rPr>
              <a:t>and </a:t>
            </a:r>
            <a:r>
              <a:rPr lang="en-US" dirty="0" smtClean="0">
                <a:solidFill>
                  <a:srgbClr val="535355"/>
                </a:solidFill>
              </a:rPr>
              <a:t>adjustment procedures:</a:t>
            </a:r>
          </a:p>
          <a:p>
            <a:pPr lvl="1" rtl="0"/>
            <a:r>
              <a:rPr lang="en-US" dirty="0" smtClean="0">
                <a:solidFill>
                  <a:srgbClr val="535355"/>
                </a:solidFill>
              </a:rPr>
              <a:t>Only </a:t>
            </a:r>
            <a:r>
              <a:rPr lang="en-US" dirty="0">
                <a:solidFill>
                  <a:srgbClr val="535355"/>
                </a:solidFill>
              </a:rPr>
              <a:t>~2 % of </a:t>
            </a:r>
            <a:r>
              <a:rPr lang="en-US" dirty="0" smtClean="0">
                <a:solidFill>
                  <a:srgbClr val="535355"/>
                </a:solidFill>
              </a:rPr>
              <a:t>these combinations, </a:t>
            </a:r>
            <a:r>
              <a:rPr lang="en-US" dirty="0"/>
              <a:t>covering the whole </a:t>
            </a:r>
            <a:r>
              <a:rPr lang="en-US" dirty="0" smtClean="0"/>
              <a:t>range</a:t>
            </a:r>
            <a:endParaRPr lang="en-US" dirty="0" smtClean="0">
              <a:solidFill>
                <a:srgbClr val="535355"/>
              </a:solidFill>
            </a:endParaRPr>
          </a:p>
          <a:p>
            <a:pPr lvl="1" rtl="0"/>
            <a:r>
              <a:rPr lang="en-US" dirty="0" smtClean="0">
                <a:solidFill>
                  <a:srgbClr val="535355"/>
                </a:solidFill>
              </a:rPr>
              <a:t>Daily </a:t>
            </a:r>
            <a:r>
              <a:rPr lang="en-US" dirty="0">
                <a:solidFill>
                  <a:srgbClr val="535355"/>
                </a:solidFill>
              </a:rPr>
              <a:t>accelerator performance check</a:t>
            </a:r>
          </a:p>
          <a:p>
            <a:pPr lvl="1" rtl="0"/>
            <a:r>
              <a:rPr lang="en-US" dirty="0">
                <a:solidFill>
                  <a:srgbClr val="535355"/>
                </a:solidFill>
              </a:rPr>
              <a:t>Quality assurance by medical physics team </a:t>
            </a:r>
            <a:endParaRPr lang="en-US" dirty="0" smtClean="0"/>
          </a:p>
          <a:p>
            <a:pPr rtl="0"/>
            <a:r>
              <a:rPr lang="en-US" dirty="0" smtClean="0"/>
              <a:t>Interpolation algorithm to fill </a:t>
            </a:r>
            <a:r>
              <a:rPr lang="en-US" dirty="0" smtClean="0">
                <a:solidFill>
                  <a:srgbClr val="535355"/>
                </a:solidFill>
              </a:rPr>
              <a:t>entire </a:t>
            </a:r>
            <a:r>
              <a:rPr lang="en-US" dirty="0">
                <a:solidFill>
                  <a:srgbClr val="535355"/>
                </a:solidFill>
              </a:rPr>
              <a:t>parameter </a:t>
            </a:r>
            <a:r>
              <a:rPr lang="en-US" dirty="0" smtClean="0">
                <a:solidFill>
                  <a:srgbClr val="535355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40379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concept</a:t>
            </a:r>
            <a:br>
              <a:rPr lang="en-US" dirty="0"/>
            </a:br>
            <a:r>
              <a:rPr lang="en-US" sz="2400" dirty="0" smtClean="0"/>
              <a:t>Typical </a:t>
            </a:r>
            <a:r>
              <a:rPr lang="en-US" sz="2400" dirty="0"/>
              <a:t>therapy 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9382" y="3086096"/>
            <a:ext cx="864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35355"/>
                </a:solidFill>
              </a:rPr>
              <a:t>  6h       8h    10h     12h    14h    16h    18h     20h    22h    24h      2h       4h </a:t>
            </a:r>
            <a:endParaRPr lang="en-US" sz="2400" dirty="0">
              <a:solidFill>
                <a:srgbClr val="535355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249382" y="3013358"/>
            <a:ext cx="8642618" cy="2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6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13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0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27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34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42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49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56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63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70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78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85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nhaltsplatzhalter 2"/>
          <p:cNvSpPr txBox="1">
            <a:spLocks/>
          </p:cNvSpPr>
          <p:nvPr/>
        </p:nvSpPr>
        <p:spPr bwMode="auto">
          <a:xfrm>
            <a:off x="457617" y="3751118"/>
            <a:ext cx="8229600" cy="246264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rgbClr val="545455"/>
                </a:solidFill>
                <a:latin typeface="+mn-lt"/>
                <a:ea typeface="+mn-ea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rgbClr val="545455"/>
                </a:solidFill>
                <a:latin typeface="+mn-lt"/>
                <a:ea typeface="+mn-ea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rgbClr val="545455"/>
                </a:solidFill>
                <a:latin typeface="+mn-lt"/>
                <a:ea typeface="+mn-ea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600">
                <a:solidFill>
                  <a:srgbClr val="545455"/>
                </a:solidFill>
                <a:latin typeface="+mn-lt"/>
                <a:ea typeface="+mn-ea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/>
              <a:t>Accelerator QA (1h): </a:t>
            </a:r>
            <a:endParaRPr lang="de-DE" dirty="0" smtClean="0">
              <a:solidFill>
                <a:srgbClr val="535355"/>
              </a:solidFill>
            </a:endParaRP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Measurements </a:t>
            </a:r>
            <a:r>
              <a:rPr lang="en-US" b="1" dirty="0" smtClean="0">
                <a:solidFill>
                  <a:srgbClr val="535355"/>
                </a:solidFill>
              </a:rPr>
              <a:t>along the accelerator 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Beam size and position 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Particle rates and spill structure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Beam currents in LEBT-LINAC-Section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Output energy of LINAC</a:t>
            </a:r>
          </a:p>
        </p:txBody>
      </p:sp>
      <p:sp>
        <p:nvSpPr>
          <p:cNvPr id="44" name="Nach oben gebogener Pfeil 43"/>
          <p:cNvSpPr/>
          <p:nvPr/>
        </p:nvSpPr>
        <p:spPr>
          <a:xfrm rot="5400000">
            <a:off x="39825" y="3333744"/>
            <a:ext cx="1007916" cy="408724"/>
          </a:xfrm>
          <a:prstGeom prst="bentUpArrow">
            <a:avLst>
              <a:gd name="adj1" fmla="val 25000"/>
              <a:gd name="adj2" fmla="val 25725"/>
              <a:gd name="adj3" fmla="val 25000"/>
            </a:avLst>
          </a:prstGeom>
          <a:solidFill>
            <a:srgbClr val="004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77" y="3857443"/>
            <a:ext cx="31527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hteck 50"/>
          <p:cNvSpPr/>
          <p:nvPr/>
        </p:nvSpPr>
        <p:spPr>
          <a:xfrm>
            <a:off x="1330020" y="1610581"/>
            <a:ext cx="4301837" cy="139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treatment</a:t>
            </a:r>
            <a:endParaRPr lang="en-US" dirty="0"/>
          </a:p>
        </p:txBody>
      </p:sp>
      <p:sp>
        <p:nvSpPr>
          <p:cNvPr id="52" name="Rechteck 51"/>
          <p:cNvSpPr/>
          <p:nvPr/>
        </p:nvSpPr>
        <p:spPr>
          <a:xfrm>
            <a:off x="609585" y="1610580"/>
            <a:ext cx="720436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Med. Phys.QA</a:t>
            </a:r>
            <a:endParaRPr lang="en-US" dirty="0"/>
          </a:p>
        </p:txBody>
      </p:sp>
      <p:sp>
        <p:nvSpPr>
          <p:cNvPr id="53" name="Rechteck 52"/>
          <p:cNvSpPr/>
          <p:nvPr/>
        </p:nvSpPr>
        <p:spPr>
          <a:xfrm>
            <a:off x="5631857" y="1610579"/>
            <a:ext cx="1456458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QA,</a:t>
            </a:r>
          </a:p>
          <a:p>
            <a:pPr algn="ctr"/>
            <a:r>
              <a:rPr lang="en-US" dirty="0" smtClean="0"/>
              <a:t>Plan Verification</a:t>
            </a:r>
            <a:endParaRPr lang="en-US" dirty="0"/>
          </a:p>
        </p:txBody>
      </p:sp>
      <p:sp>
        <p:nvSpPr>
          <p:cNvPr id="54" name="Rechteck 53"/>
          <p:cNvSpPr/>
          <p:nvPr/>
        </p:nvSpPr>
        <p:spPr>
          <a:xfrm>
            <a:off x="248097" y="1610579"/>
            <a:ext cx="360218" cy="1402781"/>
          </a:xfrm>
          <a:prstGeom prst="rect">
            <a:avLst/>
          </a:prstGeom>
          <a:solidFill>
            <a:srgbClr val="004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AccQA</a:t>
            </a:r>
            <a:endParaRPr lang="en-US" dirty="0"/>
          </a:p>
        </p:txBody>
      </p:sp>
      <p:sp>
        <p:nvSpPr>
          <p:cNvPr id="55" name="Rechteck 54"/>
          <p:cNvSpPr/>
          <p:nvPr/>
        </p:nvSpPr>
        <p:spPr>
          <a:xfrm>
            <a:off x="7094357" y="1610579"/>
            <a:ext cx="1801095" cy="1402781"/>
          </a:xfrm>
          <a:prstGeom prst="rect">
            <a:avLst/>
          </a:prstGeom>
          <a:pattFill prst="wdUpDiag">
            <a:fgClr>
              <a:srgbClr val="7030A0"/>
            </a:fgClr>
            <a:bgClr>
              <a:srgbClr val="004A6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&amp; D 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Beam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concept</a:t>
            </a:r>
            <a:br>
              <a:rPr lang="en-US" dirty="0"/>
            </a:br>
            <a:r>
              <a:rPr lang="en-US" sz="2400" dirty="0" smtClean="0"/>
              <a:t>Typical </a:t>
            </a:r>
            <a:r>
              <a:rPr lang="en-US" sz="2400" dirty="0"/>
              <a:t>therapy 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9382" y="3086096"/>
            <a:ext cx="864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35355"/>
                </a:solidFill>
              </a:rPr>
              <a:t>  6h       8h    10h     12h    14h    16h    18h     20h    22h    24h      2h       4h </a:t>
            </a:r>
            <a:endParaRPr lang="en-US" sz="2400" dirty="0">
              <a:solidFill>
                <a:srgbClr val="535355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249382" y="3013358"/>
            <a:ext cx="8642618" cy="2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6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13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0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27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34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42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49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56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63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70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78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85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nhaltsplatzhalter 2"/>
          <p:cNvSpPr txBox="1">
            <a:spLocks/>
          </p:cNvSpPr>
          <p:nvPr/>
        </p:nvSpPr>
        <p:spPr bwMode="auto">
          <a:xfrm>
            <a:off x="457617" y="3751118"/>
            <a:ext cx="8229600" cy="246264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rgbClr val="545455"/>
                </a:solidFill>
                <a:latin typeface="+mn-lt"/>
                <a:ea typeface="+mn-ea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rgbClr val="545455"/>
                </a:solidFill>
                <a:latin typeface="+mn-lt"/>
                <a:ea typeface="+mn-ea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rgbClr val="545455"/>
                </a:solidFill>
                <a:latin typeface="+mn-lt"/>
                <a:ea typeface="+mn-ea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600">
                <a:solidFill>
                  <a:srgbClr val="545455"/>
                </a:solidFill>
                <a:latin typeface="+mn-lt"/>
                <a:ea typeface="+mn-ea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/>
              <a:t>Medical Physics QA (2h):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535355"/>
                </a:solidFill>
              </a:rPr>
              <a:t>Room</a:t>
            </a:r>
            <a:r>
              <a:rPr lang="en-US" dirty="0" smtClean="0">
                <a:solidFill>
                  <a:srgbClr val="535355"/>
                </a:solidFill>
              </a:rPr>
              <a:t> certification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Position and width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Beam abort systems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Patient table movement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Treatment plan verification</a:t>
            </a:r>
            <a:endParaRPr lang="en-US" dirty="0">
              <a:solidFill>
                <a:srgbClr val="535355"/>
              </a:solidFill>
            </a:endParaRPr>
          </a:p>
        </p:txBody>
      </p:sp>
      <p:sp>
        <p:nvSpPr>
          <p:cNvPr id="25" name="Pfeil nach unten 24"/>
          <p:cNvSpPr/>
          <p:nvPr/>
        </p:nvSpPr>
        <p:spPr>
          <a:xfrm>
            <a:off x="824330" y="3020315"/>
            <a:ext cx="290946" cy="730803"/>
          </a:xfrm>
          <a:prstGeom prst="downArrow">
            <a:avLst/>
          </a:prstGeom>
          <a:solidFill>
            <a:srgbClr val="E67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feil nach unten 26"/>
          <p:cNvSpPr/>
          <p:nvPr/>
        </p:nvSpPr>
        <p:spPr>
          <a:xfrm>
            <a:off x="5846439" y="3020315"/>
            <a:ext cx="290946" cy="730803"/>
          </a:xfrm>
          <a:prstGeom prst="downArrow">
            <a:avLst/>
          </a:prstGeom>
          <a:solidFill>
            <a:srgbClr val="E67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330020" y="1610581"/>
            <a:ext cx="4301837" cy="139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treatment</a:t>
            </a:r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609585" y="1610580"/>
            <a:ext cx="720436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Med. Phys.QA</a:t>
            </a:r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5631857" y="1610579"/>
            <a:ext cx="1456458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QA,</a:t>
            </a:r>
          </a:p>
          <a:p>
            <a:pPr algn="ctr"/>
            <a:r>
              <a:rPr lang="en-US" dirty="0" smtClean="0"/>
              <a:t>Plan Verification</a:t>
            </a:r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248097" y="1610579"/>
            <a:ext cx="360218" cy="1402781"/>
          </a:xfrm>
          <a:prstGeom prst="rect">
            <a:avLst/>
          </a:prstGeom>
          <a:solidFill>
            <a:srgbClr val="004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AccQA</a:t>
            </a:r>
            <a:endParaRPr lang="en-US" dirty="0"/>
          </a:p>
        </p:txBody>
      </p:sp>
      <p:sp>
        <p:nvSpPr>
          <p:cNvPr id="41" name="Rechteck 40"/>
          <p:cNvSpPr/>
          <p:nvPr/>
        </p:nvSpPr>
        <p:spPr>
          <a:xfrm>
            <a:off x="7094357" y="1610579"/>
            <a:ext cx="1801095" cy="1402781"/>
          </a:xfrm>
          <a:prstGeom prst="rect">
            <a:avLst/>
          </a:prstGeom>
          <a:pattFill prst="wdUpDiag">
            <a:fgClr>
              <a:srgbClr val="7030A0"/>
            </a:fgClr>
            <a:bgClr>
              <a:srgbClr val="004A6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&amp; D 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Beam adjustment</a:t>
            </a:r>
            <a:endParaRPr lang="en-US" dirty="0"/>
          </a:p>
        </p:txBody>
      </p:sp>
      <p:pic>
        <p:nvPicPr>
          <p:cNvPr id="6145" name="Picture 1" descr="T:\HIT-AUSTAUSCH\Fotos HIT\HIT\Bestrahlungsplatz\RZ_Detail_Kugelphantom_05_s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90" y="4027564"/>
            <a:ext cx="2144805" cy="16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17" y="4027562"/>
            <a:ext cx="2152255" cy="161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concept</a:t>
            </a:r>
            <a:br>
              <a:rPr lang="en-US" dirty="0"/>
            </a:br>
            <a:r>
              <a:rPr lang="en-US" sz="2400" dirty="0" smtClean="0"/>
              <a:t>Typical </a:t>
            </a:r>
            <a:r>
              <a:rPr lang="en-US" sz="2400" dirty="0"/>
              <a:t>therapy 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9382" y="3086096"/>
            <a:ext cx="864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35355"/>
                </a:solidFill>
              </a:rPr>
              <a:t>  6h       8h    10h     12h    14h    16h    18h     20h    22h    24h      2h       4h </a:t>
            </a:r>
            <a:endParaRPr lang="en-US" sz="2400" dirty="0">
              <a:solidFill>
                <a:srgbClr val="535355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249382" y="3013358"/>
            <a:ext cx="8642618" cy="2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6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13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0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27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34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42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49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56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63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70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78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85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nhaltsplatzhalter 2"/>
          <p:cNvSpPr txBox="1">
            <a:spLocks/>
          </p:cNvSpPr>
          <p:nvPr/>
        </p:nvSpPr>
        <p:spPr bwMode="auto">
          <a:xfrm>
            <a:off x="457617" y="3751118"/>
            <a:ext cx="8229600" cy="246264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rgbClr val="545455"/>
                </a:solidFill>
                <a:latin typeface="+mn-lt"/>
                <a:ea typeface="+mn-ea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rgbClr val="545455"/>
                </a:solidFill>
                <a:latin typeface="+mn-lt"/>
                <a:ea typeface="+mn-ea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rgbClr val="545455"/>
                </a:solidFill>
                <a:latin typeface="+mn-lt"/>
                <a:ea typeface="+mn-ea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600">
                <a:solidFill>
                  <a:srgbClr val="545455"/>
                </a:solidFill>
                <a:latin typeface="+mn-lt"/>
                <a:ea typeface="+mn-ea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/>
              <a:t>Treatment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>
                <a:solidFill>
                  <a:srgbClr val="535355"/>
                </a:solidFill>
              </a:rPr>
              <a:t>Up to 71 patients per day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>
                <a:solidFill>
                  <a:srgbClr val="535355"/>
                </a:solidFill>
              </a:rPr>
              <a:t>Coordinate 3 room operation </a:t>
            </a:r>
          </a:p>
          <a:p>
            <a:pPr lvl="2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>
                <a:solidFill>
                  <a:srgbClr val="535355"/>
                </a:solidFill>
              </a:rPr>
              <a:t>Anesthesia</a:t>
            </a:r>
          </a:p>
          <a:p>
            <a:pPr lvl="2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>
                <a:solidFill>
                  <a:srgbClr val="535355"/>
                </a:solidFill>
              </a:rPr>
              <a:t>Complex positioning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dirty="0" smtClean="0">
                <a:solidFill>
                  <a:srgbClr val="535355"/>
                </a:solidFill>
              </a:rPr>
              <a:t>19 min</a:t>
            </a:r>
            <a:r>
              <a:rPr lang="de-DE" dirty="0">
                <a:solidFill>
                  <a:srgbClr val="535355"/>
                </a:solidFill>
              </a:rPr>
              <a:t>./</a:t>
            </a:r>
            <a:r>
              <a:rPr lang="de-DE" dirty="0" err="1">
                <a:solidFill>
                  <a:srgbClr val="535355"/>
                </a:solidFill>
              </a:rPr>
              <a:t>day</a:t>
            </a:r>
            <a:r>
              <a:rPr lang="de-DE" dirty="0">
                <a:solidFill>
                  <a:srgbClr val="535355"/>
                </a:solidFill>
              </a:rPr>
              <a:t>	</a:t>
            </a:r>
            <a:r>
              <a:rPr lang="de-DE" dirty="0" err="1" smtClean="0">
                <a:solidFill>
                  <a:srgbClr val="535355"/>
                </a:solidFill>
              </a:rPr>
              <a:t>downtime</a:t>
            </a:r>
            <a:r>
              <a:rPr lang="de-DE" dirty="0" smtClean="0">
                <a:solidFill>
                  <a:srgbClr val="535355"/>
                </a:solidFill>
              </a:rPr>
              <a:t> in av.2018</a:t>
            </a:r>
            <a:br>
              <a:rPr lang="de-DE" dirty="0" smtClean="0">
                <a:solidFill>
                  <a:srgbClr val="535355"/>
                </a:solidFill>
              </a:rPr>
            </a:br>
            <a:r>
              <a:rPr lang="de-DE" dirty="0" smtClean="0">
                <a:solidFill>
                  <a:srgbClr val="535355"/>
                </a:solidFill>
              </a:rPr>
              <a:t>(</a:t>
            </a:r>
            <a:r>
              <a:rPr lang="de-DE" dirty="0" err="1" smtClean="0">
                <a:solidFill>
                  <a:srgbClr val="535355"/>
                </a:solidFill>
              </a:rPr>
              <a:t>facility</a:t>
            </a:r>
            <a:r>
              <a:rPr lang="de-DE" dirty="0" smtClean="0">
                <a:solidFill>
                  <a:srgbClr val="535355"/>
                </a:solidFill>
              </a:rPr>
              <a:t> OR </a:t>
            </a:r>
            <a:r>
              <a:rPr lang="de-DE" dirty="0" err="1">
                <a:solidFill>
                  <a:srgbClr val="535355"/>
                </a:solidFill>
              </a:rPr>
              <a:t>single</a:t>
            </a:r>
            <a:r>
              <a:rPr lang="de-DE" dirty="0">
                <a:solidFill>
                  <a:srgbClr val="535355"/>
                </a:solidFill>
              </a:rPr>
              <a:t> </a:t>
            </a:r>
            <a:r>
              <a:rPr lang="de-DE" dirty="0" err="1" smtClean="0">
                <a:solidFill>
                  <a:srgbClr val="535355"/>
                </a:solidFill>
              </a:rPr>
              <a:t>room</a:t>
            </a:r>
            <a:r>
              <a:rPr lang="de-DE" dirty="0" smtClean="0">
                <a:solidFill>
                  <a:srgbClr val="535355"/>
                </a:solidFill>
              </a:rPr>
              <a:t>)</a:t>
            </a:r>
            <a:endParaRPr lang="de-DE" dirty="0">
              <a:solidFill>
                <a:srgbClr val="535355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2971799" y="3034148"/>
            <a:ext cx="290946" cy="1007916"/>
          </a:xfrm>
          <a:prstGeom prst="downArrow">
            <a:avLst/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www.klinikum.uni-heidelberg.de/fileadmin/_processed_/a/c/csm_14_Patient_in_Behandlungsraum_57d5c909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53" y="3692611"/>
            <a:ext cx="3569724" cy="23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eck 28"/>
          <p:cNvSpPr/>
          <p:nvPr/>
        </p:nvSpPr>
        <p:spPr>
          <a:xfrm>
            <a:off x="1330020" y="1610581"/>
            <a:ext cx="4301837" cy="139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treatment</a:t>
            </a:r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609585" y="1610580"/>
            <a:ext cx="720436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Med. Phys.QA</a:t>
            </a:r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5631857" y="1610579"/>
            <a:ext cx="1456458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QA,</a:t>
            </a:r>
          </a:p>
          <a:p>
            <a:pPr algn="ctr"/>
            <a:r>
              <a:rPr lang="en-US" dirty="0" smtClean="0"/>
              <a:t>Plan Verification</a:t>
            </a:r>
            <a:endParaRPr lang="en-US" dirty="0"/>
          </a:p>
        </p:txBody>
      </p:sp>
      <p:sp>
        <p:nvSpPr>
          <p:cNvPr id="41" name="Rechteck 40"/>
          <p:cNvSpPr/>
          <p:nvPr/>
        </p:nvSpPr>
        <p:spPr>
          <a:xfrm>
            <a:off x="248097" y="1610579"/>
            <a:ext cx="360218" cy="1402781"/>
          </a:xfrm>
          <a:prstGeom prst="rect">
            <a:avLst/>
          </a:prstGeom>
          <a:solidFill>
            <a:srgbClr val="004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AccQA</a:t>
            </a:r>
            <a:endParaRPr lang="en-US" dirty="0"/>
          </a:p>
        </p:txBody>
      </p:sp>
      <p:sp>
        <p:nvSpPr>
          <p:cNvPr id="42" name="Rechteck 41"/>
          <p:cNvSpPr/>
          <p:nvPr/>
        </p:nvSpPr>
        <p:spPr>
          <a:xfrm>
            <a:off x="7094357" y="1610579"/>
            <a:ext cx="1801095" cy="1402781"/>
          </a:xfrm>
          <a:prstGeom prst="rect">
            <a:avLst/>
          </a:prstGeom>
          <a:pattFill prst="wdUpDiag">
            <a:fgClr>
              <a:srgbClr val="7030A0"/>
            </a:fgClr>
            <a:bgClr>
              <a:srgbClr val="004A6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&amp; D 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Beam adjustment</a:t>
            </a:r>
            <a:endParaRPr lang="en-US" dirty="0"/>
          </a:p>
        </p:txBody>
      </p:sp>
      <p:pic>
        <p:nvPicPr>
          <p:cNvPr id="43" name="Picture 2" descr="R:\Daten\Betriebsdaten\png\2018\11\TT_OP_2018-11-1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52358" r="4768" b="34278"/>
          <a:stretch/>
        </p:blipFill>
        <p:spPr bwMode="auto">
          <a:xfrm>
            <a:off x="159489" y="1489594"/>
            <a:ext cx="8814390" cy="22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ieren 43"/>
          <p:cNvGrpSpPr/>
          <p:nvPr/>
        </p:nvGrpSpPr>
        <p:grpSpPr>
          <a:xfrm>
            <a:off x="7962258" y="750929"/>
            <a:ext cx="1033157" cy="830997"/>
            <a:chOff x="1083137" y="2467468"/>
            <a:chExt cx="1033157" cy="830997"/>
          </a:xfrm>
        </p:grpSpPr>
        <p:sp>
          <p:nvSpPr>
            <p:cNvPr id="45" name="Textfeld 44"/>
            <p:cNvSpPr txBox="1"/>
            <p:nvPr/>
          </p:nvSpPr>
          <p:spPr>
            <a:xfrm>
              <a:off x="1116478" y="2467468"/>
              <a:ext cx="99981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dirty="0" smtClean="0"/>
                <a:t>      H1</a:t>
              </a:r>
            </a:p>
            <a:p>
              <a:r>
                <a:rPr lang="de-DE" dirty="0" smtClean="0"/>
                <a:t>      H2</a:t>
              </a:r>
            </a:p>
            <a:p>
              <a:r>
                <a:rPr lang="de-DE" dirty="0" smtClean="0"/>
                <a:t>      Gantry</a:t>
              </a:r>
              <a:endParaRPr lang="de-DE" dirty="0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137" y="2467468"/>
              <a:ext cx="234696" cy="73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hteck 16"/>
          <p:cNvSpPr/>
          <p:nvPr/>
        </p:nvSpPr>
        <p:spPr>
          <a:xfrm>
            <a:off x="5439461" y="410250"/>
            <a:ext cx="22122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535355"/>
                </a:solidFill>
              </a:rPr>
              <a:t>Room activity </a:t>
            </a:r>
            <a:br>
              <a:rPr lang="en-US" sz="2400" dirty="0" smtClean="0">
                <a:solidFill>
                  <a:srgbClr val="535355"/>
                </a:solidFill>
              </a:rPr>
            </a:br>
            <a:r>
              <a:rPr lang="en-US" sz="2400" dirty="0" smtClean="0">
                <a:solidFill>
                  <a:srgbClr val="535355"/>
                </a:solidFill>
              </a:rPr>
              <a:t>(15</a:t>
            </a:r>
            <a:r>
              <a:rPr lang="en-US" sz="2400" baseline="30000" dirty="0" smtClean="0">
                <a:solidFill>
                  <a:srgbClr val="535355"/>
                </a:solidFill>
              </a:rPr>
              <a:t>th</a:t>
            </a:r>
            <a:r>
              <a:rPr lang="en-US" sz="2400" dirty="0" smtClean="0">
                <a:solidFill>
                  <a:srgbClr val="535355"/>
                </a:solidFill>
              </a:rPr>
              <a:t> </a:t>
            </a:r>
            <a:r>
              <a:rPr lang="en-US" sz="2400" dirty="0">
                <a:solidFill>
                  <a:srgbClr val="535355"/>
                </a:solidFill>
              </a:rPr>
              <a:t>Nov. 2018</a:t>
            </a:r>
            <a:r>
              <a:rPr lang="en-US" sz="2400" dirty="0" smtClean="0">
                <a:solidFill>
                  <a:srgbClr val="535355"/>
                </a:solidFill>
              </a:rPr>
              <a:t>) </a:t>
            </a:r>
            <a:br>
              <a:rPr lang="en-US" sz="2400" dirty="0" smtClean="0">
                <a:solidFill>
                  <a:srgbClr val="535355"/>
                </a:solidFill>
              </a:rPr>
            </a:br>
            <a:r>
              <a:rPr lang="en-US" sz="2400" dirty="0" smtClean="0">
                <a:solidFill>
                  <a:srgbClr val="535355"/>
                </a:solidFill>
              </a:rPr>
              <a:t>71 patients</a:t>
            </a:r>
            <a:endParaRPr lang="en-US" sz="2400" dirty="0">
              <a:solidFill>
                <a:srgbClr val="5353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concept</a:t>
            </a:r>
            <a:br>
              <a:rPr lang="en-US" dirty="0"/>
            </a:br>
            <a:r>
              <a:rPr lang="en-US" sz="2400" dirty="0" smtClean="0"/>
              <a:t>Typical </a:t>
            </a:r>
            <a:r>
              <a:rPr lang="en-US" sz="2400" dirty="0"/>
              <a:t>therapy 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9382" y="3086096"/>
            <a:ext cx="864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35355"/>
                </a:solidFill>
              </a:rPr>
              <a:t>  6h       8h    10h     12h    14h    16h    18h     20h    22h    24h      2h       4h </a:t>
            </a:r>
            <a:endParaRPr lang="en-US" sz="2400" dirty="0">
              <a:solidFill>
                <a:srgbClr val="535355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6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13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0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27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34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42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49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564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636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708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780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8528315" y="2876315"/>
            <a:ext cx="0" cy="288000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nhaltsplatzhalter 2"/>
          <p:cNvSpPr txBox="1">
            <a:spLocks/>
          </p:cNvSpPr>
          <p:nvPr/>
        </p:nvSpPr>
        <p:spPr bwMode="auto">
          <a:xfrm>
            <a:off x="457617" y="3751118"/>
            <a:ext cx="8229600" cy="246264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rgbClr val="545455"/>
                </a:solidFill>
                <a:latin typeface="+mn-lt"/>
                <a:ea typeface="+mn-ea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rgbClr val="545455"/>
                </a:solidFill>
                <a:latin typeface="+mn-lt"/>
                <a:ea typeface="+mn-ea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rgbClr val="545455"/>
                </a:solidFill>
                <a:latin typeface="+mn-lt"/>
                <a:ea typeface="+mn-ea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600">
                <a:solidFill>
                  <a:srgbClr val="545455"/>
                </a:solidFill>
                <a:latin typeface="+mn-lt"/>
                <a:ea typeface="+mn-ea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/>
              <a:t>R &amp; D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Bio-physics experiments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Detector development </a:t>
            </a:r>
            <a:br>
              <a:rPr lang="en-US" dirty="0" smtClean="0"/>
            </a:br>
            <a:r>
              <a:rPr lang="en-US" dirty="0" smtClean="0"/>
              <a:t>(on-line beam monitoring)</a:t>
            </a:r>
          </a:p>
          <a:p>
            <a:pPr lvl="1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Accelerator R &amp; D</a:t>
            </a:r>
          </a:p>
          <a:p>
            <a:pPr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535355"/>
                </a:solidFill>
              </a:rPr>
              <a:t>Accelerator beam adjustment</a:t>
            </a:r>
            <a:endParaRPr lang="en-US" dirty="0">
              <a:solidFill>
                <a:srgbClr val="535355"/>
              </a:solidFill>
            </a:endParaRPr>
          </a:p>
        </p:txBody>
      </p:sp>
      <p:sp>
        <p:nvSpPr>
          <p:cNvPr id="26" name="Nach oben gebogener Pfeil 25"/>
          <p:cNvSpPr/>
          <p:nvPr/>
        </p:nvSpPr>
        <p:spPr>
          <a:xfrm rot="5400000" flipV="1">
            <a:off x="7650080" y="3171598"/>
            <a:ext cx="737759" cy="421285"/>
          </a:xfrm>
          <a:prstGeom prst="bentUpArrow">
            <a:avLst>
              <a:gd name="adj1" fmla="val 25000"/>
              <a:gd name="adj2" fmla="val 25725"/>
              <a:gd name="adj3" fmla="val 25000"/>
            </a:avLst>
          </a:prstGeom>
          <a:pattFill prst="wdUpDiag">
            <a:fgClr>
              <a:srgbClr val="004A6F"/>
            </a:fgClr>
            <a:bgClr>
              <a:srgbClr val="7030A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E:\Bilder\12 Gan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83" y="3751118"/>
            <a:ext cx="3574264" cy="23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330020" y="1610581"/>
            <a:ext cx="4301837" cy="139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treatment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09585" y="1610580"/>
            <a:ext cx="720436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Med. Phys.QA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631857" y="1610579"/>
            <a:ext cx="1456458" cy="13993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QA,</a:t>
            </a:r>
          </a:p>
          <a:p>
            <a:pPr algn="ctr"/>
            <a:r>
              <a:rPr lang="en-US" dirty="0" smtClean="0"/>
              <a:t>Plan Verification</a:t>
            </a:r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249382" y="3013358"/>
            <a:ext cx="8642618" cy="2"/>
          </a:xfrm>
          <a:prstGeom prst="line">
            <a:avLst/>
          </a:prstGeom>
          <a:ln w="25400">
            <a:solidFill>
              <a:srgbClr val="53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248097" y="1610579"/>
            <a:ext cx="360218" cy="1402781"/>
          </a:xfrm>
          <a:prstGeom prst="rect">
            <a:avLst/>
          </a:prstGeom>
          <a:solidFill>
            <a:srgbClr val="004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AccQA</a:t>
            </a:r>
            <a:endParaRPr lang="en-US" dirty="0"/>
          </a:p>
        </p:txBody>
      </p:sp>
      <p:sp>
        <p:nvSpPr>
          <p:cNvPr id="39" name="Rechteck 38"/>
          <p:cNvSpPr/>
          <p:nvPr/>
        </p:nvSpPr>
        <p:spPr>
          <a:xfrm>
            <a:off x="7094357" y="1610579"/>
            <a:ext cx="1801095" cy="1402781"/>
          </a:xfrm>
          <a:prstGeom prst="rect">
            <a:avLst/>
          </a:prstGeom>
          <a:pattFill prst="wdUpDiag">
            <a:fgClr>
              <a:srgbClr val="7030A0"/>
            </a:fgClr>
            <a:bgClr>
              <a:srgbClr val="004A6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&amp; D 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Beam adjustment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15" y="3751118"/>
            <a:ext cx="3386034" cy="25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concept</a:t>
            </a:r>
            <a:br>
              <a:rPr lang="en-US" dirty="0" smtClean="0"/>
            </a:br>
            <a:r>
              <a:rPr lang="en-US" sz="2400" dirty="0" smtClean="0"/>
              <a:t>People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team: ~20 people</a:t>
            </a:r>
          </a:p>
          <a:p>
            <a:pPr lvl="1"/>
            <a:r>
              <a:rPr lang="en-US" dirty="0" smtClean="0"/>
              <a:t>Physicists, engineers, technicians</a:t>
            </a:r>
          </a:p>
          <a:p>
            <a:pPr lvl="1"/>
            <a:r>
              <a:rPr lang="en-US" dirty="0" smtClean="0"/>
              <a:t>Maintenance/beam adjustment and </a:t>
            </a:r>
            <a:br>
              <a:rPr lang="en-US" dirty="0" smtClean="0"/>
            </a:br>
            <a:r>
              <a:rPr lang="en-US" dirty="0" smtClean="0"/>
              <a:t>operating is done by the same people</a:t>
            </a:r>
          </a:p>
          <a:p>
            <a:endParaRPr lang="en-US" dirty="0" smtClean="0"/>
          </a:p>
          <a:p>
            <a:r>
              <a:rPr lang="en-US" dirty="0" smtClean="0"/>
              <a:t>Availability of personnel:</a:t>
            </a:r>
          </a:p>
          <a:p>
            <a:pPr lvl="1"/>
            <a:r>
              <a:rPr lang="en-US" dirty="0" smtClean="0"/>
              <a:t>2 accelerator operators on-site, 24/7</a:t>
            </a:r>
          </a:p>
          <a:p>
            <a:pPr lvl="1"/>
            <a:r>
              <a:rPr lang="en-US" dirty="0" smtClean="0"/>
              <a:t>On-call duty for each of the 3 maintenance groups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level support (accelerator control system, Gantry)</a:t>
            </a:r>
          </a:p>
          <a:p>
            <a:endParaRPr lang="en-US" dirty="0"/>
          </a:p>
          <a:p>
            <a:r>
              <a:rPr lang="en-US" dirty="0" smtClean="0"/>
              <a:t>In case of  failure:</a:t>
            </a:r>
          </a:p>
          <a:p>
            <a:pPr lvl="1"/>
            <a:r>
              <a:rPr lang="en-US" dirty="0" smtClean="0"/>
              <a:t>Fast decision necessary, if therapy can restart within minutes</a:t>
            </a:r>
          </a:p>
          <a:p>
            <a:pPr lvl="1"/>
            <a:r>
              <a:rPr lang="en-US" dirty="0" smtClean="0"/>
              <a:t>Experienced personnel needed</a:t>
            </a:r>
            <a:endParaRPr lang="en-US" dirty="0"/>
          </a:p>
        </p:txBody>
      </p:sp>
      <p:pic>
        <p:nvPicPr>
          <p:cNvPr id="13314" name="Picture 2" descr="E:\Bilder\kontrollra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37" y="1471826"/>
            <a:ext cx="2884967" cy="21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</a:t>
            </a:r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sz="2400" dirty="0" smtClean="0"/>
              <a:t>Shutdowns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long shutdown </a:t>
            </a:r>
            <a:endParaRPr lang="en-US" dirty="0" smtClean="0"/>
          </a:p>
          <a:p>
            <a:pPr lvl="1"/>
            <a:r>
              <a:rPr lang="en-US" dirty="0" smtClean="0"/>
              <a:t>Christmas –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week in </a:t>
            </a:r>
            <a:r>
              <a:rPr lang="en-US" dirty="0" smtClean="0"/>
              <a:t>January</a:t>
            </a:r>
          </a:p>
          <a:p>
            <a:pPr lvl="1"/>
            <a:r>
              <a:rPr lang="en-US" dirty="0" smtClean="0"/>
              <a:t>Time consuming issues</a:t>
            </a:r>
          </a:p>
          <a:p>
            <a:pPr lvl="1"/>
            <a:r>
              <a:rPr lang="en-US" dirty="0" smtClean="0"/>
              <a:t>Bad for patient management</a:t>
            </a:r>
          </a:p>
          <a:p>
            <a:endParaRPr lang="en-US" dirty="0" smtClean="0"/>
          </a:p>
          <a:p>
            <a:r>
              <a:rPr lang="en-US" dirty="0" smtClean="0"/>
              <a:t>5  </a:t>
            </a:r>
            <a:r>
              <a:rPr lang="en-US" dirty="0"/>
              <a:t>maintenance blocks </a:t>
            </a:r>
            <a:endParaRPr lang="en-US" dirty="0" smtClean="0"/>
          </a:p>
          <a:p>
            <a:pPr lvl="1"/>
            <a:r>
              <a:rPr lang="en-US" dirty="0" smtClean="0"/>
              <a:t>Maintenance Thursday + Friday </a:t>
            </a:r>
          </a:p>
          <a:p>
            <a:pPr lvl="1"/>
            <a:r>
              <a:rPr lang="en-US" dirty="0" smtClean="0"/>
              <a:t>Recommissioning and QA Saturday + Sunday</a:t>
            </a:r>
          </a:p>
          <a:p>
            <a:pPr lvl="1"/>
            <a:r>
              <a:rPr lang="en-US" dirty="0" smtClean="0"/>
              <a:t>Patients can continue treatment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 </a:t>
            </a:r>
            <a:r>
              <a:rPr lang="en-US" dirty="0"/>
              <a:t>single maintenance days </a:t>
            </a:r>
            <a:endParaRPr lang="en-US" dirty="0" smtClean="0"/>
          </a:p>
          <a:p>
            <a:pPr lvl="1"/>
            <a:r>
              <a:rPr lang="en-US" dirty="0" smtClean="0"/>
              <a:t>Maintenance Monday morning</a:t>
            </a:r>
          </a:p>
          <a:p>
            <a:pPr lvl="1"/>
            <a:r>
              <a:rPr lang="en-US" dirty="0" smtClean="0"/>
              <a:t>QA in the afternoon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concept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Preventive maintenance</a:t>
            </a:r>
          </a:p>
          <a:p>
            <a:endParaRPr lang="en-US" dirty="0" smtClean="0"/>
          </a:p>
          <a:p>
            <a:r>
              <a:rPr lang="en-US" dirty="0" smtClean="0"/>
              <a:t>Parallel maintenance, tight schedule:</a:t>
            </a:r>
          </a:p>
          <a:p>
            <a:pPr lvl="1"/>
            <a:r>
              <a:rPr lang="en-US" dirty="0" smtClean="0"/>
              <a:t>HIT-internal groups (ion-sources, beam diagnostics, RF, ...)</a:t>
            </a:r>
          </a:p>
          <a:p>
            <a:pPr lvl="1"/>
            <a:r>
              <a:rPr lang="en-US" dirty="0" smtClean="0"/>
              <a:t>Siemens customer service for the beam application system</a:t>
            </a:r>
          </a:p>
          <a:p>
            <a:pPr lvl="1"/>
            <a:r>
              <a:rPr lang="en-US" dirty="0" smtClean="0"/>
              <a:t>External companies </a:t>
            </a:r>
          </a:p>
          <a:p>
            <a:pPr lvl="2"/>
            <a:r>
              <a:rPr lang="en-US" dirty="0" smtClean="0"/>
              <a:t>Infrastructure; cooling system</a:t>
            </a:r>
          </a:p>
          <a:p>
            <a:pPr lvl="2"/>
            <a:r>
              <a:rPr lang="en-US" dirty="0" smtClean="0"/>
              <a:t>Control system updates</a:t>
            </a:r>
          </a:p>
          <a:p>
            <a:pPr lvl="2"/>
            <a:r>
              <a:rPr lang="en-US" dirty="0" smtClean="0"/>
              <a:t>Gantry structure mechanical maintenance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(Spatial) Coordination of different maintenance groups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No </a:t>
            </a:r>
            <a:r>
              <a:rPr lang="en-US" b="1" dirty="0"/>
              <a:t>failure of a complete </a:t>
            </a:r>
            <a:r>
              <a:rPr lang="en-US" b="1" dirty="0" smtClean="0"/>
              <a:t>day since 2009</a:t>
            </a:r>
            <a:endParaRPr lang="en-US" b="1" dirty="0"/>
          </a:p>
          <a:p>
            <a:pPr lvl="1"/>
            <a:r>
              <a:rPr lang="en-US" dirty="0"/>
              <a:t>Maximum breakdown: 5h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3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Major criteria for a successful treatment</a:t>
            </a:r>
          </a:p>
          <a:p>
            <a:pPr lvl="1"/>
            <a:r>
              <a:rPr lang="en-GB" dirty="0" smtClean="0"/>
              <a:t>Safety</a:t>
            </a:r>
          </a:p>
          <a:p>
            <a:pPr lvl="1"/>
            <a:r>
              <a:rPr lang="en-GB" dirty="0" smtClean="0"/>
              <a:t>Accuracy</a:t>
            </a:r>
          </a:p>
          <a:p>
            <a:pPr lvl="1"/>
            <a:r>
              <a:rPr lang="en-GB" dirty="0" smtClean="0"/>
              <a:t>Reliability</a:t>
            </a:r>
          </a:p>
          <a:p>
            <a:pPr lvl="1"/>
            <a:r>
              <a:rPr lang="en-GB" dirty="0" smtClean="0"/>
              <a:t>Beam stability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Ways to get there: </a:t>
            </a:r>
          </a:p>
          <a:p>
            <a:pPr lvl="1"/>
            <a:r>
              <a:rPr lang="en-US" dirty="0" smtClean="0"/>
              <a:t>Use well known technology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Regular checks of beam parameters</a:t>
            </a:r>
          </a:p>
          <a:p>
            <a:pPr lvl="1"/>
            <a:r>
              <a:rPr lang="en-US" dirty="0" smtClean="0"/>
              <a:t>Experienced personnel</a:t>
            </a:r>
          </a:p>
          <a:p>
            <a:pPr lvl="1"/>
            <a:r>
              <a:rPr lang="en-US" dirty="0" smtClean="0"/>
              <a:t>Preventive </a:t>
            </a:r>
            <a:r>
              <a:rPr lang="en-US" dirty="0"/>
              <a:t>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8985" y="419630"/>
            <a:ext cx="865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E67900"/>
                </a:solidFill>
              </a:rPr>
              <a:t>Thank you!</a:t>
            </a:r>
            <a:endParaRPr lang="en-US" sz="4800" dirty="0">
              <a:solidFill>
                <a:srgbClr val="E679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8984" y="1209198"/>
            <a:ext cx="865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67900"/>
                </a:solidFill>
              </a:rPr>
              <a:t>And the entire HIT team, especially:  </a:t>
            </a:r>
            <a:br>
              <a:rPr lang="en-US" sz="2400" dirty="0" smtClean="0">
                <a:solidFill>
                  <a:srgbClr val="E67900"/>
                </a:solidFill>
              </a:rPr>
            </a:br>
            <a:r>
              <a:rPr lang="en-US" sz="2400" dirty="0" smtClean="0">
                <a:solidFill>
                  <a:srgbClr val="E67900"/>
                </a:solidFill>
              </a:rPr>
              <a:t>R. Cee, M. Ellerbrock, M. Galonska, A. Peters, C. Krantz (MIT)</a:t>
            </a:r>
            <a:endParaRPr lang="en-US" sz="2400" dirty="0">
              <a:solidFill>
                <a:srgbClr val="E6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medical facilities?</a:t>
            </a:r>
            <a:br>
              <a:rPr lang="en-US" dirty="0" smtClean="0"/>
            </a:br>
            <a:r>
              <a:rPr lang="en-US" sz="2400" dirty="0" smtClean="0"/>
              <a:t>In the accelerator context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Particle Therapy </a:t>
            </a:r>
            <a:r>
              <a:rPr lang="en-US" dirty="0" smtClean="0"/>
              <a:t>Centers doing patient treatment with Protons or heavier ions</a:t>
            </a:r>
          </a:p>
          <a:p>
            <a:r>
              <a:rPr lang="en-US" dirty="0"/>
              <a:t>66 </a:t>
            </a:r>
            <a:r>
              <a:rPr lang="en-US" dirty="0" smtClean="0"/>
              <a:t>Protons</a:t>
            </a:r>
          </a:p>
          <a:p>
            <a:r>
              <a:rPr lang="en-US" dirty="0" smtClean="0"/>
              <a:t>11 Carbon (+ p)</a:t>
            </a:r>
          </a:p>
          <a:p>
            <a:r>
              <a:rPr lang="en-US" dirty="0" smtClean="0"/>
              <a:t>ptcog.ch/</a:t>
            </a:r>
            <a:br>
              <a:rPr lang="en-US" dirty="0" smtClean="0"/>
            </a:br>
            <a:r>
              <a:rPr lang="en-US" dirty="0" smtClean="0"/>
              <a:t>(Nov. 2018)</a:t>
            </a:r>
            <a:br>
              <a:rPr lang="en-US" dirty="0" smtClean="0"/>
            </a:br>
            <a:r>
              <a:rPr lang="en-US" sz="1800" dirty="0" smtClean="0"/>
              <a:t>Facilities in </a:t>
            </a:r>
            <a:br>
              <a:rPr lang="en-US" sz="1800" dirty="0" smtClean="0"/>
            </a:br>
            <a:r>
              <a:rPr lang="en-US" sz="1800" dirty="0" smtClean="0"/>
              <a:t>operation only. </a:t>
            </a:r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17" y="2466989"/>
            <a:ext cx="5825836" cy="35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ussdiagramm: Verbindungsstelle 4"/>
          <p:cNvSpPr/>
          <p:nvPr/>
        </p:nvSpPr>
        <p:spPr>
          <a:xfrm>
            <a:off x="5976000" y="3276000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ussdiagramm: Verbindungsstelle 6"/>
          <p:cNvSpPr/>
          <p:nvPr/>
        </p:nvSpPr>
        <p:spPr>
          <a:xfrm>
            <a:off x="5976000" y="3132000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ussdiagramm: Verbindungsstelle 7"/>
          <p:cNvSpPr/>
          <p:nvPr/>
        </p:nvSpPr>
        <p:spPr>
          <a:xfrm>
            <a:off x="6120000" y="3132000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ussdiagramm: Verbindungsstelle 8"/>
          <p:cNvSpPr/>
          <p:nvPr/>
        </p:nvSpPr>
        <p:spPr>
          <a:xfrm>
            <a:off x="6120000" y="3276000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ussdiagramm: Verbindungsstelle 9"/>
          <p:cNvSpPr/>
          <p:nvPr/>
        </p:nvSpPr>
        <p:spPr>
          <a:xfrm>
            <a:off x="7920000" y="3221182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ussdiagramm: Verbindungsstelle 10"/>
          <p:cNvSpPr/>
          <p:nvPr/>
        </p:nvSpPr>
        <p:spPr>
          <a:xfrm>
            <a:off x="7920000" y="3366000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ussdiagramm: Verbindungsstelle 11"/>
          <p:cNvSpPr/>
          <p:nvPr/>
        </p:nvSpPr>
        <p:spPr>
          <a:xfrm>
            <a:off x="7920000" y="3510000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ussdiagramm: Verbindungsstelle 12"/>
          <p:cNvSpPr/>
          <p:nvPr/>
        </p:nvSpPr>
        <p:spPr>
          <a:xfrm>
            <a:off x="8064000" y="3508664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ussdiagramm: Verbindungsstelle 13"/>
          <p:cNvSpPr/>
          <p:nvPr/>
        </p:nvSpPr>
        <p:spPr>
          <a:xfrm>
            <a:off x="8064000" y="3366655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ussdiagramm: Verbindungsstelle 14"/>
          <p:cNvSpPr/>
          <p:nvPr/>
        </p:nvSpPr>
        <p:spPr>
          <a:xfrm>
            <a:off x="7591338" y="3510000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ussdiagramm: Verbindungsstelle 15"/>
          <p:cNvSpPr/>
          <p:nvPr/>
        </p:nvSpPr>
        <p:spPr>
          <a:xfrm>
            <a:off x="7591338" y="3661224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ussdiagramm: Verbindungsstelle 17"/>
          <p:cNvSpPr/>
          <p:nvPr/>
        </p:nvSpPr>
        <p:spPr>
          <a:xfrm>
            <a:off x="550266" y="2852091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ussdiagramm: Verbindungsstelle 18"/>
          <p:cNvSpPr/>
          <p:nvPr/>
        </p:nvSpPr>
        <p:spPr>
          <a:xfrm>
            <a:off x="548228" y="2466989"/>
            <a:ext cx="124691" cy="124691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ussdiagramm: Verbindungsstelle 20"/>
          <p:cNvSpPr/>
          <p:nvPr/>
        </p:nvSpPr>
        <p:spPr>
          <a:xfrm>
            <a:off x="4189228" y="3174336"/>
            <a:ext cx="637953" cy="609439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22" name="Flussdiagramm: Verbindungsstelle 21"/>
          <p:cNvSpPr/>
          <p:nvPr/>
        </p:nvSpPr>
        <p:spPr>
          <a:xfrm>
            <a:off x="5533803" y="3094233"/>
            <a:ext cx="396000" cy="396948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20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4" name="Flussdiagramm: Verbindungsstelle 23"/>
          <p:cNvSpPr/>
          <p:nvPr/>
        </p:nvSpPr>
        <p:spPr>
          <a:xfrm>
            <a:off x="7513080" y="2977996"/>
            <a:ext cx="396000" cy="396948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17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5" name="Flussdiagramm: Verbindungsstelle 24"/>
          <p:cNvSpPr/>
          <p:nvPr/>
        </p:nvSpPr>
        <p:spPr>
          <a:xfrm>
            <a:off x="6233850" y="4813240"/>
            <a:ext cx="124691" cy="124691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89" y="1628697"/>
            <a:ext cx="47767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Rationales for ion beam therapy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4167" cy="4525963"/>
          </a:xfrm>
        </p:spPr>
        <p:txBody>
          <a:bodyPr/>
          <a:lstStyle/>
          <a:p>
            <a:r>
              <a:rPr lang="en-US" dirty="0" smtClean="0"/>
              <a:t>Depth-dose profile: </a:t>
            </a:r>
            <a:br>
              <a:rPr lang="en-US" dirty="0" smtClean="0"/>
            </a:br>
            <a:r>
              <a:rPr lang="en-US" dirty="0" smtClean="0"/>
              <a:t>Bethe-Bloch</a:t>
            </a:r>
            <a:endParaRPr lang="en-GB" altLang="de-DE" dirty="0" smtClean="0">
              <a:solidFill>
                <a:srgbClr val="535355"/>
              </a:solidFill>
            </a:endParaRPr>
          </a:p>
          <a:p>
            <a:endParaRPr lang="en-GB" altLang="de-DE" sz="1050" dirty="0" smtClean="0">
              <a:solidFill>
                <a:srgbClr val="535355"/>
              </a:solidFill>
            </a:endParaRPr>
          </a:p>
          <a:p>
            <a:r>
              <a:rPr lang="en-GB" altLang="de-DE" dirty="0" smtClean="0">
                <a:solidFill>
                  <a:srgbClr val="535355"/>
                </a:solidFill>
              </a:rPr>
              <a:t>Range defined </a:t>
            </a:r>
            <a:r>
              <a:rPr lang="en-GB" altLang="de-DE" dirty="0">
                <a:solidFill>
                  <a:srgbClr val="535355"/>
                </a:solidFill>
              </a:rPr>
              <a:t>by starting </a:t>
            </a:r>
            <a:r>
              <a:rPr lang="en-GB" altLang="de-DE" dirty="0" smtClean="0">
                <a:solidFill>
                  <a:srgbClr val="535355"/>
                </a:solidFill>
              </a:rPr>
              <a:t>energy (</a:t>
            </a:r>
            <a:r>
              <a:rPr lang="en-GB" altLang="de-DE" i="1" dirty="0" smtClean="0">
                <a:solidFill>
                  <a:srgbClr val="535355"/>
                </a:solidFill>
              </a:rPr>
              <a:t>Bragg peak</a:t>
            </a:r>
            <a:r>
              <a:rPr lang="en-US" dirty="0" smtClean="0"/>
              <a:t>)</a:t>
            </a:r>
          </a:p>
          <a:p>
            <a:endParaRPr lang="en-US" sz="1050" dirty="0" smtClean="0"/>
          </a:p>
          <a:p>
            <a:r>
              <a:rPr lang="en-US" dirty="0" smtClean="0"/>
              <a:t>Less lateral scattering</a:t>
            </a:r>
          </a:p>
          <a:p>
            <a:endParaRPr lang="en-US" sz="1050" dirty="0" smtClean="0"/>
          </a:p>
          <a:p>
            <a:r>
              <a:rPr lang="en-US" dirty="0" smtClean="0"/>
              <a:t>Higher </a:t>
            </a:r>
            <a:r>
              <a:rPr lang="en-US" dirty="0"/>
              <a:t>biological effectiveness </a:t>
            </a:r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Possibility </a:t>
            </a:r>
            <a:r>
              <a:rPr lang="en-US" dirty="0"/>
              <a:t>of lateral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guidance (scanning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4460" y="5529109"/>
            <a:ext cx="322644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79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r>
              <a:rPr lang="en-GB" altLang="de-DE" sz="1200" dirty="0" err="1">
                <a:solidFill>
                  <a:srgbClr val="666666"/>
                </a:solidFill>
              </a:rPr>
              <a:t>Krämer</a:t>
            </a:r>
            <a:r>
              <a:rPr lang="en-GB" altLang="de-DE" sz="1200" dirty="0">
                <a:solidFill>
                  <a:srgbClr val="666666"/>
                </a:solidFill>
              </a:rPr>
              <a:t> &amp; Durante, Eur. Phys. J. D 60 (2010</a:t>
            </a:r>
            <a:r>
              <a:rPr lang="en-GB" altLang="de-DE" sz="1100" dirty="0">
                <a:solidFill>
                  <a:srgbClr val="666666"/>
                </a:solidFill>
              </a:rPr>
              <a:t>)</a:t>
            </a:r>
          </a:p>
        </p:txBody>
      </p:sp>
      <p:sp>
        <p:nvSpPr>
          <p:cNvPr id="6" name="Rechteck 5"/>
          <p:cNvSpPr/>
          <p:nvPr/>
        </p:nvSpPr>
        <p:spPr>
          <a:xfrm>
            <a:off x="4228989" y="1584255"/>
            <a:ext cx="4678326" cy="37639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64" y="2944970"/>
            <a:ext cx="5009117" cy="24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64460" y="5787078"/>
            <a:ext cx="3095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79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r>
              <a:rPr lang="en-GB" altLang="de-DE" sz="1200" dirty="0" err="1">
                <a:solidFill>
                  <a:srgbClr val="535355"/>
                </a:solidFill>
              </a:rPr>
              <a:t>Amaldi</a:t>
            </a:r>
            <a:r>
              <a:rPr lang="en-GB" altLang="de-DE" sz="1200" dirty="0">
                <a:solidFill>
                  <a:srgbClr val="535355"/>
                </a:solidFill>
              </a:rPr>
              <a:t> &amp; Kraft, Rep. </a:t>
            </a:r>
            <a:r>
              <a:rPr lang="en-GB" altLang="de-DE" sz="1200" dirty="0" err="1">
                <a:solidFill>
                  <a:srgbClr val="535355"/>
                </a:solidFill>
              </a:rPr>
              <a:t>Prog</a:t>
            </a:r>
            <a:r>
              <a:rPr lang="en-GB" altLang="de-DE" sz="1200" dirty="0">
                <a:solidFill>
                  <a:srgbClr val="535355"/>
                </a:solidFill>
              </a:rPr>
              <a:t>. Phys. 68 (2005)</a:t>
            </a:r>
          </a:p>
        </p:txBody>
      </p:sp>
    </p:spTree>
    <p:extLst>
      <p:ext uri="{BB962C8B-B14F-4D97-AF65-F5344CB8AC3E}">
        <p14:creationId xmlns:p14="http://schemas.microsoft.com/office/powerpoint/2010/main" val="17508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Bilder\pi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5" y="1248363"/>
            <a:ext cx="8251903" cy="50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therapy</a:t>
            </a:r>
            <a:br>
              <a:rPr lang="en-US" dirty="0" smtClean="0"/>
            </a:br>
            <a:r>
              <a:rPr lang="en-US" sz="2400" dirty="0" smtClean="0"/>
              <a:t>State of the art: raster-scanning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403" y="1600200"/>
            <a:ext cx="8035140" cy="4525963"/>
          </a:xfrm>
        </p:spPr>
        <p:txBody>
          <a:bodyPr/>
          <a:lstStyle/>
          <a:p>
            <a:pPr marL="0" indent="0">
              <a:buNone/>
            </a:pPr>
            <a:endParaRPr lang="en-GB" altLang="de-DE" sz="1800" dirty="0" smtClean="0">
              <a:solidFill>
                <a:srgbClr val="292929"/>
              </a:solidFill>
            </a:endParaRPr>
          </a:p>
          <a:p>
            <a:pPr marL="0" indent="0">
              <a:buNone/>
            </a:pPr>
            <a:endParaRPr lang="en-GB" altLang="de-DE" sz="1800" dirty="0" smtClean="0">
              <a:solidFill>
                <a:srgbClr val="292929"/>
              </a:solidFill>
            </a:endParaRPr>
          </a:p>
          <a:p>
            <a:pPr marL="0" indent="0">
              <a:buNone/>
            </a:pPr>
            <a:endParaRPr lang="en-GB" altLang="de-DE" sz="1800" dirty="0" smtClean="0">
              <a:solidFill>
                <a:srgbClr val="292929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292929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292929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292929"/>
                </a:solidFill>
              </a:rPr>
              <a:t>Pencil beam is </a:t>
            </a:r>
          </a:p>
          <a:p>
            <a:r>
              <a:rPr lang="en-GB" sz="1800" dirty="0" smtClean="0">
                <a:solidFill>
                  <a:srgbClr val="292929"/>
                </a:solidFill>
              </a:rPr>
              <a:t>guided by </a:t>
            </a:r>
          </a:p>
          <a:p>
            <a:pPr lvl="1"/>
            <a:r>
              <a:rPr lang="en-GB" sz="1600" dirty="0" smtClean="0">
                <a:solidFill>
                  <a:srgbClr val="292929"/>
                </a:solidFill>
              </a:rPr>
              <a:t>scanning magnets</a:t>
            </a:r>
          </a:p>
          <a:p>
            <a:r>
              <a:rPr lang="en-GB" sz="1800" dirty="0" smtClean="0">
                <a:solidFill>
                  <a:srgbClr val="292929"/>
                </a:solidFill>
              </a:rPr>
              <a:t>monitored by</a:t>
            </a:r>
          </a:p>
          <a:p>
            <a:pPr lvl="1"/>
            <a:r>
              <a:rPr lang="en-GB" sz="1600" dirty="0" smtClean="0">
                <a:solidFill>
                  <a:srgbClr val="292929"/>
                </a:solidFill>
              </a:rPr>
              <a:t>multi-wire chambers</a:t>
            </a:r>
          </a:p>
          <a:p>
            <a:endParaRPr lang="en-GB" sz="1800" dirty="0" smtClean="0">
              <a:solidFill>
                <a:srgbClr val="292929"/>
              </a:solidFill>
            </a:endParaRPr>
          </a:p>
          <a:p>
            <a:pPr lvl="1"/>
            <a:r>
              <a:rPr lang="en-GB" sz="1600" dirty="0" smtClean="0">
                <a:solidFill>
                  <a:srgbClr val="292929"/>
                </a:solidFill>
              </a:rPr>
              <a:t>ionization chambers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>
              <a:solidFill>
                <a:srgbClr val="292929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292929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29292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82050" y="5682345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29"/>
                </a:solidFill>
              </a:rPr>
              <a:t>Spread out </a:t>
            </a:r>
            <a:br>
              <a:rPr lang="en-US" dirty="0">
                <a:solidFill>
                  <a:srgbClr val="292929"/>
                </a:solidFill>
              </a:rPr>
            </a:br>
            <a:r>
              <a:rPr lang="en-US" dirty="0">
                <a:solidFill>
                  <a:srgbClr val="292929"/>
                </a:solidFill>
              </a:rPr>
              <a:t>Bragg </a:t>
            </a:r>
            <a:r>
              <a:rPr lang="en-US" dirty="0" smtClean="0">
                <a:solidFill>
                  <a:srgbClr val="292929"/>
                </a:solidFill>
              </a:rPr>
              <a:t>Peak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78498" y="1248362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de-DE" dirty="0">
                <a:solidFill>
                  <a:srgbClr val="292929"/>
                </a:solidFill>
              </a:rPr>
              <a:t>Accelerator </a:t>
            </a:r>
            <a:br>
              <a:rPr lang="en-GB" altLang="de-DE" dirty="0">
                <a:solidFill>
                  <a:srgbClr val="292929"/>
                </a:solidFill>
              </a:rPr>
            </a:br>
            <a:r>
              <a:rPr lang="en-GB" altLang="de-DE" dirty="0">
                <a:solidFill>
                  <a:srgbClr val="292929"/>
                </a:solidFill>
              </a:rPr>
              <a:t>delivers a spectrum </a:t>
            </a:r>
            <a:br>
              <a:rPr lang="en-GB" altLang="de-DE" dirty="0">
                <a:solidFill>
                  <a:srgbClr val="292929"/>
                </a:solidFill>
              </a:rPr>
            </a:br>
            <a:r>
              <a:rPr lang="en-GB" altLang="de-DE" dirty="0">
                <a:solidFill>
                  <a:srgbClr val="292929"/>
                </a:solidFill>
              </a:rPr>
              <a:t>of ion energies</a:t>
            </a:r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2821259" y="3311912"/>
            <a:ext cx="133814" cy="345688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821259" y="3484756"/>
            <a:ext cx="624468" cy="172844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12595" y="6044026"/>
            <a:ext cx="2843561" cy="2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79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r>
              <a:rPr lang="en-GB" altLang="de-DE" sz="1200" dirty="0" smtClean="0">
                <a:solidFill>
                  <a:srgbClr val="666666"/>
                </a:solidFill>
              </a:rPr>
              <a:t>courtesy of Siemens Health Care</a:t>
            </a:r>
            <a:endParaRPr lang="en-GB" altLang="de-DE" sz="11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HIT-AUSTAUSCH\Public\Bilder\Bilder HIT Broschüre 2012\20101213_N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" y="1268141"/>
            <a:ext cx="8385819" cy="55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medical facility: </a:t>
            </a:r>
            <a:br>
              <a:rPr lang="en-US" dirty="0" smtClean="0"/>
            </a:br>
            <a:r>
              <a:rPr lang="en-US" dirty="0" smtClean="0"/>
              <a:t>Heidelberg Ion-Beam Therapy Center HIT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33"/>
                </a:solidFill>
              </a:rPr>
              <a:t>More </a:t>
            </a:r>
            <a:r>
              <a:rPr lang="en-US" dirty="0">
                <a:solidFill>
                  <a:srgbClr val="333333"/>
                </a:solidFill>
              </a:rPr>
              <a:t>than </a:t>
            </a:r>
            <a:r>
              <a:rPr lang="en-US" dirty="0" smtClean="0">
                <a:solidFill>
                  <a:srgbClr val="333333"/>
                </a:solidFill>
              </a:rPr>
              <a:t>5200 </a:t>
            </a:r>
            <a:r>
              <a:rPr lang="en-US" dirty="0">
                <a:solidFill>
                  <a:srgbClr val="333333"/>
                </a:solidFill>
              </a:rPr>
              <a:t>patients </a:t>
            </a:r>
            <a:r>
              <a:rPr lang="en-US" dirty="0" smtClean="0">
                <a:solidFill>
                  <a:srgbClr val="333333"/>
                </a:solidFill>
              </a:rPr>
              <a:t>treated </a:t>
            </a:r>
            <a:r>
              <a:rPr lang="en-US" dirty="0">
                <a:solidFill>
                  <a:srgbClr val="333333"/>
                </a:solidFill>
              </a:rPr>
              <a:t>since Nov. </a:t>
            </a:r>
            <a:r>
              <a:rPr lang="en-US" dirty="0" smtClean="0">
                <a:solidFill>
                  <a:srgbClr val="333333"/>
                </a:solidFill>
              </a:rPr>
              <a:t>2009</a:t>
            </a:r>
          </a:p>
          <a:p>
            <a:r>
              <a:rPr lang="en-US" dirty="0">
                <a:solidFill>
                  <a:srgbClr val="333333"/>
                </a:solidFill>
              </a:rPr>
              <a:t>Up to 71 patients treated </a:t>
            </a:r>
            <a:r>
              <a:rPr lang="en-US" dirty="0" smtClean="0">
                <a:solidFill>
                  <a:srgbClr val="333333"/>
                </a:solidFill>
              </a:rPr>
              <a:t>per day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Treatment performed every day when scheduled </a:t>
            </a:r>
          </a:p>
          <a:p>
            <a:pPr marL="0" indent="0">
              <a:buNone/>
            </a:pPr>
            <a:endParaRPr lang="en-US" dirty="0" smtClean="0">
              <a:solidFill>
                <a:srgbClr val="333333"/>
              </a:solidFill>
            </a:endParaRPr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041929" y="3257520"/>
            <a:ext cx="712054" cy="523220"/>
          </a:xfrm>
          <a:prstGeom prst="rect">
            <a:avLst/>
          </a:prstGeom>
          <a:solidFill>
            <a:srgbClr val="004A6F"/>
          </a:solidFill>
          <a:ln w="38100">
            <a:solidFill>
              <a:srgbClr val="E679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Gerade Verbindung mit Pfeil 5"/>
          <p:cNvCxnSpPr>
            <a:stCxn id="4" idx="2"/>
          </p:cNvCxnSpPr>
          <p:nvPr/>
        </p:nvCxnSpPr>
        <p:spPr>
          <a:xfrm>
            <a:off x="4397956" y="3780740"/>
            <a:ext cx="0" cy="643630"/>
          </a:xfrm>
          <a:prstGeom prst="straightConnector1">
            <a:avLst/>
          </a:prstGeom>
          <a:ln w="38100">
            <a:solidFill>
              <a:srgbClr val="E67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030672" y="5609375"/>
            <a:ext cx="2194703" cy="707886"/>
          </a:xfrm>
          <a:prstGeom prst="rect">
            <a:avLst/>
          </a:prstGeom>
          <a:solidFill>
            <a:srgbClr val="004A6F"/>
          </a:solidFill>
          <a:ln w="38100">
            <a:solidFill>
              <a:srgbClr val="E67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National Center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for Tumor Diseases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Gerade Verbindung mit Pfeil 10"/>
          <p:cNvCxnSpPr>
            <a:stCxn id="10" idx="0"/>
          </p:cNvCxnSpPr>
          <p:nvPr/>
        </p:nvCxnSpPr>
        <p:spPr>
          <a:xfrm flipH="1" flipV="1">
            <a:off x="4985741" y="5274527"/>
            <a:ext cx="142283" cy="334848"/>
          </a:xfrm>
          <a:prstGeom prst="straightConnector1">
            <a:avLst/>
          </a:prstGeom>
          <a:ln w="38100">
            <a:solidFill>
              <a:srgbClr val="E67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511228" y="5397674"/>
            <a:ext cx="1117550" cy="707886"/>
          </a:xfrm>
          <a:prstGeom prst="rect">
            <a:avLst/>
          </a:prstGeom>
          <a:solidFill>
            <a:srgbClr val="004A6F"/>
          </a:solidFill>
          <a:ln w="38100">
            <a:solidFill>
              <a:srgbClr val="E67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Pediatric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clinic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Gerade Verbindung mit Pfeil 15"/>
          <p:cNvCxnSpPr>
            <a:stCxn id="19" idx="2"/>
          </p:cNvCxnSpPr>
          <p:nvPr/>
        </p:nvCxnSpPr>
        <p:spPr>
          <a:xfrm flipH="1">
            <a:off x="7203688" y="3457575"/>
            <a:ext cx="827009" cy="712981"/>
          </a:xfrm>
          <a:prstGeom prst="straightConnector1">
            <a:avLst/>
          </a:prstGeom>
          <a:ln w="38100">
            <a:solidFill>
              <a:srgbClr val="E67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307582" y="3057465"/>
            <a:ext cx="1446230" cy="400110"/>
          </a:xfrm>
          <a:prstGeom prst="rect">
            <a:avLst/>
          </a:prstGeom>
          <a:solidFill>
            <a:srgbClr val="004A6F"/>
          </a:solidFill>
          <a:ln w="38100">
            <a:solidFill>
              <a:srgbClr val="E67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Gynecology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8070003" y="4913968"/>
            <a:ext cx="62517" cy="483706"/>
          </a:xfrm>
          <a:prstGeom prst="straightConnector1">
            <a:avLst/>
          </a:prstGeom>
          <a:ln w="38100">
            <a:solidFill>
              <a:srgbClr val="E67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27" idx="2"/>
          </p:cNvCxnSpPr>
          <p:nvPr/>
        </p:nvCxnSpPr>
        <p:spPr>
          <a:xfrm flipH="1">
            <a:off x="5493839" y="3277150"/>
            <a:ext cx="613806" cy="719233"/>
          </a:xfrm>
          <a:prstGeom prst="straightConnector1">
            <a:avLst/>
          </a:prstGeom>
          <a:ln w="38100">
            <a:solidFill>
              <a:srgbClr val="E67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597729" y="2877040"/>
            <a:ext cx="1019831" cy="400110"/>
          </a:xfrm>
          <a:prstGeom prst="rect">
            <a:avLst/>
          </a:prstGeom>
          <a:solidFill>
            <a:srgbClr val="004A6F"/>
          </a:solidFill>
          <a:ln w="38100">
            <a:solidFill>
              <a:srgbClr val="E67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Surgery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9" name="Gerade Verbindung mit Pfeil 28"/>
          <p:cNvCxnSpPr>
            <a:stCxn id="30" idx="2"/>
          </p:cNvCxnSpPr>
          <p:nvPr/>
        </p:nvCxnSpPr>
        <p:spPr>
          <a:xfrm>
            <a:off x="2062792" y="3584951"/>
            <a:ext cx="867385" cy="478144"/>
          </a:xfrm>
          <a:prstGeom prst="straightConnector1">
            <a:avLst/>
          </a:prstGeom>
          <a:ln w="38100">
            <a:solidFill>
              <a:srgbClr val="E67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483947" y="2877065"/>
            <a:ext cx="1157689" cy="707886"/>
          </a:xfrm>
          <a:prstGeom prst="rect">
            <a:avLst/>
          </a:prstGeom>
          <a:solidFill>
            <a:srgbClr val="004A6F"/>
          </a:solidFill>
          <a:ln w="38100">
            <a:solidFill>
              <a:srgbClr val="E67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Internal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medicine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/>
          <p:cNvCxnSpPr>
            <a:stCxn id="34" idx="0"/>
          </p:cNvCxnSpPr>
          <p:nvPr/>
        </p:nvCxnSpPr>
        <p:spPr>
          <a:xfrm flipV="1">
            <a:off x="992243" y="4913968"/>
            <a:ext cx="223239" cy="613456"/>
          </a:xfrm>
          <a:prstGeom prst="straightConnector1">
            <a:avLst/>
          </a:prstGeom>
          <a:ln w="38100">
            <a:solidFill>
              <a:srgbClr val="E67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12597" y="5527424"/>
            <a:ext cx="1159292" cy="707886"/>
          </a:xfrm>
          <a:prstGeom prst="rect">
            <a:avLst/>
          </a:prstGeom>
          <a:solidFill>
            <a:srgbClr val="004A6F"/>
          </a:solidFill>
          <a:ln w="38100">
            <a:solidFill>
              <a:srgbClr val="E67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Radio-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oncology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requirements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Reliability </a:t>
            </a:r>
            <a:r>
              <a:rPr lang="en-US" b="1" dirty="0"/>
              <a:t>and Availability</a:t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0470"/>
          </a:xfrm>
        </p:spPr>
        <p:txBody>
          <a:bodyPr/>
          <a:lstStyle/>
          <a:p>
            <a:r>
              <a:rPr lang="en-US" dirty="0"/>
              <a:t>Provide particle beams in therapy quality </a:t>
            </a:r>
            <a:r>
              <a:rPr lang="en-US" dirty="0" smtClean="0"/>
              <a:t>335 </a:t>
            </a:r>
            <a:r>
              <a:rPr lang="en-US" dirty="0"/>
              <a:t>days / year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/>
              <a:t>any interruptions to guarantee therapy </a:t>
            </a:r>
            <a:r>
              <a:rPr lang="en-US" dirty="0" smtClean="0"/>
              <a:t>success</a:t>
            </a:r>
          </a:p>
          <a:p>
            <a:r>
              <a:rPr lang="en-US" dirty="0" smtClean="0"/>
              <a:t>Beam precision and stability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57202" y="3285456"/>
            <a:ext cx="3824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35355"/>
                </a:solidFill>
              </a:rPr>
              <a:t>Overview:</a:t>
            </a:r>
          </a:p>
          <a:p>
            <a:endParaRPr lang="en-US" sz="2400" dirty="0" smtClean="0">
              <a:solidFill>
                <a:srgbClr val="53535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355"/>
                </a:solidFill>
              </a:rPr>
              <a:t>Facility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355"/>
                </a:solidFill>
              </a:rPr>
              <a:t>Data </a:t>
            </a:r>
            <a:r>
              <a:rPr lang="en-US" sz="2400" dirty="0">
                <a:solidFill>
                  <a:srgbClr val="535355"/>
                </a:solidFill>
              </a:rPr>
              <a:t>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355"/>
                </a:solidFill>
              </a:rPr>
              <a:t>Operating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355"/>
                </a:solidFill>
              </a:rPr>
              <a:t>Maintenance concept</a:t>
            </a:r>
            <a:endParaRPr lang="en-US" sz="2400" dirty="0">
              <a:solidFill>
                <a:srgbClr val="53535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design</a:t>
            </a:r>
            <a:br>
              <a:rPr lang="en-US" dirty="0" smtClean="0"/>
            </a:br>
            <a:r>
              <a:rPr lang="en-US" sz="2400" dirty="0" smtClean="0"/>
              <a:t>Accelerator layout</a:t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787759"/>
            <a:ext cx="8281263" cy="533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227806" cy="4525963"/>
          </a:xfrm>
          <a:ln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/>
              <a:t>T</a:t>
            </a:r>
            <a:r>
              <a:rPr lang="en-US" dirty="0" smtClean="0"/>
              <a:t>reatment room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dirty="0" smtClean="0"/>
          </a:p>
        </p:txBody>
      </p:sp>
      <p:cxnSp>
        <p:nvCxnSpPr>
          <p:cNvPr id="5" name="Gerade Verbindung 4"/>
          <p:cNvCxnSpPr/>
          <p:nvPr/>
        </p:nvCxnSpPr>
        <p:spPr>
          <a:xfrm>
            <a:off x="3054927" y="1974273"/>
            <a:ext cx="1226128" cy="1101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72463" y="2242531"/>
            <a:ext cx="226566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9pPr>
          </a:lstStyle>
          <a:p>
            <a:r>
              <a:rPr lang="de-DE" altLang="en-US" sz="2400" dirty="0">
                <a:solidFill>
                  <a:srgbClr val="535355"/>
                </a:solidFill>
                <a:latin typeface="+mn-lt"/>
              </a:rPr>
              <a:t>Synchrotron, </a:t>
            </a:r>
          </a:p>
          <a:p>
            <a:r>
              <a:rPr lang="de-DE" altLang="en-US" sz="2400" dirty="0">
                <a:solidFill>
                  <a:srgbClr val="535355"/>
                </a:solidFill>
                <a:latin typeface="+mn-lt"/>
              </a:rPr>
              <a:t>(48 - 430 </a:t>
            </a:r>
            <a:r>
              <a:rPr lang="de-DE" altLang="en-US" sz="2400" dirty="0" err="1">
                <a:solidFill>
                  <a:srgbClr val="535355"/>
                </a:solidFill>
                <a:latin typeface="+mn-lt"/>
              </a:rPr>
              <a:t>MeV</a:t>
            </a:r>
            <a:r>
              <a:rPr lang="de-DE" altLang="en-US" sz="2400" dirty="0">
                <a:solidFill>
                  <a:srgbClr val="535355"/>
                </a:solidFill>
                <a:latin typeface="+mn-lt"/>
              </a:rPr>
              <a:t>/u)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14733" y="4310785"/>
            <a:ext cx="267854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535355"/>
                </a:solidFill>
                <a:latin typeface="+mn-lt"/>
              </a:rPr>
              <a:t>Beam transport </a:t>
            </a:r>
            <a:r>
              <a:rPr lang="en-US" sz="2400" dirty="0">
                <a:solidFill>
                  <a:srgbClr val="535355"/>
                </a:solidFill>
                <a:latin typeface="+mn-lt"/>
              </a:rPr>
              <a:t>B</a:t>
            </a:r>
            <a:r>
              <a:rPr lang="en-US" sz="2400" dirty="0" smtClean="0">
                <a:solidFill>
                  <a:srgbClr val="535355"/>
                </a:solidFill>
                <a:latin typeface="+mn-lt"/>
              </a:rPr>
              <a:t>eam shaping</a:t>
            </a:r>
          </a:p>
          <a:p>
            <a:r>
              <a:rPr lang="en-US" sz="2400" dirty="0" smtClean="0">
                <a:solidFill>
                  <a:srgbClr val="535355"/>
                </a:solidFill>
                <a:latin typeface="+mn-lt"/>
              </a:rPr>
              <a:t>Abort systems</a:t>
            </a:r>
            <a:endParaRPr lang="en-US" sz="2400" dirty="0">
              <a:solidFill>
                <a:srgbClr val="535355"/>
              </a:solidFill>
              <a:latin typeface="+mn-lt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2687781" y="2108402"/>
            <a:ext cx="782783" cy="124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904009" y="2108402"/>
            <a:ext cx="1264227" cy="124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44740" y="782390"/>
            <a:ext cx="203983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9pPr>
          </a:lstStyle>
          <a:p>
            <a:r>
              <a:rPr lang="de-DE" altLang="en-US" sz="2400" dirty="0" err="1" smtClean="0">
                <a:solidFill>
                  <a:srgbClr val="535355"/>
                </a:solidFill>
                <a:latin typeface="+mn-lt"/>
              </a:rPr>
              <a:t>Sources</a:t>
            </a:r>
            <a:r>
              <a:rPr lang="de-DE" altLang="en-US" sz="2400" dirty="0" smtClean="0">
                <a:solidFill>
                  <a:srgbClr val="535355"/>
                </a:solidFill>
                <a:latin typeface="+mn-lt"/>
              </a:rPr>
              <a:t> </a:t>
            </a:r>
            <a:endParaRPr lang="de-DE" altLang="en-US" sz="2400" dirty="0">
              <a:solidFill>
                <a:srgbClr val="535355"/>
              </a:solidFill>
              <a:latin typeface="+mn-lt"/>
            </a:endParaRPr>
          </a:p>
          <a:p>
            <a:r>
              <a:rPr lang="de-DE" altLang="en-US" sz="2400" dirty="0" err="1" smtClean="0">
                <a:solidFill>
                  <a:srgbClr val="535355"/>
                </a:solidFill>
                <a:latin typeface="+mn-lt"/>
              </a:rPr>
              <a:t>Injector</a:t>
            </a:r>
            <a:r>
              <a:rPr lang="de-DE" altLang="en-US" sz="2400" dirty="0" smtClean="0">
                <a:solidFill>
                  <a:srgbClr val="535355"/>
                </a:solidFill>
                <a:latin typeface="+mn-lt"/>
              </a:rPr>
              <a:t> LINAC</a:t>
            </a:r>
            <a:endParaRPr lang="de-DE" altLang="en-US" sz="2400" dirty="0">
              <a:solidFill>
                <a:srgbClr val="535355"/>
              </a:solidFill>
              <a:latin typeface="+mn-lt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3813464" y="1025237"/>
            <a:ext cx="8416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4083628" y="1375064"/>
            <a:ext cx="561112" cy="1108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871398" y="3844636"/>
            <a:ext cx="382609" cy="4661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www.klinikum.uni-heidelberg.de/fileadmin/_processed_/8/2/csm_06_HIT_Horizontalbestrahlungsplatz_0d076477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83" y="2964957"/>
            <a:ext cx="4549480" cy="30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www.klinikum.uni-heidelberg.de/fileadmin/_processed_/b/8/csm_05_HIT_Strahlfuehrung_56455ad3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71" y="551316"/>
            <a:ext cx="3620461" cy="24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Bilder\Bild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973388"/>
            <a:ext cx="4584917" cy="30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www.klinikum.uni-heidelberg.de/fileadmin/_processed_/7/4/csm_02_HIT_Ionenquelle_c11cb56e0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03" y="3059043"/>
            <a:ext cx="1939556" cy="29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Dienstreisen\2014_Dresden_DPG\Material\Gantry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54" y="554948"/>
            <a:ext cx="3638509" cy="54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T:\HIT-AUSTAUSCH\Fotos HIT\HIT\Technik\03a_HIT_Linearbeschleunig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96" y="2830867"/>
            <a:ext cx="4638635" cy="318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</a:t>
            </a:r>
            <a:r>
              <a:rPr lang="en-US" dirty="0" smtClean="0"/>
              <a:t>design</a:t>
            </a:r>
            <a:br>
              <a:rPr lang="en-US" dirty="0" smtClean="0"/>
            </a:br>
            <a:r>
              <a:rPr lang="en-US" sz="2400" dirty="0" smtClean="0"/>
              <a:t>Basic strategy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0833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dose delivery must be: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en-US" dirty="0"/>
              <a:t>afe </a:t>
            </a:r>
            <a:r>
              <a:rPr lang="en-US" dirty="0" smtClean="0"/>
              <a:t>and precise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edundant beam abort systems</a:t>
            </a:r>
          </a:p>
          <a:p>
            <a:pPr lvl="1"/>
            <a:r>
              <a:rPr lang="en-US" dirty="0" smtClean="0"/>
              <a:t>Stable beam parameters (e.g. excellent power supplies)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Failsafe</a:t>
            </a:r>
            <a:endParaRPr lang="en-US" dirty="0"/>
          </a:p>
          <a:p>
            <a:pPr lvl="1"/>
            <a:r>
              <a:rPr lang="en-US" dirty="0" smtClean="0"/>
              <a:t>Redundancy of important components</a:t>
            </a:r>
            <a:endParaRPr lang="en-US" dirty="0"/>
          </a:p>
          <a:p>
            <a:pPr lvl="2"/>
            <a:r>
              <a:rPr lang="en-US" dirty="0"/>
              <a:t>Sync-RF </a:t>
            </a:r>
          </a:p>
          <a:p>
            <a:pPr lvl="2"/>
            <a:r>
              <a:rPr lang="en-US" dirty="0"/>
              <a:t>ECR Ion Sources </a:t>
            </a:r>
          </a:p>
          <a:p>
            <a:pPr lvl="1"/>
            <a:r>
              <a:rPr lang="en-US" dirty="0" smtClean="0"/>
              <a:t>Reliable components	</a:t>
            </a:r>
          </a:p>
          <a:p>
            <a:pPr lvl="2"/>
            <a:r>
              <a:rPr lang="en-US" dirty="0" smtClean="0"/>
              <a:t>Warm iron magnets, </a:t>
            </a:r>
            <a:r>
              <a:rPr lang="en-US" dirty="0"/>
              <a:t>not superconducting (decision of </a:t>
            </a:r>
            <a:r>
              <a:rPr lang="en-US" dirty="0" smtClean="0"/>
              <a:t>~1998)</a:t>
            </a:r>
            <a:endParaRPr lang="en-US" dirty="0"/>
          </a:p>
          <a:p>
            <a:pPr lvl="2"/>
            <a:r>
              <a:rPr lang="en-US" dirty="0" smtClean="0"/>
              <a:t>Moderate </a:t>
            </a:r>
            <a:r>
              <a:rPr lang="en-US" dirty="0"/>
              <a:t>field </a:t>
            </a:r>
            <a:r>
              <a:rPr lang="en-US" dirty="0" smtClean="0"/>
              <a:t>strengths</a:t>
            </a:r>
            <a:r>
              <a:rPr lang="en-US" dirty="0"/>
              <a:t>,</a:t>
            </a:r>
            <a:r>
              <a:rPr lang="en-US" dirty="0" smtClean="0"/>
              <a:t> ~ </a:t>
            </a:r>
            <a:r>
              <a:rPr lang="en-US" dirty="0"/>
              <a:t>1,5 </a:t>
            </a:r>
            <a:r>
              <a:rPr lang="en-US" dirty="0" smtClean="0"/>
              <a:t>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Fast: r</a:t>
            </a:r>
            <a:r>
              <a:rPr lang="en-US" dirty="0" smtClean="0">
                <a:sym typeface="Wingdings" panose="05000000000000000000" pitchFamily="2" charset="2"/>
              </a:rPr>
              <a:t>eduction of cycle time only without impact on 1.+2.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Implementation of magnetic field control (2012)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Implementation of dynamic intensity control (2014)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08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supply</a:t>
            </a:r>
            <a:br>
              <a:rPr lang="en-US" dirty="0"/>
            </a:br>
            <a:r>
              <a:rPr lang="en-US" sz="2400" dirty="0" smtClean="0"/>
              <a:t>Beam parameter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Precise dose delivery requires:</a:t>
            </a:r>
          </a:p>
          <a:p>
            <a:endParaRPr lang="en-US" dirty="0" smtClean="0"/>
          </a:p>
          <a:p>
            <a:r>
              <a:rPr lang="en-US" dirty="0" smtClean="0"/>
              <a:t>Large variety of beam parameters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ion types 	(</a:t>
            </a:r>
            <a:r>
              <a:rPr lang="en-US" b="1" dirty="0"/>
              <a:t>H, C</a:t>
            </a:r>
            <a:r>
              <a:rPr lang="en-US" dirty="0"/>
              <a:t>, He, 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255 energies 	(48 – 430 MeV/u)</a:t>
            </a:r>
          </a:p>
          <a:p>
            <a:pPr lvl="1"/>
            <a:r>
              <a:rPr lang="en-US" dirty="0" smtClean="0"/>
              <a:t>4 spot sizes	(4 – 13 mm)</a:t>
            </a:r>
            <a:endParaRPr lang="en-US" dirty="0"/>
          </a:p>
          <a:p>
            <a:pPr lvl="1"/>
            <a:r>
              <a:rPr lang="en-US" dirty="0"/>
              <a:t>Intensity spectra 	(</a:t>
            </a:r>
            <a:r>
              <a:rPr lang="de-DE" dirty="0">
                <a:solidFill>
                  <a:srgbClr val="535355"/>
                </a:solidFill>
                <a:cs typeface="Times New Roman" pitchFamily="18" charset="0"/>
              </a:rPr>
              <a:t>10</a:t>
            </a:r>
            <a:r>
              <a:rPr lang="de-DE" baseline="30000" dirty="0">
                <a:solidFill>
                  <a:srgbClr val="535355"/>
                </a:solidFill>
                <a:cs typeface="Times New Roman" pitchFamily="18" charset="0"/>
              </a:rPr>
              <a:t>7</a:t>
            </a:r>
            <a:r>
              <a:rPr lang="de-DE" dirty="0">
                <a:solidFill>
                  <a:srgbClr val="535355"/>
                </a:solidFill>
                <a:cs typeface="Times New Roman" pitchFamily="18" charset="0"/>
              </a:rPr>
              <a:t> – 10</a:t>
            </a:r>
            <a:r>
              <a:rPr lang="de-DE" baseline="30000" dirty="0">
                <a:solidFill>
                  <a:srgbClr val="535355"/>
                </a:solidFill>
                <a:cs typeface="Times New Roman" pitchFamily="18" charset="0"/>
              </a:rPr>
              <a:t>10</a:t>
            </a:r>
            <a:r>
              <a:rPr lang="de-DE" dirty="0">
                <a:solidFill>
                  <a:srgbClr val="535355"/>
                </a:solidFill>
                <a:cs typeface="Times New Roman" pitchFamily="18" charset="0"/>
              </a:rPr>
              <a:t> part./ </a:t>
            </a:r>
            <a:r>
              <a:rPr lang="de-DE" dirty="0" err="1">
                <a:solidFill>
                  <a:srgbClr val="535355"/>
                </a:solidFill>
                <a:cs typeface="Times New Roman" pitchFamily="18" charset="0"/>
              </a:rPr>
              <a:t>spill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36 gantry angles	(0° </a:t>
            </a:r>
            <a:r>
              <a:rPr lang="en-US" dirty="0"/>
              <a:t>–</a:t>
            </a:r>
            <a:r>
              <a:rPr lang="en-US" dirty="0" smtClean="0"/>
              <a:t> 360°)</a:t>
            </a:r>
            <a:endParaRPr lang="de-DE" b="1" dirty="0">
              <a:solidFill>
                <a:srgbClr val="000000"/>
              </a:solidFill>
            </a:endParaRPr>
          </a:p>
          <a:p>
            <a:pPr rtl="0"/>
            <a:endParaRPr lang="en-US" dirty="0" smtClean="0">
              <a:solidFill>
                <a:srgbClr val="535355"/>
              </a:solidFill>
            </a:endParaRPr>
          </a:p>
          <a:p>
            <a:pPr rtl="0"/>
            <a:r>
              <a:rPr lang="en-US" dirty="0" smtClean="0">
                <a:solidFill>
                  <a:srgbClr val="535355"/>
                </a:solidFill>
              </a:rPr>
              <a:t>A control system, that makes</a:t>
            </a:r>
            <a:br>
              <a:rPr lang="en-US" dirty="0" smtClean="0">
                <a:solidFill>
                  <a:srgbClr val="535355"/>
                </a:solidFill>
              </a:rPr>
            </a:br>
            <a:r>
              <a:rPr lang="en-US" dirty="0" smtClean="0">
                <a:solidFill>
                  <a:srgbClr val="535355"/>
                </a:solidFill>
              </a:rPr>
              <a:t>any combination available </a:t>
            </a:r>
            <a:br>
              <a:rPr lang="en-US" dirty="0" smtClean="0">
                <a:solidFill>
                  <a:srgbClr val="535355"/>
                </a:solidFill>
              </a:rPr>
            </a:br>
            <a:r>
              <a:rPr lang="en-US" dirty="0" smtClean="0">
                <a:solidFill>
                  <a:srgbClr val="535355"/>
                </a:solidFill>
              </a:rPr>
              <a:t>cycle-by-cycle </a:t>
            </a:r>
          </a:p>
          <a:p>
            <a:pPr rtl="0"/>
            <a:endParaRPr lang="en-US" dirty="0" smtClean="0">
              <a:solidFill>
                <a:srgbClr val="535355"/>
              </a:solidFill>
            </a:endParaRPr>
          </a:p>
        </p:txBody>
      </p:sp>
      <p:pic>
        <p:nvPicPr>
          <p:cNvPr id="4" name="Picture 21" descr="patient_room_gan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942" y="903010"/>
            <a:ext cx="3420120" cy="228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 rot="1699408">
            <a:off x="6319883" y="148544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 rot="1701950">
            <a:off x="6194753" y="1754986"/>
            <a:ext cx="864096" cy="171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32" y="3398477"/>
            <a:ext cx="1980230" cy="26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geseiten">
  <a:themeElements>
    <a:clrScheme name="UKHD 2018">
      <a:dk1>
        <a:srgbClr val="004A6F"/>
      </a:dk1>
      <a:lt1>
        <a:srgbClr val="FFFFFF"/>
      </a:lt1>
      <a:dk2>
        <a:srgbClr val="002C43"/>
      </a:dk2>
      <a:lt2>
        <a:srgbClr val="FFFFFF"/>
      </a:lt2>
      <a:accent1>
        <a:srgbClr val="009FE3"/>
      </a:accent1>
      <a:accent2>
        <a:srgbClr val="E67900"/>
      </a:accent2>
      <a:accent3>
        <a:srgbClr val="00A295"/>
      </a:accent3>
      <a:accent4>
        <a:srgbClr val="C7BDAD"/>
      </a:accent4>
      <a:accent5>
        <a:srgbClr val="545455"/>
      </a:accent5>
      <a:accent6>
        <a:srgbClr val="5F497A"/>
      </a:accent6>
      <a:hlink>
        <a:srgbClr val="009FE3"/>
      </a:hlink>
      <a:folHlink>
        <a:srgbClr val="009FE3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713</Words>
  <Application>Microsoft Office PowerPoint</Application>
  <PresentationFormat>Bildschirmpräsentation (4:3)</PresentationFormat>
  <Paragraphs>258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Folgeseiten</vt:lpstr>
      <vt:lpstr>PowerPoint-Präsentation</vt:lpstr>
      <vt:lpstr>What are medical facilities? In the accelerator context</vt:lpstr>
      <vt:lpstr>Rationales for ion beam therapy</vt:lpstr>
      <vt:lpstr>How we do therapy State of the art: raster-scanning  </vt:lpstr>
      <vt:lpstr>Example of a medical facility:  Heidelberg Ion-Beam Therapy Center HIT</vt:lpstr>
      <vt:lpstr>Key requirements  Reliability and Availability  </vt:lpstr>
      <vt:lpstr>Facility design Accelerator layout </vt:lpstr>
      <vt:lpstr>Facility design Basic strategy</vt:lpstr>
      <vt:lpstr>Data supply Beam parameter</vt:lpstr>
      <vt:lpstr>Data supply Data management</vt:lpstr>
      <vt:lpstr>Operating concept Typical therapy day</vt:lpstr>
      <vt:lpstr>Operating concept Typical therapy day</vt:lpstr>
      <vt:lpstr>Operating concept Typical therapy day</vt:lpstr>
      <vt:lpstr>Operating concept Typical therapy day</vt:lpstr>
      <vt:lpstr>Operating concept People</vt:lpstr>
      <vt:lpstr>Maintenance concept Shutdowns</vt:lpstr>
      <vt:lpstr>Maintenance concept </vt:lpstr>
      <vt:lpstr>Conclusion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N.Grau</dc:creator>
  <cp:lastModifiedBy>Schoemers, Christian</cp:lastModifiedBy>
  <cp:revision>389</cp:revision>
  <cp:lastPrinted>2018-12-07T21:18:22Z</cp:lastPrinted>
  <dcterms:created xsi:type="dcterms:W3CDTF">2018-02-15T17:39:40Z</dcterms:created>
  <dcterms:modified xsi:type="dcterms:W3CDTF">2018-12-13T13:15:54Z</dcterms:modified>
</cp:coreProperties>
</file>