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25"/>
  </p:notesMasterIdLst>
  <p:handoutMasterIdLst>
    <p:handoutMasterId r:id="rId26"/>
  </p:handoutMasterIdLst>
  <p:sldIdLst>
    <p:sldId id="256" r:id="rId5"/>
    <p:sldId id="261" r:id="rId6"/>
    <p:sldId id="264" r:id="rId7"/>
    <p:sldId id="479" r:id="rId8"/>
    <p:sldId id="488" r:id="rId9"/>
    <p:sldId id="266" r:id="rId10"/>
    <p:sldId id="272" r:id="rId11"/>
    <p:sldId id="258" r:id="rId12"/>
    <p:sldId id="262" r:id="rId13"/>
    <p:sldId id="269" r:id="rId14"/>
    <p:sldId id="260" r:id="rId15"/>
    <p:sldId id="495" r:id="rId16"/>
    <p:sldId id="494" r:id="rId17"/>
    <p:sldId id="274" r:id="rId18"/>
    <p:sldId id="496" r:id="rId19"/>
    <p:sldId id="493" r:id="rId20"/>
    <p:sldId id="273" r:id="rId21"/>
    <p:sldId id="265" r:id="rId22"/>
    <p:sldId id="271" r:id="rId23"/>
    <p:sldId id="267" r:id="rId24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55" autoAdjust="0"/>
    <p:restoredTop sz="95161" autoAdjust="0"/>
  </p:normalViewPr>
  <p:slideViewPr>
    <p:cSldViewPr snapToGrid="0" showGuides="1">
      <p:cViewPr varScale="1">
        <p:scale>
          <a:sx n="110" d="100"/>
          <a:sy n="110" d="100"/>
        </p:scale>
        <p:origin x="576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12/10/18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12/10/18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FCA792B-F3C6-440D-9FAF-B0D8AC4CDC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4" y="6472945"/>
            <a:ext cx="109366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912" y="236982"/>
            <a:ext cx="11515053" cy="515526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224" y="1508760"/>
            <a:ext cx="11523520" cy="4195415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1414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AE7B96-D2A6-4A16-9C8C-9BA017C834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911F93-34D4-49C9-8A88-C4DDE1F1E0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7" name="Rectangle 256">
            <a:extLst>
              <a:ext uri="{FF2B5EF4-FFF2-40B4-BE49-F238E27FC236}">
                <a16:creationId xmlns:a16="http://schemas.microsoft.com/office/drawing/2014/main" id="{BF6A1C92-1EE6-4390-85D8-ACD208CF9DB8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D6DB211-F94D-644A-8C58-020193A03AAA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010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010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C0632-ACDA-4D24-A2CC-14539B91BC55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EEDC71-13B7-4B76-A967-98C8665C4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86525"/>
            <a:ext cx="1088136" cy="261860"/>
          </a:xfrm>
          <a:prstGeom prst="rect">
            <a:avLst/>
          </a:prstGeom>
        </p:spPr>
      </p:pic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FC5867-1737-E84C-B42D-608A49EBBAA6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B83B09-CF3A-4A36-84C0-D32086A13DE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690CFA-BCE4-4BCB-BADE-0862029B1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5840756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585" y="1435551"/>
            <a:ext cx="5840415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583867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584" y="948037"/>
            <a:ext cx="584041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0804" y="966165"/>
            <a:ext cx="5815195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0804" y="1517523"/>
            <a:ext cx="5815195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7344" y="966165"/>
            <a:ext cx="5811876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7344" y="1517523"/>
            <a:ext cx="5811876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2737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1714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35551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000" y="966165"/>
            <a:ext cx="3833880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3833880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12016" y="966165"/>
            <a:ext cx="3831692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19831" y="1517904"/>
            <a:ext cx="3831692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37939" y="966165"/>
            <a:ext cx="3797323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45754" y="1517904"/>
            <a:ext cx="3797323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936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5213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816" y="966459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914400" indent="-227013">
              <a:lnSpc>
                <a:spcPct val="90000"/>
              </a:lnSpc>
              <a:buFont typeface="Century Gothic" panose="020B0502020202020204" pitchFamily="34" charset="0"/>
              <a:buChar char="•"/>
              <a:tabLst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3916" y="969264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30537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lnSpc>
                <a:spcPct val="90000"/>
              </a:lnSpc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04922" y="969264"/>
            <a:ext cx="2868091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2498" y="969264"/>
            <a:ext cx="2879502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3193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46977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C3F58-DA01-43AC-9BFD-B0FCF242EE7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736" r:id="rId4"/>
    <p:sldLayoutId id="2147483663" r:id="rId5"/>
    <p:sldLayoutId id="2147483685" r:id="rId6"/>
    <p:sldLayoutId id="2147483750" r:id="rId7"/>
    <p:sldLayoutId id="2147483755" r:id="rId8"/>
    <p:sldLayoutId id="2147483754" r:id="rId9"/>
    <p:sldLayoutId id="2147483667" r:id="rId10"/>
    <p:sldLayoutId id="2147483725" r:id="rId11"/>
    <p:sldLayoutId id="2147483756" r:id="rId12"/>
    <p:sldLayoutId id="2147483678" r:id="rId13"/>
    <p:sldLayoutId id="2147483757" r:id="rId14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rkansasgopwing.blogspot.com/2012_05_06_archive.html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800C1-4BD0-4441-9F02-CABA00D22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6" y="1388962"/>
            <a:ext cx="8678194" cy="978729"/>
          </a:xfrm>
        </p:spPr>
        <p:txBody>
          <a:bodyPr/>
          <a:lstStyle/>
          <a:p>
            <a:r>
              <a:rPr lang="en-US" dirty="0"/>
              <a:t>Fully Automated Phase Tuning and Cavity Recovery in the SNS SCL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112E8D-8CA8-4596-914D-BD6FE69564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Charles Peters, Andrei </a:t>
            </a:r>
            <a:r>
              <a:rPr lang="en-US" dirty="0" err="1"/>
              <a:t>Shishlo</a:t>
            </a:r>
            <a:endParaRPr lang="en-US" dirty="0"/>
          </a:p>
          <a:p>
            <a:r>
              <a:rPr lang="en-US" dirty="0"/>
              <a:t>December 11, 2018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18DB44-3F6C-514F-A445-3373BD6D6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9463" y="2523940"/>
            <a:ext cx="1856537" cy="268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182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C1946-CE6F-A34A-89AB-2FE82D9B0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Automated tune around works but it’s slow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7909B-CC39-414C-B7C7-6E139F63D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362747"/>
            <a:ext cx="5180505" cy="4047778"/>
          </a:xfrm>
        </p:spPr>
        <p:txBody>
          <a:bodyPr/>
          <a:lstStyle/>
          <a:p>
            <a:r>
              <a:rPr lang="en-US" sz="2000" dirty="0"/>
              <a:t>We did a test with high power beam to see if an automatic tune around is possible</a:t>
            </a:r>
          </a:p>
          <a:p>
            <a:pPr lvl="1"/>
            <a:r>
              <a:rPr lang="en-US" sz="1800" dirty="0"/>
              <a:t>Prepare for a problem cavity manually </a:t>
            </a:r>
          </a:p>
          <a:p>
            <a:pPr lvl="2"/>
            <a:r>
              <a:rPr lang="en-US" sz="1400" dirty="0"/>
              <a:t>Turn off a cavity</a:t>
            </a:r>
          </a:p>
          <a:p>
            <a:pPr lvl="2"/>
            <a:r>
              <a:rPr lang="en-US" sz="1400" dirty="0"/>
              <a:t>Detune the cavity</a:t>
            </a:r>
          </a:p>
          <a:p>
            <a:pPr lvl="2"/>
            <a:r>
              <a:rPr lang="en-US" sz="1400" dirty="0"/>
              <a:t>Re-scale and save new RF phases</a:t>
            </a:r>
          </a:p>
          <a:p>
            <a:pPr lvl="2"/>
            <a:r>
              <a:rPr lang="en-US" sz="1400" dirty="0"/>
              <a:t>Run beam and save AFF waveforms</a:t>
            </a:r>
          </a:p>
          <a:p>
            <a:pPr lvl="2"/>
            <a:r>
              <a:rPr lang="en-US" sz="1400" dirty="0"/>
              <a:t>Restore cavity to operation</a:t>
            </a:r>
          </a:p>
          <a:p>
            <a:pPr lvl="2"/>
            <a:r>
              <a:rPr lang="en-US" sz="1400" dirty="0"/>
              <a:t>Restore beam to nominal power</a:t>
            </a:r>
          </a:p>
          <a:p>
            <a:r>
              <a:rPr lang="en-US" sz="2000" dirty="0"/>
              <a:t>Enable auto-recovery program to monitor cavity status</a:t>
            </a:r>
          </a:p>
          <a:p>
            <a:pPr lvl="1"/>
            <a:r>
              <a:rPr lang="en-US" sz="1800" dirty="0"/>
              <a:t>When RF cavity is turned off the auto-recovery process begins</a:t>
            </a:r>
            <a:endParaRPr lang="en-US" sz="200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7977C83-507C-E541-9BAC-A0E3A9A192A1}"/>
              </a:ext>
            </a:extLst>
          </p:cNvPr>
          <p:cNvGrpSpPr/>
          <p:nvPr/>
        </p:nvGrpSpPr>
        <p:grpSpPr>
          <a:xfrm>
            <a:off x="5557003" y="1403973"/>
            <a:ext cx="6563438" cy="4154557"/>
            <a:chOff x="5628562" y="1427826"/>
            <a:chExt cx="6563438" cy="415455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72733A6-E544-0B47-9CD9-4787F8856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28562" y="1427826"/>
              <a:ext cx="6563438" cy="4154557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3B79F8D-E7A1-5E4E-AA33-C4713BF6EFB9}"/>
                </a:ext>
              </a:extLst>
            </p:cNvPr>
            <p:cNvGrpSpPr/>
            <p:nvPr/>
          </p:nvGrpSpPr>
          <p:grpSpPr>
            <a:xfrm>
              <a:off x="8009701" y="3658271"/>
              <a:ext cx="2186608" cy="433429"/>
              <a:chOff x="7999011" y="3566851"/>
              <a:chExt cx="2186608" cy="433429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C42C890D-18BE-5F4C-B7B4-0C788FF902DD}"/>
                  </a:ext>
                </a:extLst>
              </p:cNvPr>
              <p:cNvGrpSpPr/>
              <p:nvPr/>
            </p:nvGrpSpPr>
            <p:grpSpPr>
              <a:xfrm>
                <a:off x="7999011" y="3568712"/>
                <a:ext cx="1653872" cy="431567"/>
                <a:chOff x="7999011" y="3568712"/>
                <a:chExt cx="1653872" cy="431567"/>
              </a:xfrm>
            </p:grpSpPr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65001624-833A-1342-8DD7-6BCDABA4FAA0}"/>
                    </a:ext>
                  </a:extLst>
                </p:cNvPr>
                <p:cNvGrpSpPr/>
                <p:nvPr/>
              </p:nvGrpSpPr>
              <p:grpSpPr>
                <a:xfrm>
                  <a:off x="7999011" y="3568712"/>
                  <a:ext cx="1653872" cy="190834"/>
                  <a:chOff x="7911548" y="2202509"/>
                  <a:chExt cx="1693628" cy="136509"/>
                </a:xfrm>
              </p:grpSpPr>
              <p:cxnSp>
                <p:nvCxnSpPr>
                  <p:cNvPr id="7" name="Straight Connector 6">
                    <a:extLst>
                      <a:ext uri="{FF2B5EF4-FFF2-40B4-BE49-F238E27FC236}">
                        <a16:creationId xmlns:a16="http://schemas.microsoft.com/office/drawing/2014/main" id="{4083E5B6-B696-8243-880E-27BC3884C9D5}"/>
                      </a:ext>
                    </a:extLst>
                  </p:cNvPr>
                  <p:cNvCxnSpPr/>
                  <p:nvPr/>
                </p:nvCxnSpPr>
                <p:spPr>
                  <a:xfrm>
                    <a:off x="7911548" y="2266128"/>
                    <a:ext cx="16936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"/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" name="Straight Connector 9">
                    <a:extLst>
                      <a:ext uri="{FF2B5EF4-FFF2-40B4-BE49-F238E27FC236}">
                        <a16:creationId xmlns:a16="http://schemas.microsoft.com/office/drawing/2014/main" id="{9C41923E-6700-0149-9357-C38745B4E95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911548" y="2202509"/>
                    <a:ext cx="0" cy="13517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solid"/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Straight Connector 13">
                    <a:extLst>
                      <a:ext uri="{FF2B5EF4-FFF2-40B4-BE49-F238E27FC236}">
                        <a16:creationId xmlns:a16="http://schemas.microsoft.com/office/drawing/2014/main" id="{6656325D-A110-544D-8068-137C56C3AC3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9605176" y="2203840"/>
                    <a:ext cx="0" cy="13517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solid"/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F3DE4CF-C58F-B740-99EA-6DD1E798FD8B}"/>
                    </a:ext>
                  </a:extLst>
                </p:cNvPr>
                <p:cNvSpPr txBox="1"/>
                <p:nvPr/>
              </p:nvSpPr>
              <p:spPr>
                <a:xfrm>
                  <a:off x="8576519" y="3797146"/>
                  <a:ext cx="498855" cy="20313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r>
                    <a:rPr lang="en-US" sz="800" dirty="0">
                      <a:latin typeface="+mn-lt"/>
                    </a:rPr>
                    <a:t>90 sec</a:t>
                  </a:r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28915D56-1306-6943-AAB8-A330AD66EBFC}"/>
                  </a:ext>
                </a:extLst>
              </p:cNvPr>
              <p:cNvGrpSpPr/>
              <p:nvPr/>
            </p:nvGrpSpPr>
            <p:grpSpPr>
              <a:xfrm>
                <a:off x="9652882" y="3566851"/>
                <a:ext cx="532737" cy="433429"/>
                <a:chOff x="7999011" y="3568712"/>
                <a:chExt cx="1653872" cy="433429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3DEFD7EE-8B09-4D41-82BB-DCB442234C9A}"/>
                    </a:ext>
                  </a:extLst>
                </p:cNvPr>
                <p:cNvGrpSpPr/>
                <p:nvPr/>
              </p:nvGrpSpPr>
              <p:grpSpPr>
                <a:xfrm>
                  <a:off x="7999011" y="3568712"/>
                  <a:ext cx="1653872" cy="190834"/>
                  <a:chOff x="7911548" y="2202509"/>
                  <a:chExt cx="1693628" cy="136509"/>
                </a:xfrm>
              </p:grpSpPr>
              <p:cxnSp>
                <p:nvCxnSpPr>
                  <p:cNvPr id="21" name="Straight Connector 20">
                    <a:extLst>
                      <a:ext uri="{FF2B5EF4-FFF2-40B4-BE49-F238E27FC236}">
                        <a16:creationId xmlns:a16="http://schemas.microsoft.com/office/drawing/2014/main" id="{50D48426-64CF-1348-B7C2-664A5DA66CC1}"/>
                      </a:ext>
                    </a:extLst>
                  </p:cNvPr>
                  <p:cNvCxnSpPr/>
                  <p:nvPr/>
                </p:nvCxnSpPr>
                <p:spPr>
                  <a:xfrm>
                    <a:off x="7911548" y="2266128"/>
                    <a:ext cx="16936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"/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31626997-6F2B-4041-8025-0A1324C47AAE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911548" y="2202509"/>
                    <a:ext cx="0" cy="13517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solid"/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B13A4AC6-9FF1-A346-B60C-07C6456500AC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9605176" y="2203840"/>
                    <a:ext cx="0" cy="13517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solid"/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C362AA3C-7FF9-8D43-81CE-56D10A5B18A0}"/>
                    </a:ext>
                  </a:extLst>
                </p:cNvPr>
                <p:cNvSpPr txBox="1"/>
                <p:nvPr/>
              </p:nvSpPr>
              <p:spPr>
                <a:xfrm>
                  <a:off x="8025306" y="3799008"/>
                  <a:ext cx="1601279" cy="20313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r>
                    <a:rPr lang="en-US" sz="800" dirty="0">
                      <a:latin typeface="+mn-lt"/>
                    </a:rPr>
                    <a:t>30 sec</a:t>
                  </a:r>
                </a:p>
              </p:txBody>
            </p:sp>
          </p:grpSp>
        </p:grpSp>
      </p:grp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356C4E2E-4895-0F45-9C2B-D19CFBCCC9DE}"/>
              </a:ext>
            </a:extLst>
          </p:cNvPr>
          <p:cNvSpPr txBox="1">
            <a:spLocks/>
          </p:cNvSpPr>
          <p:nvPr/>
        </p:nvSpPr>
        <p:spPr bwMode="auto">
          <a:xfrm>
            <a:off x="448056" y="5862952"/>
            <a:ext cx="10469084" cy="439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Most steps finish in milliseconds, but detuning the cavity takes many seconds</a:t>
            </a:r>
          </a:p>
          <a:p>
            <a:endParaRPr lang="en-US" sz="2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F0ABC2-D594-B14D-AC3F-8043C63464B3}"/>
              </a:ext>
            </a:extLst>
          </p:cNvPr>
          <p:cNvSpPr txBox="1"/>
          <p:nvPr/>
        </p:nvSpPr>
        <p:spPr>
          <a:xfrm>
            <a:off x="6950919" y="2668486"/>
            <a:ext cx="1023037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rgbClr val="FF0000"/>
                </a:solidFill>
                <a:latin typeface="+mn-lt"/>
              </a:rPr>
              <a:t>Cavity turned off</a:t>
            </a:r>
          </a:p>
          <a:p>
            <a:pPr algn="ctr">
              <a:lnSpc>
                <a:spcPct val="90000"/>
              </a:lnSpc>
            </a:pPr>
            <a:endParaRPr lang="en-US" sz="800" dirty="0">
              <a:solidFill>
                <a:srgbClr val="FF0000"/>
              </a:solidFill>
              <a:latin typeface="+mn-lt"/>
            </a:endParaRPr>
          </a:p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rgbClr val="FF0000"/>
                </a:solidFill>
                <a:latin typeface="+mn-lt"/>
              </a:rPr>
              <a:t>Detuning starts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38B216C-0CF8-7A4E-B8F1-C94AA68A9E07}"/>
              </a:ext>
            </a:extLst>
          </p:cNvPr>
          <p:cNvCxnSpPr/>
          <p:nvPr/>
        </p:nvCxnSpPr>
        <p:spPr>
          <a:xfrm>
            <a:off x="7767484" y="2880852"/>
            <a:ext cx="170658" cy="0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9112713-4508-2044-84A3-E727B47BB56F}"/>
              </a:ext>
            </a:extLst>
          </p:cNvPr>
          <p:cNvSpPr txBox="1"/>
          <p:nvPr/>
        </p:nvSpPr>
        <p:spPr>
          <a:xfrm>
            <a:off x="8265508" y="2171495"/>
            <a:ext cx="1305165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rgbClr val="FF0000"/>
                </a:solidFill>
                <a:latin typeface="+mn-lt"/>
              </a:rPr>
              <a:t>Detuning stops</a:t>
            </a:r>
          </a:p>
          <a:p>
            <a:pPr algn="ctr">
              <a:lnSpc>
                <a:spcPct val="90000"/>
              </a:lnSpc>
            </a:pPr>
            <a:endParaRPr lang="en-US" sz="800" dirty="0">
              <a:solidFill>
                <a:srgbClr val="FF0000"/>
              </a:solidFill>
              <a:latin typeface="+mn-lt"/>
            </a:endParaRPr>
          </a:p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rgbClr val="FF0000"/>
                </a:solidFill>
                <a:latin typeface="+mn-lt"/>
              </a:rPr>
              <a:t>Beam recovery begins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6689B05-E00D-4040-A009-55ACF04BF072}"/>
              </a:ext>
            </a:extLst>
          </p:cNvPr>
          <p:cNvCxnSpPr/>
          <p:nvPr/>
        </p:nvCxnSpPr>
        <p:spPr>
          <a:xfrm>
            <a:off x="9421355" y="2383861"/>
            <a:ext cx="170658" cy="0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D2C891F-3A17-D348-9EFB-921EDA08818F}"/>
              </a:ext>
            </a:extLst>
          </p:cNvPr>
          <p:cNvSpPr txBox="1"/>
          <p:nvPr/>
        </p:nvSpPr>
        <p:spPr>
          <a:xfrm>
            <a:off x="4372611" y="6416970"/>
            <a:ext cx="344677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Let’s see how fast we can go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5834119-57E6-FC47-89E5-4199DE2BB7C4}"/>
              </a:ext>
            </a:extLst>
          </p:cNvPr>
          <p:cNvSpPr txBox="1"/>
          <p:nvPr/>
        </p:nvSpPr>
        <p:spPr>
          <a:xfrm>
            <a:off x="1832551" y="6468264"/>
            <a:ext cx="8451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APEC 2018</a:t>
            </a:r>
          </a:p>
        </p:txBody>
      </p:sp>
    </p:spTree>
    <p:extLst>
      <p:ext uri="{BB962C8B-B14F-4D97-AF65-F5344CB8AC3E}">
        <p14:creationId xmlns:p14="http://schemas.microsoft.com/office/powerpoint/2010/main" val="2821433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145D8-0335-3549-A1EA-B3D64EB11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Beam recovery time can be reduced to about 10 seconds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6C625F-71EA-804F-8314-CA53B7808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1" y="1414845"/>
            <a:ext cx="7619999" cy="463074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163C124-0722-DB43-9F22-46DB276804AC}"/>
              </a:ext>
            </a:extLst>
          </p:cNvPr>
          <p:cNvSpPr txBox="1">
            <a:spLocks/>
          </p:cNvSpPr>
          <p:nvPr/>
        </p:nvSpPr>
        <p:spPr bwMode="auto">
          <a:xfrm>
            <a:off x="336231" y="1920005"/>
            <a:ext cx="4235770" cy="248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Detuning for us is a slow mechanical process          (0.46 kHz per second) </a:t>
            </a:r>
          </a:p>
          <a:p>
            <a:r>
              <a:rPr lang="en-US" sz="2400" dirty="0"/>
              <a:t>Based on beam loss the fastest the beam can be recovered safely is about     10 seconds</a:t>
            </a:r>
          </a:p>
          <a:p>
            <a:r>
              <a:rPr lang="en-US" sz="2400" dirty="0"/>
              <a:t>We also found another beam loss issue with tune around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92E52C-A2DE-FF41-8765-BC089FD1C57D}"/>
              </a:ext>
            </a:extLst>
          </p:cNvPr>
          <p:cNvSpPr txBox="1"/>
          <p:nvPr/>
        </p:nvSpPr>
        <p:spPr>
          <a:xfrm>
            <a:off x="6469843" y="5124672"/>
            <a:ext cx="94620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800" dirty="0">
                <a:solidFill>
                  <a:srgbClr val="FF0000"/>
                </a:solidFill>
                <a:latin typeface="+mn-lt"/>
              </a:rPr>
              <a:t>Start beam here as the tuner is moving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5F90951-749B-D540-9850-B4A51B0FFA6C}"/>
              </a:ext>
            </a:extLst>
          </p:cNvPr>
          <p:cNvCxnSpPr>
            <a:cxnSpLocks/>
          </p:cNvCxnSpPr>
          <p:nvPr/>
        </p:nvCxnSpPr>
        <p:spPr>
          <a:xfrm flipH="1" flipV="1">
            <a:off x="6437335" y="4982251"/>
            <a:ext cx="127221" cy="166977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33432C0-50D7-CF40-8B6B-812B83ADA21F}"/>
              </a:ext>
            </a:extLst>
          </p:cNvPr>
          <p:cNvSpPr txBox="1"/>
          <p:nvPr/>
        </p:nvSpPr>
        <p:spPr>
          <a:xfrm>
            <a:off x="1832551" y="6468264"/>
            <a:ext cx="8451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APEC 2018</a:t>
            </a:r>
          </a:p>
        </p:txBody>
      </p:sp>
    </p:spTree>
    <p:extLst>
      <p:ext uri="{BB962C8B-B14F-4D97-AF65-F5344CB8AC3E}">
        <p14:creationId xmlns:p14="http://schemas.microsoft.com/office/powerpoint/2010/main" val="3558705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2035E-BE02-FC42-AC69-D5D17085B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Transverse optics are also important for beam losses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2D4D9-F81F-7A4D-97BF-92E8F73A0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525915"/>
            <a:ext cx="5559454" cy="4047778"/>
          </a:xfrm>
        </p:spPr>
        <p:txBody>
          <a:bodyPr/>
          <a:lstStyle/>
          <a:p>
            <a:r>
              <a:rPr lang="en-US" sz="2400" dirty="0"/>
              <a:t>After RF re-phasing the beam losses change downstream of the cavity that was turned off</a:t>
            </a:r>
          </a:p>
          <a:p>
            <a:pPr lvl="1"/>
            <a:r>
              <a:rPr lang="en-US" sz="2000" dirty="0"/>
              <a:t>Transverse optics also need to be adjusted</a:t>
            </a:r>
          </a:p>
          <a:p>
            <a:r>
              <a:rPr lang="en-US" sz="2400" dirty="0"/>
              <a:t>Need to spend time to better understand transverse optics setup which deals with intra-beam stripping</a:t>
            </a:r>
          </a:p>
          <a:p>
            <a:pPr lvl="1"/>
            <a:r>
              <a:rPr lang="en-US" sz="2000" dirty="0"/>
              <a:t>Due to time constraints most beam loss tuning with SCL optics is done empirically</a:t>
            </a:r>
          </a:p>
          <a:p>
            <a:r>
              <a:rPr lang="en-US" sz="2400" dirty="0"/>
              <a:t>There are other issues</a:t>
            </a:r>
          </a:p>
          <a:p>
            <a:endParaRPr lang="en-US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613C37-0A7B-1142-8E62-A372383BF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861" y="1653735"/>
            <a:ext cx="5084084" cy="25930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BE309F-2CAB-1C4E-AA74-3B7249360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142" y="4578541"/>
            <a:ext cx="5786342" cy="17707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157E101-4659-734A-ACA3-0CE7265FE7EA}"/>
              </a:ext>
            </a:extLst>
          </p:cNvPr>
          <p:cNvSpPr txBox="1"/>
          <p:nvPr/>
        </p:nvSpPr>
        <p:spPr>
          <a:xfrm>
            <a:off x="8789702" y="1178523"/>
            <a:ext cx="1455848" cy="2862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solidFill>
                  <a:srgbClr val="FF0000"/>
                </a:solidFill>
                <a:latin typeface="+mn-lt"/>
              </a:rPr>
              <a:t>SCL cavity 13d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DA30B27-44DA-BB4F-8D59-FF96CBCC91EF}"/>
              </a:ext>
            </a:extLst>
          </p:cNvPr>
          <p:cNvCxnSpPr>
            <a:cxnSpLocks/>
          </p:cNvCxnSpPr>
          <p:nvPr/>
        </p:nvCxnSpPr>
        <p:spPr>
          <a:xfrm>
            <a:off x="9517626" y="1525915"/>
            <a:ext cx="0" cy="1267753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8F75E0E-BC18-BD45-896C-99E35D321DAC}"/>
              </a:ext>
            </a:extLst>
          </p:cNvPr>
          <p:cNvSpPr txBox="1"/>
          <p:nvPr/>
        </p:nvSpPr>
        <p:spPr>
          <a:xfrm>
            <a:off x="7643234" y="6414518"/>
            <a:ext cx="1146468" cy="2862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solidFill>
                  <a:srgbClr val="FF0000"/>
                </a:solidFill>
                <a:latin typeface="+mn-lt"/>
              </a:rPr>
              <a:t>Collimators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6157E94-AE60-8344-9A03-DC37FC53F28A}"/>
              </a:ext>
            </a:extLst>
          </p:cNvPr>
          <p:cNvCxnSpPr>
            <a:cxnSpLocks/>
          </p:cNvCxnSpPr>
          <p:nvPr/>
        </p:nvCxnSpPr>
        <p:spPr>
          <a:xfrm flipV="1">
            <a:off x="8214922" y="5463937"/>
            <a:ext cx="0" cy="895229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25E500F-F2E4-EB4D-AE55-F7CE36B0E499}"/>
              </a:ext>
            </a:extLst>
          </p:cNvPr>
          <p:cNvCxnSpPr/>
          <p:nvPr/>
        </p:nvCxnSpPr>
        <p:spPr>
          <a:xfrm>
            <a:off x="5692874" y="2892572"/>
            <a:ext cx="884903" cy="0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73D24C7-1C5D-7F4A-B223-ECD016E93EEA}"/>
              </a:ext>
            </a:extLst>
          </p:cNvPr>
          <p:cNvSpPr txBox="1"/>
          <p:nvPr/>
        </p:nvSpPr>
        <p:spPr>
          <a:xfrm>
            <a:off x="5828815" y="2561740"/>
            <a:ext cx="631903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rgbClr val="FF0000"/>
                </a:solidFill>
                <a:latin typeface="+mn-lt"/>
              </a:rPr>
              <a:t>Beam</a:t>
            </a:r>
          </a:p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rgbClr val="FF0000"/>
                </a:solidFill>
                <a:latin typeface="+mn-lt"/>
              </a:rPr>
              <a:t>Direction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6A4D4F1-1F03-9046-B118-2CABBD7A9CA6}"/>
              </a:ext>
            </a:extLst>
          </p:cNvPr>
          <p:cNvCxnSpPr/>
          <p:nvPr/>
        </p:nvCxnSpPr>
        <p:spPr>
          <a:xfrm>
            <a:off x="5376922" y="5433188"/>
            <a:ext cx="884903" cy="0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E9C61BD-196E-E24F-9030-0E4B57DACE93}"/>
              </a:ext>
            </a:extLst>
          </p:cNvPr>
          <p:cNvSpPr txBox="1"/>
          <p:nvPr/>
        </p:nvSpPr>
        <p:spPr>
          <a:xfrm>
            <a:off x="5512863" y="5086977"/>
            <a:ext cx="631903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rgbClr val="FF0000"/>
                </a:solidFill>
                <a:latin typeface="+mn-lt"/>
              </a:rPr>
              <a:t>Beam</a:t>
            </a:r>
          </a:p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rgbClr val="FF0000"/>
                </a:solidFill>
                <a:latin typeface="+mn-lt"/>
              </a:rPr>
              <a:t>Direction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66CD89-DD8B-7B42-85CC-3501834B186B}"/>
              </a:ext>
            </a:extLst>
          </p:cNvPr>
          <p:cNvSpPr txBox="1"/>
          <p:nvPr/>
        </p:nvSpPr>
        <p:spPr>
          <a:xfrm>
            <a:off x="6656789" y="1375539"/>
            <a:ext cx="1907895" cy="2585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rgbClr val="FF0000"/>
                </a:solidFill>
                <a:latin typeface="+mn-lt"/>
              </a:rPr>
              <a:t>SCL BLM loss difference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62D72E-CD90-534E-9FE2-4B1D7CAE0FA0}"/>
              </a:ext>
            </a:extLst>
          </p:cNvPr>
          <p:cNvSpPr txBox="1"/>
          <p:nvPr/>
        </p:nvSpPr>
        <p:spPr>
          <a:xfrm>
            <a:off x="6322142" y="4302140"/>
            <a:ext cx="1976824" cy="2585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rgbClr val="FF0000"/>
                </a:solidFill>
                <a:latin typeface="+mn-lt"/>
              </a:rPr>
              <a:t>HEBT BLM loss difference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9F56D5-35D2-A942-9D4A-F69AC60B56DF}"/>
              </a:ext>
            </a:extLst>
          </p:cNvPr>
          <p:cNvSpPr txBox="1"/>
          <p:nvPr/>
        </p:nvSpPr>
        <p:spPr>
          <a:xfrm>
            <a:off x="1832551" y="6468264"/>
            <a:ext cx="8451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APEC 2018</a:t>
            </a:r>
          </a:p>
        </p:txBody>
      </p:sp>
    </p:spTree>
    <p:extLst>
      <p:ext uri="{BB962C8B-B14F-4D97-AF65-F5344CB8AC3E}">
        <p14:creationId xmlns:p14="http://schemas.microsoft.com/office/powerpoint/2010/main" val="2187016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A892F-E8E0-D248-A87D-4FA3D5E98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Creating an initial table of settings for all combinations of cavities is impractical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3CFB3-17D7-894C-9EB7-6C8E0906E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703157"/>
            <a:ext cx="10495248" cy="2296328"/>
          </a:xfrm>
        </p:spPr>
        <p:txBody>
          <a:bodyPr/>
          <a:lstStyle/>
          <a:p>
            <a:r>
              <a:rPr lang="en-US" sz="2400" dirty="0"/>
              <a:t>For this test, time was spent setting up for a specific cavity being off</a:t>
            </a:r>
          </a:p>
          <a:p>
            <a:pPr lvl="1"/>
            <a:r>
              <a:rPr lang="en-US" sz="1800" dirty="0"/>
              <a:t>Impractical to do this for all combinations of all 81 cavities</a:t>
            </a:r>
          </a:p>
          <a:p>
            <a:pPr lvl="1"/>
            <a:r>
              <a:rPr lang="en-US" sz="1800" dirty="0"/>
              <a:t>Small phase changes are made weekly to RF phasing so RF phase file is only good for short periods of time</a:t>
            </a:r>
          </a:p>
          <a:p>
            <a:pPr lvl="1"/>
            <a:endParaRPr lang="en-US" sz="1800" dirty="0"/>
          </a:p>
          <a:p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941C9A-9A36-C74F-9144-5EE2DD37B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939" y="3207611"/>
            <a:ext cx="6319568" cy="357379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CD98151-C34A-2840-9286-716344D34E87}"/>
              </a:ext>
            </a:extLst>
          </p:cNvPr>
          <p:cNvSpPr txBox="1">
            <a:spLocks/>
          </p:cNvSpPr>
          <p:nvPr/>
        </p:nvSpPr>
        <p:spPr bwMode="auto">
          <a:xfrm>
            <a:off x="448055" y="3197672"/>
            <a:ext cx="5153605" cy="1775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Two goals to try to eliminate the manual set up time</a:t>
            </a:r>
          </a:p>
          <a:p>
            <a:pPr lvl="1"/>
            <a:r>
              <a:rPr lang="en-US" sz="1800" dirty="0"/>
              <a:t>Live synchronous phase monitor to be able to adjust RF phase file automatically</a:t>
            </a:r>
          </a:p>
          <a:p>
            <a:pPr lvl="1"/>
            <a:r>
              <a:rPr lang="en-US" sz="1800" dirty="0"/>
              <a:t>Live AFF waveform monitor that can create new waveforms based on cavity pattern and beam loading levels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E7A914-CAE2-9541-A7DD-B077DA532E94}"/>
              </a:ext>
            </a:extLst>
          </p:cNvPr>
          <p:cNvSpPr txBox="1"/>
          <p:nvPr/>
        </p:nvSpPr>
        <p:spPr>
          <a:xfrm>
            <a:off x="5915833" y="2808570"/>
            <a:ext cx="5929828" cy="3416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Example of new app for comparing AFF waveforms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19E9FF-26D2-4540-9F2A-601CA91B3814}"/>
              </a:ext>
            </a:extLst>
          </p:cNvPr>
          <p:cNvSpPr txBox="1"/>
          <p:nvPr/>
        </p:nvSpPr>
        <p:spPr>
          <a:xfrm>
            <a:off x="1832551" y="6468264"/>
            <a:ext cx="8451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APEC 2018</a:t>
            </a:r>
          </a:p>
        </p:txBody>
      </p:sp>
    </p:spTree>
    <p:extLst>
      <p:ext uri="{BB962C8B-B14F-4D97-AF65-F5344CB8AC3E}">
        <p14:creationId xmlns:p14="http://schemas.microsoft.com/office/powerpoint/2010/main" val="1936225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70D55-5E33-6542-BC77-28681B7D9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31B68-DB4C-B14A-9596-1BA743B7C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201453"/>
            <a:ext cx="11430000" cy="4047778"/>
          </a:xfrm>
        </p:spPr>
        <p:txBody>
          <a:bodyPr/>
          <a:lstStyle/>
          <a:p>
            <a:r>
              <a:rPr lang="en-US" dirty="0"/>
              <a:t>SCL tuner wizard has been a game changer for beam operations</a:t>
            </a:r>
          </a:p>
          <a:p>
            <a:pPr lvl="1"/>
            <a:r>
              <a:rPr lang="en-US" dirty="0"/>
              <a:t>Reduced time needed for tune-up and recovery</a:t>
            </a:r>
          </a:p>
          <a:p>
            <a:pPr lvl="1"/>
            <a:r>
              <a:rPr lang="en-US" dirty="0"/>
              <a:t>Created the ability to do previously time consuming AP studies</a:t>
            </a:r>
          </a:p>
          <a:p>
            <a:r>
              <a:rPr lang="en-US" dirty="0"/>
              <a:t>A perfect one button click application isn’t a high priority</a:t>
            </a:r>
          </a:p>
          <a:p>
            <a:pPr lvl="1"/>
            <a:r>
              <a:rPr lang="en-US" dirty="0"/>
              <a:t>Compared to the amount of work needed to make it perfect the gain from a one button click application would be minimal</a:t>
            </a:r>
          </a:p>
          <a:p>
            <a:r>
              <a:rPr lang="en-US" dirty="0"/>
              <a:t>It is possible to tune around an SCL cavity in milliseconds but we at SNS are limited by the speed of cavity detuning</a:t>
            </a:r>
          </a:p>
          <a:p>
            <a:pPr lvl="1"/>
            <a:r>
              <a:rPr lang="en-US" dirty="0"/>
              <a:t>A new facility would need to build fast detuning into the cavity design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6679EB-69C3-064A-999D-BBCBD694198E}"/>
              </a:ext>
            </a:extLst>
          </p:cNvPr>
          <p:cNvSpPr txBox="1"/>
          <p:nvPr/>
        </p:nvSpPr>
        <p:spPr>
          <a:xfrm>
            <a:off x="1832551" y="6468264"/>
            <a:ext cx="8451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APEC 2018</a:t>
            </a:r>
          </a:p>
        </p:txBody>
      </p:sp>
    </p:spTree>
    <p:extLst>
      <p:ext uri="{BB962C8B-B14F-4D97-AF65-F5344CB8AC3E}">
        <p14:creationId xmlns:p14="http://schemas.microsoft.com/office/powerpoint/2010/main" val="1293585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FDBF5-805D-7B4C-B2FB-6D46B8BCB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B2043-4E54-1345-B583-651646858A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5400" dirty="0"/>
          </a:p>
          <a:p>
            <a:pPr marL="0" indent="0" algn="ctr">
              <a:buNone/>
            </a:pPr>
            <a:r>
              <a:rPr lang="en-US" sz="5400" dirty="0"/>
              <a:t>QUESTIONS?????</a:t>
            </a:r>
          </a:p>
        </p:txBody>
      </p:sp>
    </p:spTree>
    <p:extLst>
      <p:ext uri="{BB962C8B-B14F-4D97-AF65-F5344CB8AC3E}">
        <p14:creationId xmlns:p14="http://schemas.microsoft.com/office/powerpoint/2010/main" val="2239708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6C948-64D0-EF4C-B7EC-9229465BF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D9A59-EECB-534C-B43E-E24C823F1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767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F69EC-2857-2C49-A2D5-EBBFCA7A6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/>
          <a:p>
            <a:r>
              <a:rPr lang="en-US" sz="2800" dirty="0"/>
              <a:t>Key point #4:  SCL quad settings are already set for low 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CFF1A-7519-A343-86FA-C4CF8F4F3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742232"/>
            <a:ext cx="5535106" cy="4047778"/>
          </a:xfrm>
        </p:spPr>
        <p:txBody>
          <a:bodyPr/>
          <a:lstStyle/>
          <a:p>
            <a:r>
              <a:rPr lang="en-US" sz="2000" dirty="0"/>
              <a:t>Intra-beam stripping caused the need to increase the beam size in the SCL</a:t>
            </a:r>
          </a:p>
          <a:p>
            <a:r>
              <a:rPr lang="en-US" sz="2000" dirty="0"/>
              <a:t>SCL quad settings have been lowered empirically to reduce losses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02526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6BD71-A9B2-B64E-A40B-01A550EEF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169D26-1065-9C4B-BA70-F45DCF3BD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previous run synchronous phase settings for setting up a new run</a:t>
            </a:r>
          </a:p>
          <a:p>
            <a:r>
              <a:rPr lang="en-US" dirty="0"/>
              <a:t>SCL gradients can be changed</a:t>
            </a:r>
          </a:p>
          <a:p>
            <a:r>
              <a:rPr lang="en-US" dirty="0"/>
              <a:t>Thermal cycling</a:t>
            </a:r>
          </a:p>
          <a:p>
            <a:r>
              <a:rPr lang="en-US" dirty="0"/>
              <a:t>Plasma processing</a:t>
            </a:r>
          </a:p>
        </p:txBody>
      </p:sp>
    </p:spTree>
    <p:extLst>
      <p:ext uri="{BB962C8B-B14F-4D97-AF65-F5344CB8AC3E}">
        <p14:creationId xmlns:p14="http://schemas.microsoft.com/office/powerpoint/2010/main" val="3095683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8733C-2BFC-9246-84F8-725D3A257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Automation can eliminate simple mistakes that occur with repetitive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68469-3507-3F41-BAA3-577B2938A3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Initial SCL tune-up was done with operators/physicists scanning each cavity using a button clicking sequence</a:t>
            </a:r>
          </a:p>
          <a:p>
            <a:r>
              <a:rPr lang="en-US" dirty="0"/>
              <a:t>No matter the experience level people made mistakes</a:t>
            </a:r>
          </a:p>
          <a:p>
            <a:pPr lvl="1"/>
            <a:r>
              <a:rPr lang="en-US" dirty="0"/>
              <a:t>Sometimes minutes were lost sometimes hours</a:t>
            </a:r>
          </a:p>
          <a:p>
            <a:r>
              <a:rPr lang="en-US" dirty="0"/>
              <a:t>Simple sequence of clicks</a:t>
            </a:r>
          </a:p>
          <a:p>
            <a:r>
              <a:rPr lang="en-US" dirty="0"/>
              <a:t>Repetitive task (81 cavities)</a:t>
            </a:r>
          </a:p>
          <a:p>
            <a:r>
              <a:rPr lang="en-US" dirty="0"/>
              <a:t>Perfect for automation!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CD9C45-EEE3-8D40-AA11-AFE830A49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5983" y="3468032"/>
            <a:ext cx="3975100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487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96F04-24CA-4E4A-88BD-903590AD5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After extended maintenance periods the beam tune-up time allotment is hours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AD062-4C4B-1D43-9ED2-2CB2D77AF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653735"/>
            <a:ext cx="3614094" cy="4047778"/>
          </a:xfrm>
        </p:spPr>
        <p:txBody>
          <a:bodyPr/>
          <a:lstStyle/>
          <a:p>
            <a:r>
              <a:rPr lang="en-US" sz="2400" dirty="0"/>
              <a:t>Equipment turn on is given </a:t>
            </a:r>
            <a:r>
              <a:rPr lang="en-US" sz="2400" u="sng" dirty="0"/>
              <a:t>days</a:t>
            </a:r>
            <a:r>
              <a:rPr lang="en-US" sz="2400" dirty="0"/>
              <a:t> to leave contingency for repair of failures</a:t>
            </a:r>
          </a:p>
          <a:p>
            <a:r>
              <a:rPr lang="en-US" sz="2400" dirty="0"/>
              <a:t>Beam tune-up is given </a:t>
            </a:r>
            <a:r>
              <a:rPr lang="en-US" sz="2400" u="sng" dirty="0"/>
              <a:t>hours</a:t>
            </a:r>
            <a:r>
              <a:rPr lang="en-US" sz="2400" dirty="0"/>
              <a:t> to leave contingency for checkout of equipment (specifically beam instrumentation)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4ABA0C5-2B97-DA4A-BB77-5CD8D59F2DEA}"/>
              </a:ext>
            </a:extLst>
          </p:cNvPr>
          <p:cNvGrpSpPr/>
          <p:nvPr/>
        </p:nvGrpSpPr>
        <p:grpSpPr>
          <a:xfrm>
            <a:off x="4068491" y="1396182"/>
            <a:ext cx="8123509" cy="4806095"/>
            <a:chOff x="4643629" y="1150374"/>
            <a:chExt cx="7314708" cy="480609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3055182-608C-8145-A182-3C1279E2B896}"/>
                </a:ext>
              </a:extLst>
            </p:cNvPr>
            <p:cNvSpPr/>
            <p:nvPr/>
          </p:nvSpPr>
          <p:spPr>
            <a:xfrm>
              <a:off x="4643629" y="1150374"/>
              <a:ext cx="7314708" cy="480609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3A33F4C-9DC2-5842-B731-8BB5E9638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01706" y="1706321"/>
              <a:ext cx="1922437" cy="40967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4CB2943-FDD6-3B45-8E40-51B0A14353E5}"/>
                </a:ext>
              </a:extLst>
            </p:cNvPr>
            <p:cNvSpPr txBox="1"/>
            <p:nvPr/>
          </p:nvSpPr>
          <p:spPr>
            <a:xfrm>
              <a:off x="5858647" y="1244296"/>
              <a:ext cx="4884671" cy="3416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Current accelerator turn on time is 1 week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8B3A840-910A-C746-AD4A-402EA032906C}"/>
                </a:ext>
              </a:extLst>
            </p:cNvPr>
            <p:cNvGrpSpPr/>
            <p:nvPr/>
          </p:nvGrpSpPr>
          <p:grpSpPr>
            <a:xfrm>
              <a:off x="4872114" y="1698999"/>
              <a:ext cx="4865754" cy="4060098"/>
              <a:chOff x="4236728" y="1679850"/>
              <a:chExt cx="4865754" cy="4060098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04B0AE0-343C-9B48-9AE3-60C087B6A7D2}"/>
                  </a:ext>
                </a:extLst>
              </p:cNvPr>
              <p:cNvSpPr txBox="1"/>
              <p:nvPr/>
            </p:nvSpPr>
            <p:spPr>
              <a:xfrm>
                <a:off x="4236728" y="1687172"/>
                <a:ext cx="4865754" cy="40527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600"/>
                  </a:lnSpc>
                </a:pPr>
                <a:r>
                  <a:rPr lang="en-US" sz="1400" dirty="0">
                    <a:solidFill>
                      <a:srgbClr val="FF0000"/>
                    </a:solidFill>
                    <a:latin typeface="+mn-lt"/>
                  </a:rPr>
                  <a:t>End maintenance, close tunnels, start source:</a:t>
                </a:r>
              </a:p>
              <a:p>
                <a:pPr>
                  <a:lnSpc>
                    <a:spcPts val="2600"/>
                  </a:lnSpc>
                </a:pPr>
                <a:r>
                  <a:rPr lang="en-US" sz="1400" dirty="0">
                    <a:solidFill>
                      <a:srgbClr val="FF0000"/>
                    </a:solidFill>
                    <a:latin typeface="+mn-lt"/>
                  </a:rPr>
                  <a:t>Equipment checkout:</a:t>
                </a:r>
              </a:p>
              <a:p>
                <a:pPr>
                  <a:lnSpc>
                    <a:spcPts val="2600"/>
                  </a:lnSpc>
                </a:pPr>
                <a:r>
                  <a:rPr lang="en-US" sz="1400" dirty="0">
                    <a:solidFill>
                      <a:srgbClr val="FF0000"/>
                    </a:solidFill>
                    <a:latin typeface="+mn-lt"/>
                  </a:rPr>
                  <a:t>Equipment checkout:</a:t>
                </a:r>
              </a:p>
              <a:p>
                <a:pPr>
                  <a:lnSpc>
                    <a:spcPts val="2600"/>
                  </a:lnSpc>
                </a:pPr>
                <a:r>
                  <a:rPr lang="en-US" sz="1400" dirty="0">
                    <a:solidFill>
                      <a:srgbClr val="FF0000"/>
                    </a:solidFill>
                    <a:latin typeface="+mn-lt"/>
                  </a:rPr>
                  <a:t>Fix issues, equipment checkout, tune source:</a:t>
                </a:r>
              </a:p>
              <a:p>
                <a:pPr>
                  <a:lnSpc>
                    <a:spcPts val="2600"/>
                  </a:lnSpc>
                </a:pPr>
                <a:r>
                  <a:rPr lang="en-US" sz="1400" dirty="0">
                    <a:solidFill>
                      <a:srgbClr val="FF0000"/>
                    </a:solidFill>
                    <a:latin typeface="+mn-lt"/>
                  </a:rPr>
                  <a:t>Fix issues, equipment checkout:</a:t>
                </a:r>
              </a:p>
              <a:p>
                <a:pPr>
                  <a:lnSpc>
                    <a:spcPts val="2600"/>
                  </a:lnSpc>
                </a:pPr>
                <a:r>
                  <a:rPr lang="en-US" sz="1400" dirty="0">
                    <a:solidFill>
                      <a:srgbClr val="FF0000"/>
                    </a:solidFill>
                    <a:latin typeface="+mn-lt"/>
                  </a:rPr>
                  <a:t>Begin beam tune-up:</a:t>
                </a:r>
              </a:p>
              <a:p>
                <a:pPr>
                  <a:lnSpc>
                    <a:spcPts val="2600"/>
                  </a:lnSpc>
                </a:pPr>
                <a:r>
                  <a:rPr lang="en-US" sz="1400" dirty="0">
                    <a:solidFill>
                      <a:srgbClr val="FF0000"/>
                    </a:solidFill>
                    <a:latin typeface="+mn-lt"/>
                  </a:rPr>
                  <a:t>Complete beam tune-up:</a:t>
                </a:r>
              </a:p>
              <a:p>
                <a:pPr>
                  <a:lnSpc>
                    <a:spcPts val="2600"/>
                  </a:lnSpc>
                </a:pPr>
                <a:r>
                  <a:rPr lang="en-US" sz="1400" dirty="0">
                    <a:latin typeface="+mn-lt"/>
                  </a:rPr>
                  <a:t>Perform target strain measurements:</a:t>
                </a:r>
              </a:p>
              <a:p>
                <a:pPr>
                  <a:lnSpc>
                    <a:spcPts val="2600"/>
                  </a:lnSpc>
                </a:pPr>
                <a:r>
                  <a:rPr lang="en-US" sz="1400" dirty="0">
                    <a:latin typeface="+mn-lt"/>
                  </a:rPr>
                  <a:t>Accelerator Physics:</a:t>
                </a:r>
              </a:p>
              <a:p>
                <a:pPr>
                  <a:lnSpc>
                    <a:spcPts val="2600"/>
                  </a:lnSpc>
                </a:pPr>
                <a:r>
                  <a:rPr lang="en-US" sz="1400" dirty="0">
                    <a:latin typeface="+mn-lt"/>
                  </a:rPr>
                  <a:t>Neutron instrument checkout:</a:t>
                </a:r>
              </a:p>
              <a:p>
                <a:pPr>
                  <a:lnSpc>
                    <a:spcPts val="2600"/>
                  </a:lnSpc>
                </a:pPr>
                <a:r>
                  <a:rPr lang="en-US" sz="1400" dirty="0">
                    <a:latin typeface="+mn-lt"/>
                  </a:rPr>
                  <a:t>Accelerator Physics:</a:t>
                </a:r>
              </a:p>
              <a:p>
                <a:pPr>
                  <a:lnSpc>
                    <a:spcPts val="2600"/>
                  </a:lnSpc>
                </a:pPr>
                <a:r>
                  <a:rPr lang="en-US" sz="1400" dirty="0">
                    <a:latin typeface="+mn-lt"/>
                  </a:rPr>
                  <a:t>Neutron production: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97C3652-B4CA-4D44-9162-1D58A7B605F4}"/>
                  </a:ext>
                </a:extLst>
              </p:cNvPr>
              <p:cNvSpPr txBox="1"/>
              <p:nvPr/>
            </p:nvSpPr>
            <p:spPr>
              <a:xfrm>
                <a:off x="7579728" y="1679850"/>
                <a:ext cx="1308370" cy="40527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r">
                  <a:lnSpc>
                    <a:spcPts val="2600"/>
                  </a:lnSpc>
                </a:pPr>
                <a:r>
                  <a:rPr lang="en-US" sz="1500" dirty="0">
                    <a:solidFill>
                      <a:srgbClr val="FF0000"/>
                    </a:solidFill>
                    <a:latin typeface="+mn-lt"/>
                  </a:rPr>
                  <a:t>Friday</a:t>
                </a:r>
              </a:p>
              <a:p>
                <a:pPr algn="r">
                  <a:lnSpc>
                    <a:spcPts val="2600"/>
                  </a:lnSpc>
                </a:pPr>
                <a:r>
                  <a:rPr lang="en-US" sz="1500" dirty="0">
                    <a:solidFill>
                      <a:srgbClr val="FF0000"/>
                    </a:solidFill>
                    <a:latin typeface="+mn-lt"/>
                  </a:rPr>
                  <a:t>Saturday</a:t>
                </a:r>
              </a:p>
              <a:p>
                <a:pPr algn="r">
                  <a:lnSpc>
                    <a:spcPts val="2600"/>
                  </a:lnSpc>
                </a:pPr>
                <a:r>
                  <a:rPr lang="en-US" sz="1500" dirty="0">
                    <a:solidFill>
                      <a:srgbClr val="FF0000"/>
                    </a:solidFill>
                    <a:latin typeface="+mn-lt"/>
                  </a:rPr>
                  <a:t>Sunday</a:t>
                </a:r>
              </a:p>
              <a:p>
                <a:pPr algn="r">
                  <a:lnSpc>
                    <a:spcPts val="2600"/>
                  </a:lnSpc>
                </a:pPr>
                <a:r>
                  <a:rPr lang="en-US" sz="1500" dirty="0">
                    <a:solidFill>
                      <a:srgbClr val="FF0000"/>
                    </a:solidFill>
                    <a:latin typeface="+mn-lt"/>
                  </a:rPr>
                  <a:t>Monday</a:t>
                </a:r>
              </a:p>
              <a:p>
                <a:pPr algn="r">
                  <a:lnSpc>
                    <a:spcPts val="2600"/>
                  </a:lnSpc>
                </a:pPr>
                <a:r>
                  <a:rPr lang="en-US" sz="1500" dirty="0">
                    <a:solidFill>
                      <a:srgbClr val="FF0000"/>
                    </a:solidFill>
                    <a:latin typeface="+mn-lt"/>
                  </a:rPr>
                  <a:t>Tuesday</a:t>
                </a:r>
              </a:p>
              <a:p>
                <a:pPr algn="r">
                  <a:lnSpc>
                    <a:spcPts val="2600"/>
                  </a:lnSpc>
                </a:pPr>
                <a:r>
                  <a:rPr lang="en-US" sz="1500" dirty="0">
                    <a:solidFill>
                      <a:srgbClr val="FF0000"/>
                    </a:solidFill>
                    <a:latin typeface="+mn-lt"/>
                  </a:rPr>
                  <a:t>Wednesday</a:t>
                </a:r>
              </a:p>
              <a:p>
                <a:pPr algn="r">
                  <a:lnSpc>
                    <a:spcPts val="2600"/>
                  </a:lnSpc>
                </a:pPr>
                <a:r>
                  <a:rPr lang="en-US" sz="1500" dirty="0">
                    <a:solidFill>
                      <a:srgbClr val="FF0000"/>
                    </a:solidFill>
                    <a:latin typeface="+mn-lt"/>
                  </a:rPr>
                  <a:t>Thursday</a:t>
                </a:r>
              </a:p>
              <a:p>
                <a:pPr algn="r">
                  <a:lnSpc>
                    <a:spcPts val="2600"/>
                  </a:lnSpc>
                </a:pPr>
                <a:r>
                  <a:rPr lang="en-US" sz="1500" dirty="0">
                    <a:latin typeface="+mn-lt"/>
                  </a:rPr>
                  <a:t>Friday</a:t>
                </a:r>
              </a:p>
              <a:p>
                <a:pPr algn="r">
                  <a:lnSpc>
                    <a:spcPts val="2600"/>
                  </a:lnSpc>
                </a:pPr>
                <a:r>
                  <a:rPr lang="en-US" sz="1500" dirty="0">
                    <a:latin typeface="+mn-lt"/>
                  </a:rPr>
                  <a:t>Saturday</a:t>
                </a:r>
              </a:p>
              <a:p>
                <a:pPr algn="r">
                  <a:lnSpc>
                    <a:spcPts val="2600"/>
                  </a:lnSpc>
                </a:pPr>
                <a:r>
                  <a:rPr lang="en-US" sz="1500" dirty="0">
                    <a:latin typeface="+mn-lt"/>
                  </a:rPr>
                  <a:t>Sunday</a:t>
                </a:r>
              </a:p>
              <a:p>
                <a:pPr algn="r">
                  <a:lnSpc>
                    <a:spcPts val="2600"/>
                  </a:lnSpc>
                </a:pPr>
                <a:r>
                  <a:rPr lang="en-US" sz="1500" dirty="0">
                    <a:latin typeface="+mn-lt"/>
                  </a:rPr>
                  <a:t>Monday</a:t>
                </a:r>
              </a:p>
              <a:p>
                <a:pPr algn="r">
                  <a:lnSpc>
                    <a:spcPts val="2600"/>
                  </a:lnSpc>
                </a:pPr>
                <a:r>
                  <a:rPr lang="en-US" sz="1500" dirty="0">
                    <a:latin typeface="+mn-lt"/>
                  </a:rPr>
                  <a:t>Tuesday</a:t>
                </a: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5DA32EA-A33D-9A49-8024-F222ADED1A99}"/>
              </a:ext>
            </a:extLst>
          </p:cNvPr>
          <p:cNvSpPr txBox="1"/>
          <p:nvPr/>
        </p:nvSpPr>
        <p:spPr>
          <a:xfrm>
            <a:off x="1832551" y="6468264"/>
            <a:ext cx="8451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APEC 2018</a:t>
            </a:r>
          </a:p>
        </p:txBody>
      </p:sp>
    </p:spTree>
    <p:extLst>
      <p:ext uri="{BB962C8B-B14F-4D97-AF65-F5344CB8AC3E}">
        <p14:creationId xmlns:p14="http://schemas.microsoft.com/office/powerpoint/2010/main" val="1211621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9AEBE-B5B7-2C43-926A-8273949C5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Equipment checkout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63914-5B46-0A41-9EB6-5C01B2B55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Secondary systems should be running at the conclusion of maintenance</a:t>
            </a:r>
          </a:p>
          <a:p>
            <a:pPr lvl="1"/>
            <a:r>
              <a:rPr lang="en-US" dirty="0"/>
              <a:t>Vacuum, cooling, controls</a:t>
            </a:r>
          </a:p>
          <a:p>
            <a:r>
              <a:rPr lang="en-US" dirty="0"/>
              <a:t>The following systems are turned on Magnet power supplies</a:t>
            </a:r>
          </a:p>
          <a:p>
            <a:r>
              <a:rPr lang="en-US" dirty="0"/>
              <a:t>High Power RF (HPRF)</a:t>
            </a:r>
          </a:p>
          <a:p>
            <a:r>
              <a:rPr lang="en-US" dirty="0"/>
              <a:t>Low-Level RF (LLRF)</a:t>
            </a:r>
          </a:p>
          <a:p>
            <a:r>
              <a:rPr lang="en-US" dirty="0"/>
              <a:t>Ion source is set up during the equipment checkout</a:t>
            </a:r>
          </a:p>
          <a:p>
            <a:pPr lvl="1"/>
            <a:r>
              <a:rPr lang="en-US" dirty="0"/>
              <a:t>Beam is sent through the RFQ to a </a:t>
            </a:r>
            <a:r>
              <a:rPr lang="en-US" dirty="0" err="1"/>
              <a:t>beamstop</a:t>
            </a:r>
            <a:r>
              <a:rPr lang="en-US" dirty="0"/>
              <a:t> in the MEBT</a:t>
            </a:r>
          </a:p>
        </p:txBody>
      </p:sp>
    </p:spTree>
    <p:extLst>
      <p:ext uri="{BB962C8B-B14F-4D97-AF65-F5344CB8AC3E}">
        <p14:creationId xmlns:p14="http://schemas.microsoft.com/office/powerpoint/2010/main" val="3930542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Freeform 60">
            <a:extLst>
              <a:ext uri="{FF2B5EF4-FFF2-40B4-BE49-F238E27FC236}">
                <a16:creationId xmlns:a16="http://schemas.microsoft.com/office/drawing/2014/main" id="{D15871A5-6549-9C42-9665-6D04F60EB735}"/>
              </a:ext>
            </a:extLst>
          </p:cNvPr>
          <p:cNvSpPr/>
          <p:nvPr/>
        </p:nvSpPr>
        <p:spPr>
          <a:xfrm rot="19575960">
            <a:off x="5991177" y="3686121"/>
            <a:ext cx="5809218" cy="4056901"/>
          </a:xfrm>
          <a:custGeom>
            <a:avLst/>
            <a:gdLst>
              <a:gd name="connsiteX0" fmla="*/ 6843479 w 8691520"/>
              <a:gd name="connsiteY0" fmla="*/ 1817486 h 6079454"/>
              <a:gd name="connsiteX1" fmla="*/ 8691520 w 8691520"/>
              <a:gd name="connsiteY1" fmla="*/ 3051561 h 6079454"/>
              <a:gd name="connsiteX2" fmla="*/ 7642207 w 8691520"/>
              <a:gd name="connsiteY2" fmla="*/ 4622918 h 6079454"/>
              <a:gd name="connsiteX3" fmla="*/ 7642207 w 8691520"/>
              <a:gd name="connsiteY3" fmla="*/ 6079454 h 6079454"/>
              <a:gd name="connsiteX4" fmla="*/ 7078569 w 8691520"/>
              <a:gd name="connsiteY4" fmla="*/ 6079454 h 6079454"/>
              <a:gd name="connsiteX5" fmla="*/ 7078569 w 8691520"/>
              <a:gd name="connsiteY5" fmla="*/ 4365920 h 6079454"/>
              <a:gd name="connsiteX6" fmla="*/ 6406038 w 8691520"/>
              <a:gd name="connsiteY6" fmla="*/ 3916820 h 6079454"/>
              <a:gd name="connsiteX7" fmla="*/ 5508511 w 8691520"/>
              <a:gd name="connsiteY7" fmla="*/ 5260875 h 6079454"/>
              <a:gd name="connsiteX8" fmla="*/ 0 w 8691520"/>
              <a:gd name="connsiteY8" fmla="*/ 1582430 h 6079454"/>
              <a:gd name="connsiteX9" fmla="*/ 1056706 w 8691520"/>
              <a:gd name="connsiteY9" fmla="*/ 0 h 6079454"/>
              <a:gd name="connsiteX10" fmla="*/ 5898211 w 8691520"/>
              <a:gd name="connsiteY10" fmla="*/ 3233035 h 6079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691520" h="6079454">
                <a:moveTo>
                  <a:pt x="6843479" y="1817486"/>
                </a:moveTo>
                <a:lnTo>
                  <a:pt x="8691520" y="3051561"/>
                </a:lnTo>
                <a:lnTo>
                  <a:pt x="7642207" y="4622918"/>
                </a:lnTo>
                <a:lnTo>
                  <a:pt x="7642207" y="6079454"/>
                </a:lnTo>
                <a:lnTo>
                  <a:pt x="7078569" y="6079454"/>
                </a:lnTo>
                <a:lnTo>
                  <a:pt x="7078569" y="4365920"/>
                </a:lnTo>
                <a:lnTo>
                  <a:pt x="6406038" y="3916820"/>
                </a:lnTo>
                <a:lnTo>
                  <a:pt x="5508511" y="5260875"/>
                </a:lnTo>
                <a:lnTo>
                  <a:pt x="0" y="1582430"/>
                </a:lnTo>
                <a:lnTo>
                  <a:pt x="1056706" y="0"/>
                </a:lnTo>
                <a:lnTo>
                  <a:pt x="5898211" y="3233035"/>
                </a:lnTo>
                <a:close/>
              </a:path>
            </a:pathLst>
          </a:custGeom>
          <a:solidFill>
            <a:schemeClr val="bg2">
              <a:lumMod val="50000"/>
              <a:alpha val="18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5841FC-77A3-0B48-80C5-3249A18C1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Typically beam tune-up can be done in 4 hours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2F34B-04B7-0143-B571-73999DE47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734" y="867169"/>
            <a:ext cx="8201885" cy="4047778"/>
          </a:xfrm>
        </p:spPr>
        <p:txBody>
          <a:bodyPr/>
          <a:lstStyle/>
          <a:p>
            <a:r>
              <a:rPr lang="en-US" sz="2400" dirty="0"/>
              <a:t>Beam tune-up</a:t>
            </a:r>
          </a:p>
          <a:p>
            <a:pPr lvl="1"/>
            <a:r>
              <a:rPr lang="en-US" sz="2000" dirty="0"/>
              <a:t>Restore all magnets to values from previous run (15 minutes)</a:t>
            </a:r>
          </a:p>
          <a:p>
            <a:pPr lvl="1"/>
            <a:r>
              <a:rPr lang="en-US" sz="2000" dirty="0"/>
              <a:t>Beam to the CCL </a:t>
            </a:r>
            <a:r>
              <a:rPr lang="en-US" sz="2000" dirty="0" err="1"/>
              <a:t>beamstop</a:t>
            </a:r>
            <a:r>
              <a:rPr lang="en-US" sz="2000" dirty="0"/>
              <a:t> (30 minutes)</a:t>
            </a:r>
          </a:p>
          <a:p>
            <a:pPr lvl="2"/>
            <a:r>
              <a:rPr lang="en-US" sz="1600" dirty="0"/>
              <a:t>Warm </a:t>
            </a:r>
            <a:r>
              <a:rPr lang="en-US" sz="1600" dirty="0" err="1"/>
              <a:t>linac</a:t>
            </a:r>
            <a:r>
              <a:rPr lang="en-US" sz="1600" dirty="0"/>
              <a:t> RF phasing</a:t>
            </a:r>
          </a:p>
          <a:p>
            <a:pPr lvl="3"/>
            <a:r>
              <a:rPr lang="en-US" sz="1400" dirty="0"/>
              <a:t>Fully automated</a:t>
            </a:r>
          </a:p>
          <a:p>
            <a:pPr lvl="1"/>
            <a:r>
              <a:rPr lang="en-US" sz="2000" dirty="0"/>
              <a:t>Beam to the </a:t>
            </a:r>
            <a:r>
              <a:rPr lang="en-US" sz="2000" dirty="0" err="1"/>
              <a:t>Linac</a:t>
            </a:r>
            <a:r>
              <a:rPr lang="en-US" sz="2000" dirty="0"/>
              <a:t> dump (1 hour)</a:t>
            </a:r>
          </a:p>
          <a:p>
            <a:pPr lvl="2"/>
            <a:r>
              <a:rPr lang="en-US" sz="1600" dirty="0"/>
              <a:t>SCL RF phasing</a:t>
            </a:r>
          </a:p>
          <a:p>
            <a:pPr lvl="3"/>
            <a:r>
              <a:rPr lang="en-US" sz="1400" dirty="0"/>
              <a:t>Fully automated</a:t>
            </a:r>
          </a:p>
          <a:p>
            <a:pPr lvl="2"/>
            <a:r>
              <a:rPr lang="en-US" sz="1600" dirty="0"/>
              <a:t>Measure beam energy</a:t>
            </a:r>
          </a:p>
          <a:p>
            <a:pPr lvl="2"/>
            <a:r>
              <a:rPr lang="en-US" sz="1600" dirty="0"/>
              <a:t>Increase beam power and verify losses</a:t>
            </a:r>
          </a:p>
          <a:p>
            <a:pPr lvl="1"/>
            <a:r>
              <a:rPr lang="en-US" sz="2000" dirty="0"/>
              <a:t>Scale HEBT, Ring, RTBT magnets for new energy (15 minutes)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8ACAB95-E62F-9940-81EC-50ABD85AECFE}"/>
              </a:ext>
            </a:extLst>
          </p:cNvPr>
          <p:cNvGrpSpPr/>
          <p:nvPr/>
        </p:nvGrpSpPr>
        <p:grpSpPr>
          <a:xfrm>
            <a:off x="8966166" y="1519237"/>
            <a:ext cx="2272331" cy="2328365"/>
            <a:chOff x="449451" y="1128323"/>
            <a:chExt cx="3248557" cy="2861694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2E7AEA2-6AA3-4244-8847-80B50D72DF74}"/>
                </a:ext>
              </a:extLst>
            </p:cNvPr>
            <p:cNvSpPr/>
            <p:nvPr/>
          </p:nvSpPr>
          <p:spPr>
            <a:xfrm>
              <a:off x="522480" y="1762103"/>
              <a:ext cx="1326011" cy="302860"/>
            </a:xfrm>
            <a:prstGeom prst="rect">
              <a:avLst/>
            </a:prstGeom>
            <a:solidFill>
              <a:schemeClr val="accent1">
                <a:alpha val="18000"/>
              </a:schemeClr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00" dirty="0">
                  <a:solidFill>
                    <a:schemeClr val="tx1"/>
                  </a:solidFill>
                </a:rPr>
                <a:t>MEBT </a:t>
              </a:r>
              <a:r>
                <a:rPr lang="en-US" sz="800" dirty="0" err="1">
                  <a:solidFill>
                    <a:schemeClr val="tx1"/>
                  </a:solidFill>
                </a:rPr>
                <a:t>Beamstop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6ED9B36-E574-6940-8993-6A64114BB9B7}"/>
                </a:ext>
              </a:extLst>
            </p:cNvPr>
            <p:cNvSpPr/>
            <p:nvPr/>
          </p:nvSpPr>
          <p:spPr>
            <a:xfrm>
              <a:off x="520521" y="2116770"/>
              <a:ext cx="1326011" cy="302860"/>
            </a:xfrm>
            <a:prstGeom prst="rect">
              <a:avLst/>
            </a:prstGeom>
            <a:solidFill>
              <a:srgbClr val="FF0000">
                <a:alpha val="18000"/>
              </a:srgbClr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00">
                  <a:solidFill>
                    <a:schemeClr val="tx1"/>
                  </a:solidFill>
                </a:rPr>
                <a:t>CCL </a:t>
              </a:r>
              <a:r>
                <a:rPr lang="en-US" sz="800" dirty="0" err="1">
                  <a:solidFill>
                    <a:schemeClr val="tx1"/>
                  </a:solidFill>
                </a:rPr>
                <a:t>Beamstop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708F569-5F99-2743-9418-538D933D15D5}"/>
                </a:ext>
              </a:extLst>
            </p:cNvPr>
            <p:cNvSpPr/>
            <p:nvPr/>
          </p:nvSpPr>
          <p:spPr>
            <a:xfrm>
              <a:off x="522884" y="2473586"/>
              <a:ext cx="1326011" cy="302860"/>
            </a:xfrm>
            <a:prstGeom prst="rect">
              <a:avLst/>
            </a:prstGeom>
            <a:solidFill>
              <a:srgbClr val="00B050">
                <a:alpha val="18000"/>
              </a:srgbClr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00" dirty="0" err="1">
                  <a:solidFill>
                    <a:schemeClr val="tx1"/>
                  </a:solidFill>
                </a:rPr>
                <a:t>Linac</a:t>
              </a:r>
              <a:r>
                <a:rPr lang="en-US" sz="800" dirty="0">
                  <a:solidFill>
                    <a:schemeClr val="tx1"/>
                  </a:solidFill>
                </a:rPr>
                <a:t> Dump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70AEB9A-E5A9-6B44-9D6B-A418E21BAFF6}"/>
                </a:ext>
              </a:extLst>
            </p:cNvPr>
            <p:cNvSpPr/>
            <p:nvPr/>
          </p:nvSpPr>
          <p:spPr>
            <a:xfrm>
              <a:off x="520521" y="2830838"/>
              <a:ext cx="1326011" cy="302860"/>
            </a:xfrm>
            <a:prstGeom prst="rect">
              <a:avLst/>
            </a:prstGeom>
            <a:solidFill>
              <a:srgbClr val="7030A0">
                <a:alpha val="18000"/>
              </a:srgbClr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00" dirty="0">
                  <a:solidFill>
                    <a:schemeClr val="tx1"/>
                  </a:solidFill>
                </a:rPr>
                <a:t>Injection Dump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45451C0-EC9B-5040-A882-0B05B7CD7A8F}"/>
                </a:ext>
              </a:extLst>
            </p:cNvPr>
            <p:cNvSpPr/>
            <p:nvPr/>
          </p:nvSpPr>
          <p:spPr>
            <a:xfrm>
              <a:off x="527346" y="3184517"/>
              <a:ext cx="1326011" cy="302860"/>
            </a:xfrm>
            <a:prstGeom prst="rect">
              <a:avLst/>
            </a:prstGeom>
            <a:solidFill>
              <a:srgbClr val="FFFF00">
                <a:alpha val="18000"/>
              </a:srgbClr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00" dirty="0">
                  <a:solidFill>
                    <a:schemeClr val="tx1"/>
                  </a:solidFill>
                </a:rPr>
                <a:t>Extraction Dump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4CC1B12-FBAC-2B4A-A222-C046C5665DF7}"/>
                </a:ext>
              </a:extLst>
            </p:cNvPr>
            <p:cNvSpPr/>
            <p:nvPr/>
          </p:nvSpPr>
          <p:spPr>
            <a:xfrm>
              <a:off x="520521" y="3540715"/>
              <a:ext cx="1326011" cy="302860"/>
            </a:xfrm>
            <a:prstGeom prst="rect">
              <a:avLst/>
            </a:prstGeom>
            <a:solidFill>
              <a:schemeClr val="bg2">
                <a:lumMod val="50000"/>
                <a:alpha val="18000"/>
              </a:schemeClr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00" dirty="0">
                  <a:solidFill>
                    <a:schemeClr val="tx1"/>
                  </a:solidFill>
                </a:rPr>
                <a:t>Target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03146BF-F43A-BB42-AB3E-649379051E06}"/>
                </a:ext>
              </a:extLst>
            </p:cNvPr>
            <p:cNvSpPr/>
            <p:nvPr/>
          </p:nvSpPr>
          <p:spPr>
            <a:xfrm>
              <a:off x="2054892" y="1760335"/>
              <a:ext cx="1593970" cy="29435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00" dirty="0">
                  <a:solidFill>
                    <a:schemeClr val="tx1"/>
                  </a:solidFill>
                </a:rPr>
                <a:t>50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1B08D4B-7E2E-2340-AA44-87F2BA5E6AE2}"/>
                </a:ext>
              </a:extLst>
            </p:cNvPr>
            <p:cNvSpPr/>
            <p:nvPr/>
          </p:nvSpPr>
          <p:spPr>
            <a:xfrm>
              <a:off x="2054892" y="2103365"/>
              <a:ext cx="1593970" cy="29435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00" dirty="0">
                  <a:solidFill>
                    <a:schemeClr val="tx1"/>
                  </a:solidFill>
                </a:rPr>
                <a:t>50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FBE275CA-5A7F-954E-B6A2-37B9D964181D}"/>
                </a:ext>
              </a:extLst>
            </p:cNvPr>
            <p:cNvSpPr/>
            <p:nvPr/>
          </p:nvSpPr>
          <p:spPr>
            <a:xfrm>
              <a:off x="2054892" y="2446265"/>
              <a:ext cx="1593970" cy="29435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00" dirty="0">
                  <a:solidFill>
                    <a:schemeClr val="tx1"/>
                  </a:solidFill>
                </a:rPr>
                <a:t>50, 100, 1000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8719661-AD05-E54E-BE1D-8BB7730494F2}"/>
                </a:ext>
              </a:extLst>
            </p:cNvPr>
            <p:cNvSpPr txBox="1"/>
            <p:nvPr/>
          </p:nvSpPr>
          <p:spPr>
            <a:xfrm>
              <a:off x="2411991" y="1128323"/>
              <a:ext cx="1189748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00"/>
                <a:t>Allowed beam</a:t>
              </a:r>
            </a:p>
            <a:p>
              <a:pPr algn="ctr">
                <a:lnSpc>
                  <a:spcPct val="90000"/>
                </a:lnSpc>
              </a:pPr>
              <a:r>
                <a:rPr lang="en-US" sz="800" dirty="0"/>
                <a:t>timing (microseconds)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72083F8-0562-234F-B0D1-83E40FF39609}"/>
                </a:ext>
              </a:extLst>
            </p:cNvPr>
            <p:cNvSpPr txBox="1"/>
            <p:nvPr/>
          </p:nvSpPr>
          <p:spPr>
            <a:xfrm>
              <a:off x="839937" y="1314269"/>
              <a:ext cx="700833" cy="2031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00" dirty="0"/>
                <a:t>Destination</a:t>
              </a: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4C50C6E-A8D9-E448-A295-DE5BFDB783F4}"/>
                </a:ext>
              </a:extLst>
            </p:cNvPr>
            <p:cNvCxnSpPr/>
            <p:nvPr/>
          </p:nvCxnSpPr>
          <p:spPr>
            <a:xfrm>
              <a:off x="449451" y="1600501"/>
              <a:ext cx="324855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42BE2DC-69E8-3942-8111-D6FE9D32DB28}"/>
                </a:ext>
              </a:extLst>
            </p:cNvPr>
            <p:cNvCxnSpPr/>
            <p:nvPr/>
          </p:nvCxnSpPr>
          <p:spPr>
            <a:xfrm>
              <a:off x="1947888" y="1314269"/>
              <a:ext cx="0" cy="26757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CCF9E79-01B8-6441-A929-D564D01757AE}"/>
                </a:ext>
              </a:extLst>
            </p:cNvPr>
            <p:cNvSpPr/>
            <p:nvPr/>
          </p:nvSpPr>
          <p:spPr>
            <a:xfrm>
              <a:off x="2054892" y="2830838"/>
              <a:ext cx="1593970" cy="29435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00" dirty="0">
                  <a:solidFill>
                    <a:schemeClr val="tx1"/>
                  </a:solidFill>
                </a:rPr>
                <a:t>50, 100, 1000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BAC84F1-F1FC-AC48-868C-10CB12087E9A}"/>
                </a:ext>
              </a:extLst>
            </p:cNvPr>
            <p:cNvSpPr/>
            <p:nvPr/>
          </p:nvSpPr>
          <p:spPr>
            <a:xfrm>
              <a:off x="2050875" y="3186529"/>
              <a:ext cx="1593970" cy="29435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00" dirty="0">
                  <a:solidFill>
                    <a:schemeClr val="tx1"/>
                  </a:solidFill>
                </a:rPr>
                <a:t>50, 100, 1000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38BF65D8-0A5E-3641-9907-A27DEBAFDF43}"/>
                </a:ext>
              </a:extLst>
            </p:cNvPr>
            <p:cNvSpPr/>
            <p:nvPr/>
          </p:nvSpPr>
          <p:spPr>
            <a:xfrm>
              <a:off x="2050875" y="3543724"/>
              <a:ext cx="1593970" cy="29435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00" dirty="0">
                  <a:solidFill>
                    <a:schemeClr val="tx1"/>
                  </a:solidFill>
                </a:rPr>
                <a:t>50, 100, 1000</a:t>
              </a:r>
            </a:p>
          </p:txBody>
        </p:sp>
      </p:grp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5CD91F6D-8D02-E149-AB24-B71D008EAEA3}"/>
              </a:ext>
            </a:extLst>
          </p:cNvPr>
          <p:cNvSpPr txBox="1">
            <a:spLocks/>
          </p:cNvSpPr>
          <p:nvPr/>
        </p:nvSpPr>
        <p:spPr bwMode="auto">
          <a:xfrm>
            <a:off x="347009" y="4648945"/>
            <a:ext cx="5693059" cy="1810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 dirty="0"/>
              <a:t>Beam to the extraction dump (2 hours)</a:t>
            </a:r>
          </a:p>
          <a:p>
            <a:pPr lvl="2"/>
            <a:r>
              <a:rPr lang="en-US" sz="1600" dirty="0"/>
              <a:t>Correct orbits to previously saved orbits</a:t>
            </a:r>
          </a:p>
          <a:p>
            <a:pPr lvl="2"/>
            <a:r>
              <a:rPr lang="en-US" sz="1600" dirty="0"/>
              <a:t>Verify energy using the Ring and if necessary either adjust energy or magnets</a:t>
            </a:r>
          </a:p>
          <a:p>
            <a:pPr lvl="2"/>
            <a:r>
              <a:rPr lang="en-US" sz="1600" dirty="0"/>
              <a:t>Increase beam power and tune beam losses empirically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CA4C429-26EF-EF49-AF12-B7F5B652473C}"/>
              </a:ext>
            </a:extLst>
          </p:cNvPr>
          <p:cNvSpPr/>
          <p:nvPr/>
        </p:nvSpPr>
        <p:spPr>
          <a:xfrm>
            <a:off x="528087" y="2635604"/>
            <a:ext cx="4979454" cy="16709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93BA6AF-964F-5547-87C6-72BCF198F3D5}"/>
              </a:ext>
            </a:extLst>
          </p:cNvPr>
          <p:cNvSpPr txBox="1"/>
          <p:nvPr/>
        </p:nvSpPr>
        <p:spPr>
          <a:xfrm>
            <a:off x="5573445" y="3301242"/>
            <a:ext cx="237102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Let’s focus on how we got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79C0236-DE6A-6346-BC23-176C5271A977}"/>
              </a:ext>
            </a:extLst>
          </p:cNvPr>
          <p:cNvGrpSpPr/>
          <p:nvPr/>
        </p:nvGrpSpPr>
        <p:grpSpPr>
          <a:xfrm>
            <a:off x="5929983" y="3916825"/>
            <a:ext cx="6186158" cy="2496596"/>
            <a:chOff x="2107444" y="2434638"/>
            <a:chExt cx="9280734" cy="3782138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866F1B8-A0FD-EC40-AD06-9BF30E8F78E5}"/>
                </a:ext>
              </a:extLst>
            </p:cNvPr>
            <p:cNvSpPr/>
            <p:nvPr/>
          </p:nvSpPr>
          <p:spPr>
            <a:xfrm>
              <a:off x="2120498" y="2828870"/>
              <a:ext cx="7951003" cy="3387906"/>
            </a:xfrm>
            <a:custGeom>
              <a:avLst/>
              <a:gdLst>
                <a:gd name="connsiteX0" fmla="*/ 5926321 w 7951003"/>
                <a:gd name="connsiteY0" fmla="*/ 0 h 3387906"/>
                <a:gd name="connsiteX1" fmla="*/ 7951003 w 7951003"/>
                <a:gd name="connsiteY1" fmla="*/ 0 h 3387906"/>
                <a:gd name="connsiteX2" fmla="*/ 7951003 w 7951003"/>
                <a:gd name="connsiteY2" fmla="*/ 1615354 h 3387906"/>
                <a:gd name="connsiteX3" fmla="*/ 7951003 w 7951003"/>
                <a:gd name="connsiteY3" fmla="*/ 1813180 h 3387906"/>
                <a:gd name="connsiteX4" fmla="*/ 7951003 w 7951003"/>
                <a:gd name="connsiteY4" fmla="*/ 2308480 h 3387906"/>
                <a:gd name="connsiteX5" fmla="*/ 7600262 w 7951003"/>
                <a:gd name="connsiteY5" fmla="*/ 2308480 h 3387906"/>
                <a:gd name="connsiteX6" fmla="*/ 7600262 w 7951003"/>
                <a:gd name="connsiteY6" fmla="*/ 1813180 h 3387906"/>
                <a:gd name="connsiteX7" fmla="*/ 6519081 w 7951003"/>
                <a:gd name="connsiteY7" fmla="*/ 1813180 h 3387906"/>
                <a:gd name="connsiteX8" fmla="*/ 6519081 w 7951003"/>
                <a:gd name="connsiteY8" fmla="*/ 3387906 h 3387906"/>
                <a:gd name="connsiteX9" fmla="*/ 0 w 7951003"/>
                <a:gd name="connsiteY9" fmla="*/ 3387906 h 3387906"/>
                <a:gd name="connsiteX10" fmla="*/ 0 w 7951003"/>
                <a:gd name="connsiteY10" fmla="*/ 1722147 h 3387906"/>
                <a:gd name="connsiteX11" fmla="*/ 5926321 w 7951003"/>
                <a:gd name="connsiteY11" fmla="*/ 1722147 h 3387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951003" h="3387906">
                  <a:moveTo>
                    <a:pt x="5926321" y="0"/>
                  </a:moveTo>
                  <a:lnTo>
                    <a:pt x="7951003" y="0"/>
                  </a:lnTo>
                  <a:lnTo>
                    <a:pt x="7951003" y="1615354"/>
                  </a:lnTo>
                  <a:lnTo>
                    <a:pt x="7951003" y="1813180"/>
                  </a:lnTo>
                  <a:lnTo>
                    <a:pt x="7951003" y="2308480"/>
                  </a:lnTo>
                  <a:lnTo>
                    <a:pt x="7600262" y="2308480"/>
                  </a:lnTo>
                  <a:lnTo>
                    <a:pt x="7600262" y="1813180"/>
                  </a:lnTo>
                  <a:lnTo>
                    <a:pt x="6519081" y="1813180"/>
                  </a:lnTo>
                  <a:lnTo>
                    <a:pt x="6519081" y="3387906"/>
                  </a:lnTo>
                  <a:lnTo>
                    <a:pt x="0" y="3387906"/>
                  </a:lnTo>
                  <a:lnTo>
                    <a:pt x="0" y="1722147"/>
                  </a:lnTo>
                  <a:lnTo>
                    <a:pt x="5926321" y="1722147"/>
                  </a:lnTo>
                  <a:close/>
                </a:path>
              </a:pathLst>
            </a:custGeom>
            <a:solidFill>
              <a:srgbClr val="FFFF00">
                <a:alpha val="18000"/>
              </a:srgbClr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2F0265C-493F-534B-92CE-0656559FF030}"/>
                </a:ext>
              </a:extLst>
            </p:cNvPr>
            <p:cNvSpPr/>
            <p:nvPr/>
          </p:nvSpPr>
          <p:spPr>
            <a:xfrm>
              <a:off x="2120499" y="2909467"/>
              <a:ext cx="6395993" cy="3196595"/>
            </a:xfrm>
            <a:custGeom>
              <a:avLst/>
              <a:gdLst>
                <a:gd name="connsiteX0" fmla="*/ 6004664 w 6395993"/>
                <a:gd name="connsiteY0" fmla="*/ 0 h 3196595"/>
                <a:gd name="connsiteX1" fmla="*/ 6395993 w 6395993"/>
                <a:gd name="connsiteY1" fmla="*/ 0 h 3196595"/>
                <a:gd name="connsiteX2" fmla="*/ 6395993 w 6395993"/>
                <a:gd name="connsiteY2" fmla="*/ 1753259 h 3196595"/>
                <a:gd name="connsiteX3" fmla="*/ 6395993 w 6395993"/>
                <a:gd name="connsiteY3" fmla="*/ 3196557 h 3196595"/>
                <a:gd name="connsiteX4" fmla="*/ 6395993 w 6395993"/>
                <a:gd name="connsiteY4" fmla="*/ 3196595 h 3196595"/>
                <a:gd name="connsiteX5" fmla="*/ 6004664 w 6395993"/>
                <a:gd name="connsiteY5" fmla="*/ 3196595 h 3196595"/>
                <a:gd name="connsiteX6" fmla="*/ 6004664 w 6395993"/>
                <a:gd name="connsiteY6" fmla="*/ 3196557 h 3196595"/>
                <a:gd name="connsiteX7" fmla="*/ 0 w 6395993"/>
                <a:gd name="connsiteY7" fmla="*/ 3196557 h 3196595"/>
                <a:gd name="connsiteX8" fmla="*/ 0 w 6395993"/>
                <a:gd name="connsiteY8" fmla="*/ 1753259 h 3196595"/>
                <a:gd name="connsiteX9" fmla="*/ 6004664 w 6395993"/>
                <a:gd name="connsiteY9" fmla="*/ 1753259 h 3196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95993" h="3196595">
                  <a:moveTo>
                    <a:pt x="6004664" y="0"/>
                  </a:moveTo>
                  <a:lnTo>
                    <a:pt x="6395993" y="0"/>
                  </a:lnTo>
                  <a:lnTo>
                    <a:pt x="6395993" y="1753259"/>
                  </a:lnTo>
                  <a:lnTo>
                    <a:pt x="6395993" y="3196557"/>
                  </a:lnTo>
                  <a:lnTo>
                    <a:pt x="6395993" y="3196595"/>
                  </a:lnTo>
                  <a:lnTo>
                    <a:pt x="6004664" y="3196595"/>
                  </a:lnTo>
                  <a:lnTo>
                    <a:pt x="6004664" y="3196557"/>
                  </a:lnTo>
                  <a:lnTo>
                    <a:pt x="0" y="3196557"/>
                  </a:lnTo>
                  <a:lnTo>
                    <a:pt x="0" y="1753259"/>
                  </a:lnTo>
                  <a:lnTo>
                    <a:pt x="6004664" y="1753259"/>
                  </a:lnTo>
                  <a:close/>
                </a:path>
              </a:pathLst>
            </a:custGeom>
            <a:solidFill>
              <a:srgbClr val="7030A0">
                <a:alpha val="18000"/>
              </a:srgbClr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1986B53-701B-294B-8D89-3BE7A12822A2}"/>
                </a:ext>
              </a:extLst>
            </p:cNvPr>
            <p:cNvSpPr/>
            <p:nvPr/>
          </p:nvSpPr>
          <p:spPr>
            <a:xfrm>
              <a:off x="2120499" y="4774856"/>
              <a:ext cx="6290135" cy="1195816"/>
            </a:xfrm>
            <a:prstGeom prst="rect">
              <a:avLst/>
            </a:prstGeom>
            <a:solidFill>
              <a:srgbClr val="00B050">
                <a:alpha val="18000"/>
              </a:srgbClr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EF5C894-9E69-0145-8575-C6A468622177}"/>
                </a:ext>
              </a:extLst>
            </p:cNvPr>
            <p:cNvSpPr/>
            <p:nvPr/>
          </p:nvSpPr>
          <p:spPr>
            <a:xfrm>
              <a:off x="2128074" y="4920637"/>
              <a:ext cx="2558933" cy="905693"/>
            </a:xfrm>
            <a:prstGeom prst="rect">
              <a:avLst/>
            </a:prstGeom>
            <a:solidFill>
              <a:srgbClr val="FF0000">
                <a:alpha val="18000"/>
              </a:srgbClr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6" descr="ring detailed">
              <a:extLst>
                <a:ext uri="{FF2B5EF4-FFF2-40B4-BE49-F238E27FC236}">
                  <a16:creationId xmlns:a16="http://schemas.microsoft.com/office/drawing/2014/main" id="{64A7A05D-0FE7-3D47-A673-DDC549B2B0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996503" y="2959136"/>
              <a:ext cx="4162163" cy="3140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7">
              <a:extLst>
                <a:ext uri="{FF2B5EF4-FFF2-40B4-BE49-F238E27FC236}">
                  <a16:creationId xmlns:a16="http://schemas.microsoft.com/office/drawing/2014/main" id="{2D9CA5D5-C96D-884A-B8DC-6B67428E2C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05284" y="5927079"/>
              <a:ext cx="139536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 dirty="0">
                  <a:ea typeface="Arial" charset="0"/>
                </a:rPr>
                <a:t>Liquid Hg Target</a:t>
              </a:r>
            </a:p>
          </p:txBody>
        </p:sp>
        <p:sp>
          <p:nvSpPr>
            <p:cNvPr id="11" name="Line 8">
              <a:extLst>
                <a:ext uri="{FF2B5EF4-FFF2-40B4-BE49-F238E27FC236}">
                  <a16:creationId xmlns:a16="http://schemas.microsoft.com/office/drawing/2014/main" id="{8748BE33-CADD-6B47-B528-0225E0A5BE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10616" y="5367373"/>
              <a:ext cx="453146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0765448-3280-BD4A-9A43-271131307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0172" y="5211176"/>
              <a:ext cx="563333" cy="278435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000" b="1" dirty="0">
                  <a:solidFill>
                    <a:srgbClr val="F4F4F4"/>
                  </a:solidFill>
                  <a:ea typeface="Arial" charset="0"/>
                </a:rPr>
                <a:t>DTL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BC77AF3-0101-CD4F-92C5-C30249F616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4615" y="4179998"/>
              <a:ext cx="986004" cy="3691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r>
                <a:rPr lang="en-US" sz="1000" b="1" dirty="0">
                  <a:ea typeface="Arial" charset="0"/>
                </a:rPr>
                <a:t>2.5 MeV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7B44DD6-8B38-7E4C-90ED-FF8669F8C1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2165" y="5211176"/>
              <a:ext cx="593228" cy="278436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000" b="1" dirty="0">
                  <a:solidFill>
                    <a:srgbClr val="F4F4F4"/>
                  </a:solidFill>
                  <a:ea typeface="Arial" charset="0"/>
                </a:rPr>
                <a:t>CCL</a:t>
              </a:r>
            </a:p>
          </p:txBody>
        </p:sp>
        <p:sp>
          <p:nvSpPr>
            <p:cNvPr id="15" name="Rectangle 15">
              <a:extLst>
                <a:ext uri="{FF2B5EF4-FFF2-40B4-BE49-F238E27FC236}">
                  <a16:creationId xmlns:a16="http://schemas.microsoft.com/office/drawing/2014/main" id="{40458ED5-67C9-5540-A8A8-A43BC50081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3839" y="4179998"/>
              <a:ext cx="863622" cy="369119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wrap="square" lIns="90487" tIns="44450" rIns="90487" bIns="44450">
              <a:prstTxWarp prst="textNoShape">
                <a:avLst/>
              </a:prstTxWarp>
              <a:spAutoFit/>
            </a:bodyPr>
            <a:lstStyle/>
            <a:p>
              <a:r>
                <a:rPr lang="en-US" sz="1000" b="1" dirty="0">
                  <a:ea typeface="Arial" charset="0"/>
                </a:rPr>
                <a:t>1 GeV</a:t>
              </a:r>
            </a:p>
          </p:txBody>
        </p:sp>
        <p:sp>
          <p:nvSpPr>
            <p:cNvPr id="16" name="Rectangle 16">
              <a:extLst>
                <a:ext uri="{FF2B5EF4-FFF2-40B4-BE49-F238E27FC236}">
                  <a16:creationId xmlns:a16="http://schemas.microsoft.com/office/drawing/2014/main" id="{93FA6D12-BE52-734F-AC3D-C576A4A43D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491" y="4179998"/>
              <a:ext cx="933097" cy="3691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r>
                <a:rPr lang="en-US" sz="1000" b="1" dirty="0">
                  <a:ea typeface="Arial" charset="0"/>
                </a:rPr>
                <a:t>87 MeV</a:t>
              </a:r>
            </a:p>
          </p:txBody>
        </p:sp>
        <p:sp>
          <p:nvSpPr>
            <p:cNvPr id="17" name="Rectangle 18">
              <a:extLst>
                <a:ext uri="{FF2B5EF4-FFF2-40B4-BE49-F238E27FC236}">
                  <a16:creationId xmlns:a16="http://schemas.microsoft.com/office/drawing/2014/main" id="{D4C67D0C-69C0-6448-B16D-FADFD6590B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2656" y="5211175"/>
              <a:ext cx="1138615" cy="278772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000" b="1" dirty="0">
                  <a:solidFill>
                    <a:srgbClr val="F4F4F4"/>
                  </a:solidFill>
                  <a:ea typeface="Arial" charset="0"/>
                </a:rPr>
                <a:t>SRF,</a:t>
              </a:r>
              <a:r>
                <a:rPr lang="en-US" sz="1000" b="1" dirty="0">
                  <a:solidFill>
                    <a:srgbClr val="F4F4F4"/>
                  </a:solidFill>
                  <a:latin typeface="Arial Unicode MS" charset="0"/>
                  <a:ea typeface="Arial" charset="0"/>
                </a:rPr>
                <a:t> </a:t>
              </a:r>
              <a:r>
                <a:rPr lang="en-US" sz="1000" b="1" dirty="0">
                  <a:solidFill>
                    <a:srgbClr val="F4F4F4"/>
                  </a:solidFill>
                  <a:latin typeface="Symbol" charset="2"/>
                  <a:ea typeface="Arial" charset="0"/>
                </a:rPr>
                <a:t>b</a:t>
              </a:r>
              <a:r>
                <a:rPr lang="en-US" sz="1000" b="1" dirty="0">
                  <a:solidFill>
                    <a:srgbClr val="F4F4F4"/>
                  </a:solidFill>
                  <a:ea typeface="Arial" charset="0"/>
                </a:rPr>
                <a:t>=0.61</a:t>
              </a:r>
              <a:endParaRPr lang="en-US" sz="1000" b="1" dirty="0">
                <a:solidFill>
                  <a:srgbClr val="F4F4F4"/>
                </a:solidFill>
                <a:latin typeface="Arial Unicode MS" charset="0"/>
                <a:ea typeface="Arial" charset="0"/>
              </a:endParaRPr>
            </a:p>
          </p:txBody>
        </p:sp>
        <p:sp>
          <p:nvSpPr>
            <p:cNvPr id="18" name="Rectangle 22">
              <a:extLst>
                <a:ext uri="{FF2B5EF4-FFF2-40B4-BE49-F238E27FC236}">
                  <a16:creationId xmlns:a16="http://schemas.microsoft.com/office/drawing/2014/main" id="{BDFB9DE1-198D-CF43-8E9D-19B61E1E5D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9565" y="4179998"/>
              <a:ext cx="1038912" cy="3691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r>
                <a:rPr lang="en-US" sz="1000" b="1" dirty="0">
                  <a:ea typeface="Arial" charset="0"/>
                </a:rPr>
                <a:t>186 MeV</a:t>
              </a:r>
            </a:p>
          </p:txBody>
        </p:sp>
        <p:sp>
          <p:nvSpPr>
            <p:cNvPr id="19" name="Rectangle 23">
              <a:extLst>
                <a:ext uri="{FF2B5EF4-FFF2-40B4-BE49-F238E27FC236}">
                  <a16:creationId xmlns:a16="http://schemas.microsoft.com/office/drawing/2014/main" id="{13E06A2F-DA78-4848-B038-9D78C7860A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6162" y="4179998"/>
              <a:ext cx="1038912" cy="3691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r>
                <a:rPr lang="en-US" sz="1000" b="1" dirty="0">
                  <a:ea typeface="Arial" charset="0"/>
                </a:rPr>
                <a:t>387 MeV</a:t>
              </a:r>
            </a:p>
          </p:txBody>
        </p:sp>
        <p:sp>
          <p:nvSpPr>
            <p:cNvPr id="20" name="Text Box 32">
              <a:extLst>
                <a:ext uri="{FF2B5EF4-FFF2-40B4-BE49-F238E27FC236}">
                  <a16:creationId xmlns:a16="http://schemas.microsoft.com/office/drawing/2014/main" id="{200C9056-F58C-B846-AF1C-FFACED2E2F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92989" y="4640536"/>
              <a:ext cx="894258" cy="419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 dirty="0">
                  <a:ea typeface="Arial" charset="0"/>
                </a:rPr>
                <a:t>RTBT</a:t>
              </a:r>
            </a:p>
          </p:txBody>
        </p:sp>
        <p:sp>
          <p:nvSpPr>
            <p:cNvPr id="21" name="Text Box 33">
              <a:extLst>
                <a:ext uri="{FF2B5EF4-FFF2-40B4-BE49-F238E27FC236}">
                  <a16:creationId xmlns:a16="http://schemas.microsoft.com/office/drawing/2014/main" id="{699ABA88-480B-2742-B721-727718A92C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13069" y="4850352"/>
              <a:ext cx="982861" cy="419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 dirty="0">
                  <a:ea typeface="Arial" charset="0"/>
                </a:rPr>
                <a:t>HEBT</a:t>
              </a:r>
            </a:p>
          </p:txBody>
        </p:sp>
        <p:sp>
          <p:nvSpPr>
            <p:cNvPr id="22" name="Text Box 34">
              <a:extLst>
                <a:ext uri="{FF2B5EF4-FFF2-40B4-BE49-F238E27FC236}">
                  <a16:creationId xmlns:a16="http://schemas.microsoft.com/office/drawing/2014/main" id="{A93A1736-2C72-4540-98A0-681290B208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66992" y="3477997"/>
              <a:ext cx="1251755" cy="419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 dirty="0">
                  <a:ea typeface="Arial" charset="0"/>
                </a:rPr>
                <a:t>Injection</a:t>
              </a:r>
            </a:p>
          </p:txBody>
        </p:sp>
        <p:sp>
          <p:nvSpPr>
            <p:cNvPr id="23" name="Text Box 35">
              <a:extLst>
                <a:ext uri="{FF2B5EF4-FFF2-40B4-BE49-F238E27FC236}">
                  <a16:creationId xmlns:a16="http://schemas.microsoft.com/office/drawing/2014/main" id="{A74FE2EA-C974-8A42-A449-659DAE4639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92818" y="3542614"/>
              <a:ext cx="1395360" cy="419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 dirty="0">
                  <a:ea typeface="Arial" charset="0"/>
                </a:rPr>
                <a:t>Extraction</a:t>
              </a:r>
            </a:p>
          </p:txBody>
        </p:sp>
        <p:sp>
          <p:nvSpPr>
            <p:cNvPr id="24" name="Text Box 36">
              <a:extLst>
                <a:ext uri="{FF2B5EF4-FFF2-40B4-BE49-F238E27FC236}">
                  <a16:creationId xmlns:a16="http://schemas.microsoft.com/office/drawing/2014/main" id="{72ED3D2D-44E0-9F4A-AC79-393A01FE56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45438" y="3799246"/>
              <a:ext cx="599606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 dirty="0">
                  <a:ea typeface="Arial" charset="0"/>
                </a:rPr>
                <a:t>RF</a:t>
              </a:r>
            </a:p>
          </p:txBody>
        </p:sp>
        <p:sp>
          <p:nvSpPr>
            <p:cNvPr id="25" name="Line 37">
              <a:extLst>
                <a:ext uri="{FF2B5EF4-FFF2-40B4-BE49-F238E27FC236}">
                  <a16:creationId xmlns:a16="http://schemas.microsoft.com/office/drawing/2014/main" id="{D7CE505B-0F8C-1D4F-B0E0-66488A2F8C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71500" y="5877130"/>
              <a:ext cx="443424" cy="13164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stealth" w="sm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Text Box 42">
              <a:extLst>
                <a:ext uri="{FF2B5EF4-FFF2-40B4-BE49-F238E27FC236}">
                  <a16:creationId xmlns:a16="http://schemas.microsoft.com/office/drawing/2014/main" id="{450E4538-3B29-D546-BB73-B60BAD76A7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51041" y="2434638"/>
              <a:ext cx="1576028" cy="419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 dirty="0">
                  <a:ea typeface="Arial" charset="0"/>
                </a:rPr>
                <a:t>Collimators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3933533-FD51-2E4A-A5DB-E96079101BE4}"/>
                </a:ext>
              </a:extLst>
            </p:cNvPr>
            <p:cNvGrpSpPr/>
            <p:nvPr/>
          </p:nvGrpSpPr>
          <p:grpSpPr>
            <a:xfrm>
              <a:off x="2471145" y="4477383"/>
              <a:ext cx="4575064" cy="642721"/>
              <a:chOff x="394214" y="4054230"/>
              <a:chExt cx="4575064" cy="387037"/>
            </a:xfrm>
          </p:grpSpPr>
          <p:sp>
            <p:nvSpPr>
              <p:cNvPr id="34" name="Line 14">
                <a:extLst>
                  <a:ext uri="{FF2B5EF4-FFF2-40B4-BE49-F238E27FC236}">
                    <a16:creationId xmlns:a16="http://schemas.microsoft.com/office/drawing/2014/main" id="{8F8A45EC-8935-6C4E-96F4-FB86195AE7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847912" y="4056704"/>
                <a:ext cx="0" cy="3571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triangle" w="sm" len="med"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Line 24">
                <a:extLst>
                  <a:ext uri="{FF2B5EF4-FFF2-40B4-BE49-F238E27FC236}">
                    <a16:creationId xmlns:a16="http://schemas.microsoft.com/office/drawing/2014/main" id="{2230221D-2DF5-344B-A788-1D931D14DD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990343" y="4060885"/>
                <a:ext cx="0" cy="3571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triangle" w="sm" len="med"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Line 25">
                <a:extLst>
                  <a:ext uri="{FF2B5EF4-FFF2-40B4-BE49-F238E27FC236}">
                    <a16:creationId xmlns:a16="http://schemas.microsoft.com/office/drawing/2014/main" id="{B82C32D8-8B87-9D46-A05E-DADB68B246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621221" y="4070410"/>
                <a:ext cx="0" cy="3571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triangle" w="sm" len="med"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Line 26">
                <a:extLst>
                  <a:ext uri="{FF2B5EF4-FFF2-40B4-BE49-F238E27FC236}">
                    <a16:creationId xmlns:a16="http://schemas.microsoft.com/office/drawing/2014/main" id="{775D33D4-77C6-9C42-8F17-C0C54C8280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969278" y="4084079"/>
                <a:ext cx="0" cy="3571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triangle" w="sm" len="med"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Line 27">
                <a:extLst>
                  <a:ext uri="{FF2B5EF4-FFF2-40B4-BE49-F238E27FC236}">
                    <a16:creationId xmlns:a16="http://schemas.microsoft.com/office/drawing/2014/main" id="{BA0CE048-176D-6D47-A93D-AEAB50933E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801687" y="4075172"/>
                <a:ext cx="0" cy="3571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triangle" w="sm" len="med"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Line 14">
                <a:extLst>
                  <a:ext uri="{FF2B5EF4-FFF2-40B4-BE49-F238E27FC236}">
                    <a16:creationId xmlns:a16="http://schemas.microsoft.com/office/drawing/2014/main" id="{CD007FFC-C8B6-A54C-AFC6-C6E17A0E01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389967" y="4054230"/>
                <a:ext cx="0" cy="3571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triangle" w="sm" len="med"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Line 14">
                <a:extLst>
                  <a:ext uri="{FF2B5EF4-FFF2-40B4-BE49-F238E27FC236}">
                    <a16:creationId xmlns:a16="http://schemas.microsoft.com/office/drawing/2014/main" id="{168482F4-E3F0-CE40-9F94-DBA4E7382A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94214" y="4054231"/>
                <a:ext cx="0" cy="3571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triangle" w="sm" len="med"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8" name="Rectangle 12">
              <a:extLst>
                <a:ext uri="{FF2B5EF4-FFF2-40B4-BE49-F238E27FC236}">
                  <a16:creationId xmlns:a16="http://schemas.microsoft.com/office/drawing/2014/main" id="{E2FF6EDF-ED49-8E48-A1CE-634FC8E95B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7444" y="4177524"/>
              <a:ext cx="771969" cy="3691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r>
                <a:rPr lang="en-US" sz="1000" b="1" dirty="0">
                  <a:ea typeface="Arial" charset="0"/>
                </a:rPr>
                <a:t>65 kV</a:t>
              </a:r>
            </a:p>
          </p:txBody>
        </p:sp>
        <p:sp>
          <p:nvSpPr>
            <p:cNvPr id="29" name="Rectangle 18">
              <a:extLst>
                <a:ext uri="{FF2B5EF4-FFF2-40B4-BE49-F238E27FC236}">
                  <a16:creationId xmlns:a16="http://schemas.microsoft.com/office/drawing/2014/main" id="{212D6A5E-A6A4-A440-913B-3415727305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3468" y="5210654"/>
              <a:ext cx="1138615" cy="278772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000" b="1" dirty="0">
                  <a:solidFill>
                    <a:srgbClr val="F4F4F4"/>
                  </a:solidFill>
                  <a:ea typeface="Arial" charset="0"/>
                </a:rPr>
                <a:t>SRF,</a:t>
              </a:r>
              <a:r>
                <a:rPr lang="en-US" sz="1000" b="1" dirty="0">
                  <a:solidFill>
                    <a:srgbClr val="F4F4F4"/>
                  </a:solidFill>
                  <a:latin typeface="Arial Unicode MS" charset="0"/>
                  <a:ea typeface="Arial" charset="0"/>
                </a:rPr>
                <a:t> </a:t>
              </a:r>
              <a:r>
                <a:rPr lang="en-US" sz="1000" b="1" dirty="0">
                  <a:solidFill>
                    <a:srgbClr val="F4F4F4"/>
                  </a:solidFill>
                  <a:latin typeface="Symbol" charset="2"/>
                  <a:ea typeface="Arial" charset="0"/>
                </a:rPr>
                <a:t>b</a:t>
              </a:r>
              <a:r>
                <a:rPr lang="en-US" sz="1000" b="1" dirty="0">
                  <a:solidFill>
                    <a:srgbClr val="F4F4F4"/>
                  </a:solidFill>
                  <a:ea typeface="Arial" charset="0"/>
                </a:rPr>
                <a:t>=0.81</a:t>
              </a:r>
              <a:endParaRPr lang="en-US" sz="1000" b="1" dirty="0">
                <a:solidFill>
                  <a:srgbClr val="F4F4F4"/>
                </a:solidFill>
                <a:latin typeface="Arial Unicode MS" charset="0"/>
                <a:ea typeface="Arial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A495291-DF98-3C41-BC22-DA796E80226A}"/>
                </a:ext>
              </a:extLst>
            </p:cNvPr>
            <p:cNvSpPr/>
            <p:nvPr/>
          </p:nvSpPr>
          <p:spPr>
            <a:xfrm>
              <a:off x="2122622" y="5073333"/>
              <a:ext cx="1344277" cy="584904"/>
            </a:xfrm>
            <a:prstGeom prst="rect">
              <a:avLst/>
            </a:prstGeom>
            <a:solidFill>
              <a:srgbClr val="0070C0">
                <a:alpha val="18000"/>
              </a:srgbClr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1" name="Rectangle 10">
              <a:extLst>
                <a:ext uri="{FF2B5EF4-FFF2-40B4-BE49-F238E27FC236}">
                  <a16:creationId xmlns:a16="http://schemas.microsoft.com/office/drawing/2014/main" id="{078ACBCB-819A-9849-9957-17CCD7B6D4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2127" y="5213385"/>
              <a:ext cx="301233" cy="280988"/>
            </a:xfrm>
            <a:prstGeom prst="rect">
              <a:avLst/>
            </a:prstGeom>
            <a:gradFill rotWithShape="0">
              <a:gsLst>
                <a:gs pos="0">
                  <a:schemeClr val="tx2">
                    <a:gamma/>
                    <a:shade val="46275"/>
                    <a:invGamma/>
                  </a:schemeClr>
                </a:gs>
                <a:gs pos="50000">
                  <a:schemeClr val="tx2"/>
                </a:gs>
                <a:gs pos="100000">
                  <a:schemeClr val="tx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000" b="1" dirty="0">
                  <a:solidFill>
                    <a:srgbClr val="F4F4F4"/>
                  </a:solidFill>
                  <a:ea typeface="Arial" charset="0"/>
                </a:rPr>
                <a:t>IS</a:t>
              </a:r>
              <a:endParaRPr lang="en-US" sz="1000" dirty="0"/>
            </a:p>
          </p:txBody>
        </p:sp>
        <p:sp>
          <p:nvSpPr>
            <p:cNvPr id="32" name="Rectangle 10">
              <a:extLst>
                <a:ext uri="{FF2B5EF4-FFF2-40B4-BE49-F238E27FC236}">
                  <a16:creationId xmlns:a16="http://schemas.microsoft.com/office/drawing/2014/main" id="{FCEEA163-4ADA-E842-928A-3AE7726DA0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1091" y="5210911"/>
              <a:ext cx="407853" cy="280988"/>
            </a:xfrm>
            <a:prstGeom prst="rect">
              <a:avLst/>
            </a:prstGeom>
            <a:gradFill rotWithShape="0">
              <a:gsLst>
                <a:gs pos="0">
                  <a:schemeClr val="tx2">
                    <a:gamma/>
                    <a:shade val="46275"/>
                    <a:invGamma/>
                  </a:schemeClr>
                </a:gs>
                <a:gs pos="50000">
                  <a:schemeClr val="tx2"/>
                </a:gs>
                <a:gs pos="100000">
                  <a:schemeClr val="tx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000" b="1" dirty="0">
                  <a:solidFill>
                    <a:srgbClr val="F4F4F4"/>
                  </a:solidFill>
                  <a:ea typeface="Arial" charset="0"/>
                </a:rPr>
                <a:t>RFQ</a:t>
              </a:r>
            </a:p>
          </p:txBody>
        </p:sp>
        <p:sp>
          <p:nvSpPr>
            <p:cNvPr id="33" name="Rectangle 10">
              <a:extLst>
                <a:ext uri="{FF2B5EF4-FFF2-40B4-BE49-F238E27FC236}">
                  <a16:creationId xmlns:a16="http://schemas.microsoft.com/office/drawing/2014/main" id="{541BAEF9-E78D-2F42-AEC2-4C097B85C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7840" y="5208438"/>
              <a:ext cx="513438" cy="280988"/>
            </a:xfrm>
            <a:prstGeom prst="rect">
              <a:avLst/>
            </a:prstGeom>
            <a:gradFill rotWithShape="0">
              <a:gsLst>
                <a:gs pos="0">
                  <a:schemeClr val="tx2">
                    <a:gamma/>
                    <a:shade val="46275"/>
                    <a:invGamma/>
                  </a:schemeClr>
                </a:gs>
                <a:gs pos="50000">
                  <a:schemeClr val="tx2"/>
                </a:gs>
                <a:gs pos="100000">
                  <a:schemeClr val="tx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000" b="1" dirty="0">
                  <a:solidFill>
                    <a:srgbClr val="F4F4F4"/>
                  </a:solidFill>
                  <a:ea typeface="Arial" charset="0"/>
                </a:rPr>
                <a:t>MEBT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2D71506F-FEFC-3840-88A2-BB7CE69D711B}"/>
              </a:ext>
            </a:extLst>
          </p:cNvPr>
          <p:cNvSpPr txBox="1"/>
          <p:nvPr/>
        </p:nvSpPr>
        <p:spPr>
          <a:xfrm>
            <a:off x="1832551" y="6468264"/>
            <a:ext cx="8451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APEC 2018</a:t>
            </a:r>
          </a:p>
        </p:txBody>
      </p:sp>
    </p:spTree>
    <p:extLst>
      <p:ext uri="{BB962C8B-B14F-4D97-AF65-F5344CB8AC3E}">
        <p14:creationId xmlns:p14="http://schemas.microsoft.com/office/powerpoint/2010/main" val="202216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AB50-6565-46F7-A889-D8B392DCF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912" y="236982"/>
            <a:ext cx="11515053" cy="978729"/>
          </a:xfrm>
        </p:spPr>
        <p:txBody>
          <a:bodyPr/>
          <a:lstStyle/>
          <a:p>
            <a:r>
              <a:rPr lang="en-US" altLang="en-US" sz="3200" dirty="0"/>
              <a:t>SLACS – Superconducting </a:t>
            </a:r>
            <a:r>
              <a:rPr lang="en-US" altLang="en-US" sz="3200" dirty="0" err="1"/>
              <a:t>Linac</a:t>
            </a:r>
            <a:r>
              <a:rPr lang="en-US" altLang="en-US" sz="3200" dirty="0"/>
              <a:t> Automated Cavity Setter (XAL Application, J. Galambos)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268D08-23C0-49A9-93C0-D9252B9F5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37" y="1362635"/>
            <a:ext cx="6926528" cy="47004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BE5A6A-86E5-424E-92C3-D6E5CE55A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5564" y="1124464"/>
            <a:ext cx="4050524" cy="1028515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9304F8F9-C0FB-4C26-9BE3-ED97973CC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4192" y="4603833"/>
            <a:ext cx="4637808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dirty="0">
                <a:latin typeface="Arial Nova" panose="020B0504020202020204" pitchFamily="34" charset="0"/>
              </a:rPr>
              <a:t>SCL Tune-Up Time:</a:t>
            </a:r>
          </a:p>
          <a:p>
            <a:r>
              <a:rPr lang="en-US" altLang="en-US" sz="2000" b="1" dirty="0">
                <a:latin typeface="Arial Nova" panose="020B0504020202020204" pitchFamily="34" charset="0"/>
              </a:rPr>
              <a:t>Dec. 2005:    101 </a:t>
            </a:r>
            <a:r>
              <a:rPr lang="en-US" altLang="en-US" sz="2000" b="1" dirty="0" err="1">
                <a:latin typeface="Arial Nova" panose="020B0504020202020204" pitchFamily="34" charset="0"/>
              </a:rPr>
              <a:t>hrs</a:t>
            </a:r>
            <a:r>
              <a:rPr lang="en-US" altLang="en-US" sz="2000" b="1" dirty="0">
                <a:latin typeface="Arial Nova" panose="020B0504020202020204" pitchFamily="34" charset="0"/>
              </a:rPr>
              <a:t>  </a:t>
            </a:r>
            <a:r>
              <a:rPr lang="en-US" altLang="en-US" sz="2000" b="1" dirty="0" err="1">
                <a:latin typeface="Arial Nova" panose="020B0504020202020204" pitchFamily="34" charset="0"/>
              </a:rPr>
              <a:t>E</a:t>
            </a:r>
            <a:r>
              <a:rPr lang="en-US" altLang="en-US" sz="2000" b="1" baseline="-25000" dirty="0" err="1">
                <a:latin typeface="Arial Nova" panose="020B0504020202020204" pitchFamily="34" charset="0"/>
              </a:rPr>
              <a:t>out</a:t>
            </a:r>
            <a:r>
              <a:rPr lang="en-US" altLang="en-US" sz="2000" b="1" baseline="-25000" dirty="0">
                <a:latin typeface="Arial Nova" panose="020B0504020202020204" pitchFamily="34" charset="0"/>
              </a:rPr>
              <a:t> </a:t>
            </a:r>
            <a:r>
              <a:rPr lang="en-US" altLang="en-US" sz="2000" b="1" dirty="0">
                <a:latin typeface="Arial Nova" panose="020B0504020202020204" pitchFamily="34" charset="0"/>
              </a:rPr>
              <a:t>= 925 MeV</a:t>
            </a:r>
          </a:p>
          <a:p>
            <a:r>
              <a:rPr lang="en-US" altLang="en-US" sz="2000" b="1" dirty="0">
                <a:latin typeface="Arial Nova" panose="020B0504020202020204" pitchFamily="34" charset="0"/>
              </a:rPr>
              <a:t>July 2006:       57 </a:t>
            </a:r>
            <a:r>
              <a:rPr lang="en-US" altLang="en-US" sz="2000" b="1" dirty="0" err="1">
                <a:latin typeface="Arial Nova" panose="020B0504020202020204" pitchFamily="34" charset="0"/>
              </a:rPr>
              <a:t>hrs</a:t>
            </a:r>
            <a:r>
              <a:rPr lang="en-US" altLang="en-US" sz="2000" b="1" dirty="0">
                <a:latin typeface="Arial Nova" panose="020B0504020202020204" pitchFamily="34" charset="0"/>
              </a:rPr>
              <a:t>  </a:t>
            </a:r>
            <a:r>
              <a:rPr lang="en-US" altLang="en-US" sz="2000" b="1" dirty="0" err="1">
                <a:latin typeface="Arial Nova" panose="020B0504020202020204" pitchFamily="34" charset="0"/>
              </a:rPr>
              <a:t>E</a:t>
            </a:r>
            <a:r>
              <a:rPr lang="en-US" altLang="en-US" sz="2000" b="1" baseline="-25000" dirty="0" err="1">
                <a:latin typeface="Arial Nova" panose="020B0504020202020204" pitchFamily="34" charset="0"/>
              </a:rPr>
              <a:t>out</a:t>
            </a:r>
            <a:r>
              <a:rPr lang="en-US" altLang="en-US" sz="2000" b="1" dirty="0">
                <a:latin typeface="Arial Nova" panose="020B0504020202020204" pitchFamily="34" charset="0"/>
              </a:rPr>
              <a:t> = 855 MeV </a:t>
            </a:r>
          </a:p>
          <a:p>
            <a:r>
              <a:rPr lang="en-US" altLang="en-US" sz="2000" b="1" dirty="0">
                <a:latin typeface="Arial Nova" panose="020B0504020202020204" pitchFamily="34" charset="0"/>
              </a:rPr>
              <a:t>Oct 2006:        30 </a:t>
            </a:r>
            <a:r>
              <a:rPr lang="en-US" altLang="en-US" sz="2000" b="1" dirty="0" err="1">
                <a:latin typeface="Arial Nova" panose="020B0504020202020204" pitchFamily="34" charset="0"/>
              </a:rPr>
              <a:t>hrs</a:t>
            </a:r>
            <a:r>
              <a:rPr lang="en-US" altLang="en-US" sz="2000" b="1" dirty="0">
                <a:latin typeface="Arial Nova" panose="020B0504020202020204" pitchFamily="34" charset="0"/>
              </a:rPr>
              <a:t>  </a:t>
            </a:r>
            <a:r>
              <a:rPr lang="en-US" altLang="en-US" sz="2000" b="1" dirty="0" err="1">
                <a:latin typeface="Arial Nova" panose="020B0504020202020204" pitchFamily="34" charset="0"/>
              </a:rPr>
              <a:t>E</a:t>
            </a:r>
            <a:r>
              <a:rPr lang="en-US" altLang="en-US" sz="2000" b="1" baseline="-25000" dirty="0" err="1">
                <a:latin typeface="Arial Nova" panose="020B0504020202020204" pitchFamily="34" charset="0"/>
              </a:rPr>
              <a:t>out</a:t>
            </a:r>
            <a:r>
              <a:rPr lang="en-US" altLang="en-US" sz="2000" b="1" dirty="0">
                <a:latin typeface="Arial Nova" panose="020B0504020202020204" pitchFamily="34" charset="0"/>
              </a:rPr>
              <a:t> = 905 MeV</a:t>
            </a:r>
          </a:p>
          <a:p>
            <a:r>
              <a:rPr lang="en-US" altLang="en-US" sz="2000" b="1" dirty="0">
                <a:latin typeface="Arial Nova" panose="020B0504020202020204" pitchFamily="34" charset="0"/>
              </a:rPr>
              <a:t>Jan. 2007:         6 </a:t>
            </a:r>
            <a:r>
              <a:rPr lang="en-US" altLang="en-US" sz="2000" b="1" dirty="0" err="1">
                <a:latin typeface="Arial Nova" panose="020B0504020202020204" pitchFamily="34" charset="0"/>
              </a:rPr>
              <a:t>hrs</a:t>
            </a:r>
            <a:r>
              <a:rPr lang="en-US" altLang="en-US" sz="2000" b="1" dirty="0">
                <a:latin typeface="Arial Nova" panose="020B0504020202020204" pitchFamily="34" charset="0"/>
              </a:rPr>
              <a:t>  </a:t>
            </a:r>
            <a:r>
              <a:rPr lang="en-US" altLang="en-US" sz="2000" b="1" dirty="0" err="1">
                <a:latin typeface="Arial Nova" panose="020B0504020202020204" pitchFamily="34" charset="0"/>
              </a:rPr>
              <a:t>E</a:t>
            </a:r>
            <a:r>
              <a:rPr lang="en-US" altLang="en-US" sz="2000" b="1" baseline="-25000" dirty="0" err="1">
                <a:latin typeface="Arial Nova" panose="020B0504020202020204" pitchFamily="34" charset="0"/>
              </a:rPr>
              <a:t>out</a:t>
            </a:r>
            <a:r>
              <a:rPr lang="en-US" altLang="en-US" sz="2000" b="1" dirty="0">
                <a:latin typeface="Arial Nova" panose="020B0504020202020204" pitchFamily="34" charset="0"/>
              </a:rPr>
              <a:t> = 905 MeV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567233-1C80-44AE-B5BF-3C4030771DDC}"/>
              </a:ext>
            </a:extLst>
          </p:cNvPr>
          <p:cNvSpPr txBox="1"/>
          <p:nvPr/>
        </p:nvSpPr>
        <p:spPr>
          <a:xfrm>
            <a:off x="7847834" y="2254167"/>
            <a:ext cx="4050524" cy="183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Choose two BPMs</a:t>
            </a:r>
          </a:p>
          <a:p>
            <a:pPr marL="285750" indent="-285750" algn="l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All cavities between them are OFF</a:t>
            </a:r>
          </a:p>
          <a:p>
            <a:pPr marL="285750" indent="-285750" algn="l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Perform RF phase scan</a:t>
            </a:r>
          </a:p>
          <a:p>
            <a:pPr marL="285750" indent="-285750" algn="l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Find minimal phase diff. (max energy gain) and subtract 18º</a:t>
            </a:r>
          </a:p>
          <a:p>
            <a:pPr marL="285750" indent="-285750" algn="l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Energy from TOF for two BPMs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740C0C-333B-487A-AE49-599542B4238C}"/>
              </a:ext>
            </a:extLst>
          </p:cNvPr>
          <p:cNvSpPr txBox="1"/>
          <p:nvPr/>
        </p:nvSpPr>
        <p:spPr>
          <a:xfrm>
            <a:off x="3170618" y="6210037"/>
            <a:ext cx="716574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solidFill>
                  <a:srgbClr val="0066FF"/>
                </a:solidFill>
                <a:latin typeface="+mn-lt"/>
              </a:rPr>
              <a:t>Even 6 hours is too long! And we wanted to improve accuracy.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8E942F9-3D3F-4C47-988A-EC18660C3EE7}"/>
              </a:ext>
            </a:extLst>
          </p:cNvPr>
          <p:cNvCxnSpPr>
            <a:cxnSpLocks/>
          </p:cNvCxnSpPr>
          <p:nvPr/>
        </p:nvCxnSpPr>
        <p:spPr>
          <a:xfrm>
            <a:off x="811032" y="1434197"/>
            <a:ext cx="0" cy="275334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A84C19D-A1BB-D04E-9F2C-FCCF1709B32C}"/>
              </a:ext>
            </a:extLst>
          </p:cNvPr>
          <p:cNvCxnSpPr>
            <a:cxnSpLocks/>
          </p:cNvCxnSpPr>
          <p:nvPr/>
        </p:nvCxnSpPr>
        <p:spPr>
          <a:xfrm>
            <a:off x="1273533" y="1434197"/>
            <a:ext cx="0" cy="275334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7D9E435-B9C6-7844-9BA1-72B53AC9E743}"/>
              </a:ext>
            </a:extLst>
          </p:cNvPr>
          <p:cNvCxnSpPr>
            <a:cxnSpLocks/>
          </p:cNvCxnSpPr>
          <p:nvPr/>
        </p:nvCxnSpPr>
        <p:spPr>
          <a:xfrm>
            <a:off x="1702903" y="1434197"/>
            <a:ext cx="0" cy="275334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2C144EA-DBC1-7D46-999E-EFA0929E39A0}"/>
              </a:ext>
            </a:extLst>
          </p:cNvPr>
          <p:cNvCxnSpPr>
            <a:cxnSpLocks/>
          </p:cNvCxnSpPr>
          <p:nvPr/>
        </p:nvCxnSpPr>
        <p:spPr>
          <a:xfrm>
            <a:off x="1622066" y="2000767"/>
            <a:ext cx="137821" cy="0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0C97C3E-7BEC-0B4B-B2C7-E63090931FEA}"/>
              </a:ext>
            </a:extLst>
          </p:cNvPr>
          <p:cNvCxnSpPr>
            <a:cxnSpLocks/>
          </p:cNvCxnSpPr>
          <p:nvPr/>
        </p:nvCxnSpPr>
        <p:spPr>
          <a:xfrm>
            <a:off x="581841" y="2007082"/>
            <a:ext cx="137821" cy="0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8B07827-89D2-B74B-9FF7-9E6C0CE7F21D}"/>
              </a:ext>
            </a:extLst>
          </p:cNvPr>
          <p:cNvCxnSpPr>
            <a:cxnSpLocks/>
          </p:cNvCxnSpPr>
          <p:nvPr/>
        </p:nvCxnSpPr>
        <p:spPr>
          <a:xfrm>
            <a:off x="1588935" y="4656192"/>
            <a:ext cx="137821" cy="0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FC5293D-F4DF-3E4D-B96B-5CB85F9757CE}"/>
              </a:ext>
            </a:extLst>
          </p:cNvPr>
          <p:cNvCxnSpPr>
            <a:cxnSpLocks/>
          </p:cNvCxnSpPr>
          <p:nvPr/>
        </p:nvCxnSpPr>
        <p:spPr>
          <a:xfrm>
            <a:off x="1588935" y="4888105"/>
            <a:ext cx="137821" cy="0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C6C2A3B-21B6-D344-9404-B88723094435}"/>
              </a:ext>
            </a:extLst>
          </p:cNvPr>
          <p:cNvCxnSpPr>
            <a:cxnSpLocks/>
          </p:cNvCxnSpPr>
          <p:nvPr/>
        </p:nvCxnSpPr>
        <p:spPr>
          <a:xfrm>
            <a:off x="420167" y="5459273"/>
            <a:ext cx="137821" cy="0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B91E3FF-16A2-6F46-B1AA-E079AFCF9784}"/>
              </a:ext>
            </a:extLst>
          </p:cNvPr>
          <p:cNvCxnSpPr>
            <a:cxnSpLocks/>
          </p:cNvCxnSpPr>
          <p:nvPr/>
        </p:nvCxnSpPr>
        <p:spPr>
          <a:xfrm>
            <a:off x="414866" y="5691186"/>
            <a:ext cx="137821" cy="0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E89BF3F-D228-0E41-A20F-A6C67175D521}"/>
              </a:ext>
            </a:extLst>
          </p:cNvPr>
          <p:cNvSpPr txBox="1"/>
          <p:nvPr/>
        </p:nvSpPr>
        <p:spPr>
          <a:xfrm>
            <a:off x="575896" y="1100972"/>
            <a:ext cx="492443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rgbClr val="FF0000"/>
                </a:solidFill>
                <a:latin typeface="+mn-lt"/>
              </a:rPr>
              <a:t>Select</a:t>
            </a:r>
          </a:p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rgbClr val="FF0000"/>
                </a:solidFill>
                <a:latin typeface="+mn-lt"/>
              </a:rPr>
              <a:t>cavity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B618BF-E89C-DE49-B01E-265184BC16E5}"/>
              </a:ext>
            </a:extLst>
          </p:cNvPr>
          <p:cNvSpPr txBox="1"/>
          <p:nvPr/>
        </p:nvSpPr>
        <p:spPr>
          <a:xfrm>
            <a:off x="1044099" y="1100972"/>
            <a:ext cx="492443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rgbClr val="FF0000"/>
                </a:solidFill>
                <a:latin typeface="+mn-lt"/>
              </a:rPr>
              <a:t>Scan</a:t>
            </a:r>
          </a:p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rgbClr val="FF0000"/>
                </a:solidFill>
                <a:latin typeface="+mn-lt"/>
              </a:rPr>
              <a:t>cavity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75EA99-3FE4-A744-92C8-D0D4012DA081}"/>
              </a:ext>
            </a:extLst>
          </p:cNvPr>
          <p:cNvSpPr txBox="1"/>
          <p:nvPr/>
        </p:nvSpPr>
        <p:spPr>
          <a:xfrm>
            <a:off x="1429998" y="1100196"/>
            <a:ext cx="579006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rgbClr val="FF0000"/>
                </a:solidFill>
                <a:latin typeface="+mn-lt"/>
              </a:rPr>
              <a:t>Analyze</a:t>
            </a:r>
          </a:p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rgbClr val="FF0000"/>
                </a:solidFill>
                <a:latin typeface="+mn-lt"/>
              </a:rPr>
              <a:t>Scan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1BF739-2FAD-1F49-A196-3DF4A357F3FA}"/>
              </a:ext>
            </a:extLst>
          </p:cNvPr>
          <p:cNvSpPr txBox="1"/>
          <p:nvPr/>
        </p:nvSpPr>
        <p:spPr>
          <a:xfrm>
            <a:off x="10336362" y="6621018"/>
            <a:ext cx="1705916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800" dirty="0">
                <a:latin typeface="+mn-lt"/>
              </a:rPr>
              <a:t>Slide courtesy of Andrei </a:t>
            </a:r>
            <a:r>
              <a:rPr lang="en-US" sz="800" dirty="0" err="1">
                <a:latin typeface="+mn-lt"/>
              </a:rPr>
              <a:t>Shishlo</a:t>
            </a:r>
            <a:endParaRPr lang="en-US" sz="800" dirty="0">
              <a:latin typeface="+mn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B9E9000-E2F6-CD4B-86E1-CE7204CB2DF7}"/>
              </a:ext>
            </a:extLst>
          </p:cNvPr>
          <p:cNvSpPr txBox="1"/>
          <p:nvPr/>
        </p:nvSpPr>
        <p:spPr>
          <a:xfrm>
            <a:off x="1832551" y="6468264"/>
            <a:ext cx="8451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APEC 2018</a:t>
            </a:r>
          </a:p>
        </p:txBody>
      </p:sp>
    </p:spTree>
    <p:extLst>
      <p:ext uri="{BB962C8B-B14F-4D97-AF65-F5344CB8AC3E}">
        <p14:creationId xmlns:p14="http://schemas.microsoft.com/office/powerpoint/2010/main" val="401015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973FC-FAEA-4970-9740-47B32E109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912" y="236982"/>
            <a:ext cx="11515053" cy="535531"/>
          </a:xfrm>
        </p:spPr>
        <p:txBody>
          <a:bodyPr/>
          <a:lstStyle/>
          <a:p>
            <a:r>
              <a:rPr lang="en-US" sz="3200" dirty="0"/>
              <a:t>SCL Tuning Wizard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1F2C64-AAB7-459D-BA9F-6F71EA8A4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84" y="772513"/>
            <a:ext cx="8197881" cy="42642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C99665-925C-4FCB-931D-EEBC18CF390F}"/>
              </a:ext>
            </a:extLst>
          </p:cNvPr>
          <p:cNvSpPr txBox="1"/>
          <p:nvPr/>
        </p:nvSpPr>
        <p:spPr>
          <a:xfrm>
            <a:off x="439271" y="5334000"/>
            <a:ext cx="87630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6FF"/>
                </a:solidFill>
              </a:rPr>
              <a:t>“One button” tune up application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6FF"/>
                </a:solidFill>
              </a:rPr>
              <a:t>Takes about 40 min to tune the whole SCL with 81 cavities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6FF"/>
                </a:solidFill>
              </a:rPr>
              <a:t>The SCL can be retuned instantly if we have to switch off one of the cavities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6FF"/>
                </a:solidFill>
              </a:rPr>
              <a:t>Non-destructive scan capability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BE247B-DB74-4A6E-B477-D047497DA048}"/>
              </a:ext>
            </a:extLst>
          </p:cNvPr>
          <p:cNvSpPr txBox="1"/>
          <p:nvPr/>
        </p:nvSpPr>
        <p:spPr>
          <a:xfrm>
            <a:off x="8780587" y="817932"/>
            <a:ext cx="3303837" cy="2834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SCL Tuner Wizard: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6FF"/>
                </a:solidFill>
                <a:latin typeface="+mn-lt"/>
              </a:rPr>
              <a:t>Phase Scan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6FF"/>
                </a:solidFill>
                <a:latin typeface="+mn-lt"/>
              </a:rPr>
              <a:t>BPM Phase Offsets calculations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6FF"/>
                </a:solidFill>
                <a:latin typeface="+mn-lt"/>
              </a:rPr>
              <a:t>Model Based Analysis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6FF"/>
                </a:solidFill>
                <a:latin typeface="+mn-lt"/>
              </a:rPr>
              <a:t>Model Based Rescale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6FF"/>
                </a:solidFill>
                <a:latin typeface="+mn-lt"/>
              </a:rPr>
              <a:t>Energy Meter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6FF"/>
                </a:solidFill>
                <a:latin typeface="+mn-lt"/>
              </a:rPr>
              <a:t>Longitudinal Twiss Analysis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6FF"/>
                </a:solidFill>
                <a:latin typeface="+mn-lt"/>
              </a:rPr>
              <a:t>Transverse Twiss Analysis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094D6A-F973-4F00-9857-87FA1198CB8B}"/>
              </a:ext>
            </a:extLst>
          </p:cNvPr>
          <p:cNvSpPr txBox="1"/>
          <p:nvPr/>
        </p:nvSpPr>
        <p:spPr>
          <a:xfrm>
            <a:off x="8878286" y="4087906"/>
            <a:ext cx="2941831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rgbClr val="008080"/>
                </a:solidFill>
                <a:latin typeface="+mn-lt"/>
              </a:rPr>
              <a:t>Implementation:</a:t>
            </a:r>
          </a:p>
          <a:p>
            <a:pPr algn="ctr">
              <a:lnSpc>
                <a:spcPct val="90000"/>
              </a:lnSpc>
            </a:pPr>
            <a:r>
              <a:rPr lang="en-US" sz="2400" b="1" dirty="0" err="1">
                <a:solidFill>
                  <a:srgbClr val="008080"/>
                </a:solidFill>
                <a:latin typeface="+mn-lt"/>
              </a:rPr>
              <a:t>Jython</a:t>
            </a:r>
            <a:r>
              <a:rPr lang="en-US" sz="2400" b="1" dirty="0">
                <a:solidFill>
                  <a:srgbClr val="008080"/>
                </a:solidFill>
                <a:latin typeface="+mn-lt"/>
              </a:rPr>
              <a:t> + </a:t>
            </a:r>
            <a:r>
              <a:rPr lang="en-US" sz="2400" b="1" dirty="0" err="1">
                <a:solidFill>
                  <a:srgbClr val="008080"/>
                </a:solidFill>
                <a:latin typeface="+mn-lt"/>
              </a:rPr>
              <a:t>OpenXAL</a:t>
            </a:r>
            <a:endParaRPr lang="en-US" sz="2400" b="1" dirty="0">
              <a:solidFill>
                <a:srgbClr val="008080"/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B35190-C8AE-2F44-9F78-E2E6DF01C5AB}"/>
              </a:ext>
            </a:extLst>
          </p:cNvPr>
          <p:cNvSpPr txBox="1"/>
          <p:nvPr/>
        </p:nvSpPr>
        <p:spPr>
          <a:xfrm>
            <a:off x="10336362" y="6621018"/>
            <a:ext cx="1705916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800" dirty="0">
                <a:latin typeface="+mn-lt"/>
              </a:rPr>
              <a:t>Slide courtesy of Andrei </a:t>
            </a:r>
            <a:r>
              <a:rPr lang="en-US" sz="800" dirty="0" err="1">
                <a:latin typeface="+mn-lt"/>
              </a:rPr>
              <a:t>Shishlo</a:t>
            </a:r>
            <a:endParaRPr lang="en-US" sz="800" dirty="0"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D1B2A2-F610-D44C-AD83-C2CA547BAD7A}"/>
              </a:ext>
            </a:extLst>
          </p:cNvPr>
          <p:cNvSpPr txBox="1"/>
          <p:nvPr/>
        </p:nvSpPr>
        <p:spPr>
          <a:xfrm>
            <a:off x="1832551" y="6468264"/>
            <a:ext cx="8451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APEC 2018</a:t>
            </a:r>
          </a:p>
        </p:txBody>
      </p:sp>
    </p:spTree>
    <p:extLst>
      <p:ext uri="{BB962C8B-B14F-4D97-AF65-F5344CB8AC3E}">
        <p14:creationId xmlns:p14="http://schemas.microsoft.com/office/powerpoint/2010/main" val="1546976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F69EC-2857-2C49-A2D5-EBBFCA7A6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point #1:  Minimize beam lost during phase scans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CFF1A-7519-A343-86FA-C4CF8F4F3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162128"/>
            <a:ext cx="5535106" cy="4047778"/>
          </a:xfrm>
        </p:spPr>
        <p:txBody>
          <a:bodyPr/>
          <a:lstStyle/>
          <a:p>
            <a:r>
              <a:rPr lang="en-US" sz="2000" dirty="0"/>
              <a:t>During RF phase scans all of the beam is lost in the SCL</a:t>
            </a:r>
          </a:p>
          <a:p>
            <a:pPr lvl="1"/>
            <a:r>
              <a:rPr lang="en-US" sz="1600" dirty="0"/>
              <a:t>Mask Beam Loss Monitors (BLMs) in the </a:t>
            </a:r>
            <a:r>
              <a:rPr lang="en-US" sz="1600" dirty="0" err="1"/>
              <a:t>linac</a:t>
            </a:r>
            <a:r>
              <a:rPr lang="en-US" sz="1600" dirty="0"/>
              <a:t> and straight section of the HEBT</a:t>
            </a:r>
          </a:p>
          <a:p>
            <a:pPr lvl="1"/>
            <a:r>
              <a:rPr lang="en-US" sz="1600" dirty="0"/>
              <a:t>Typically 5 beam loss events per day during production compared with 3600 beam loss events during the tune-up!!!</a:t>
            </a:r>
          </a:p>
          <a:p>
            <a:r>
              <a:rPr lang="en-US" sz="2000" dirty="0"/>
              <a:t>Reduce beam duty factor and beam current to minimize beam loss</a:t>
            </a:r>
          </a:p>
          <a:p>
            <a:pPr lvl="1"/>
            <a:r>
              <a:rPr lang="en-US" sz="1800" dirty="0"/>
              <a:t>Set beam repetition rate to on demand or at most 1 pulse per second</a:t>
            </a:r>
          </a:p>
          <a:p>
            <a:pPr lvl="1"/>
            <a:r>
              <a:rPr lang="en-US" sz="1800" dirty="0"/>
              <a:t>Use an electrostatic beam chopper before the RFQ to reduce beam length from 1000 microseconds to 5 microseconds</a:t>
            </a:r>
          </a:p>
          <a:p>
            <a:pPr lvl="1"/>
            <a:r>
              <a:rPr lang="en-US" sz="1800" dirty="0"/>
              <a:t>Insert an aperture just after the RFQ to reduce the beam current from 40 mA to  5 mA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CE559E-D715-834E-B8E6-8224E55F6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5345" y="1730476"/>
            <a:ext cx="6208839" cy="44046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CE13CD-FB8F-2243-8F10-70886FDAC7EC}"/>
              </a:ext>
            </a:extLst>
          </p:cNvPr>
          <p:cNvSpPr txBox="1"/>
          <p:nvPr/>
        </p:nvSpPr>
        <p:spPr>
          <a:xfrm>
            <a:off x="10541649" y="3412914"/>
            <a:ext cx="1438214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Normal current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BA80B4-ECA8-A74E-AD9E-C6A911616716}"/>
              </a:ext>
            </a:extLst>
          </p:cNvPr>
          <p:cNvSpPr txBox="1"/>
          <p:nvPr/>
        </p:nvSpPr>
        <p:spPr>
          <a:xfrm>
            <a:off x="10541649" y="5099701"/>
            <a:ext cx="1465466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Current during scans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DBBA9A-2050-0549-BEE5-73E2E61D4D5F}"/>
              </a:ext>
            </a:extLst>
          </p:cNvPr>
          <p:cNvSpPr txBox="1"/>
          <p:nvPr/>
        </p:nvSpPr>
        <p:spPr>
          <a:xfrm>
            <a:off x="7091863" y="1400600"/>
            <a:ext cx="395813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BPM current levels along the </a:t>
            </a:r>
            <a:r>
              <a:rPr lang="en-US" dirty="0" err="1">
                <a:latin typeface="+mn-lt"/>
              </a:rPr>
              <a:t>linac</a:t>
            </a:r>
            <a:endParaRPr lang="en-US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E9B63D-518C-4B47-AA70-222D47D54F6D}"/>
              </a:ext>
            </a:extLst>
          </p:cNvPr>
          <p:cNvSpPr txBox="1"/>
          <p:nvPr/>
        </p:nvSpPr>
        <p:spPr>
          <a:xfrm>
            <a:off x="1832551" y="6468264"/>
            <a:ext cx="8451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APEC 2018</a:t>
            </a:r>
          </a:p>
        </p:txBody>
      </p:sp>
    </p:spTree>
    <p:extLst>
      <p:ext uri="{BB962C8B-B14F-4D97-AF65-F5344CB8AC3E}">
        <p14:creationId xmlns:p14="http://schemas.microsoft.com/office/powerpoint/2010/main" val="3705219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F69EC-2857-2C49-A2D5-EBBFCA7A6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Key point #2:  Non-destructive scans are extremely important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CFF1A-7519-A343-86FA-C4CF8F4F3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427608"/>
            <a:ext cx="5276883" cy="4047778"/>
          </a:xfrm>
        </p:spPr>
        <p:txBody>
          <a:bodyPr/>
          <a:lstStyle/>
          <a:p>
            <a:r>
              <a:rPr lang="en-US" sz="2000" dirty="0"/>
              <a:t>Synchronous phases don’t need to be perfect for the lowest loss tune</a:t>
            </a:r>
          </a:p>
          <a:p>
            <a:r>
              <a:rPr lang="en-US" sz="2000" dirty="0"/>
              <a:t>We do the following:</a:t>
            </a:r>
          </a:p>
          <a:p>
            <a:pPr lvl="1"/>
            <a:r>
              <a:rPr lang="en-US" sz="1600" dirty="0"/>
              <a:t>For an initial tune-up set the synchronous phases based on some goal                         (for us -18 degrees)</a:t>
            </a:r>
          </a:p>
          <a:p>
            <a:pPr lvl="1"/>
            <a:r>
              <a:rPr lang="en-US" sz="1600" dirty="0"/>
              <a:t>Tune for beam loss empirically</a:t>
            </a:r>
          </a:p>
          <a:p>
            <a:pPr lvl="1"/>
            <a:r>
              <a:rPr lang="en-US" sz="1600" dirty="0"/>
              <a:t>Perform a non-destructive scan and save synchronous phases</a:t>
            </a:r>
          </a:p>
          <a:p>
            <a:pPr lvl="2"/>
            <a:r>
              <a:rPr lang="en-US" sz="1200" dirty="0"/>
              <a:t>Measure the beam synchronous phase at each cavity but do not change the phase setting</a:t>
            </a:r>
          </a:p>
          <a:p>
            <a:r>
              <a:rPr lang="en-US" sz="2000" dirty="0"/>
              <a:t>For consequent beam tune-ups set synchronous phases to previous run settings</a:t>
            </a:r>
          </a:p>
          <a:p>
            <a:pPr lvl="1"/>
            <a:r>
              <a:rPr lang="en-US" sz="1600" dirty="0"/>
              <a:t>Puts you back to the last tune quickly</a:t>
            </a:r>
          </a:p>
          <a:p>
            <a:pPr lvl="1"/>
            <a:r>
              <a:rPr lang="en-US" sz="1600" dirty="0"/>
              <a:t>Easy to walk away from the goal synchronous phase</a:t>
            </a:r>
          </a:p>
          <a:p>
            <a:pPr lvl="1"/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3F1816-4399-D144-A943-08708FA8B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023" y="1588611"/>
            <a:ext cx="6442654" cy="421865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B38CD9A-C289-F04A-AB23-5096DE914D19}"/>
              </a:ext>
            </a:extLst>
          </p:cNvPr>
          <p:cNvCxnSpPr/>
          <p:nvPr/>
        </p:nvCxnSpPr>
        <p:spPr>
          <a:xfrm>
            <a:off x="6213987" y="3726426"/>
            <a:ext cx="5879690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4AFA3F2-DFA3-4549-8739-F42A1D3F9B40}"/>
              </a:ext>
            </a:extLst>
          </p:cNvPr>
          <p:cNvSpPr txBox="1"/>
          <p:nvPr/>
        </p:nvSpPr>
        <p:spPr>
          <a:xfrm>
            <a:off x="11268020" y="3611010"/>
            <a:ext cx="736099" cy="2308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dirty="0">
                <a:solidFill>
                  <a:srgbClr val="FF0000"/>
                </a:solidFill>
                <a:latin typeface="+mn-lt"/>
              </a:rPr>
              <a:t>-18º goal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6DE638-62DE-784C-92C5-31792EEE5F2D}"/>
              </a:ext>
            </a:extLst>
          </p:cNvPr>
          <p:cNvSpPr txBox="1"/>
          <p:nvPr/>
        </p:nvSpPr>
        <p:spPr>
          <a:xfrm>
            <a:off x="5481037" y="5832729"/>
            <a:ext cx="678262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A synchronous phase wave produces the lowest beam loss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2A75DA-E6FF-2A46-8AF4-DDE5AB19756D}"/>
              </a:ext>
            </a:extLst>
          </p:cNvPr>
          <p:cNvSpPr txBox="1"/>
          <p:nvPr/>
        </p:nvSpPr>
        <p:spPr>
          <a:xfrm>
            <a:off x="1832551" y="6468264"/>
            <a:ext cx="8451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APEC 2018</a:t>
            </a:r>
          </a:p>
        </p:txBody>
      </p:sp>
    </p:spTree>
    <p:extLst>
      <p:ext uri="{BB962C8B-B14F-4D97-AF65-F5344CB8AC3E}">
        <p14:creationId xmlns:p14="http://schemas.microsoft.com/office/powerpoint/2010/main" val="3184353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929FE-8AD7-B549-AF6E-07616B2F2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dirty="0"/>
              <a:t>Key point #3:  Keep the application simple but smart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B153E-103A-6742-88A8-F69D21A44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109723"/>
            <a:ext cx="5917920" cy="4047778"/>
          </a:xfrm>
        </p:spPr>
        <p:txBody>
          <a:bodyPr/>
          <a:lstStyle/>
          <a:p>
            <a:r>
              <a:rPr lang="en-US" sz="2000" dirty="0"/>
              <a:t>Still need to be somewhat of an expert for the initial tune-up</a:t>
            </a:r>
          </a:p>
          <a:p>
            <a:pPr lvl="1"/>
            <a:r>
              <a:rPr lang="en-US" sz="1800" dirty="0"/>
              <a:t>An accelerator physicist or the machine specialist is needed to run the application for the beam tune-up</a:t>
            </a:r>
          </a:p>
          <a:p>
            <a:pPr lvl="1"/>
            <a:r>
              <a:rPr lang="en-US" sz="1800" dirty="0"/>
              <a:t>Initial software setup is very important</a:t>
            </a:r>
          </a:p>
          <a:p>
            <a:pPr lvl="2"/>
            <a:r>
              <a:rPr lang="en-US" sz="1400" dirty="0"/>
              <a:t>Have to know when to initialize the program (RF all up at appropriate setting for example)</a:t>
            </a:r>
          </a:p>
          <a:p>
            <a:r>
              <a:rPr lang="en-US" sz="2000" dirty="0"/>
              <a:t>It takes time to find issues with equipment before the program will run without errors</a:t>
            </a:r>
          </a:p>
          <a:p>
            <a:pPr lvl="1"/>
            <a:r>
              <a:rPr lang="en-US" sz="1800" dirty="0"/>
              <a:t>Start program, bad data, find problem, fix problem, start program, …</a:t>
            </a:r>
          </a:p>
          <a:p>
            <a:pPr lvl="1"/>
            <a:r>
              <a:rPr lang="en-US" sz="1800" dirty="0"/>
              <a:t>The application has been made smarter but still there are pitfalls</a:t>
            </a:r>
          </a:p>
          <a:p>
            <a:r>
              <a:rPr lang="en-US" sz="2000" dirty="0"/>
              <a:t>Re-phasing SCL RF phases within the program is a simple process done most times by operators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A615EE-D4D1-CD44-B479-61DAD6D9A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739" y="1238865"/>
            <a:ext cx="5945261" cy="490240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98680EA-D5B3-5448-B2F8-48D9189BD69E}"/>
              </a:ext>
            </a:extLst>
          </p:cNvPr>
          <p:cNvSpPr/>
          <p:nvPr/>
        </p:nvSpPr>
        <p:spPr>
          <a:xfrm>
            <a:off x="6246739" y="1238865"/>
            <a:ext cx="3703506" cy="130768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DDA6DF-4B7D-CF43-9FAB-56780D5D74AB}"/>
              </a:ext>
            </a:extLst>
          </p:cNvPr>
          <p:cNvSpPr txBox="1"/>
          <p:nvPr/>
        </p:nvSpPr>
        <p:spPr>
          <a:xfrm>
            <a:off x="9635614" y="1946788"/>
            <a:ext cx="2499549" cy="5078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dirty="0">
                <a:solidFill>
                  <a:srgbClr val="FF0000"/>
                </a:solidFill>
                <a:latin typeface="+mn-lt"/>
              </a:rPr>
              <a:t>Lots of tabs, selections, buttons and numbers that don’t matter to the novice user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4B78F73-AD2F-3E40-B7DD-F9FC49855822}"/>
              </a:ext>
            </a:extLst>
          </p:cNvPr>
          <p:cNvSpPr/>
          <p:nvPr/>
        </p:nvSpPr>
        <p:spPr>
          <a:xfrm>
            <a:off x="11090788" y="2515409"/>
            <a:ext cx="973393" cy="35412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7FE1A5-6A98-554C-B7E8-03EE2827596A}"/>
              </a:ext>
            </a:extLst>
          </p:cNvPr>
          <p:cNvSpPr txBox="1"/>
          <p:nvPr/>
        </p:nvSpPr>
        <p:spPr>
          <a:xfrm>
            <a:off x="4106388" y="6412864"/>
            <a:ext cx="407675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Re-phasing could be automated!!!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0A060B-3C21-E740-9E14-E4A785A81CA6}"/>
              </a:ext>
            </a:extLst>
          </p:cNvPr>
          <p:cNvSpPr txBox="1"/>
          <p:nvPr/>
        </p:nvSpPr>
        <p:spPr>
          <a:xfrm>
            <a:off x="1832551" y="6468264"/>
            <a:ext cx="8451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APEC 2018</a:t>
            </a:r>
          </a:p>
        </p:txBody>
      </p:sp>
    </p:spTree>
    <p:extLst>
      <p:ext uri="{BB962C8B-B14F-4D97-AF65-F5344CB8AC3E}">
        <p14:creationId xmlns:p14="http://schemas.microsoft.com/office/powerpoint/2010/main" val="240466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BA83C-13D6-B143-AD9F-581961C9F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SCL cavity tune around can be automated under the right circumstances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94A49-CF75-D649-8414-87A44E04D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411912"/>
            <a:ext cx="11430000" cy="4047778"/>
          </a:xfrm>
        </p:spPr>
        <p:txBody>
          <a:bodyPr/>
          <a:lstStyle/>
          <a:p>
            <a:r>
              <a:rPr lang="en-US" sz="2400" dirty="0"/>
              <a:t>SCL cavities degrade meaning in order to maintain high reliability gradients must at times be reduced</a:t>
            </a:r>
          </a:p>
          <a:p>
            <a:r>
              <a:rPr lang="en-US" sz="2400" dirty="0"/>
              <a:t>Currently the tune around is an up to 43 step manual process (mostly administrative) that takes about 15-30 minutes for operators</a:t>
            </a:r>
          </a:p>
          <a:p>
            <a:r>
              <a:rPr lang="en-US" sz="2400" dirty="0"/>
              <a:t>If the administrative steps are eliminated there are only a few things that must be done in order to automate the recovery</a:t>
            </a:r>
          </a:p>
          <a:p>
            <a:pPr lvl="1"/>
            <a:r>
              <a:rPr lang="en-US" sz="2000" dirty="0"/>
              <a:t>Detune the problematic cavity</a:t>
            </a:r>
          </a:p>
          <a:p>
            <a:pPr lvl="2"/>
            <a:r>
              <a:rPr lang="en-US" sz="1600" dirty="0"/>
              <a:t>Without detuning, the cavity will absorb energy from the beam and                                                           self excite and affect beam</a:t>
            </a:r>
          </a:p>
          <a:p>
            <a:pPr lvl="1"/>
            <a:r>
              <a:rPr lang="en-US" sz="2000" dirty="0"/>
              <a:t>Re-scale RF phases</a:t>
            </a:r>
          </a:p>
          <a:p>
            <a:pPr lvl="2"/>
            <a:r>
              <a:rPr lang="en-US" sz="1600" dirty="0"/>
              <a:t>A cavity being off changes beam arrival time downstream so cavity                                                     phases have to be shifted</a:t>
            </a:r>
          </a:p>
          <a:p>
            <a:pPr lvl="1"/>
            <a:r>
              <a:rPr lang="en-US" sz="2000" dirty="0"/>
              <a:t>Load RF Adaptive Feed Forward (AFF) waveforms</a:t>
            </a:r>
          </a:p>
          <a:p>
            <a:pPr lvl="2"/>
            <a:r>
              <a:rPr lang="en-US" sz="1600" dirty="0"/>
              <a:t>New I and Q correction factors are needed after the RF phase changes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F00F443-432B-8F48-AD9C-C3DC774A4CD2}"/>
              </a:ext>
            </a:extLst>
          </p:cNvPr>
          <p:cNvGrpSpPr/>
          <p:nvPr/>
        </p:nvGrpSpPr>
        <p:grpSpPr>
          <a:xfrm>
            <a:off x="8692588" y="3660843"/>
            <a:ext cx="2572783" cy="2680096"/>
            <a:chOff x="8721345" y="3648948"/>
            <a:chExt cx="3022600" cy="2934732"/>
          </a:xfrm>
        </p:grpSpPr>
        <p:pic>
          <p:nvPicPr>
            <p:cNvPr id="8" name="Picture 7" descr="ARRA News Service: 5/6/12 - 5/13/12">
              <a:extLst>
                <a:ext uri="{FF2B5EF4-FFF2-40B4-BE49-F238E27FC236}">
                  <a16:creationId xmlns:a16="http://schemas.microsoft.com/office/drawing/2014/main" id="{D1A670CA-4CF4-7549-86FB-2B8CE4911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8721345" y="3648948"/>
              <a:ext cx="3022600" cy="25654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93F7140-233D-FE45-85D9-8D6F1A5F1E15}"/>
                </a:ext>
              </a:extLst>
            </p:cNvPr>
            <p:cNvSpPr txBox="1"/>
            <p:nvPr/>
          </p:nvSpPr>
          <p:spPr>
            <a:xfrm>
              <a:off x="8721345" y="6214348"/>
              <a:ext cx="302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>
                  <a:hlinkClick r:id="rId3" tooltip="https://arkansasgopwing.blogspot.com/2012_05_06_archive.html"/>
                </a:rPr>
                <a:t>This Photo</a:t>
              </a:r>
              <a:r>
                <a:rPr lang="en-US" sz="900"/>
                <a:t> by Unknown Author is licensed under </a:t>
              </a:r>
              <a:r>
                <a:rPr lang="en-US" sz="900">
                  <a:hlinkClick r:id="rId4" tooltip="https://creativecommons.org/licenses/by-nc-sa/3.0/"/>
                </a:rPr>
                <a:t>CC BY-SA-NC</a:t>
              </a:r>
              <a:endParaRPr lang="en-US" sz="90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3E6255E-6BC3-5E4A-BABA-39FDA9D80650}"/>
              </a:ext>
            </a:extLst>
          </p:cNvPr>
          <p:cNvSpPr txBox="1"/>
          <p:nvPr/>
        </p:nvSpPr>
        <p:spPr>
          <a:xfrm>
            <a:off x="8251583" y="6566550"/>
            <a:ext cx="3454792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solidFill>
                  <a:srgbClr val="FF0000"/>
                </a:solidFill>
                <a:latin typeface="+mn-lt"/>
              </a:rPr>
              <a:t>Let’s cut the red tape and automate!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D37B3B-1B20-564B-862A-4A2816BAE203}"/>
              </a:ext>
            </a:extLst>
          </p:cNvPr>
          <p:cNvSpPr txBox="1"/>
          <p:nvPr/>
        </p:nvSpPr>
        <p:spPr>
          <a:xfrm>
            <a:off x="1832551" y="6468264"/>
            <a:ext cx="8451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APEC 2018</a:t>
            </a:r>
          </a:p>
        </p:txBody>
      </p:sp>
    </p:spTree>
    <p:extLst>
      <p:ext uri="{BB962C8B-B14F-4D97-AF65-F5344CB8AC3E}">
        <p14:creationId xmlns:p14="http://schemas.microsoft.com/office/powerpoint/2010/main" val="2495492039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16x9 template 180719" id="{91F5A9DE-0FF5-42D2-8B71-414341298470}" vid="{19B61368-BE15-4FF9-B836-7A1A3976FBB8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14FB6BD-000C-41AF-9DE8-4264F777F3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F6B0504-AE38-4B68-B5E7-89AA94502C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BA20C22-D077-412B-81BA-8B2541026FAD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1714</Words>
  <Application>Microsoft Macintosh PowerPoint</Application>
  <PresentationFormat>Widescreen</PresentationFormat>
  <Paragraphs>258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 Unicode MS</vt:lpstr>
      <vt:lpstr>Arial</vt:lpstr>
      <vt:lpstr>Arial Black</vt:lpstr>
      <vt:lpstr>Arial Nova</vt:lpstr>
      <vt:lpstr>Century Gothic</vt:lpstr>
      <vt:lpstr>Symbol</vt:lpstr>
      <vt:lpstr>Times New Roman</vt:lpstr>
      <vt:lpstr>Wingdings</vt:lpstr>
      <vt:lpstr>ORNL</vt:lpstr>
      <vt:lpstr>Fully Automated Phase Tuning and Cavity Recovery in the SNS SCL</vt:lpstr>
      <vt:lpstr>After extended maintenance periods the beam tune-up time allotment is hours</vt:lpstr>
      <vt:lpstr>Typically beam tune-up can be done in 4 hours</vt:lpstr>
      <vt:lpstr>SLACS – Superconducting Linac Automated Cavity Setter (XAL Application, J. Galambos)</vt:lpstr>
      <vt:lpstr>SCL Tuning Wizard</vt:lpstr>
      <vt:lpstr>Key point #1:  Minimize beam lost during phase scans</vt:lpstr>
      <vt:lpstr>Key point #2:  Non-destructive scans are extremely important</vt:lpstr>
      <vt:lpstr>Key point #3:  Keep the application simple but smart</vt:lpstr>
      <vt:lpstr>SCL cavity tune around can be automated under the right circumstances</vt:lpstr>
      <vt:lpstr>Automated tune around works but it’s slow</vt:lpstr>
      <vt:lpstr>Beam recovery time can be reduced to about 10 seconds</vt:lpstr>
      <vt:lpstr>Transverse optics are also important for beam losses</vt:lpstr>
      <vt:lpstr>Creating an initial table of settings for all combinations of cavities is impractical</vt:lpstr>
      <vt:lpstr>Summary</vt:lpstr>
      <vt:lpstr>PowerPoint Presentation</vt:lpstr>
      <vt:lpstr>Additional slides</vt:lpstr>
      <vt:lpstr>Key point #4:  SCL quad settings are already set for low energy</vt:lpstr>
      <vt:lpstr>PowerPoint Presentation</vt:lpstr>
      <vt:lpstr>Automation can eliminate simple mistakes that occur with repetitive tasks</vt:lpstr>
      <vt:lpstr>Equipment checkout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2018-07-12T19:30:01Z</dcterms:created>
  <dcterms:modified xsi:type="dcterms:W3CDTF">2018-12-10T22:48:30Z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