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2" r:id="rId2"/>
    <p:sldMasterId id="2147483701" r:id="rId3"/>
  </p:sldMasterIdLst>
  <p:notesMasterIdLst>
    <p:notesMasterId r:id="rId34"/>
  </p:notesMasterIdLst>
  <p:sldIdLst>
    <p:sldId id="256" r:id="rId4"/>
    <p:sldId id="258" r:id="rId5"/>
    <p:sldId id="267" r:id="rId6"/>
    <p:sldId id="269" r:id="rId7"/>
    <p:sldId id="280" r:id="rId8"/>
    <p:sldId id="270" r:id="rId9"/>
    <p:sldId id="271" r:id="rId10"/>
    <p:sldId id="272" r:id="rId11"/>
    <p:sldId id="273" r:id="rId12"/>
    <p:sldId id="274" r:id="rId13"/>
    <p:sldId id="291" r:id="rId14"/>
    <p:sldId id="275" r:id="rId15"/>
    <p:sldId id="285" r:id="rId16"/>
    <p:sldId id="286" r:id="rId17"/>
    <p:sldId id="276" r:id="rId18"/>
    <p:sldId id="296" r:id="rId19"/>
    <p:sldId id="284" r:id="rId20"/>
    <p:sldId id="278" r:id="rId21"/>
    <p:sldId id="281" r:id="rId22"/>
    <p:sldId id="282" r:id="rId23"/>
    <p:sldId id="283" r:id="rId24"/>
    <p:sldId id="290" r:id="rId25"/>
    <p:sldId id="287" r:id="rId26"/>
    <p:sldId id="295" r:id="rId27"/>
    <p:sldId id="288" r:id="rId28"/>
    <p:sldId id="292" r:id="rId29"/>
    <p:sldId id="293" r:id="rId30"/>
    <p:sldId id="289" r:id="rId31"/>
    <p:sldId id="294" r:id="rId32"/>
    <p:sldId id="257" r:id="rId3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518" y="82"/>
      </p:cViewPr>
      <p:guideLst>
        <p:guide orient="horz" pos="1620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67871-8DD4-4D90-AA19-51CC231F3B37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03B29-33F5-470F-98BC-6B2B8F863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46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video" Target="file:///\\cern.ch\dfs\Departments\AB\Projects\beaminterlocks\Individual_Folders\BTodd\presentations\TEMPLATE\BTODD_MOVIE_END_LOGO.wmv" TargetMode="Externa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48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742951"/>
            <a:ext cx="4038600" cy="3394472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1800" baseline="0"/>
            </a:lvl1pPr>
            <a:lvl2pPr algn="l">
              <a:defRPr sz="1500"/>
            </a:lvl2pPr>
            <a:lvl3pPr algn="l">
              <a:defRPr sz="1500"/>
            </a:lvl3pPr>
            <a:lvl4pPr algn="l">
              <a:defRPr sz="1350"/>
            </a:lvl4pPr>
            <a:lvl5pPr algn="l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8200" y="742951"/>
            <a:ext cx="4038600" cy="3394472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1800" baseline="0"/>
            </a:lvl1pPr>
            <a:lvl2pPr algn="l">
              <a:defRPr sz="1500"/>
            </a:lvl2pPr>
            <a:lvl3pPr algn="l">
              <a:defRPr sz="1500"/>
            </a:lvl3pPr>
            <a:lvl4pPr algn="l">
              <a:defRPr sz="1350"/>
            </a:lvl4pPr>
            <a:lvl5pPr algn="l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839542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" y="801291"/>
            <a:ext cx="8229600" cy="227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rgbClr val="0157A4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Espace réservé du titre 1"/>
          <p:cNvSpPr txBox="1">
            <a:spLocks/>
          </p:cNvSpPr>
          <p:nvPr userDrawn="1"/>
        </p:nvSpPr>
        <p:spPr>
          <a:xfrm>
            <a:off x="457200" y="205978"/>
            <a:ext cx="8229600" cy="4214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defTabSz="342900">
              <a:spcBef>
                <a:spcPct val="0"/>
              </a:spcBef>
              <a:defRPr/>
            </a:pPr>
            <a:r>
              <a:rPr lang="fr-FR" sz="2400" dirty="0" smtClean="0">
                <a:solidFill>
                  <a:srgbClr val="0157A4"/>
                </a:solidFill>
                <a:latin typeface="Arial"/>
                <a:cs typeface="Arial"/>
              </a:rPr>
              <a:t>Cliquez et modifiez le titre</a:t>
            </a:r>
            <a:endParaRPr lang="en-GB" sz="2400" dirty="0">
              <a:solidFill>
                <a:srgbClr val="0157A4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14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48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510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481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742951"/>
            <a:ext cx="4038600" cy="3394472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1800" baseline="0"/>
            </a:lvl1pPr>
            <a:lvl2pPr algn="l">
              <a:defRPr sz="1500"/>
            </a:lvl2pPr>
            <a:lvl3pPr algn="l">
              <a:defRPr sz="1500"/>
            </a:lvl3pPr>
            <a:lvl4pPr algn="l">
              <a:defRPr sz="1350"/>
            </a:lvl4pPr>
            <a:lvl5pPr algn="l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8200" y="742951"/>
            <a:ext cx="4038600" cy="3394472"/>
          </a:xfrm>
        </p:spPr>
        <p:txBody>
          <a:bodyPr vert="horz" wrap="square"/>
          <a:lstStyle>
            <a:lvl1pPr algn="l">
              <a:spcAft>
                <a:spcPts val="0"/>
              </a:spcAft>
              <a:buFont typeface="Arial"/>
              <a:buChar char="•"/>
              <a:defRPr sz="1800" baseline="0"/>
            </a:lvl1pPr>
            <a:lvl2pPr algn="l">
              <a:defRPr sz="1500"/>
            </a:lvl2pPr>
            <a:lvl3pPr algn="l">
              <a:defRPr sz="1500"/>
            </a:lvl3pPr>
            <a:lvl4pPr algn="l">
              <a:defRPr sz="1350"/>
            </a:lvl4pPr>
            <a:lvl5pPr algn="l"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45697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4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800100"/>
            <a:ext cx="4040188" cy="42267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rgbClr val="0157A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485900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  <a:endParaRPr lang="en-GB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457200" y="1371600"/>
            <a:ext cx="4040188" cy="1191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 userDrawn="1"/>
        </p:nvCxnSpPr>
        <p:spPr>
          <a:xfrm>
            <a:off x="4651963" y="1371600"/>
            <a:ext cx="4040188" cy="1191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2"/>
          <p:cNvSpPr>
            <a:spLocks noGrp="1"/>
          </p:cNvSpPr>
          <p:nvPr>
            <p:ph type="body" idx="13" hasCustomPrompt="1"/>
          </p:nvPr>
        </p:nvSpPr>
        <p:spPr>
          <a:xfrm>
            <a:off x="4654050" y="800100"/>
            <a:ext cx="4040188" cy="422672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rgbClr val="0157A4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r>
              <a:rPr lang="fr-FR" dirty="0" smtClean="0"/>
              <a:t>Cliquez pour modifier le style des sous-titres du masque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51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57200" y="800100"/>
            <a:ext cx="82296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4025503"/>
            <a:ext cx="5486400" cy="1464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81B4523E-0E60-2F49-A1DB-8E66CE3DE81B}" type="slidenum">
              <a:rPr lang="en-GB" smtClean="0">
                <a:solidFill>
                  <a:srgbClr val="4F81BD">
                    <a:lumMod val="40000"/>
                    <a:lumOff val="60000"/>
                  </a:srgbClr>
                </a:solidFill>
              </a:rPr>
              <a:pPr/>
              <a:t>‹#›</a:t>
            </a:fld>
            <a:endParaRPr lang="en-GB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08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183333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480"/>
            <a:ext cx="8229600" cy="42148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82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Linked Vide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TODD_MOVIE_END_LOG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1738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ologue Animated Gif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todd_animated_gif_delaye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11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Aeria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47"/>
          <p:cNvSpPr>
            <a:spLocks noChangeArrowheads="1"/>
          </p:cNvSpPr>
          <p:nvPr userDrawn="1"/>
        </p:nvSpPr>
        <p:spPr bwMode="auto">
          <a:xfrm>
            <a:off x="1181100" y="2000250"/>
            <a:ext cx="6781800" cy="11430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257300" y="2286001"/>
            <a:ext cx="6705600" cy="4847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smtClean="0">
                <a:solidFill>
                  <a:srgbClr val="FFFFFF"/>
                </a:solidFill>
              </a:rPr>
              <a:t>SMP @ MPP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757758" y="2797559"/>
            <a:ext cx="10021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>
                <a:solidFill>
                  <a:srgbClr val="FFFFFF"/>
                </a:solidFill>
              </a:rPr>
              <a:t>TE/MPE/MI</a:t>
            </a:r>
            <a:endParaRPr lang="en-GB" sz="13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6314611" y="2797559"/>
            <a:ext cx="103009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50" dirty="0" smtClean="0">
                <a:solidFill>
                  <a:srgbClr val="FFFFFF"/>
                </a:solidFill>
              </a:rPr>
              <a:t>March 2011</a:t>
            </a:r>
            <a:endParaRPr lang="en-GB" sz="135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8458200" y="4935751"/>
            <a:ext cx="685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0v1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665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9" grpId="0"/>
      <p:bldP spid="20" grpId="0"/>
      <p:bldP spid="2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Blank 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/>
          <p:cNvSpPr>
            <a:spLocks noChangeArrowheads="1"/>
          </p:cNvSpPr>
          <p:nvPr userDrawn="1"/>
        </p:nvSpPr>
        <p:spPr bwMode="auto">
          <a:xfrm>
            <a:off x="7239000" y="4935751"/>
            <a:ext cx="1905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>
                    <a:lumMod val="50000"/>
                  </a:srgbClr>
                </a:solidFill>
              </a:rPr>
              <a:t> 0v4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06898" y="2317835"/>
            <a:ext cx="1930336" cy="5078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smtClean="0">
                <a:solidFill>
                  <a:srgbClr val="FFFFFF"/>
                </a:solidFill>
              </a:rPr>
              <a:t>SPS MUGEF </a:t>
            </a:r>
          </a:p>
        </p:txBody>
      </p:sp>
    </p:spTree>
    <p:extLst>
      <p:ext uri="{BB962C8B-B14F-4D97-AF65-F5344CB8AC3E}">
        <p14:creationId xmlns:p14="http://schemas.microsoft.com/office/powerpoint/2010/main" val="12146562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to Fade In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47"/>
          <p:cNvSpPr>
            <a:spLocks noChangeArrowheads="1"/>
          </p:cNvSpPr>
          <p:nvPr userDrawn="1"/>
        </p:nvSpPr>
        <p:spPr bwMode="auto">
          <a:xfrm>
            <a:off x="0" y="5143500"/>
            <a:ext cx="9144000" cy="17145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atte">
            <a:bevelT w="0" h="0"/>
            <a:bevelB w="0" h="0"/>
            <a:extrusionClr>
              <a:srgbClr val="062F67"/>
            </a:extrusionClr>
            <a:contourClr>
              <a:srgbClr val="062F67"/>
            </a:contourClr>
          </a:sp3d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Rectangle 47"/>
          <p:cNvSpPr>
            <a:spLocks noChangeArrowheads="1"/>
          </p:cNvSpPr>
          <p:nvPr userDrawn="1"/>
        </p:nvSpPr>
        <p:spPr bwMode="auto">
          <a:xfrm>
            <a:off x="0" y="-628650"/>
            <a:ext cx="9144000" cy="62865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4972050"/>
            <a:ext cx="1828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bis-smp-team@cern.ch</a:t>
            </a:r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58" y="68580"/>
            <a:ext cx="626988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773" y="119658"/>
            <a:ext cx="491354" cy="3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 userDrawn="1"/>
        </p:nvSpPr>
        <p:spPr>
          <a:xfrm>
            <a:off x="-12393" y="140494"/>
            <a:ext cx="6096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825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04568" y="0"/>
            <a:ext cx="82169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9" name="Rectangle 34"/>
          <p:cNvSpPr>
            <a:spLocks noChangeArrowheads="1"/>
          </p:cNvSpPr>
          <p:nvPr userDrawn="1"/>
        </p:nvSpPr>
        <p:spPr bwMode="auto">
          <a:xfrm>
            <a:off x="1819275" y="4981575"/>
            <a:ext cx="54864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AWG – Kick-Off – 5</a:t>
            </a:r>
            <a:r>
              <a:rPr lang="en-US" sz="900" baseline="30000" dirty="0" smtClean="0">
                <a:solidFill>
                  <a:srgbClr val="FFFFFF"/>
                </a:solidFill>
              </a:rPr>
              <a:t>th</a:t>
            </a:r>
            <a:r>
              <a:rPr lang="en-US" sz="900" dirty="0" smtClean="0">
                <a:solidFill>
                  <a:srgbClr val="FFFFFF"/>
                </a:solidFill>
              </a:rPr>
              <a:t> July 2012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91475" y="4972050"/>
            <a:ext cx="1143000" cy="171450"/>
          </a:xfrm>
        </p:spPr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9182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111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-0.03264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1" grpId="0"/>
      <p:bldP spid="17" grpId="0"/>
      <p:bldP spid="18" grpId="0"/>
      <p:bldP spid="29" grpId="0"/>
      <p:bldP spid="3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f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4972050"/>
            <a:ext cx="1143000" cy="171450"/>
          </a:xfrm>
        </p:spPr>
        <p:txBody>
          <a:bodyPr/>
          <a:lstStyle>
            <a:lvl1pPr>
              <a:defRPr sz="825" b="1"/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477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atical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571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152400" y="2457450"/>
            <a:ext cx="8763000" cy="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281301" y="628651"/>
            <a:ext cx="723275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3366FF"/>
                </a:solidFill>
              </a:rPr>
              <a:t>SPS SMP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270881" y="4514851"/>
            <a:ext cx="74411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dirty="0">
                <a:solidFill>
                  <a:srgbClr val="3366FF"/>
                </a:solidFill>
              </a:rPr>
              <a:t>LHC SMP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" y="754857"/>
            <a:ext cx="8743950" cy="410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228600" y="1314450"/>
            <a:ext cx="952500" cy="933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1219200" y="1756172"/>
            <a:ext cx="19050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1219200" y="914400"/>
            <a:ext cx="952500" cy="847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 userDrawn="1"/>
        </p:nvSpPr>
        <p:spPr bwMode="auto">
          <a:xfrm>
            <a:off x="2209800" y="1257300"/>
            <a:ext cx="914400" cy="1202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4098926" y="663179"/>
            <a:ext cx="1516063" cy="847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5646738" y="663179"/>
            <a:ext cx="2125662" cy="847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4633914" y="1532335"/>
            <a:ext cx="1684337" cy="46791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 userDrawn="1"/>
        </p:nvSpPr>
        <p:spPr bwMode="auto">
          <a:xfrm>
            <a:off x="6354763" y="1532335"/>
            <a:ext cx="1943100" cy="688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 userDrawn="1"/>
        </p:nvSpPr>
        <p:spPr bwMode="auto">
          <a:xfrm>
            <a:off x="4098925" y="1532335"/>
            <a:ext cx="503238" cy="688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 userDrawn="1"/>
        </p:nvSpPr>
        <p:spPr bwMode="auto">
          <a:xfrm>
            <a:off x="152400" y="2917031"/>
            <a:ext cx="1028700" cy="933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 userDrawn="1"/>
        </p:nvSpPr>
        <p:spPr bwMode="auto">
          <a:xfrm>
            <a:off x="1219200" y="3358754"/>
            <a:ext cx="1905000" cy="114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" name="Rectangle 21"/>
          <p:cNvSpPr>
            <a:spLocks noChangeArrowheads="1"/>
          </p:cNvSpPr>
          <p:nvPr userDrawn="1"/>
        </p:nvSpPr>
        <p:spPr bwMode="auto">
          <a:xfrm>
            <a:off x="1219200" y="2516981"/>
            <a:ext cx="952500" cy="8477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" name="Rectangle 22"/>
          <p:cNvSpPr>
            <a:spLocks noChangeArrowheads="1"/>
          </p:cNvSpPr>
          <p:nvPr userDrawn="1"/>
        </p:nvSpPr>
        <p:spPr bwMode="auto">
          <a:xfrm>
            <a:off x="2209800" y="2859881"/>
            <a:ext cx="914400" cy="12025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1219200" y="3826669"/>
            <a:ext cx="952500" cy="200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 userDrawn="1"/>
        </p:nvSpPr>
        <p:spPr bwMode="auto">
          <a:xfrm>
            <a:off x="2235200" y="3826669"/>
            <a:ext cx="882650" cy="200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" name="Rectangle 25"/>
          <p:cNvSpPr>
            <a:spLocks noChangeArrowheads="1"/>
          </p:cNvSpPr>
          <p:nvPr userDrawn="1"/>
        </p:nvSpPr>
        <p:spPr bwMode="auto">
          <a:xfrm>
            <a:off x="4098926" y="2512219"/>
            <a:ext cx="1516063" cy="688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 userDrawn="1"/>
        </p:nvSpPr>
        <p:spPr bwMode="auto">
          <a:xfrm>
            <a:off x="4622800" y="3328988"/>
            <a:ext cx="1701800" cy="688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5" name="Rectangle 27"/>
          <p:cNvSpPr>
            <a:spLocks noChangeArrowheads="1"/>
          </p:cNvSpPr>
          <p:nvPr userDrawn="1"/>
        </p:nvSpPr>
        <p:spPr bwMode="auto">
          <a:xfrm>
            <a:off x="4622800" y="4061223"/>
            <a:ext cx="1930400" cy="7965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" name="Rectangle 28"/>
          <p:cNvSpPr>
            <a:spLocks noChangeArrowheads="1"/>
          </p:cNvSpPr>
          <p:nvPr userDrawn="1"/>
        </p:nvSpPr>
        <p:spPr bwMode="auto">
          <a:xfrm>
            <a:off x="4098925" y="3334942"/>
            <a:ext cx="503238" cy="68818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 userDrawn="1"/>
        </p:nvSpPr>
        <p:spPr bwMode="auto">
          <a:xfrm>
            <a:off x="5641976" y="2828925"/>
            <a:ext cx="944563" cy="1512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 userDrawn="1"/>
        </p:nvSpPr>
        <p:spPr bwMode="auto">
          <a:xfrm>
            <a:off x="6605588" y="4000500"/>
            <a:ext cx="2441575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9" name="Rectangle 31"/>
          <p:cNvSpPr>
            <a:spLocks noChangeArrowheads="1"/>
          </p:cNvSpPr>
          <p:nvPr userDrawn="1"/>
        </p:nvSpPr>
        <p:spPr bwMode="auto">
          <a:xfrm>
            <a:off x="3136900" y="2776538"/>
            <a:ext cx="952500" cy="1266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0" name="Rectangle 32"/>
          <p:cNvSpPr>
            <a:spLocks noChangeArrowheads="1"/>
          </p:cNvSpPr>
          <p:nvPr userDrawn="1"/>
        </p:nvSpPr>
        <p:spPr bwMode="auto">
          <a:xfrm>
            <a:off x="4633914" y="2000250"/>
            <a:ext cx="1684337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 userDrawn="1"/>
        </p:nvSpPr>
        <p:spPr bwMode="auto">
          <a:xfrm>
            <a:off x="6605588" y="3829050"/>
            <a:ext cx="244157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2" name="Rectangle 34"/>
          <p:cNvSpPr>
            <a:spLocks noChangeArrowheads="1"/>
          </p:cNvSpPr>
          <p:nvPr userDrawn="1"/>
        </p:nvSpPr>
        <p:spPr bwMode="auto">
          <a:xfrm>
            <a:off x="6605588" y="3657600"/>
            <a:ext cx="244157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 userDrawn="1"/>
        </p:nvSpPr>
        <p:spPr bwMode="auto">
          <a:xfrm>
            <a:off x="6605588" y="3486150"/>
            <a:ext cx="244157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Rectangle 36"/>
          <p:cNvSpPr>
            <a:spLocks noChangeArrowheads="1"/>
          </p:cNvSpPr>
          <p:nvPr userDrawn="1"/>
        </p:nvSpPr>
        <p:spPr bwMode="auto">
          <a:xfrm>
            <a:off x="6605588" y="3314700"/>
            <a:ext cx="244157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5" name="Rectangle 37"/>
          <p:cNvSpPr>
            <a:spLocks noChangeArrowheads="1"/>
          </p:cNvSpPr>
          <p:nvPr userDrawn="1"/>
        </p:nvSpPr>
        <p:spPr bwMode="auto">
          <a:xfrm>
            <a:off x="6605588" y="3143250"/>
            <a:ext cx="244157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Rectangle 38"/>
          <p:cNvSpPr>
            <a:spLocks noChangeArrowheads="1"/>
          </p:cNvSpPr>
          <p:nvPr userDrawn="1"/>
        </p:nvSpPr>
        <p:spPr bwMode="auto">
          <a:xfrm>
            <a:off x="6605588" y="2971800"/>
            <a:ext cx="244157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7" name="Rectangle 39"/>
          <p:cNvSpPr>
            <a:spLocks noChangeArrowheads="1"/>
          </p:cNvSpPr>
          <p:nvPr userDrawn="1"/>
        </p:nvSpPr>
        <p:spPr bwMode="auto">
          <a:xfrm>
            <a:off x="6605588" y="2800350"/>
            <a:ext cx="244157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8" name="Rectangle 40"/>
          <p:cNvSpPr>
            <a:spLocks noChangeArrowheads="1"/>
          </p:cNvSpPr>
          <p:nvPr userDrawn="1"/>
        </p:nvSpPr>
        <p:spPr bwMode="auto">
          <a:xfrm>
            <a:off x="6605588" y="2628900"/>
            <a:ext cx="2441575" cy="171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2388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de Out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2868" y="0"/>
            <a:ext cx="9144000" cy="5715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4979424"/>
            <a:ext cx="9144000" cy="169434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16" y="68580"/>
            <a:ext cx="634198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641" y="119658"/>
            <a:ext cx="491354" cy="3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9525" y="140494"/>
            <a:ext cx="6096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825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4988949"/>
            <a:ext cx="1828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benjamin.todd@cern.ch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2168" y="0"/>
            <a:ext cx="838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4979424"/>
            <a:ext cx="1143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5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34"/>
          <p:cNvSpPr>
            <a:spLocks noChangeArrowheads="1"/>
          </p:cNvSpPr>
          <p:nvPr userDrawn="1"/>
        </p:nvSpPr>
        <p:spPr bwMode="auto">
          <a:xfrm>
            <a:off x="1828800" y="4988949"/>
            <a:ext cx="54864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Availability Working Group &amp; Accelerator Fault Tracker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3773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  <p:bldP spid="1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Blank Page 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" y="71435"/>
            <a:ext cx="623888" cy="46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39" y="121443"/>
            <a:ext cx="48379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0" name="TextBox 19"/>
          <p:cNvSpPr txBox="1"/>
          <p:nvPr userDrawn="1"/>
        </p:nvSpPr>
        <p:spPr>
          <a:xfrm>
            <a:off x="-9525" y="141564"/>
            <a:ext cx="609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62F67"/>
                </a:solidFill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750" b="1" dirty="0">
              <a:solidFill>
                <a:srgbClr val="062F6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fld id="{2C1C7F64-630B-4998-9764-685EC88B0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402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without spinnin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62F67"/>
                </a:solidFill>
              </a:defRPr>
            </a:lvl1pPr>
          </a:lstStyle>
          <a:p>
            <a:fld id="{2C1C7F64-630B-4998-9764-685EC88B06E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2" y="71435"/>
            <a:ext cx="623888" cy="46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339" y="121443"/>
            <a:ext cx="483794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-9525" y="141564"/>
            <a:ext cx="6096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50" b="1" dirty="0" smtClean="0">
                <a:solidFill>
                  <a:srgbClr val="062F67"/>
                </a:solidFill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750" b="1" dirty="0">
              <a:solidFill>
                <a:srgbClr val="062F67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903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318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7" name="Rectangle 16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62F67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09014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Fade In Bump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2868" y="0"/>
            <a:ext cx="9144000" cy="5715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4986798"/>
            <a:ext cx="9144000" cy="17145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" y="68580"/>
            <a:ext cx="634198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09" y="119658"/>
            <a:ext cx="491354" cy="3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19357" y="140494"/>
            <a:ext cx="6096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825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4996323"/>
            <a:ext cx="1828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benjamin.todd@cern.ch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52168" y="0"/>
            <a:ext cx="838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4986798"/>
            <a:ext cx="1143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5">
                <a:solidFill>
                  <a:schemeClr val="bg1"/>
                </a:solidFill>
                <a:latin typeface="+mn-lt"/>
              </a:defRPr>
            </a:lvl1pPr>
          </a:lstStyle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34"/>
          <p:cNvSpPr>
            <a:spLocks noChangeArrowheads="1"/>
          </p:cNvSpPr>
          <p:nvPr userDrawn="1"/>
        </p:nvSpPr>
        <p:spPr bwMode="auto">
          <a:xfrm>
            <a:off x="1828800" y="4996323"/>
            <a:ext cx="54864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Availability Working Group &amp; Accelerator Fault Tracker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7532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8" dur="10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0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2" dur="1000" spd="-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4" dur="1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6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0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2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3" grpId="0"/>
      <p:bldP spid="1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001000" y="4986798"/>
            <a:ext cx="1143000" cy="171450"/>
          </a:xfrm>
        </p:spPr>
        <p:txBody>
          <a:bodyPr/>
          <a:lstStyle/>
          <a:p>
            <a:fld id="{2C1C7F64-630B-4998-9764-685EC88B06E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of 15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 userDrawn="1"/>
        </p:nvSpPr>
        <p:spPr bwMode="auto">
          <a:xfrm>
            <a:off x="0" y="4986798"/>
            <a:ext cx="9144000" cy="17145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Rectangle 34"/>
          <p:cNvSpPr>
            <a:spLocks noChangeArrowheads="1"/>
          </p:cNvSpPr>
          <p:nvPr userDrawn="1"/>
        </p:nvSpPr>
        <p:spPr bwMode="auto">
          <a:xfrm>
            <a:off x="0" y="4996323"/>
            <a:ext cx="1828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bis-smp-team@cern.ch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 userDrawn="1"/>
        </p:nvSpPr>
        <p:spPr bwMode="auto">
          <a:xfrm>
            <a:off x="8001000" y="4986798"/>
            <a:ext cx="1143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C1C7F64-630B-4998-9764-685EC88B06E4}" type="slidenum">
              <a:rPr lang="en-US" sz="825" smtClean="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14" name="Rectangle 34"/>
          <p:cNvSpPr>
            <a:spLocks noChangeArrowheads="1"/>
          </p:cNvSpPr>
          <p:nvPr userDrawn="1"/>
        </p:nvSpPr>
        <p:spPr bwMode="auto">
          <a:xfrm>
            <a:off x="1828800" y="4996323"/>
            <a:ext cx="54864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SMP @ MPP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168" y="0"/>
            <a:ext cx="8382000" cy="571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Rectangle 47"/>
          <p:cNvSpPr>
            <a:spLocks noChangeArrowheads="1"/>
          </p:cNvSpPr>
          <p:nvPr userDrawn="1"/>
        </p:nvSpPr>
        <p:spPr bwMode="auto">
          <a:xfrm>
            <a:off x="2868" y="0"/>
            <a:ext cx="9144000" cy="5715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84" y="68580"/>
            <a:ext cx="634198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09" y="119658"/>
            <a:ext cx="491354" cy="3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 userDrawn="1"/>
        </p:nvSpPr>
        <p:spPr>
          <a:xfrm>
            <a:off x="-19357" y="140494"/>
            <a:ext cx="6096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825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4"/>
          <p:cNvSpPr txBox="1">
            <a:spLocks noChangeArrowheads="1"/>
          </p:cNvSpPr>
          <p:nvPr userDrawn="1"/>
        </p:nvSpPr>
        <p:spPr bwMode="auto">
          <a:xfrm>
            <a:off x="752168" y="0"/>
            <a:ext cx="838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50" kern="0" dirty="0" smtClean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 userDrawn="1"/>
        </p:nvSpPr>
        <p:spPr bwMode="auto">
          <a:xfrm>
            <a:off x="3200400" y="2125102"/>
            <a:ext cx="2743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smtClean="0">
                <a:solidFill>
                  <a:srgbClr val="FFFFFF"/>
                </a:solidFill>
              </a:rPr>
              <a:t>fin</a:t>
            </a:r>
          </a:p>
        </p:txBody>
      </p:sp>
      <p:sp>
        <p:nvSpPr>
          <p:cNvPr id="19" name="Text Box 5"/>
          <p:cNvSpPr txBox="1">
            <a:spLocks noChangeArrowheads="1"/>
          </p:cNvSpPr>
          <p:nvPr userDrawn="1"/>
        </p:nvSpPr>
        <p:spPr bwMode="auto">
          <a:xfrm>
            <a:off x="1828800" y="2525152"/>
            <a:ext cx="54864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dirty="0" smtClean="0">
                <a:solidFill>
                  <a:srgbClr val="FFFFFF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694192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apositive de titre">
    <p:bg>
      <p:bgPr>
        <a:solidFill>
          <a:srgbClr val="062F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636247"/>
            <a:ext cx="2520000" cy="187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1620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440" y="180511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9.wmf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8.emf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  <p:sldLayoutId id="2147483717" r:id="rId1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2496" y="1058125"/>
            <a:ext cx="82296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676400" y="4893469"/>
            <a:ext cx="4419600" cy="147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342900"/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4400" y="4767263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defTabSz="342900"/>
            <a:fld id="{81B4523E-0E60-2F49-A1DB-8E66CE3DE81B}" type="slidenum">
              <a:rPr lang="en-GB" smtClean="0">
                <a:solidFill>
                  <a:prstClr val="white"/>
                </a:solidFill>
              </a:rPr>
              <a:pPr defTabSz="342900"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Image 7" descr="Aries-Logo-std-L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2" y="4400550"/>
            <a:ext cx="1523898" cy="802413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457200" y="939368"/>
            <a:ext cx="8229600" cy="1191"/>
          </a:xfrm>
          <a:prstGeom prst="line">
            <a:avLst/>
          </a:prstGeom>
          <a:ln>
            <a:solidFill>
              <a:srgbClr val="0157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 userDrawn="1"/>
        </p:nvSpPr>
        <p:spPr>
          <a:xfrm>
            <a:off x="3429001" y="5041106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endParaRPr lang="en-GB" sz="13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660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2400" kern="1200">
          <a:solidFill>
            <a:srgbClr val="0157A4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8B13C"/>
        </a:buClr>
        <a:buSzPct val="130000"/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00100"/>
            <a:ext cx="8686800" cy="400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Rectangle 47"/>
          <p:cNvSpPr>
            <a:spLocks noChangeArrowheads="1"/>
          </p:cNvSpPr>
          <p:nvPr userDrawn="1"/>
        </p:nvSpPr>
        <p:spPr bwMode="auto">
          <a:xfrm>
            <a:off x="0" y="0"/>
            <a:ext cx="9144000" cy="57150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5" name="Rectangle 47"/>
          <p:cNvSpPr>
            <a:spLocks noChangeArrowheads="1"/>
          </p:cNvSpPr>
          <p:nvPr userDrawn="1"/>
        </p:nvSpPr>
        <p:spPr bwMode="auto">
          <a:xfrm>
            <a:off x="0" y="4972050"/>
            <a:ext cx="9144000" cy="171450"/>
          </a:xfrm>
          <a:prstGeom prst="rect">
            <a:avLst/>
          </a:prstGeom>
          <a:solidFill>
            <a:srgbClr val="062F67">
              <a:alpha val="85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68576" tIns="34289" rIns="68576" bIns="34289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316" y="68580"/>
            <a:ext cx="634198" cy="4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7641" y="119658"/>
            <a:ext cx="491354" cy="34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 userDrawn="1"/>
        </p:nvSpPr>
        <p:spPr>
          <a:xfrm>
            <a:off x="-9525" y="140494"/>
            <a:ext cx="60960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25" dirty="0" smtClean="0">
                <a:solidFill>
                  <a:srgbClr val="FFFFFF"/>
                </a:solidFill>
                <a:effectLst>
                  <a:outerShdw blurRad="165100" dist="635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CERN</a:t>
            </a:r>
            <a:endParaRPr lang="en-GB" sz="825" dirty="0">
              <a:solidFill>
                <a:srgbClr val="FFFFFF"/>
              </a:solidFill>
              <a:effectLst>
                <a:outerShdw blurRad="165100" dist="635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34"/>
          <p:cNvSpPr>
            <a:spLocks noChangeArrowheads="1"/>
          </p:cNvSpPr>
          <p:nvPr userDrawn="1"/>
        </p:nvSpPr>
        <p:spPr bwMode="auto">
          <a:xfrm>
            <a:off x="0" y="4981575"/>
            <a:ext cx="1828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benjamin.todd@cern.ch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4972050"/>
            <a:ext cx="11430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825">
                <a:solidFill>
                  <a:schemeClr val="bg1"/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2C1C7F64-630B-4998-9764-685EC88B06E4}" type="slidenum">
              <a:rPr lang="en-US" smtClean="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34"/>
          <p:cNvSpPr>
            <a:spLocks noChangeArrowheads="1"/>
          </p:cNvSpPr>
          <p:nvPr userDrawn="1"/>
        </p:nvSpPr>
        <p:spPr bwMode="auto">
          <a:xfrm>
            <a:off x="1828800" y="4981575"/>
            <a:ext cx="54864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FFFFFF"/>
                </a:solidFill>
              </a:rPr>
              <a:t>Availability Working Group &amp; Accelerator Fault Tracker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8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</p:sldLayoutIdLst>
  <p:transition spd="med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Calibri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Calibri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Calibri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Calibri" pitchFamily="34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Calibri" pitchFamily="34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Calibri" pitchFamily="34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Calibri" pitchFamily="34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2850">
          <a:solidFill>
            <a:schemeClr val="bg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rgbClr val="000099"/>
        </a:buClr>
        <a:buFont typeface="Arial Unicode MS" pitchFamily="34" charset="-128"/>
        <a:buChar char="●"/>
        <a:defRPr sz="1500">
          <a:solidFill>
            <a:srgbClr val="062F67"/>
          </a:solidFill>
          <a:latin typeface="+mn-lt"/>
          <a:ea typeface="+mn-ea"/>
          <a:cs typeface="+mn-cs"/>
        </a:defRPr>
      </a:lvl1pPr>
      <a:lvl2pPr marL="685800" indent="-34290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+mj-lt"/>
        <a:buNone/>
        <a:defRPr sz="1500">
          <a:solidFill>
            <a:srgbClr val="008000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None/>
        <a:defRPr sz="1500">
          <a:solidFill>
            <a:srgbClr val="6666FF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1500">
          <a:solidFill>
            <a:srgbClr val="6666FF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1500">
          <a:solidFill>
            <a:srgbClr val="6666FF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1500">
          <a:solidFill>
            <a:srgbClr val="6666FF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1500">
          <a:solidFill>
            <a:srgbClr val="6666FF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1500">
          <a:solidFill>
            <a:srgbClr val="6666FF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rgbClr val="6699FF"/>
        </a:buClr>
        <a:buFont typeface="Franklin Gothic Medium" pitchFamily="34" charset="0"/>
        <a:buChar char="–"/>
        <a:defRPr sz="1500">
          <a:solidFill>
            <a:srgbClr val="6666FF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doi.org/10.1103/PhysRevAccelBeams.19.121003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researchgate.net/publication/296596963_Importance_of_maintenance_data_quality_in_extended_warranty_simulation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fred.hq.nasa.gov/Assets/Docs/2015/NASA_RCMGuide.pdf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Risk matrix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10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7" y="654760"/>
            <a:ext cx="6494241" cy="3168488"/>
          </a:xfrm>
          <a:prstGeom prst="rect">
            <a:avLst/>
          </a:prstGeom>
        </p:spPr>
      </p:pic>
      <p:sp>
        <p:nvSpPr>
          <p:cNvPr id="10" name="TextBox 2"/>
          <p:cNvSpPr txBox="1"/>
          <p:nvPr/>
        </p:nvSpPr>
        <p:spPr>
          <a:xfrm>
            <a:off x="3258949" y="34455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002060"/>
                </a:solidFill>
              </a:rPr>
              <a:t>IMPACT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 rot="16200000">
            <a:off x="-44143" y="2054338"/>
            <a:ext cx="2749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>
                <a:solidFill>
                  <a:srgbClr val="002060"/>
                </a:solidFill>
              </a:rPr>
              <a:t>FREQUENCY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596" y="3876372"/>
            <a:ext cx="730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Prioritise risk with high impact and/or high frequency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9565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ssessing the impact is not always straightforward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11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6309" y="4485154"/>
            <a:ext cx="5869291" cy="646331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r>
              <a:rPr lang="en-GB" dirty="0" smtClean="0"/>
              <a:t>*A. Niemi et al. Phys</a:t>
            </a:r>
            <a:r>
              <a:rPr lang="en-GB" dirty="0"/>
              <a:t>. Rev. </a:t>
            </a:r>
            <a:r>
              <a:rPr lang="en-GB" dirty="0" err="1"/>
              <a:t>Accel</a:t>
            </a:r>
            <a:r>
              <a:rPr lang="en-GB" dirty="0"/>
              <a:t>. Beams 19, </a:t>
            </a:r>
            <a:r>
              <a:rPr lang="en-GB" dirty="0" smtClean="0"/>
              <a:t>121003</a:t>
            </a: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://doi.org/10.1103/PhysRevAccelBeams.19.121003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31" y="1069687"/>
            <a:ext cx="3754697" cy="17928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682" y="2758578"/>
            <a:ext cx="4119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Collisions are produced only in a certain operations phase that requires preparations </a:t>
            </a:r>
            <a:r>
              <a:rPr lang="en-GB" dirty="0" smtClean="0">
                <a:sym typeface="Wingdings" panose="05000000000000000000" pitchFamily="2" charset="2"/>
              </a:rPr>
              <a:t> </a:t>
            </a:r>
            <a:r>
              <a:rPr lang="en-GB" dirty="0" smtClean="0"/>
              <a:t>Impact of a collider failure is more than the repair time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97" y="882268"/>
            <a:ext cx="3058358" cy="19802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53786" y="2909173"/>
            <a:ext cx="4119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Collider requires injector chain only for filling</a:t>
            </a:r>
            <a:r>
              <a:rPr lang="en-GB" dirty="0" smtClean="0">
                <a:sym typeface="Wingdings" panose="05000000000000000000" pitchFamily="2" charset="2"/>
              </a:rPr>
              <a:t> I</a:t>
            </a:r>
            <a:r>
              <a:rPr lang="en-GB" dirty="0" smtClean="0"/>
              <a:t>njector failure has sometimes no impact on the collider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39976" y="3922856"/>
            <a:ext cx="668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ym typeface="Wingdings" panose="05000000000000000000" pitchFamily="2" charset="2"/>
              </a:rPr>
              <a:t> Assessing the impact requires modelling*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373207" y="557705"/>
            <a:ext cx="30973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Case: </a:t>
            </a:r>
            <a:r>
              <a:rPr lang="en-GB" sz="2400" dirty="0" smtClean="0"/>
              <a:t>hadron </a:t>
            </a:r>
            <a:r>
              <a:rPr lang="en-GB" sz="2400" dirty="0"/>
              <a:t>collider</a:t>
            </a:r>
          </a:p>
        </p:txBody>
      </p:sp>
    </p:spTree>
    <p:extLst>
      <p:ext uri="{BB962C8B-B14F-4D97-AF65-F5344CB8AC3E}">
        <p14:creationId xmlns:p14="http://schemas.microsoft.com/office/powerpoint/2010/main" val="182441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Failure rate types: </a:t>
            </a:r>
            <a:r>
              <a:rPr lang="en-GB" sz="4800" dirty="0"/>
              <a:t>Classic </a:t>
            </a:r>
            <a:r>
              <a:rPr lang="en-GB" sz="4800" dirty="0" smtClean="0"/>
              <a:t>bathtub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12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4506" y="1083003"/>
            <a:ext cx="42006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High failure rate early life (teething problems)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High failure rate in late life (ageing)</a:t>
            </a: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Correct action: preventive task time dependent before failure rate rises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177" y="556017"/>
            <a:ext cx="4309955" cy="244822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526804" y="1489825"/>
            <a:ext cx="32892" cy="103301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571370" y="1489824"/>
            <a:ext cx="32892" cy="1033019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69480" y="2808534"/>
            <a:ext cx="4171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Rare: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Early life problems typically treated with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Ageing usually linked to mechanical fatigue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356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Failure rate types: </a:t>
            </a:r>
            <a:r>
              <a:rPr lang="en-GB" sz="4800" dirty="0" smtClean="0"/>
              <a:t>Constant rate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13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4507" y="1083003"/>
            <a:ext cx="37586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No significant change in failure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Correct action: Condition monitoring task to </a:t>
            </a:r>
            <a:r>
              <a:rPr lang="en-GB" sz="2400" u="sng" dirty="0" smtClean="0"/>
              <a:t>detect individual equipment failures</a:t>
            </a:r>
            <a:endParaRPr lang="en-GB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196" y="1078859"/>
            <a:ext cx="4739837" cy="22459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65422" y="3486561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/>
              <a:t>Common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4139416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Failure rate types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14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6119"/>
            <a:ext cx="2111278" cy="27390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1"/>
            <a:ext cx="2108436" cy="9990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68478" y="821411"/>
            <a:ext cx="614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Significant aging, correct action time based task, </a:t>
            </a:r>
            <a:r>
              <a:rPr lang="en-GB" b="1" u="sng" dirty="0" smtClean="0"/>
              <a:t>rare</a:t>
            </a:r>
            <a:r>
              <a:rPr lang="en-GB" dirty="0" smtClean="0"/>
              <a:t> associated to fatigue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68478" y="1661694"/>
            <a:ext cx="614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Slight aging, correct action CBM, </a:t>
            </a:r>
            <a:r>
              <a:rPr lang="en-GB" b="1" dirty="0" smtClean="0"/>
              <a:t>rare</a:t>
            </a:r>
            <a:r>
              <a:rPr lang="en-GB" dirty="0" smtClean="0"/>
              <a:t>, no clear time for interval based task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568478" y="2578449"/>
            <a:ext cx="614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Slightly higher reliability early life, correct action CBM, </a:t>
            </a:r>
            <a:r>
              <a:rPr lang="en-GB" b="1" dirty="0" smtClean="0"/>
              <a:t>rare,</a:t>
            </a:r>
            <a:r>
              <a:rPr lang="en-GB" dirty="0" smtClean="0"/>
              <a:t> interval based task: no high advantage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68478" y="3560493"/>
            <a:ext cx="614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High failure rate early life, correct action CBM, </a:t>
            </a:r>
            <a:r>
              <a:rPr lang="en-GB" b="1" u="sng" dirty="0" smtClean="0"/>
              <a:t>common</a:t>
            </a:r>
            <a:r>
              <a:rPr lang="en-GB" b="1" dirty="0" smtClean="0"/>
              <a:t>,</a:t>
            </a:r>
            <a:r>
              <a:rPr lang="en-GB" dirty="0" smtClean="0"/>
              <a:t> interval based task = </a:t>
            </a:r>
            <a:r>
              <a:rPr lang="en-GB" b="1" u="sng" dirty="0" smtClean="0"/>
              <a:t>harmful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3327042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Condition monitoring &amp; prognostics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15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10" y="841151"/>
            <a:ext cx="5639690" cy="35091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1322" y="3678450"/>
            <a:ext cx="1143262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10000"/>
                  </a:schemeClr>
                </a:solidFill>
              </a:rPr>
              <a:t>Theory</a:t>
            </a:r>
            <a:endParaRPr lang="en-GB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1200" y="1488547"/>
            <a:ext cx="3039906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10000"/>
                  </a:schemeClr>
                </a:solidFill>
              </a:rPr>
              <a:t>Are there signals that describe the unit condition?</a:t>
            </a:r>
          </a:p>
          <a:p>
            <a:endParaRPr lang="en-GB" sz="2400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GB" sz="2400" dirty="0" smtClean="0">
                <a:solidFill>
                  <a:schemeClr val="accent1">
                    <a:lumMod val="10000"/>
                  </a:schemeClr>
                </a:solidFill>
              </a:rPr>
              <a:t>Are they monitored?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1200" y="1026882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10000"/>
                  </a:schemeClr>
                </a:solidFill>
              </a:rPr>
              <a:t>Practice:</a:t>
            </a:r>
            <a:endParaRPr lang="en-GB" sz="24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1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88930" y="1257299"/>
            <a:ext cx="4072469" cy="3079224"/>
          </a:xfrm>
          <a:prstGeom prst="round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>
              <a:buNone/>
            </a:pPr>
            <a:r>
              <a:rPr lang="en-GB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Data-driven models</a:t>
            </a:r>
          </a:p>
          <a:p>
            <a:pPr marL="36576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322326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Relies on data to find correlations between failures and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Can require a lot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Benefits from modern machine learning techniques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Generally easy to implement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47130" y="1243804"/>
            <a:ext cx="4097870" cy="310621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6576" indent="0">
              <a:buNone/>
            </a:pPr>
            <a:r>
              <a:rPr lang="en-GB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based models</a:t>
            </a:r>
          </a:p>
          <a:p>
            <a:pPr marL="36576" indent="0">
              <a:buNone/>
            </a:pPr>
            <a:endParaRPr lang="en-GB" sz="2000" dirty="0"/>
          </a:p>
          <a:p>
            <a:pPr marL="322326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Relies </a:t>
            </a:r>
            <a:r>
              <a:rPr lang="en-GB" sz="2000" dirty="0"/>
              <a:t>on expert knowledge to build a model to interpret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Require an in-depth knowledge on the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Can be demanding to develop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Condition monitoring &amp; prognostics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130" y="711546"/>
            <a:ext cx="409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Two schools of thought: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00852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 on theory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42951"/>
            <a:ext cx="8229600" cy="3394472"/>
          </a:xfrm>
        </p:spPr>
        <p:txBody>
          <a:bodyPr/>
          <a:lstStyle/>
          <a:p>
            <a:r>
              <a:rPr lang="en-GB" sz="3200" dirty="0" smtClean="0"/>
              <a:t>Correct action to improve the reliability depends on equipment’s failure type</a:t>
            </a:r>
          </a:p>
          <a:p>
            <a:r>
              <a:rPr lang="en-GB" sz="3200" dirty="0" smtClean="0"/>
              <a:t>Condition based maintenance is possible if equipment’s condition can be monitored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17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5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Practice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4767263"/>
            <a:ext cx="2895600" cy="274637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18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17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get reliability information?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2568575"/>
          </a:xfrm>
        </p:spPr>
        <p:txBody>
          <a:bodyPr>
            <a:normAutofit/>
          </a:bodyPr>
          <a:lstStyle/>
          <a:p>
            <a:r>
              <a:rPr lang="en-GB" sz="3200" dirty="0" smtClean="0"/>
              <a:t>Maintenance data</a:t>
            </a:r>
          </a:p>
          <a:p>
            <a:r>
              <a:rPr lang="en-GB" sz="3200" dirty="0" smtClean="0"/>
              <a:t>Signals</a:t>
            </a:r>
            <a:endParaRPr lang="en-GB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02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3830"/>
            <a:ext cx="8226854" cy="1265097"/>
          </a:xfrm>
        </p:spPr>
        <p:txBody>
          <a:bodyPr>
            <a:noAutofit/>
          </a:bodyPr>
          <a:lstStyle/>
          <a:p>
            <a:r>
              <a:rPr lang="en-GB" sz="3600" dirty="0"/>
              <a:t>The limits </a:t>
            </a:r>
            <a:r>
              <a:rPr lang="en-GB" sz="3600" dirty="0" smtClean="0"/>
              <a:t>in assessing </a:t>
            </a:r>
            <a:r>
              <a:rPr lang="en-GB" sz="3600" dirty="0"/>
              <a:t>and </a:t>
            </a:r>
            <a:r>
              <a:rPr lang="en-GB" sz="3600" dirty="0" smtClean="0"/>
              <a:t>designing </a:t>
            </a:r>
            <a:r>
              <a:rPr lang="en-GB" sz="3600" dirty="0"/>
              <a:t>for </a:t>
            </a:r>
            <a:r>
              <a:rPr lang="en-GB" sz="3600" dirty="0" smtClean="0"/>
              <a:t>availability based on practice</a:t>
            </a:r>
            <a:endParaRPr lang="en-GB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457200" y="2718927"/>
            <a:ext cx="4343400" cy="314740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 smtClean="0"/>
              <a:t>Arto Niemi (CERN / Tampere Uni. Tech.)</a:t>
            </a:r>
            <a:endParaRPr lang="en-GB" sz="2000" dirty="0"/>
          </a:p>
        </p:txBody>
      </p:sp>
      <p:sp>
        <p:nvSpPr>
          <p:cNvPr id="5" name="AutoShape 2" descr="Image result for cern aries"/>
          <p:cNvSpPr>
            <a:spLocks noChangeAspect="1" noChangeArrowheads="1"/>
          </p:cNvSpPr>
          <p:nvPr/>
        </p:nvSpPr>
        <p:spPr bwMode="auto">
          <a:xfrm>
            <a:off x="155574" y="-144463"/>
            <a:ext cx="1225753" cy="122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1" y="856067"/>
            <a:ext cx="2641384" cy="3536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Personal experience from: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23772" y="1085258"/>
            <a:ext cx="2516080" cy="61971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2" descr="Image result for aircraft tower"/>
          <p:cNvSpPr>
            <a:spLocks noChangeAspect="1" noChangeArrowheads="1"/>
          </p:cNvSpPr>
          <p:nvPr/>
        </p:nvSpPr>
        <p:spPr bwMode="auto">
          <a:xfrm>
            <a:off x="155575" y="-2133600"/>
            <a:ext cx="59340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333" y="852119"/>
            <a:ext cx="1965844" cy="349428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 rot="16200000">
            <a:off x="5276705" y="2065595"/>
            <a:ext cx="3514725" cy="109567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GB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Telecommunication equipment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" y="1903378"/>
            <a:ext cx="3340687" cy="25055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56" y="867898"/>
            <a:ext cx="3329573" cy="1845579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38052"/>
            <a:ext cx="2962276" cy="533400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Aircraft systems 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3883006"/>
            <a:ext cx="3184446" cy="525887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vert="horz">
            <a:normAutofit lnSpcReduction="10000"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Font typeface="Arial"/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assets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5812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Maintenance records in aviation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3" y="889680"/>
            <a:ext cx="3371851" cy="34806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0074" y="1277125"/>
            <a:ext cx="4562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Rigorous record keeping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Component log card showing </a:t>
            </a:r>
            <a:r>
              <a:rPr lang="en-GB" sz="2400" dirty="0"/>
              <a:t>Back to birth </a:t>
            </a:r>
            <a:r>
              <a:rPr lang="en-GB" sz="2400" dirty="0" smtClean="0"/>
              <a:t>traceability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Paper card ensures that history is always available in written form for technicians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145359" y="1287765"/>
            <a:ext cx="164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Maintenance &amp; repairs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44290" y="3127181"/>
            <a:ext cx="164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Transfers &amp; installations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16488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454" y="1581147"/>
            <a:ext cx="8229600" cy="9727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4454" y="117329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New item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59454" y="25056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Failure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42454" y="250114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Failure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53254" y="117722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Preventive maintenance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253188" y="1161988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state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54454" y="2924533"/>
            <a:ext cx="7981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Essential in age-dependent analysis to understand what was done in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Example: If the item was replaced it is practically as good as new after the maintenance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42426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Maintenance records in </a:t>
            </a:r>
            <a:r>
              <a:rPr lang="en-GB" dirty="0" smtClean="0"/>
              <a:t>industry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691" y="880453"/>
            <a:ext cx="6136678" cy="3556080"/>
          </a:xfrm>
        </p:spPr>
        <p:txBody>
          <a:bodyPr>
            <a:normAutofit fontScale="92500" lnSpcReduction="20000"/>
          </a:bodyPr>
          <a:lstStyle/>
          <a:p>
            <a:r>
              <a:rPr lang="en-GB" sz="2600" dirty="0" smtClean="0"/>
              <a:t>Varies from very good to very bad</a:t>
            </a:r>
          </a:p>
          <a:p>
            <a:r>
              <a:rPr lang="en-GB" sz="2600" dirty="0" smtClean="0"/>
              <a:t>Good example: OREDA in oil industry</a:t>
            </a:r>
          </a:p>
          <a:p>
            <a:r>
              <a:rPr lang="en-GB" sz="2600" dirty="0" smtClean="0"/>
              <a:t>Personal experience in not so good case*</a:t>
            </a:r>
          </a:p>
          <a:p>
            <a:pPr lvl="1"/>
            <a:r>
              <a:rPr lang="en-GB" sz="2200" dirty="0" smtClean="0"/>
              <a:t>Data with varying levels of quality</a:t>
            </a:r>
          </a:p>
          <a:p>
            <a:pPr lvl="1"/>
            <a:r>
              <a:rPr lang="en-GB" sz="2200" dirty="0" smtClean="0"/>
              <a:t>Root causes: No guidelines or incentive for maintenance data collection</a:t>
            </a:r>
          </a:p>
          <a:p>
            <a:r>
              <a:rPr lang="en-GB" sz="2600" dirty="0" smtClean="0"/>
              <a:t>Another issue: Lack of data sharing between customer &amp; asset manufacturer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3047" y="4644152"/>
            <a:ext cx="7638886" cy="307777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36576" indent="0">
              <a:buNone/>
            </a:pPr>
            <a:r>
              <a:rPr lang="en-GB" sz="1400" dirty="0" smtClean="0"/>
              <a:t>*</a:t>
            </a:r>
            <a:r>
              <a:rPr lang="en-GB" sz="1000" dirty="0" smtClean="0"/>
              <a:t> </a:t>
            </a:r>
            <a:r>
              <a:rPr lang="en-GB" sz="1000" dirty="0" smtClean="0">
                <a:hlinkClick r:id="rId2"/>
              </a:rPr>
              <a:t>https</a:t>
            </a:r>
            <a:r>
              <a:rPr lang="en-GB" sz="1000" dirty="0">
                <a:hlinkClick r:id="rId2"/>
              </a:rPr>
              <a:t>://www.researchgate.net/publication/296596963_Importance_of_maintenance_data_quality_in_extended_warranty_simulation</a:t>
            </a:r>
            <a:endParaRPr lang="en-GB" sz="1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869" y="1379908"/>
            <a:ext cx="2458063" cy="24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34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 CERN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3885" y="262385"/>
            <a:ext cx="2689209" cy="39041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623" y="880452"/>
            <a:ext cx="2733730" cy="3904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199" y="880452"/>
            <a:ext cx="4013201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Individual equipment groups collect failure data</a:t>
            </a:r>
          </a:p>
          <a:p>
            <a:r>
              <a:rPr lang="en-GB" sz="2400" dirty="0"/>
              <a:t> </a:t>
            </a:r>
            <a:r>
              <a:rPr lang="en-GB" sz="2400" dirty="0" smtClean="0"/>
              <a:t>    </a:t>
            </a:r>
            <a:r>
              <a:rPr lang="en-GB" dirty="0"/>
              <a:t>(</a:t>
            </a:r>
            <a:r>
              <a:rPr lang="en-GB" dirty="0" smtClean="0"/>
              <a:t>Excel </a:t>
            </a:r>
            <a:r>
              <a:rPr lang="en-GB" sz="2400" dirty="0" smtClean="0"/>
              <a:t>↔</a:t>
            </a:r>
            <a:r>
              <a:rPr lang="en-GB" dirty="0" smtClean="0"/>
              <a:t> Maintenance DB)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Since 2015, accelerator fault tracking project aims for coherent picture on machine availability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Weekly follow up to ensure data consistency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942616" y="3086905"/>
            <a:ext cx="2188691" cy="1200329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AFT: cross group data on failures’ impact on machine operations 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280309" y="2982573"/>
            <a:ext cx="1384182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Individual approaches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15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Failure data from signal data (Not easy)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205"/>
            <a:ext cx="8229600" cy="128593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Monitoring original purpose give an alert in case failure. (not prognostics or diagnostics)</a:t>
            </a:r>
          </a:p>
          <a:p>
            <a:r>
              <a:rPr lang="en-GB" sz="2400" dirty="0" smtClean="0"/>
              <a:t>Result = hard to find a failure root cause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81" y="2393891"/>
            <a:ext cx="4643381" cy="18875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035" y="3851032"/>
            <a:ext cx="2613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(Unrelated example photo)</a:t>
            </a:r>
            <a:endParaRPr lang="en-GB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250604" y="2361105"/>
            <a:ext cx="34361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Aircraft actuator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An alert given when actuator does not follow commands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Root cause can be: within the actuator, hydraulic pump, or clogging in the system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879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31" y="1056379"/>
            <a:ext cx="1746738" cy="31048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Telecommunications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6678" y="926228"/>
            <a:ext cx="6207368" cy="3528541"/>
          </a:xfrm>
          <a:solidFill>
            <a:schemeClr val="bg1"/>
          </a:solidFill>
          <a:effectLst>
            <a:softEdge rad="63500"/>
          </a:effectLst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GB" sz="2400" dirty="0" smtClean="0"/>
              <a:t>Telecommunications radio:</a:t>
            </a:r>
          </a:p>
          <a:p>
            <a:r>
              <a:rPr lang="en-GB" sz="2400" dirty="0" smtClean="0"/>
              <a:t>Radio requires a signal from surface that is provided by a cable </a:t>
            </a:r>
          </a:p>
          <a:p>
            <a:r>
              <a:rPr lang="en-GB" sz="2400" dirty="0" smtClean="0"/>
              <a:t>Radio produced </a:t>
            </a:r>
            <a:r>
              <a:rPr lang="en-GB" sz="2400" u="sng" dirty="0" smtClean="0"/>
              <a:t>same alarm </a:t>
            </a:r>
            <a:r>
              <a:rPr lang="en-GB" sz="2400" dirty="0" smtClean="0"/>
              <a:t>both when radio’s </a:t>
            </a:r>
            <a:r>
              <a:rPr lang="en-GB" sz="2400" u="sng" dirty="0" smtClean="0"/>
              <a:t>cable plug </a:t>
            </a:r>
            <a:r>
              <a:rPr lang="en-GB" sz="2400" dirty="0" smtClean="0"/>
              <a:t>was broken or when </a:t>
            </a:r>
            <a:r>
              <a:rPr lang="en-GB" sz="2400" u="sng" dirty="0" smtClean="0"/>
              <a:t>cable</a:t>
            </a:r>
            <a:r>
              <a:rPr lang="en-GB" sz="2400" dirty="0" smtClean="0"/>
              <a:t> was broken</a:t>
            </a:r>
          </a:p>
          <a:p>
            <a:pPr marL="36576" indent="0">
              <a:buNone/>
            </a:pPr>
            <a:endParaRPr lang="en-GB" sz="2400" dirty="0" smtClean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 smtClean="0">
                <a:sym typeface="Wingdings" panose="05000000000000000000" pitchFamily="2" charset="2"/>
              </a:rPr>
              <a:t>Alarm was unsuitable for proper diagnostics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GB" sz="2400" dirty="0" smtClean="0">
                <a:sym typeface="Wingdings" panose="05000000000000000000" pitchFamily="2" charset="2"/>
              </a:rPr>
              <a:t>Also Bayes reasoning unsuited as there was no clear correlation between the alarm and one of the causes </a:t>
            </a:r>
            <a:endParaRPr lang="en-GB" sz="2400" dirty="0" smtClean="0"/>
          </a:p>
          <a:p>
            <a:pPr marL="36576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069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Cryogenics valve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128" y="279222"/>
            <a:ext cx="3385657" cy="27772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1956" y="4503154"/>
            <a:ext cx="641567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en-GB" sz="1600" dirty="0" smtClean="0"/>
              <a:t>Published as a part of E. </a:t>
            </a:r>
            <a:r>
              <a:rPr lang="en-GB" sz="1600" dirty="0" err="1" smtClean="0"/>
              <a:t>Rogova’s</a:t>
            </a:r>
            <a:r>
              <a:rPr lang="en-GB" sz="1600" dirty="0" smtClean="0"/>
              <a:t> Ph.D. thesis</a:t>
            </a:r>
          </a:p>
          <a:p>
            <a:r>
              <a:rPr lang="en-GB" sz="1600" dirty="0" smtClean="0"/>
              <a:t>DOI: 10.4233/uuid:17606183-f86f-45c4-8333-417dce87392f</a:t>
            </a:r>
            <a:endParaRPr lang="en-GB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79" y="874607"/>
            <a:ext cx="4112692" cy="348838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69607" y="1715300"/>
            <a:ext cx="999455" cy="59780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106474" y="1725014"/>
            <a:ext cx="999455" cy="59780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2578515" y="1355682"/>
            <a:ext cx="77893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Valve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7826" y="2322820"/>
            <a:ext cx="99810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Sensor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9000" y="3082076"/>
            <a:ext cx="4250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Position sensor indicated erroneous valve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Root cause </a:t>
            </a:r>
            <a:r>
              <a:rPr lang="en-GB" dirty="0" smtClean="0">
                <a:sym typeface="Wingdings" panose="05000000000000000000" pitchFamily="2" charset="2"/>
              </a:rPr>
              <a:t> Valve was in correct position but the sensor was moving!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6742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 1/2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Condition based maintenance is often the most beneficial way to improve the reliability</a:t>
            </a:r>
          </a:p>
          <a:p>
            <a:r>
              <a:rPr lang="en-GB" dirty="0" smtClean="0"/>
              <a:t>Requires way to monitor the system condition</a:t>
            </a:r>
          </a:p>
          <a:p>
            <a:pPr lvl="1"/>
            <a:r>
              <a:rPr lang="en-GB" dirty="0" smtClean="0"/>
              <a:t>For a successful implementation this </a:t>
            </a:r>
            <a:r>
              <a:rPr lang="en-GB" u="sng" dirty="0" smtClean="0"/>
              <a:t>need be taken into account during system design</a:t>
            </a:r>
          </a:p>
          <a:p>
            <a:pPr lvl="1"/>
            <a:r>
              <a:rPr lang="en-GB" dirty="0" smtClean="0"/>
              <a:t>Otherwise the end result is usually </a:t>
            </a:r>
            <a:r>
              <a:rPr lang="en-GB" dirty="0" smtClean="0"/>
              <a:t>sub-optimal</a:t>
            </a:r>
            <a:r>
              <a:rPr lang="en-GB" dirty="0" smtClean="0"/>
              <a:t> </a:t>
            </a:r>
            <a:r>
              <a:rPr lang="en-GB" dirty="0" smtClean="0"/>
              <a:t>(Data is not collected or is ill suited for prognostics)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833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 </a:t>
            </a:r>
            <a:r>
              <a:rPr lang="en-GB" dirty="0" smtClean="0"/>
              <a:t>2/2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204"/>
            <a:ext cx="8229600" cy="3450795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Data is required to:</a:t>
            </a:r>
          </a:p>
          <a:p>
            <a:pPr lvl="1"/>
            <a:r>
              <a:rPr lang="en-GB" dirty="0"/>
              <a:t>Prioritize the reliability studies </a:t>
            </a:r>
            <a:r>
              <a:rPr lang="en-GB" dirty="0" smtClean="0"/>
              <a:t>and to </a:t>
            </a:r>
            <a:r>
              <a:rPr lang="en-GB" dirty="0"/>
              <a:t>focus on critical issues</a:t>
            </a:r>
          </a:p>
          <a:p>
            <a:pPr lvl="1"/>
            <a:r>
              <a:rPr lang="en-GB" dirty="0"/>
              <a:t>Recommend correct </a:t>
            </a:r>
            <a:r>
              <a:rPr lang="en-GB" dirty="0" smtClean="0"/>
              <a:t>actions (e.g</a:t>
            </a:r>
            <a:r>
              <a:rPr lang="en-GB" dirty="0"/>
              <a:t>. where condition based maintenance could be </a:t>
            </a:r>
            <a:r>
              <a:rPr lang="en-GB" dirty="0" smtClean="0"/>
              <a:t>used)</a:t>
            </a:r>
          </a:p>
          <a:p>
            <a:r>
              <a:rPr lang="en-GB" dirty="0" smtClean="0"/>
              <a:t>In oil, wind, nuclear industries &amp; in fusion research reliability </a:t>
            </a:r>
            <a:r>
              <a:rPr lang="en-GB" dirty="0" smtClean="0"/>
              <a:t>data (MTTF </a:t>
            </a:r>
            <a:r>
              <a:rPr lang="en-GB" smtClean="0"/>
              <a:t>&amp; MTTR) </a:t>
            </a:r>
            <a:r>
              <a:rPr lang="en-GB" dirty="0" smtClean="0"/>
              <a:t>is shared to ensure knowledge on issue is spread   </a:t>
            </a:r>
          </a:p>
          <a:p>
            <a:r>
              <a:rPr lang="en-GB" dirty="0" smtClean="0"/>
              <a:t>ARIES task 6.3 studies if this same practice is feasible in the accelerator </a:t>
            </a:r>
            <a:r>
              <a:rPr lang="en-GB" dirty="0" smtClean="0"/>
              <a:t>community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6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Content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Motivation</a:t>
            </a:r>
          </a:p>
          <a:p>
            <a:r>
              <a:rPr lang="en-GB" sz="3600" dirty="0" smtClean="0"/>
              <a:t>Reliability centred maintenance approach</a:t>
            </a:r>
          </a:p>
          <a:p>
            <a:r>
              <a:rPr lang="en-GB" sz="3600" dirty="0" smtClean="0"/>
              <a:t>Data for studies</a:t>
            </a:r>
          </a:p>
          <a:p>
            <a:r>
              <a:rPr lang="en-GB" sz="3600" dirty="0" smtClean="0"/>
              <a:t>Conclusion</a:t>
            </a:r>
            <a:endParaRPr lang="en-GB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76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4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986352"/>
            <a:ext cx="4621338" cy="3454080"/>
          </a:xfrm>
        </p:spPr>
        <p:txBody>
          <a:bodyPr>
            <a:normAutofit/>
          </a:bodyPr>
          <a:lstStyle/>
          <a:p>
            <a:r>
              <a:rPr lang="en-GB" sz="2000" dirty="0" smtClean="0"/>
              <a:t>FCC-</a:t>
            </a:r>
            <a:r>
              <a:rPr lang="en-GB" sz="2000" dirty="0" err="1" smtClean="0"/>
              <a:t>hh</a:t>
            </a:r>
            <a:r>
              <a:rPr lang="en-GB" sz="2000" dirty="0" smtClean="0"/>
              <a:t> </a:t>
            </a:r>
            <a:r>
              <a:rPr lang="en-GB" sz="2000" dirty="0"/>
              <a:t>100 </a:t>
            </a:r>
            <a:r>
              <a:rPr lang="en-GB" sz="2000" dirty="0" err="1"/>
              <a:t>TeV</a:t>
            </a:r>
            <a:r>
              <a:rPr lang="en-GB" sz="2000" dirty="0"/>
              <a:t> collision energy (7x LHC)</a:t>
            </a:r>
          </a:p>
          <a:p>
            <a:r>
              <a:rPr lang="en-GB" sz="2000" dirty="0"/>
              <a:t>16 T Nb</a:t>
            </a:r>
            <a:r>
              <a:rPr lang="en-GB" sz="2000" baseline="-25000" dirty="0"/>
              <a:t>3</a:t>
            </a:r>
            <a:r>
              <a:rPr lang="en-GB" sz="2000" dirty="0"/>
              <a:t>Sn magnets</a:t>
            </a:r>
          </a:p>
          <a:p>
            <a:r>
              <a:rPr lang="en-GB" sz="2000" dirty="0"/>
              <a:t>Goal: 20 ab</a:t>
            </a:r>
            <a:r>
              <a:rPr lang="en-GB" sz="2000" baseline="30000" dirty="0"/>
              <a:t>-1</a:t>
            </a:r>
            <a:r>
              <a:rPr lang="en-GB" sz="2000" dirty="0"/>
              <a:t> of </a:t>
            </a:r>
            <a:r>
              <a:rPr lang="en-GB" sz="2000" dirty="0" smtClean="0"/>
              <a:t>integrated luminosity </a:t>
            </a:r>
            <a:r>
              <a:rPr lang="en-GB" sz="2000" dirty="0"/>
              <a:t>during 20 years operations</a:t>
            </a:r>
          </a:p>
          <a:p>
            <a:r>
              <a:rPr lang="en-GB" sz="2000" dirty="0" smtClean="0"/>
              <a:t>LHC achieves today 80% availability. </a:t>
            </a:r>
            <a:r>
              <a:rPr lang="en-GB" sz="2000" dirty="0" smtClean="0">
                <a:sym typeface="Wingdings" panose="05000000000000000000" pitchFamily="2" charset="2"/>
              </a:rPr>
              <a:t> </a:t>
            </a:r>
            <a:r>
              <a:rPr lang="en-GB" sz="2000" dirty="0" smtClean="0"/>
              <a:t>How to ensure that 4 times larger machine reaches high availability?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171492" y="1104762"/>
            <a:ext cx="3187979" cy="3197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6566"/>
            <a:ext cx="1972648" cy="8249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01443" y="247449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-Study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5816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Theory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6248400" y="4767263"/>
            <a:ext cx="2895600" cy="274637"/>
          </a:xfrm>
        </p:spPr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642350" y="4767263"/>
            <a:ext cx="501650" cy="274637"/>
          </a:xfrm>
        </p:spPr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1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Industrial approach to </a:t>
            </a:r>
            <a:r>
              <a:rPr lang="en-GB" dirty="0" smtClean="0"/>
              <a:t>reliability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3"/>
          </p:nvPr>
        </p:nvSpPr>
        <p:spPr>
          <a:xfrm>
            <a:off x="457200" y="742951"/>
            <a:ext cx="5576884" cy="339447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Since decades maintenance plans and reliability approach in aviation industry has been based on so-called reliability centred maintenance</a:t>
            </a:r>
          </a:p>
          <a:p>
            <a:r>
              <a:rPr lang="en-GB" sz="2000" dirty="0" smtClean="0"/>
              <a:t>Adapted by: Nuclear energy, Industries, Several US Governmental Agencies</a:t>
            </a:r>
          </a:p>
          <a:p>
            <a:r>
              <a:rPr lang="en-GB" sz="2000" dirty="0" smtClean="0"/>
              <a:t>Agency guides are often public e.g. NASA: </a:t>
            </a:r>
            <a:r>
              <a:rPr lang="en-GB" sz="2000" dirty="0" smtClean="0">
                <a:solidFill>
                  <a:schemeClr val="bg1"/>
                </a:solidFill>
                <a:hlinkClick r:id="rId2"/>
              </a:rPr>
              <a:t>https</a:t>
            </a:r>
            <a:r>
              <a:rPr lang="en-GB" sz="2000" dirty="0">
                <a:solidFill>
                  <a:schemeClr val="bg1"/>
                </a:solidFill>
                <a:hlinkClick r:id="rId2"/>
              </a:rPr>
              <a:t>://fred.hq.nasa.gov/Assets/Docs/2015/NASA_RCMGuide.pdf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</a:p>
          <a:p>
            <a:endParaRPr lang="en-GB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52" y="843825"/>
            <a:ext cx="1673806" cy="2592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455" y="1756438"/>
            <a:ext cx="1957819" cy="253228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1615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Risk analysis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90638"/>
            <a:ext cx="519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1. Risk identification: What can fail?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43392" y="1952729"/>
            <a:ext cx="674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2. Risk quantification: How severe the failure is?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62853" y="3270925"/>
            <a:ext cx="52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3. Risk decision: What to do about it?</a:t>
            </a:r>
            <a:endParaRPr lang="en-GB" sz="2400" dirty="0"/>
          </a:p>
        </p:txBody>
      </p:sp>
      <p:sp>
        <p:nvSpPr>
          <p:cNvPr id="10" name="Right Arrow 9"/>
          <p:cNvSpPr/>
          <p:nvPr/>
        </p:nvSpPr>
        <p:spPr>
          <a:xfrm rot="3001326">
            <a:off x="2618209" y="1547923"/>
            <a:ext cx="374970" cy="309186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3001326">
            <a:off x="4287459" y="2647962"/>
            <a:ext cx="374970" cy="309186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86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RCM Decision tree (NASA example)</a:t>
            </a:r>
            <a:endParaRPr lang="en-GB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7262019" y="1181174"/>
            <a:ext cx="1436397" cy="650750"/>
          </a:xfrm>
          <a:prstGeom prst="rect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FMEA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400000">
            <a:off x="6898666" y="2980926"/>
            <a:ext cx="2163103" cy="65075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Weibull-analysis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8020" y="83819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 smtClean="0"/>
              <a:t>Identification</a:t>
            </a:r>
          </a:p>
          <a:p>
            <a:pPr marL="342900" indent="-342900">
              <a:buAutoNum type="arabicPeriod"/>
            </a:pPr>
            <a:r>
              <a:rPr lang="en-GB" dirty="0" smtClean="0"/>
              <a:t>Severity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98019" y="294981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3. Decision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932" y="786559"/>
            <a:ext cx="5072740" cy="36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419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To edit footer: Insert -&gt; Header &amp; Footer</a:t>
            </a:r>
            <a:endParaRPr lang="en-GB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4523E-0E60-2F49-A1DB-8E66CE3DE81B}" type="slidenum">
              <a:rPr lang="en-GB" smtClean="0">
                <a:solidFill>
                  <a:prstClr val="white"/>
                </a:solidFill>
              </a:rPr>
              <a:pPr/>
              <a:t>9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205" y="625621"/>
            <a:ext cx="5927934" cy="37788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0498" y="4582597"/>
            <a:ext cx="3685624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GB" dirty="0" smtClean="0"/>
              <a:t>From Uni. Stuttgart RAMS training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785533" y="1667933"/>
            <a:ext cx="1871134" cy="136313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57200" y="1622494"/>
            <a:ext cx="42714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Initial estimate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Witch ways a system can fail?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How severe the failure is?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What can cause the failure?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How likely it is?</a:t>
            </a:r>
            <a:endParaRPr lang="en-GB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Failure mode &amp; effect analysis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481663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TODD primary master">
  <a:themeElements>
    <a:clrScheme name="BTODD Theme Colour Set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339966"/>
      </a:accent1>
      <a:accent2>
        <a:srgbClr val="FF0000"/>
      </a:accent2>
      <a:accent3>
        <a:srgbClr val="800080"/>
      </a:accent3>
      <a:accent4>
        <a:srgbClr val="FF6600"/>
      </a:accent4>
      <a:accent5>
        <a:srgbClr val="062F67"/>
      </a:accent5>
      <a:accent6>
        <a:srgbClr val="000000"/>
      </a:accent6>
      <a:hlink>
        <a:srgbClr val="1717FF"/>
      </a:hlink>
      <a:folHlink>
        <a:srgbClr val="0000CC"/>
      </a:folHlink>
    </a:clrScheme>
    <a:fontScheme name="BTODD Theme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CC00CC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</Template>
  <TotalTime>9866</TotalTime>
  <Words>1230</Words>
  <Application>Microsoft Office PowerPoint</Application>
  <PresentationFormat>On-screen Show (16:9)</PresentationFormat>
  <Paragraphs>220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 Unicode MS</vt:lpstr>
      <vt:lpstr>Arial</vt:lpstr>
      <vt:lpstr>Calibri</vt:lpstr>
      <vt:lpstr>Franklin Gothic Medium</vt:lpstr>
      <vt:lpstr>Times New Roman</vt:lpstr>
      <vt:lpstr>Wingdings</vt:lpstr>
      <vt:lpstr>CERNCorporate16-9</vt:lpstr>
      <vt:lpstr>1_Thème Office</vt:lpstr>
      <vt:lpstr>1_BTODD primary master</vt:lpstr>
      <vt:lpstr>PowerPoint Presentation</vt:lpstr>
      <vt:lpstr>The limits in assessing and designing for availability based on practice</vt:lpstr>
      <vt:lpstr>Content</vt:lpstr>
      <vt:lpstr>PowerPoint Presentation</vt:lpstr>
      <vt:lpstr>Theory</vt:lpstr>
      <vt:lpstr>Industrial approach to reliability</vt:lpstr>
      <vt:lpstr>Risk analysis </vt:lpstr>
      <vt:lpstr>RCM Decision tree (NASA example)</vt:lpstr>
      <vt:lpstr>Failure mode &amp; effect analysis</vt:lpstr>
      <vt:lpstr>Risk matrix</vt:lpstr>
      <vt:lpstr>Assessing the impact is not always straightforward</vt:lpstr>
      <vt:lpstr>Failure rate types: Classic bathtub</vt:lpstr>
      <vt:lpstr>Failure rate types: Constant rate</vt:lpstr>
      <vt:lpstr>Failure rate types</vt:lpstr>
      <vt:lpstr>Condition monitoring &amp; prognostics</vt:lpstr>
      <vt:lpstr>Condition monitoring &amp; prognostics</vt:lpstr>
      <vt:lpstr>Conclusion on theory</vt:lpstr>
      <vt:lpstr>Practice</vt:lpstr>
      <vt:lpstr>How to get reliability information?</vt:lpstr>
      <vt:lpstr>Personal experience from:</vt:lpstr>
      <vt:lpstr>Maintenance records in aviation</vt:lpstr>
      <vt:lpstr>Timeline</vt:lpstr>
      <vt:lpstr>Maintenance records in industry</vt:lpstr>
      <vt:lpstr>At CERN</vt:lpstr>
      <vt:lpstr>Failure data from signal data (Not easy)</vt:lpstr>
      <vt:lpstr>Telecommunications</vt:lpstr>
      <vt:lpstr>Cryogenics valve</vt:lpstr>
      <vt:lpstr>Conclusion 1/2</vt:lpstr>
      <vt:lpstr>Conclusion 2/2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Arto Niemi</dc:creator>
  <cp:lastModifiedBy>Arto Niemi</cp:lastModifiedBy>
  <cp:revision>113</cp:revision>
  <dcterms:created xsi:type="dcterms:W3CDTF">2017-09-26T12:23:20Z</dcterms:created>
  <dcterms:modified xsi:type="dcterms:W3CDTF">2018-12-12T06:19:01Z</dcterms:modified>
</cp:coreProperties>
</file>