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pptx" ContentType="application/vnd.openxmlformats-officedocument.presentationml.presentatio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1" r:id="rId2"/>
    <p:sldMasterId id="2147483682" r:id="rId3"/>
    <p:sldMasterId id="2147483693" r:id="rId4"/>
    <p:sldMasterId id="2147483704" r:id="rId5"/>
    <p:sldMasterId id="2147483726" r:id="rId6"/>
    <p:sldMasterId id="2147483737" r:id="rId7"/>
    <p:sldMasterId id="2147483770" r:id="rId8"/>
  </p:sldMasterIdLst>
  <p:notesMasterIdLst>
    <p:notesMasterId r:id="rId45"/>
  </p:notesMasterIdLst>
  <p:sldIdLst>
    <p:sldId id="257" r:id="rId9"/>
    <p:sldId id="258" r:id="rId10"/>
    <p:sldId id="259" r:id="rId11"/>
    <p:sldId id="302" r:id="rId12"/>
    <p:sldId id="313" r:id="rId13"/>
    <p:sldId id="260" r:id="rId14"/>
    <p:sldId id="261" r:id="rId15"/>
    <p:sldId id="298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304" r:id="rId24"/>
    <p:sldId id="272" r:id="rId25"/>
    <p:sldId id="273" r:id="rId26"/>
    <p:sldId id="312" r:id="rId27"/>
    <p:sldId id="315" r:id="rId28"/>
    <p:sldId id="275" r:id="rId29"/>
    <p:sldId id="276" r:id="rId30"/>
    <p:sldId id="299" r:id="rId31"/>
    <p:sldId id="277" r:id="rId32"/>
    <p:sldId id="282" r:id="rId33"/>
    <p:sldId id="279" r:id="rId34"/>
    <p:sldId id="280" r:id="rId35"/>
    <p:sldId id="281" r:id="rId36"/>
    <p:sldId id="300" r:id="rId37"/>
    <p:sldId id="285" r:id="rId38"/>
    <p:sldId id="301" r:id="rId39"/>
    <p:sldId id="311" r:id="rId40"/>
    <p:sldId id="296" r:id="rId41"/>
    <p:sldId id="297" r:id="rId42"/>
    <p:sldId id="314" r:id="rId43"/>
    <p:sldId id="288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00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778" autoAdjust="0"/>
    <p:restoredTop sz="94660"/>
  </p:normalViewPr>
  <p:slideViewPr>
    <p:cSldViewPr>
      <p:cViewPr varScale="1">
        <p:scale>
          <a:sx n="85" d="100"/>
          <a:sy n="85" d="100"/>
        </p:scale>
        <p:origin x="-156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9" Type="http://schemas.openxmlformats.org/officeDocument/2006/relationships/slide" Target="slides/slide1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43" Type="http://schemas.openxmlformats.org/officeDocument/2006/relationships/slide" Target="slides/slide35.xml"/><Relationship Id="rId44" Type="http://schemas.openxmlformats.org/officeDocument/2006/relationships/slide" Target="slides/slide36.xml"/><Relationship Id="rId4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OneDrive\Documents\Software\Setup_and_tuning_log_v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468414529625"/>
          <c:y val="0.0282168681498622"/>
          <c:w val="0.805029751077513"/>
          <c:h val="0.6603352574606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Sheet1!$H$3</c:f>
              <c:strCache>
                <c:ptCount val="1"/>
                <c:pt idx="0">
                  <c:v>Total Time</c:v>
                </c:pt>
              </c:strCache>
            </c:strRef>
          </c:tx>
          <c:invertIfNegative val="0"/>
          <c:cat>
            <c:strRef>
              <c:f>Sheet1!$G$4:$G$25</c:f>
              <c:strCache>
                <c:ptCount val="22"/>
                <c:pt idx="0">
                  <c:v>Matching</c:v>
                </c:pt>
                <c:pt idx="1">
                  <c:v>Orbit</c:v>
                </c:pt>
                <c:pt idx="2">
                  <c:v>Pointing</c:v>
                </c:pt>
                <c:pt idx="3">
                  <c:v>Identify Jitter</c:v>
                </c:pt>
                <c:pt idx="4">
                  <c:v>STDZ</c:v>
                </c:pt>
                <c:pt idx="5">
                  <c:v>TREX</c:v>
                </c:pt>
                <c:pt idx="6">
                  <c:v>Ramp</c:v>
                </c:pt>
                <c:pt idx="7">
                  <c:v>Taper</c:v>
                </c:pt>
                <c:pt idx="8">
                  <c:v>LH Align</c:v>
                </c:pt>
                <c:pt idx="9">
                  <c:v>Eloss</c:v>
                </c:pt>
                <c:pt idx="10">
                  <c:v>FB</c:v>
                </c:pt>
                <c:pt idx="11">
                  <c:v>SS Phase</c:v>
                </c:pt>
                <c:pt idx="12">
                  <c:v>Load</c:v>
                </c:pt>
                <c:pt idx="13">
                  <c:v>Echange</c:v>
                </c:pt>
                <c:pt idx="14">
                  <c:v>FB Setpoint</c:v>
                </c:pt>
                <c:pt idx="15">
                  <c:v>Min. Dispersion</c:v>
                </c:pt>
                <c:pt idx="16">
                  <c:v>Manage Compl</c:v>
                </c:pt>
                <c:pt idx="17">
                  <c:v>Emit</c:v>
                </c:pt>
                <c:pt idx="18">
                  <c:v>LH WP</c:v>
                </c:pt>
                <c:pt idx="19">
                  <c:v>BL</c:v>
                </c:pt>
                <c:pt idx="20">
                  <c:v>Iris</c:v>
                </c:pt>
                <c:pt idx="21">
                  <c:v>Score</c:v>
                </c:pt>
              </c:strCache>
            </c:strRef>
          </c:cat>
          <c:val>
            <c:numRef>
              <c:f>Sheet1!$H$4:$H$25</c:f>
              <c:numCache>
                <c:formatCode>General</c:formatCode>
                <c:ptCount val="22"/>
                <c:pt idx="0">
                  <c:v>168.0</c:v>
                </c:pt>
                <c:pt idx="1">
                  <c:v>91.0</c:v>
                </c:pt>
                <c:pt idx="2">
                  <c:v>54.0</c:v>
                </c:pt>
                <c:pt idx="3">
                  <c:v>51.0</c:v>
                </c:pt>
                <c:pt idx="4">
                  <c:v>44.0</c:v>
                </c:pt>
                <c:pt idx="5">
                  <c:v>39.0</c:v>
                </c:pt>
                <c:pt idx="6">
                  <c:v>31.0</c:v>
                </c:pt>
                <c:pt idx="7">
                  <c:v>27.0</c:v>
                </c:pt>
                <c:pt idx="8">
                  <c:v>22.0</c:v>
                </c:pt>
                <c:pt idx="9">
                  <c:v>20.0</c:v>
                </c:pt>
                <c:pt idx="10">
                  <c:v>19.0</c:v>
                </c:pt>
                <c:pt idx="11">
                  <c:v>16.0</c:v>
                </c:pt>
                <c:pt idx="12">
                  <c:v>14.0</c:v>
                </c:pt>
                <c:pt idx="13">
                  <c:v>12.0</c:v>
                </c:pt>
                <c:pt idx="14">
                  <c:v>11.0</c:v>
                </c:pt>
                <c:pt idx="15">
                  <c:v>10.0</c:v>
                </c:pt>
                <c:pt idx="16">
                  <c:v>10.0</c:v>
                </c:pt>
                <c:pt idx="17">
                  <c:v>8.0</c:v>
                </c:pt>
                <c:pt idx="18">
                  <c:v>7.0</c:v>
                </c:pt>
                <c:pt idx="19">
                  <c:v>4.0</c:v>
                </c:pt>
                <c:pt idx="20">
                  <c:v>3.0</c:v>
                </c:pt>
                <c:pt idx="21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FCE-4BE5-88A1-1D212ACBD235}"/>
            </c:ext>
          </c:extLst>
        </c:ser>
        <c:ser>
          <c:idx val="1"/>
          <c:order val="1"/>
          <c:tx>
            <c:strRef>
              <c:f>Sheet1!$J$3</c:f>
              <c:strCache>
                <c:ptCount val="1"/>
                <c:pt idx="0">
                  <c:v>Average Time</c:v>
                </c:pt>
              </c:strCache>
            </c:strRef>
          </c:tx>
          <c:invertIfNegative val="0"/>
          <c:cat>
            <c:strRef>
              <c:f>Sheet1!$G$4:$G$25</c:f>
              <c:strCache>
                <c:ptCount val="22"/>
                <c:pt idx="0">
                  <c:v>Matching</c:v>
                </c:pt>
                <c:pt idx="1">
                  <c:v>Orbit</c:v>
                </c:pt>
                <c:pt idx="2">
                  <c:v>Pointing</c:v>
                </c:pt>
                <c:pt idx="3">
                  <c:v>Identify Jitter</c:v>
                </c:pt>
                <c:pt idx="4">
                  <c:v>STDZ</c:v>
                </c:pt>
                <c:pt idx="5">
                  <c:v>TREX</c:v>
                </c:pt>
                <c:pt idx="6">
                  <c:v>Ramp</c:v>
                </c:pt>
                <c:pt idx="7">
                  <c:v>Taper</c:v>
                </c:pt>
                <c:pt idx="8">
                  <c:v>LH Align</c:v>
                </c:pt>
                <c:pt idx="9">
                  <c:v>Eloss</c:v>
                </c:pt>
                <c:pt idx="10">
                  <c:v>FB</c:v>
                </c:pt>
                <c:pt idx="11">
                  <c:v>SS Phase</c:v>
                </c:pt>
                <c:pt idx="12">
                  <c:v>Load</c:v>
                </c:pt>
                <c:pt idx="13">
                  <c:v>Echange</c:v>
                </c:pt>
                <c:pt idx="14">
                  <c:v>FB Setpoint</c:v>
                </c:pt>
                <c:pt idx="15">
                  <c:v>Min. Dispersion</c:v>
                </c:pt>
                <c:pt idx="16">
                  <c:v>Manage Compl</c:v>
                </c:pt>
                <c:pt idx="17">
                  <c:v>Emit</c:v>
                </c:pt>
                <c:pt idx="18">
                  <c:v>LH WP</c:v>
                </c:pt>
                <c:pt idx="19">
                  <c:v>BL</c:v>
                </c:pt>
                <c:pt idx="20">
                  <c:v>Iris</c:v>
                </c:pt>
                <c:pt idx="21">
                  <c:v>Score</c:v>
                </c:pt>
              </c:strCache>
            </c:strRef>
          </c:cat>
          <c:val>
            <c:numRef>
              <c:f>Sheet1!$J$4:$J$25</c:f>
              <c:numCache>
                <c:formatCode>0.0</c:formatCode>
                <c:ptCount val="22"/>
                <c:pt idx="0">
                  <c:v>18.66666666666667</c:v>
                </c:pt>
                <c:pt idx="1">
                  <c:v>6.066666666666666</c:v>
                </c:pt>
                <c:pt idx="2">
                  <c:v>6.75</c:v>
                </c:pt>
                <c:pt idx="3">
                  <c:v>25.5</c:v>
                </c:pt>
                <c:pt idx="4">
                  <c:v>7.333333333333333</c:v>
                </c:pt>
                <c:pt idx="5">
                  <c:v>19.5</c:v>
                </c:pt>
                <c:pt idx="6">
                  <c:v>6.2</c:v>
                </c:pt>
                <c:pt idx="7">
                  <c:v>9.0</c:v>
                </c:pt>
                <c:pt idx="8">
                  <c:v>7.333333333333333</c:v>
                </c:pt>
                <c:pt idx="9">
                  <c:v>1.333333333333333</c:v>
                </c:pt>
                <c:pt idx="10">
                  <c:v>2.375</c:v>
                </c:pt>
                <c:pt idx="11">
                  <c:v>5.333333333333333</c:v>
                </c:pt>
                <c:pt idx="12">
                  <c:v>2.333333333333333</c:v>
                </c:pt>
                <c:pt idx="13">
                  <c:v>1.714285714285715</c:v>
                </c:pt>
                <c:pt idx="14">
                  <c:v>3.666666666666666</c:v>
                </c:pt>
                <c:pt idx="15">
                  <c:v>10.0</c:v>
                </c:pt>
                <c:pt idx="16">
                  <c:v>2.5</c:v>
                </c:pt>
                <c:pt idx="17">
                  <c:v>8.0</c:v>
                </c:pt>
                <c:pt idx="18">
                  <c:v>3.5</c:v>
                </c:pt>
                <c:pt idx="19">
                  <c:v>4.0</c:v>
                </c:pt>
                <c:pt idx="20">
                  <c:v>3.0</c:v>
                </c:pt>
                <c:pt idx="21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FCE-4BE5-88A1-1D212ACBD2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02113432"/>
        <c:axId val="2102115256"/>
      </c:barChart>
      <c:catAx>
        <c:axId val="21021134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2102115256"/>
        <c:crosses val="autoZero"/>
        <c:auto val="1"/>
        <c:lblAlgn val="ctr"/>
        <c:lblOffset val="100"/>
        <c:noMultiLvlLbl val="0"/>
      </c:catAx>
      <c:valAx>
        <c:axId val="210211525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en-US" sz="1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Minutes</a:t>
                </a:r>
              </a:p>
            </c:rich>
          </c:tx>
          <c:layout>
            <c:manualLayout>
              <c:xMode val="edge"/>
              <c:yMode val="edge"/>
              <c:x val="0.0125293657008614"/>
              <c:y val="0.26508145825404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21021134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69290105377392"/>
          <c:y val="0.0544775088612257"/>
          <c:w val="0.230809969936547"/>
          <c:h val="0.137254898744275"/>
        </c:manualLayout>
      </c:layout>
      <c:overlay val="0"/>
      <c:spPr>
        <a:solidFill>
          <a:sysClr val="window" lastClr="FFFFFF"/>
        </a:solidFill>
        <a:ln>
          <a:solidFill>
            <a:sysClr val="windowText" lastClr="000000"/>
          </a:solidFill>
        </a:ln>
      </c:spPr>
      <c:txPr>
        <a:bodyPr/>
        <a:lstStyle/>
        <a:p>
          <a:pPr>
            <a:defRPr sz="18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1622BC-6381-4CC9-94D6-557EF95E223B}" type="doc">
      <dgm:prSet loTypeId="urn:microsoft.com/office/officeart/2005/8/layout/cycle8" loCatId="cycle" qsTypeId="urn:microsoft.com/office/officeart/2005/8/quickstyle/simple4" qsCatId="simple" csTypeId="urn:microsoft.com/office/officeart/2005/8/colors/accent1_2" csCatId="accent1" phldr="1"/>
      <dgm:spPr/>
    </dgm:pt>
    <dgm:pt modelId="{7B74ED84-C73F-409B-A8B5-3C082FCC4DD7}">
      <dgm:prSet phldrT="[Text]"/>
      <dgm:spPr>
        <a:gradFill flip="none" rotWithShape="0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US" i="1" dirty="0"/>
            <a:t>Acc Science</a:t>
          </a:r>
        </a:p>
      </dgm:t>
    </dgm:pt>
    <dgm:pt modelId="{71E37C3B-F1D6-48C3-BC83-B0400525F20D}" type="parTrans" cxnId="{6E1AB502-AC71-4F2D-AD6F-6A53FE798493}">
      <dgm:prSet/>
      <dgm:spPr/>
      <dgm:t>
        <a:bodyPr/>
        <a:lstStyle/>
        <a:p>
          <a:endParaRPr lang="en-US"/>
        </a:p>
      </dgm:t>
    </dgm:pt>
    <dgm:pt modelId="{E387B713-A27C-4CDE-B24D-3B915DEBFC3C}" type="sibTrans" cxnId="{6E1AB502-AC71-4F2D-AD6F-6A53FE798493}">
      <dgm:prSet/>
      <dgm:spPr/>
      <dgm:t>
        <a:bodyPr/>
        <a:lstStyle/>
        <a:p>
          <a:endParaRPr lang="en-US"/>
        </a:p>
      </dgm:t>
    </dgm:pt>
    <dgm:pt modelId="{C628236D-A321-4159-8D12-F1A05532DCC7}">
      <dgm:prSet phldrT="[Text]"/>
      <dgm:spPr>
        <a:gradFill flip="none" rotWithShape="0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</dgm:spPr>
      <dgm:t>
        <a:bodyPr/>
        <a:lstStyle/>
        <a:p>
          <a:r>
            <a:rPr lang="en-US" i="1" dirty="0"/>
            <a:t>Science Needs</a:t>
          </a:r>
        </a:p>
      </dgm:t>
    </dgm:pt>
    <dgm:pt modelId="{6D8CE197-8B7F-4A1B-A848-9AE58D602646}" type="parTrans" cxnId="{4AF5AA75-B2C4-4C60-B639-8463920C5622}">
      <dgm:prSet/>
      <dgm:spPr/>
      <dgm:t>
        <a:bodyPr/>
        <a:lstStyle/>
        <a:p>
          <a:endParaRPr lang="en-US"/>
        </a:p>
      </dgm:t>
    </dgm:pt>
    <dgm:pt modelId="{21BFD738-1EBB-43AA-8FB9-C4E6CF75261E}" type="sibTrans" cxnId="{4AF5AA75-B2C4-4C60-B639-8463920C5622}">
      <dgm:prSet/>
      <dgm:spPr/>
      <dgm:t>
        <a:bodyPr/>
        <a:lstStyle/>
        <a:p>
          <a:endParaRPr lang="en-US"/>
        </a:p>
      </dgm:t>
    </dgm:pt>
    <dgm:pt modelId="{0C75612A-ADEC-456C-A636-9738F7676149}">
      <dgm:prSet phldrT="[Text]"/>
      <dgm:spPr>
        <a:gradFill flip="none" rotWithShape="0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n-US" i="1" dirty="0"/>
            <a:t>FEL Capabilities</a:t>
          </a:r>
        </a:p>
      </dgm:t>
    </dgm:pt>
    <dgm:pt modelId="{673EC202-AB1A-4D51-94A0-AA04556A5D56}" type="sibTrans" cxnId="{1DB3459C-FE1A-44A5-9380-47F86BA6F92F}">
      <dgm:prSet/>
      <dgm:spPr/>
      <dgm:t>
        <a:bodyPr/>
        <a:lstStyle/>
        <a:p>
          <a:endParaRPr lang="en-US"/>
        </a:p>
      </dgm:t>
    </dgm:pt>
    <dgm:pt modelId="{1F7E4FF9-C718-44C0-9978-6B3347247B64}" type="parTrans" cxnId="{1DB3459C-FE1A-44A5-9380-47F86BA6F92F}">
      <dgm:prSet/>
      <dgm:spPr/>
      <dgm:t>
        <a:bodyPr/>
        <a:lstStyle/>
        <a:p>
          <a:endParaRPr lang="en-US"/>
        </a:p>
      </dgm:t>
    </dgm:pt>
    <dgm:pt modelId="{1CB57120-901A-4F29-89E6-87DBC36A0B83}" type="pres">
      <dgm:prSet presAssocID="{9E1622BC-6381-4CC9-94D6-557EF95E223B}" presName="compositeShape" presStyleCnt="0">
        <dgm:presLayoutVars>
          <dgm:chMax val="7"/>
          <dgm:dir/>
          <dgm:resizeHandles val="exact"/>
        </dgm:presLayoutVars>
      </dgm:prSet>
      <dgm:spPr/>
    </dgm:pt>
    <dgm:pt modelId="{52167288-6176-4258-A77E-EC117659DFB8}" type="pres">
      <dgm:prSet presAssocID="{9E1622BC-6381-4CC9-94D6-557EF95E223B}" presName="wedge1" presStyleLbl="node1" presStyleIdx="0" presStyleCnt="3"/>
      <dgm:spPr/>
      <dgm:t>
        <a:bodyPr/>
        <a:lstStyle/>
        <a:p>
          <a:endParaRPr lang="en-US"/>
        </a:p>
      </dgm:t>
    </dgm:pt>
    <dgm:pt modelId="{1922D6A5-35C2-4ED3-ADB8-15B75CBD0B1D}" type="pres">
      <dgm:prSet presAssocID="{9E1622BC-6381-4CC9-94D6-557EF95E223B}" presName="dummy1a" presStyleCnt="0"/>
      <dgm:spPr/>
    </dgm:pt>
    <dgm:pt modelId="{1EB1EC50-A442-464C-9665-9883A5BEC2C1}" type="pres">
      <dgm:prSet presAssocID="{9E1622BC-6381-4CC9-94D6-557EF95E223B}" presName="dummy1b" presStyleCnt="0"/>
      <dgm:spPr/>
    </dgm:pt>
    <dgm:pt modelId="{C652F2F4-80A5-480F-AC32-140AFB75E4F2}" type="pres">
      <dgm:prSet presAssocID="{9E1622BC-6381-4CC9-94D6-557EF95E223B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8103A4-EB36-4610-AA67-B7074638C769}" type="pres">
      <dgm:prSet presAssocID="{9E1622BC-6381-4CC9-94D6-557EF95E223B}" presName="wedge2" presStyleLbl="node1" presStyleIdx="1" presStyleCnt="3"/>
      <dgm:spPr/>
      <dgm:t>
        <a:bodyPr/>
        <a:lstStyle/>
        <a:p>
          <a:endParaRPr lang="en-US"/>
        </a:p>
      </dgm:t>
    </dgm:pt>
    <dgm:pt modelId="{EB2DDDFE-B7A2-4B00-A1EF-4AD9BA14523E}" type="pres">
      <dgm:prSet presAssocID="{9E1622BC-6381-4CC9-94D6-557EF95E223B}" presName="dummy2a" presStyleCnt="0"/>
      <dgm:spPr/>
    </dgm:pt>
    <dgm:pt modelId="{14BEA4C5-64A4-43AE-B0FA-A8C2E9DF1DE0}" type="pres">
      <dgm:prSet presAssocID="{9E1622BC-6381-4CC9-94D6-557EF95E223B}" presName="dummy2b" presStyleCnt="0"/>
      <dgm:spPr/>
    </dgm:pt>
    <dgm:pt modelId="{41A7CC9E-55D9-4F0D-81C6-F62064F982B2}" type="pres">
      <dgm:prSet presAssocID="{9E1622BC-6381-4CC9-94D6-557EF95E223B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D5B64B-FE3D-4E7B-9212-2B959AC2997F}" type="pres">
      <dgm:prSet presAssocID="{9E1622BC-6381-4CC9-94D6-557EF95E223B}" presName="wedge3" presStyleLbl="node1" presStyleIdx="2" presStyleCnt="3"/>
      <dgm:spPr/>
      <dgm:t>
        <a:bodyPr/>
        <a:lstStyle/>
        <a:p>
          <a:endParaRPr lang="en-US"/>
        </a:p>
      </dgm:t>
    </dgm:pt>
    <dgm:pt modelId="{321662EE-242D-4441-A7E1-0F5E9AA0D6BC}" type="pres">
      <dgm:prSet presAssocID="{9E1622BC-6381-4CC9-94D6-557EF95E223B}" presName="dummy3a" presStyleCnt="0"/>
      <dgm:spPr/>
    </dgm:pt>
    <dgm:pt modelId="{972489A3-0004-41B5-A54D-34CD9B34A859}" type="pres">
      <dgm:prSet presAssocID="{9E1622BC-6381-4CC9-94D6-557EF95E223B}" presName="dummy3b" presStyleCnt="0"/>
      <dgm:spPr/>
    </dgm:pt>
    <dgm:pt modelId="{12BCCAD1-2F7D-4E84-B5E3-96D5648C2277}" type="pres">
      <dgm:prSet presAssocID="{9E1622BC-6381-4CC9-94D6-557EF95E223B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0415D5-2030-4C04-BAA7-2AFCA68BCBB9}" type="pres">
      <dgm:prSet presAssocID="{E387B713-A27C-4CDE-B24D-3B915DEBFC3C}" presName="arrowWedge1" presStyleLbl="fgSibTrans2D1" presStyleIdx="0" presStyleCnt="3"/>
      <dgm:spPr/>
    </dgm:pt>
    <dgm:pt modelId="{5E96D04A-2965-45DD-8C2D-32B54C228FBF}" type="pres">
      <dgm:prSet presAssocID="{673EC202-AB1A-4D51-94A0-AA04556A5D56}" presName="arrowWedge2" presStyleLbl="fgSibTrans2D1" presStyleIdx="1" presStyleCnt="3"/>
      <dgm:spPr/>
    </dgm:pt>
    <dgm:pt modelId="{89E9FDB2-594D-4A91-851E-AAF5207405A0}" type="pres">
      <dgm:prSet presAssocID="{21BFD738-1EBB-43AA-8FB9-C4E6CF75261E}" presName="arrowWedge3" presStyleLbl="fgSibTrans2D1" presStyleIdx="2" presStyleCnt="3"/>
      <dgm:spPr/>
    </dgm:pt>
  </dgm:ptLst>
  <dgm:cxnLst>
    <dgm:cxn modelId="{6B3628A8-E76F-4E90-8D65-1D47AD11B128}" type="presOf" srcId="{0C75612A-ADEC-456C-A636-9738F7676149}" destId="{F38103A4-EB36-4610-AA67-B7074638C769}" srcOrd="0" destOrd="0" presId="urn:microsoft.com/office/officeart/2005/8/layout/cycle8"/>
    <dgm:cxn modelId="{F29A8C47-3BDE-4ECC-8A3D-6B074E61B779}" type="presOf" srcId="{7B74ED84-C73F-409B-A8B5-3C082FCC4DD7}" destId="{52167288-6176-4258-A77E-EC117659DFB8}" srcOrd="0" destOrd="0" presId="urn:microsoft.com/office/officeart/2005/8/layout/cycle8"/>
    <dgm:cxn modelId="{6E1AB502-AC71-4F2D-AD6F-6A53FE798493}" srcId="{9E1622BC-6381-4CC9-94D6-557EF95E223B}" destId="{7B74ED84-C73F-409B-A8B5-3C082FCC4DD7}" srcOrd="0" destOrd="0" parTransId="{71E37C3B-F1D6-48C3-BC83-B0400525F20D}" sibTransId="{E387B713-A27C-4CDE-B24D-3B915DEBFC3C}"/>
    <dgm:cxn modelId="{3588A064-6630-4036-ABB6-0D83D10A88CA}" type="presOf" srcId="{0C75612A-ADEC-456C-A636-9738F7676149}" destId="{41A7CC9E-55D9-4F0D-81C6-F62064F982B2}" srcOrd="1" destOrd="0" presId="urn:microsoft.com/office/officeart/2005/8/layout/cycle8"/>
    <dgm:cxn modelId="{1DB3459C-FE1A-44A5-9380-47F86BA6F92F}" srcId="{9E1622BC-6381-4CC9-94D6-557EF95E223B}" destId="{0C75612A-ADEC-456C-A636-9738F7676149}" srcOrd="1" destOrd="0" parTransId="{1F7E4FF9-C718-44C0-9978-6B3347247B64}" sibTransId="{673EC202-AB1A-4D51-94A0-AA04556A5D56}"/>
    <dgm:cxn modelId="{23CC49CB-3BE7-4070-BBD8-697024C7B4E9}" type="presOf" srcId="{C628236D-A321-4159-8D12-F1A05532DCC7}" destId="{C5D5B64B-FE3D-4E7B-9212-2B959AC2997F}" srcOrd="0" destOrd="0" presId="urn:microsoft.com/office/officeart/2005/8/layout/cycle8"/>
    <dgm:cxn modelId="{4AF5AA75-B2C4-4C60-B639-8463920C5622}" srcId="{9E1622BC-6381-4CC9-94D6-557EF95E223B}" destId="{C628236D-A321-4159-8D12-F1A05532DCC7}" srcOrd="2" destOrd="0" parTransId="{6D8CE197-8B7F-4A1B-A848-9AE58D602646}" sibTransId="{21BFD738-1EBB-43AA-8FB9-C4E6CF75261E}"/>
    <dgm:cxn modelId="{287DC7D4-1858-4317-B81A-E27188809B85}" type="presOf" srcId="{9E1622BC-6381-4CC9-94D6-557EF95E223B}" destId="{1CB57120-901A-4F29-89E6-87DBC36A0B83}" srcOrd="0" destOrd="0" presId="urn:microsoft.com/office/officeart/2005/8/layout/cycle8"/>
    <dgm:cxn modelId="{58BBFECB-6612-4CB8-81E4-692A411EC107}" type="presOf" srcId="{7B74ED84-C73F-409B-A8B5-3C082FCC4DD7}" destId="{C652F2F4-80A5-480F-AC32-140AFB75E4F2}" srcOrd="1" destOrd="0" presId="urn:microsoft.com/office/officeart/2005/8/layout/cycle8"/>
    <dgm:cxn modelId="{9B5CEF65-6280-4C3B-B738-8AC53A2C6FF9}" type="presOf" srcId="{C628236D-A321-4159-8D12-F1A05532DCC7}" destId="{12BCCAD1-2F7D-4E84-B5E3-96D5648C2277}" srcOrd="1" destOrd="0" presId="urn:microsoft.com/office/officeart/2005/8/layout/cycle8"/>
    <dgm:cxn modelId="{66121A93-70BD-4177-8E74-5BAA87D1118D}" type="presParOf" srcId="{1CB57120-901A-4F29-89E6-87DBC36A0B83}" destId="{52167288-6176-4258-A77E-EC117659DFB8}" srcOrd="0" destOrd="0" presId="urn:microsoft.com/office/officeart/2005/8/layout/cycle8"/>
    <dgm:cxn modelId="{5501091B-F9BF-4414-BE05-C76A14406ED5}" type="presParOf" srcId="{1CB57120-901A-4F29-89E6-87DBC36A0B83}" destId="{1922D6A5-35C2-4ED3-ADB8-15B75CBD0B1D}" srcOrd="1" destOrd="0" presId="urn:microsoft.com/office/officeart/2005/8/layout/cycle8"/>
    <dgm:cxn modelId="{CCB45BD6-78D8-4CB6-B369-118CA3CB00BD}" type="presParOf" srcId="{1CB57120-901A-4F29-89E6-87DBC36A0B83}" destId="{1EB1EC50-A442-464C-9665-9883A5BEC2C1}" srcOrd="2" destOrd="0" presId="urn:microsoft.com/office/officeart/2005/8/layout/cycle8"/>
    <dgm:cxn modelId="{85A64368-1650-4F61-A9A7-945B7D843D48}" type="presParOf" srcId="{1CB57120-901A-4F29-89E6-87DBC36A0B83}" destId="{C652F2F4-80A5-480F-AC32-140AFB75E4F2}" srcOrd="3" destOrd="0" presId="urn:microsoft.com/office/officeart/2005/8/layout/cycle8"/>
    <dgm:cxn modelId="{D414BB09-C457-4395-BC10-C5517A6AABB9}" type="presParOf" srcId="{1CB57120-901A-4F29-89E6-87DBC36A0B83}" destId="{F38103A4-EB36-4610-AA67-B7074638C769}" srcOrd="4" destOrd="0" presId="urn:microsoft.com/office/officeart/2005/8/layout/cycle8"/>
    <dgm:cxn modelId="{527C0CAE-AF2B-452C-BF2B-1386D589B467}" type="presParOf" srcId="{1CB57120-901A-4F29-89E6-87DBC36A0B83}" destId="{EB2DDDFE-B7A2-4B00-A1EF-4AD9BA14523E}" srcOrd="5" destOrd="0" presId="urn:microsoft.com/office/officeart/2005/8/layout/cycle8"/>
    <dgm:cxn modelId="{73FBB086-12D7-414A-95DB-15ECFDAA7EBD}" type="presParOf" srcId="{1CB57120-901A-4F29-89E6-87DBC36A0B83}" destId="{14BEA4C5-64A4-43AE-B0FA-A8C2E9DF1DE0}" srcOrd="6" destOrd="0" presId="urn:microsoft.com/office/officeart/2005/8/layout/cycle8"/>
    <dgm:cxn modelId="{2F1D3E05-5C17-407A-9568-4F24C9705DDB}" type="presParOf" srcId="{1CB57120-901A-4F29-89E6-87DBC36A0B83}" destId="{41A7CC9E-55D9-4F0D-81C6-F62064F982B2}" srcOrd="7" destOrd="0" presId="urn:microsoft.com/office/officeart/2005/8/layout/cycle8"/>
    <dgm:cxn modelId="{35ABA93A-ECEA-40A7-BADF-5EB04C164BD7}" type="presParOf" srcId="{1CB57120-901A-4F29-89E6-87DBC36A0B83}" destId="{C5D5B64B-FE3D-4E7B-9212-2B959AC2997F}" srcOrd="8" destOrd="0" presId="urn:microsoft.com/office/officeart/2005/8/layout/cycle8"/>
    <dgm:cxn modelId="{63C4E0F7-92C9-4C19-87F0-E66DB9793F22}" type="presParOf" srcId="{1CB57120-901A-4F29-89E6-87DBC36A0B83}" destId="{321662EE-242D-4441-A7E1-0F5E9AA0D6BC}" srcOrd="9" destOrd="0" presId="urn:microsoft.com/office/officeart/2005/8/layout/cycle8"/>
    <dgm:cxn modelId="{C479026D-AC16-44D0-8615-0C9B906A5517}" type="presParOf" srcId="{1CB57120-901A-4F29-89E6-87DBC36A0B83}" destId="{972489A3-0004-41B5-A54D-34CD9B34A859}" srcOrd="10" destOrd="0" presId="urn:microsoft.com/office/officeart/2005/8/layout/cycle8"/>
    <dgm:cxn modelId="{715BF1F8-B3C3-4B4E-9519-52CEEE332291}" type="presParOf" srcId="{1CB57120-901A-4F29-89E6-87DBC36A0B83}" destId="{12BCCAD1-2F7D-4E84-B5E3-96D5648C2277}" srcOrd="11" destOrd="0" presId="urn:microsoft.com/office/officeart/2005/8/layout/cycle8"/>
    <dgm:cxn modelId="{194B6EE3-C078-45E0-A1A5-71EEB4463379}" type="presParOf" srcId="{1CB57120-901A-4F29-89E6-87DBC36A0B83}" destId="{020415D5-2030-4C04-BAA7-2AFCA68BCBB9}" srcOrd="12" destOrd="0" presId="urn:microsoft.com/office/officeart/2005/8/layout/cycle8"/>
    <dgm:cxn modelId="{53B5F12B-C1CE-40D3-85E5-523F5E0DEFA8}" type="presParOf" srcId="{1CB57120-901A-4F29-89E6-87DBC36A0B83}" destId="{5E96D04A-2965-45DD-8C2D-32B54C228FBF}" srcOrd="13" destOrd="0" presId="urn:microsoft.com/office/officeart/2005/8/layout/cycle8"/>
    <dgm:cxn modelId="{E31CB194-D7CC-4D68-A816-37A643459F03}" type="presParOf" srcId="{1CB57120-901A-4F29-89E6-87DBC36A0B83}" destId="{89E9FDB2-594D-4A91-851E-AAF5207405A0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167288-6176-4258-A77E-EC117659DFB8}">
      <dsp:nvSpPr>
        <dsp:cNvPr id="0" name=""/>
        <dsp:cNvSpPr/>
      </dsp:nvSpPr>
      <dsp:spPr>
        <a:xfrm>
          <a:off x="459684" y="332486"/>
          <a:ext cx="3968496" cy="3968496"/>
        </a:xfrm>
        <a:prstGeom prst="pie">
          <a:avLst>
            <a:gd name="adj1" fmla="val 16200000"/>
            <a:gd name="adj2" fmla="val 1800000"/>
          </a:avLst>
        </a:prstGeom>
        <a:gradFill flip="none" rotWithShape="0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i="1" kern="1200" dirty="0"/>
            <a:t>Acc Science</a:t>
          </a:r>
        </a:p>
      </dsp:txBody>
      <dsp:txXfrm>
        <a:off x="2551175" y="1173429"/>
        <a:ext cx="1417320" cy="1181099"/>
      </dsp:txXfrm>
    </dsp:sp>
    <dsp:sp modelId="{F38103A4-EB36-4610-AA67-B7074638C769}">
      <dsp:nvSpPr>
        <dsp:cNvPr id="0" name=""/>
        <dsp:cNvSpPr/>
      </dsp:nvSpPr>
      <dsp:spPr>
        <a:xfrm>
          <a:off x="377951" y="474218"/>
          <a:ext cx="3968496" cy="3968496"/>
        </a:xfrm>
        <a:prstGeom prst="pie">
          <a:avLst>
            <a:gd name="adj1" fmla="val 1800000"/>
            <a:gd name="adj2" fmla="val 9000000"/>
          </a:avLst>
        </a:prstGeom>
        <a:gradFill flip="none" rotWithShape="0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i="1" kern="1200" dirty="0"/>
            <a:t>FEL Capabilities</a:t>
          </a:r>
        </a:p>
      </dsp:txBody>
      <dsp:txXfrm>
        <a:off x="1322831" y="3049016"/>
        <a:ext cx="2125979" cy="1039368"/>
      </dsp:txXfrm>
    </dsp:sp>
    <dsp:sp modelId="{C5D5B64B-FE3D-4E7B-9212-2B959AC2997F}">
      <dsp:nvSpPr>
        <dsp:cNvPr id="0" name=""/>
        <dsp:cNvSpPr/>
      </dsp:nvSpPr>
      <dsp:spPr>
        <a:xfrm>
          <a:off x="296219" y="332486"/>
          <a:ext cx="3968496" cy="3968496"/>
        </a:xfrm>
        <a:prstGeom prst="pie">
          <a:avLst>
            <a:gd name="adj1" fmla="val 9000000"/>
            <a:gd name="adj2" fmla="val 16200000"/>
          </a:avLst>
        </a:prstGeom>
        <a:gradFill flip="none" rotWithShape="0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i="1" kern="1200" dirty="0"/>
            <a:t>Science Needs</a:t>
          </a:r>
        </a:p>
      </dsp:txBody>
      <dsp:txXfrm>
        <a:off x="755903" y="1173429"/>
        <a:ext cx="1417320" cy="1181099"/>
      </dsp:txXfrm>
    </dsp:sp>
    <dsp:sp modelId="{020415D5-2030-4C04-BAA7-2AFCA68BCBB9}">
      <dsp:nvSpPr>
        <dsp:cNvPr id="0" name=""/>
        <dsp:cNvSpPr/>
      </dsp:nvSpPr>
      <dsp:spPr>
        <a:xfrm>
          <a:off x="214342" y="86817"/>
          <a:ext cx="4459833" cy="4459833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96D04A-2965-45DD-8C2D-32B54C228FBF}">
      <dsp:nvSpPr>
        <dsp:cNvPr id="0" name=""/>
        <dsp:cNvSpPr/>
      </dsp:nvSpPr>
      <dsp:spPr>
        <a:xfrm>
          <a:off x="132283" y="228298"/>
          <a:ext cx="4459833" cy="4459833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9E9FDB2-594D-4A91-851E-AAF5207405A0}">
      <dsp:nvSpPr>
        <dsp:cNvPr id="0" name=""/>
        <dsp:cNvSpPr/>
      </dsp:nvSpPr>
      <dsp:spPr>
        <a:xfrm>
          <a:off x="50223" y="86817"/>
          <a:ext cx="4459833" cy="4459833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3E7ECB-6FD0-41C2-99EE-F524E31DADEA}" type="datetimeFigureOut">
              <a:rPr lang="en-US" smtClean="0"/>
              <a:t>12/9/18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FD0C6B-2BA3-4148-8C28-FC27BCC39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507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417FB-50AF-8B45-AD6F-B4EE784FF3CE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202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229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Relationship Id="rId3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jpe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Relationship Id="rId3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jpe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Relationship Id="rId3" Type="http://schemas.openxmlformats.org/officeDocument/2006/relationships/image" Target="../media/image5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6.jpe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9.png"/><Relationship Id="rId3" Type="http://schemas.openxmlformats.org/officeDocument/2006/relationships/image" Target="../media/image5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6.jpe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9.png"/><Relationship Id="rId3" Type="http://schemas.openxmlformats.org/officeDocument/2006/relationships/image" Target="../media/image5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6.jpe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9.png"/><Relationship Id="rId3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ine Dot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" y="0"/>
            <a:ext cx="9158400" cy="6868800"/>
          </a:xfrm>
          <a:prstGeom prst="rect">
            <a:avLst/>
          </a:prstGeom>
        </p:spPr>
      </p:pic>
      <p:pic>
        <p:nvPicPr>
          <p:cNvPr id="8" name="Logo SLAC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34" y="6196867"/>
            <a:ext cx="2275566" cy="661133"/>
          </a:xfrm>
          <a:prstGeom prst="rect">
            <a:avLst/>
          </a:prstGeom>
        </p:spPr>
      </p:pic>
      <p:pic>
        <p:nvPicPr>
          <p:cNvPr id="9" name="Logo DOE Stanford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019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40550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566150" y="6543677"/>
            <a:ext cx="318932" cy="314327"/>
          </a:xfrm>
        </p:spPr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0" y="6543677"/>
            <a:ext cx="4126528" cy="314327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" y="934936"/>
            <a:ext cx="8685251" cy="20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625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ine Dot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" y="0"/>
            <a:ext cx="9158400" cy="6868800"/>
          </a:xfrm>
          <a:prstGeom prst="rect">
            <a:avLst/>
          </a:prstGeom>
        </p:spPr>
      </p:pic>
      <p:pic>
        <p:nvPicPr>
          <p:cNvPr id="8" name="Logo SLAC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34" y="6196867"/>
            <a:ext cx="2275566" cy="661133"/>
          </a:xfrm>
          <a:prstGeom prst="rect">
            <a:avLst/>
          </a:prstGeom>
        </p:spPr>
      </p:pic>
      <p:pic>
        <p:nvPicPr>
          <p:cNvPr id="9" name="Logo DOE Stanford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019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24668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200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1800"/>
            </a:lvl4pPr>
            <a:lvl5pPr>
              <a:buClr>
                <a:srgbClr val="981E3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29377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085658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521072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50525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160169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>***INSTRUCTIONS ON HOW TO APPLY IMAGE MASKING TO SLIDE LAYOUT***</a:t>
            </a:r>
            <a:br>
              <a:rPr lang="en-CA" dirty="0"/>
            </a:br>
            <a:r>
              <a:rPr lang="en-CA" dirty="0"/>
              <a:t>STEP 1: Click icon to insert image</a:t>
            </a:r>
            <a:br>
              <a:rPr lang="en-CA" dirty="0"/>
            </a:br>
            <a:r>
              <a:rPr lang="en-CA" dirty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179004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6196866"/>
            <a:ext cx="314729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7128" y="6096000"/>
            <a:ext cx="2765528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35602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226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200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1800"/>
            </a:lvl4pPr>
            <a:lvl5pPr>
              <a:buClr>
                <a:srgbClr val="981E3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615948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566150" y="6543677"/>
            <a:ext cx="318932" cy="314327"/>
          </a:xfrm>
        </p:spPr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0" y="6543677"/>
            <a:ext cx="4126528" cy="314327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" y="934936"/>
            <a:ext cx="8685251" cy="20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00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ine Dot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" y="0"/>
            <a:ext cx="9158400" cy="6868800"/>
          </a:xfrm>
          <a:prstGeom prst="rect">
            <a:avLst/>
          </a:prstGeom>
        </p:spPr>
      </p:pic>
      <p:pic>
        <p:nvPicPr>
          <p:cNvPr id="8" name="Logo SLAC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34" y="6196867"/>
            <a:ext cx="2275566" cy="661133"/>
          </a:xfrm>
          <a:prstGeom prst="rect">
            <a:avLst/>
          </a:prstGeom>
        </p:spPr>
      </p:pic>
      <p:pic>
        <p:nvPicPr>
          <p:cNvPr id="9" name="Logo DOE Stanford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019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036456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200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1800"/>
            </a:lvl4pPr>
            <a:lvl5pPr>
              <a:buClr>
                <a:srgbClr val="981E3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957082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688337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649093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860139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222834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>***INSTRUCTIONS ON HOW TO APPLY IMAGE MASKING TO SLIDE LAYOUT***</a:t>
            </a:r>
            <a:br>
              <a:rPr lang="en-CA" dirty="0"/>
            </a:br>
            <a:r>
              <a:rPr lang="en-CA" dirty="0"/>
              <a:t>STEP 1: Click icon to insert image</a:t>
            </a:r>
            <a:br>
              <a:rPr lang="en-CA" dirty="0"/>
            </a:br>
            <a:r>
              <a:rPr lang="en-CA" dirty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193403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6196866"/>
            <a:ext cx="314729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7128" y="6096000"/>
            <a:ext cx="2765528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451323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4610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752925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566150" y="6543677"/>
            <a:ext cx="318932" cy="314327"/>
          </a:xfrm>
        </p:spPr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0" y="6543677"/>
            <a:ext cx="4126528" cy="314327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" y="934936"/>
            <a:ext cx="8685251" cy="20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3369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ine Dot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" y="0"/>
            <a:ext cx="9158400" cy="6868800"/>
          </a:xfrm>
          <a:prstGeom prst="rect">
            <a:avLst/>
          </a:prstGeom>
        </p:spPr>
      </p:pic>
      <p:pic>
        <p:nvPicPr>
          <p:cNvPr id="8" name="Logo SLAC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34" y="6196867"/>
            <a:ext cx="2275566" cy="661133"/>
          </a:xfrm>
          <a:prstGeom prst="rect">
            <a:avLst/>
          </a:prstGeom>
        </p:spPr>
      </p:pic>
      <p:pic>
        <p:nvPicPr>
          <p:cNvPr id="9" name="Logo DOE Stanford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019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944830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200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1800"/>
            </a:lvl4pPr>
            <a:lvl5pPr>
              <a:buClr>
                <a:srgbClr val="981E3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233981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525720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732118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524277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541490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>***INSTRUCTIONS ON HOW TO APPLY IMAGE MASKING TO SLIDE LAYOUT***</a:t>
            </a:r>
            <a:br>
              <a:rPr lang="en-CA" dirty="0"/>
            </a:br>
            <a:r>
              <a:rPr lang="en-CA" dirty="0"/>
              <a:t>STEP 1: Click icon to insert image</a:t>
            </a:r>
            <a:br>
              <a:rPr lang="en-CA" dirty="0"/>
            </a:br>
            <a:r>
              <a:rPr lang="en-CA" dirty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551375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6196866"/>
            <a:ext cx="314729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7128" y="6096000"/>
            <a:ext cx="2765528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526992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83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872854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566150" y="6543677"/>
            <a:ext cx="318932" cy="314327"/>
          </a:xfrm>
        </p:spPr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0" y="6543677"/>
            <a:ext cx="4126528" cy="314327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" y="934936"/>
            <a:ext cx="8685251" cy="20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8161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ine Dot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" y="0"/>
            <a:ext cx="9158400" cy="6868800"/>
          </a:xfrm>
          <a:prstGeom prst="rect">
            <a:avLst/>
          </a:prstGeom>
        </p:spPr>
      </p:pic>
      <p:pic>
        <p:nvPicPr>
          <p:cNvPr id="8" name="Logo SLAC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34" y="6196867"/>
            <a:ext cx="2275566" cy="661133"/>
          </a:xfrm>
          <a:prstGeom prst="rect">
            <a:avLst/>
          </a:prstGeom>
        </p:spPr>
      </p:pic>
      <p:pic>
        <p:nvPicPr>
          <p:cNvPr id="9" name="Logo DOE Stanford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019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21464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200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1800"/>
            </a:lvl4pPr>
            <a:lvl5pPr>
              <a:buClr>
                <a:srgbClr val="981E3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93637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003911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390477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908605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1904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>***INSTRUCTIONS ON HOW TO APPLY IMAGE MASKING TO SLIDE LAYOUT***</a:t>
            </a:r>
            <a:br>
              <a:rPr lang="en-CA" dirty="0"/>
            </a:br>
            <a:r>
              <a:rPr lang="en-CA" dirty="0"/>
              <a:t>STEP 1: Click icon to insert image</a:t>
            </a:r>
            <a:br>
              <a:rPr lang="en-CA" dirty="0"/>
            </a:br>
            <a:r>
              <a:rPr lang="en-CA" dirty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312611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6196866"/>
            <a:ext cx="314729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7128" y="6096000"/>
            <a:ext cx="2765528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61261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0457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154756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566150" y="6543677"/>
            <a:ext cx="318932" cy="314327"/>
          </a:xfrm>
        </p:spPr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0" y="6543677"/>
            <a:ext cx="4126528" cy="314327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" y="934936"/>
            <a:ext cx="8685251" cy="20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3640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ine Dot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" y="0"/>
            <a:ext cx="9158400" cy="6868800"/>
          </a:xfrm>
          <a:prstGeom prst="rect">
            <a:avLst/>
          </a:prstGeom>
        </p:spPr>
      </p:pic>
      <p:pic>
        <p:nvPicPr>
          <p:cNvPr id="8" name="Logo SLAC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34" y="6196867"/>
            <a:ext cx="2275566" cy="661133"/>
          </a:xfrm>
          <a:prstGeom prst="rect">
            <a:avLst/>
          </a:prstGeom>
        </p:spPr>
      </p:pic>
      <p:pic>
        <p:nvPicPr>
          <p:cNvPr id="9" name="Logo DOE Stanford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019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295309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200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1800"/>
            </a:lvl4pPr>
            <a:lvl5pPr>
              <a:buClr>
                <a:srgbClr val="981E3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487757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817718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310097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60446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197249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>***INSTRUCTIONS ON HOW TO APPLY IMAGE MASKING TO SLIDE LAYOUT***</a:t>
            </a:r>
            <a:br>
              <a:rPr lang="en-CA" dirty="0"/>
            </a:br>
            <a:r>
              <a:rPr lang="en-CA" dirty="0"/>
              <a:t>STEP 1: Click icon to insert image</a:t>
            </a:r>
            <a:br>
              <a:rPr lang="en-CA" dirty="0"/>
            </a:br>
            <a:r>
              <a:rPr lang="en-CA" dirty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117773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6196866"/>
            <a:ext cx="314729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7128" y="6096000"/>
            <a:ext cx="2765528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754880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5358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744398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566150" y="6543677"/>
            <a:ext cx="318932" cy="314327"/>
          </a:xfrm>
        </p:spPr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0" y="6543677"/>
            <a:ext cx="4126528" cy="314327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" y="934936"/>
            <a:ext cx="8685251" cy="20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325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ine Dot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" y="0"/>
            <a:ext cx="9158400" cy="6868800"/>
          </a:xfrm>
          <a:prstGeom prst="rect">
            <a:avLst/>
          </a:prstGeom>
        </p:spPr>
      </p:pic>
      <p:pic>
        <p:nvPicPr>
          <p:cNvPr id="8" name="Logo SLAC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34" y="6196867"/>
            <a:ext cx="2275566" cy="661133"/>
          </a:xfrm>
          <a:prstGeom prst="rect">
            <a:avLst/>
          </a:prstGeom>
        </p:spPr>
      </p:pic>
      <p:pic>
        <p:nvPicPr>
          <p:cNvPr id="9" name="Logo DOE Stanford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019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830994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200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1800"/>
            </a:lvl4pPr>
            <a:lvl5pPr>
              <a:buClr>
                <a:srgbClr val="981E3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70449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065389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449028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785853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771396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>***INSTRUCTIONS ON HOW TO APPLY IMAGE MASKING TO SLIDE LAYOUT***</a:t>
            </a:r>
            <a:br>
              <a:rPr lang="en-CA" dirty="0"/>
            </a:br>
            <a:r>
              <a:rPr lang="en-CA" dirty="0"/>
              <a:t>STEP 1: Click icon to insert image</a:t>
            </a:r>
            <a:br>
              <a:rPr lang="en-CA" dirty="0"/>
            </a:br>
            <a:r>
              <a:rPr lang="en-CA" dirty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230684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6196866"/>
            <a:ext cx="314729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7128" y="6096000"/>
            <a:ext cx="2765528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721769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831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>***INSTRUCTIONS ON HOW TO APPLY IMAGE MASKING TO SLIDE LAYOUT***</a:t>
            </a:r>
            <a:br>
              <a:rPr lang="en-CA" dirty="0"/>
            </a:br>
            <a:r>
              <a:rPr lang="en-CA" dirty="0"/>
              <a:t>STEP 1: Click icon to insert image</a:t>
            </a:r>
            <a:br>
              <a:rPr lang="en-CA" dirty="0"/>
            </a:br>
            <a:r>
              <a:rPr lang="en-CA" dirty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195180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566150" y="6543677"/>
            <a:ext cx="318932" cy="314327"/>
          </a:xfrm>
        </p:spPr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0" y="6543677"/>
            <a:ext cx="4126528" cy="314327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" y="934936"/>
            <a:ext cx="8685251" cy="20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937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ine Dot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" y="0"/>
            <a:ext cx="9158400" cy="6868800"/>
          </a:xfrm>
          <a:prstGeom prst="rect">
            <a:avLst/>
          </a:prstGeom>
        </p:spPr>
      </p:pic>
      <p:pic>
        <p:nvPicPr>
          <p:cNvPr id="8" name="Logo SLAC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34" y="6196867"/>
            <a:ext cx="2275566" cy="661133"/>
          </a:xfrm>
          <a:prstGeom prst="rect">
            <a:avLst/>
          </a:prstGeom>
        </p:spPr>
      </p:pic>
      <p:pic>
        <p:nvPicPr>
          <p:cNvPr id="9" name="Logo DOE Stanford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019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619359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200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1800"/>
            </a:lvl4pPr>
            <a:lvl5pPr>
              <a:buClr>
                <a:srgbClr val="981E3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103287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842411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690205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157695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340795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>***INSTRUCTIONS ON HOW TO APPLY IMAGE MASKING TO SLIDE LAYOUT***</a:t>
            </a:r>
            <a:br>
              <a:rPr lang="en-CA" dirty="0"/>
            </a:br>
            <a:r>
              <a:rPr lang="en-CA" dirty="0"/>
              <a:t>STEP 1: Click icon to insert image</a:t>
            </a:r>
            <a:br>
              <a:rPr lang="en-CA" dirty="0"/>
            </a:br>
            <a:r>
              <a:rPr lang="en-CA" dirty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362827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6196866"/>
            <a:ext cx="314729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7128" y="6096000"/>
            <a:ext cx="2765528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174899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401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6196866"/>
            <a:ext cx="314729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7128" y="6096000"/>
            <a:ext cx="2765528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109415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566150" y="6543677"/>
            <a:ext cx="318932" cy="314327"/>
          </a:xfrm>
        </p:spPr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0" y="6543677"/>
            <a:ext cx="4126528" cy="314327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" y="934936"/>
            <a:ext cx="8685251" cy="20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31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075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Relationship Id="rId9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0.xml"/><Relationship Id="rId11" Type="http://schemas.openxmlformats.org/officeDocument/2006/relationships/theme" Target="../theme/theme3.xml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Relationship Id="rId9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0.xml"/><Relationship Id="rId11" Type="http://schemas.openxmlformats.org/officeDocument/2006/relationships/theme" Target="../theme/theme4.xml"/><Relationship Id="rId1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8.xml"/><Relationship Id="rId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0.xml"/><Relationship Id="rId11" Type="http://schemas.openxmlformats.org/officeDocument/2006/relationships/theme" Target="../theme/theme5.xml"/><Relationship Id="rId1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8.xml"/><Relationship Id="rId9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0.xml"/><Relationship Id="rId11" Type="http://schemas.openxmlformats.org/officeDocument/2006/relationships/theme" Target="../theme/theme6.xml"/><Relationship Id="rId1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8.xml"/><Relationship Id="rId9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0.xml"/><Relationship Id="rId11" Type="http://schemas.openxmlformats.org/officeDocument/2006/relationships/theme" Target="../theme/theme7.xml"/><Relationship Id="rId1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2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Relationship Id="rId9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0.xml"/><Relationship Id="rId11" Type="http://schemas.openxmlformats.org/officeDocument/2006/relationships/theme" Target="../theme/theme8.xml"/><Relationship Id="rId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80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426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833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528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231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802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174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815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27.emf"/><Relationship Id="rId5" Type="http://schemas.openxmlformats.org/officeDocument/2006/relationships/oleObject" Target="../embeddings/oleObject1.bin"/><Relationship Id="rId6" Type="http://schemas.openxmlformats.org/officeDocument/2006/relationships/image" Target="../media/image26.wmf"/><Relationship Id="rId7" Type="http://schemas.openxmlformats.org/officeDocument/2006/relationships/image" Target="../media/image28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chart" Target="../charts/chart1.xml"/><Relationship Id="rId3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jpe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44.jpeg"/><Relationship Id="rId3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62.xml"/><Relationship Id="rId2" Type="http://schemas.openxmlformats.org/officeDocument/2006/relationships/diagramData" Target="../diagrams/data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jpe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46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5" Type="http://schemas.openxmlformats.org/officeDocument/2006/relationships/image" Target="../media/image56.jpeg"/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6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png"/><Relationship Id="rId5" Type="http://schemas.openxmlformats.org/officeDocument/2006/relationships/image" Target="../media/image65.jpeg"/><Relationship Id="rId6" Type="http://schemas.openxmlformats.org/officeDocument/2006/relationships/image" Target="../media/image66.png"/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emf"/><Relationship Id="rId7" Type="http://schemas.openxmlformats.org/officeDocument/2006/relationships/image" Target="../media/image72.emf"/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Relationship Id="rId3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4" Type="http://schemas.openxmlformats.org/officeDocument/2006/relationships/image" Target="../media/image75.jpg"/><Relationship Id="rId5" Type="http://schemas.openxmlformats.org/officeDocument/2006/relationships/image" Target="../media/image76.jpg"/><Relationship Id="rId6" Type="http://schemas.openxmlformats.org/officeDocument/2006/relationships/image" Target="../media/image77.png"/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8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7" Type="http://schemas.openxmlformats.org/officeDocument/2006/relationships/image" Target="../media/image86.png"/><Relationship Id="rId8" Type="http://schemas.openxmlformats.org/officeDocument/2006/relationships/image" Target="../media/image87.png"/><Relationship Id="rId9" Type="http://schemas.openxmlformats.org/officeDocument/2006/relationships/image" Target="../media/image88.png"/><Relationship Id="rId10" Type="http://schemas.openxmlformats.org/officeDocument/2006/relationships/image" Target="../media/image89.png"/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8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image" Target="../media/image9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1.pptx"/><Relationship Id="rId4" Type="http://schemas.openxmlformats.org/officeDocument/2006/relationships/image" Target="../media/image1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g"/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1" y="536575"/>
            <a:ext cx="8382000" cy="2740025"/>
          </a:xfrm>
        </p:spPr>
        <p:txBody>
          <a:bodyPr/>
          <a:lstStyle/>
          <a:p>
            <a:r>
              <a:rPr lang="en-US" sz="3200" dirty="0"/>
              <a:t>Performance and Reliability issues in large scale </a:t>
            </a:r>
            <a:r>
              <a:rPr lang="en-US" sz="3200" dirty="0" smtClean="0"/>
              <a:t>facilities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800" dirty="0" smtClean="0"/>
              <a:t>Operating the FEL complex of the LCLS Facility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81000" y="2971800"/>
            <a:ext cx="8008937" cy="970330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Axel </a:t>
            </a:r>
            <a:r>
              <a:rPr lang="en-US" sz="2400" dirty="0" smtClean="0">
                <a:solidFill>
                  <a:schemeClr val="tx1"/>
                </a:solidFill>
              </a:rPr>
              <a:t>Brachmann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Representing the LCLS team.</a:t>
            </a:r>
            <a:endParaRPr lang="en-US" sz="2400" dirty="0" smtClean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38789" y="4665821"/>
            <a:ext cx="437004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Accelerator Performance and Concept Workshop</a:t>
            </a:r>
          </a:p>
          <a:p>
            <a:r>
              <a:rPr lang="en-US" sz="1200" dirty="0" smtClean="0"/>
              <a:t>Frankfurt am Main, 10-12. December 2018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32735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200" y="129091"/>
            <a:ext cx="8991600" cy="753033"/>
          </a:xfrm>
        </p:spPr>
        <p:txBody>
          <a:bodyPr anchor="ctr"/>
          <a:lstStyle/>
          <a:p>
            <a:pPr algn="ctr"/>
            <a:r>
              <a:rPr lang="en-CA" dirty="0"/>
              <a:t>KPI – Energy Stability – Substantial Improvement Achieved</a:t>
            </a:r>
            <a:endParaRPr lang="en-CA" dirty="0">
              <a:solidFill>
                <a:srgbClr val="00B050"/>
              </a:solidFill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42" y="1975012"/>
            <a:ext cx="3297167" cy="1927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324600"/>
            <a:ext cx="9144000" cy="5334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i="1" dirty="0"/>
              <a:t>Energy </a:t>
            </a:r>
            <a:r>
              <a:rPr lang="en-US" i="1" dirty="0" smtClean="0"/>
              <a:t>stability improvements accomplished </a:t>
            </a:r>
            <a:r>
              <a:rPr lang="en-US" i="1" dirty="0">
                <a:sym typeface="Wingdings" panose="05000000000000000000" pitchFamily="2" charset="2"/>
              </a:rPr>
              <a:t> now in </a:t>
            </a:r>
            <a:r>
              <a:rPr lang="en-US" i="1" dirty="0" smtClean="0">
                <a:sym typeface="Wingdings" panose="05000000000000000000" pitchFamily="2" charset="2"/>
              </a:rPr>
              <a:t>maintenance </a:t>
            </a:r>
            <a:r>
              <a:rPr lang="en-US" i="1" dirty="0">
                <a:sym typeface="Wingdings" panose="05000000000000000000" pitchFamily="2" charset="2"/>
              </a:rPr>
              <a:t>m</a:t>
            </a:r>
            <a:r>
              <a:rPr lang="en-US" i="1" dirty="0" smtClean="0">
                <a:sym typeface="Wingdings" panose="05000000000000000000" pitchFamily="2" charset="2"/>
              </a:rPr>
              <a:t>ode</a:t>
            </a:r>
            <a:endParaRPr lang="en-US" i="1" dirty="0"/>
          </a:p>
        </p:txBody>
      </p:sp>
      <p:sp>
        <p:nvSpPr>
          <p:cNvPr id="5" name="Rectangle 4"/>
          <p:cNvSpPr/>
          <p:nvPr/>
        </p:nvSpPr>
        <p:spPr>
          <a:xfrm>
            <a:off x="159409" y="1280756"/>
            <a:ext cx="8709294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Energy stability has been a focus </a:t>
            </a:r>
            <a:r>
              <a:rPr lang="en-US" sz="1600" dirty="0" smtClean="0"/>
              <a:t>to </a:t>
            </a:r>
            <a:r>
              <a:rPr lang="en-US" sz="1600" dirty="0"/>
              <a:t>address efficiency of monochromatic beam delivery – Seeded beams &amp; </a:t>
            </a:r>
            <a:r>
              <a:rPr lang="en-US" sz="1600" dirty="0" err="1"/>
              <a:t>Monochromator</a:t>
            </a:r>
            <a:r>
              <a:rPr lang="en-US" sz="1600" dirty="0"/>
              <a:t> applications.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3174939"/>
              </p:ext>
            </p:extLst>
          </p:nvPr>
        </p:nvGraphicFramePr>
        <p:xfrm>
          <a:off x="2667000" y="2525911"/>
          <a:ext cx="1509260" cy="4424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" name="Equation" r:id="rId5" imgW="1600200" imgH="469800" progId="Equation.3">
                  <p:embed/>
                </p:oleObj>
              </mc:Choice>
              <mc:Fallback>
                <p:oleObj name="Equation" r:id="rId5" imgW="160020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2525911"/>
                        <a:ext cx="1509260" cy="442447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ln w="25400">
                        <a:solidFill>
                          <a:schemeClr val="accent6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32" descr="D:\OneDrive\Documents\Energy Jitter\170123-HXRSS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3"/>
          <a:stretch/>
        </p:blipFill>
        <p:spPr bwMode="auto">
          <a:xfrm>
            <a:off x="4454907" y="4019053"/>
            <a:ext cx="2609225" cy="208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086600" y="4053890"/>
            <a:ext cx="1798482" cy="2031325"/>
          </a:xfrm>
          <a:prstGeom prst="rect">
            <a:avLst/>
          </a:prstGeom>
          <a:solidFill>
            <a:schemeClr val="accent6">
              <a:lumMod val="60000"/>
              <a:lumOff val="40000"/>
              <a:alpha val="4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Seeding acceptance, </a:t>
            </a:r>
          </a:p>
          <a:p>
            <a:pPr algn="ctr"/>
            <a:r>
              <a:rPr lang="en-US" dirty="0" smtClean="0"/>
              <a:t>then and now.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50%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&gt; 80%</a:t>
            </a:r>
          </a:p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54906" y="3969681"/>
            <a:ext cx="4536693" cy="218579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4746" y="3969681"/>
            <a:ext cx="4370160" cy="2185791"/>
          </a:xfrm>
          <a:prstGeom prst="rect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>
            <a:noAutofit/>
          </a:bodyPr>
          <a:lstStyle/>
          <a:p>
            <a:pPr algn="ctr"/>
            <a:r>
              <a:rPr lang="en-US" sz="1600" b="1" dirty="0"/>
              <a:t>High Power RF System Optimization:</a:t>
            </a:r>
          </a:p>
          <a:p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Klystron Complement Optimization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“Best candidate” selection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Thyratron Instability Reduction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Implement Modulator PFN improvements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54906" y="1907578"/>
            <a:ext cx="4536693" cy="2062103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/>
              <a:t>Goal: </a:t>
            </a:r>
            <a:r>
              <a:rPr lang="en-US" sz="1600" b="1" u="sng" dirty="0" smtClean="0"/>
              <a:t>Energy </a:t>
            </a:r>
            <a:r>
              <a:rPr lang="en-US" sz="1600" b="1" u="sng" dirty="0"/>
              <a:t>jitter &lt; 1/2 SASE </a:t>
            </a:r>
            <a:r>
              <a:rPr lang="en-US" sz="1600" b="1" u="sng" dirty="0" smtClean="0"/>
              <a:t>bandwidth</a:t>
            </a:r>
          </a:p>
          <a:p>
            <a:endParaRPr lang="en-US" sz="1600" dirty="0" smtClean="0"/>
          </a:p>
          <a:p>
            <a:r>
              <a:rPr lang="en-US" sz="1600" dirty="0" smtClean="0"/>
              <a:t>                             </a:t>
            </a:r>
            <a:r>
              <a:rPr lang="en-US" sz="1600" dirty="0" err="1" smtClean="0"/>
              <a:t>Unoptimized</a:t>
            </a:r>
            <a:r>
              <a:rPr lang="en-US" sz="1600" dirty="0" smtClean="0"/>
              <a:t> System</a:t>
            </a:r>
            <a:endParaRPr lang="en-US" sz="1600" dirty="0"/>
          </a:p>
          <a:p>
            <a:r>
              <a:rPr lang="en-US" sz="1600" dirty="0" smtClean="0"/>
              <a:t>                            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              RF </a:t>
            </a:r>
            <a:r>
              <a:rPr lang="en-US" sz="1600" dirty="0"/>
              <a:t>Station improvements </a:t>
            </a:r>
            <a:r>
              <a:rPr lang="en-US" sz="1600" dirty="0" smtClean="0"/>
              <a:t>                         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             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              Optimization </a:t>
            </a:r>
            <a:r>
              <a:rPr lang="en-US" sz="1600" dirty="0"/>
              <a:t>of Linac Phasing </a:t>
            </a:r>
            <a:r>
              <a:rPr lang="en-US" sz="1600" dirty="0" smtClean="0"/>
              <a:t>            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              / </a:t>
            </a:r>
            <a:r>
              <a:rPr lang="en-US" sz="1600" dirty="0"/>
              <a:t>Configuration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15384" y="2439358"/>
            <a:ext cx="1353518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Pre 2012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4502838" y="2903362"/>
            <a:ext cx="1353518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</a:rPr>
              <a:t>2012-2013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4516808" y="3474361"/>
            <a:ext cx="1358064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2014 - Present</a:t>
            </a:r>
          </a:p>
        </p:txBody>
      </p:sp>
    </p:spTree>
    <p:extLst>
      <p:ext uri="{BB962C8B-B14F-4D97-AF65-F5344CB8AC3E}">
        <p14:creationId xmlns:p14="http://schemas.microsoft.com/office/powerpoint/2010/main" val="3547534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LCLS Run Schedule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8913453" cy="3990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095999"/>
            <a:ext cx="9144000" cy="76200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i="1" dirty="0"/>
              <a:t>Operation as a user facility since 2009, 17 </a:t>
            </a:r>
            <a:r>
              <a:rPr lang="en-US" i="1" dirty="0" smtClean="0"/>
              <a:t>Runs</a:t>
            </a:r>
            <a:r>
              <a:rPr lang="en-US" i="1" dirty="0"/>
              <a:t> </a:t>
            </a:r>
            <a:endParaRPr lang="en-US" i="1" dirty="0" smtClean="0"/>
          </a:p>
          <a:p>
            <a:pPr algn="ctr"/>
            <a:r>
              <a:rPr lang="en-US" i="1" dirty="0" smtClean="0">
                <a:sym typeface="Wingdings" panose="05000000000000000000" pitchFamily="2" charset="2"/>
              </a:rPr>
              <a:t> 4500 – 5000 hours per year.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096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Run Schedule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0849"/>
            <a:ext cx="8686800" cy="489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36968" y="6019801"/>
            <a:ext cx="9180968" cy="838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i="1" dirty="0"/>
              <a:t>Operation of 2 </a:t>
            </a:r>
            <a:r>
              <a:rPr lang="en-US" i="1" dirty="0" smtClean="0"/>
              <a:t>(+) experiments </a:t>
            </a:r>
            <a:r>
              <a:rPr lang="en-US" i="1" dirty="0"/>
              <a:t>alternating on 12 hour schedule. Additional experiments in parallel with multiplexed beams.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935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 smtClean="0"/>
              <a:t>When we are not running for the user program …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649203"/>
              </p:ext>
            </p:extLst>
          </p:nvPr>
        </p:nvGraphicFramePr>
        <p:xfrm>
          <a:off x="588927" y="2362200"/>
          <a:ext cx="7772400" cy="2616200"/>
        </p:xfrm>
        <a:graphic>
          <a:graphicData uri="http://schemas.openxmlformats.org/drawingml/2006/table">
            <a:tbl>
              <a:tblPr/>
              <a:tblGrid>
                <a:gridCol w="4234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24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348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1033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7296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2278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4699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9787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22434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672611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09979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535598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Run #</a:t>
                      </a:r>
                      <a:endParaRPr lang="en-US" sz="2400" b="1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Start Date</a:t>
                      </a:r>
                      <a:endParaRPr lang="en-US" sz="2400" b="1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End Date</a:t>
                      </a:r>
                      <a:endParaRPr lang="en-US" sz="24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FEL Maint. </a:t>
                      </a:r>
                      <a:endParaRPr lang="en-US" sz="24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ACC Setup</a:t>
                      </a:r>
                      <a:endParaRPr lang="en-US" sz="2800" b="1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X-Ray Setup</a:t>
                      </a:r>
                      <a:endParaRPr lang="en-US" sz="2800" b="1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Capability</a:t>
                      </a:r>
                      <a:endParaRPr lang="en-US" sz="28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Beam Quality</a:t>
                      </a:r>
                      <a:endParaRPr lang="en-US" sz="2800" b="1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Reproducibility</a:t>
                      </a:r>
                      <a:endParaRPr lang="en-US" sz="2800" b="1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Beam Stability</a:t>
                      </a:r>
                      <a:endParaRPr lang="en-US" sz="2800" b="1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Photon Dev.</a:t>
                      </a:r>
                      <a:endParaRPr lang="en-US" sz="2800" b="1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Other</a:t>
                      </a:r>
                      <a:endParaRPr lang="en-US" sz="2800" b="1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</a:t>
                      </a:r>
                      <a:endParaRPr lang="en-US" sz="24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11/20/13</a:t>
                      </a:r>
                      <a:endParaRPr lang="en-US" sz="2400" b="1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3/26/14</a:t>
                      </a:r>
                      <a:endParaRPr lang="en-US" sz="2400" b="1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</a:t>
                      </a:r>
                      <a:endParaRPr lang="en-US" sz="3200" b="1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</a:t>
                      </a:r>
                      <a:endParaRPr lang="en-US" sz="32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</a:t>
                      </a:r>
                      <a:endParaRPr lang="en-US" sz="32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</a:t>
                      </a:r>
                      <a:endParaRPr lang="en-US" sz="32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</a:t>
                      </a:r>
                      <a:endParaRPr lang="en-US" sz="32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sz="32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en-US" sz="32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</a:t>
                      </a:r>
                      <a:endParaRPr lang="en-US" sz="32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en-US" sz="3200" b="1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</a:t>
                      </a:r>
                      <a:endParaRPr lang="en-US" sz="24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3/31/14</a:t>
                      </a:r>
                      <a:endParaRPr lang="en-US" sz="24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8/4/14</a:t>
                      </a:r>
                      <a:endParaRPr lang="en-US" sz="2400" b="1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</a:t>
                      </a:r>
                      <a:endParaRPr lang="en-US" sz="3200" b="1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</a:t>
                      </a:r>
                      <a:endParaRPr lang="en-US" sz="32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</a:t>
                      </a:r>
                      <a:endParaRPr lang="en-US" sz="3200" b="1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</a:t>
                      </a:r>
                      <a:endParaRPr lang="en-US" sz="32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</a:t>
                      </a:r>
                      <a:endParaRPr lang="en-US" sz="32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en-US" sz="32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en-US" sz="32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</a:t>
                      </a:r>
                      <a:endParaRPr lang="en-US" sz="32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en-US" sz="32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  <a:endParaRPr lang="en-US" sz="24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9/16/14</a:t>
                      </a:r>
                      <a:endParaRPr lang="en-US" sz="24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3/26/15</a:t>
                      </a:r>
                      <a:endParaRPr lang="en-US" sz="24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</a:t>
                      </a:r>
                      <a:endParaRPr lang="en-US" sz="3200" b="1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</a:t>
                      </a:r>
                      <a:endParaRPr lang="en-US" sz="3200" b="1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</a:t>
                      </a:r>
                      <a:endParaRPr lang="en-US" sz="32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</a:t>
                      </a:r>
                      <a:endParaRPr lang="en-US" sz="3200" b="1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</a:t>
                      </a:r>
                      <a:endParaRPr lang="en-US" sz="32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  <a:endParaRPr lang="en-US" sz="32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en-US" sz="32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</a:t>
                      </a:r>
                      <a:endParaRPr lang="en-US" sz="32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en-US" sz="32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</a:t>
                      </a:r>
                      <a:endParaRPr lang="en-US" sz="24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4/1/15</a:t>
                      </a:r>
                      <a:endParaRPr lang="en-US" sz="24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8/7/15</a:t>
                      </a:r>
                      <a:endParaRPr lang="en-US" sz="24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</a:t>
                      </a:r>
                      <a:endParaRPr lang="en-US" sz="32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</a:t>
                      </a:r>
                      <a:endParaRPr lang="en-US" sz="32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  <a:endParaRPr lang="en-US" sz="3200" b="1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</a:t>
                      </a:r>
                      <a:endParaRPr lang="en-US" sz="3200" b="1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</a:t>
                      </a:r>
                      <a:endParaRPr lang="en-US" sz="3200" b="1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  <a:endParaRPr lang="en-US" sz="3200" b="1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en-US" sz="32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</a:t>
                      </a:r>
                      <a:endParaRPr lang="en-US" sz="32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en-US" sz="32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</a:t>
                      </a:r>
                      <a:endParaRPr lang="en-US" sz="24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9/21/15</a:t>
                      </a:r>
                      <a:endParaRPr lang="en-US" sz="24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3/22/16</a:t>
                      </a:r>
                      <a:endParaRPr lang="en-US" sz="24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</a:t>
                      </a:r>
                      <a:endParaRPr lang="en-US" sz="32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</a:t>
                      </a:r>
                      <a:endParaRPr lang="en-US" sz="32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</a:t>
                      </a:r>
                      <a:endParaRPr lang="en-US" sz="32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</a:t>
                      </a:r>
                      <a:endParaRPr lang="en-US" sz="3200" b="1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  <a:endParaRPr lang="en-US" sz="3200" b="1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en-US" sz="32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en-US" sz="3200" b="1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  <a:endParaRPr lang="en-US" sz="3200" b="1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en-US" sz="3200" b="1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</a:t>
                      </a:r>
                      <a:endParaRPr lang="en-US" sz="24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3/23/16</a:t>
                      </a:r>
                      <a:endParaRPr lang="en-US" sz="24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8/10/16</a:t>
                      </a:r>
                      <a:endParaRPr lang="en-US" sz="24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</a:t>
                      </a:r>
                      <a:endParaRPr lang="en-US" sz="32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</a:t>
                      </a:r>
                      <a:endParaRPr lang="en-US" sz="32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</a:t>
                      </a:r>
                      <a:endParaRPr lang="en-US" sz="32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</a:t>
                      </a:r>
                      <a:endParaRPr lang="en-US" sz="32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</a:t>
                      </a:r>
                      <a:endParaRPr lang="en-US" sz="3200" b="1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  <a:endParaRPr lang="en-US" sz="3200" b="1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en-US" sz="32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  <a:endParaRPr lang="en-US" sz="3200" b="1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</a:t>
                      </a:r>
                      <a:endParaRPr lang="en-US" sz="3200" b="1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  <a:endParaRPr lang="en-US" sz="24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8/11/16</a:t>
                      </a:r>
                      <a:endParaRPr lang="en-US" sz="24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12/19/16</a:t>
                      </a:r>
                      <a:endParaRPr lang="en-US" sz="24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</a:t>
                      </a:r>
                      <a:endParaRPr lang="en-US" sz="32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</a:t>
                      </a:r>
                      <a:endParaRPr lang="en-US" sz="32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  <a:endParaRPr lang="en-US" sz="3200" b="1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  <a:endParaRPr lang="en-US" sz="32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</a:t>
                      </a:r>
                      <a:endParaRPr lang="en-US" sz="32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US" sz="3200" b="1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en-US" sz="3200" b="1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en-US" sz="3200" b="1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en-US" sz="3200" b="1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-31517" y="6248400"/>
            <a:ext cx="9175517" cy="646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fontAlgn="base"/>
            <a:r>
              <a:rPr lang="en-US" sz="1600" i="1" dirty="0"/>
              <a:t>Largest fraction of available development time is allocated to extend FEL capabilities</a:t>
            </a:r>
            <a:r>
              <a:rPr lang="en-US" sz="1600" b="1" i="1" dirty="0"/>
              <a:t> </a:t>
            </a:r>
            <a:r>
              <a:rPr lang="en-US" sz="1600" b="1" dirty="0"/>
              <a:t> 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5425" y="1383268"/>
            <a:ext cx="810958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1-2 </a:t>
            </a:r>
            <a:r>
              <a:rPr lang="en-US" b="1" dirty="0"/>
              <a:t>days per week </a:t>
            </a:r>
            <a:r>
              <a:rPr lang="en-US" b="1" dirty="0">
                <a:sym typeface="Wingdings" panose="05000000000000000000" pitchFamily="2" charset="2"/>
              </a:rPr>
              <a:t> ACC Physics, Maintenance and Setup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08884" y="5123234"/>
            <a:ext cx="1846907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Less time spent on ACC setup for experiments</a:t>
            </a:r>
          </a:p>
        </p:txBody>
      </p:sp>
      <p:cxnSp>
        <p:nvCxnSpPr>
          <p:cNvPr id="24" name="Elbow Connector 23"/>
          <p:cNvCxnSpPr>
            <a:stCxn id="14" idx="3"/>
          </p:cNvCxnSpPr>
          <p:nvPr/>
        </p:nvCxnSpPr>
        <p:spPr>
          <a:xfrm flipV="1">
            <a:off x="2555791" y="4925087"/>
            <a:ext cx="820094" cy="613646"/>
          </a:xfrm>
          <a:prstGeom prst="bentConnector3">
            <a:avLst>
              <a:gd name="adj1" fmla="val 99678"/>
            </a:avLst>
          </a:prstGeom>
          <a:ln w="6350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747485" y="5102793"/>
            <a:ext cx="3853759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More time spent on Instrument setup due to the increased number of experiments</a:t>
            </a:r>
          </a:p>
        </p:txBody>
      </p:sp>
      <p:cxnSp>
        <p:nvCxnSpPr>
          <p:cNvPr id="32" name="Elbow Connector 31"/>
          <p:cNvCxnSpPr>
            <a:stCxn id="25" idx="1"/>
          </p:cNvCxnSpPr>
          <p:nvPr/>
        </p:nvCxnSpPr>
        <p:spPr>
          <a:xfrm rot="10800000">
            <a:off x="3985485" y="4930094"/>
            <a:ext cx="762000" cy="588199"/>
          </a:xfrm>
          <a:prstGeom prst="bentConnector3">
            <a:avLst>
              <a:gd name="adj1" fmla="val 99901"/>
            </a:avLst>
          </a:prstGeom>
          <a:ln w="6350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70995" y="1978223"/>
            <a:ext cx="3696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Table summarizes Number of Shifts per Run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267200" y="2340997"/>
            <a:ext cx="4094127" cy="2612003"/>
          </a:xfrm>
          <a:prstGeom prst="rect">
            <a:avLst/>
          </a:prstGeom>
          <a:solidFill>
            <a:schemeClr val="accent5">
              <a:lumMod val="40000"/>
              <a:lumOff val="60000"/>
              <a:alpha val="28000"/>
            </a:schemeClr>
          </a:solidFill>
          <a:ln w="3810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4631232" y="1916668"/>
            <a:ext cx="3429144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i="1" dirty="0" smtClean="0"/>
              <a:t>Machine Development </a:t>
            </a:r>
            <a:r>
              <a:rPr lang="en-US" i="1" dirty="0"/>
              <a:t>Program</a:t>
            </a:r>
          </a:p>
        </p:txBody>
      </p:sp>
      <p:sp>
        <p:nvSpPr>
          <p:cNvPr id="45" name="Left Brace 44"/>
          <p:cNvSpPr/>
          <p:nvPr/>
        </p:nvSpPr>
        <p:spPr>
          <a:xfrm rot="5400000">
            <a:off x="6183105" y="282966"/>
            <a:ext cx="262318" cy="409412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518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9492" y="166078"/>
            <a:ext cx="8103570" cy="753033"/>
          </a:xfrm>
        </p:spPr>
        <p:txBody>
          <a:bodyPr/>
          <a:lstStyle/>
          <a:p>
            <a:r>
              <a:rPr lang="en-US" dirty="0" smtClean="0"/>
              <a:t>LCLS Proposal Statistics</a:t>
            </a:r>
            <a:endParaRPr lang="en-US" dirty="0"/>
          </a:p>
        </p:txBody>
      </p:sp>
      <p:sp>
        <p:nvSpPr>
          <p:cNvPr id="18" name="Slide Number Placeholder 1"/>
          <p:cNvSpPr txBox="1">
            <a:spLocks/>
          </p:cNvSpPr>
          <p:nvPr/>
        </p:nvSpPr>
        <p:spPr>
          <a:xfrm>
            <a:off x="8825595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D36294-2849-48A8-8531-5354CF3095D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7311" y="5946516"/>
            <a:ext cx="9144000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The level of demand continues to far exceed supply. </a:t>
            </a:r>
          </a:p>
          <a:p>
            <a:pPr algn="ctr"/>
            <a:r>
              <a:rPr lang="en-US" i="1" dirty="0" smtClean="0"/>
              <a:t>Of ~ 150-200 Proposals per run, only 20-25% achieve success.</a:t>
            </a:r>
          </a:p>
          <a:p>
            <a:pPr algn="ctr"/>
            <a:r>
              <a:rPr lang="en-US" i="1" dirty="0" smtClean="0"/>
              <a:t>Capacity limited! </a:t>
            </a:r>
            <a:endParaRPr lang="en-US" i="1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29" y="2057400"/>
            <a:ext cx="441136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622" y="2057400"/>
            <a:ext cx="4411358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0158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/ FEL Availability Management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6376" y="1219200"/>
            <a:ext cx="8330424" cy="2426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Reported metric is photon beam availability at the transport shutter to x-ray instruments</a:t>
            </a:r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‘Mission Readiness’ program addressed obsolescence issues for the ~ 60 year old LCLS accelerator systems</a:t>
            </a:r>
            <a:endParaRPr lang="en-US" sz="1600" dirty="0" smtClean="0">
              <a:sym typeface="Wingdings" panose="05000000000000000000" pitchFamily="2" charset="2"/>
            </a:endParaRPr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ym typeface="Wingdings" panose="05000000000000000000" pitchFamily="2" charset="2"/>
              </a:rPr>
              <a:t>Semi automated system for availability tracking.</a:t>
            </a:r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ym typeface="Wingdings" panose="05000000000000000000" pitchFamily="2" charset="2"/>
              </a:rPr>
              <a:t>Downtime budget is assigned to each subsystem. </a:t>
            </a:r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ym typeface="Wingdings" panose="05000000000000000000" pitchFamily="2" charset="2"/>
              </a:rPr>
              <a:t>Availability Statistics (MTBF, MTTR) guide decisions for maintenance and repair.</a:t>
            </a:r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ym typeface="Wingdings" panose="05000000000000000000" pitchFamily="2" charset="2"/>
              </a:rPr>
              <a:t>Largest impact: Water, Fire, Electricity</a:t>
            </a:r>
            <a:endParaRPr lang="en-US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76" y="3805473"/>
            <a:ext cx="52578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796" y="3615871"/>
            <a:ext cx="3429000" cy="2760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0349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LCLS Photon Beam Availability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239713" y="1295400"/>
            <a:ext cx="6225359" cy="4516438"/>
            <a:chOff x="239713" y="1447800"/>
            <a:chExt cx="6225359" cy="4516438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713" y="1447800"/>
              <a:ext cx="6225359" cy="4516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9" name="Straight Connector 8"/>
            <p:cNvCxnSpPr/>
            <p:nvPr/>
          </p:nvCxnSpPr>
          <p:spPr>
            <a:xfrm>
              <a:off x="901065" y="4935855"/>
              <a:ext cx="54864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901065" y="3048000"/>
              <a:ext cx="54864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962025" y="4518660"/>
              <a:ext cx="2705100" cy="33855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/>
                <a:t>Goal set by funding agency</a:t>
              </a:r>
              <a:endParaRPr lang="en-US" sz="1600" i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31545" y="2667000"/>
              <a:ext cx="2268855" cy="33855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/>
                <a:t>LCLS internal goal</a:t>
              </a:r>
              <a:endParaRPr lang="en-US" sz="1600" i="1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621780" y="1447800"/>
            <a:ext cx="235578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Reported metric is photon beam availability at the transport shutter to x-ray instruments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Electron availability typically ~ 1% higher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‘Mission Readiness’ program addressed obsolescence issues for the ~ 60 year old LCLS accelerator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5934670"/>
            <a:ext cx="9144000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Downtimes measured in hours can have a disastrous  impact on FEL user experiments. This is the </a:t>
            </a:r>
            <a:r>
              <a:rPr lang="en-US" i="1" dirty="0">
                <a:sym typeface="Wingdings" panose="05000000000000000000" pitchFamily="2" charset="2"/>
              </a:rPr>
              <a:t>k</a:t>
            </a:r>
            <a:r>
              <a:rPr lang="en-US" i="1" dirty="0" smtClean="0">
                <a:sym typeface="Wingdings" panose="05000000000000000000" pitchFamily="2" charset="2"/>
              </a:rPr>
              <a:t>ey difference compared to a typical HEP experiment that can last many months.</a:t>
            </a:r>
          </a:p>
        </p:txBody>
      </p:sp>
    </p:spTree>
    <p:extLst>
      <p:ext uri="{BB962C8B-B14F-4D97-AF65-F5344CB8AC3E}">
        <p14:creationId xmlns:p14="http://schemas.microsoft.com/office/powerpoint/2010/main" val="3708743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Reduction of Accelerator Tuning Time</a:t>
            </a:r>
            <a:endParaRPr lang="en-US" b="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401852516"/>
              </p:ext>
            </p:extLst>
          </p:nvPr>
        </p:nvGraphicFramePr>
        <p:xfrm>
          <a:off x="457200" y="1371600"/>
          <a:ext cx="8108950" cy="5386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2400" y="6495995"/>
            <a:ext cx="2752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0000"/>
                </a:solidFill>
              </a:rPr>
              <a:t>2016 data from Peter Schuh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80905" y="1519535"/>
            <a:ext cx="4257504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Standard tuning tasks over 9 machine setups from 10/21/2015 – 01/25/2016 (11 hours total)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73978" y="2590800"/>
            <a:ext cx="4257504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Reduce tuning time by 50%,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Task automation leads to ~ 200 h / a gain of time.</a:t>
            </a:r>
          </a:p>
        </p:txBody>
      </p:sp>
      <p:sp>
        <p:nvSpPr>
          <p:cNvPr id="8" name="Oval 7"/>
          <p:cNvSpPr/>
          <p:nvPr/>
        </p:nvSpPr>
        <p:spPr>
          <a:xfrm>
            <a:off x="1219199" y="1981199"/>
            <a:ext cx="1988127" cy="4337051"/>
          </a:xfrm>
          <a:prstGeom prst="ellipse">
            <a:avLst/>
          </a:prstGeom>
          <a:noFill/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73978" y="3666530"/>
            <a:ext cx="4257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Focus on high gain tasks.</a:t>
            </a:r>
          </a:p>
        </p:txBody>
      </p:sp>
      <p:cxnSp>
        <p:nvCxnSpPr>
          <p:cNvPr id="14" name="Straight Arrow Connector 13"/>
          <p:cNvCxnSpPr>
            <a:stCxn id="10" idx="1"/>
            <a:endCxn id="8" idx="6"/>
          </p:cNvCxnSpPr>
          <p:nvPr/>
        </p:nvCxnSpPr>
        <p:spPr>
          <a:xfrm flipH="1">
            <a:off x="3207326" y="3851196"/>
            <a:ext cx="566652" cy="298529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978" y="1350258"/>
            <a:ext cx="4257504" cy="5145737"/>
          </a:xfrm>
          <a:prstGeom prst="rect">
            <a:avLst/>
          </a:prstGeom>
          <a:noFill/>
          <a:ln w="444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160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Shape 567" descr="https://lh4.googleusercontent.com/ao2cQ5RZV8Z-TzSVdUqgwd4jH7GkETkdkJ0ltajynSt-FvNack6-G8HljGCcYr7_lEZ2Oi37pWBLnmfk0_zcYcN71C69EwxJ-lRR87vF_HArPBFr0ucJJe0Q_15DI38ck2twfepF8MQ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80371" y="3906038"/>
            <a:ext cx="2979303" cy="2660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557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025" y="1150585"/>
            <a:ext cx="3690250" cy="2610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" descr="C:\Users\Tim\OneDrive\Documents\Conferences\2016 SAC Review\ocelo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86" y="1117023"/>
            <a:ext cx="3238500" cy="297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unAvailability.jpe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430" y="4196681"/>
            <a:ext cx="3705948" cy="230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Automation of Accelerator Tuning</a:t>
            </a:r>
            <a:br>
              <a:rPr lang="en-US" dirty="0" smtClean="0"/>
            </a:br>
            <a:r>
              <a:rPr lang="en-US" b="0" dirty="0"/>
              <a:t>Tools for routine/daily machine </a:t>
            </a:r>
            <a:r>
              <a:rPr lang="en-US" b="0" dirty="0" smtClean="0"/>
              <a:t>configuration</a:t>
            </a:r>
            <a:endParaRPr lang="en-US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5611832" y="2444342"/>
            <a:ext cx="2941144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Automated multi-parameter FEL optimization</a:t>
            </a:r>
            <a:endParaRPr lang="en-US" sz="16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5342371" y="4682243"/>
            <a:ext cx="3431329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Much more complex beam delivery w/o increase in tuning time.</a:t>
            </a:r>
            <a:endParaRPr lang="en-US" i="1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6" t="3620" r="41823" b="17639"/>
          <a:stretch/>
        </p:blipFill>
        <p:spPr>
          <a:xfrm>
            <a:off x="2228003" y="1335568"/>
            <a:ext cx="2881454" cy="24260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4633" y="3029117"/>
            <a:ext cx="3650358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Accelerator </a:t>
            </a:r>
            <a:r>
              <a:rPr lang="en-US" sz="1600" i="1" dirty="0" err="1" smtClean="0"/>
              <a:t>config</a:t>
            </a:r>
            <a:r>
              <a:rPr lang="en-US" sz="1600" i="1" dirty="0" smtClean="0"/>
              <a:t> database (SCORE)</a:t>
            </a:r>
            <a:endParaRPr lang="en-US" sz="1600" i="1" dirty="0"/>
          </a:p>
        </p:txBody>
      </p:sp>
      <p:pic>
        <p:nvPicPr>
          <p:cNvPr id="26" name="Shape 571" descr="https://lh5.googleusercontent.com/WHZvw3oqhJicC3neUxBuuGOhLC-OxnpFK0GRHuD40_mS2qdiH-Goj8k-p58Jb7Y1zwXrTsMNqVLcsnP23ZFCi-Vq-T3VI4WqaNRuvQVJVlUuwZRuUbYB66oKUx2ZitYXYrLBqdJdrpY"/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9446" y="4096218"/>
            <a:ext cx="2242193" cy="18636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457200" y="5350605"/>
            <a:ext cx="4191000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Analytical tuning tools (matching, taper, </a:t>
            </a:r>
            <a:r>
              <a:rPr lang="en-US" sz="1600" i="1" dirty="0" err="1" smtClean="0"/>
              <a:t>etc</a:t>
            </a:r>
            <a:r>
              <a:rPr lang="en-US" sz="1600" i="1" dirty="0" smtClean="0"/>
              <a:t>)</a:t>
            </a:r>
            <a:endParaRPr lang="en-US" sz="1600" i="1" dirty="0"/>
          </a:p>
        </p:txBody>
      </p:sp>
      <p:sp>
        <p:nvSpPr>
          <p:cNvPr id="27" name="TextBox 26"/>
          <p:cNvSpPr txBox="1"/>
          <p:nvPr/>
        </p:nvSpPr>
        <p:spPr>
          <a:xfrm>
            <a:off x="4985" y="5985966"/>
            <a:ext cx="9149119" cy="87203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i="1" dirty="0" smtClean="0">
                <a:solidFill>
                  <a:srgbClr val="FFFFFF"/>
                </a:solidFill>
              </a:rPr>
              <a:t>Next step is to exploit Machine Learning </a:t>
            </a:r>
            <a:r>
              <a:rPr lang="en-US" i="1" dirty="0" smtClean="0">
                <a:solidFill>
                  <a:srgbClr val="FFFFFF"/>
                </a:solidFill>
                <a:sym typeface="Wingdings" panose="05000000000000000000" pitchFamily="2" charset="2"/>
              </a:rPr>
              <a:t> Emerging at SLAC/LCLS with support from Stanford University  Computer Science Department. </a:t>
            </a:r>
            <a:endParaRPr lang="en-US" i="1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932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Organization that supports the operation and development of LCLS</a:t>
            </a:r>
            <a:endParaRPr lang="en-US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79" y="1217981"/>
            <a:ext cx="8077200" cy="4322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3143" y="1274679"/>
            <a:ext cx="6301725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Large scale facilities are operated by complex organizations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6934200" y="1905000"/>
            <a:ext cx="2133600" cy="116955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Nearly every organization is involved in operating </a:t>
            </a:r>
            <a:r>
              <a:rPr lang="en-US" sz="1400" b="1" dirty="0" smtClean="0"/>
              <a:t>LCLS</a:t>
            </a:r>
            <a:r>
              <a:rPr lang="en-US" sz="1400" dirty="0" smtClean="0"/>
              <a:t>.</a:t>
            </a:r>
          </a:p>
          <a:p>
            <a:pPr algn="ctr"/>
            <a:r>
              <a:rPr lang="en-US" sz="1400" dirty="0" smtClean="0"/>
              <a:t>Each organization is at least 3 layers deep.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6172200"/>
            <a:ext cx="9160672" cy="6858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i="1" dirty="0" smtClean="0">
                <a:solidFill>
                  <a:prstClr val="white"/>
                </a:solidFill>
              </a:rPr>
              <a:t>The key to make this organization work is to communicate efficiently.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777383" y="3905428"/>
            <a:ext cx="1261217" cy="675117"/>
          </a:xfrm>
          <a:prstGeom prst="roundRect">
            <a:avLst/>
          </a:prstGeom>
          <a:solidFill>
            <a:schemeClr val="accent6">
              <a:lumMod val="60000"/>
              <a:lumOff val="40000"/>
              <a:alpha val="48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62000" y="5665423"/>
            <a:ext cx="663865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 smtClean="0"/>
              <a:t>In addition, there are partner labs, e.g. LBNL. FNAL, ANL, JLAB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82728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Outline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228600" y="1447800"/>
            <a:ext cx="8686800" cy="4648200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Overview of SLAC’s Main Linear Accelerator Facilities</a:t>
            </a:r>
            <a:endParaRPr lang="en-US" b="1" dirty="0"/>
          </a:p>
          <a:p>
            <a:pPr marL="800100" lvl="1" indent="-342900"/>
            <a:r>
              <a:rPr lang="en-US" dirty="0" smtClean="0"/>
              <a:t>LCLS-I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current facility </a:t>
            </a:r>
            <a:r>
              <a:rPr lang="en-US" baseline="30000" dirty="0"/>
              <a:t>[1]</a:t>
            </a:r>
            <a:r>
              <a:rPr lang="en-US" dirty="0" smtClean="0"/>
              <a:t>			</a:t>
            </a:r>
            <a:r>
              <a:rPr lang="en-US" dirty="0"/>
              <a:t>	</a:t>
            </a:r>
            <a:endParaRPr lang="en-US" dirty="0" smtClean="0"/>
          </a:p>
          <a:p>
            <a:pPr marL="800100" lvl="1" indent="-342900"/>
            <a:r>
              <a:rPr lang="en-US" dirty="0" smtClean="0"/>
              <a:t>LCLS-II </a:t>
            </a:r>
            <a:r>
              <a:rPr lang="en-US" dirty="0" smtClean="0">
                <a:sym typeface="Wingdings" panose="05000000000000000000" pitchFamily="2" charset="2"/>
              </a:rPr>
              <a:t> under construction</a:t>
            </a:r>
            <a:endParaRPr lang="en-US" dirty="0" smtClean="0"/>
          </a:p>
          <a:p>
            <a:pPr marL="800100" lvl="1" indent="-342900"/>
            <a:r>
              <a:rPr lang="en-US" dirty="0" smtClean="0"/>
              <a:t>LCLS-II HE </a:t>
            </a:r>
            <a:r>
              <a:rPr lang="en-US" dirty="0" smtClean="0">
                <a:sym typeface="Wingdings" panose="05000000000000000000" pitchFamily="2" charset="2"/>
              </a:rPr>
              <a:t> planned extension of LCLS-II</a:t>
            </a:r>
          </a:p>
          <a:p>
            <a:pPr marL="800100" lvl="1" indent="-342900"/>
            <a:r>
              <a:rPr lang="en-US" dirty="0" smtClean="0">
                <a:sym typeface="Wingdings" panose="05000000000000000000" pitchFamily="2" charset="2"/>
              </a:rPr>
              <a:t>FACET-I and II </a:t>
            </a:r>
            <a:r>
              <a:rPr lang="en-US" baseline="30000" dirty="0"/>
              <a:t>[2]</a:t>
            </a:r>
            <a:r>
              <a:rPr lang="en-US" dirty="0" smtClean="0">
                <a:sym typeface="Wingdings" panose="05000000000000000000" pitchFamily="2" charset="2"/>
              </a:rPr>
              <a:t>	  HEP test beam facility	</a:t>
            </a:r>
          </a:p>
          <a:p>
            <a:r>
              <a:rPr lang="en-US" dirty="0" smtClean="0"/>
              <a:t>		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n-US" b="1" dirty="0" smtClean="0"/>
              <a:t>Performance </a:t>
            </a:r>
            <a:r>
              <a:rPr lang="en-US" b="1" dirty="0"/>
              <a:t>and Reliability at LCLS</a:t>
            </a:r>
          </a:p>
          <a:p>
            <a:pPr marL="800100" lvl="1" indent="-342900"/>
            <a:r>
              <a:rPr lang="en-US" dirty="0" smtClean="0"/>
              <a:t>Linac </a:t>
            </a:r>
            <a:r>
              <a:rPr lang="en-US" dirty="0"/>
              <a:t>Coherent Light Source</a:t>
            </a:r>
          </a:p>
          <a:p>
            <a:pPr marL="800100" lvl="1" indent="-342900"/>
            <a:r>
              <a:rPr lang="en-US" dirty="0" smtClean="0"/>
              <a:t>Performance and capabilities</a:t>
            </a:r>
            <a:endParaRPr lang="en-US" dirty="0"/>
          </a:p>
          <a:p>
            <a:pPr marL="800100" lvl="1" indent="-342900"/>
            <a:r>
              <a:rPr lang="en-US" dirty="0" smtClean="0"/>
              <a:t>Operation of LCLS as </a:t>
            </a:r>
            <a:r>
              <a:rPr lang="en-US" dirty="0"/>
              <a:t>a u</a:t>
            </a:r>
            <a:r>
              <a:rPr lang="en-US" dirty="0" smtClean="0"/>
              <a:t>ser </a:t>
            </a:r>
            <a:r>
              <a:rPr lang="en-US" dirty="0"/>
              <a:t>facility </a:t>
            </a:r>
            <a:r>
              <a:rPr lang="en-US" dirty="0" smtClean="0"/>
              <a:t>from 2009, Availability, Downtime</a:t>
            </a:r>
          </a:p>
          <a:p>
            <a:pPr marL="800100" lvl="1" indent="-342900"/>
            <a:r>
              <a:rPr lang="en-US" dirty="0" smtClean="0"/>
              <a:t>LCLS-II outlook</a:t>
            </a:r>
          </a:p>
          <a:p>
            <a:pPr marL="800100" lvl="1" indent="-342900"/>
            <a:r>
              <a:rPr lang="en-US" dirty="0" smtClean="0"/>
              <a:t>Focus of talk is accelerator and FEL, X-Ray science for context </a:t>
            </a:r>
          </a:p>
          <a:p>
            <a:endParaRPr lang="en-US" dirty="0" smtClean="0"/>
          </a:p>
          <a:p>
            <a:pPr marL="457200" indent="-457200">
              <a:buFont typeface="+mj-lt"/>
              <a:buAutoNum type="arabicPeriod" startAt="3"/>
            </a:pPr>
            <a:r>
              <a:rPr lang="en-US" b="1" dirty="0" smtClean="0"/>
              <a:t>Conclusions</a:t>
            </a:r>
            <a:endParaRPr lang="en-US" b="1" dirty="0"/>
          </a:p>
          <a:p>
            <a:pPr marL="457200" indent="-457200">
              <a:buFont typeface="+mj-lt"/>
              <a:buAutoNum type="arabicPeriod" startAt="2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1069" y="6172200"/>
            <a:ext cx="44737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>
                <a:solidFill>
                  <a:srgbClr val="000000"/>
                </a:solidFill>
              </a:rPr>
              <a:t>[1]</a:t>
            </a:r>
            <a:r>
              <a:rPr lang="en-US" sz="1400" dirty="0">
                <a:solidFill>
                  <a:srgbClr val="000000"/>
                </a:solidFill>
              </a:rPr>
              <a:t> Linac Coherent Light Source</a:t>
            </a:r>
          </a:p>
          <a:p>
            <a:r>
              <a:rPr lang="en-US" sz="1400" baseline="30000" dirty="0">
                <a:solidFill>
                  <a:srgbClr val="000000"/>
                </a:solidFill>
              </a:rPr>
              <a:t>[2]</a:t>
            </a:r>
            <a:r>
              <a:rPr lang="en-US" sz="1400" dirty="0">
                <a:solidFill>
                  <a:srgbClr val="000000"/>
                </a:solidFill>
              </a:rPr>
              <a:t> Facility for Advanced Accelerator Experimental tests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28600" y="6096000"/>
            <a:ext cx="8458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0583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295400"/>
            <a:ext cx="3076431" cy="2377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29091"/>
            <a:ext cx="9149118" cy="753033"/>
          </a:xfrm>
        </p:spPr>
        <p:txBody>
          <a:bodyPr anchor="ctr"/>
          <a:lstStyle/>
          <a:p>
            <a:pPr algn="ctr"/>
            <a:r>
              <a:rPr lang="en-US" dirty="0" smtClean="0"/>
              <a:t>Working on Accelerator Systems - Work Planning and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228600" y="1219200"/>
            <a:ext cx="8686800" cy="5257800"/>
          </a:xfrm>
        </p:spPr>
        <p:txBody>
          <a:bodyPr>
            <a:normAutofit fontScale="77500" lnSpcReduction="20000"/>
          </a:bodyPr>
          <a:lstStyle/>
          <a:p>
            <a:endParaRPr lang="en-US" b="1" dirty="0" smtClean="0"/>
          </a:p>
          <a:p>
            <a:r>
              <a:rPr lang="en-US" dirty="0" smtClean="0"/>
              <a:t>	</a:t>
            </a:r>
          </a:p>
          <a:p>
            <a:r>
              <a:rPr lang="en-US" dirty="0" smtClean="0"/>
              <a:t>	</a:t>
            </a:r>
          </a:p>
          <a:p>
            <a:r>
              <a:rPr lang="en-US" sz="2100" dirty="0" smtClean="0"/>
              <a:t>‘CATER’ </a:t>
            </a:r>
            <a:r>
              <a:rPr lang="en-US" sz="2100" dirty="0" smtClean="0">
                <a:sym typeface="Wingdings" panose="05000000000000000000" pitchFamily="2" charset="2"/>
              </a:rPr>
              <a:t> </a:t>
            </a:r>
            <a:r>
              <a:rPr lang="en-US" sz="2100" dirty="0" smtClean="0"/>
              <a:t>Work and task management system</a:t>
            </a:r>
          </a:p>
          <a:p>
            <a:r>
              <a:rPr lang="en-US" sz="2100" dirty="0" smtClean="0"/>
              <a:t>Lifecycle from Task creation </a:t>
            </a:r>
            <a:r>
              <a:rPr lang="en-US" sz="2100" dirty="0" smtClean="0">
                <a:sym typeface="Wingdings" panose="05000000000000000000" pitchFamily="2" charset="2"/>
              </a:rPr>
              <a:t> Resolution</a:t>
            </a:r>
          </a:p>
          <a:p>
            <a:r>
              <a:rPr lang="en-US" sz="2100" dirty="0" smtClean="0">
                <a:sym typeface="Wingdings" panose="05000000000000000000" pitchFamily="2" charset="2"/>
              </a:rPr>
              <a:t>Integrated Safety Analysis defines controls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	</a:t>
            </a:r>
          </a:p>
          <a:p>
            <a:r>
              <a:rPr lang="en-US" b="1" dirty="0" smtClean="0">
                <a:sym typeface="Wingdings" panose="05000000000000000000" pitchFamily="2" charset="2"/>
              </a:rPr>
              <a:t>Coordination of Operations, Maintenance </a:t>
            </a:r>
          </a:p>
          <a:p>
            <a:r>
              <a:rPr lang="en-US" b="1" dirty="0" smtClean="0">
                <a:sym typeface="Wingdings" panose="05000000000000000000" pitchFamily="2" charset="2"/>
              </a:rPr>
              <a:t>and Development</a:t>
            </a:r>
          </a:p>
          <a:p>
            <a:endParaRPr lang="en-US" dirty="0" smtClean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smtClean="0">
                <a:sym typeface="Wingdings" panose="05000000000000000000" pitchFamily="2" charset="2"/>
              </a:rPr>
              <a:t>S</a:t>
            </a:r>
            <a:r>
              <a:rPr lang="en-US" sz="1900" dirty="0" smtClean="0">
                <a:sym typeface="Wingdings" panose="05000000000000000000" pitchFamily="2" charset="2"/>
              </a:rPr>
              <a:t>cope, Priorities, Schedules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 smtClean="0">
                <a:sym typeface="Wingdings" panose="05000000000000000000" pitchFamily="2" charset="2"/>
              </a:rPr>
              <a:t>Coordination according to Management Level: </a:t>
            </a:r>
          </a:p>
          <a:p>
            <a:r>
              <a:rPr lang="en-US" sz="1900" dirty="0" smtClean="0">
                <a:sym typeface="Wingdings" panose="05000000000000000000" pitchFamily="2" charset="2"/>
              </a:rPr>
              <a:t>	 </a:t>
            </a:r>
            <a:r>
              <a:rPr lang="en-US" sz="1700" dirty="0" smtClean="0">
                <a:sym typeface="Wingdings" panose="05000000000000000000" pitchFamily="2" charset="2"/>
              </a:rPr>
              <a:t>Strategic to Tactical</a:t>
            </a:r>
          </a:p>
          <a:p>
            <a:endParaRPr lang="en-US" sz="1900" dirty="0" smtClean="0">
              <a:sym typeface="Wingdings" panose="05000000000000000000" pitchFamily="2" charset="2"/>
            </a:endParaRPr>
          </a:p>
          <a:p>
            <a:pPr marL="342900" indent="-342900" defTabSz="274320">
              <a:buFont typeface="Arial" panose="020B0604020202020204" pitchFamily="34" charset="0"/>
              <a:buChar char="•"/>
            </a:pPr>
            <a:r>
              <a:rPr lang="en-US" sz="2100" dirty="0" smtClean="0">
                <a:sym typeface="Wingdings" panose="05000000000000000000" pitchFamily="2" charset="2"/>
              </a:rPr>
              <a:t>Laboratory Management Team </a:t>
            </a:r>
          </a:p>
          <a:p>
            <a:pPr marL="800100" lvl="1" indent="-342900" defTabSz="274320"/>
            <a:r>
              <a:rPr lang="en-US" sz="1700" dirty="0" smtClean="0">
                <a:sym typeface="Wingdings" panose="05000000000000000000" pitchFamily="2" charset="2"/>
              </a:rPr>
              <a:t>Directorate level coordination (SMM)</a:t>
            </a:r>
          </a:p>
          <a:p>
            <a:pPr marL="1033463" lvl="2" indent="-342900" defTabSz="274320">
              <a:buFont typeface="Arial" panose="020B0604020202020204" pitchFamily="34" charset="0"/>
              <a:buChar char="•"/>
            </a:pPr>
            <a:r>
              <a:rPr lang="en-US" sz="1600" dirty="0" smtClean="0">
                <a:sym typeface="Wingdings" panose="05000000000000000000" pitchFamily="2" charset="2"/>
              </a:rPr>
              <a:t>Division and Cross Division level</a:t>
            </a:r>
          </a:p>
          <a:p>
            <a:pPr marL="1257300" lvl="3" indent="-342900" defTabSz="274320"/>
            <a:r>
              <a:rPr lang="en-US" sz="1400" dirty="0" smtClean="0">
                <a:sym typeface="Wingdings" panose="05000000000000000000" pitchFamily="2" charset="2"/>
              </a:rPr>
              <a:t>Work Group Coordination (Department level)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4912295" y="3811012"/>
            <a:ext cx="425010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Daily operations and maintenance  meeting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Machine Development planning meetings</a:t>
            </a:r>
          </a:p>
          <a:p>
            <a:pPr lvl="1">
              <a:lnSpc>
                <a:spcPct val="150000"/>
              </a:lnSpc>
            </a:pPr>
            <a:r>
              <a:rPr lang="en-US" sz="1600" dirty="0" smtClean="0"/>
              <a:t>programmatic and task planning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Division and Department head level coordination meetings including ‘cross directorate’.</a:t>
            </a:r>
            <a:endParaRPr lang="en-US" sz="16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52400" y="3124200"/>
            <a:ext cx="59101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6519446"/>
            <a:ext cx="9149119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71450" lvl="1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i="1" dirty="0" smtClean="0">
                <a:solidFill>
                  <a:schemeClr val="bg1"/>
                </a:solidFill>
              </a:rPr>
              <a:t>Management &amp; Communication ensures effective work planning. Safety has highest priority. </a:t>
            </a:r>
            <a:endParaRPr lang="en-US" sz="1600" i="1" dirty="0">
              <a:solidFill>
                <a:schemeClr val="bg1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61" y="1212169"/>
            <a:ext cx="49339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2766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D5F64563-BE02-4EAA-B8CA-9E45B2E61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Capability Development to support Users/Science program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xmlns="" id="{1852BC71-0510-4A4D-8082-4C2F78D716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627173"/>
              </p:ext>
            </p:extLst>
          </p:nvPr>
        </p:nvGraphicFramePr>
        <p:xfrm>
          <a:off x="4191000" y="1447800"/>
          <a:ext cx="4724400" cy="477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A9CD64C-30AF-424D-92B1-BE81A283BE79}"/>
              </a:ext>
            </a:extLst>
          </p:cNvPr>
          <p:cNvSpPr txBox="1"/>
          <p:nvPr/>
        </p:nvSpPr>
        <p:spPr>
          <a:xfrm>
            <a:off x="457200" y="1981200"/>
            <a:ext cx="3276600" cy="3505200"/>
          </a:xfrm>
          <a:prstGeom prst="rect">
            <a:avLst/>
          </a:prstGeom>
          <a:gradFill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  <a:effectLst>
            <a:softEdge rad="12700"/>
          </a:effectLst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FFFFFF"/>
                </a:solidFill>
              </a:rPr>
              <a:t>Science Program drives Accelerator </a:t>
            </a:r>
            <a:r>
              <a:rPr lang="en-US" sz="2400" i="1" dirty="0" smtClean="0">
                <a:solidFill>
                  <a:srgbClr val="FFFFFF"/>
                </a:solidFill>
              </a:rPr>
              <a:t>and x-ray systems development </a:t>
            </a:r>
            <a:endParaRPr lang="en-US" sz="2400" i="1" dirty="0">
              <a:solidFill>
                <a:srgbClr val="FFFFFF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rgbClr val="FFFFFF"/>
                </a:solidFill>
              </a:rPr>
              <a:t>Includes </a:t>
            </a:r>
            <a:r>
              <a:rPr lang="en-US" sz="2400" i="1" dirty="0">
                <a:solidFill>
                  <a:srgbClr val="FFFFFF"/>
                </a:solidFill>
              </a:rPr>
              <a:t>exploratory </a:t>
            </a:r>
            <a:r>
              <a:rPr lang="en-US" sz="2400" i="1" dirty="0" smtClean="0">
                <a:solidFill>
                  <a:srgbClr val="FFFFFF"/>
                </a:solidFill>
              </a:rPr>
              <a:t>Development.</a:t>
            </a:r>
          </a:p>
          <a:p>
            <a:pPr>
              <a:lnSpc>
                <a:spcPct val="150000"/>
              </a:lnSpc>
            </a:pPr>
            <a:endParaRPr lang="en-US" sz="2400" i="1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5120" y="6375817"/>
            <a:ext cx="9149119" cy="5078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i="1" dirty="0" smtClean="0">
                <a:solidFill>
                  <a:srgbClr val="FFFFFF"/>
                </a:solidFill>
              </a:rPr>
              <a:t>Science needs  and accelerator </a:t>
            </a:r>
            <a:r>
              <a:rPr lang="en-US" i="1" dirty="0">
                <a:solidFill>
                  <a:srgbClr val="FFFFFF"/>
                </a:solidFill>
              </a:rPr>
              <a:t>d</a:t>
            </a:r>
            <a:r>
              <a:rPr lang="en-US" i="1" dirty="0" smtClean="0">
                <a:solidFill>
                  <a:srgbClr val="FFFFFF"/>
                </a:solidFill>
              </a:rPr>
              <a:t>evelopment often form a feedback loop.</a:t>
            </a:r>
          </a:p>
        </p:txBody>
      </p:sp>
    </p:spTree>
    <p:extLst>
      <p:ext uri="{BB962C8B-B14F-4D97-AF65-F5344CB8AC3E}">
        <p14:creationId xmlns:p14="http://schemas.microsoft.com/office/powerpoint/2010/main" val="3379099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Top-level </a:t>
            </a:r>
            <a:r>
              <a:rPr lang="en-US" dirty="0"/>
              <a:t>process used to define our plan of action for </a:t>
            </a:r>
            <a:r>
              <a:rPr lang="en-US" dirty="0" smtClean="0"/>
              <a:t>LCLS facilities (includes LCLS-I,II, HE)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C766D1F-5286-BC4B-977B-FA5217C2811A}"/>
              </a:ext>
            </a:extLst>
          </p:cNvPr>
          <p:cNvSpPr txBox="1"/>
          <p:nvPr/>
        </p:nvSpPr>
        <p:spPr>
          <a:xfrm>
            <a:off x="7474105" y="3342913"/>
            <a:ext cx="1293253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First</a:t>
            </a:r>
          </a:p>
          <a:p>
            <a:pPr algn="ctr"/>
            <a:r>
              <a:rPr lang="en-US" sz="1400" dirty="0"/>
              <a:t>Experiments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880" y="3962400"/>
            <a:ext cx="1422400" cy="18923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AE1A401-F7E2-1041-B48E-AB855D2DEC3A}"/>
              </a:ext>
            </a:extLst>
          </p:cNvPr>
          <p:cNvSpPr txBox="1"/>
          <p:nvPr/>
        </p:nvSpPr>
        <p:spPr>
          <a:xfrm>
            <a:off x="5667693" y="1369167"/>
            <a:ext cx="342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Details on LCLS website: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Science Drivers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instrument designs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First Experiments documents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C766D1F-5286-BC4B-977B-FA5217C2811A}"/>
              </a:ext>
            </a:extLst>
          </p:cNvPr>
          <p:cNvSpPr txBox="1"/>
          <p:nvPr/>
        </p:nvSpPr>
        <p:spPr>
          <a:xfrm>
            <a:off x="228599" y="1562943"/>
            <a:ext cx="1293253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Current Capabilities</a:t>
            </a:r>
            <a:endParaRPr lang="en-US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C766D1F-5286-BC4B-977B-FA5217C2811A}"/>
              </a:ext>
            </a:extLst>
          </p:cNvPr>
          <p:cNvSpPr txBox="1"/>
          <p:nvPr/>
        </p:nvSpPr>
        <p:spPr>
          <a:xfrm>
            <a:off x="2057400" y="2086163"/>
            <a:ext cx="1293253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Science Opportunities</a:t>
            </a:r>
            <a:endParaRPr lang="en-US" sz="1400" dirty="0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C766D1F-5286-BC4B-977B-FA5217C2811A}"/>
              </a:ext>
            </a:extLst>
          </p:cNvPr>
          <p:cNvSpPr txBox="1"/>
          <p:nvPr/>
        </p:nvSpPr>
        <p:spPr>
          <a:xfrm>
            <a:off x="3925373" y="2357380"/>
            <a:ext cx="1293253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Facilitiy</a:t>
            </a:r>
            <a:r>
              <a:rPr lang="en-US" sz="1400" dirty="0" smtClean="0"/>
              <a:t> Response</a:t>
            </a:r>
            <a:endParaRPr lang="en-US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DC766D1F-5286-BC4B-977B-FA5217C2811A}"/>
              </a:ext>
            </a:extLst>
          </p:cNvPr>
          <p:cNvSpPr txBox="1"/>
          <p:nvPr/>
        </p:nvSpPr>
        <p:spPr>
          <a:xfrm>
            <a:off x="5862227" y="3312135"/>
            <a:ext cx="1293253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Prioritized Plan</a:t>
            </a:r>
            <a:endParaRPr lang="en-US" sz="1400" dirty="0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DC766D1F-5286-BC4B-977B-FA5217C2811A}"/>
              </a:ext>
            </a:extLst>
          </p:cNvPr>
          <p:cNvSpPr txBox="1"/>
          <p:nvPr/>
        </p:nvSpPr>
        <p:spPr>
          <a:xfrm>
            <a:off x="218665" y="3852793"/>
            <a:ext cx="1293253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LCLS-II</a:t>
            </a:r>
          </a:p>
          <a:p>
            <a:pPr algn="ctr"/>
            <a:r>
              <a:rPr lang="en-US" sz="1400" dirty="0" smtClean="0"/>
              <a:t>Project</a:t>
            </a:r>
            <a:endParaRPr lang="en-US" sz="1400" dirty="0"/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2114145"/>
            <a:ext cx="1293253" cy="167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663424"/>
            <a:ext cx="1270387" cy="1629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373" y="2952912"/>
            <a:ext cx="1305996" cy="14957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262229" y="4450177"/>
            <a:ext cx="1198831" cy="1142547"/>
            <a:chOff x="4256638" y="4024515"/>
            <a:chExt cx="1735762" cy="153808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7200" y="4495800"/>
              <a:ext cx="1725200" cy="1066800"/>
            </a:xfrm>
            <a:prstGeom prst="rect">
              <a:avLst/>
            </a:prstGeom>
          </p:spPr>
        </p:pic>
        <p:pic>
          <p:nvPicPr>
            <p:cNvPr id="31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6638" y="4024515"/>
              <a:ext cx="1727532" cy="358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7" name="Straight Arrow Connector 6"/>
          <p:cNvCxnSpPr/>
          <p:nvPr/>
        </p:nvCxnSpPr>
        <p:spPr>
          <a:xfrm>
            <a:off x="1521852" y="2663424"/>
            <a:ext cx="535548" cy="289488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3350653" y="3497876"/>
            <a:ext cx="535548" cy="289488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1521852" y="3955501"/>
            <a:ext cx="535548" cy="285761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438" y="3842211"/>
            <a:ext cx="1278813" cy="1644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" name="Straight Arrow Connector 33"/>
          <p:cNvCxnSpPr/>
          <p:nvPr/>
        </p:nvCxnSpPr>
        <p:spPr>
          <a:xfrm>
            <a:off x="5290275" y="4419805"/>
            <a:ext cx="535548" cy="289488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-5119" y="6232039"/>
            <a:ext cx="9149119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71450" lvl="1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i="1" dirty="0">
                <a:solidFill>
                  <a:schemeClr val="bg1"/>
                </a:solidFill>
              </a:rPr>
              <a:t>Our current focus: optimizing the delivery plan for Early Science,</a:t>
            </a:r>
          </a:p>
          <a:p>
            <a:pPr marL="171450" lvl="1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i="1" dirty="0">
                <a:solidFill>
                  <a:schemeClr val="bg1"/>
                </a:solidFill>
              </a:rPr>
              <a:t>consistent with available resources (people, $, time)</a:t>
            </a:r>
          </a:p>
        </p:txBody>
      </p:sp>
    </p:spTree>
    <p:extLst>
      <p:ext uri="{BB962C8B-B14F-4D97-AF65-F5344CB8AC3E}">
        <p14:creationId xmlns:p14="http://schemas.microsoft.com/office/powerpoint/2010/main" val="4243097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F4F992BA-8921-4264-962B-E472E7BC4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Capability Development to support Users/Science </a:t>
            </a:r>
            <a:r>
              <a:rPr lang="en-US" dirty="0" smtClean="0"/>
              <a:t>program 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3B9EBED-015E-450E-A67D-4B8D9A893E01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Seeded </a:t>
            </a:r>
            <a:r>
              <a:rPr lang="en-US" b="1" dirty="0" smtClean="0"/>
              <a:t>Beams (SXRSS, HXRSS)</a:t>
            </a:r>
            <a:endParaRPr lang="en-US" b="1" dirty="0"/>
          </a:p>
          <a:p>
            <a:pPr marL="800100" lvl="1" indent="-342900"/>
            <a:r>
              <a:rPr lang="en-US" dirty="0"/>
              <a:t>	Self seeding in the soft and hard energy range </a:t>
            </a:r>
          </a:p>
          <a:p>
            <a:pPr marL="800100" lvl="1" indent="-342900"/>
            <a:r>
              <a:rPr lang="en-US" dirty="0"/>
              <a:t>	(&lt;2 </a:t>
            </a:r>
            <a:r>
              <a:rPr lang="en-US" dirty="0" err="1"/>
              <a:t>kev</a:t>
            </a:r>
            <a:r>
              <a:rPr lang="en-US" dirty="0"/>
              <a:t> up to ~ 10 keV)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Polarized </a:t>
            </a:r>
            <a:r>
              <a:rPr lang="en-US" b="1" dirty="0" smtClean="0"/>
              <a:t>x-rays </a:t>
            </a:r>
            <a:r>
              <a:rPr lang="en-US" b="1" dirty="0" smtClean="0">
                <a:sym typeface="Wingdings" panose="05000000000000000000" pitchFamily="2" charset="2"/>
              </a:rPr>
              <a:t> </a:t>
            </a:r>
            <a:r>
              <a:rPr lang="en-US" b="1" dirty="0" smtClean="0"/>
              <a:t>99% circularly polarized</a:t>
            </a:r>
            <a:endParaRPr lang="en-US" b="1" dirty="0"/>
          </a:p>
          <a:p>
            <a:pPr marL="800100" lvl="1" indent="-342900"/>
            <a:r>
              <a:rPr lang="en-US" dirty="0" smtClean="0"/>
              <a:t>DELTA undulator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Sub-femtosecond pulses in the soft and hard energy range </a:t>
            </a:r>
          </a:p>
          <a:p>
            <a:pPr marL="800100" lvl="1" indent="-342900"/>
            <a:r>
              <a:rPr lang="en-US" dirty="0"/>
              <a:t>XLEAP technique (SXR)</a:t>
            </a:r>
          </a:p>
          <a:p>
            <a:pPr marL="800100" lvl="1" indent="-342900"/>
            <a:r>
              <a:rPr lang="en-US" dirty="0"/>
              <a:t>Nonlinear Compression (HXR)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Ultrashort </a:t>
            </a:r>
            <a:r>
              <a:rPr lang="en-US" b="1" dirty="0"/>
              <a:t>pulse length measurement </a:t>
            </a:r>
          </a:p>
          <a:p>
            <a:pPr marL="800100" lvl="1" indent="-342900"/>
            <a:r>
              <a:rPr lang="en-US" dirty="0"/>
              <a:t>XTCAV – electron bunch length (few femtoseconds) </a:t>
            </a:r>
          </a:p>
          <a:p>
            <a:pPr marL="800100" lvl="1" indent="-342900"/>
            <a:r>
              <a:rPr lang="en-US" dirty="0"/>
              <a:t>angular streaking of x-rays (sub femtoseconds</a:t>
            </a:r>
            <a:r>
              <a:rPr lang="en-US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Multi-bunch beams </a:t>
            </a:r>
            <a:r>
              <a:rPr lang="en-US" b="1" dirty="0">
                <a:sym typeface="Wingdings" panose="05000000000000000000" pitchFamily="2" charset="2"/>
              </a:rPr>
              <a:t> large parameter space</a:t>
            </a:r>
            <a:endParaRPr lang="en-US" b="1" dirty="0"/>
          </a:p>
          <a:p>
            <a:pPr marL="800100" lvl="1" indent="-342900"/>
            <a:r>
              <a:rPr lang="en-US" dirty="0"/>
              <a:t>Injector laser based</a:t>
            </a:r>
          </a:p>
          <a:p>
            <a:pPr marL="800100" lvl="1" indent="-342900"/>
            <a:r>
              <a:rPr lang="en-US" dirty="0"/>
              <a:t>‘Fresh slice’ technique</a:t>
            </a:r>
          </a:p>
          <a:p>
            <a:pPr marL="800100" lvl="1" indent="-342900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295400"/>
            <a:ext cx="8001000" cy="41242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pPr algn="ctr"/>
            <a:endParaRPr lang="en-US" sz="2800" b="1" i="1" dirty="0" smtClean="0"/>
          </a:p>
          <a:p>
            <a:pPr algn="ctr"/>
            <a:r>
              <a:rPr lang="en-US" sz="2400" b="1" i="1" dirty="0" smtClean="0"/>
              <a:t>All capabilities will be duplicated and upgraded for LCLS – II. This is part of </a:t>
            </a:r>
            <a:r>
              <a:rPr lang="en-US" sz="2400" b="1" i="1" dirty="0"/>
              <a:t>o</a:t>
            </a:r>
            <a:r>
              <a:rPr lang="en-US" sz="2400" b="1" i="1" dirty="0" smtClean="0"/>
              <a:t>ur plan to optimize capabilities and support LCLS-II science.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 smtClean="0"/>
              <a:t>SXRSS-II</a:t>
            </a:r>
          </a:p>
          <a:p>
            <a:pPr algn="ctr"/>
            <a:r>
              <a:rPr lang="en-US" sz="2400" b="1" i="1" dirty="0" smtClean="0"/>
              <a:t>HXRSS-II</a:t>
            </a:r>
          </a:p>
          <a:p>
            <a:pPr algn="ctr"/>
            <a:r>
              <a:rPr lang="en-US" sz="2400" b="1" i="1" dirty="0" smtClean="0"/>
              <a:t>DELTA-II</a:t>
            </a:r>
          </a:p>
          <a:p>
            <a:pPr algn="ctr"/>
            <a:r>
              <a:rPr lang="en-US" sz="2400" b="1" i="1" dirty="0" smtClean="0"/>
              <a:t>XLEAP-II</a:t>
            </a:r>
          </a:p>
          <a:p>
            <a:pPr algn="ctr"/>
            <a:r>
              <a:rPr lang="en-US" sz="2400" b="1" i="1" dirty="0" smtClean="0"/>
              <a:t>XTCAV-II</a:t>
            </a:r>
            <a:r>
              <a:rPr lang="en-US" sz="1600" b="1" i="1" dirty="0" smtClean="0"/>
              <a:t> </a:t>
            </a:r>
          </a:p>
          <a:p>
            <a:pPr algn="ctr"/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998684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LCLS-II FEL Systems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32482" y="3500657"/>
            <a:ext cx="17526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>
                    <a:lumMod val="95000"/>
                  </a:schemeClr>
                </a:solidFill>
              </a:rPr>
              <a:t>Additional instruments are planned for a total of 10.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110791"/>
            <a:ext cx="3429000" cy="26195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62" y="1251033"/>
            <a:ext cx="8302951" cy="27612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04864" y="1310342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3 additional instruments are planned for a total of 9.</a:t>
            </a:r>
            <a:endParaRPr 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614" y="4100821"/>
            <a:ext cx="4191000" cy="2591559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 flipV="1">
            <a:off x="990600" y="2631640"/>
            <a:ext cx="4114800" cy="2092760"/>
          </a:xfrm>
          <a:prstGeom prst="straightConnector1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5917614" y="2971800"/>
            <a:ext cx="1143000" cy="1752600"/>
          </a:xfrm>
          <a:prstGeom prst="straightConnector1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2286000" y="2631641"/>
            <a:ext cx="4203114" cy="2515560"/>
          </a:xfrm>
          <a:prstGeom prst="straightConnector1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3352800" y="2631640"/>
            <a:ext cx="4495800" cy="2702360"/>
          </a:xfrm>
          <a:prstGeom prst="straightConnector1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01040" y="1619606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sym typeface="Wingdings"/>
              </a:rPr>
              <a:t></a:t>
            </a:r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834" y="1251033"/>
            <a:ext cx="455393" cy="80958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866267" y="1802487"/>
            <a:ext cx="68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7, 8, 9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032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LCLS-II Key Parameters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12" y="1447800"/>
            <a:ext cx="843915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6" y="3285259"/>
            <a:ext cx="4086225" cy="2853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004" y="3368040"/>
            <a:ext cx="4691257" cy="2545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0158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LCLS-II Project Schedule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55" y="1232442"/>
            <a:ext cx="8842246" cy="56193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35552" y="2514600"/>
            <a:ext cx="1946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“Ready for CD-4”</a:t>
            </a:r>
          </a:p>
          <a:p>
            <a:r>
              <a:rPr lang="en-US" dirty="0" smtClean="0"/>
              <a:t>Q1FY2021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5867400" y="1371600"/>
            <a:ext cx="0" cy="541020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354054" y="1094601"/>
            <a:ext cx="1026691" cy="2769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We are here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7770976" y="4560606"/>
            <a:ext cx="990600" cy="95410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Restart user ops in March 2020.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175517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3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0103" y="1340597"/>
            <a:ext cx="7254075" cy="350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Near Experimental Hall extension for LCLS-II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94844" y="5271384"/>
            <a:ext cx="265176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cap="rnd">
            <a:solidFill>
              <a:srgbClr val="002060"/>
            </a:solidFill>
          </a:ln>
          <a:effectLst/>
        </p:spPr>
        <p:txBody>
          <a:bodyPr wrap="square" rtlCol="0">
            <a:spAutoFit/>
          </a:bodyPr>
          <a:lstStyle/>
          <a:p>
            <a:pPr algn="ctr">
              <a:buSzPct val="25000"/>
            </a:pPr>
            <a:r>
              <a:rPr lang="en-US" sz="1200" b="1" kern="0" dirty="0">
                <a:solidFill>
                  <a:srgbClr val="E17000"/>
                </a:solidFill>
                <a:ea typeface="Arial"/>
                <a:cs typeface="Arial"/>
                <a:sym typeface="Arial"/>
              </a:rPr>
              <a:t>NEH 1.1 (TMO)</a:t>
            </a:r>
          </a:p>
          <a:p>
            <a:pPr marL="285750" indent="-285750">
              <a:buClr>
                <a:srgbClr val="E17000"/>
              </a:buClr>
              <a:buSzPct val="100000"/>
              <a:buFont typeface="Arial"/>
              <a:buChar char="•"/>
            </a:pPr>
            <a:r>
              <a:rPr lang="en-US" sz="1200" kern="0" dirty="0">
                <a:solidFill>
                  <a:srgbClr val="E17000"/>
                </a:solidFill>
                <a:ea typeface="Arial"/>
                <a:cs typeface="Arial"/>
                <a:sym typeface="Arial"/>
              </a:rPr>
              <a:t>High Flux Soft X-ray </a:t>
            </a:r>
          </a:p>
          <a:p>
            <a:pPr marL="285750" indent="-285750">
              <a:buClr>
                <a:srgbClr val="E17000"/>
              </a:buClr>
              <a:buSzPct val="100000"/>
              <a:buFont typeface="Arial"/>
              <a:buChar char="•"/>
            </a:pPr>
            <a:r>
              <a:rPr lang="en-US" sz="1200" kern="0" dirty="0">
                <a:solidFill>
                  <a:srgbClr val="E17000"/>
                </a:solidFill>
                <a:ea typeface="Arial"/>
                <a:cs typeface="Arial"/>
                <a:sym typeface="Arial"/>
              </a:rPr>
              <a:t>250 – 2000 eV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3787140" y="4671286"/>
            <a:ext cx="265176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cap="rnd">
            <a:solidFill>
              <a:srgbClr val="002060"/>
            </a:solidFill>
          </a:ln>
          <a:effectLst/>
        </p:spPr>
        <p:txBody>
          <a:bodyPr wrap="square" rtlCol="0">
            <a:spAutoFit/>
          </a:bodyPr>
          <a:lstStyle/>
          <a:p>
            <a:pPr algn="ctr">
              <a:buSzPct val="25000"/>
            </a:pPr>
            <a:r>
              <a:rPr lang="en-US" sz="1200" b="1" kern="0" dirty="0">
                <a:solidFill>
                  <a:srgbClr val="7030A0"/>
                </a:solidFill>
                <a:ea typeface="Arial"/>
                <a:cs typeface="Arial"/>
                <a:sym typeface="Arial"/>
              </a:rPr>
              <a:t>NEH 1.2 (TXI) (2 XFEL beams)</a:t>
            </a:r>
          </a:p>
          <a:p>
            <a:pPr marL="285750" indent="-285750">
              <a:buSzPct val="100000"/>
              <a:buFont typeface="Arial"/>
              <a:buChar char="•"/>
            </a:pPr>
            <a:r>
              <a:rPr lang="en-US" sz="1200" kern="0" dirty="0">
                <a:solidFill>
                  <a:srgbClr val="7030A0"/>
                </a:solidFill>
                <a:ea typeface="Arial"/>
                <a:cs typeface="Arial"/>
                <a:sym typeface="Arial"/>
              </a:rPr>
              <a:t>Tender X-ray Instrument</a:t>
            </a:r>
          </a:p>
          <a:p>
            <a:pPr marL="285750" indent="-285750">
              <a:buSzPct val="100000"/>
              <a:buFont typeface="Arial"/>
              <a:buChar char="•"/>
            </a:pPr>
            <a:r>
              <a:rPr lang="en-US" sz="1200" kern="0" dirty="0">
                <a:solidFill>
                  <a:srgbClr val="7030A0"/>
                </a:solidFill>
                <a:ea typeface="Arial"/>
                <a:cs typeface="Arial"/>
                <a:sym typeface="Arial"/>
              </a:rPr>
              <a:t>400 – 7000 eV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438899" y="4671286"/>
            <a:ext cx="2651761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/>
        </p:spPr>
        <p:txBody>
          <a:bodyPr wrap="square">
            <a:spAutoFit/>
          </a:bodyPr>
          <a:lstStyle/>
          <a:p>
            <a:pPr algn="ctr">
              <a:buSzPct val="25000"/>
            </a:pPr>
            <a:r>
              <a:rPr lang="en-US" sz="12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NEH 2.2 (RIXS / MMI)</a:t>
            </a:r>
          </a:p>
          <a:p>
            <a:pPr marL="285750" indent="-285750">
              <a:buClr>
                <a:srgbClr val="FF0000"/>
              </a:buClr>
              <a:buSzPct val="100000"/>
              <a:buFont typeface="Arial"/>
              <a:buChar char="•"/>
            </a:pPr>
            <a:r>
              <a:rPr lang="en-US" sz="1200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250 – 1350 eV</a:t>
            </a:r>
          </a:p>
          <a:p>
            <a:pPr marL="285750" indent="-285750">
              <a:buClr>
                <a:srgbClr val="FF0000"/>
              </a:buClr>
              <a:buSzPct val="100000"/>
              <a:buFont typeface="Arial"/>
              <a:buChar char="•"/>
            </a:pPr>
            <a:r>
              <a:rPr lang="en-US" sz="12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RIXS</a:t>
            </a:r>
            <a:r>
              <a:rPr lang="en-US" sz="1200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endstation</a:t>
            </a:r>
            <a:r>
              <a:rPr lang="en-US" sz="1200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(30,000 resolving power)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38900" y="5456051"/>
            <a:ext cx="265176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cap="rnd">
            <a:solidFill>
              <a:srgbClr val="002060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200" b="1" kern="0" dirty="0">
                <a:solidFill>
                  <a:schemeClr val="accent6">
                    <a:lumMod val="75000"/>
                  </a:schemeClr>
                </a:solidFill>
                <a:ea typeface="Arial"/>
                <a:cs typeface="Arial"/>
                <a:sym typeface="Arial"/>
              </a:rPr>
              <a:t>XPP</a:t>
            </a:r>
            <a:r>
              <a:rPr lang="en-US" sz="1200" kern="0" dirty="0">
                <a:solidFill>
                  <a:schemeClr val="accent6">
                    <a:lumMod val="75000"/>
                  </a:schemeClr>
                </a:solidFill>
                <a:ea typeface="Arial"/>
                <a:cs typeface="Arial"/>
                <a:sym typeface="Arial"/>
              </a:rPr>
              <a:t> modified for high rep-rate “tender X-ray” operation</a:t>
            </a:r>
          </a:p>
        </p:txBody>
      </p:sp>
      <p:sp>
        <p:nvSpPr>
          <p:cNvPr id="16" name="Shape 325"/>
          <p:cNvSpPr/>
          <p:nvPr/>
        </p:nvSpPr>
        <p:spPr>
          <a:xfrm rot="242680">
            <a:off x="456338" y="3464447"/>
            <a:ext cx="1531709" cy="1078173"/>
          </a:xfrm>
          <a:prstGeom prst="rect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algn="ctr" defTabSz="914400"/>
            <a:endParaRPr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cxnSp>
        <p:nvCxnSpPr>
          <p:cNvPr id="10" name="Straight Arrow Connector 9"/>
          <p:cNvCxnSpPr>
            <a:stCxn id="8" idx="1"/>
            <a:endCxn id="16" idx="2"/>
          </p:cNvCxnSpPr>
          <p:nvPr/>
        </p:nvCxnSpPr>
        <p:spPr>
          <a:xfrm flipH="1" flipV="1">
            <a:off x="1184169" y="4541277"/>
            <a:ext cx="2610675" cy="1053273"/>
          </a:xfrm>
          <a:prstGeom prst="straightConnector1">
            <a:avLst/>
          </a:prstGeom>
          <a:ln w="38100">
            <a:solidFill>
              <a:srgbClr val="E17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hape 328"/>
          <p:cNvSpPr/>
          <p:nvPr/>
        </p:nvSpPr>
        <p:spPr>
          <a:xfrm rot="313976">
            <a:off x="3350759" y="1800018"/>
            <a:ext cx="3212189" cy="1772929"/>
          </a:xfrm>
          <a:prstGeom prst="rect">
            <a:avLst/>
          </a:prstGeom>
          <a:noFill/>
          <a:ln w="38100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algn="ctr" defTabSz="914400"/>
            <a:endParaRPr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6484704" y="3715736"/>
            <a:ext cx="1516296" cy="10004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hape 331"/>
          <p:cNvSpPr/>
          <p:nvPr/>
        </p:nvSpPr>
        <p:spPr>
          <a:xfrm rot="225732">
            <a:off x="2023149" y="3576216"/>
            <a:ext cx="1448042" cy="1093643"/>
          </a:xfrm>
          <a:prstGeom prst="rect">
            <a:avLst/>
          </a:prstGeom>
          <a:noFill/>
          <a:ln w="28575" cap="flat" cmpd="sng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algn="ctr" defTabSz="914400"/>
            <a:endParaRPr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cxnSp>
        <p:nvCxnSpPr>
          <p:cNvPr id="24" name="Straight Arrow Connector 23"/>
          <p:cNvCxnSpPr>
            <a:stCxn id="11" idx="1"/>
          </p:cNvCxnSpPr>
          <p:nvPr/>
        </p:nvCxnSpPr>
        <p:spPr>
          <a:xfrm flipH="1" flipV="1">
            <a:off x="3436704" y="4671286"/>
            <a:ext cx="350436" cy="323166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107347" y="2675266"/>
            <a:ext cx="1382159" cy="30777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914400"/>
            <a:r>
              <a:rPr lang="en-US" sz="1400" b="1" kern="0" dirty="0">
                <a:solidFill>
                  <a:srgbClr val="FFFFFF"/>
                </a:solidFill>
                <a:sym typeface="Arial"/>
              </a:rPr>
              <a:t>New laser hall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6324600"/>
            <a:ext cx="9149119" cy="5800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171450" lvl="1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i="1" dirty="0" smtClean="0">
                <a:solidFill>
                  <a:schemeClr val="bg1"/>
                </a:solidFill>
              </a:rPr>
              <a:t>Extension of x-ray instrumentation in parallel with LCLS-II accelerator &amp; FEL development</a:t>
            </a:r>
            <a:r>
              <a:rPr lang="en-US" i="1" dirty="0" smtClean="0">
                <a:solidFill>
                  <a:schemeClr val="bg1"/>
                </a:solidFill>
              </a:rPr>
              <a:t>.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87140" y="4332732"/>
            <a:ext cx="5303520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Instrument development program for LCLS-II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93777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941" y="4409629"/>
            <a:ext cx="3570663" cy="243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998" y="73304"/>
            <a:ext cx="8229600" cy="628284"/>
          </a:xfrm>
        </p:spPr>
        <p:txBody>
          <a:bodyPr/>
          <a:lstStyle/>
          <a:p>
            <a:r>
              <a:rPr lang="en-US" dirty="0"/>
              <a:t>Science Enabled by LCLS-II High Repetition Rate </a:t>
            </a:r>
          </a:p>
        </p:txBody>
      </p:sp>
      <p:sp>
        <p:nvSpPr>
          <p:cNvPr id="6" name="Content Placeholder 17"/>
          <p:cNvSpPr txBox="1">
            <a:spLocks/>
          </p:cNvSpPr>
          <p:nvPr/>
        </p:nvSpPr>
        <p:spPr>
          <a:xfrm>
            <a:off x="2584563" y="1707145"/>
            <a:ext cx="3913253" cy="40318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lvl1pPr marL="284163" indent="-284163" algn="l" defTabSz="914400" rtl="0" eaLnBrk="1" latinLnBrk="0" hangingPunct="1">
              <a:spcBef>
                <a:spcPts val="800"/>
              </a:spcBef>
              <a:buFont typeface="Wingdings" panose="05000000000000000000" pitchFamily="2" charset="2"/>
              <a:buChar char="q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7525" indent="-17303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4075" indent="-163513" algn="l" defTabSz="914400" rtl="0" eaLnBrk="1" latinLnBrk="0" hangingPunct="1">
              <a:spcBef>
                <a:spcPct val="20000"/>
              </a:spcBef>
              <a:buFont typeface="Arial" pitchFamily="34" charset="0"/>
              <a:buChar char="−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11275" indent="-163513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Nanoscale Materials Dynamics, Heterogeneity and </a:t>
            </a:r>
            <a:r>
              <a:rPr lang="en-US" sz="1800" b="1" dirty="0" smtClean="0"/>
              <a:t>Fluctuations</a:t>
            </a:r>
          </a:p>
          <a:p>
            <a:r>
              <a:rPr lang="en-US" sz="1800" b="1" dirty="0"/>
              <a:t>Fundamental Dynamics of Energy and </a:t>
            </a:r>
            <a:r>
              <a:rPr lang="en-US" sz="1800" b="1" dirty="0" smtClean="0"/>
              <a:t>Charge</a:t>
            </a:r>
          </a:p>
          <a:p>
            <a:r>
              <a:rPr lang="en-US" sz="1800" b="1" dirty="0"/>
              <a:t>Catalysis and </a:t>
            </a:r>
            <a:r>
              <a:rPr lang="en-US" sz="1800" b="1" dirty="0" smtClean="0"/>
              <a:t>Photo-catalysis</a:t>
            </a:r>
          </a:p>
          <a:p>
            <a:r>
              <a:rPr lang="it-IT" sz="1800" b="1" dirty="0"/>
              <a:t>Emergent Phenomena in Quantum </a:t>
            </a:r>
            <a:r>
              <a:rPr lang="it-IT" sz="1800" b="1" dirty="0" smtClean="0"/>
              <a:t>Materials</a:t>
            </a:r>
          </a:p>
          <a:p>
            <a:r>
              <a:rPr lang="en-US" sz="1800" b="1" dirty="0"/>
              <a:t>Revealing Biological Function in Real </a:t>
            </a:r>
            <a:r>
              <a:rPr lang="en-US" sz="1800" b="1" dirty="0" smtClean="0"/>
              <a:t>Time</a:t>
            </a:r>
          </a:p>
          <a:p>
            <a:r>
              <a:rPr lang="en-US" sz="1800" b="1" dirty="0"/>
              <a:t>Matter in Extreme Environments</a:t>
            </a:r>
          </a:p>
          <a:p>
            <a:pPr marL="0" indent="0">
              <a:buNone/>
            </a:pPr>
            <a:endParaRPr lang="en-US" sz="1800" b="1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6551766" y="2584589"/>
            <a:ext cx="2224791" cy="1943028"/>
            <a:chOff x="4954020" y="3986123"/>
            <a:chExt cx="2316163" cy="1938338"/>
          </a:xfrm>
        </p:grpSpPr>
        <p:grpSp>
          <p:nvGrpSpPr>
            <p:cNvPr id="9" name="Gruppieren 51"/>
            <p:cNvGrpSpPr>
              <a:grpSpLocks noChangeAspect="1"/>
            </p:cNvGrpSpPr>
            <p:nvPr/>
          </p:nvGrpSpPr>
          <p:grpSpPr bwMode="auto">
            <a:xfrm>
              <a:off x="4954020" y="3986123"/>
              <a:ext cx="2316163" cy="1938338"/>
              <a:chOff x="398696" y="5245100"/>
              <a:chExt cx="1853185" cy="1550899"/>
            </a:xfrm>
          </p:grpSpPr>
          <p:pic>
            <p:nvPicPr>
              <p:cNvPr id="11" name="Grafik 25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4042"/>
              <a:stretch>
                <a:fillRect/>
              </a:stretch>
            </p:blipFill>
            <p:spPr bwMode="auto">
              <a:xfrm>
                <a:off x="398696" y="5245100"/>
                <a:ext cx="1853185" cy="15508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Textfeld 49"/>
              <p:cNvSpPr txBox="1">
                <a:spLocks noChangeArrowheads="1"/>
              </p:cNvSpPr>
              <p:nvPr/>
            </p:nvSpPr>
            <p:spPr bwMode="auto">
              <a:xfrm>
                <a:off x="950094" y="5287088"/>
                <a:ext cx="1093932" cy="245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altLang="en-US" sz="1400" b="1" dirty="0">
                    <a:solidFill>
                      <a:srgbClr val="F2F2F2"/>
                    </a:solidFill>
                    <a:latin typeface="Symbol" panose="05050102010706020507" pitchFamily="18" charset="2"/>
                  </a:rPr>
                  <a:t>D</a:t>
                </a:r>
                <a:r>
                  <a:rPr lang="de-DE" altLang="en-US" sz="1400" b="1" dirty="0">
                    <a:solidFill>
                      <a:srgbClr val="F2F2F2"/>
                    </a:solidFill>
                    <a:latin typeface="Calibri" panose="020F0502020204030204" pitchFamily="34" charset="0"/>
                  </a:rPr>
                  <a:t>t = 350 </a:t>
                </a:r>
                <a:r>
                  <a:rPr lang="de-DE" altLang="en-US" sz="1400" b="1" dirty="0" smtClean="0">
                    <a:solidFill>
                      <a:srgbClr val="F2F2F2"/>
                    </a:solidFill>
                    <a:latin typeface="Calibri" panose="020F0502020204030204" pitchFamily="34" charset="0"/>
                  </a:rPr>
                  <a:t>fs</a:t>
                </a:r>
                <a:endParaRPr lang="de-DE" altLang="en-US" sz="1400" b="1" dirty="0">
                  <a:solidFill>
                    <a:srgbClr val="F2F2F2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0" name="Freeform 9"/>
            <p:cNvSpPr/>
            <p:nvPr/>
          </p:nvSpPr>
          <p:spPr>
            <a:xfrm>
              <a:off x="5323537" y="5049956"/>
              <a:ext cx="1865959" cy="483849"/>
            </a:xfrm>
            <a:custGeom>
              <a:avLst/>
              <a:gdLst>
                <a:gd name="connsiteX0" fmla="*/ 0 w 742950"/>
                <a:gd name="connsiteY0" fmla="*/ 1059375 h 1060610"/>
                <a:gd name="connsiteX1" fmla="*/ 55245 w 742950"/>
                <a:gd name="connsiteY1" fmla="*/ 996510 h 1060610"/>
                <a:gd name="connsiteX2" fmla="*/ 106680 w 742950"/>
                <a:gd name="connsiteY2" fmla="*/ 645990 h 1060610"/>
                <a:gd name="connsiteX3" fmla="*/ 171450 w 742950"/>
                <a:gd name="connsiteY3" fmla="*/ 1006035 h 1060610"/>
                <a:gd name="connsiteX4" fmla="*/ 264795 w 742950"/>
                <a:gd name="connsiteY4" fmla="*/ 1015560 h 1060610"/>
                <a:gd name="connsiteX5" fmla="*/ 308610 w 742950"/>
                <a:gd name="connsiteY5" fmla="*/ 786960 h 1060610"/>
                <a:gd name="connsiteX6" fmla="*/ 403860 w 742950"/>
                <a:gd name="connsiteY6" fmla="*/ 195 h 1060610"/>
                <a:gd name="connsiteX7" fmla="*/ 504825 w 742950"/>
                <a:gd name="connsiteY7" fmla="*/ 708855 h 1060610"/>
                <a:gd name="connsiteX8" fmla="*/ 558165 w 742950"/>
                <a:gd name="connsiteY8" fmla="*/ 474540 h 1060610"/>
                <a:gd name="connsiteX9" fmla="*/ 640080 w 742950"/>
                <a:gd name="connsiteY9" fmla="*/ 731715 h 1060610"/>
                <a:gd name="connsiteX10" fmla="*/ 683895 w 742950"/>
                <a:gd name="connsiteY10" fmla="*/ 739335 h 1060610"/>
                <a:gd name="connsiteX11" fmla="*/ 742950 w 742950"/>
                <a:gd name="connsiteY11" fmla="*/ 920310 h 1060610"/>
                <a:gd name="connsiteX0" fmla="*/ 0 w 742950"/>
                <a:gd name="connsiteY0" fmla="*/ 1059375 h 1068375"/>
                <a:gd name="connsiteX1" fmla="*/ 38100 w 742950"/>
                <a:gd name="connsiteY1" fmla="*/ 1065090 h 1068375"/>
                <a:gd name="connsiteX2" fmla="*/ 55245 w 742950"/>
                <a:gd name="connsiteY2" fmla="*/ 996510 h 1068375"/>
                <a:gd name="connsiteX3" fmla="*/ 106680 w 742950"/>
                <a:gd name="connsiteY3" fmla="*/ 645990 h 1068375"/>
                <a:gd name="connsiteX4" fmla="*/ 171450 w 742950"/>
                <a:gd name="connsiteY4" fmla="*/ 1006035 h 1068375"/>
                <a:gd name="connsiteX5" fmla="*/ 264795 w 742950"/>
                <a:gd name="connsiteY5" fmla="*/ 1015560 h 1068375"/>
                <a:gd name="connsiteX6" fmla="*/ 308610 w 742950"/>
                <a:gd name="connsiteY6" fmla="*/ 786960 h 1068375"/>
                <a:gd name="connsiteX7" fmla="*/ 403860 w 742950"/>
                <a:gd name="connsiteY7" fmla="*/ 195 h 1068375"/>
                <a:gd name="connsiteX8" fmla="*/ 504825 w 742950"/>
                <a:gd name="connsiteY8" fmla="*/ 708855 h 1068375"/>
                <a:gd name="connsiteX9" fmla="*/ 558165 w 742950"/>
                <a:gd name="connsiteY9" fmla="*/ 474540 h 1068375"/>
                <a:gd name="connsiteX10" fmla="*/ 640080 w 742950"/>
                <a:gd name="connsiteY10" fmla="*/ 731715 h 1068375"/>
                <a:gd name="connsiteX11" fmla="*/ 683895 w 742950"/>
                <a:gd name="connsiteY11" fmla="*/ 739335 h 1068375"/>
                <a:gd name="connsiteX12" fmla="*/ 742950 w 742950"/>
                <a:gd name="connsiteY12" fmla="*/ 920310 h 1068375"/>
                <a:gd name="connsiteX0" fmla="*/ 0 w 742950"/>
                <a:gd name="connsiteY0" fmla="*/ 1059375 h 1068375"/>
                <a:gd name="connsiteX1" fmla="*/ 38100 w 742950"/>
                <a:gd name="connsiteY1" fmla="*/ 1065090 h 1068375"/>
                <a:gd name="connsiteX2" fmla="*/ 55245 w 742950"/>
                <a:gd name="connsiteY2" fmla="*/ 996510 h 1068375"/>
                <a:gd name="connsiteX3" fmla="*/ 116205 w 742950"/>
                <a:gd name="connsiteY3" fmla="*/ 645990 h 1068375"/>
                <a:gd name="connsiteX4" fmla="*/ 171450 w 742950"/>
                <a:gd name="connsiteY4" fmla="*/ 1006035 h 1068375"/>
                <a:gd name="connsiteX5" fmla="*/ 264795 w 742950"/>
                <a:gd name="connsiteY5" fmla="*/ 1015560 h 1068375"/>
                <a:gd name="connsiteX6" fmla="*/ 308610 w 742950"/>
                <a:gd name="connsiteY6" fmla="*/ 786960 h 1068375"/>
                <a:gd name="connsiteX7" fmla="*/ 403860 w 742950"/>
                <a:gd name="connsiteY7" fmla="*/ 195 h 1068375"/>
                <a:gd name="connsiteX8" fmla="*/ 504825 w 742950"/>
                <a:gd name="connsiteY8" fmla="*/ 708855 h 1068375"/>
                <a:gd name="connsiteX9" fmla="*/ 558165 w 742950"/>
                <a:gd name="connsiteY9" fmla="*/ 474540 h 1068375"/>
                <a:gd name="connsiteX10" fmla="*/ 640080 w 742950"/>
                <a:gd name="connsiteY10" fmla="*/ 731715 h 1068375"/>
                <a:gd name="connsiteX11" fmla="*/ 683895 w 742950"/>
                <a:gd name="connsiteY11" fmla="*/ 739335 h 1068375"/>
                <a:gd name="connsiteX12" fmla="*/ 742950 w 742950"/>
                <a:gd name="connsiteY12" fmla="*/ 920310 h 1068375"/>
                <a:gd name="connsiteX0" fmla="*/ 0 w 742950"/>
                <a:gd name="connsiteY0" fmla="*/ 1059375 h 1068375"/>
                <a:gd name="connsiteX1" fmla="*/ 38100 w 742950"/>
                <a:gd name="connsiteY1" fmla="*/ 1065090 h 1068375"/>
                <a:gd name="connsiteX2" fmla="*/ 55245 w 742950"/>
                <a:gd name="connsiteY2" fmla="*/ 996510 h 1068375"/>
                <a:gd name="connsiteX3" fmla="*/ 110490 w 742950"/>
                <a:gd name="connsiteY3" fmla="*/ 645990 h 1068375"/>
                <a:gd name="connsiteX4" fmla="*/ 171450 w 742950"/>
                <a:gd name="connsiteY4" fmla="*/ 1006035 h 1068375"/>
                <a:gd name="connsiteX5" fmla="*/ 264795 w 742950"/>
                <a:gd name="connsiteY5" fmla="*/ 1015560 h 1068375"/>
                <a:gd name="connsiteX6" fmla="*/ 308610 w 742950"/>
                <a:gd name="connsiteY6" fmla="*/ 786960 h 1068375"/>
                <a:gd name="connsiteX7" fmla="*/ 403860 w 742950"/>
                <a:gd name="connsiteY7" fmla="*/ 195 h 1068375"/>
                <a:gd name="connsiteX8" fmla="*/ 504825 w 742950"/>
                <a:gd name="connsiteY8" fmla="*/ 708855 h 1068375"/>
                <a:gd name="connsiteX9" fmla="*/ 558165 w 742950"/>
                <a:gd name="connsiteY9" fmla="*/ 474540 h 1068375"/>
                <a:gd name="connsiteX10" fmla="*/ 640080 w 742950"/>
                <a:gd name="connsiteY10" fmla="*/ 731715 h 1068375"/>
                <a:gd name="connsiteX11" fmla="*/ 683895 w 742950"/>
                <a:gd name="connsiteY11" fmla="*/ 739335 h 1068375"/>
                <a:gd name="connsiteX12" fmla="*/ 742950 w 742950"/>
                <a:gd name="connsiteY12" fmla="*/ 920310 h 1068375"/>
                <a:gd name="connsiteX0" fmla="*/ 0 w 742950"/>
                <a:gd name="connsiteY0" fmla="*/ 1059375 h 1068375"/>
                <a:gd name="connsiteX1" fmla="*/ 38100 w 742950"/>
                <a:gd name="connsiteY1" fmla="*/ 1065090 h 1068375"/>
                <a:gd name="connsiteX2" fmla="*/ 55245 w 742950"/>
                <a:gd name="connsiteY2" fmla="*/ 996510 h 1068375"/>
                <a:gd name="connsiteX3" fmla="*/ 110490 w 742950"/>
                <a:gd name="connsiteY3" fmla="*/ 645990 h 1068375"/>
                <a:gd name="connsiteX4" fmla="*/ 171450 w 742950"/>
                <a:gd name="connsiteY4" fmla="*/ 1006035 h 1068375"/>
                <a:gd name="connsiteX5" fmla="*/ 260985 w 742950"/>
                <a:gd name="connsiteY5" fmla="*/ 1007940 h 1068375"/>
                <a:gd name="connsiteX6" fmla="*/ 308610 w 742950"/>
                <a:gd name="connsiteY6" fmla="*/ 786960 h 1068375"/>
                <a:gd name="connsiteX7" fmla="*/ 403860 w 742950"/>
                <a:gd name="connsiteY7" fmla="*/ 195 h 1068375"/>
                <a:gd name="connsiteX8" fmla="*/ 504825 w 742950"/>
                <a:gd name="connsiteY8" fmla="*/ 708855 h 1068375"/>
                <a:gd name="connsiteX9" fmla="*/ 558165 w 742950"/>
                <a:gd name="connsiteY9" fmla="*/ 474540 h 1068375"/>
                <a:gd name="connsiteX10" fmla="*/ 640080 w 742950"/>
                <a:gd name="connsiteY10" fmla="*/ 731715 h 1068375"/>
                <a:gd name="connsiteX11" fmla="*/ 683895 w 742950"/>
                <a:gd name="connsiteY11" fmla="*/ 739335 h 1068375"/>
                <a:gd name="connsiteX12" fmla="*/ 742950 w 742950"/>
                <a:gd name="connsiteY12" fmla="*/ 920310 h 1068375"/>
                <a:gd name="connsiteX0" fmla="*/ 0 w 742950"/>
                <a:gd name="connsiteY0" fmla="*/ 1059323 h 1068323"/>
                <a:gd name="connsiteX1" fmla="*/ 38100 w 742950"/>
                <a:gd name="connsiteY1" fmla="*/ 1065038 h 1068323"/>
                <a:gd name="connsiteX2" fmla="*/ 55245 w 742950"/>
                <a:gd name="connsiteY2" fmla="*/ 996458 h 1068323"/>
                <a:gd name="connsiteX3" fmla="*/ 110490 w 742950"/>
                <a:gd name="connsiteY3" fmla="*/ 645938 h 1068323"/>
                <a:gd name="connsiteX4" fmla="*/ 171450 w 742950"/>
                <a:gd name="connsiteY4" fmla="*/ 1005983 h 1068323"/>
                <a:gd name="connsiteX5" fmla="*/ 260985 w 742950"/>
                <a:gd name="connsiteY5" fmla="*/ 1007888 h 1068323"/>
                <a:gd name="connsiteX6" fmla="*/ 308610 w 742950"/>
                <a:gd name="connsiteY6" fmla="*/ 786908 h 1068323"/>
                <a:gd name="connsiteX7" fmla="*/ 403860 w 742950"/>
                <a:gd name="connsiteY7" fmla="*/ 143 h 1068323"/>
                <a:gd name="connsiteX8" fmla="*/ 504825 w 742950"/>
                <a:gd name="connsiteY8" fmla="*/ 708803 h 1068323"/>
                <a:gd name="connsiteX9" fmla="*/ 558165 w 742950"/>
                <a:gd name="connsiteY9" fmla="*/ 474488 h 1068323"/>
                <a:gd name="connsiteX10" fmla="*/ 640080 w 742950"/>
                <a:gd name="connsiteY10" fmla="*/ 731663 h 1068323"/>
                <a:gd name="connsiteX11" fmla="*/ 683895 w 742950"/>
                <a:gd name="connsiteY11" fmla="*/ 739283 h 1068323"/>
                <a:gd name="connsiteX12" fmla="*/ 742950 w 742950"/>
                <a:gd name="connsiteY12" fmla="*/ 920258 h 1068323"/>
                <a:gd name="connsiteX0" fmla="*/ 0 w 742950"/>
                <a:gd name="connsiteY0" fmla="*/ 1059488 h 1068488"/>
                <a:gd name="connsiteX1" fmla="*/ 38100 w 742950"/>
                <a:gd name="connsiteY1" fmla="*/ 1065203 h 1068488"/>
                <a:gd name="connsiteX2" fmla="*/ 55245 w 742950"/>
                <a:gd name="connsiteY2" fmla="*/ 996623 h 1068488"/>
                <a:gd name="connsiteX3" fmla="*/ 110490 w 742950"/>
                <a:gd name="connsiteY3" fmla="*/ 646103 h 1068488"/>
                <a:gd name="connsiteX4" fmla="*/ 171450 w 742950"/>
                <a:gd name="connsiteY4" fmla="*/ 1006148 h 1068488"/>
                <a:gd name="connsiteX5" fmla="*/ 260985 w 742950"/>
                <a:gd name="connsiteY5" fmla="*/ 1008053 h 1068488"/>
                <a:gd name="connsiteX6" fmla="*/ 308610 w 742950"/>
                <a:gd name="connsiteY6" fmla="*/ 787073 h 1068488"/>
                <a:gd name="connsiteX7" fmla="*/ 403860 w 742950"/>
                <a:gd name="connsiteY7" fmla="*/ 308 h 1068488"/>
                <a:gd name="connsiteX8" fmla="*/ 502920 w 742950"/>
                <a:gd name="connsiteY8" fmla="*/ 689918 h 1068488"/>
                <a:gd name="connsiteX9" fmla="*/ 558165 w 742950"/>
                <a:gd name="connsiteY9" fmla="*/ 474653 h 1068488"/>
                <a:gd name="connsiteX10" fmla="*/ 640080 w 742950"/>
                <a:gd name="connsiteY10" fmla="*/ 731828 h 1068488"/>
                <a:gd name="connsiteX11" fmla="*/ 683895 w 742950"/>
                <a:gd name="connsiteY11" fmla="*/ 739448 h 1068488"/>
                <a:gd name="connsiteX12" fmla="*/ 742950 w 742950"/>
                <a:gd name="connsiteY12" fmla="*/ 920423 h 1068488"/>
                <a:gd name="connsiteX0" fmla="*/ 0 w 742950"/>
                <a:gd name="connsiteY0" fmla="*/ 1059190 h 1068190"/>
                <a:gd name="connsiteX1" fmla="*/ 38100 w 742950"/>
                <a:gd name="connsiteY1" fmla="*/ 1064905 h 1068190"/>
                <a:gd name="connsiteX2" fmla="*/ 55245 w 742950"/>
                <a:gd name="connsiteY2" fmla="*/ 996325 h 1068190"/>
                <a:gd name="connsiteX3" fmla="*/ 110490 w 742950"/>
                <a:gd name="connsiteY3" fmla="*/ 645805 h 1068190"/>
                <a:gd name="connsiteX4" fmla="*/ 171450 w 742950"/>
                <a:gd name="connsiteY4" fmla="*/ 1005850 h 1068190"/>
                <a:gd name="connsiteX5" fmla="*/ 260985 w 742950"/>
                <a:gd name="connsiteY5" fmla="*/ 1007755 h 1068190"/>
                <a:gd name="connsiteX6" fmla="*/ 308610 w 742950"/>
                <a:gd name="connsiteY6" fmla="*/ 786775 h 1068190"/>
                <a:gd name="connsiteX7" fmla="*/ 403860 w 742950"/>
                <a:gd name="connsiteY7" fmla="*/ 10 h 1068190"/>
                <a:gd name="connsiteX8" fmla="*/ 502920 w 742950"/>
                <a:gd name="connsiteY8" fmla="*/ 689620 h 1068190"/>
                <a:gd name="connsiteX9" fmla="*/ 558165 w 742950"/>
                <a:gd name="connsiteY9" fmla="*/ 474355 h 1068190"/>
                <a:gd name="connsiteX10" fmla="*/ 640080 w 742950"/>
                <a:gd name="connsiteY10" fmla="*/ 731530 h 1068190"/>
                <a:gd name="connsiteX11" fmla="*/ 683895 w 742950"/>
                <a:gd name="connsiteY11" fmla="*/ 739150 h 1068190"/>
                <a:gd name="connsiteX12" fmla="*/ 742950 w 742950"/>
                <a:gd name="connsiteY12" fmla="*/ 920125 h 1068190"/>
                <a:gd name="connsiteX0" fmla="*/ 0 w 742950"/>
                <a:gd name="connsiteY0" fmla="*/ 1059190 h 1068190"/>
                <a:gd name="connsiteX1" fmla="*/ 38100 w 742950"/>
                <a:gd name="connsiteY1" fmla="*/ 1064905 h 1068190"/>
                <a:gd name="connsiteX2" fmla="*/ 55245 w 742950"/>
                <a:gd name="connsiteY2" fmla="*/ 996325 h 1068190"/>
                <a:gd name="connsiteX3" fmla="*/ 110490 w 742950"/>
                <a:gd name="connsiteY3" fmla="*/ 645805 h 1068190"/>
                <a:gd name="connsiteX4" fmla="*/ 171450 w 742950"/>
                <a:gd name="connsiteY4" fmla="*/ 1005850 h 1068190"/>
                <a:gd name="connsiteX5" fmla="*/ 260985 w 742950"/>
                <a:gd name="connsiteY5" fmla="*/ 1007755 h 1068190"/>
                <a:gd name="connsiteX6" fmla="*/ 308610 w 742950"/>
                <a:gd name="connsiteY6" fmla="*/ 786775 h 1068190"/>
                <a:gd name="connsiteX7" fmla="*/ 403860 w 742950"/>
                <a:gd name="connsiteY7" fmla="*/ 10 h 1068190"/>
                <a:gd name="connsiteX8" fmla="*/ 502920 w 742950"/>
                <a:gd name="connsiteY8" fmla="*/ 689620 h 1068190"/>
                <a:gd name="connsiteX9" fmla="*/ 558165 w 742950"/>
                <a:gd name="connsiteY9" fmla="*/ 474355 h 1068190"/>
                <a:gd name="connsiteX10" fmla="*/ 640080 w 742950"/>
                <a:gd name="connsiteY10" fmla="*/ 731530 h 1068190"/>
                <a:gd name="connsiteX11" fmla="*/ 683895 w 742950"/>
                <a:gd name="connsiteY11" fmla="*/ 739150 h 1068190"/>
                <a:gd name="connsiteX12" fmla="*/ 742950 w 742950"/>
                <a:gd name="connsiteY12" fmla="*/ 920125 h 1068190"/>
                <a:gd name="connsiteX0" fmla="*/ 0 w 742950"/>
                <a:gd name="connsiteY0" fmla="*/ 1059190 h 1068190"/>
                <a:gd name="connsiteX1" fmla="*/ 38100 w 742950"/>
                <a:gd name="connsiteY1" fmla="*/ 1064905 h 1068190"/>
                <a:gd name="connsiteX2" fmla="*/ 55245 w 742950"/>
                <a:gd name="connsiteY2" fmla="*/ 996325 h 1068190"/>
                <a:gd name="connsiteX3" fmla="*/ 110490 w 742950"/>
                <a:gd name="connsiteY3" fmla="*/ 645805 h 1068190"/>
                <a:gd name="connsiteX4" fmla="*/ 171450 w 742950"/>
                <a:gd name="connsiteY4" fmla="*/ 1005850 h 1068190"/>
                <a:gd name="connsiteX5" fmla="*/ 260985 w 742950"/>
                <a:gd name="connsiteY5" fmla="*/ 1007755 h 1068190"/>
                <a:gd name="connsiteX6" fmla="*/ 308610 w 742950"/>
                <a:gd name="connsiteY6" fmla="*/ 786775 h 1068190"/>
                <a:gd name="connsiteX7" fmla="*/ 403860 w 742950"/>
                <a:gd name="connsiteY7" fmla="*/ 10 h 1068190"/>
                <a:gd name="connsiteX8" fmla="*/ 502920 w 742950"/>
                <a:gd name="connsiteY8" fmla="*/ 689620 h 1068190"/>
                <a:gd name="connsiteX9" fmla="*/ 565785 w 742950"/>
                <a:gd name="connsiteY9" fmla="*/ 478165 h 1068190"/>
                <a:gd name="connsiteX10" fmla="*/ 640080 w 742950"/>
                <a:gd name="connsiteY10" fmla="*/ 731530 h 1068190"/>
                <a:gd name="connsiteX11" fmla="*/ 683895 w 742950"/>
                <a:gd name="connsiteY11" fmla="*/ 739150 h 1068190"/>
                <a:gd name="connsiteX12" fmla="*/ 742950 w 742950"/>
                <a:gd name="connsiteY12" fmla="*/ 920125 h 1068190"/>
                <a:gd name="connsiteX0" fmla="*/ 0 w 742950"/>
                <a:gd name="connsiteY0" fmla="*/ 1059190 h 1068190"/>
                <a:gd name="connsiteX1" fmla="*/ 38100 w 742950"/>
                <a:gd name="connsiteY1" fmla="*/ 1064905 h 1068190"/>
                <a:gd name="connsiteX2" fmla="*/ 55245 w 742950"/>
                <a:gd name="connsiteY2" fmla="*/ 996325 h 1068190"/>
                <a:gd name="connsiteX3" fmla="*/ 110490 w 742950"/>
                <a:gd name="connsiteY3" fmla="*/ 645805 h 1068190"/>
                <a:gd name="connsiteX4" fmla="*/ 171450 w 742950"/>
                <a:gd name="connsiteY4" fmla="*/ 1005850 h 1068190"/>
                <a:gd name="connsiteX5" fmla="*/ 260985 w 742950"/>
                <a:gd name="connsiteY5" fmla="*/ 1007755 h 1068190"/>
                <a:gd name="connsiteX6" fmla="*/ 308610 w 742950"/>
                <a:gd name="connsiteY6" fmla="*/ 786775 h 1068190"/>
                <a:gd name="connsiteX7" fmla="*/ 403860 w 742950"/>
                <a:gd name="connsiteY7" fmla="*/ 10 h 1068190"/>
                <a:gd name="connsiteX8" fmla="*/ 502920 w 742950"/>
                <a:gd name="connsiteY8" fmla="*/ 689620 h 1068190"/>
                <a:gd name="connsiteX9" fmla="*/ 561975 w 742950"/>
                <a:gd name="connsiteY9" fmla="*/ 480070 h 1068190"/>
                <a:gd name="connsiteX10" fmla="*/ 640080 w 742950"/>
                <a:gd name="connsiteY10" fmla="*/ 731530 h 1068190"/>
                <a:gd name="connsiteX11" fmla="*/ 683895 w 742950"/>
                <a:gd name="connsiteY11" fmla="*/ 739150 h 1068190"/>
                <a:gd name="connsiteX12" fmla="*/ 742950 w 742950"/>
                <a:gd name="connsiteY12" fmla="*/ 920125 h 1068190"/>
                <a:gd name="connsiteX0" fmla="*/ 0 w 742950"/>
                <a:gd name="connsiteY0" fmla="*/ 1059190 h 1068190"/>
                <a:gd name="connsiteX1" fmla="*/ 38100 w 742950"/>
                <a:gd name="connsiteY1" fmla="*/ 1064905 h 1068190"/>
                <a:gd name="connsiteX2" fmla="*/ 55245 w 742950"/>
                <a:gd name="connsiteY2" fmla="*/ 996325 h 1068190"/>
                <a:gd name="connsiteX3" fmla="*/ 110490 w 742950"/>
                <a:gd name="connsiteY3" fmla="*/ 645805 h 1068190"/>
                <a:gd name="connsiteX4" fmla="*/ 171450 w 742950"/>
                <a:gd name="connsiteY4" fmla="*/ 1005850 h 1068190"/>
                <a:gd name="connsiteX5" fmla="*/ 260985 w 742950"/>
                <a:gd name="connsiteY5" fmla="*/ 1007755 h 1068190"/>
                <a:gd name="connsiteX6" fmla="*/ 308610 w 742950"/>
                <a:gd name="connsiteY6" fmla="*/ 786775 h 1068190"/>
                <a:gd name="connsiteX7" fmla="*/ 403860 w 742950"/>
                <a:gd name="connsiteY7" fmla="*/ 10 h 1068190"/>
                <a:gd name="connsiteX8" fmla="*/ 502920 w 742950"/>
                <a:gd name="connsiteY8" fmla="*/ 689620 h 1068190"/>
                <a:gd name="connsiteX9" fmla="*/ 561975 w 742950"/>
                <a:gd name="connsiteY9" fmla="*/ 480070 h 1068190"/>
                <a:gd name="connsiteX10" fmla="*/ 641985 w 742950"/>
                <a:gd name="connsiteY10" fmla="*/ 706765 h 1068190"/>
                <a:gd name="connsiteX11" fmla="*/ 683895 w 742950"/>
                <a:gd name="connsiteY11" fmla="*/ 739150 h 1068190"/>
                <a:gd name="connsiteX12" fmla="*/ 742950 w 742950"/>
                <a:gd name="connsiteY12" fmla="*/ 920125 h 1068190"/>
                <a:gd name="connsiteX0" fmla="*/ 0 w 742950"/>
                <a:gd name="connsiteY0" fmla="*/ 1059190 h 1068190"/>
                <a:gd name="connsiteX1" fmla="*/ 38100 w 742950"/>
                <a:gd name="connsiteY1" fmla="*/ 1064905 h 1068190"/>
                <a:gd name="connsiteX2" fmla="*/ 55245 w 742950"/>
                <a:gd name="connsiteY2" fmla="*/ 996325 h 1068190"/>
                <a:gd name="connsiteX3" fmla="*/ 110490 w 742950"/>
                <a:gd name="connsiteY3" fmla="*/ 645805 h 1068190"/>
                <a:gd name="connsiteX4" fmla="*/ 171450 w 742950"/>
                <a:gd name="connsiteY4" fmla="*/ 1005850 h 1068190"/>
                <a:gd name="connsiteX5" fmla="*/ 260985 w 742950"/>
                <a:gd name="connsiteY5" fmla="*/ 1007755 h 1068190"/>
                <a:gd name="connsiteX6" fmla="*/ 308610 w 742950"/>
                <a:gd name="connsiteY6" fmla="*/ 786775 h 1068190"/>
                <a:gd name="connsiteX7" fmla="*/ 403860 w 742950"/>
                <a:gd name="connsiteY7" fmla="*/ 10 h 1068190"/>
                <a:gd name="connsiteX8" fmla="*/ 502920 w 742950"/>
                <a:gd name="connsiteY8" fmla="*/ 689620 h 1068190"/>
                <a:gd name="connsiteX9" fmla="*/ 561975 w 742950"/>
                <a:gd name="connsiteY9" fmla="*/ 480070 h 1068190"/>
                <a:gd name="connsiteX10" fmla="*/ 641985 w 742950"/>
                <a:gd name="connsiteY10" fmla="*/ 706765 h 1068190"/>
                <a:gd name="connsiteX11" fmla="*/ 683895 w 742950"/>
                <a:gd name="connsiteY11" fmla="*/ 748675 h 1068190"/>
                <a:gd name="connsiteX12" fmla="*/ 742950 w 742950"/>
                <a:gd name="connsiteY12" fmla="*/ 920125 h 1068190"/>
                <a:gd name="connsiteX0" fmla="*/ 0 w 704850"/>
                <a:gd name="connsiteY0" fmla="*/ 1064905 h 1064905"/>
                <a:gd name="connsiteX1" fmla="*/ 17145 w 704850"/>
                <a:gd name="connsiteY1" fmla="*/ 996325 h 1064905"/>
                <a:gd name="connsiteX2" fmla="*/ 72390 w 704850"/>
                <a:gd name="connsiteY2" fmla="*/ 645805 h 1064905"/>
                <a:gd name="connsiteX3" fmla="*/ 133350 w 704850"/>
                <a:gd name="connsiteY3" fmla="*/ 1005850 h 1064905"/>
                <a:gd name="connsiteX4" fmla="*/ 222885 w 704850"/>
                <a:gd name="connsiteY4" fmla="*/ 1007755 h 1064905"/>
                <a:gd name="connsiteX5" fmla="*/ 270510 w 704850"/>
                <a:gd name="connsiteY5" fmla="*/ 786775 h 1064905"/>
                <a:gd name="connsiteX6" fmla="*/ 365760 w 704850"/>
                <a:gd name="connsiteY6" fmla="*/ 10 h 1064905"/>
                <a:gd name="connsiteX7" fmla="*/ 464820 w 704850"/>
                <a:gd name="connsiteY7" fmla="*/ 689620 h 1064905"/>
                <a:gd name="connsiteX8" fmla="*/ 523875 w 704850"/>
                <a:gd name="connsiteY8" fmla="*/ 480070 h 1064905"/>
                <a:gd name="connsiteX9" fmla="*/ 603885 w 704850"/>
                <a:gd name="connsiteY9" fmla="*/ 706765 h 1064905"/>
                <a:gd name="connsiteX10" fmla="*/ 645795 w 704850"/>
                <a:gd name="connsiteY10" fmla="*/ 748675 h 1064905"/>
                <a:gd name="connsiteX11" fmla="*/ 704850 w 704850"/>
                <a:gd name="connsiteY11" fmla="*/ 920125 h 1064905"/>
                <a:gd name="connsiteX0" fmla="*/ 0 w 687705"/>
                <a:gd name="connsiteY0" fmla="*/ 996325 h 1043494"/>
                <a:gd name="connsiteX1" fmla="*/ 55245 w 687705"/>
                <a:gd name="connsiteY1" fmla="*/ 645805 h 1043494"/>
                <a:gd name="connsiteX2" fmla="*/ 116205 w 687705"/>
                <a:gd name="connsiteY2" fmla="*/ 1005850 h 1043494"/>
                <a:gd name="connsiteX3" fmla="*/ 205740 w 687705"/>
                <a:gd name="connsiteY3" fmla="*/ 1007755 h 1043494"/>
                <a:gd name="connsiteX4" fmla="*/ 253365 w 687705"/>
                <a:gd name="connsiteY4" fmla="*/ 786775 h 1043494"/>
                <a:gd name="connsiteX5" fmla="*/ 348615 w 687705"/>
                <a:gd name="connsiteY5" fmla="*/ 10 h 1043494"/>
                <a:gd name="connsiteX6" fmla="*/ 447675 w 687705"/>
                <a:gd name="connsiteY6" fmla="*/ 689620 h 1043494"/>
                <a:gd name="connsiteX7" fmla="*/ 506730 w 687705"/>
                <a:gd name="connsiteY7" fmla="*/ 480070 h 1043494"/>
                <a:gd name="connsiteX8" fmla="*/ 586740 w 687705"/>
                <a:gd name="connsiteY8" fmla="*/ 706765 h 1043494"/>
                <a:gd name="connsiteX9" fmla="*/ 628650 w 687705"/>
                <a:gd name="connsiteY9" fmla="*/ 748675 h 1043494"/>
                <a:gd name="connsiteX10" fmla="*/ 687705 w 687705"/>
                <a:gd name="connsiteY10" fmla="*/ 920125 h 1043494"/>
                <a:gd name="connsiteX0" fmla="*/ 0 w 676041"/>
                <a:gd name="connsiteY0" fmla="*/ 922030 h 1043494"/>
                <a:gd name="connsiteX1" fmla="*/ 43581 w 676041"/>
                <a:gd name="connsiteY1" fmla="*/ 645805 h 1043494"/>
                <a:gd name="connsiteX2" fmla="*/ 104541 w 676041"/>
                <a:gd name="connsiteY2" fmla="*/ 1005850 h 1043494"/>
                <a:gd name="connsiteX3" fmla="*/ 194076 w 676041"/>
                <a:gd name="connsiteY3" fmla="*/ 1007755 h 1043494"/>
                <a:gd name="connsiteX4" fmla="*/ 241701 w 676041"/>
                <a:gd name="connsiteY4" fmla="*/ 786775 h 1043494"/>
                <a:gd name="connsiteX5" fmla="*/ 336951 w 676041"/>
                <a:gd name="connsiteY5" fmla="*/ 10 h 1043494"/>
                <a:gd name="connsiteX6" fmla="*/ 436011 w 676041"/>
                <a:gd name="connsiteY6" fmla="*/ 689620 h 1043494"/>
                <a:gd name="connsiteX7" fmla="*/ 495066 w 676041"/>
                <a:gd name="connsiteY7" fmla="*/ 480070 h 1043494"/>
                <a:gd name="connsiteX8" fmla="*/ 575076 w 676041"/>
                <a:gd name="connsiteY8" fmla="*/ 706765 h 1043494"/>
                <a:gd name="connsiteX9" fmla="*/ 616986 w 676041"/>
                <a:gd name="connsiteY9" fmla="*/ 748675 h 1043494"/>
                <a:gd name="connsiteX10" fmla="*/ 676041 w 676041"/>
                <a:gd name="connsiteY10" fmla="*/ 920125 h 1043494"/>
                <a:gd name="connsiteX0" fmla="*/ 0 w 724365"/>
                <a:gd name="connsiteY0" fmla="*/ 922030 h 1043823"/>
                <a:gd name="connsiteX1" fmla="*/ 43581 w 724365"/>
                <a:gd name="connsiteY1" fmla="*/ 645805 h 1043823"/>
                <a:gd name="connsiteX2" fmla="*/ 104541 w 724365"/>
                <a:gd name="connsiteY2" fmla="*/ 1005850 h 1043823"/>
                <a:gd name="connsiteX3" fmla="*/ 194076 w 724365"/>
                <a:gd name="connsiteY3" fmla="*/ 1007755 h 1043823"/>
                <a:gd name="connsiteX4" fmla="*/ 241701 w 724365"/>
                <a:gd name="connsiteY4" fmla="*/ 786775 h 1043823"/>
                <a:gd name="connsiteX5" fmla="*/ 336951 w 724365"/>
                <a:gd name="connsiteY5" fmla="*/ 10 h 1043823"/>
                <a:gd name="connsiteX6" fmla="*/ 436011 w 724365"/>
                <a:gd name="connsiteY6" fmla="*/ 689620 h 1043823"/>
                <a:gd name="connsiteX7" fmla="*/ 495066 w 724365"/>
                <a:gd name="connsiteY7" fmla="*/ 480070 h 1043823"/>
                <a:gd name="connsiteX8" fmla="*/ 575076 w 724365"/>
                <a:gd name="connsiteY8" fmla="*/ 706765 h 1043823"/>
                <a:gd name="connsiteX9" fmla="*/ 616986 w 724365"/>
                <a:gd name="connsiteY9" fmla="*/ 748675 h 1043823"/>
                <a:gd name="connsiteX10" fmla="*/ 724365 w 724365"/>
                <a:gd name="connsiteY10" fmla="*/ 1043823 h 1043823"/>
                <a:gd name="connsiteX0" fmla="*/ 0 w 724365"/>
                <a:gd name="connsiteY0" fmla="*/ 922030 h 1043823"/>
                <a:gd name="connsiteX1" fmla="*/ 43581 w 724365"/>
                <a:gd name="connsiteY1" fmla="*/ 645805 h 1043823"/>
                <a:gd name="connsiteX2" fmla="*/ 104541 w 724365"/>
                <a:gd name="connsiteY2" fmla="*/ 1005850 h 1043823"/>
                <a:gd name="connsiteX3" fmla="*/ 194076 w 724365"/>
                <a:gd name="connsiteY3" fmla="*/ 1007755 h 1043823"/>
                <a:gd name="connsiteX4" fmla="*/ 241701 w 724365"/>
                <a:gd name="connsiteY4" fmla="*/ 786775 h 1043823"/>
                <a:gd name="connsiteX5" fmla="*/ 336951 w 724365"/>
                <a:gd name="connsiteY5" fmla="*/ 10 h 1043823"/>
                <a:gd name="connsiteX6" fmla="*/ 436011 w 724365"/>
                <a:gd name="connsiteY6" fmla="*/ 689620 h 1043823"/>
                <a:gd name="connsiteX7" fmla="*/ 495066 w 724365"/>
                <a:gd name="connsiteY7" fmla="*/ 480070 h 1043823"/>
                <a:gd name="connsiteX8" fmla="*/ 575076 w 724365"/>
                <a:gd name="connsiteY8" fmla="*/ 706765 h 1043823"/>
                <a:gd name="connsiteX9" fmla="*/ 616986 w 724365"/>
                <a:gd name="connsiteY9" fmla="*/ 748675 h 1043823"/>
                <a:gd name="connsiteX10" fmla="*/ 668541 w 724365"/>
                <a:gd name="connsiteY10" fmla="*/ 902541 h 1043823"/>
                <a:gd name="connsiteX11" fmla="*/ 724365 w 724365"/>
                <a:gd name="connsiteY11" fmla="*/ 1043823 h 1043823"/>
                <a:gd name="connsiteX0" fmla="*/ 0 w 724365"/>
                <a:gd name="connsiteY0" fmla="*/ 922030 h 1043823"/>
                <a:gd name="connsiteX1" fmla="*/ 43581 w 724365"/>
                <a:gd name="connsiteY1" fmla="*/ 645805 h 1043823"/>
                <a:gd name="connsiteX2" fmla="*/ 162273 w 724365"/>
                <a:gd name="connsiteY2" fmla="*/ 438962 h 1043823"/>
                <a:gd name="connsiteX3" fmla="*/ 194076 w 724365"/>
                <a:gd name="connsiteY3" fmla="*/ 1007755 h 1043823"/>
                <a:gd name="connsiteX4" fmla="*/ 241701 w 724365"/>
                <a:gd name="connsiteY4" fmla="*/ 786775 h 1043823"/>
                <a:gd name="connsiteX5" fmla="*/ 336951 w 724365"/>
                <a:gd name="connsiteY5" fmla="*/ 10 h 1043823"/>
                <a:gd name="connsiteX6" fmla="*/ 436011 w 724365"/>
                <a:gd name="connsiteY6" fmla="*/ 689620 h 1043823"/>
                <a:gd name="connsiteX7" fmla="*/ 495066 w 724365"/>
                <a:gd name="connsiteY7" fmla="*/ 480070 h 1043823"/>
                <a:gd name="connsiteX8" fmla="*/ 575076 w 724365"/>
                <a:gd name="connsiteY8" fmla="*/ 706765 h 1043823"/>
                <a:gd name="connsiteX9" fmla="*/ 616986 w 724365"/>
                <a:gd name="connsiteY9" fmla="*/ 748675 h 1043823"/>
                <a:gd name="connsiteX10" fmla="*/ 668541 w 724365"/>
                <a:gd name="connsiteY10" fmla="*/ 902541 h 1043823"/>
                <a:gd name="connsiteX11" fmla="*/ 724365 w 724365"/>
                <a:gd name="connsiteY11" fmla="*/ 1043823 h 1043823"/>
                <a:gd name="connsiteX0" fmla="*/ 0 w 724365"/>
                <a:gd name="connsiteY0" fmla="*/ 922030 h 1043823"/>
                <a:gd name="connsiteX1" fmla="*/ 60076 w 724365"/>
                <a:gd name="connsiteY1" fmla="*/ 963262 h 1043823"/>
                <a:gd name="connsiteX2" fmla="*/ 162273 w 724365"/>
                <a:gd name="connsiteY2" fmla="*/ 438962 h 1043823"/>
                <a:gd name="connsiteX3" fmla="*/ 194076 w 724365"/>
                <a:gd name="connsiteY3" fmla="*/ 1007755 h 1043823"/>
                <a:gd name="connsiteX4" fmla="*/ 241701 w 724365"/>
                <a:gd name="connsiteY4" fmla="*/ 786775 h 1043823"/>
                <a:gd name="connsiteX5" fmla="*/ 336951 w 724365"/>
                <a:gd name="connsiteY5" fmla="*/ 10 h 1043823"/>
                <a:gd name="connsiteX6" fmla="*/ 436011 w 724365"/>
                <a:gd name="connsiteY6" fmla="*/ 689620 h 1043823"/>
                <a:gd name="connsiteX7" fmla="*/ 495066 w 724365"/>
                <a:gd name="connsiteY7" fmla="*/ 480070 h 1043823"/>
                <a:gd name="connsiteX8" fmla="*/ 575076 w 724365"/>
                <a:gd name="connsiteY8" fmla="*/ 706765 h 1043823"/>
                <a:gd name="connsiteX9" fmla="*/ 616986 w 724365"/>
                <a:gd name="connsiteY9" fmla="*/ 748675 h 1043823"/>
                <a:gd name="connsiteX10" fmla="*/ 668541 w 724365"/>
                <a:gd name="connsiteY10" fmla="*/ 902541 h 1043823"/>
                <a:gd name="connsiteX11" fmla="*/ 724365 w 724365"/>
                <a:gd name="connsiteY11" fmla="*/ 1043823 h 1043823"/>
                <a:gd name="connsiteX0" fmla="*/ 0 w 720241"/>
                <a:gd name="connsiteY0" fmla="*/ 1080758 h 1080758"/>
                <a:gd name="connsiteX1" fmla="*/ 55952 w 720241"/>
                <a:gd name="connsiteY1" fmla="*/ 963262 h 1080758"/>
                <a:gd name="connsiteX2" fmla="*/ 158149 w 720241"/>
                <a:gd name="connsiteY2" fmla="*/ 438962 h 1080758"/>
                <a:gd name="connsiteX3" fmla="*/ 189952 w 720241"/>
                <a:gd name="connsiteY3" fmla="*/ 1007755 h 1080758"/>
                <a:gd name="connsiteX4" fmla="*/ 237577 w 720241"/>
                <a:gd name="connsiteY4" fmla="*/ 786775 h 1080758"/>
                <a:gd name="connsiteX5" fmla="*/ 332827 w 720241"/>
                <a:gd name="connsiteY5" fmla="*/ 10 h 1080758"/>
                <a:gd name="connsiteX6" fmla="*/ 431887 w 720241"/>
                <a:gd name="connsiteY6" fmla="*/ 689620 h 1080758"/>
                <a:gd name="connsiteX7" fmla="*/ 490942 w 720241"/>
                <a:gd name="connsiteY7" fmla="*/ 480070 h 1080758"/>
                <a:gd name="connsiteX8" fmla="*/ 570952 w 720241"/>
                <a:gd name="connsiteY8" fmla="*/ 706765 h 1080758"/>
                <a:gd name="connsiteX9" fmla="*/ 612862 w 720241"/>
                <a:gd name="connsiteY9" fmla="*/ 748675 h 1080758"/>
                <a:gd name="connsiteX10" fmla="*/ 664417 w 720241"/>
                <a:gd name="connsiteY10" fmla="*/ 902541 h 1080758"/>
                <a:gd name="connsiteX11" fmla="*/ 720241 w 720241"/>
                <a:gd name="connsiteY11" fmla="*/ 1043823 h 1080758"/>
                <a:gd name="connsiteX0" fmla="*/ 0 w 720241"/>
                <a:gd name="connsiteY0" fmla="*/ 1080812 h 1080812"/>
                <a:gd name="connsiteX1" fmla="*/ 55952 w 720241"/>
                <a:gd name="connsiteY1" fmla="*/ 963316 h 1080812"/>
                <a:gd name="connsiteX2" fmla="*/ 158149 w 720241"/>
                <a:gd name="connsiteY2" fmla="*/ 439016 h 1080812"/>
                <a:gd name="connsiteX3" fmla="*/ 189952 w 720241"/>
                <a:gd name="connsiteY3" fmla="*/ 1007809 h 1080812"/>
                <a:gd name="connsiteX4" fmla="*/ 282938 w 720241"/>
                <a:gd name="connsiteY4" fmla="*/ 650775 h 1080812"/>
                <a:gd name="connsiteX5" fmla="*/ 332827 w 720241"/>
                <a:gd name="connsiteY5" fmla="*/ 64 h 1080812"/>
                <a:gd name="connsiteX6" fmla="*/ 431887 w 720241"/>
                <a:gd name="connsiteY6" fmla="*/ 689674 h 1080812"/>
                <a:gd name="connsiteX7" fmla="*/ 490942 w 720241"/>
                <a:gd name="connsiteY7" fmla="*/ 480124 h 1080812"/>
                <a:gd name="connsiteX8" fmla="*/ 570952 w 720241"/>
                <a:gd name="connsiteY8" fmla="*/ 706819 h 1080812"/>
                <a:gd name="connsiteX9" fmla="*/ 612862 w 720241"/>
                <a:gd name="connsiteY9" fmla="*/ 748729 h 1080812"/>
                <a:gd name="connsiteX10" fmla="*/ 664417 w 720241"/>
                <a:gd name="connsiteY10" fmla="*/ 902595 h 1080812"/>
                <a:gd name="connsiteX11" fmla="*/ 720241 w 720241"/>
                <a:gd name="connsiteY11" fmla="*/ 1043877 h 1080812"/>
                <a:gd name="connsiteX0" fmla="*/ 0 w 720241"/>
                <a:gd name="connsiteY0" fmla="*/ 1083763 h 1083763"/>
                <a:gd name="connsiteX1" fmla="*/ 55952 w 720241"/>
                <a:gd name="connsiteY1" fmla="*/ 966267 h 1083763"/>
                <a:gd name="connsiteX2" fmla="*/ 158149 w 720241"/>
                <a:gd name="connsiteY2" fmla="*/ 441967 h 1083763"/>
                <a:gd name="connsiteX3" fmla="*/ 189952 w 720241"/>
                <a:gd name="connsiteY3" fmla="*/ 1010760 h 1083763"/>
                <a:gd name="connsiteX4" fmla="*/ 332827 w 720241"/>
                <a:gd name="connsiteY4" fmla="*/ 3015 h 1083763"/>
                <a:gd name="connsiteX5" fmla="*/ 431887 w 720241"/>
                <a:gd name="connsiteY5" fmla="*/ 692625 h 1083763"/>
                <a:gd name="connsiteX6" fmla="*/ 490942 w 720241"/>
                <a:gd name="connsiteY6" fmla="*/ 483075 h 1083763"/>
                <a:gd name="connsiteX7" fmla="*/ 570952 w 720241"/>
                <a:gd name="connsiteY7" fmla="*/ 709770 h 1083763"/>
                <a:gd name="connsiteX8" fmla="*/ 612862 w 720241"/>
                <a:gd name="connsiteY8" fmla="*/ 751680 h 1083763"/>
                <a:gd name="connsiteX9" fmla="*/ 664417 w 720241"/>
                <a:gd name="connsiteY9" fmla="*/ 905546 h 1083763"/>
                <a:gd name="connsiteX10" fmla="*/ 720241 w 720241"/>
                <a:gd name="connsiteY10" fmla="*/ 1046828 h 1083763"/>
                <a:gd name="connsiteX0" fmla="*/ 0 w 720241"/>
                <a:gd name="connsiteY0" fmla="*/ 1084613 h 1084613"/>
                <a:gd name="connsiteX1" fmla="*/ 55952 w 720241"/>
                <a:gd name="connsiteY1" fmla="*/ 967117 h 1084613"/>
                <a:gd name="connsiteX2" fmla="*/ 158149 w 720241"/>
                <a:gd name="connsiteY2" fmla="*/ 442817 h 1084613"/>
                <a:gd name="connsiteX3" fmla="*/ 260056 w 720241"/>
                <a:gd name="connsiteY3" fmla="*/ 1056960 h 1084613"/>
                <a:gd name="connsiteX4" fmla="*/ 332827 w 720241"/>
                <a:gd name="connsiteY4" fmla="*/ 3865 h 1084613"/>
                <a:gd name="connsiteX5" fmla="*/ 431887 w 720241"/>
                <a:gd name="connsiteY5" fmla="*/ 693475 h 1084613"/>
                <a:gd name="connsiteX6" fmla="*/ 490942 w 720241"/>
                <a:gd name="connsiteY6" fmla="*/ 483925 h 1084613"/>
                <a:gd name="connsiteX7" fmla="*/ 570952 w 720241"/>
                <a:gd name="connsiteY7" fmla="*/ 710620 h 1084613"/>
                <a:gd name="connsiteX8" fmla="*/ 612862 w 720241"/>
                <a:gd name="connsiteY8" fmla="*/ 752530 h 1084613"/>
                <a:gd name="connsiteX9" fmla="*/ 664417 w 720241"/>
                <a:gd name="connsiteY9" fmla="*/ 906396 h 1084613"/>
                <a:gd name="connsiteX10" fmla="*/ 720241 w 720241"/>
                <a:gd name="connsiteY10" fmla="*/ 1047678 h 1084613"/>
                <a:gd name="connsiteX0" fmla="*/ 0 w 720241"/>
                <a:gd name="connsiteY0" fmla="*/ 1084613 h 1084613"/>
                <a:gd name="connsiteX1" fmla="*/ 55952 w 720241"/>
                <a:gd name="connsiteY1" fmla="*/ 967117 h 1084613"/>
                <a:gd name="connsiteX2" fmla="*/ 158149 w 720241"/>
                <a:gd name="connsiteY2" fmla="*/ 442817 h 1084613"/>
                <a:gd name="connsiteX3" fmla="*/ 260056 w 720241"/>
                <a:gd name="connsiteY3" fmla="*/ 1056960 h 1084613"/>
                <a:gd name="connsiteX4" fmla="*/ 332827 w 720241"/>
                <a:gd name="connsiteY4" fmla="*/ 3865 h 1084613"/>
                <a:gd name="connsiteX5" fmla="*/ 431887 w 720241"/>
                <a:gd name="connsiteY5" fmla="*/ 693475 h 1084613"/>
                <a:gd name="connsiteX6" fmla="*/ 490942 w 720241"/>
                <a:gd name="connsiteY6" fmla="*/ 483925 h 1084613"/>
                <a:gd name="connsiteX7" fmla="*/ 570952 w 720241"/>
                <a:gd name="connsiteY7" fmla="*/ 710620 h 1084613"/>
                <a:gd name="connsiteX8" fmla="*/ 612862 w 720241"/>
                <a:gd name="connsiteY8" fmla="*/ 752530 h 1084613"/>
                <a:gd name="connsiteX9" fmla="*/ 664417 w 720241"/>
                <a:gd name="connsiteY9" fmla="*/ 906396 h 1084613"/>
                <a:gd name="connsiteX10" fmla="*/ 720241 w 720241"/>
                <a:gd name="connsiteY10" fmla="*/ 1047678 h 1084613"/>
                <a:gd name="connsiteX0" fmla="*/ 0 w 720241"/>
                <a:gd name="connsiteY0" fmla="*/ 1129770 h 1129770"/>
                <a:gd name="connsiteX1" fmla="*/ 55952 w 720241"/>
                <a:gd name="connsiteY1" fmla="*/ 1012274 h 1129770"/>
                <a:gd name="connsiteX2" fmla="*/ 158149 w 720241"/>
                <a:gd name="connsiteY2" fmla="*/ 487974 h 1129770"/>
                <a:gd name="connsiteX3" fmla="*/ 260056 w 720241"/>
                <a:gd name="connsiteY3" fmla="*/ 1102117 h 1129770"/>
                <a:gd name="connsiteX4" fmla="*/ 398807 w 720241"/>
                <a:gd name="connsiteY4" fmla="*/ 3671 h 1129770"/>
                <a:gd name="connsiteX5" fmla="*/ 431887 w 720241"/>
                <a:gd name="connsiteY5" fmla="*/ 738632 h 1129770"/>
                <a:gd name="connsiteX6" fmla="*/ 490942 w 720241"/>
                <a:gd name="connsiteY6" fmla="*/ 529082 h 1129770"/>
                <a:gd name="connsiteX7" fmla="*/ 570952 w 720241"/>
                <a:gd name="connsiteY7" fmla="*/ 755777 h 1129770"/>
                <a:gd name="connsiteX8" fmla="*/ 612862 w 720241"/>
                <a:gd name="connsiteY8" fmla="*/ 797687 h 1129770"/>
                <a:gd name="connsiteX9" fmla="*/ 664417 w 720241"/>
                <a:gd name="connsiteY9" fmla="*/ 951553 h 1129770"/>
                <a:gd name="connsiteX10" fmla="*/ 720241 w 720241"/>
                <a:gd name="connsiteY10" fmla="*/ 1092835 h 1129770"/>
                <a:gd name="connsiteX0" fmla="*/ 0 w 720241"/>
                <a:gd name="connsiteY0" fmla="*/ 1129259 h 1129259"/>
                <a:gd name="connsiteX1" fmla="*/ 55952 w 720241"/>
                <a:gd name="connsiteY1" fmla="*/ 1011763 h 1129259"/>
                <a:gd name="connsiteX2" fmla="*/ 158149 w 720241"/>
                <a:gd name="connsiteY2" fmla="*/ 487463 h 1129259"/>
                <a:gd name="connsiteX3" fmla="*/ 260056 w 720241"/>
                <a:gd name="connsiteY3" fmla="*/ 1101606 h 1129259"/>
                <a:gd name="connsiteX4" fmla="*/ 398807 w 720241"/>
                <a:gd name="connsiteY4" fmla="*/ 3160 h 1129259"/>
                <a:gd name="connsiteX5" fmla="*/ 448382 w 720241"/>
                <a:gd name="connsiteY5" fmla="*/ 760797 h 1129259"/>
                <a:gd name="connsiteX6" fmla="*/ 490942 w 720241"/>
                <a:gd name="connsiteY6" fmla="*/ 528571 h 1129259"/>
                <a:gd name="connsiteX7" fmla="*/ 570952 w 720241"/>
                <a:gd name="connsiteY7" fmla="*/ 755266 h 1129259"/>
                <a:gd name="connsiteX8" fmla="*/ 612862 w 720241"/>
                <a:gd name="connsiteY8" fmla="*/ 797176 h 1129259"/>
                <a:gd name="connsiteX9" fmla="*/ 664417 w 720241"/>
                <a:gd name="connsiteY9" fmla="*/ 951042 h 1129259"/>
                <a:gd name="connsiteX10" fmla="*/ 720241 w 720241"/>
                <a:gd name="connsiteY10" fmla="*/ 1092324 h 1129259"/>
                <a:gd name="connsiteX0" fmla="*/ 0 w 720241"/>
                <a:gd name="connsiteY0" fmla="*/ 1138238 h 1138238"/>
                <a:gd name="connsiteX1" fmla="*/ 55952 w 720241"/>
                <a:gd name="connsiteY1" fmla="*/ 1020742 h 1138238"/>
                <a:gd name="connsiteX2" fmla="*/ 158149 w 720241"/>
                <a:gd name="connsiteY2" fmla="*/ 496442 h 1138238"/>
                <a:gd name="connsiteX3" fmla="*/ 260056 w 720241"/>
                <a:gd name="connsiteY3" fmla="*/ 1110585 h 1138238"/>
                <a:gd name="connsiteX4" fmla="*/ 398807 w 720241"/>
                <a:gd name="connsiteY4" fmla="*/ 12139 h 1138238"/>
                <a:gd name="connsiteX5" fmla="*/ 490942 w 720241"/>
                <a:gd name="connsiteY5" fmla="*/ 537550 h 1138238"/>
                <a:gd name="connsiteX6" fmla="*/ 570952 w 720241"/>
                <a:gd name="connsiteY6" fmla="*/ 764245 h 1138238"/>
                <a:gd name="connsiteX7" fmla="*/ 612862 w 720241"/>
                <a:gd name="connsiteY7" fmla="*/ 806155 h 1138238"/>
                <a:gd name="connsiteX8" fmla="*/ 664417 w 720241"/>
                <a:gd name="connsiteY8" fmla="*/ 960021 h 1138238"/>
                <a:gd name="connsiteX9" fmla="*/ 720241 w 720241"/>
                <a:gd name="connsiteY9" fmla="*/ 1101303 h 1138238"/>
                <a:gd name="connsiteX0" fmla="*/ 0 w 720241"/>
                <a:gd name="connsiteY0" fmla="*/ 1129581 h 1129581"/>
                <a:gd name="connsiteX1" fmla="*/ 55952 w 720241"/>
                <a:gd name="connsiteY1" fmla="*/ 1012085 h 1129581"/>
                <a:gd name="connsiteX2" fmla="*/ 158149 w 720241"/>
                <a:gd name="connsiteY2" fmla="*/ 487785 h 1129581"/>
                <a:gd name="connsiteX3" fmla="*/ 260056 w 720241"/>
                <a:gd name="connsiteY3" fmla="*/ 1101928 h 1129581"/>
                <a:gd name="connsiteX4" fmla="*/ 398807 w 720241"/>
                <a:gd name="connsiteY4" fmla="*/ 3482 h 1129581"/>
                <a:gd name="connsiteX5" fmla="*/ 570952 w 720241"/>
                <a:gd name="connsiteY5" fmla="*/ 755588 h 1129581"/>
                <a:gd name="connsiteX6" fmla="*/ 612862 w 720241"/>
                <a:gd name="connsiteY6" fmla="*/ 797498 h 1129581"/>
                <a:gd name="connsiteX7" fmla="*/ 664417 w 720241"/>
                <a:gd name="connsiteY7" fmla="*/ 951364 h 1129581"/>
                <a:gd name="connsiteX8" fmla="*/ 720241 w 720241"/>
                <a:gd name="connsiteY8" fmla="*/ 1092646 h 1129581"/>
                <a:gd name="connsiteX0" fmla="*/ 0 w 720241"/>
                <a:gd name="connsiteY0" fmla="*/ 1127514 h 1127514"/>
                <a:gd name="connsiteX1" fmla="*/ 55952 w 720241"/>
                <a:gd name="connsiteY1" fmla="*/ 1010018 h 1127514"/>
                <a:gd name="connsiteX2" fmla="*/ 158149 w 720241"/>
                <a:gd name="connsiteY2" fmla="*/ 485718 h 1127514"/>
                <a:gd name="connsiteX3" fmla="*/ 260056 w 720241"/>
                <a:gd name="connsiteY3" fmla="*/ 1099861 h 1127514"/>
                <a:gd name="connsiteX4" fmla="*/ 398807 w 720241"/>
                <a:gd name="connsiteY4" fmla="*/ 1415 h 1127514"/>
                <a:gd name="connsiteX5" fmla="*/ 558581 w 720241"/>
                <a:gd name="connsiteY5" fmla="*/ 866899 h 1127514"/>
                <a:gd name="connsiteX6" fmla="*/ 612862 w 720241"/>
                <a:gd name="connsiteY6" fmla="*/ 795431 h 1127514"/>
                <a:gd name="connsiteX7" fmla="*/ 664417 w 720241"/>
                <a:gd name="connsiteY7" fmla="*/ 949297 h 1127514"/>
                <a:gd name="connsiteX8" fmla="*/ 720241 w 720241"/>
                <a:gd name="connsiteY8" fmla="*/ 1090579 h 1127514"/>
                <a:gd name="connsiteX0" fmla="*/ 0 w 773850"/>
                <a:gd name="connsiteY0" fmla="*/ 1127514 h 1135930"/>
                <a:gd name="connsiteX1" fmla="*/ 55952 w 773850"/>
                <a:gd name="connsiteY1" fmla="*/ 1010018 h 1135930"/>
                <a:gd name="connsiteX2" fmla="*/ 158149 w 773850"/>
                <a:gd name="connsiteY2" fmla="*/ 485718 h 1135930"/>
                <a:gd name="connsiteX3" fmla="*/ 260056 w 773850"/>
                <a:gd name="connsiteY3" fmla="*/ 1099861 h 1135930"/>
                <a:gd name="connsiteX4" fmla="*/ 398807 w 773850"/>
                <a:gd name="connsiteY4" fmla="*/ 1415 h 1135930"/>
                <a:gd name="connsiteX5" fmla="*/ 558581 w 773850"/>
                <a:gd name="connsiteY5" fmla="*/ 866899 h 1135930"/>
                <a:gd name="connsiteX6" fmla="*/ 612862 w 773850"/>
                <a:gd name="connsiteY6" fmla="*/ 795431 h 1135930"/>
                <a:gd name="connsiteX7" fmla="*/ 664417 w 773850"/>
                <a:gd name="connsiteY7" fmla="*/ 949297 h 1135930"/>
                <a:gd name="connsiteX8" fmla="*/ 773850 w 773850"/>
                <a:gd name="connsiteY8" fmla="*/ 1135930 h 1135930"/>
                <a:gd name="connsiteX0" fmla="*/ 0 w 773850"/>
                <a:gd name="connsiteY0" fmla="*/ 1127514 h 1135930"/>
                <a:gd name="connsiteX1" fmla="*/ 55952 w 773850"/>
                <a:gd name="connsiteY1" fmla="*/ 1010018 h 1135930"/>
                <a:gd name="connsiteX2" fmla="*/ 158149 w 773850"/>
                <a:gd name="connsiteY2" fmla="*/ 485718 h 1135930"/>
                <a:gd name="connsiteX3" fmla="*/ 260056 w 773850"/>
                <a:gd name="connsiteY3" fmla="*/ 1099861 h 1135930"/>
                <a:gd name="connsiteX4" fmla="*/ 398807 w 773850"/>
                <a:gd name="connsiteY4" fmla="*/ 1415 h 1135930"/>
                <a:gd name="connsiteX5" fmla="*/ 558581 w 773850"/>
                <a:gd name="connsiteY5" fmla="*/ 866899 h 1135930"/>
                <a:gd name="connsiteX6" fmla="*/ 612862 w 773850"/>
                <a:gd name="connsiteY6" fmla="*/ 795431 h 1135930"/>
                <a:gd name="connsiteX7" fmla="*/ 664417 w 773850"/>
                <a:gd name="connsiteY7" fmla="*/ 1017323 h 1135930"/>
                <a:gd name="connsiteX8" fmla="*/ 773850 w 773850"/>
                <a:gd name="connsiteY8" fmla="*/ 1135930 h 1135930"/>
                <a:gd name="connsiteX0" fmla="*/ 0 w 773850"/>
                <a:gd name="connsiteY0" fmla="*/ 1127541 h 1135957"/>
                <a:gd name="connsiteX1" fmla="*/ 55952 w 773850"/>
                <a:gd name="connsiteY1" fmla="*/ 1010045 h 1135957"/>
                <a:gd name="connsiteX2" fmla="*/ 158149 w 773850"/>
                <a:gd name="connsiteY2" fmla="*/ 485745 h 1135957"/>
                <a:gd name="connsiteX3" fmla="*/ 260056 w 773850"/>
                <a:gd name="connsiteY3" fmla="*/ 1099888 h 1135957"/>
                <a:gd name="connsiteX4" fmla="*/ 398807 w 773850"/>
                <a:gd name="connsiteY4" fmla="*/ 1442 h 1135957"/>
                <a:gd name="connsiteX5" fmla="*/ 558581 w 773850"/>
                <a:gd name="connsiteY5" fmla="*/ 866926 h 1135957"/>
                <a:gd name="connsiteX6" fmla="*/ 616986 w 773850"/>
                <a:gd name="connsiteY6" fmla="*/ 886160 h 1135957"/>
                <a:gd name="connsiteX7" fmla="*/ 664417 w 773850"/>
                <a:gd name="connsiteY7" fmla="*/ 1017350 h 1135957"/>
                <a:gd name="connsiteX8" fmla="*/ 773850 w 773850"/>
                <a:gd name="connsiteY8" fmla="*/ 1135957 h 1135957"/>
                <a:gd name="connsiteX0" fmla="*/ 0 w 773850"/>
                <a:gd name="connsiteY0" fmla="*/ 1104901 h 1113317"/>
                <a:gd name="connsiteX1" fmla="*/ 55952 w 773850"/>
                <a:gd name="connsiteY1" fmla="*/ 987405 h 1113317"/>
                <a:gd name="connsiteX2" fmla="*/ 158149 w 773850"/>
                <a:gd name="connsiteY2" fmla="*/ 463105 h 1113317"/>
                <a:gd name="connsiteX3" fmla="*/ 260056 w 773850"/>
                <a:gd name="connsiteY3" fmla="*/ 1077248 h 1113317"/>
                <a:gd name="connsiteX4" fmla="*/ 407054 w 773850"/>
                <a:gd name="connsiteY4" fmla="*/ 1477 h 1113317"/>
                <a:gd name="connsiteX5" fmla="*/ 558581 w 773850"/>
                <a:gd name="connsiteY5" fmla="*/ 844286 h 1113317"/>
                <a:gd name="connsiteX6" fmla="*/ 616986 w 773850"/>
                <a:gd name="connsiteY6" fmla="*/ 863520 h 1113317"/>
                <a:gd name="connsiteX7" fmla="*/ 664417 w 773850"/>
                <a:gd name="connsiteY7" fmla="*/ 994710 h 1113317"/>
                <a:gd name="connsiteX8" fmla="*/ 773850 w 773850"/>
                <a:gd name="connsiteY8" fmla="*/ 1113317 h 1113317"/>
                <a:gd name="connsiteX0" fmla="*/ 0 w 773850"/>
                <a:gd name="connsiteY0" fmla="*/ 1104901 h 1113317"/>
                <a:gd name="connsiteX1" fmla="*/ 55952 w 773850"/>
                <a:gd name="connsiteY1" fmla="*/ 987405 h 1113317"/>
                <a:gd name="connsiteX2" fmla="*/ 154025 w 773850"/>
                <a:gd name="connsiteY2" fmla="*/ 553806 h 1113317"/>
                <a:gd name="connsiteX3" fmla="*/ 260056 w 773850"/>
                <a:gd name="connsiteY3" fmla="*/ 1077248 h 1113317"/>
                <a:gd name="connsiteX4" fmla="*/ 407054 w 773850"/>
                <a:gd name="connsiteY4" fmla="*/ 1477 h 1113317"/>
                <a:gd name="connsiteX5" fmla="*/ 558581 w 773850"/>
                <a:gd name="connsiteY5" fmla="*/ 844286 h 1113317"/>
                <a:gd name="connsiteX6" fmla="*/ 616986 w 773850"/>
                <a:gd name="connsiteY6" fmla="*/ 863520 h 1113317"/>
                <a:gd name="connsiteX7" fmla="*/ 664417 w 773850"/>
                <a:gd name="connsiteY7" fmla="*/ 994710 h 1113317"/>
                <a:gd name="connsiteX8" fmla="*/ 773850 w 773850"/>
                <a:gd name="connsiteY8" fmla="*/ 1113317 h 1113317"/>
                <a:gd name="connsiteX0" fmla="*/ 0 w 773850"/>
                <a:gd name="connsiteY0" fmla="*/ 1104901 h 1113317"/>
                <a:gd name="connsiteX1" fmla="*/ 88942 w 773850"/>
                <a:gd name="connsiteY1" fmla="*/ 987405 h 1113317"/>
                <a:gd name="connsiteX2" fmla="*/ 154025 w 773850"/>
                <a:gd name="connsiteY2" fmla="*/ 553806 h 1113317"/>
                <a:gd name="connsiteX3" fmla="*/ 260056 w 773850"/>
                <a:gd name="connsiteY3" fmla="*/ 1077248 h 1113317"/>
                <a:gd name="connsiteX4" fmla="*/ 407054 w 773850"/>
                <a:gd name="connsiteY4" fmla="*/ 1477 h 1113317"/>
                <a:gd name="connsiteX5" fmla="*/ 558581 w 773850"/>
                <a:gd name="connsiteY5" fmla="*/ 844286 h 1113317"/>
                <a:gd name="connsiteX6" fmla="*/ 616986 w 773850"/>
                <a:gd name="connsiteY6" fmla="*/ 863520 h 1113317"/>
                <a:gd name="connsiteX7" fmla="*/ 664417 w 773850"/>
                <a:gd name="connsiteY7" fmla="*/ 994710 h 1113317"/>
                <a:gd name="connsiteX8" fmla="*/ 773850 w 773850"/>
                <a:gd name="connsiteY8" fmla="*/ 1113317 h 1113317"/>
                <a:gd name="connsiteX0" fmla="*/ 0 w 744984"/>
                <a:gd name="connsiteY0" fmla="*/ 991523 h 1113317"/>
                <a:gd name="connsiteX1" fmla="*/ 60076 w 744984"/>
                <a:gd name="connsiteY1" fmla="*/ 987405 h 1113317"/>
                <a:gd name="connsiteX2" fmla="*/ 125159 w 744984"/>
                <a:gd name="connsiteY2" fmla="*/ 553806 h 1113317"/>
                <a:gd name="connsiteX3" fmla="*/ 231190 w 744984"/>
                <a:gd name="connsiteY3" fmla="*/ 1077248 h 1113317"/>
                <a:gd name="connsiteX4" fmla="*/ 378188 w 744984"/>
                <a:gd name="connsiteY4" fmla="*/ 1477 h 1113317"/>
                <a:gd name="connsiteX5" fmla="*/ 529715 w 744984"/>
                <a:gd name="connsiteY5" fmla="*/ 844286 h 1113317"/>
                <a:gd name="connsiteX6" fmla="*/ 588120 w 744984"/>
                <a:gd name="connsiteY6" fmla="*/ 863520 h 1113317"/>
                <a:gd name="connsiteX7" fmla="*/ 635551 w 744984"/>
                <a:gd name="connsiteY7" fmla="*/ 994710 h 1113317"/>
                <a:gd name="connsiteX8" fmla="*/ 744984 w 744984"/>
                <a:gd name="connsiteY8" fmla="*/ 1113317 h 1113317"/>
                <a:gd name="connsiteX0" fmla="*/ 0 w 753231"/>
                <a:gd name="connsiteY0" fmla="*/ 1036874 h 1113317"/>
                <a:gd name="connsiteX1" fmla="*/ 68323 w 753231"/>
                <a:gd name="connsiteY1" fmla="*/ 987405 h 1113317"/>
                <a:gd name="connsiteX2" fmla="*/ 133406 w 753231"/>
                <a:gd name="connsiteY2" fmla="*/ 553806 h 1113317"/>
                <a:gd name="connsiteX3" fmla="*/ 239437 w 753231"/>
                <a:gd name="connsiteY3" fmla="*/ 1077248 h 1113317"/>
                <a:gd name="connsiteX4" fmla="*/ 386435 w 753231"/>
                <a:gd name="connsiteY4" fmla="*/ 1477 h 1113317"/>
                <a:gd name="connsiteX5" fmla="*/ 537962 w 753231"/>
                <a:gd name="connsiteY5" fmla="*/ 844286 h 1113317"/>
                <a:gd name="connsiteX6" fmla="*/ 596367 w 753231"/>
                <a:gd name="connsiteY6" fmla="*/ 863520 h 1113317"/>
                <a:gd name="connsiteX7" fmla="*/ 643798 w 753231"/>
                <a:gd name="connsiteY7" fmla="*/ 994710 h 1113317"/>
                <a:gd name="connsiteX8" fmla="*/ 753231 w 753231"/>
                <a:gd name="connsiteY8" fmla="*/ 1113317 h 1113317"/>
                <a:gd name="connsiteX0" fmla="*/ 0 w 753231"/>
                <a:gd name="connsiteY0" fmla="*/ 1036874 h 1113317"/>
                <a:gd name="connsiteX1" fmla="*/ 68323 w 753231"/>
                <a:gd name="connsiteY1" fmla="*/ 987405 h 1113317"/>
                <a:gd name="connsiteX2" fmla="*/ 133406 w 753231"/>
                <a:gd name="connsiteY2" fmla="*/ 553806 h 1113317"/>
                <a:gd name="connsiteX3" fmla="*/ 239437 w 753231"/>
                <a:gd name="connsiteY3" fmla="*/ 1077248 h 1113317"/>
                <a:gd name="connsiteX4" fmla="*/ 386435 w 753231"/>
                <a:gd name="connsiteY4" fmla="*/ 1477 h 1113317"/>
                <a:gd name="connsiteX5" fmla="*/ 537962 w 753231"/>
                <a:gd name="connsiteY5" fmla="*/ 844286 h 1113317"/>
                <a:gd name="connsiteX6" fmla="*/ 596367 w 753231"/>
                <a:gd name="connsiteY6" fmla="*/ 863520 h 1113317"/>
                <a:gd name="connsiteX7" fmla="*/ 701530 w 753231"/>
                <a:gd name="connsiteY7" fmla="*/ 1017385 h 1113317"/>
                <a:gd name="connsiteX8" fmla="*/ 753231 w 753231"/>
                <a:gd name="connsiteY8" fmla="*/ 1113317 h 1113317"/>
                <a:gd name="connsiteX0" fmla="*/ 0 w 753231"/>
                <a:gd name="connsiteY0" fmla="*/ 1036874 h 1113317"/>
                <a:gd name="connsiteX1" fmla="*/ 68323 w 753231"/>
                <a:gd name="connsiteY1" fmla="*/ 987405 h 1113317"/>
                <a:gd name="connsiteX2" fmla="*/ 133406 w 753231"/>
                <a:gd name="connsiteY2" fmla="*/ 553806 h 1113317"/>
                <a:gd name="connsiteX3" fmla="*/ 239437 w 753231"/>
                <a:gd name="connsiteY3" fmla="*/ 1077248 h 1113317"/>
                <a:gd name="connsiteX4" fmla="*/ 386435 w 753231"/>
                <a:gd name="connsiteY4" fmla="*/ 1477 h 1113317"/>
                <a:gd name="connsiteX5" fmla="*/ 537962 w 753231"/>
                <a:gd name="connsiteY5" fmla="*/ 844286 h 1113317"/>
                <a:gd name="connsiteX6" fmla="*/ 596367 w 753231"/>
                <a:gd name="connsiteY6" fmla="*/ 863520 h 1113317"/>
                <a:gd name="connsiteX7" fmla="*/ 652045 w 753231"/>
                <a:gd name="connsiteY7" fmla="*/ 972034 h 1113317"/>
                <a:gd name="connsiteX8" fmla="*/ 753231 w 753231"/>
                <a:gd name="connsiteY8" fmla="*/ 1113317 h 1113317"/>
                <a:gd name="connsiteX0" fmla="*/ 0 w 757355"/>
                <a:gd name="connsiteY0" fmla="*/ 1036874 h 1086838"/>
                <a:gd name="connsiteX1" fmla="*/ 68323 w 757355"/>
                <a:gd name="connsiteY1" fmla="*/ 987405 h 1086838"/>
                <a:gd name="connsiteX2" fmla="*/ 133406 w 757355"/>
                <a:gd name="connsiteY2" fmla="*/ 553806 h 1086838"/>
                <a:gd name="connsiteX3" fmla="*/ 239437 w 757355"/>
                <a:gd name="connsiteY3" fmla="*/ 1077248 h 1086838"/>
                <a:gd name="connsiteX4" fmla="*/ 386435 w 757355"/>
                <a:gd name="connsiteY4" fmla="*/ 1477 h 1086838"/>
                <a:gd name="connsiteX5" fmla="*/ 537962 w 757355"/>
                <a:gd name="connsiteY5" fmla="*/ 844286 h 1086838"/>
                <a:gd name="connsiteX6" fmla="*/ 596367 w 757355"/>
                <a:gd name="connsiteY6" fmla="*/ 863520 h 1086838"/>
                <a:gd name="connsiteX7" fmla="*/ 652045 w 757355"/>
                <a:gd name="connsiteY7" fmla="*/ 972034 h 1086838"/>
                <a:gd name="connsiteX8" fmla="*/ 757355 w 757355"/>
                <a:gd name="connsiteY8" fmla="*/ 999939 h 1086838"/>
                <a:gd name="connsiteX0" fmla="*/ 0 w 757355"/>
                <a:gd name="connsiteY0" fmla="*/ 1036457 h 1078078"/>
                <a:gd name="connsiteX1" fmla="*/ 68323 w 757355"/>
                <a:gd name="connsiteY1" fmla="*/ 986988 h 1078078"/>
                <a:gd name="connsiteX2" fmla="*/ 133406 w 757355"/>
                <a:gd name="connsiteY2" fmla="*/ 553389 h 1078078"/>
                <a:gd name="connsiteX3" fmla="*/ 239437 w 757355"/>
                <a:gd name="connsiteY3" fmla="*/ 1076831 h 1078078"/>
                <a:gd name="connsiteX4" fmla="*/ 313527 w 757355"/>
                <a:gd name="connsiteY4" fmla="*/ 677495 h 1078078"/>
                <a:gd name="connsiteX5" fmla="*/ 386435 w 757355"/>
                <a:gd name="connsiteY5" fmla="*/ 1060 h 1078078"/>
                <a:gd name="connsiteX6" fmla="*/ 537962 w 757355"/>
                <a:gd name="connsiteY6" fmla="*/ 843869 h 1078078"/>
                <a:gd name="connsiteX7" fmla="*/ 596367 w 757355"/>
                <a:gd name="connsiteY7" fmla="*/ 863103 h 1078078"/>
                <a:gd name="connsiteX8" fmla="*/ 652045 w 757355"/>
                <a:gd name="connsiteY8" fmla="*/ 971617 h 1078078"/>
                <a:gd name="connsiteX9" fmla="*/ 757355 w 757355"/>
                <a:gd name="connsiteY9" fmla="*/ 999522 h 1078078"/>
                <a:gd name="connsiteX0" fmla="*/ 0 w 757355"/>
                <a:gd name="connsiteY0" fmla="*/ 1038256 h 1079877"/>
                <a:gd name="connsiteX1" fmla="*/ 68323 w 757355"/>
                <a:gd name="connsiteY1" fmla="*/ 988787 h 1079877"/>
                <a:gd name="connsiteX2" fmla="*/ 133406 w 757355"/>
                <a:gd name="connsiteY2" fmla="*/ 555188 h 1079877"/>
                <a:gd name="connsiteX3" fmla="*/ 239437 w 757355"/>
                <a:gd name="connsiteY3" fmla="*/ 1078630 h 1079877"/>
                <a:gd name="connsiteX4" fmla="*/ 313527 w 757355"/>
                <a:gd name="connsiteY4" fmla="*/ 679294 h 1079877"/>
                <a:gd name="connsiteX5" fmla="*/ 386435 w 757355"/>
                <a:gd name="connsiteY5" fmla="*/ 2859 h 1079877"/>
                <a:gd name="connsiteX6" fmla="*/ 466105 w 757355"/>
                <a:gd name="connsiteY6" fmla="*/ 452538 h 1079877"/>
                <a:gd name="connsiteX7" fmla="*/ 537962 w 757355"/>
                <a:gd name="connsiteY7" fmla="*/ 845668 h 1079877"/>
                <a:gd name="connsiteX8" fmla="*/ 596367 w 757355"/>
                <a:gd name="connsiteY8" fmla="*/ 864902 h 1079877"/>
                <a:gd name="connsiteX9" fmla="*/ 652045 w 757355"/>
                <a:gd name="connsiteY9" fmla="*/ 973416 h 1079877"/>
                <a:gd name="connsiteX10" fmla="*/ 757355 w 757355"/>
                <a:gd name="connsiteY10" fmla="*/ 1001321 h 1079877"/>
                <a:gd name="connsiteX0" fmla="*/ 0 w 757355"/>
                <a:gd name="connsiteY0" fmla="*/ 1038256 h 1079877"/>
                <a:gd name="connsiteX1" fmla="*/ 68323 w 757355"/>
                <a:gd name="connsiteY1" fmla="*/ 988787 h 1079877"/>
                <a:gd name="connsiteX2" fmla="*/ 133406 w 757355"/>
                <a:gd name="connsiteY2" fmla="*/ 555188 h 1079877"/>
                <a:gd name="connsiteX3" fmla="*/ 239437 w 757355"/>
                <a:gd name="connsiteY3" fmla="*/ 1078630 h 1079877"/>
                <a:gd name="connsiteX4" fmla="*/ 313527 w 757355"/>
                <a:gd name="connsiteY4" fmla="*/ 679294 h 1079877"/>
                <a:gd name="connsiteX5" fmla="*/ 386435 w 757355"/>
                <a:gd name="connsiteY5" fmla="*/ 2859 h 1079877"/>
                <a:gd name="connsiteX6" fmla="*/ 466105 w 757355"/>
                <a:gd name="connsiteY6" fmla="*/ 452538 h 1079877"/>
                <a:gd name="connsiteX7" fmla="*/ 537962 w 757355"/>
                <a:gd name="connsiteY7" fmla="*/ 845668 h 1079877"/>
                <a:gd name="connsiteX8" fmla="*/ 596367 w 757355"/>
                <a:gd name="connsiteY8" fmla="*/ 864902 h 1079877"/>
                <a:gd name="connsiteX9" fmla="*/ 652045 w 757355"/>
                <a:gd name="connsiteY9" fmla="*/ 973416 h 1079877"/>
                <a:gd name="connsiteX10" fmla="*/ 757355 w 757355"/>
                <a:gd name="connsiteY10" fmla="*/ 1001321 h 1079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7355" h="1079877">
                  <a:moveTo>
                    <a:pt x="0" y="1038256"/>
                  </a:moveTo>
                  <a:cubicBezTo>
                    <a:pt x="12065" y="968406"/>
                    <a:pt x="46089" y="1069298"/>
                    <a:pt x="68323" y="988787"/>
                  </a:cubicBezTo>
                  <a:cubicBezTo>
                    <a:pt x="90557" y="908276"/>
                    <a:pt x="104887" y="540214"/>
                    <a:pt x="133406" y="555188"/>
                  </a:cubicBezTo>
                  <a:cubicBezTo>
                    <a:pt x="161925" y="570162"/>
                    <a:pt x="209417" y="1057946"/>
                    <a:pt x="239437" y="1078630"/>
                  </a:cubicBezTo>
                  <a:cubicBezTo>
                    <a:pt x="269457" y="1099314"/>
                    <a:pt x="289027" y="858589"/>
                    <a:pt x="313527" y="679294"/>
                  </a:cubicBezTo>
                  <a:cubicBezTo>
                    <a:pt x="338027" y="499999"/>
                    <a:pt x="348634" y="40653"/>
                    <a:pt x="386435" y="2859"/>
                  </a:cubicBezTo>
                  <a:cubicBezTo>
                    <a:pt x="424236" y="-34935"/>
                    <a:pt x="440851" y="312070"/>
                    <a:pt x="466105" y="452538"/>
                  </a:cubicBezTo>
                  <a:cubicBezTo>
                    <a:pt x="491359" y="593006"/>
                    <a:pt x="516252" y="776941"/>
                    <a:pt x="537962" y="845668"/>
                  </a:cubicBezTo>
                  <a:cubicBezTo>
                    <a:pt x="559672" y="914395"/>
                    <a:pt x="577353" y="843611"/>
                    <a:pt x="596367" y="864902"/>
                  </a:cubicBezTo>
                  <a:cubicBezTo>
                    <a:pt x="615381" y="886193"/>
                    <a:pt x="634149" y="924225"/>
                    <a:pt x="652045" y="973416"/>
                  </a:cubicBezTo>
                  <a:cubicBezTo>
                    <a:pt x="669941" y="1022607"/>
                    <a:pt x="748190" y="975483"/>
                    <a:pt x="757355" y="1001321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3750" y="5034415"/>
            <a:ext cx="23471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&gt;200 contributors, 2015</a:t>
            </a:r>
            <a:endParaRPr lang="en-US" sz="16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2754" y="1919420"/>
            <a:ext cx="1596566" cy="1544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808756" y="688281"/>
            <a:ext cx="67524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i="1" dirty="0" smtClean="0">
                <a:solidFill>
                  <a:srgbClr val="A50021"/>
                </a:solidFill>
                <a:latin typeface="Arial"/>
              </a:rPr>
              <a:t>- </a:t>
            </a:r>
            <a:r>
              <a:rPr lang="is-IS" b="1" i="1" dirty="0" smtClean="0">
                <a:solidFill>
                  <a:srgbClr val="A50021"/>
                </a:solidFill>
                <a:latin typeface="Arial"/>
              </a:rPr>
              <a:t>element-specific </a:t>
            </a:r>
            <a:r>
              <a:rPr lang="is-IS" b="1" i="1" dirty="0">
                <a:solidFill>
                  <a:srgbClr val="A50021"/>
                </a:solidFill>
                <a:latin typeface="Arial"/>
              </a:rPr>
              <a:t>electronic structure &amp; </a:t>
            </a:r>
            <a:r>
              <a:rPr lang="is-IS" b="1" i="1" dirty="0" smtClean="0">
                <a:solidFill>
                  <a:srgbClr val="A50021"/>
                </a:solidFill>
                <a:latin typeface="Arial"/>
              </a:rPr>
              <a:t>dynamics -</a:t>
            </a:r>
            <a:endParaRPr lang="en-US" b="1" i="1" dirty="0">
              <a:solidFill>
                <a:srgbClr val="A50021"/>
              </a:solidFill>
              <a:latin typeface="Arial"/>
            </a:endParaRPr>
          </a:p>
        </p:txBody>
      </p:sp>
      <p:pic>
        <p:nvPicPr>
          <p:cNvPr id="5" name="Picture 2" descr="http://www.sciencemag.org/content/345/6194/288/F1.large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68785" y="1355550"/>
            <a:ext cx="1102622" cy="1207137"/>
          </a:xfrm>
          <a:prstGeom prst="roundRect">
            <a:avLst>
              <a:gd name="adj" fmla="val 16859"/>
            </a:avLst>
          </a:prstGeom>
          <a:noFill/>
          <a:ln>
            <a:solidFill>
              <a:schemeClr val="bg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0" y="1701328"/>
            <a:ext cx="2574154" cy="403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-5119" y="6220722"/>
            <a:ext cx="9149119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Vast range of plans and opportunities,</a:t>
            </a:r>
          </a:p>
          <a:p>
            <a:pPr algn="ctr"/>
            <a:r>
              <a:rPr lang="en-US" i="1" dirty="0" smtClean="0"/>
              <a:t>Review LCLS website for detailed information.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78633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LCLS-II </a:t>
            </a:r>
            <a:r>
              <a:rPr lang="en-US" dirty="0" err="1" smtClean="0"/>
              <a:t>Cryomodules</a:t>
            </a:r>
            <a:r>
              <a:rPr lang="en-US" dirty="0" smtClean="0"/>
              <a:t> are arriving at SLAC!</a:t>
            </a:r>
            <a:endParaRPr lang="en-US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921" y="3370493"/>
            <a:ext cx="4648200" cy="3095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13" y="2307431"/>
            <a:ext cx="5511800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774" y="1410493"/>
            <a:ext cx="2822575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78" y="4627418"/>
            <a:ext cx="2109787" cy="116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4491" y="3632103"/>
            <a:ext cx="3801687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Transportation problems occurred </a:t>
            </a:r>
            <a:r>
              <a:rPr lang="en-US" sz="1400" dirty="0" smtClean="0">
                <a:sym typeface="Wingdings" panose="05000000000000000000" pitchFamily="2" charset="2"/>
              </a:rPr>
              <a:t> vacuum leak due to failed bellows  fixed.</a:t>
            </a:r>
            <a:endParaRPr lang="en-US" sz="1400" dirty="0"/>
          </a:p>
        </p:txBody>
      </p:sp>
      <p:cxnSp>
        <p:nvCxnSpPr>
          <p:cNvPr id="8" name="Straight Arrow Connector 7"/>
          <p:cNvCxnSpPr>
            <a:stCxn id="6" idx="2"/>
          </p:cNvCxnSpPr>
          <p:nvPr/>
        </p:nvCxnSpPr>
        <p:spPr>
          <a:xfrm>
            <a:off x="2125335" y="4155323"/>
            <a:ext cx="203661" cy="73370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53" y="1410493"/>
            <a:ext cx="2755900" cy="697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258" y="1369724"/>
            <a:ext cx="2533217" cy="73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0" y="6488668"/>
            <a:ext cx="9149119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71450" lvl="1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i="1" dirty="0">
                <a:solidFill>
                  <a:schemeClr val="bg1"/>
                </a:solidFill>
              </a:rPr>
              <a:t>Installation of </a:t>
            </a:r>
            <a:r>
              <a:rPr lang="en-US" i="1" dirty="0" err="1">
                <a:solidFill>
                  <a:schemeClr val="bg1"/>
                </a:solidFill>
              </a:rPr>
              <a:t>Cryomodules</a:t>
            </a:r>
            <a:r>
              <a:rPr lang="en-US" i="1" dirty="0">
                <a:solidFill>
                  <a:schemeClr val="bg1"/>
                </a:solidFill>
              </a:rPr>
              <a:t> is about to begin.</a:t>
            </a:r>
          </a:p>
        </p:txBody>
      </p:sp>
    </p:spTree>
    <p:extLst>
      <p:ext uri="{BB962C8B-B14F-4D97-AF65-F5344CB8AC3E}">
        <p14:creationId xmlns:p14="http://schemas.microsoft.com/office/powerpoint/2010/main" val="2382724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SLAC’s Main Accelerator Facilities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37" y="1295400"/>
            <a:ext cx="85725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7037" y="1295400"/>
            <a:ext cx="4083234" cy="646331"/>
          </a:xfrm>
          <a:prstGeom prst="rect">
            <a:avLst/>
          </a:prstGeom>
          <a:solidFill>
            <a:schemeClr val="lt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Stanford Linear Accelerator Center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SLAC National Accelerator Laboratory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2" y="2037135"/>
            <a:ext cx="8572500" cy="293560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419600" y="3601141"/>
            <a:ext cx="4209011" cy="1184940"/>
            <a:chOff x="4419600" y="3601141"/>
            <a:chExt cx="4209011" cy="1184940"/>
          </a:xfrm>
        </p:grpSpPr>
        <p:sp>
          <p:nvSpPr>
            <p:cNvPr id="10" name="TextBox 9"/>
            <p:cNvSpPr txBox="1"/>
            <p:nvPr/>
          </p:nvSpPr>
          <p:spPr>
            <a:xfrm>
              <a:off x="4419600" y="3601141"/>
              <a:ext cx="4209011" cy="1184940"/>
            </a:xfrm>
            <a:prstGeom prst="rect">
              <a:avLst/>
            </a:prstGeom>
            <a:solidFill>
              <a:schemeClr val="lt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r>
                <a:rPr lang="en-US" dirty="0">
                  <a:solidFill>
                    <a:srgbClr val="FF0000"/>
                  </a:solidFill>
                </a:rPr>
                <a:t>Linac Coherent Light Source (LCLS – I)</a:t>
              </a:r>
            </a:p>
            <a:p>
              <a:pPr algn="ctr"/>
              <a:endParaRPr lang="en-US" sz="600" b="1" dirty="0">
                <a:solidFill>
                  <a:srgbClr val="FF0000"/>
                </a:solidFill>
              </a:endParaRPr>
            </a:p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1 km of LINAC + Undulators (FEL) + X-Ray Instrumentation</a:t>
              </a:r>
            </a:p>
          </p:txBody>
        </p:sp>
        <p:sp>
          <p:nvSpPr>
            <p:cNvPr id="7" name="Left Brace 6"/>
            <p:cNvSpPr/>
            <p:nvPr/>
          </p:nvSpPr>
          <p:spPr>
            <a:xfrm rot="16200000">
              <a:off x="6387752" y="1706417"/>
              <a:ext cx="265319" cy="4091478"/>
            </a:xfrm>
            <a:prstGeom prst="leftBrac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85801" y="4134541"/>
            <a:ext cx="1981199" cy="646331"/>
            <a:chOff x="685801" y="4134541"/>
            <a:chExt cx="1981199" cy="646331"/>
          </a:xfrm>
        </p:grpSpPr>
        <p:sp>
          <p:nvSpPr>
            <p:cNvPr id="12" name="TextBox 11"/>
            <p:cNvSpPr txBox="1"/>
            <p:nvPr/>
          </p:nvSpPr>
          <p:spPr>
            <a:xfrm>
              <a:off x="685801" y="4134541"/>
              <a:ext cx="1981199" cy="646331"/>
            </a:xfrm>
            <a:prstGeom prst="rect">
              <a:avLst/>
            </a:prstGeom>
            <a:solidFill>
              <a:schemeClr val="lt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r>
                <a:rPr lang="en-US" dirty="0">
                  <a:solidFill>
                    <a:srgbClr val="FF0000"/>
                  </a:solidFill>
                </a:rPr>
                <a:t>LCLS – II - HE</a:t>
              </a:r>
            </a:p>
          </p:txBody>
        </p:sp>
        <p:sp>
          <p:nvSpPr>
            <p:cNvPr id="13" name="Left Brace 12"/>
            <p:cNvSpPr/>
            <p:nvPr/>
          </p:nvSpPr>
          <p:spPr>
            <a:xfrm rot="16200000">
              <a:off x="1543740" y="3421389"/>
              <a:ext cx="265319" cy="1849930"/>
            </a:xfrm>
            <a:prstGeom prst="leftBrac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438399" y="2759840"/>
            <a:ext cx="1981199" cy="615553"/>
            <a:chOff x="2438399" y="2759840"/>
            <a:chExt cx="1981199" cy="615553"/>
          </a:xfrm>
        </p:grpSpPr>
        <p:sp>
          <p:nvSpPr>
            <p:cNvPr id="14" name="TextBox 13"/>
            <p:cNvSpPr txBox="1"/>
            <p:nvPr/>
          </p:nvSpPr>
          <p:spPr>
            <a:xfrm>
              <a:off x="2438399" y="2759840"/>
              <a:ext cx="1981199" cy="615553"/>
            </a:xfrm>
            <a:prstGeom prst="rect">
              <a:avLst/>
            </a:prstGeom>
            <a:solidFill>
              <a:schemeClr val="lt1"/>
            </a:solidFill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2060"/>
                  </a:solidFill>
                </a:rPr>
                <a:t>FACET - II</a:t>
              </a: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5" name="Left Brace 14"/>
            <p:cNvSpPr/>
            <p:nvPr/>
          </p:nvSpPr>
          <p:spPr>
            <a:xfrm rot="5400000">
              <a:off x="3362667" y="2265566"/>
              <a:ext cx="132661" cy="1849930"/>
            </a:xfrm>
            <a:prstGeom prst="leftBrac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-16672" y="6172201"/>
            <a:ext cx="9160672" cy="6858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i="1" dirty="0">
                <a:solidFill>
                  <a:prstClr val="white"/>
                </a:solidFill>
              </a:rPr>
              <a:t>This talk will focus on our experience  and plans with LCLS</a:t>
            </a:r>
            <a:r>
              <a:rPr lang="en-US" i="1" dirty="0" smtClean="0">
                <a:solidFill>
                  <a:prstClr val="white"/>
                </a:solidFill>
              </a:rPr>
              <a:t>.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46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Transformation of the undulator system fixed </a:t>
            </a:r>
            <a:r>
              <a:rPr lang="en-US" dirty="0" smtClean="0">
                <a:sym typeface="Wingdings" panose="05000000000000000000" pitchFamily="2" charset="2"/>
              </a:rPr>
              <a:t> variable gap for dedicated SXR and HXR</a:t>
            </a:r>
            <a:endParaRPr lang="en-US" dirty="0"/>
          </a:p>
        </p:txBody>
      </p:sp>
      <p:pic>
        <p:nvPicPr>
          <p:cNvPr id="4" name="Picture 2" descr="C:\Users\brachman\AppData\Local\Microsoft\Windows\Temporary Internet Files\Content.Outlook\06PE3ER5\LCLS Undulator Hall (3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8"/>
          <a:stretch/>
        </p:blipFill>
        <p:spPr bwMode="auto">
          <a:xfrm>
            <a:off x="228600" y="1176645"/>
            <a:ext cx="8734945" cy="549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1221975"/>
            <a:ext cx="3865161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Existing fixed gap LCLS Undulators</a:t>
            </a:r>
            <a:endParaRPr lang="en-US" i="1" dirty="0"/>
          </a:p>
        </p:txBody>
      </p:sp>
      <p:grpSp>
        <p:nvGrpSpPr>
          <p:cNvPr id="7" name="Group 6"/>
          <p:cNvGrpSpPr/>
          <p:nvPr/>
        </p:nvGrpSpPr>
        <p:grpSpPr>
          <a:xfrm>
            <a:off x="365717" y="1322408"/>
            <a:ext cx="8569452" cy="5222865"/>
            <a:chOff x="609601" y="1176645"/>
            <a:chExt cx="8741931" cy="5419375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838200" y="1254136"/>
              <a:ext cx="8513332" cy="5341884"/>
            </a:xfrm>
            <a:prstGeom prst="line">
              <a:avLst/>
            </a:prstGeom>
            <a:ln w="1079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609601" y="1176645"/>
              <a:ext cx="8637619" cy="5341884"/>
            </a:xfrm>
            <a:prstGeom prst="line">
              <a:avLst/>
            </a:prstGeom>
            <a:ln w="1079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545" y="1294124"/>
            <a:ext cx="5588000" cy="39878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28600" y="4171638"/>
            <a:ext cx="4876800" cy="2639365"/>
            <a:chOff x="228600" y="3505200"/>
            <a:chExt cx="5867400" cy="3210865"/>
          </a:xfrm>
        </p:grpSpPr>
        <p:cxnSp>
          <p:nvCxnSpPr>
            <p:cNvPr id="12" name="Straight Arrow Connector 11"/>
            <p:cNvCxnSpPr/>
            <p:nvPr/>
          </p:nvCxnSpPr>
          <p:spPr>
            <a:xfrm flipV="1">
              <a:off x="4495800" y="3505200"/>
              <a:ext cx="1600200" cy="1143000"/>
            </a:xfrm>
            <a:prstGeom prst="straightConnector1">
              <a:avLst/>
            </a:prstGeom>
            <a:ln w="41275">
              <a:solidFill>
                <a:srgbClr val="060E5A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4114800"/>
              <a:ext cx="5043501" cy="2601265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4762487" y="4071419"/>
            <a:ext cx="3624404" cy="2744884"/>
            <a:chOff x="4800600" y="3429000"/>
            <a:chExt cx="4141820" cy="311149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0600" y="4455813"/>
              <a:ext cx="4141820" cy="2084686"/>
            </a:xfrm>
            <a:prstGeom prst="rect">
              <a:avLst/>
            </a:prstGeom>
          </p:spPr>
        </p:pic>
        <p:cxnSp>
          <p:nvCxnSpPr>
            <p:cNvPr id="16" name="Straight Arrow Connector 15"/>
            <p:cNvCxnSpPr/>
            <p:nvPr/>
          </p:nvCxnSpPr>
          <p:spPr>
            <a:xfrm flipH="1" flipV="1">
              <a:off x="7162800" y="3429000"/>
              <a:ext cx="609600" cy="1143000"/>
            </a:xfrm>
            <a:prstGeom prst="straightConnector1">
              <a:avLst/>
            </a:prstGeom>
            <a:ln w="41275">
              <a:solidFill>
                <a:srgbClr val="060E5A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192386" y="1380377"/>
            <a:ext cx="3954187" cy="3195204"/>
            <a:chOff x="4081681" y="1605482"/>
            <a:chExt cx="4260272" cy="3195204"/>
          </a:xfrm>
        </p:grpSpPr>
        <p:pic>
          <p:nvPicPr>
            <p:cNvPr id="18" name="Picture 2" descr="E:\Contents\nuhnOfficePC\Document\Project\HDN-Talks\2018 07 24 LCLS-II Undulator Overview of Operators\SCRF_HXR_HorzPolPlanHybrid_Exray_032_Q300_eps0-72_lu26-0_h1_Tols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1681" y="1605482"/>
              <a:ext cx="4260272" cy="3195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5181600" y="1828800"/>
              <a:ext cx="1295401" cy="646331"/>
            </a:xfrm>
            <a:prstGeom prst="rect">
              <a:avLst/>
            </a:prstGeom>
            <a:gradFill>
              <a:gsLst>
                <a:gs pos="0">
                  <a:srgbClr val="FFC000">
                    <a:alpha val="69000"/>
                  </a:srgbClr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Energy  tuning range using undulator gap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V="1">
              <a:off x="6324600" y="2667000"/>
              <a:ext cx="0" cy="1752600"/>
            </a:xfrm>
            <a:prstGeom prst="straightConnector1">
              <a:avLst/>
            </a:prstGeom>
            <a:ln w="41275"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-5120" y="6488844"/>
            <a:ext cx="9149119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Dedicated variable gap undulators for SXR and HXR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367836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LCLS-II - Challenges for Performance and Reliability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8153400" cy="5065522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 smtClean="0"/>
              <a:t>SCRF Technology</a:t>
            </a:r>
          </a:p>
          <a:p>
            <a:pPr marL="1033463" lvl="2" indent="-342900"/>
            <a:r>
              <a:rPr lang="en-US" dirty="0" smtClean="0"/>
              <a:t>SCRF infrastructure including test facilities to support LCLS-II and beyond</a:t>
            </a:r>
          </a:p>
          <a:p>
            <a:pPr marL="1033463" lvl="2" indent="-342900"/>
            <a:r>
              <a:rPr lang="en-US" dirty="0" err="1"/>
              <a:t>Cryomodule</a:t>
            </a:r>
            <a:r>
              <a:rPr lang="en-US" dirty="0"/>
              <a:t> Maintenance</a:t>
            </a:r>
          </a:p>
          <a:p>
            <a:pPr marL="1033463" lvl="2" indent="-342900"/>
            <a:r>
              <a:rPr lang="en-US" dirty="0" smtClean="0"/>
              <a:t>SCRF R&amp;D program (e.g. SCRF gun development)</a:t>
            </a:r>
          </a:p>
          <a:p>
            <a:pPr marL="1033463" lvl="2" indent="-342900"/>
            <a:r>
              <a:rPr lang="en-US" dirty="0" smtClean="0"/>
              <a:t>Plans are under development</a:t>
            </a:r>
          </a:p>
          <a:p>
            <a:pPr marL="1033463" lvl="2" indent="-342900"/>
            <a:r>
              <a:rPr lang="en-US" dirty="0" smtClean="0"/>
              <a:t>Discussion with funding agency has begun</a:t>
            </a:r>
          </a:p>
          <a:p>
            <a:pPr marL="1033463" lvl="2" indent="-342900"/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/>
              <a:t>Particle Free Systems</a:t>
            </a:r>
          </a:p>
          <a:p>
            <a:pPr marL="1033463" lvl="2" indent="-342900"/>
            <a:r>
              <a:rPr lang="en-US" dirty="0"/>
              <a:t>Training, Procedures</a:t>
            </a:r>
          </a:p>
          <a:p>
            <a:pPr marL="1033463" lvl="2" indent="-342900"/>
            <a:r>
              <a:rPr lang="en-US" dirty="0"/>
              <a:t>Reliance on partner labs and SCRF expertise </a:t>
            </a:r>
            <a:r>
              <a:rPr lang="en-US" dirty="0" smtClean="0"/>
              <a:t>worldwide</a:t>
            </a:r>
          </a:p>
          <a:p>
            <a:pPr marL="1033463" lvl="2" indent="-342900"/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 smtClean="0"/>
              <a:t>Efficient operation of variable gap undulators </a:t>
            </a:r>
          </a:p>
          <a:p>
            <a:pPr marL="1033463" lvl="2" indent="-342900"/>
            <a:r>
              <a:rPr lang="en-US" dirty="0" smtClean="0">
                <a:sym typeface="Wingdings" panose="05000000000000000000" pitchFamily="2" charset="2"/>
              </a:rPr>
              <a:t>develop gap energy scanning systems</a:t>
            </a:r>
            <a:endParaRPr lang="en-US" dirty="0" smtClean="0"/>
          </a:p>
          <a:p>
            <a:pPr marL="1033463" lvl="2" indent="-342900"/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 smtClean="0"/>
              <a:t>Coordination with partner labs across the country</a:t>
            </a:r>
          </a:p>
          <a:p>
            <a:pPr marL="1033463" lvl="2" indent="-342900"/>
            <a:r>
              <a:rPr lang="en-US" dirty="0" smtClean="0"/>
              <a:t>Learn from experience of other international projects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504057"/>
            <a:ext cx="9149119" cy="35394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910749" hangingPunct="0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lang="en-US" sz="1700" i="1" kern="0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Very little experience with SCRF at SLAC.</a:t>
            </a:r>
            <a:endParaRPr lang="en-US" sz="1700" i="1" kern="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2217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" y="129091"/>
            <a:ext cx="9140520" cy="753033"/>
          </a:xfrm>
        </p:spPr>
        <p:txBody>
          <a:bodyPr/>
          <a:lstStyle/>
          <a:p>
            <a:pPr algn="ctr"/>
            <a:r>
              <a:rPr lang="en-US" dirty="0" smtClean="0"/>
              <a:t>LCLS-II Commissioning – Conservative Ramp of Power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905" y="4400617"/>
            <a:ext cx="2920790" cy="191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" y="1676400"/>
            <a:ext cx="5663989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auto">
              <a:lnSpc>
                <a:spcPct val="150000"/>
              </a:lnSpc>
              <a:spcAft>
                <a:spcPts val="600"/>
              </a:spcAft>
            </a:pPr>
            <a:r>
              <a:rPr lang="en-US" b="1" dirty="0" smtClean="0"/>
              <a:t>Concern: Undulator Radiation Damage</a:t>
            </a:r>
          </a:p>
          <a:p>
            <a:pPr lvl="1" fontAlgn="auto"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/>
              <a:t>Mitigation plan</a:t>
            </a:r>
          </a:p>
          <a:p>
            <a:pPr marL="742950" lvl="1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Start commissioning with Cu-linac beam</a:t>
            </a:r>
          </a:p>
          <a:p>
            <a:pPr marL="742950" lvl="1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Stepwise ramp of beam power during commissioning</a:t>
            </a:r>
          </a:p>
          <a:p>
            <a:pPr marL="742950" lvl="1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Beam optimized at tune-up dump upstream of the undulator</a:t>
            </a:r>
          </a:p>
          <a:p>
            <a:pPr marL="742950" lvl="1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Beam loss monitor and BPM interlocks will be required</a:t>
            </a:r>
          </a:p>
          <a:p>
            <a:pPr marL="742950" lvl="1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Measure dose rates in real time on each undulator and beam current administratively controlled to stay below defined dose rate threshold</a:t>
            </a:r>
          </a:p>
          <a:p>
            <a:pPr marL="742950" lvl="1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Developing real time magnetic measurement monitoring system that measures magnetic field as the gap is changed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225" y="1325578"/>
            <a:ext cx="2751730" cy="233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63990" y="3660233"/>
            <a:ext cx="312420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Initial dose rate about 700 times higher than LCLS-I because of insufficient machine protection systems.</a:t>
            </a:r>
            <a:endParaRPr lang="en-US" sz="12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6650525" y="2946903"/>
            <a:ext cx="1395318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i="1" dirty="0" err="1" smtClean="0"/>
              <a:t>EuXFEL</a:t>
            </a:r>
            <a:r>
              <a:rPr lang="en-US" sz="1600" i="1" dirty="0" smtClean="0"/>
              <a:t> data</a:t>
            </a:r>
            <a:endParaRPr lang="en-US" sz="16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-8598" y="6488668"/>
            <a:ext cx="9149119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Slow ramp up of beam power to mitigate undulator radiation damage.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33366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7781"/>
            <a:ext cx="9144000" cy="251483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78693"/>
            <a:ext cx="9067800" cy="753033"/>
          </a:xfrm>
        </p:spPr>
        <p:txBody>
          <a:bodyPr/>
          <a:lstStyle/>
          <a:p>
            <a:pPr algn="ctr"/>
            <a:r>
              <a:rPr lang="en-US" sz="2300" dirty="0" smtClean="0"/>
              <a:t>Beyond LCLS-II </a:t>
            </a:r>
            <a:r>
              <a:rPr lang="en-US" sz="2300" dirty="0" smtClean="0">
                <a:sym typeface="Wingdings" panose="05000000000000000000" pitchFamily="2" charset="2"/>
              </a:rPr>
              <a:t></a:t>
            </a:r>
            <a:r>
              <a:rPr lang="en-US" sz="2300" dirty="0" smtClean="0"/>
              <a:t> HE Upgrades to reach 8 GeV (e</a:t>
            </a:r>
            <a:r>
              <a:rPr lang="en-US" sz="2300" baseline="30000" dirty="0" smtClean="0"/>
              <a:t>-</a:t>
            </a:r>
            <a:r>
              <a:rPr lang="en-US" sz="2300" dirty="0" smtClean="0"/>
              <a:t>) /12.8 </a:t>
            </a:r>
            <a:r>
              <a:rPr lang="en-US" sz="2300" dirty="0" err="1" smtClean="0"/>
              <a:t>keV</a:t>
            </a:r>
            <a:r>
              <a:rPr lang="en-US" sz="2300" dirty="0" smtClean="0"/>
              <a:t> (</a:t>
            </a:r>
            <a:r>
              <a:rPr lang="el-GR" sz="2300" dirty="0" smtClean="0"/>
              <a:t>γ</a:t>
            </a:r>
            <a:r>
              <a:rPr lang="en-US" sz="2300" dirty="0" smtClean="0"/>
              <a:t>)</a:t>
            </a:r>
            <a:endParaRPr lang="en-US" sz="2300" dirty="0"/>
          </a:p>
        </p:txBody>
      </p:sp>
      <p:sp>
        <p:nvSpPr>
          <p:cNvPr id="6" name="TextBox 5"/>
          <p:cNvSpPr txBox="1"/>
          <p:nvPr/>
        </p:nvSpPr>
        <p:spPr>
          <a:xfrm>
            <a:off x="223366" y="3726124"/>
            <a:ext cx="87600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spcAft>
                <a:spcPts val="600"/>
              </a:spcAft>
              <a:buFont typeface="+mj-lt"/>
              <a:buAutoNum type="arabicPeriod"/>
            </a:pPr>
            <a:r>
              <a:rPr lang="en-US" sz="1600" dirty="0">
                <a:solidFill>
                  <a:srgbClr val="7030A0"/>
                </a:solidFill>
              </a:rPr>
              <a:t>Upgrading the LCLS-II superconducting </a:t>
            </a:r>
            <a:r>
              <a:rPr lang="en-US" sz="1600" dirty="0" err="1">
                <a:solidFill>
                  <a:srgbClr val="7030A0"/>
                </a:solidFill>
              </a:rPr>
              <a:t>linac</a:t>
            </a:r>
            <a:r>
              <a:rPr lang="en-US" sz="1600" dirty="0">
                <a:solidFill>
                  <a:srgbClr val="7030A0"/>
                </a:solidFill>
              </a:rPr>
              <a:t> to 8 GeV with nominal bunch frequency of 1 MHz to allow programmable FEL X-ray pulses up to 1 MHz repetition rate.</a:t>
            </a:r>
          </a:p>
          <a:p>
            <a:pPr marL="342891" indent="-342891">
              <a:spcAft>
                <a:spcPts val="600"/>
              </a:spcAft>
              <a:buFont typeface="+mj-lt"/>
              <a:buAutoNum type="arabicPeriod"/>
            </a:pPr>
            <a:r>
              <a:rPr lang="en-US" sz="1600" dirty="0">
                <a:solidFill>
                  <a:srgbClr val="0033CC"/>
                </a:solidFill>
              </a:rPr>
              <a:t>Installing a new cryogenic distribution box and transfer line between the </a:t>
            </a:r>
            <a:r>
              <a:rPr lang="en-US" sz="1600" dirty="0" err="1">
                <a:solidFill>
                  <a:srgbClr val="0033CC"/>
                </a:solidFill>
              </a:rPr>
              <a:t>cryoplant</a:t>
            </a:r>
            <a:r>
              <a:rPr lang="en-US" sz="1600" dirty="0">
                <a:solidFill>
                  <a:srgbClr val="0033CC"/>
                </a:solidFill>
              </a:rPr>
              <a:t> and the new L4 </a:t>
            </a:r>
            <a:r>
              <a:rPr lang="en-US" sz="1600" dirty="0" err="1">
                <a:solidFill>
                  <a:srgbClr val="0033CC"/>
                </a:solidFill>
              </a:rPr>
              <a:t>linac</a:t>
            </a:r>
            <a:r>
              <a:rPr lang="en-US" sz="1600" dirty="0">
                <a:solidFill>
                  <a:srgbClr val="0033CC"/>
                </a:solidFill>
              </a:rPr>
              <a:t>.</a:t>
            </a:r>
          </a:p>
          <a:p>
            <a:pPr marL="342891" indent="-342891">
              <a:spcAft>
                <a:spcPts val="600"/>
              </a:spcAft>
              <a:buFont typeface="+mj-lt"/>
              <a:buAutoNum type="arabicPeriod"/>
            </a:pPr>
            <a:r>
              <a:rPr lang="en-US" sz="1600" dirty="0">
                <a:solidFill>
                  <a:srgbClr val="00B050"/>
                </a:solidFill>
              </a:rPr>
              <a:t>Addition of a pulsed low-energy extraction point in the superconducting </a:t>
            </a:r>
            <a:r>
              <a:rPr lang="en-US" sz="1600" dirty="0" err="1">
                <a:solidFill>
                  <a:srgbClr val="00B050"/>
                </a:solidFill>
              </a:rPr>
              <a:t>linac</a:t>
            </a:r>
            <a:r>
              <a:rPr lang="en-US" sz="1600" dirty="0">
                <a:solidFill>
                  <a:srgbClr val="00B050"/>
                </a:solidFill>
              </a:rPr>
              <a:t> at 3.8 GeV to allow quasi-independent operation of the soft-X-ray and hard-X-ray programs.</a:t>
            </a:r>
          </a:p>
          <a:p>
            <a:pPr marL="342891" indent="-342891">
              <a:spcAft>
                <a:spcPts val="600"/>
              </a:spcAft>
              <a:buFont typeface="+mj-lt"/>
              <a:buAutoNum type="arabicPeriod"/>
            </a:pPr>
            <a:r>
              <a:rPr lang="en-US" sz="1600" dirty="0">
                <a:solidFill>
                  <a:srgbClr val="FFC000"/>
                </a:solidFill>
              </a:rPr>
              <a:t>Use of an existing transport line to bypass the midsection of the SLAC </a:t>
            </a:r>
            <a:r>
              <a:rPr lang="en-US" sz="1600" dirty="0" err="1">
                <a:solidFill>
                  <a:srgbClr val="FFC000"/>
                </a:solidFill>
              </a:rPr>
              <a:t>linac</a:t>
            </a:r>
            <a:r>
              <a:rPr lang="en-US" sz="1600" dirty="0">
                <a:solidFill>
                  <a:srgbClr val="FFC000"/>
                </a:solidFill>
              </a:rPr>
              <a:t> and the LCLS </a:t>
            </a:r>
            <a:r>
              <a:rPr lang="en-US" sz="1600" dirty="0" err="1">
                <a:solidFill>
                  <a:srgbClr val="FFC000"/>
                </a:solidFill>
              </a:rPr>
              <a:t>linac</a:t>
            </a:r>
            <a:r>
              <a:rPr lang="en-US" sz="1600" dirty="0">
                <a:solidFill>
                  <a:srgbClr val="FFC000"/>
                </a:solidFill>
              </a:rPr>
              <a:t> along with installation of a new dump the at the end of the transport line. </a:t>
            </a:r>
          </a:p>
          <a:p>
            <a:pPr marL="342891" indent="-342891">
              <a:spcAft>
                <a:spcPts val="600"/>
              </a:spcAft>
              <a:buFont typeface="+mj-lt"/>
              <a:buAutoNum type="arabicPeriod"/>
            </a:pPr>
            <a:r>
              <a:rPr lang="en-US" sz="1600" dirty="0">
                <a:solidFill>
                  <a:srgbClr val="C00000"/>
                </a:solidFill>
              </a:rPr>
              <a:t>Installation of a Hard X-ray Self Seeding capability in the hard X-ray </a:t>
            </a:r>
            <a:r>
              <a:rPr lang="en-US" sz="1600" dirty="0" err="1">
                <a:solidFill>
                  <a:srgbClr val="C00000"/>
                </a:solidFill>
              </a:rPr>
              <a:t>undulator</a:t>
            </a:r>
            <a:r>
              <a:rPr lang="en-US" sz="1600" dirty="0">
                <a:solidFill>
                  <a:srgbClr val="C00000"/>
                </a:solidFill>
              </a:rPr>
              <a:t> capable of operating at high repetition rate.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206135" y="2486096"/>
            <a:ext cx="877824" cy="792480"/>
            <a:chOff x="3340609" y="2432304"/>
            <a:chExt cx="877824" cy="792480"/>
          </a:xfrm>
        </p:grpSpPr>
        <p:sp>
          <p:nvSpPr>
            <p:cNvPr id="7" name="Rounded Rectangle 6"/>
            <p:cNvSpPr/>
            <p:nvPr/>
          </p:nvSpPr>
          <p:spPr>
            <a:xfrm>
              <a:off x="3340609" y="2432304"/>
              <a:ext cx="877824" cy="170688"/>
            </a:xfrm>
            <a:prstGeom prst="roundRect">
              <a:avLst/>
            </a:prstGeom>
            <a:solidFill>
              <a:srgbClr val="7030A0">
                <a:alpha val="16078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3389376" y="2602992"/>
              <a:ext cx="201168" cy="621792"/>
            </a:xfrm>
            <a:prstGeom prst="straightConnector1">
              <a:avLst/>
            </a:prstGeom>
            <a:ln w="57150">
              <a:solidFill>
                <a:srgbClr val="7030A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Elbow Connector 12"/>
          <p:cNvCxnSpPr/>
          <p:nvPr/>
        </p:nvCxnSpPr>
        <p:spPr>
          <a:xfrm rot="16200000" flipH="1">
            <a:off x="2790203" y="2041191"/>
            <a:ext cx="707135" cy="259233"/>
          </a:xfrm>
          <a:prstGeom prst="bentConnector3">
            <a:avLst>
              <a:gd name="adj1" fmla="val 71997"/>
            </a:avLst>
          </a:prstGeom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921192" y="2608585"/>
            <a:ext cx="94271" cy="679419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3644900" y="2799356"/>
            <a:ext cx="1350719" cy="812991"/>
            <a:chOff x="3725587" y="2732116"/>
            <a:chExt cx="1350718" cy="812990"/>
          </a:xfrm>
        </p:grpSpPr>
        <p:sp>
          <p:nvSpPr>
            <p:cNvPr id="25" name="Rounded Rectangle 24"/>
            <p:cNvSpPr/>
            <p:nvPr/>
          </p:nvSpPr>
          <p:spPr>
            <a:xfrm>
              <a:off x="3725587" y="2732116"/>
              <a:ext cx="1350718" cy="170688"/>
            </a:xfrm>
            <a:prstGeom prst="roundRect">
              <a:avLst/>
            </a:prstGeom>
            <a:solidFill>
              <a:srgbClr val="7030A0">
                <a:alpha val="16078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V="1">
              <a:off x="3725587" y="2923314"/>
              <a:ext cx="201168" cy="621792"/>
            </a:xfrm>
            <a:prstGeom prst="straightConnector1">
              <a:avLst/>
            </a:prstGeom>
            <a:ln w="5715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5039019" y="2799359"/>
            <a:ext cx="761188" cy="735535"/>
            <a:chOff x="3533086" y="2732116"/>
            <a:chExt cx="761188" cy="735535"/>
          </a:xfrm>
        </p:grpSpPr>
        <p:sp>
          <p:nvSpPr>
            <p:cNvPr id="29" name="Rounded Rectangle 28"/>
            <p:cNvSpPr/>
            <p:nvPr/>
          </p:nvSpPr>
          <p:spPr>
            <a:xfrm>
              <a:off x="3767881" y="2732116"/>
              <a:ext cx="526393" cy="170688"/>
            </a:xfrm>
            <a:prstGeom prst="roundRect">
              <a:avLst/>
            </a:prstGeom>
            <a:solidFill>
              <a:srgbClr val="7030A0">
                <a:alpha val="16078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V="1">
              <a:off x="3533086" y="2913888"/>
              <a:ext cx="234795" cy="553763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AutoShape 4" descr="cls_II_HE_layout_9_2017.jp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4783455" y="2400300"/>
            <a:ext cx="274320" cy="0"/>
          </a:xfrm>
          <a:prstGeom prst="line">
            <a:avLst/>
          </a:prstGeom>
          <a:ln w="19050">
            <a:solidFill>
              <a:srgbClr val="A400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903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FACET-II: Premier R&amp;D facility for PWFA</a:t>
            </a:r>
          </a:p>
        </p:txBody>
      </p:sp>
      <p:pic>
        <p:nvPicPr>
          <p:cNvPr id="6" name="35539015856_ff033092d0_k.jpg" descr="35539015856_ff033092d0_k.jpg"/>
          <p:cNvPicPr>
            <a:picLocks noChangeAspect="1"/>
          </p:cNvPicPr>
          <p:nvPr/>
        </p:nvPicPr>
        <p:blipFill>
          <a:blip r:embed="rId2">
            <a:extLst/>
          </a:blip>
          <a:srcRect t="10131" b="10131"/>
          <a:stretch>
            <a:fillRect/>
          </a:stretch>
        </p:blipFill>
        <p:spPr>
          <a:xfrm>
            <a:off x="314911" y="1190434"/>
            <a:ext cx="8514238" cy="175029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FACET Highlights:…"/>
          <p:cNvSpPr txBox="1"/>
          <p:nvPr/>
        </p:nvSpPr>
        <p:spPr>
          <a:xfrm>
            <a:off x="227322" y="2983723"/>
            <a:ext cx="3805237" cy="1094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642882" hangingPunct="0"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sz="14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FACET Highlights:</a:t>
            </a:r>
          </a:p>
          <a:p>
            <a:pPr marL="126121" lvl="1" indent="-126121" defTabSz="642882" hangingPunct="0">
              <a:buClr>
                <a:srgbClr val="AB1500"/>
              </a:buClr>
              <a:buSzPct val="120000"/>
              <a:buFontTx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sz="1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Apr. 2012 - Apr. 2016 Experimental program</a:t>
            </a:r>
          </a:p>
          <a:p>
            <a:pPr marL="126121" lvl="1" indent="-126121" defTabSz="642882" hangingPunct="0">
              <a:buClr>
                <a:srgbClr val="AB1500"/>
              </a:buClr>
              <a:buSzPct val="120000"/>
              <a:buFontTx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sz="1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 impact  results on efficient acceleration of e- and e+ in plasma</a:t>
            </a:r>
          </a:p>
          <a:p>
            <a:pPr marL="126121" lvl="1" indent="-126121" defTabSz="642882" hangingPunct="0">
              <a:buClr>
                <a:srgbClr val="AB1500"/>
              </a:buClr>
              <a:buSzPct val="120000"/>
              <a:buFontTx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sz="1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Four researchers became professors</a:t>
            </a:r>
          </a:p>
        </p:txBody>
      </p:sp>
      <p:pic>
        <p:nvPicPr>
          <p:cNvPr id="8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t="31235" b="12226"/>
          <a:stretch>
            <a:fillRect/>
          </a:stretch>
        </p:blipFill>
        <p:spPr>
          <a:xfrm>
            <a:off x="4433256" y="3077715"/>
            <a:ext cx="2064987" cy="882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62365" y="3048508"/>
            <a:ext cx="1675837" cy="940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85470" y="3481244"/>
            <a:ext cx="1758260" cy="982008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FACET-II Timeline:…"/>
          <p:cNvSpPr txBox="1"/>
          <p:nvPr/>
        </p:nvSpPr>
        <p:spPr>
          <a:xfrm>
            <a:off x="3200400" y="4083130"/>
            <a:ext cx="3190550" cy="1620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642882" hangingPunct="0"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sz="14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FACET-II Timeline:</a:t>
            </a:r>
          </a:p>
          <a:p>
            <a:pPr marL="126121" lvl="1" indent="-126121" defTabSz="642882" hangingPunct="0">
              <a:buClr>
                <a:srgbClr val="10AB1A"/>
              </a:buClr>
              <a:buSzPct val="120000"/>
              <a:buFontTx/>
              <a:buChar char="✓"/>
              <a:defRPr sz="2000" b="1">
                <a:latin typeface="Arial"/>
                <a:ea typeface="Arial"/>
                <a:cs typeface="Arial"/>
                <a:sym typeface="Arial"/>
              </a:defRPr>
            </a:pPr>
            <a:r>
              <a:rPr sz="1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Nov. 2013, FACET-II proposal, Comparative review</a:t>
            </a:r>
          </a:p>
          <a:p>
            <a:pPr marL="126121" lvl="1" indent="-126121" defTabSz="642882" hangingPunct="0">
              <a:buClr>
                <a:srgbClr val="10AB1A"/>
              </a:buClr>
              <a:buSzPct val="120000"/>
              <a:buFontTx/>
              <a:buChar char="✓"/>
              <a:defRPr sz="2000" b="1">
                <a:latin typeface="Arial"/>
                <a:ea typeface="Arial"/>
                <a:cs typeface="Arial"/>
                <a:sym typeface="Arial"/>
              </a:defRPr>
            </a:pPr>
            <a:r>
              <a:rPr sz="14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CD-0 Aug., 2015</a:t>
            </a:r>
          </a:p>
          <a:p>
            <a:pPr marL="126121" lvl="1" indent="-126121" defTabSz="642882" hangingPunct="0">
              <a:buClr>
                <a:srgbClr val="10AB1A"/>
              </a:buClr>
              <a:buSzPct val="120000"/>
              <a:buFontTx/>
              <a:buChar char="✓"/>
              <a:defRPr sz="2000" b="1">
                <a:latin typeface="Arial"/>
                <a:ea typeface="Arial"/>
                <a:cs typeface="Arial"/>
                <a:sym typeface="Arial"/>
              </a:defRPr>
            </a:pPr>
            <a:r>
              <a:rPr sz="14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CD-1 Review Oct., 2015</a:t>
            </a:r>
          </a:p>
          <a:p>
            <a:pPr marL="126121" lvl="1" indent="-126121" defTabSz="642882" hangingPunct="0">
              <a:buClr>
                <a:srgbClr val="10AB1A"/>
              </a:buClr>
              <a:buSzPct val="120000"/>
              <a:buFontTx/>
              <a:buChar char="✓"/>
              <a:defRPr sz="2000" b="1">
                <a:latin typeface="Arial"/>
                <a:ea typeface="Arial"/>
                <a:cs typeface="Arial"/>
                <a:sym typeface="Arial"/>
              </a:defRPr>
            </a:pPr>
            <a:r>
              <a:rPr sz="14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CD-2/3A  Aug. 2016</a:t>
            </a:r>
          </a:p>
          <a:p>
            <a:pPr marL="126121" lvl="1" indent="-126121" defTabSz="642882" hangingPunct="0">
              <a:buClr>
                <a:srgbClr val="AB1500"/>
              </a:buClr>
              <a:buSzPct val="120000"/>
              <a:buFontTx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sz="1400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Commissioning. Q4FY19</a:t>
            </a:r>
          </a:p>
        </p:txBody>
      </p:sp>
      <p:sp>
        <p:nvSpPr>
          <p:cNvPr id="12" name="FACET-II R&amp;D Goals:…"/>
          <p:cNvSpPr txBox="1"/>
          <p:nvPr/>
        </p:nvSpPr>
        <p:spPr>
          <a:xfrm>
            <a:off x="5486874" y="4724400"/>
            <a:ext cx="3608366" cy="1319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642882" hangingPunct="0"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sz="14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rPr>
              <a:t>FACET-II R&amp;D Goals:</a:t>
            </a:r>
          </a:p>
          <a:p>
            <a:pPr marL="290188" lvl="1" indent="-126121" defTabSz="642882" hangingPunct="0">
              <a:buClr>
                <a:srgbClr val="AB1500"/>
              </a:buClr>
              <a:buSzPct val="120000"/>
              <a:buFontTx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sz="1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 brightness beam generation, preservation, characterization</a:t>
            </a:r>
          </a:p>
          <a:p>
            <a:pPr marL="290188" lvl="1" indent="-126121" defTabSz="642882" hangingPunct="0">
              <a:buClr>
                <a:srgbClr val="AB1500"/>
              </a:buClr>
              <a:buSzPct val="120000"/>
              <a:buFontTx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sz="1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sz="1400" b="1" kern="0" baseline="319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sz="1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acceleration in e</a:t>
            </a:r>
            <a:r>
              <a:rPr sz="1400" b="1" kern="0" baseline="319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sz="1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driven wakes </a:t>
            </a:r>
          </a:p>
          <a:p>
            <a:pPr marL="290188" lvl="1" indent="-126121" defTabSz="642882" hangingPunct="0">
              <a:buClr>
                <a:srgbClr val="AB1500"/>
              </a:buClr>
              <a:buSzPct val="120000"/>
              <a:buFontTx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sz="1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Staging challenges with witness injector</a:t>
            </a:r>
          </a:p>
          <a:p>
            <a:pPr marL="290188" lvl="1" indent="-126121" defTabSz="642882" hangingPunct="0">
              <a:buClr>
                <a:srgbClr val="AB1500"/>
              </a:buClr>
              <a:buSzPct val="120000"/>
              <a:buFontTx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sz="1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Generation of high flux gamma radiation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062695"/>
            <a:ext cx="9779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4055905"/>
            <a:ext cx="9906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139080"/>
            <a:ext cx="9779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5139080"/>
            <a:ext cx="9906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" descr="Image"/>
          <p:cNvPicPr>
            <a:picLocks noChangeAspect="1"/>
          </p:cNvPicPr>
          <p:nvPr/>
        </p:nvPicPr>
        <p:blipFill>
          <a:blip r:embed="rId10">
            <a:extLst/>
          </a:blip>
          <a:srcRect l="62157" t="27106" r="6641" b="20069"/>
          <a:stretch>
            <a:fillRect/>
          </a:stretch>
        </p:blipFill>
        <p:spPr>
          <a:xfrm>
            <a:off x="127390" y="4633755"/>
            <a:ext cx="836778" cy="1094685"/>
          </a:xfrm>
          <a:prstGeom prst="rect">
            <a:avLst/>
          </a:prstGeom>
          <a:ln w="12700">
            <a:miter lim="400000"/>
          </a:ln>
          <a:effectLst>
            <a:outerShdw blurRad="203200" dist="1016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0" y="6251015"/>
            <a:ext cx="9149119" cy="61555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910749" hangingPunct="0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lang="en-US" sz="1700" i="1" kern="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FACET-II will operate as a National User Facility </a:t>
            </a:r>
          </a:p>
          <a:p>
            <a:pPr algn="ctr" defTabSz="910749" hangingPunct="0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lang="en-US" sz="1700" i="1" kern="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with experimental program between 2019 and 2026</a:t>
            </a:r>
          </a:p>
        </p:txBody>
      </p:sp>
    </p:spTree>
    <p:extLst>
      <p:ext uri="{BB962C8B-B14F-4D97-AF65-F5344CB8AC3E}">
        <p14:creationId xmlns:p14="http://schemas.microsoft.com/office/powerpoint/2010/main" val="833854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1822" y="129091"/>
            <a:ext cx="8311178" cy="753033"/>
          </a:xfrm>
        </p:spPr>
        <p:txBody>
          <a:bodyPr anchor="ctr"/>
          <a:lstStyle/>
          <a:p>
            <a:r>
              <a:rPr lang="en-US" dirty="0" smtClean="0"/>
              <a:t>Conclusions – Concepts for Performance and Reliability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2598" y="1524000"/>
            <a:ext cx="8153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Large facilities are run with large organizations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Within facility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National and international collaborations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Complex work environment </a:t>
            </a:r>
            <a:r>
              <a:rPr lang="en-US" dirty="0" smtClean="0">
                <a:sym typeface="Wingdings" panose="05000000000000000000" pitchFamily="2" charset="2"/>
              </a:rPr>
              <a:t> multi-programmatic environment.</a:t>
            </a:r>
            <a:endParaRPr lang="en-US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Communication and management of human capital is critical.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Balance of R&amp;D and operation is important to stay competitive.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Scientific goals should drive innovation. Allow exploratory research.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Reduce repetitiveness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>
                <a:sym typeface="Wingdings" panose="05000000000000000000" pitchFamily="2" charset="2"/>
              </a:rPr>
              <a:t>a</a:t>
            </a:r>
            <a:r>
              <a:rPr lang="en-US" dirty="0" smtClean="0"/>
              <a:t>utomation and emerging tools of ML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Management of availability should be done professionally and should match programmatic needs.</a:t>
            </a:r>
          </a:p>
        </p:txBody>
      </p:sp>
    </p:spTree>
    <p:extLst>
      <p:ext uri="{BB962C8B-B14F-4D97-AF65-F5344CB8AC3E}">
        <p14:creationId xmlns:p14="http://schemas.microsoft.com/office/powerpoint/2010/main" val="3071465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-1"/>
            <a:ext cx="10283781" cy="685800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6582" y="859636"/>
            <a:ext cx="8103570" cy="753033"/>
          </a:xfrm>
        </p:spPr>
        <p:txBody>
          <a:bodyPr/>
          <a:lstStyle/>
          <a:p>
            <a:pPr algn="ctr"/>
            <a:r>
              <a:rPr lang="en-US" sz="4000" dirty="0" smtClean="0">
                <a:latin typeface="Bradley Hand ITC" panose="03070402050302030203" pitchFamily="66" charset="0"/>
              </a:rPr>
              <a:t>Thank you for your Attention!</a:t>
            </a:r>
            <a:endParaRPr lang="en-US" sz="4000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86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LCLS Complex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6672" y="6286501"/>
            <a:ext cx="9160672" cy="5715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i="1" dirty="0" smtClean="0">
                <a:solidFill>
                  <a:prstClr val="white"/>
                </a:solidFill>
              </a:rPr>
              <a:t>LCLS uses last kilometer of SLAC’s S-band linac, FEL facility started operating in 2009.</a:t>
            </a: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28600" y="1219200"/>
            <a:ext cx="3657600" cy="1524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21443071">
            <a:off x="234166" y="1340265"/>
            <a:ext cx="14473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San Andreas Fault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53000" y="1168885"/>
            <a:ext cx="14494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W – Pacific Ocean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 rot="14234712">
            <a:off x="5636282" y="1541014"/>
            <a:ext cx="303636" cy="141834"/>
          </a:xfrm>
          <a:prstGeom prst="right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19399640">
            <a:off x="6250619" y="1685322"/>
            <a:ext cx="303636" cy="141834"/>
          </a:xfrm>
          <a:prstGeom prst="right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539497" y="1444457"/>
            <a:ext cx="14478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N – San Francisco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113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LCLS Accelerator and FEL Systems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3135130"/>
              </p:ext>
            </p:extLst>
          </p:nvPr>
        </p:nvGraphicFramePr>
        <p:xfrm>
          <a:off x="585389" y="3124200"/>
          <a:ext cx="7956550" cy="3047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085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System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Parameters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/>
                        <a:t>LINAC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 km , S-band,</a:t>
                      </a:r>
                      <a:r>
                        <a:rPr lang="en-US" sz="1400" baseline="0" dirty="0"/>
                        <a:t> Normal Conducting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/>
                        <a:t>Electron beam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2.5 </a:t>
                      </a:r>
                      <a:r>
                        <a:rPr lang="en-US" sz="1400" dirty="0"/>
                        <a:t>GeV </a:t>
                      </a:r>
                      <a:r>
                        <a:rPr lang="en-US" sz="1400" dirty="0">
                          <a:sym typeface="Wingdings" panose="05000000000000000000" pitchFamily="2" charset="2"/>
                        </a:rPr>
                        <a:t> 17 GeV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/>
                        <a:t>Repetition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120 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/>
                        <a:t>Bunch 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few </a:t>
                      </a:r>
                      <a:r>
                        <a:rPr lang="en-US" sz="1400" dirty="0" err="1"/>
                        <a:t>pC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400" dirty="0"/>
                        <a:t> 1 </a:t>
                      </a:r>
                      <a:r>
                        <a:rPr lang="en-US" sz="1400" dirty="0" err="1"/>
                        <a:t>nC</a:t>
                      </a:r>
                      <a:r>
                        <a:rPr lang="en-US" sz="1400" dirty="0"/>
                        <a:t>; ~ 180 </a:t>
                      </a:r>
                      <a:r>
                        <a:rPr lang="en-US" sz="1400" dirty="0" err="1"/>
                        <a:t>nC</a:t>
                      </a:r>
                      <a:r>
                        <a:rPr lang="en-US" sz="1400" dirty="0"/>
                        <a:t> is </a:t>
                      </a:r>
                      <a:r>
                        <a:rPr lang="en-US" sz="1400" dirty="0" smtClean="0"/>
                        <a:t>standard 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/>
                        <a:t>Bunch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0.5 ~ 100 fs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/>
                        <a:t>Undulators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~ 100 m, K = </a:t>
                      </a:r>
                      <a:r>
                        <a:rPr lang="en-US" sz="1400" dirty="0" smtClean="0"/>
                        <a:t>3.51, </a:t>
                      </a:r>
                      <a:r>
                        <a:rPr lang="en-US" sz="1400" dirty="0"/>
                        <a:t>fixed gap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/>
                        <a:t>Photon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250 </a:t>
                      </a:r>
                      <a:r>
                        <a:rPr lang="en-US" sz="1400" dirty="0" smtClean="0">
                          <a:sym typeface="Wingdings" panose="05000000000000000000" pitchFamily="2" charset="2"/>
                        </a:rPr>
                        <a:t> 12.8 </a:t>
                      </a:r>
                      <a:r>
                        <a:rPr lang="en-US" sz="1400" dirty="0" err="1" smtClean="0">
                          <a:sym typeface="Wingdings" panose="05000000000000000000" pitchFamily="2" charset="2"/>
                        </a:rPr>
                        <a:t>keV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/>
                        <a:t>Photon Pulse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 up to 6 </a:t>
                      </a:r>
                      <a:r>
                        <a:rPr lang="en-US" sz="1400" dirty="0" err="1"/>
                        <a:t>mJ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Photon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dirty="0"/>
                        <a:t>Bandwidth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.1-.2 % for SASE, few eV or &lt;1  eV for seeded beams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graphicFrame>
        <p:nvGraphicFramePr>
          <p:cNvPr id="7" name="Object 6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5194429"/>
              </p:ext>
            </p:extLst>
          </p:nvPr>
        </p:nvGraphicFramePr>
        <p:xfrm>
          <a:off x="457200" y="1295400"/>
          <a:ext cx="8077200" cy="1668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9" name="Presentation" r:id="rId3" imgW="3313101" imgH="684286" progId="PowerPoint.Show.12">
                  <p:embed/>
                </p:oleObj>
              </mc:Choice>
              <mc:Fallback>
                <p:oleObj name="Presentation" r:id="rId3" imgW="3313101" imgH="684286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" y="1295400"/>
                        <a:ext cx="8077200" cy="16680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16672" y="6324601"/>
            <a:ext cx="9160672" cy="53696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i="1" dirty="0" smtClean="0">
                <a:solidFill>
                  <a:prstClr val="white"/>
                </a:solidFill>
              </a:rPr>
              <a:t>Full set of parameters at: https://lcls.slac.stanford.edu/parameters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756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of LCLS FEL’s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794A7E7-F61D-5047-AA50-D1EFC3F97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0"/>
            <a:ext cx="865757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47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39" y="1295400"/>
            <a:ext cx="1981500" cy="208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LCLS X-Ray Instrumentation and Science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40" y="1447800"/>
            <a:ext cx="6251171" cy="4739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299556"/>
            <a:ext cx="2819400" cy="1585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572852"/>
            <a:ext cx="2428156" cy="16058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039" y="3505200"/>
            <a:ext cx="2514600" cy="25450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6672" y="6172201"/>
            <a:ext cx="9160672" cy="6858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i="1" dirty="0" smtClean="0">
                <a:solidFill>
                  <a:prstClr val="white"/>
                </a:solidFill>
              </a:rPr>
              <a:t>LCLS currently operates 7 instruments.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777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/>
              <a:t>Running the LCLS FEL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001" y="1295400"/>
            <a:ext cx="4076863" cy="271717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50" y="4012580"/>
            <a:ext cx="4664724" cy="26462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41" y="4012579"/>
            <a:ext cx="3971823" cy="26462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49" y="1295400"/>
            <a:ext cx="4375491" cy="271718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4752040" y="1295400"/>
            <a:ext cx="1" cy="5363406"/>
          </a:xfrm>
          <a:prstGeom prst="line">
            <a:avLst/>
          </a:prstGeom>
          <a:ln w="1270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76549" y="4012579"/>
            <a:ext cx="8347315" cy="1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83187" y="3602780"/>
            <a:ext cx="861903" cy="338554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FFC000"/>
                </a:solidFill>
              </a:rPr>
              <a:t>XTCAV</a:t>
            </a:r>
            <a:endParaRPr lang="en-US" sz="1600" b="1" i="1" dirty="0">
              <a:solidFill>
                <a:srgbClr val="FFC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33856" y="3606149"/>
            <a:ext cx="1460913" cy="338554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FFC000"/>
                </a:solidFill>
              </a:rPr>
              <a:t>UNDULATOR</a:t>
            </a:r>
            <a:endParaRPr lang="en-US" sz="1600" b="1" i="1" dirty="0">
              <a:solidFill>
                <a:srgbClr val="FFC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67993" y="6276612"/>
            <a:ext cx="2977097" cy="338554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FFC000"/>
                </a:solidFill>
              </a:rPr>
              <a:t>Experimental Halls NEH/FEH</a:t>
            </a:r>
            <a:endParaRPr lang="en-US" sz="1600" b="1" i="1" dirty="0">
              <a:solidFill>
                <a:srgbClr val="FFC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07696" y="6295565"/>
            <a:ext cx="2852319" cy="338554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FFC000"/>
                </a:solidFill>
              </a:rPr>
              <a:t>X-RAY PUMP-PROBE (XPP)</a:t>
            </a:r>
            <a:endParaRPr lang="en-US" sz="1600" b="1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106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KPI – Pulse Energy and Energy Reach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75056"/>
            <a:ext cx="3748261" cy="2527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97751" y="1531532"/>
            <a:ext cx="2971800" cy="203132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Routine pulse energy approximately </a:t>
            </a:r>
            <a:r>
              <a:rPr lang="en-US" b="1" dirty="0">
                <a:solidFill>
                  <a:srgbClr val="000000"/>
                </a:solidFill>
              </a:rPr>
              <a:t>doubled</a:t>
            </a:r>
            <a:r>
              <a:rPr lang="en-US" dirty="0">
                <a:solidFill>
                  <a:srgbClr val="000000"/>
                </a:solidFill>
              </a:rPr>
              <a:t> in last 3 years.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</a:rPr>
              <a:t>Many small improvements, with a step-function due to ‘Horn-Cutting’</a:t>
            </a:r>
          </a:p>
        </p:txBody>
      </p:sp>
      <p:sp>
        <p:nvSpPr>
          <p:cNvPr id="10" name="Right Arrow 12"/>
          <p:cNvSpPr/>
          <p:nvPr/>
        </p:nvSpPr>
        <p:spPr>
          <a:xfrm>
            <a:off x="3567332" y="2307525"/>
            <a:ext cx="1461868" cy="455208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4957" y="4506752"/>
            <a:ext cx="9001125" cy="1848560"/>
            <a:chOff x="142875" y="4457261"/>
            <a:chExt cx="8924925" cy="2409234"/>
          </a:xfrm>
        </p:grpSpPr>
        <p:grpSp>
          <p:nvGrpSpPr>
            <p:cNvPr id="12" name="Group 11"/>
            <p:cNvGrpSpPr/>
            <p:nvPr/>
          </p:nvGrpSpPr>
          <p:grpSpPr>
            <a:xfrm>
              <a:off x="142875" y="4457261"/>
              <a:ext cx="8924925" cy="2409234"/>
              <a:chOff x="142875" y="4457261"/>
              <a:chExt cx="8924925" cy="2409234"/>
            </a:xfrm>
          </p:grpSpPr>
          <p:pic>
            <p:nvPicPr>
              <p:cNvPr id="14" name="Picture 2" descr="C:\Users\ding\Google Drive\work_related\LCLS\MD\20150611_cuttingHorn\gaddetc_HXR.pn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69" r="4006"/>
              <a:stretch/>
            </p:blipFill>
            <p:spPr bwMode="auto">
              <a:xfrm>
                <a:off x="142875" y="4876800"/>
                <a:ext cx="8924925" cy="19896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696749" y="4457261"/>
                <a:ext cx="2909904" cy="44123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0000FF"/>
                    </a:solidFill>
                  </a:rPr>
                  <a:t>HXR gas detector history 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446755" y="4470128"/>
                <a:ext cx="2473342" cy="40112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FF0000"/>
                    </a:solidFill>
                  </a:rPr>
                  <a:t>Started collimation</a:t>
                </a:r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713472" y="5436632"/>
                <a:ext cx="7820928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3920622" y="5005773"/>
                <a:ext cx="1487131" cy="4412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00B0F0"/>
                    </a:solidFill>
                  </a:rPr>
                  <a:t>5 - 6 </a:t>
                </a:r>
                <a:r>
                  <a:rPr lang="en-US" sz="1600" b="1" dirty="0" err="1">
                    <a:solidFill>
                      <a:srgbClr val="00B0F0"/>
                    </a:solidFill>
                  </a:rPr>
                  <a:t>mJ</a:t>
                </a:r>
                <a:endParaRPr lang="en-US" sz="1600" b="1" dirty="0">
                  <a:solidFill>
                    <a:srgbClr val="00B0F0"/>
                  </a:solidFill>
                </a:endParaRPr>
              </a:p>
            </p:txBody>
          </p:sp>
        </p:grpSp>
        <p:cxnSp>
          <p:nvCxnSpPr>
            <p:cNvPr id="13" name="Straight Arrow Connector 12"/>
            <p:cNvCxnSpPr>
              <a:cxnSpLocks/>
              <a:stCxn id="16" idx="2"/>
            </p:cNvCxnSpPr>
            <p:nvPr/>
          </p:nvCxnSpPr>
          <p:spPr>
            <a:xfrm flipH="1">
              <a:off x="5926981" y="4871255"/>
              <a:ext cx="756446" cy="72156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558345" y="3802954"/>
            <a:ext cx="8179710" cy="52322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‘Horn-Cutting’ flat energy profile of electron bunch leads to improved matching of electron-bunch /  lattice </a:t>
            </a:r>
            <a:r>
              <a:rPr lang="en-US" sz="1400" dirty="0">
                <a:solidFill>
                  <a:srgbClr val="000000"/>
                </a:solidFill>
                <a:sym typeface="Wingdings" panose="05000000000000000000" pitchFamily="2" charset="2"/>
              </a:rPr>
              <a:t> improved beam transport and emittance preservation.</a:t>
            </a:r>
            <a:endParaRPr lang="en-US" sz="1400" dirty="0">
              <a:solidFill>
                <a:srgbClr val="000000"/>
              </a:solidFill>
            </a:endParaRPr>
          </a:p>
        </p:txBody>
      </p:sp>
      <p:cxnSp>
        <p:nvCxnSpPr>
          <p:cNvPr id="21" name="Straight Arrow Connector 20"/>
          <p:cNvCxnSpPr>
            <a:cxnSpLocks/>
            <a:stCxn id="19" idx="2"/>
          </p:cNvCxnSpPr>
          <p:nvPr/>
        </p:nvCxnSpPr>
        <p:spPr>
          <a:xfrm>
            <a:off x="4648200" y="4326174"/>
            <a:ext cx="0" cy="5139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029200" y="3525955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270 eV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09215" y="3520917"/>
            <a:ext cx="798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12.8 </a:t>
            </a:r>
            <a:r>
              <a:rPr lang="en-US" sz="1200" b="1" dirty="0" err="1">
                <a:solidFill>
                  <a:srgbClr val="000000"/>
                </a:solidFill>
              </a:rPr>
              <a:t>keV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19800" y="1275056"/>
            <a:ext cx="1828800" cy="1883404"/>
          </a:xfrm>
          <a:prstGeom prst="rect">
            <a:avLst/>
          </a:prstGeom>
          <a:solidFill>
            <a:schemeClr val="accent6">
              <a:lumMod val="75000"/>
              <a:alpha val="16000"/>
            </a:schemeClr>
          </a:solidFill>
          <a:ln>
            <a:solidFill>
              <a:schemeClr val="accent6">
                <a:lumMod val="75000"/>
                <a:alpha val="6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9800" y="1275056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Original LCLS design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envelope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16672" y="6172201"/>
            <a:ext cx="9160672" cy="6858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i="1" dirty="0" smtClean="0">
                <a:solidFill>
                  <a:prstClr val="white"/>
                </a:solidFill>
              </a:rPr>
              <a:t>Number of photons is key for most experiments </a:t>
            </a:r>
            <a:r>
              <a:rPr lang="en-US" i="1" dirty="0" smtClean="0">
                <a:solidFill>
                  <a:prstClr val="white"/>
                </a:solidFill>
                <a:sym typeface="Wingdings" panose="05000000000000000000" pitchFamily="2" charset="2"/>
              </a:rPr>
              <a:t> key for machine performance</a:t>
            </a:r>
            <a:r>
              <a:rPr lang="en-US" i="1" dirty="0" smtClean="0">
                <a:solidFill>
                  <a:prstClr val="white"/>
                </a:solidFill>
              </a:rPr>
              <a:t>. Provides overhead for advanced techniques.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853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0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6109</TotalTime>
  <Words>2277</Words>
  <Application>Microsoft Macintosh PowerPoint</Application>
  <PresentationFormat>On-screen Show (4:3)</PresentationFormat>
  <Paragraphs>445</Paragraphs>
  <Slides>36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8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Blank</vt:lpstr>
      <vt:lpstr>1_Blank</vt:lpstr>
      <vt:lpstr>2_Blank</vt:lpstr>
      <vt:lpstr>3_Blank</vt:lpstr>
      <vt:lpstr>4_Blank</vt:lpstr>
      <vt:lpstr>6_Blank</vt:lpstr>
      <vt:lpstr>7_Blank</vt:lpstr>
      <vt:lpstr>10_Blank</vt:lpstr>
      <vt:lpstr>Presentation</vt:lpstr>
      <vt:lpstr>Equation</vt:lpstr>
      <vt:lpstr>Performance and Reliability issues in large scale facilities  Operating the FEL complex of the LCLS Facility </vt:lpstr>
      <vt:lpstr>Outline</vt:lpstr>
      <vt:lpstr>SLAC’s Main Accelerator Facilities</vt:lpstr>
      <vt:lpstr>The LCLS Complex</vt:lpstr>
      <vt:lpstr>LCLS Accelerator and FEL Systems</vt:lpstr>
      <vt:lpstr>Performance of LCLS FEL’s </vt:lpstr>
      <vt:lpstr>LCLS X-Ray Instrumentation and Science</vt:lpstr>
      <vt:lpstr>Running the LCLS FEL</vt:lpstr>
      <vt:lpstr>KPI – Pulse Energy and Energy Reach</vt:lpstr>
      <vt:lpstr>KPI – Energy Stability – Substantial Improvement Achieved</vt:lpstr>
      <vt:lpstr>LCLS Run Schedule</vt:lpstr>
      <vt:lpstr>Typical Run Schedule</vt:lpstr>
      <vt:lpstr>When we are not running for the user program …</vt:lpstr>
      <vt:lpstr>LCLS Proposal Statistics</vt:lpstr>
      <vt:lpstr>Accelerator / FEL Availability Management</vt:lpstr>
      <vt:lpstr>History of LCLS Photon Beam Availability</vt:lpstr>
      <vt:lpstr>Reduction of Accelerator Tuning Time</vt:lpstr>
      <vt:lpstr>Automation of Accelerator Tuning Tools for routine/daily machine configuration</vt:lpstr>
      <vt:lpstr>The Organization that supports the operation and development of LCLS</vt:lpstr>
      <vt:lpstr>Working on Accelerator Systems - Work Planning and Control</vt:lpstr>
      <vt:lpstr>Capability Development to support Users/Science program</vt:lpstr>
      <vt:lpstr>Top-level process used to define our plan of action for LCLS facilities (includes LCLS-I,II, HE)</vt:lpstr>
      <vt:lpstr>Capability Development to support Users/Science program </vt:lpstr>
      <vt:lpstr>LCLS-II FEL Systems</vt:lpstr>
      <vt:lpstr>LCLS-II Key Parameters</vt:lpstr>
      <vt:lpstr>LCLS-II Project Schedule</vt:lpstr>
      <vt:lpstr>Near Experimental Hall extension for LCLS-II</vt:lpstr>
      <vt:lpstr>Science Enabled by LCLS-II High Repetition Rate </vt:lpstr>
      <vt:lpstr>LCLS-II Cryomodules are arriving at SLAC!</vt:lpstr>
      <vt:lpstr>Transformation of the undulator system fixed  variable gap for dedicated SXR and HXR</vt:lpstr>
      <vt:lpstr>LCLS-II - Challenges for Performance and Reliability</vt:lpstr>
      <vt:lpstr>LCLS-II Commissioning – Conservative Ramp of Power</vt:lpstr>
      <vt:lpstr>Beyond LCLS-II  HE Upgrades to reach 8 GeV (e-) /12.8 keV (γ)</vt:lpstr>
      <vt:lpstr>FACET-II: Premier R&amp;D facility for PWFA</vt:lpstr>
      <vt:lpstr>Conclusions – Concepts for Performance and Reliability</vt:lpstr>
      <vt:lpstr>Thank you for your Attention!</vt:lpstr>
    </vt:vector>
  </TitlesOfParts>
  <Company>SLAC National Accelerator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Performance and Reliability issues in large scale facilities</dc:title>
  <dc:creator>Brachmann, Axel</dc:creator>
  <cp:lastModifiedBy>Axel Brachmann</cp:lastModifiedBy>
  <cp:revision>145</cp:revision>
  <dcterms:created xsi:type="dcterms:W3CDTF">2018-12-03T23:32:44Z</dcterms:created>
  <dcterms:modified xsi:type="dcterms:W3CDTF">2018-12-10T05:35:16Z</dcterms:modified>
</cp:coreProperties>
</file>