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90" r:id="rId4"/>
    <p:sldId id="287" r:id="rId5"/>
    <p:sldId id="288" r:id="rId6"/>
    <p:sldId id="289" r:id="rId7"/>
    <p:sldId id="291" r:id="rId8"/>
    <p:sldId id="277" r:id="rId9"/>
    <p:sldId id="295" r:id="rId10"/>
    <p:sldId id="284" r:id="rId11"/>
    <p:sldId id="281" r:id="rId12"/>
    <p:sldId id="280" r:id="rId13"/>
    <p:sldId id="282" r:id="rId14"/>
    <p:sldId id="261" r:id="rId15"/>
    <p:sldId id="266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3" autoAdjust="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3250B-CE67-4E1C-89F6-02DC10D238E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98D5-E87F-493A-A04F-911462B73C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3DDF-1E39-491F-AFB9-C2F803DFBE3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6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98D5-E87F-493A-A04F-911462B73C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GSI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CR beam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O. </a:t>
            </a:r>
            <a:r>
              <a:rPr lang="de-DE" dirty="0"/>
              <a:t>C</a:t>
            </a:r>
            <a:r>
              <a:rPr lang="de-DE" dirty="0" smtClean="0"/>
              <a:t>horniy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de-DE" dirty="0" smtClean="0"/>
              <a:t>DCCT</a:t>
            </a:r>
            <a:r>
              <a:rPr lang="de-DE" dirty="0"/>
              <a:t>, BLM </a:t>
            </a:r>
            <a:r>
              <a:rPr lang="de-DE" dirty="0" err="1"/>
              <a:t>and</a:t>
            </a:r>
            <a:r>
              <a:rPr lang="de-DE" dirty="0"/>
              <a:t> FCT DAQ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63689"/>
              </p:ext>
            </p:extLst>
          </p:nvPr>
        </p:nvGraphicFramePr>
        <p:xfrm>
          <a:off x="304800" y="1447800"/>
          <a:ext cx="8458198" cy="3832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1219200"/>
                <a:gridCol w="1371600"/>
                <a:gridCol w="1219200"/>
                <a:gridCol w="1088570"/>
                <a:gridCol w="1208314"/>
                <a:gridCol w="1208314"/>
              </a:tblGrid>
              <a:tr h="510256">
                <a:tc row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DCCT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256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platform is defined, components under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developm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SIS18 FCT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defined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formal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clarified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defined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formal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clarified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Prototype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1st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version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delivered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tests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programming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delivered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fully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operational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delivered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tests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FDR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 step,</a:t>
                      </a:r>
                      <a:r>
                        <a:rPr lang="en-US" baseline="0" dirty="0" smtClean="0"/>
                        <a:t> low priority at the moment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990600" y="5658563"/>
            <a:ext cx="6415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All </a:t>
            </a:r>
            <a:r>
              <a:rPr lang="de-DE" b="1" dirty="0" err="1" smtClean="0"/>
              <a:t>systems</a:t>
            </a:r>
            <a:r>
              <a:rPr lang="de-DE" b="1" dirty="0" smtClean="0"/>
              <a:t> will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used</a:t>
            </a:r>
            <a:r>
              <a:rPr lang="de-DE" b="1" dirty="0" smtClean="0"/>
              <a:t> in SIS18/ESR </a:t>
            </a:r>
            <a:r>
              <a:rPr lang="de-DE" b="1" dirty="0" err="1" smtClean="0"/>
              <a:t>beatimes</a:t>
            </a:r>
            <a:r>
              <a:rPr lang="de-DE" b="1" dirty="0" smtClean="0"/>
              <a:t> </a:t>
            </a:r>
            <a:r>
              <a:rPr lang="de-DE" b="1" dirty="0" err="1" smtClean="0"/>
              <a:t>during</a:t>
            </a:r>
            <a:r>
              <a:rPr lang="de-DE" b="1" dirty="0" smtClean="0"/>
              <a:t> </a:t>
            </a:r>
            <a:r>
              <a:rPr lang="de-DE" b="1" dirty="0" err="1" smtClean="0"/>
              <a:t>next</a:t>
            </a:r>
            <a:r>
              <a:rPr lang="de-DE" b="1" dirty="0" smtClean="0"/>
              <a:t> </a:t>
            </a:r>
            <a:r>
              <a:rPr lang="de-DE" b="1" dirty="0" err="1" smtClean="0"/>
              <a:t>year</a:t>
            </a:r>
            <a:r>
              <a:rPr lang="de-DE" b="1" dirty="0" smtClean="0"/>
              <a:t>/s</a:t>
            </a:r>
          </a:p>
          <a:p>
            <a:r>
              <a:rPr lang="de-DE" b="1" dirty="0" smtClean="0"/>
              <a:t>All </a:t>
            </a:r>
            <a:r>
              <a:rPr lang="de-DE" b="1" dirty="0" err="1" smtClean="0"/>
              <a:t>systems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en-US" b="1" dirty="0" smtClean="0"/>
              <a:t>“</a:t>
            </a:r>
            <a:r>
              <a:rPr lang="de-DE" b="1" dirty="0" smtClean="0"/>
              <a:t>CR-</a:t>
            </a:r>
            <a:r>
              <a:rPr lang="de-DE" b="1" dirty="0" err="1" smtClean="0"/>
              <a:t>ready</a:t>
            </a:r>
            <a:r>
              <a:rPr lang="de-DE" b="1" dirty="0" smtClean="0"/>
              <a:t>“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2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de-DE" dirty="0" err="1" smtClean="0"/>
              <a:t>Scintillating</a:t>
            </a:r>
            <a:r>
              <a:rPr lang="de-DE" dirty="0" smtClean="0"/>
              <a:t> Screens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62915"/>
              </p:ext>
            </p:extLst>
          </p:nvPr>
        </p:nvGraphicFramePr>
        <p:xfrm>
          <a:off x="609600" y="1219200"/>
          <a:ext cx="7477020" cy="2491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5404"/>
                <a:gridCol w="1495404"/>
                <a:gridCol w="1495404"/>
                <a:gridCol w="1495404"/>
                <a:gridCol w="1495404"/>
              </a:tblGrid>
              <a:tr h="510256">
                <a:tc row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DAQ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PLC for pneumatic drives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256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Hardware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</a:rPr>
                        <a:t>Software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Fully operational (for non-rad camera) and </a:t>
                      </a:r>
                      <a:r>
                        <a:rPr lang="de-DE" sz="1600" dirty="0" err="1" smtClean="0"/>
                        <a:t>used</a:t>
                      </a:r>
                      <a:r>
                        <a:rPr lang="de-DE" sz="1600" dirty="0" smtClean="0"/>
                        <a:t> in GSI beam </a:t>
                      </a:r>
                      <a:r>
                        <a:rPr lang="de-DE" sz="1600" dirty="0" err="1" smtClean="0"/>
                        <a:t>times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since</a:t>
                      </a:r>
                      <a:r>
                        <a:rPr lang="de-DE" sz="1600" dirty="0" smtClean="0"/>
                        <a:t> a </a:t>
                      </a:r>
                      <a:r>
                        <a:rPr lang="de-DE" sz="1600" dirty="0" err="1" smtClean="0"/>
                        <a:t>long</a:t>
                      </a:r>
                      <a:r>
                        <a:rPr lang="de-DE" sz="1600" dirty="0" smtClean="0"/>
                        <a:t>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 operation at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GSI and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 smtClean="0"/>
                        <a:t>PLC </a:t>
                      </a:r>
                      <a:r>
                        <a:rPr lang="de-DE" sz="1600" dirty="0" err="1" smtClean="0"/>
                        <a:t>scheme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under</a:t>
                      </a:r>
                      <a:r>
                        <a:rPr lang="de-DE" sz="1600" dirty="0" smtClean="0"/>
                        <a:t> permanent </a:t>
                      </a:r>
                      <a:r>
                        <a:rPr lang="de-DE" sz="1600" dirty="0" err="1" smtClean="0"/>
                        <a:t>improvement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and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optimization</a:t>
                      </a:r>
                      <a:endParaRPr lang="de-DE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Prototype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FDR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 smtClean="0"/>
                        <a:t>DAQ will </a:t>
                      </a:r>
                      <a:r>
                        <a:rPr lang="de-DE" sz="1600" dirty="0" err="1" smtClean="0"/>
                        <a:t>be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checked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can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be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to</a:t>
                      </a:r>
                      <a:r>
                        <a:rPr lang="de-DE" sz="1600" dirty="0" smtClean="0"/>
                        <a:t> CR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Configuration 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Components</a:t>
                      </a:r>
                      <a:r>
                        <a:rPr lang="en-US" sz="1600" baseline="0" dirty="0" smtClean="0"/>
                        <a:t> to be chosen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20943"/>
              </p:ext>
            </p:extLst>
          </p:nvPr>
        </p:nvGraphicFramePr>
        <p:xfrm>
          <a:off x="685800" y="4419600"/>
          <a:ext cx="7239000" cy="2159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457"/>
                <a:gridCol w="1862711"/>
                <a:gridCol w="4158832"/>
              </a:tblGrid>
              <a:tr h="166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CPU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6ES7516-3AN00-4AB3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SIMATIC CPU 1516 PN/DP </a:t>
                      </a:r>
                      <a:r>
                        <a:rPr lang="en-US" sz="1000" u="none" strike="noStrike" dirty="0" err="1">
                          <a:effectLst/>
                        </a:rPr>
                        <a:t>mit</a:t>
                      </a:r>
                      <a:r>
                        <a:rPr lang="en-US" sz="1000" u="none" strike="noStrike" dirty="0">
                          <a:effectLst/>
                        </a:rPr>
                        <a:t> Software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ctr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6EP1334-3BA10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SITOP PSU200M 10A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6GK7543-1AX00-0XE0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Kommunikationsprozessor, CP 1543-1, Industrial Ethernet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IO-Station für 6 Antriebe pro Elektronikraum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07" marR="8307" marT="83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6ES7155-6AU00-0AB0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SIMATIC ET 200SP Digital PROFINET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ctr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6EP1334-3BA10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SITOP PSU200M 10A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6ES7132-6HD00-0BB1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RQ NO 4x120VDC/230VAC/5A 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6ES7193-6BP20-0BB0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BU-Typ B0, 12 Push-In, 4 AUX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6ES7131-6BF00-0CA0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 8x24VDC/0,5A HF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6ES7193-6BP00-0BA0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BU-Typ A0, 16 Push-In, 2 Einspeisekl. Gebrückt (Digital-/Analog, 24VDC/10A)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Gesamt Netzwerkinfrastruktur für </a:t>
                      </a:r>
                      <a:r>
                        <a:rPr lang="de-DE" sz="900" u="none" strike="noStrike" dirty="0" err="1">
                          <a:effectLst/>
                        </a:rPr>
                        <a:t>Profinet</a:t>
                      </a:r>
                      <a:r>
                        <a:rPr lang="de-DE" sz="900" u="none" strike="noStrike" dirty="0">
                          <a:effectLst/>
                        </a:rPr>
                        <a:t> LOBI ohne Kabel 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07" marR="8307" marT="83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  <a:tr h="1661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6GK5206-2BS00-2AC2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SCALANCE XC206-2SFP </a:t>
                      </a:r>
                      <a:r>
                        <a:rPr lang="en-US" sz="1000" u="none" strike="noStrike" dirty="0" err="1">
                          <a:effectLst/>
                        </a:rPr>
                        <a:t>managebarer</a:t>
                      </a:r>
                      <a:r>
                        <a:rPr lang="en-US" sz="1000" u="none" strike="noStrike" dirty="0">
                          <a:effectLst/>
                        </a:rPr>
                        <a:t> Layer 2 IE Switch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7" marR="8307" marT="8307" marB="0" anchor="b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914400" y="4061341"/>
            <a:ext cx="610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 of PLC Siemens components for possible CR </a:t>
            </a:r>
            <a:r>
              <a:rPr lang="en-US" dirty="0"/>
              <a:t>prototype </a:t>
            </a:r>
          </a:p>
        </p:txBody>
      </p:sp>
    </p:spTree>
    <p:extLst>
      <p:ext uri="{BB962C8B-B14F-4D97-AF65-F5344CB8AC3E}">
        <p14:creationId xmlns:p14="http://schemas.microsoft.com/office/powerpoint/2010/main" val="34027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de-DE" dirty="0" smtClean="0"/>
              <a:t>BPM DAQ </a:t>
            </a:r>
            <a:r>
              <a:rPr lang="de-DE" dirty="0" err="1" smtClean="0"/>
              <a:t>status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220"/>
              </p:ext>
            </p:extLst>
          </p:nvPr>
        </p:nvGraphicFramePr>
        <p:xfrm>
          <a:off x="381000" y="1219200"/>
          <a:ext cx="60960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102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Milestone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Libera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Hadron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FTRN receiver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Frontend FESA class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Operational GUI app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Prototype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 done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Shipment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 done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SatAa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4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SatAb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 done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chorniy\Desktop\BINP workshop 2018\material\LIBERA delivery docs\IMG_20180130_09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7414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8743"/>
            <a:ext cx="2390191" cy="21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589672" y="1600200"/>
            <a:ext cx="2511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ystem is fully prepared to be used during ESR beam time 2018-2019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9" y="4858558"/>
            <a:ext cx="3340496" cy="154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33400" y="4298554"/>
            <a:ext cx="158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LIBERA Hadron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048000" y="4113888"/>
            <a:ext cx="269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FESA class in FESA Explorer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308756" y="4488743"/>
            <a:ext cx="210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Control panel of GUI</a:t>
            </a:r>
            <a:endParaRPr lang="en-US" dirty="0"/>
          </a:p>
        </p:txBody>
      </p:sp>
      <p:pic>
        <p:nvPicPr>
          <p:cNvPr id="1027" name="Picture 3" descr="C:\Users\chorniy\Desktop\BINP workshop 2018\fotos 02112018\IMG_20181102_180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9" y="2637102"/>
            <a:ext cx="2293503" cy="17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76650" y="116632"/>
            <a:ext cx="8990700" cy="752842"/>
            <a:chOff x="76650" y="116632"/>
            <a:chExt cx="8990700" cy="752842"/>
          </a:xfrm>
        </p:grpSpPr>
        <p:sp>
          <p:nvSpPr>
            <p:cNvPr id="4" name="Textfeld 3"/>
            <p:cNvSpPr txBox="1"/>
            <p:nvPr/>
          </p:nvSpPr>
          <p:spPr>
            <a:xfrm>
              <a:off x="301952" y="188015"/>
              <a:ext cx="8540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b="1" i="1" dirty="0" err="1" smtClean="0"/>
                <a:t>Cryogenic</a:t>
              </a:r>
              <a:r>
                <a:rPr lang="de-DE" sz="2000" b="1" i="1" dirty="0" smtClean="0"/>
                <a:t> </a:t>
              </a:r>
              <a:r>
                <a:rPr lang="de-DE" sz="2000" b="1" i="1" dirty="0" err="1" smtClean="0"/>
                <a:t>Current</a:t>
              </a:r>
              <a:r>
                <a:rPr lang="de-DE" sz="2000" b="1" i="1" dirty="0" smtClean="0"/>
                <a:t> </a:t>
              </a:r>
              <a:r>
                <a:rPr lang="de-DE" sz="2000" b="1" i="1" dirty="0" err="1" smtClean="0"/>
                <a:t>Comparator</a:t>
              </a:r>
              <a:r>
                <a:rPr lang="de-DE" sz="2000" b="1" i="1" dirty="0" smtClean="0"/>
                <a:t> (CCC) Development </a:t>
              </a:r>
              <a:r>
                <a:rPr lang="de-DE" sz="2000" b="1" i="1" dirty="0" err="1" smtClean="0"/>
                <a:t>for</a:t>
              </a:r>
              <a:r>
                <a:rPr lang="de-DE" sz="2000" b="1" i="1" dirty="0" smtClean="0"/>
                <a:t> </a:t>
              </a:r>
              <a:r>
                <a:rPr lang="de-DE" sz="2000" b="1" i="1" dirty="0" err="1" smtClean="0"/>
                <a:t>nA</a:t>
              </a:r>
              <a:r>
                <a:rPr lang="de-DE" sz="2000" b="1" i="1" dirty="0" smtClean="0"/>
                <a:t> Beam </a:t>
              </a:r>
              <a:r>
                <a:rPr lang="de-DE" sz="2000" b="1" i="1" dirty="0" err="1" smtClean="0"/>
                <a:t>Measurements</a:t>
              </a:r>
              <a:endParaRPr lang="de-DE" sz="2000" b="1" i="1" dirty="0" smtClean="0"/>
            </a:p>
            <a:p>
              <a:pPr algn="ctr"/>
              <a:r>
                <a:rPr lang="de-DE" sz="1200" dirty="0" smtClean="0"/>
                <a:t>T</a:t>
              </a:r>
              <a:r>
                <a:rPr lang="de-DE" sz="1200" dirty="0"/>
                <a:t>. Sieber</a:t>
              </a:r>
              <a:r>
                <a:rPr lang="de-DE" sz="1200" dirty="0" smtClean="0"/>
                <a:t>, D. Haider, N. Marsic, M. Schwickert, </a:t>
              </a:r>
              <a:r>
                <a:rPr lang="de-DE" sz="1200" dirty="0"/>
                <a:t>R. </a:t>
              </a:r>
              <a:r>
                <a:rPr lang="de-DE" sz="1200" dirty="0" smtClean="0"/>
                <a:t>Stolz, T. Stoehlker, V. Tympel et al. / </a:t>
              </a:r>
              <a:r>
                <a:rPr lang="de-DE" sz="1200" i="1" dirty="0" smtClean="0"/>
                <a:t>GSI, HI Jena, TUD, FSU </a:t>
              </a:r>
              <a:r>
                <a:rPr lang="de-DE" sz="1200" i="1" dirty="0" err="1" smtClean="0"/>
                <a:t>and</a:t>
              </a:r>
              <a:r>
                <a:rPr lang="de-DE" sz="1200" i="1" dirty="0" smtClean="0"/>
                <a:t> IPHT Jena</a:t>
              </a:r>
              <a:endParaRPr lang="de-DE" sz="1200" i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76650" y="116632"/>
              <a:ext cx="8990700" cy="7528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b="1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48833" y="1052736"/>
            <a:ext cx="8815656" cy="5688632"/>
            <a:chOff x="148833" y="980728"/>
            <a:chExt cx="8815656" cy="5688632"/>
          </a:xfrm>
        </p:grpSpPr>
        <p:sp>
          <p:nvSpPr>
            <p:cNvPr id="52" name="Textfeld 51"/>
            <p:cNvSpPr txBox="1"/>
            <p:nvPr/>
          </p:nvSpPr>
          <p:spPr>
            <a:xfrm>
              <a:off x="179512" y="2895327"/>
              <a:ext cx="2945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Superconducting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shield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pickup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-&gt;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etection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of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beam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azimuthal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field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with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SQUID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sensor</a:t>
              </a:r>
              <a:endParaRPr lang="de-DE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fik 6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90409"/>
              <a:ext cx="2656891" cy="1762527"/>
            </a:xfrm>
            <a:prstGeom prst="rect">
              <a:avLst/>
            </a:prstGeom>
            <a:noFill/>
          </p:spPr>
        </p:pic>
        <p:sp>
          <p:nvSpPr>
            <p:cNvPr id="36" name="Textfeld 35"/>
            <p:cNvSpPr txBox="1"/>
            <p:nvPr/>
          </p:nvSpPr>
          <p:spPr>
            <a:xfrm>
              <a:off x="179512" y="980728"/>
              <a:ext cx="1224136" cy="276999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b="1" u="sng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CCC </a:t>
              </a:r>
              <a:r>
                <a:rPr lang="de-DE" sz="1200" b="1" u="sng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de-DE" sz="1200" b="1" u="sng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rinciple</a:t>
              </a:r>
              <a:endParaRPr lang="de-DE" sz="1200" b="1" u="sng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2411760" y="3556260"/>
              <a:ext cx="3312368" cy="1960972"/>
              <a:chOff x="398" y="2364"/>
              <a:chExt cx="2296" cy="1400"/>
            </a:xfrm>
          </p:grpSpPr>
          <p:pic>
            <p:nvPicPr>
              <p:cNvPr id="5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" y="2364"/>
                <a:ext cx="2296" cy="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AutoShape 5"/>
              <p:cNvSpPr>
                <a:spLocks/>
              </p:cNvSpPr>
              <p:nvPr/>
            </p:nvSpPr>
            <p:spPr bwMode="auto">
              <a:xfrm>
                <a:off x="917" y="2964"/>
                <a:ext cx="1039" cy="267"/>
              </a:xfrm>
              <a:prstGeom prst="borderCallout1">
                <a:avLst>
                  <a:gd name="adj1" fmla="val -2282"/>
                  <a:gd name="adj2" fmla="val 50102"/>
                  <a:gd name="adj3" fmla="val -162810"/>
                  <a:gd name="adj4" fmla="val 40426"/>
                </a:avLst>
              </a:prstGeom>
              <a:solidFill>
                <a:srgbClr val="FFFFCC"/>
              </a:solidFill>
              <a:ln w="19050" cap="sq">
                <a:solidFill>
                  <a:schemeClr val="accent1"/>
                </a:solidFill>
                <a:miter lim="800000"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de-DE" altLang="de-DE" sz="1000" dirty="0">
                    <a:solidFill>
                      <a:srgbClr val="000000"/>
                    </a:solidFill>
                  </a:rPr>
                  <a:t>Space (</a:t>
                </a:r>
                <a:r>
                  <a:rPr lang="de-DE" altLang="de-DE" sz="1000" dirty="0" err="1">
                    <a:solidFill>
                      <a:srgbClr val="000000"/>
                    </a:solidFill>
                  </a:rPr>
                  <a:t>temporary</a:t>
                </a:r>
                <a:r>
                  <a:rPr lang="de-DE" altLang="de-DE" sz="1000" dirty="0">
                    <a:solidFill>
                      <a:srgbClr val="000000"/>
                    </a:solidFill>
                  </a:rPr>
                  <a:t>) </a:t>
                </a:r>
                <a:r>
                  <a:rPr lang="de-DE" altLang="de-DE" sz="1000" dirty="0" err="1">
                    <a:solidFill>
                      <a:srgbClr val="000000"/>
                    </a:solidFill>
                  </a:rPr>
                  <a:t>available</a:t>
                </a:r>
                <a:r>
                  <a:rPr lang="de-DE" altLang="de-DE" sz="100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1000" dirty="0" err="1">
                    <a:solidFill>
                      <a:srgbClr val="000000"/>
                    </a:solidFill>
                  </a:rPr>
                  <a:t>for</a:t>
                </a:r>
                <a:r>
                  <a:rPr lang="de-DE" altLang="de-DE" sz="1000" dirty="0">
                    <a:solidFill>
                      <a:srgbClr val="000000"/>
                    </a:solidFill>
                  </a:rPr>
                  <a:t> CCC</a:t>
                </a:r>
              </a:p>
            </p:txBody>
          </p:sp>
        </p:grpSp>
        <p:grpSp>
          <p:nvGrpSpPr>
            <p:cNvPr id="60" name="Group 33"/>
            <p:cNvGrpSpPr>
              <a:grpSpLocks/>
            </p:cNvGrpSpPr>
            <p:nvPr/>
          </p:nvGrpSpPr>
          <p:grpSpPr bwMode="auto">
            <a:xfrm>
              <a:off x="3203848" y="1090409"/>
              <a:ext cx="2263060" cy="1762527"/>
              <a:chOff x="3583" y="1086"/>
              <a:chExt cx="1951" cy="1488"/>
            </a:xfrm>
          </p:grpSpPr>
          <p:pic>
            <p:nvPicPr>
              <p:cNvPr id="64" name="Picture 3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3" y="1086"/>
                <a:ext cx="1951" cy="1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5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4129" y="1470"/>
                <a:ext cx="497" cy="745"/>
              </a:xfrm>
              <a:prstGeom prst="straightConnector1">
                <a:avLst/>
              </a:prstGeom>
              <a:noFill/>
              <a:ln w="12700" cap="sq">
                <a:solidFill>
                  <a:srgbClr val="FFFF00"/>
                </a:solidFill>
                <a:miter lim="800000"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Text Box 36"/>
              <p:cNvSpPr txBox="1">
                <a:spLocks noChangeArrowheads="1"/>
              </p:cNvSpPr>
              <p:nvPr/>
            </p:nvSpPr>
            <p:spPr bwMode="auto">
              <a:xfrm>
                <a:off x="4339" y="1848"/>
                <a:ext cx="1081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FFFFFF"/>
                    </a:solidFill>
                    <a:latin typeface="Calibri" pitchFamily="32" charset="0"/>
                    <a:ea typeface="Lucida Sans Unicode" pitchFamily="32" charset="0"/>
                    <a:cs typeface="Lucida Sans Unicode" pitchFamily="32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de-DE" altLang="de-DE" sz="800" dirty="0">
                    <a:solidFill>
                      <a:srgbClr val="FFFF00"/>
                    </a:solidFill>
                    <a:latin typeface="Arial" charset="0"/>
                  </a:rPr>
                  <a:t>250 mm</a:t>
                </a: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5940153" y="6202662"/>
              <a:ext cx="355864" cy="249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3005914" y="5445224"/>
              <a:ext cx="2718214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>
                <a:spcBef>
                  <a:spcPts val="350"/>
                </a:spcBef>
                <a:buFont typeface="Arial" charset="0"/>
                <a:buNone/>
              </a:pPr>
              <a:endParaRPr lang="de-DE" altLang="de-DE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b="1" u="sng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CCC in CRYRING (2018/2019):  </a:t>
              </a: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→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tool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for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commissioning</a:t>
              </a:r>
              <a:endParaRPr lang="de-DE" altLang="de-DE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→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support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for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exp</a:t>
              </a:r>
              <a:r>
                <a:rPr lang="de-DE" altLang="de-DE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program</a:t>
              </a:r>
              <a:endParaRPr lang="de-DE" altLang="de-DE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→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test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bench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for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further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development</a:t>
              </a:r>
              <a:r>
                <a:rPr lang="de-DE" altLang="de-DE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</a:t>
              </a:r>
            </a:p>
          </p:txBody>
        </p:sp>
        <p:pic>
          <p:nvPicPr>
            <p:cNvPr id="29" name="Picture 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56992"/>
              <a:ext cx="1963801" cy="285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148833" y="6207695"/>
              <a:ext cx="2478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Design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of</a:t>
              </a:r>
              <a:r>
                <a:rPr lang="de-DE" sz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new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UHV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cryostat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finished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production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starts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 06/2018</a:t>
              </a:r>
              <a:endParaRPr lang="de-DE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132710" y="2904371"/>
              <a:ext cx="2334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CCC-XD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Nb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detector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shield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for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150 mm beam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tubes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Tested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ready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for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operation</a:t>
              </a:r>
              <a:endParaRPr lang="de-DE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6081628" y="4469610"/>
              <a:ext cx="2718214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Calibri" pitchFamily="32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b="1" u="sng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CCC R&amp;D in CRYRING (</a:t>
              </a:r>
              <a:r>
                <a:rPr lang="de-DE" altLang="de-DE" sz="1200" b="1" u="sng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start</a:t>
              </a:r>
              <a:r>
                <a:rPr lang="de-DE" altLang="de-DE" sz="1200" b="1" u="sng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2019):</a:t>
              </a: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r>
                <a:rPr lang="de-DE" altLang="de-DE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Demonstration </a:t>
              </a:r>
              <a:r>
                <a:rPr lang="de-DE" altLang="de-DE" sz="12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of</a:t>
              </a:r>
              <a:r>
                <a:rPr lang="de-DE" altLang="de-DE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cryostat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+ CCC-XD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functionality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under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UHV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conditions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de-DE" altLang="de-DE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Improvement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of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system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robustness</a:t>
              </a: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Improvement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of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cost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efficiency</a:t>
              </a: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</a:pP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 Material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tests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Pb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vs.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Nb</a:t>
              </a: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Shielding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with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axial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meanders</a:t>
              </a: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Pickup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without</a:t>
              </a:r>
              <a:r>
                <a:rPr lang="de-DE" altLang="de-DE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toroid</a:t>
              </a: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spcBef>
                  <a:spcPts val="350"/>
                </a:spcBef>
                <a:buFontTx/>
                <a:buChar char="-"/>
              </a:pPr>
              <a:endParaRPr lang="de-DE" altLang="de-DE" sz="12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endParaRPr lang="de-DE" altLang="de-DE" sz="1200" b="1" u="sng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endParaRPr lang="de-DE" altLang="de-DE" sz="1200" b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350"/>
                </a:spcBef>
                <a:buFont typeface="Arial" charset="0"/>
                <a:buNone/>
              </a:pPr>
              <a:r>
                <a:rPr lang="de-DE" altLang="de-DE" sz="1200" b="1" u="sng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 </a:t>
              </a:r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5796136" y="1142973"/>
              <a:ext cx="3133109" cy="2484260"/>
              <a:chOff x="2717280" y="1340768"/>
              <a:chExt cx="5993611" cy="4752368"/>
            </a:xfrm>
          </p:grpSpPr>
          <p:sp>
            <p:nvSpPr>
              <p:cNvPr id="35" name="Rectangle 2"/>
              <p:cNvSpPr>
                <a:spLocks noChangeArrowheads="1"/>
              </p:cNvSpPr>
              <p:nvPr/>
            </p:nvSpPr>
            <p:spPr bwMode="auto">
              <a:xfrm>
                <a:off x="7604125" y="5414963"/>
                <a:ext cx="936625" cy="20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7280" y="4653136"/>
                <a:ext cx="1494680" cy="1440000"/>
              </a:xfrm>
              <a:prstGeom prst="rect">
                <a:avLst/>
              </a:prstGeom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4956" y="1412776"/>
                <a:ext cx="1494680" cy="1440000"/>
              </a:xfrm>
              <a:prstGeom prst="rect">
                <a:avLst/>
              </a:prstGeom>
            </p:spPr>
          </p:pic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6016" y="3469815"/>
                <a:ext cx="3749699" cy="2479465"/>
              </a:xfrm>
              <a:prstGeom prst="rect">
                <a:avLst/>
              </a:prstGeom>
            </p:spPr>
          </p:pic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933" y="1340768"/>
                <a:ext cx="1494680" cy="1440000"/>
              </a:xfrm>
              <a:prstGeom prst="rect">
                <a:avLst/>
              </a:prstGeom>
            </p:spPr>
          </p:pic>
          <p:pic>
            <p:nvPicPr>
              <p:cNvPr id="41" name="Grafik 4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2997111"/>
                <a:ext cx="1494680" cy="1440000"/>
              </a:xfrm>
              <a:prstGeom prst="rect">
                <a:avLst/>
              </a:prstGeom>
            </p:spPr>
          </p:pic>
          <p:pic>
            <p:nvPicPr>
              <p:cNvPr id="42" name="Grafik 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211" y="1340768"/>
                <a:ext cx="1494680" cy="1440000"/>
              </a:xfrm>
              <a:prstGeom prst="rect">
                <a:avLst/>
              </a:prstGeom>
            </p:spPr>
          </p:pic>
          <p:cxnSp>
            <p:nvCxnSpPr>
              <p:cNvPr id="43" name="Gerade Verbindung 42"/>
              <p:cNvCxnSpPr/>
              <p:nvPr/>
            </p:nvCxnSpPr>
            <p:spPr bwMode="auto">
              <a:xfrm>
                <a:off x="4176713" y="5157192"/>
                <a:ext cx="1423987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/>
            </p:nvCxnSpPr>
            <p:spPr bwMode="auto">
              <a:xfrm>
                <a:off x="4332288" y="3140075"/>
                <a:ext cx="1389062" cy="1717675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CC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/>
            </p:nvCxnSpPr>
            <p:spPr bwMode="auto">
              <a:xfrm>
                <a:off x="5076056" y="2859260"/>
                <a:ext cx="996132" cy="156034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>
                <a:off x="6221497" y="2788192"/>
                <a:ext cx="414434" cy="1801225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CC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/>
            </p:nvCxnSpPr>
            <p:spPr bwMode="auto">
              <a:xfrm flipH="1">
                <a:off x="7567749" y="2780768"/>
                <a:ext cx="72669" cy="1477723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CC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feld 48"/>
              <p:cNvSpPr txBox="1"/>
              <p:nvPr/>
            </p:nvSpPr>
            <p:spPr>
              <a:xfrm>
                <a:off x="6942684" y="3623782"/>
                <a:ext cx="353389" cy="58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feld 49"/>
            <p:cNvSpPr txBox="1"/>
            <p:nvPr/>
          </p:nvSpPr>
          <p:spPr>
            <a:xfrm>
              <a:off x="5796137" y="3687415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Mechanical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Eigenmode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calculations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(ANSYS)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for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improved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geometry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of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shielding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de-DE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cryostat</a:t>
              </a:r>
              <a:endParaRPr lang="de-DE" sz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6012160" y="4395584"/>
              <a:ext cx="2888420" cy="2160241"/>
            </a:xfrm>
            <a:prstGeom prst="rect">
              <a:avLst/>
            </a:prstGeom>
            <a:noFill/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867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de-DE" dirty="0" smtClean="0"/>
              <a:t>BTF </a:t>
            </a:r>
            <a:r>
              <a:rPr lang="de-DE" dirty="0" err="1" smtClean="0"/>
              <a:t>and</a:t>
            </a:r>
            <a:r>
              <a:rPr lang="de-DE" dirty="0" smtClean="0"/>
              <a:t> Schottky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38138" y="4844277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plit in delivery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DS are actualized (in EDMS)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fficial letter with contract under preparation</a:t>
            </a:r>
          </a:p>
          <a:p>
            <a:endParaRPr lang="en-US" dirty="0" smtClean="0"/>
          </a:p>
        </p:txBody>
      </p:sp>
      <p:pic>
        <p:nvPicPr>
          <p:cNvPr id="2049" name="Grafik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1752601"/>
            <a:ext cx="6046788" cy="29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28838" y="2139176"/>
            <a:ext cx="569913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BTF</a:t>
            </a:r>
            <a:endParaRPr kumimoji="0" lang="de-D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65463" y="1920101"/>
            <a:ext cx="1044575" cy="331788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Schottky</a:t>
            </a:r>
            <a:endParaRPr kumimoji="0" lang="de-D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2010" y="1048087"/>
            <a:ext cx="8302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 bmk="_Toc5288591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preliminary model of the CR Kicker (left half with two short vacuum chambers) and CR </a:t>
            </a:r>
            <a:r>
              <a:rPr kumimoji="0" lang="en-US" altLang="en-US" sz="1600" i="0" u="none" strike="noStrike" cap="none" normalizeH="0" baseline="0" dirty="0" err="1" smtClean="0" bmk="_Toc5288591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Shottky</a:t>
            </a:r>
            <a:r>
              <a:rPr kumimoji="0" lang="en-US" altLang="en-US" sz="1600" i="0" u="none" strike="noStrike" cap="none" normalizeH="0" baseline="0" dirty="0" smtClean="0" bmk="_Toc5288591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(right half with one long vacuum chamber) detectors with a common support.</a:t>
            </a:r>
            <a:endParaRPr kumimoji="0" lang="en-US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724400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...Contractor </a:t>
            </a:r>
            <a:r>
              <a:rPr lang="en-US" sz="1400" dirty="0"/>
              <a:t>will have to accept the potential impact of possible CR modifications on the Pickup/Kicker design: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of flange type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reduction of the total length of the Pickup/Kicker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adding of bellows at the ends of assembly</a:t>
            </a:r>
          </a:p>
          <a:p>
            <a:r>
              <a:rPr lang="en-US" sz="1400" dirty="0"/>
              <a:t>The exact parameters </a:t>
            </a:r>
            <a:r>
              <a:rPr lang="en-US" sz="1400" dirty="0" smtClean="0"/>
              <a:t> ... will </a:t>
            </a:r>
            <a:r>
              <a:rPr lang="en-US" sz="1400" dirty="0"/>
              <a:t>be agreed by the Company and Contractor at CDR stage.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114800" y="484427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DS do not bind the Contractor to specific interface: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R</a:t>
            </a:r>
            <a:r>
              <a:rPr lang="de-DE" sz="3600" dirty="0" err="1" smtClean="0"/>
              <a:t>ecent</a:t>
            </a:r>
            <a:r>
              <a:rPr lang="de-DE" sz="3600" dirty="0" smtClean="0"/>
              <a:t> </a:t>
            </a:r>
            <a:r>
              <a:rPr lang="de-DE" sz="3600" dirty="0" err="1" smtClean="0"/>
              <a:t>clarifications</a:t>
            </a:r>
            <a:r>
              <a:rPr lang="de-DE" sz="3600" dirty="0" smtClean="0"/>
              <a:t>: Electronic Racks </a:t>
            </a:r>
            <a:r>
              <a:rPr lang="de-DE" sz="3600" dirty="0" err="1" smtClean="0"/>
              <a:t>and</a:t>
            </a:r>
            <a:r>
              <a:rPr lang="de-DE" sz="3600" dirty="0" smtClean="0"/>
              <a:t> UPS/CPS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99"/>
            <a:ext cx="413098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181601" y="1443775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Clean Power Supply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uniformly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in CR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55613" y="1054274"/>
            <a:ext cx="301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Racks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5257800"/>
            <a:ext cx="4129087" cy="11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0906"/>
            <a:ext cx="3303739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eck 33"/>
          <p:cNvSpPr/>
          <p:nvPr/>
        </p:nvSpPr>
        <p:spPr>
          <a:xfrm>
            <a:off x="865339" y="461146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approved</a:t>
            </a:r>
            <a:r>
              <a:rPr lang="de-DE" dirty="0" smtClean="0"/>
              <a:t>, BINP will 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/>
              <a:t>Summary</a:t>
            </a:r>
            <a:endParaRPr lang="en-US" sz="4000" dirty="0"/>
          </a:p>
        </p:txBody>
      </p:sp>
      <p:sp>
        <p:nvSpPr>
          <p:cNvPr id="3" name="Rechteck 2"/>
          <p:cNvSpPr/>
          <p:nvPr/>
        </p:nvSpPr>
        <p:spPr>
          <a:xfrm>
            <a:off x="1079500" y="1676400"/>
            <a:ext cx="708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There </a:t>
            </a:r>
            <a:r>
              <a:rPr lang="en-US" sz="2000" dirty="0"/>
              <a:t>no obvious technical problems on the CR from the point of DAQ foreseen: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BPM will be tested in ESR with 12 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FCT prototype on a new platform will be tested in ESR (may be not very soon but certainly in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Schottky/BTF </a:t>
            </a:r>
            <a:r>
              <a:rPr lang="en-US" sz="2000" dirty="0"/>
              <a:t>DAQ delivered by ITEP can be test </a:t>
            </a:r>
            <a:r>
              <a:rPr lang="en-US" sz="2000" dirty="0" smtClean="0"/>
              <a:t>with GSI rings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At least for the DAQ/software part of GSI </a:t>
            </a:r>
            <a:r>
              <a:rPr lang="en-US" sz="2000" dirty="0" err="1" smtClean="0"/>
              <a:t>deliverz</a:t>
            </a:r>
            <a:r>
              <a:rPr lang="en-US" sz="2000" dirty="0" smtClean="0"/>
              <a:t> , there </a:t>
            </a:r>
            <a:r>
              <a:rPr lang="en-US" sz="2000" dirty="0"/>
              <a:t>no </a:t>
            </a:r>
            <a:r>
              <a:rPr lang="en-US" sz="2000" dirty="0" smtClean="0"/>
              <a:t>strict requirements for BINP to </a:t>
            </a:r>
            <a:r>
              <a:rPr lang="en-US" sz="2000" dirty="0"/>
              <a:t>participate in </a:t>
            </a:r>
            <a:r>
              <a:rPr lang="en-US" sz="2000" dirty="0" smtClean="0"/>
              <a:t>ALL procedures till FDR, </a:t>
            </a:r>
          </a:p>
          <a:p>
            <a:r>
              <a:rPr lang="en-US" sz="2000" dirty="0" smtClean="0"/>
              <a:t>On FDRs it </a:t>
            </a:r>
            <a:r>
              <a:rPr lang="en-US" sz="2000" dirty="0"/>
              <a:t>will be </a:t>
            </a:r>
            <a:r>
              <a:rPr lang="en-US" sz="2000" dirty="0" smtClean="0"/>
              <a:t>OK to have their presence using </a:t>
            </a:r>
            <a:r>
              <a:rPr lang="en-US" sz="2000" dirty="0" err="1" smtClean="0"/>
              <a:t>videoconferense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15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de-DE" dirty="0" smtClean="0"/>
              <a:t>Outlook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94580" y="3509159"/>
            <a:ext cx="51816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Working questions: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Clarification drive type for beam stopper: pneumatic or stepper motor drive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BINP feedback and commitment on PDC procurement (update of motor number! 5x 4 motors for scrapers + 2x 1 for stoppers?)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Clarification In-Kind Slovenia: Pneumatic drives (number and type) to be built by </a:t>
            </a:r>
            <a:r>
              <a:rPr lang="en-US" sz="1800" dirty="0" err="1" smtClean="0"/>
              <a:t>Vacutech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...</a:t>
            </a:r>
            <a:endParaRPr lang="en-US" sz="1800" dirty="0"/>
          </a:p>
        </p:txBody>
      </p:sp>
      <p:sp>
        <p:nvSpPr>
          <p:cNvPr id="5" name="Rechteck 4"/>
          <p:cNvSpPr/>
          <p:nvPr/>
        </p:nvSpPr>
        <p:spPr>
          <a:xfrm>
            <a:off x="6477000" y="1524000"/>
            <a:ext cx="21554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Status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en-US" sz="2000" b="1" dirty="0"/>
              <a:t>“GSI” components</a:t>
            </a:r>
            <a:r>
              <a:rPr lang="en-US" sz="20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CCC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Schottky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BTF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DAQ: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PLC control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Rechteck 5"/>
          <p:cNvSpPr/>
          <p:nvPr/>
        </p:nvSpPr>
        <p:spPr>
          <a:xfrm>
            <a:off x="381000" y="990600"/>
            <a:ext cx="538141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Future contracts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400 </a:t>
            </a:r>
            <a:r>
              <a:rPr lang="en-US" dirty="0"/>
              <a:t>mm diagnostics devices (SFRS, </a:t>
            </a:r>
            <a:r>
              <a:rPr lang="en-US" dirty="0" err="1"/>
              <a:t>pBar</a:t>
            </a:r>
            <a:r>
              <a:rPr lang="en-US" dirty="0"/>
              <a:t>, HEBT</a:t>
            </a:r>
            <a:r>
              <a:rPr lang="en-US" dirty="0" smtClean="0"/>
              <a:t>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3</a:t>
            </a:r>
            <a:r>
              <a:rPr lang="en-US" dirty="0" smtClean="0"/>
              <a:t> BPM pickups 400x400 and 3 BPM </a:t>
            </a:r>
            <a:r>
              <a:rPr lang="en-US" dirty="0"/>
              <a:t>pickups </a:t>
            </a:r>
            <a:r>
              <a:rPr lang="en-US" dirty="0" smtClean="0"/>
              <a:t>400x200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2 BPM LNA (amplifiers for </a:t>
            </a:r>
            <a:r>
              <a:rPr lang="en-US" dirty="0" err="1" smtClean="0"/>
              <a:t>pBar</a:t>
            </a:r>
            <a:r>
              <a:rPr lang="en-US" dirty="0" smtClean="0"/>
              <a:t> BPMs)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4 Screens vacuum chamber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Flanges modified to DN 400 CF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7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Future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Table of known demand </a:t>
            </a:r>
            <a:br>
              <a:rPr lang="en-US" sz="2400" dirty="0" smtClean="0"/>
            </a:br>
            <a:r>
              <a:rPr lang="en-US" sz="2400" dirty="0" smtClean="0"/>
              <a:t>for 400 mm diagnostics (BPMs and Screens)</a:t>
            </a:r>
            <a:endParaRPr lang="en-US" sz="2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364"/>
              </p:ext>
            </p:extLst>
          </p:nvPr>
        </p:nvGraphicFramePr>
        <p:xfrm>
          <a:off x="304800" y="733425"/>
          <a:ext cx="8382000" cy="4752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5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4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23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5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159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4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A. Reiter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12th September 2018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6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Subproject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Det. type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No. of devices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PSP Code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Component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Aperture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effectLst/>
                        </a:rPr>
                        <a:t>Comments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(mm x mm)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SFRS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BPM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2.4.6.1.5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Pick-up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400 x 400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FAIR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2.4.7.1.12.1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separate PSP, assigned already to BINP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err="1" smtClean="0">
                          <a:effectLst/>
                        </a:rPr>
                        <a:t>pBar</a:t>
                      </a:r>
                      <a:r>
                        <a:rPr lang="en-US" sz="1100" b="1" u="none" strike="noStrike" noProof="0" dirty="0" smtClean="0">
                          <a:effectLst/>
                        </a:rPr>
                        <a:t> Diagnostics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BPM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2.9.6.2.1.1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Pick-up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400 x 400 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GSI in-kind 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2.9.6.2.2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 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BPM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2.9.6.2.1.1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Pick-up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400 x 200 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 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2.9.6.2.1.2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Pre-Amplifier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  </a:t>
                      </a:r>
                      <a:endParaRPr lang="en-US" sz="11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consistency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to other TCR1 BPMs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2.9.6.2.2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 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SCR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2.9.6.3.2.2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>
                          <a:effectLst/>
                        </a:rPr>
                        <a:t>450 x 450</a:t>
                      </a:r>
                      <a:br>
                        <a:rPr lang="en-US" sz="1100" u="none" strike="noStrike" noProof="0" dirty="0">
                          <a:effectLst/>
                        </a:rPr>
                      </a:br>
                      <a:r>
                        <a:rPr lang="en-US" sz="1100" u="none" strike="noStrike" noProof="0" dirty="0">
                          <a:effectLst/>
                        </a:rPr>
                        <a:t>as TCR1 Type 1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GSI in-kind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8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2.9.6.3.2.3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Mechanics, alignment bridge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 ,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optional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2.9.6.3.2.3.2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Pneumatic Drive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noProof="0" dirty="0" smtClean="0">
                          <a:effectLst/>
                        </a:rPr>
                        <a:t>GSI in-kind,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optional</a:t>
                      </a:r>
                      <a:endParaRPr lang="en-US" sz="11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HEBT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BPM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2.3.6.4.1.1.1.1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Pick-up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1x (400x400)</a:t>
                      </a:r>
                    </a:p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(400x200)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FAIR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2.3.6.4.1.2.1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FAIR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SCR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2.3.6.5.2.2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vacuum chamber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481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2.3.6.5.2.3.0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Mechanics, alignment bridge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noProof="0" dirty="0" smtClean="0">
                          <a:effectLst/>
                        </a:rPr>
                        <a:t>FAIR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4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</a:rPr>
                        <a:t> 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 2.3.6.5.2.3.1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Pressurized air drive</a:t>
                      </a:r>
                      <a:endParaRPr lang="en-US" sz="1100" b="0" i="0" u="none" strike="noStrike" noProof="0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SLO (</a:t>
                      </a:r>
                      <a:r>
                        <a:rPr lang="en-US" sz="1100" u="none" strike="noStrike" noProof="0" dirty="0" err="1" smtClean="0">
                          <a:effectLst/>
                        </a:rPr>
                        <a:t>Tehnodrom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)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AIR\FAIR_pBarTarget\Research&amp;Development\400mm_Diagnostics\SFRS_FREX_FRF3\ScreenShot001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" y="13447"/>
            <a:ext cx="6108780" cy="68445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>
            <a:normAutofit/>
          </a:bodyPr>
          <a:lstStyle/>
          <a:p>
            <a:r>
              <a:rPr lang="de-DE" sz="1600" dirty="0" smtClean="0"/>
              <a:t>Areas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interest</a:t>
            </a:r>
            <a:r>
              <a:rPr lang="de-DE" sz="1600" dirty="0" smtClean="0"/>
              <a:t>: </a:t>
            </a:r>
            <a:endParaRPr lang="de-DE" sz="1400" dirty="0" smtClean="0"/>
          </a:p>
          <a:p>
            <a:pPr lvl="1"/>
            <a:r>
              <a:rPr lang="de-DE" sz="1400" dirty="0" err="1" smtClean="0">
                <a:solidFill>
                  <a:srgbClr val="0000CC"/>
                </a:solidFill>
              </a:rPr>
              <a:t>pBarSeparator</a:t>
            </a:r>
            <a:r>
              <a:rPr lang="de-DE" sz="1400" dirty="0" smtClean="0">
                <a:solidFill>
                  <a:srgbClr val="0000CC"/>
                </a:solidFill>
              </a:rPr>
              <a:t> PS01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Last </a:t>
            </a:r>
            <a:r>
              <a:rPr lang="de-DE" sz="1400" dirty="0" err="1" smtClean="0">
                <a:solidFill>
                  <a:srgbClr val="FF0000"/>
                </a:solidFill>
              </a:rPr>
              <a:t>part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of</a:t>
            </a:r>
            <a:r>
              <a:rPr lang="de-DE" sz="1400" dirty="0" smtClean="0">
                <a:solidFill>
                  <a:srgbClr val="FF0000"/>
                </a:solidFill>
              </a:rPr>
              <a:t> SFRS </a:t>
            </a:r>
            <a:r>
              <a:rPr lang="de-DE" sz="1400" dirty="0" err="1" smtClean="0">
                <a:solidFill>
                  <a:srgbClr val="FF0000"/>
                </a:solidFill>
              </a:rPr>
              <a:t>transfer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line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> CR </a:t>
            </a:r>
            <a:r>
              <a:rPr lang="de-DE" sz="1400" dirty="0" err="1" smtClean="0">
                <a:solidFill>
                  <a:srgbClr val="FF0000"/>
                </a:solidFill>
              </a:rPr>
              <a:t>and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following</a:t>
            </a:r>
            <a:r>
              <a:rPr lang="de-DE" sz="1400" dirty="0" smtClean="0">
                <a:solidFill>
                  <a:srgbClr val="FF0000"/>
                </a:solidFill>
              </a:rPr>
              <a:t> HEBT beam </a:t>
            </a:r>
            <a:r>
              <a:rPr lang="de-DE" sz="1400" dirty="0" err="1" smtClean="0">
                <a:solidFill>
                  <a:srgbClr val="FF0000"/>
                </a:solidFill>
              </a:rPr>
              <a:t>lines</a:t>
            </a:r>
            <a:r>
              <a:rPr lang="de-DE" sz="1400" dirty="0" smtClean="0">
                <a:solidFill>
                  <a:srgbClr val="FF0000"/>
                </a:solidFill>
              </a:rPr>
              <a:t> FREX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and</a:t>
            </a:r>
            <a:r>
              <a:rPr lang="de-DE" sz="1400" dirty="0" smtClean="0">
                <a:solidFill>
                  <a:srgbClr val="FF0000"/>
                </a:solidFill>
              </a:rPr>
              <a:t> TFC1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62905" y="4876799"/>
            <a:ext cx="489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TFC1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2701889" y="4191000"/>
            <a:ext cx="9557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  FRXKH01+KV01</a:t>
            </a:r>
          </a:p>
          <a:p>
            <a:r>
              <a:rPr lang="de-DE" sz="1000" dirty="0" smtClean="0"/>
              <a:t>FREXQS04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00" y="4020979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FREXQS01-03</a:t>
            </a:r>
            <a:endParaRPr lang="de-DE" sz="1000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2839723" y="4191000"/>
            <a:ext cx="1351277" cy="68579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087767" y="4876800"/>
            <a:ext cx="87556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SCR + BPM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590800" y="4953000"/>
            <a:ext cx="1118587" cy="1066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733800" y="5867400"/>
            <a:ext cx="8755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SCR + BPM</a:t>
            </a:r>
          </a:p>
          <a:p>
            <a:pPr algn="r"/>
            <a:r>
              <a:rPr lang="de-DE" sz="1200" b="1" dirty="0" smtClean="0">
                <a:solidFill>
                  <a:srgbClr val="FF0000"/>
                </a:solidFill>
              </a:rPr>
              <a:t>(+ RT)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9599" y="3671500"/>
            <a:ext cx="875561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CC"/>
                </a:solidFill>
              </a:rPr>
              <a:t>SCR + BPM</a:t>
            </a:r>
            <a:endParaRPr lang="de-DE" sz="1200" b="1" dirty="0">
              <a:solidFill>
                <a:srgbClr val="0000CC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9600" y="3957620"/>
            <a:ext cx="875561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CC"/>
                </a:solidFill>
              </a:rPr>
              <a:t>SCR + BPM</a:t>
            </a:r>
            <a:endParaRPr lang="de-DE" sz="1200" b="1" dirty="0">
              <a:solidFill>
                <a:srgbClr val="0000CC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472337" y="3810000"/>
            <a:ext cx="1072048" cy="365673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295400" y="4234619"/>
            <a:ext cx="1208706" cy="341103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518752" y="3305827"/>
            <a:ext cx="1072048" cy="365673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014510" y="3158724"/>
            <a:ext cx="487634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00CC"/>
                </a:solidFill>
              </a:rPr>
              <a:t>BPM</a:t>
            </a:r>
            <a:endParaRPr lang="de-DE" sz="1200" b="1" dirty="0">
              <a:solidFill>
                <a:srgbClr val="0000CC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72711" y="2743225"/>
            <a:ext cx="1566647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CC"/>
                </a:solidFill>
              </a:rPr>
              <a:t>pBarSeparator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877437" y="6410325"/>
            <a:ext cx="6813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HEBT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329574" y="6133326"/>
            <a:ext cx="500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TCR1</a:t>
            </a:r>
            <a:endParaRPr lang="de-DE" sz="1200" dirty="0"/>
          </a:p>
        </p:txBody>
      </p:sp>
      <p:sp>
        <p:nvSpPr>
          <p:cNvPr id="28" name="Textfeld 27"/>
          <p:cNvSpPr txBox="1"/>
          <p:nvPr/>
        </p:nvSpPr>
        <p:spPr>
          <a:xfrm>
            <a:off x="2052011" y="368499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PS01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33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Comments / Remarks on BPMs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SFRS: 	- 1x BPM with round electrodes (400 mm hor. and vert. aperture)</a:t>
            </a:r>
          </a:p>
          <a:p>
            <a:pPr marL="457200" lvl="1" indent="0">
              <a:buNone/>
            </a:pPr>
            <a:r>
              <a:rPr lang="en-US" sz="1400" dirty="0" smtClean="0"/>
              <a:t>		- No amplifier  (see HEBT)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                         - Special case: vacuum chamber already assigned to </a:t>
            </a:r>
            <a:r>
              <a:rPr lang="en-US" sz="1400" dirty="0" err="1" smtClean="0">
                <a:solidFill>
                  <a:prstClr val="black"/>
                </a:solidFill>
              </a:rPr>
              <a:t>Budker</a:t>
            </a:r>
            <a:r>
              <a:rPr lang="en-US" sz="1400" dirty="0" smtClean="0">
                <a:solidFill>
                  <a:prstClr val="black"/>
                </a:solidFill>
              </a:rPr>
              <a:t> institute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                         - Vacuum flanges: DN 400 CF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		</a:t>
            </a:r>
            <a:r>
              <a:rPr lang="en-US" sz="1400" dirty="0" smtClean="0">
                <a:solidFill>
                  <a:srgbClr val="FF0000"/>
                </a:solidFill>
              </a:rPr>
              <a:t>- Check: available installation length, suitability of geometry for primary beam (large plate 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                              voltages)!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400" dirty="0" err="1" smtClean="0"/>
              <a:t>pBar</a:t>
            </a:r>
            <a:r>
              <a:rPr lang="en-US" sz="1400" dirty="0" smtClean="0"/>
              <a:t>:	- 1x BPM with round electrodes (400 mm hor. and vert. aperture), special BPM in 		  	   target hall -&gt; no amplifier</a:t>
            </a:r>
          </a:p>
          <a:p>
            <a:pPr marL="457200" lvl="1" indent="0">
              <a:buNone/>
            </a:pPr>
            <a:r>
              <a:rPr lang="en-US" sz="1400" dirty="0" smtClean="0"/>
              <a:t>		- 2x BPM as TCR1 type 1 (400 mm x 200 mm apertures) in separator line PS01</a:t>
            </a:r>
          </a:p>
          <a:p>
            <a:pPr marL="457200" lvl="1" indent="0">
              <a:buNone/>
            </a:pPr>
            <a:r>
              <a:rPr lang="en-US" sz="1400" dirty="0" smtClean="0"/>
              <a:t>		- 2x BPM low-noise pre-amplifier LNA </a:t>
            </a:r>
            <a:r>
              <a:rPr lang="en-US" sz="1400" dirty="0" smtClean="0">
                <a:solidFill>
                  <a:srgbClr val="0000CC"/>
                </a:solidFill>
              </a:rPr>
              <a:t>(to keep identical electronics chain for TCR1 		 	 beam line: 8 BPMs = 2x </a:t>
            </a:r>
            <a:r>
              <a:rPr lang="en-US" sz="1400" dirty="0" err="1" smtClean="0">
                <a:solidFill>
                  <a:srgbClr val="0000CC"/>
                </a:solidFill>
              </a:rPr>
              <a:t>pBar</a:t>
            </a:r>
            <a:r>
              <a:rPr lang="en-US" sz="1400" dirty="0" smtClean="0">
                <a:solidFill>
                  <a:srgbClr val="0000CC"/>
                </a:solidFill>
              </a:rPr>
              <a:t> + 6x TCR1 = 2x fully equipped </a:t>
            </a:r>
            <a:r>
              <a:rPr lang="en-US" sz="1400" dirty="0" err="1" smtClean="0">
                <a:solidFill>
                  <a:srgbClr val="0000CC"/>
                </a:solidFill>
              </a:rPr>
              <a:t>Libera</a:t>
            </a:r>
            <a:r>
              <a:rPr lang="en-US" sz="1400" dirty="0" smtClean="0">
                <a:solidFill>
                  <a:srgbClr val="0000CC"/>
                </a:solidFill>
              </a:rPr>
              <a:t> Platform B; 		 	 possible cost reduction: GSI and BINP can combine HW -&gt; 2 fully equipped </a:t>
            </a:r>
            <a:r>
              <a:rPr lang="en-US" sz="1400" dirty="0" err="1" smtClean="0">
                <a:solidFill>
                  <a:srgbClr val="0000CC"/>
                </a:solidFill>
              </a:rPr>
              <a:t>Libera</a:t>
            </a:r>
            <a:r>
              <a:rPr lang="en-US" sz="1400" dirty="0" smtClean="0">
                <a:solidFill>
                  <a:srgbClr val="0000CC"/>
                </a:solidFill>
              </a:rPr>
              <a:t> Hadrons!)</a:t>
            </a:r>
          </a:p>
          <a:p>
            <a:pPr marL="457200" lvl="1" indent="0">
              <a:buNone/>
            </a:pPr>
            <a:r>
              <a:rPr lang="en-US" sz="1400" dirty="0" smtClean="0"/>
              <a:t>	</a:t>
            </a:r>
            <a:r>
              <a:rPr lang="en-US" sz="1400" dirty="0"/>
              <a:t>	</a:t>
            </a:r>
            <a:r>
              <a:rPr lang="en-US" sz="1400" dirty="0" smtClean="0"/>
              <a:t>- Vacuum flanges: DN 400 CF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HEBT:	-  1x BPM (400 mm x 200 mm aperture, corresponding to magnet aperture)</a:t>
            </a:r>
          </a:p>
          <a:p>
            <a:pPr marL="457200" lvl="1" indent="0">
              <a:buNone/>
            </a:pPr>
            <a:r>
              <a:rPr lang="en-US" sz="1400" dirty="0" smtClean="0"/>
              <a:t>		-  1x BPM (400 mm x 400 mm aperture) </a:t>
            </a:r>
          </a:p>
          <a:p>
            <a:pPr marL="457200" lvl="1" indent="0">
              <a:buNone/>
            </a:pPr>
            <a:r>
              <a:rPr lang="en-US" sz="1400" dirty="0" smtClean="0"/>
              <a:t>		-  No amplifiers needed; Hadron HPA will be used as for HEBT BPM system</a:t>
            </a:r>
          </a:p>
          <a:p>
            <a:pPr marL="457200" lvl="1" indent="0">
              <a:buNone/>
            </a:pPr>
            <a:r>
              <a:rPr lang="en-US" sz="1400" dirty="0" smtClean="0"/>
              <a:t>		-  Vacuum flanges: DN 400 CF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6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Working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25398"/>
              </p:ext>
            </p:extLst>
          </p:nvPr>
        </p:nvGraphicFramePr>
        <p:xfrm>
          <a:off x="457200" y="838200"/>
          <a:ext cx="8183647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743200"/>
                <a:gridCol w="2057400"/>
                <a:gridCol w="23162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Component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BINP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tasks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GSI tasks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Common tasks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FCT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Organize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the procurement: to buy or 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rovide money to FAIR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Procurement of DAQ hardware,</a:t>
                      </a:r>
                    </a:p>
                    <a:p>
                      <a:r>
                        <a:rPr lang="en-US" sz="1400" dirty="0" smtClean="0"/>
                        <a:t>Software development.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everything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clear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DCT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BLM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Formal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decision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Withdraw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detector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decide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on alternative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GSI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tbd</a:t>
                      </a:r>
                      <a:r>
                        <a:rPr lang="en-US" sz="1400" dirty="0" smtClean="0"/>
                        <a:t>. for detectors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tbd</a:t>
                      </a:r>
                      <a:r>
                        <a:rPr lang="en-US" sz="1400" dirty="0" smtClean="0"/>
                        <a:t>., probably</a:t>
                      </a:r>
                      <a:r>
                        <a:rPr lang="en-US" sz="1400" baseline="0" dirty="0" smtClean="0"/>
                        <a:t> NO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BPM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Order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Libera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Slovenia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Clarify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preamp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interface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DAQ.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Provide the software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for preamp tests ?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Planning when this all</a:t>
                      </a:r>
                      <a:r>
                        <a:rPr lang="en-US" sz="1400" baseline="0" dirty="0" smtClean="0"/>
                        <a:t> will be needed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BTF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Check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interfaces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Contract</a:t>
                      </a:r>
                      <a:r>
                        <a:rPr lang="en-US" sz="1400" baseline="0" dirty="0" smtClean="0"/>
                        <a:t> preparation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re-approve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corrected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(ITEP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GSI QA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modifications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version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Schottky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Screens,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BStop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Contact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Slov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concerning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pneumatic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drives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Clarification drive type for beam stopper: pneumatic or stepper motor drive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Prepare</a:t>
                      </a:r>
                      <a:r>
                        <a:rPr lang="en-US" sz="1400" baseline="0" dirty="0" smtClean="0"/>
                        <a:t> table with PLC elements “pallet”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Engineering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drawings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approval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interaction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Chose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proper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PLC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configuration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CR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Scrapers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Stepper motor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status? (again, the custom solution PDC is hardly accepted, i.e.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must be ready product from Slovenia, the Programmable Multi-Axis Controller is already bought for CR)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PDC (Power Drive Case) procurement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Update of motor number! 5x 4 motors for scrapers + 2x 1 for stoppers?)</a:t>
                      </a:r>
                    </a:p>
                    <a:p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de-DE" b="1" dirty="0"/>
              <a:t>Status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en-US" b="1" dirty="0"/>
              <a:t>“GSI” </a:t>
            </a:r>
            <a:r>
              <a:rPr lang="en-US" b="1" dirty="0" smtClean="0"/>
              <a:t>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6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Bildschirmpräsentation (4:3)</PresentationFormat>
  <Paragraphs>395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GSI Contribution to CR beam diagnostics and common questions</vt:lpstr>
      <vt:lpstr>Outlook</vt:lpstr>
      <vt:lpstr>Future Contracts</vt:lpstr>
      <vt:lpstr>PowerPoint-Präsentation</vt:lpstr>
      <vt:lpstr>PowerPoint-Präsentation</vt:lpstr>
      <vt:lpstr>Comments / Remarks on BPMs</vt:lpstr>
      <vt:lpstr>Working Questions</vt:lpstr>
      <vt:lpstr>PowerPoint-Präsentation</vt:lpstr>
      <vt:lpstr>Status of “GSI” components</vt:lpstr>
      <vt:lpstr>DCCT, BLM and FCT DAQ</vt:lpstr>
      <vt:lpstr>Scintillating Screens</vt:lpstr>
      <vt:lpstr>BPM DAQ status</vt:lpstr>
      <vt:lpstr>PowerPoint-Präsentation</vt:lpstr>
      <vt:lpstr>BTF and Schottky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diagnostics components delivered by GSI</dc:title>
  <dc:creator>Chorniy, Oleksandr Dr.</dc:creator>
  <cp:lastModifiedBy>Chorniy, Oleksandr Dr.</cp:lastModifiedBy>
  <cp:revision>59</cp:revision>
  <dcterms:created xsi:type="dcterms:W3CDTF">2006-08-16T00:00:00Z</dcterms:created>
  <dcterms:modified xsi:type="dcterms:W3CDTF">2018-11-06T04:57:22Z</dcterms:modified>
</cp:coreProperties>
</file>