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  <p:sldMasterId id="2147483744" r:id="rId2"/>
    <p:sldMasterId id="2147483770" r:id="rId3"/>
    <p:sldMasterId id="2147483797" r:id="rId4"/>
  </p:sldMasterIdLst>
  <p:notesMasterIdLst>
    <p:notesMasterId r:id="rId23"/>
  </p:notesMasterIdLst>
  <p:handoutMasterIdLst>
    <p:handoutMasterId r:id="rId24"/>
  </p:handoutMasterIdLst>
  <p:sldIdLst>
    <p:sldId id="380" r:id="rId5"/>
    <p:sldId id="643" r:id="rId6"/>
    <p:sldId id="644" r:id="rId7"/>
    <p:sldId id="600" r:id="rId8"/>
    <p:sldId id="645" r:id="rId9"/>
    <p:sldId id="646" r:id="rId10"/>
    <p:sldId id="631" r:id="rId11"/>
    <p:sldId id="622" r:id="rId12"/>
    <p:sldId id="647" r:id="rId13"/>
    <p:sldId id="642" r:id="rId14"/>
    <p:sldId id="649" r:id="rId15"/>
    <p:sldId id="650" r:id="rId16"/>
    <p:sldId id="651" r:id="rId17"/>
    <p:sldId id="633" r:id="rId18"/>
    <p:sldId id="602" r:id="rId19"/>
    <p:sldId id="652" r:id="rId20"/>
    <p:sldId id="654" r:id="rId21"/>
    <p:sldId id="618" r:id="rId22"/>
  </p:sldIdLst>
  <p:sldSz cx="9144000" cy="6858000" type="screen4x3"/>
  <p:notesSz cx="67945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177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353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53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706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5883" algn="l" defTabSz="914353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060" algn="l" defTabSz="914353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236" algn="l" defTabSz="914353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413" algn="l" defTabSz="914353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447EA"/>
    <a:srgbClr val="FF0000"/>
    <a:srgbClr val="339966"/>
    <a:srgbClr val="131DDD"/>
    <a:srgbClr val="00FF00"/>
    <a:srgbClr val="A50021"/>
    <a:srgbClr val="FF7C80"/>
    <a:srgbClr val="33CC33"/>
    <a:srgbClr val="3333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9634" autoAdjust="0"/>
  </p:normalViewPr>
  <p:slideViewPr>
    <p:cSldViewPr snapToGrid="0" snapToObjects="1">
      <p:cViewPr>
        <p:scale>
          <a:sx n="100" d="100"/>
          <a:sy n="100" d="100"/>
        </p:scale>
        <p:origin x="-528" y="-228"/>
      </p:cViewPr>
      <p:guideLst>
        <p:guide orient="horz" pos="1829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fld id="{73F25EE5-2EAA-4BEA-A7C3-903DC5F051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981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25" y="773113"/>
            <a:ext cx="4943475" cy="370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99038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511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28163"/>
            <a:ext cx="295116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872" tIns="44934" rIns="89872" bIns="44934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 b="0">
                <a:latin typeface="Monotype Corsiva" pitchFamily="66" charset="0"/>
              </a:defRPr>
            </a:lvl1pPr>
          </a:lstStyle>
          <a:p>
            <a:pPr>
              <a:defRPr/>
            </a:pPr>
            <a:fld id="{1F8AC735-675E-4845-BFF8-B0AFB4BF7A0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1908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3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7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E87574-2616-499E-84DB-602D40B5C81D}" type="slidenum">
              <a:rPr lang="de-DE" altLang="de-DE" smtClean="0">
                <a:latin typeface="Monotype Corsiva" pitchFamily="66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smtClean="0">
              <a:latin typeface="Monotype Corsiva" pitchFamily="66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pPr eaLnBrk="1" hangingPunct="1"/>
            <a:endParaRPr lang="en-GB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7E6F77D-F309-4AC7-9625-D7466AA6AF5B}" type="slidenum">
              <a:rPr lang="de-DE" altLang="de-DE" sz="1200" smtClean="0">
                <a:solidFill>
                  <a:prstClr val="black"/>
                </a:solidFill>
              </a:rPr>
              <a:pPr eaLnBrk="1" hangingPunct="1"/>
              <a:t>12</a:t>
            </a:fld>
            <a:endParaRPr lang="de-DE" altLang="de-DE" sz="1200" smtClean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73113"/>
            <a:ext cx="4943475" cy="37084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7E6F77D-F309-4AC7-9625-D7466AA6AF5B}" type="slidenum">
              <a:rPr lang="de-DE" altLang="de-DE" sz="1200" smtClean="0">
                <a:solidFill>
                  <a:prstClr val="black"/>
                </a:solidFill>
              </a:rPr>
              <a:pPr eaLnBrk="1" hangingPunct="1"/>
              <a:t>13</a:t>
            </a:fld>
            <a:endParaRPr lang="de-DE" altLang="de-DE" sz="1200" smtClean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25" y="773113"/>
            <a:ext cx="4943475" cy="37084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324600"/>
            <a:ext cx="9144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0" y="6553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de-DE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61060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de-DE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Klicken Sie, um das Titelformat zu bearbeiten</a:t>
            </a:r>
          </a:p>
        </p:txBody>
      </p:sp>
      <p:sp>
        <p:nvSpPr>
          <p:cNvPr id="178185" name="Rectangle 9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smtClean="0"/>
              <a:t>Klicken Sie, um das Format des Untertitelmasters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85059AB-4910-48B6-AC62-44F240840B2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26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17435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6126163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08866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695619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6324600"/>
            <a:ext cx="9144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0" y="6553200"/>
            <a:ext cx="754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610600" y="655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5" tIns="45718" rIns="91435" bIns="45718" anchor="ctr"/>
          <a:lstStyle/>
          <a:p>
            <a:endParaRPr lang="de-DE">
              <a:solidFill>
                <a:srgbClr val="00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Klicken Sie, um das Titelformat zu bearbeiten</a:t>
            </a:r>
          </a:p>
        </p:txBody>
      </p:sp>
      <p:sp>
        <p:nvSpPr>
          <p:cNvPr id="178185" name="Rectangle 9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smtClean="0"/>
              <a:t>Klicken Sie, um das Format des Untertitelmasters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985059AB-4910-48B6-AC62-44F240840B24}" type="slidenum">
              <a:rPr lang="de-DE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6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50377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4046626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756690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4080547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088252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11514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07359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229190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199739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4047011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05600" cy="6126163"/>
          </a:xfrm>
          <a:prstGeom prst="rect">
            <a:avLst/>
          </a:prstGeom>
        </p:spPr>
        <p:txBody>
          <a:bodyPr vert="eaVert"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816542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  <a:prstGeom prst="rect">
            <a:avLst/>
          </a:prstGeom>
        </p:spPr>
        <p:txBody>
          <a:bodyPr lIns="91435" tIns="45718" rIns="91435" bIns="45718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243262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892970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354508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30899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143000" y="473273"/>
            <a:ext cx="6858000" cy="4152305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892970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70" y="573285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237623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92970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668578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77508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69726" y="3321844"/>
            <a:ext cx="3750469" cy="289321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/>
            </a:lvl1pPr>
            <a:lvl2pPr marL="0" indent="0" algn="ctr">
              <a:spcBef>
                <a:spcPts val="0"/>
              </a:spcBef>
              <a:buSzTx/>
              <a:buNone/>
              <a:defRPr sz="2600"/>
            </a:lvl2pPr>
            <a:lvl3pPr marL="0" indent="0" algn="ctr">
              <a:spcBef>
                <a:spcPts val="0"/>
              </a:spcBef>
              <a:buSzTx/>
              <a:buNone/>
              <a:defRPr sz="2600"/>
            </a:lvl3pPr>
            <a:lvl4pPr marL="0" indent="0" algn="ctr">
              <a:spcBef>
                <a:spcPts val="0"/>
              </a:spcBef>
              <a:buSzTx/>
              <a:buNone/>
              <a:defRPr sz="2600"/>
            </a:lvl4pPr>
            <a:lvl5pPr marL="0" indent="0" algn="ctr">
              <a:spcBef>
                <a:spcPts val="0"/>
              </a:spcBef>
              <a:buSzTx/>
              <a:buNone/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173218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094909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523969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8926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4723805" y="1821656"/>
            <a:ext cx="3750469" cy="4420195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9726" y="1821656"/>
            <a:ext cx="3750469" cy="4420195"/>
          </a:xfrm>
          <a:prstGeom prst="rect">
            <a:avLst/>
          </a:prstGeom>
        </p:spPr>
        <p:txBody>
          <a:bodyPr/>
          <a:lstStyle>
            <a:lvl1pPr marL="241080" indent="-241080">
              <a:spcBef>
                <a:spcPts val="2250"/>
              </a:spcBef>
              <a:defRPr sz="2000"/>
            </a:lvl1pPr>
            <a:lvl2pPr marL="482161" indent="-241080">
              <a:spcBef>
                <a:spcPts val="2250"/>
              </a:spcBef>
              <a:defRPr sz="2000"/>
            </a:lvl2pPr>
            <a:lvl3pPr marL="723242" indent="-241080">
              <a:spcBef>
                <a:spcPts val="2250"/>
              </a:spcBef>
              <a:defRPr sz="2000"/>
            </a:lvl3pPr>
            <a:lvl4pPr marL="964323" indent="-241080">
              <a:spcBef>
                <a:spcPts val="2250"/>
              </a:spcBef>
              <a:defRPr sz="2000"/>
            </a:lvl4pPr>
            <a:lvl5pPr marL="1205403" indent="-241080">
              <a:spcBef>
                <a:spcPts val="225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7793" y="6536532"/>
            <a:ext cx="249088" cy="24525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81449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892970"/>
            <a:ext cx="7804547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493659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46389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892970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892970" y="2993957"/>
            <a:ext cx="7358063" cy="441463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966742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88" tIns="32144" rIns="64288" bIns="32144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497965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274364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"/>
          <p:cNvSpPr/>
          <p:nvPr/>
        </p:nvSpPr>
        <p:spPr>
          <a:xfrm>
            <a:off x="-1" y="6612412"/>
            <a:ext cx="9144001" cy="255601"/>
          </a:xfrm>
          <a:prstGeom prst="rect">
            <a:avLst/>
          </a:prstGeom>
          <a:solidFill>
            <a:srgbClr val="EAEAEA"/>
          </a:solidFill>
          <a:ln w="12700">
            <a:miter lim="400000"/>
          </a:ln>
        </p:spPr>
        <p:txBody>
          <a:bodyPr lIns="45716" tIns="45716" rIns="45716" bIns="45716" anchor="ctr"/>
          <a:lstStyle/>
          <a:p>
            <a:pPr algn="ctr" defTabSz="457161" fontAlgn="auto" hangingPunct="0">
              <a:spcBef>
                <a:spcPts val="0"/>
              </a:spcBef>
              <a:spcAft>
                <a:spcPts val="0"/>
              </a:spcAft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700" b="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SI_Logo_rgb.png" descr="GSI_Logo_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7966" y="259790"/>
            <a:ext cx="1349517" cy="44984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Line"/>
          <p:cNvSpPr/>
          <p:nvPr/>
        </p:nvSpPr>
        <p:spPr>
          <a:xfrm>
            <a:off x="-1" y="1068274"/>
            <a:ext cx="9144001" cy="1"/>
          </a:xfrm>
          <a:prstGeom prst="line">
            <a:avLst/>
          </a:prstGeom>
          <a:ln w="355600">
            <a:solidFill>
              <a:srgbClr val="EAEAEA"/>
            </a:solidFill>
          </a:ln>
        </p:spPr>
        <p:txBody>
          <a:bodyPr lIns="45716" tIns="45716" rIns="45716" bIns="45716"/>
          <a:lstStyle/>
          <a:p>
            <a:pPr defTabSz="457161" fontAlgn="auto" hangingPunct="0">
              <a:spcBef>
                <a:spcPts val="0"/>
              </a:spcBef>
              <a:spcAft>
                <a:spcPts val="0"/>
              </a:spcAft>
              <a:defRPr b="0">
                <a:latin typeface="Arial"/>
                <a:ea typeface="Arial"/>
                <a:cs typeface="Arial"/>
                <a:sym typeface="Arial"/>
              </a:defRPr>
            </a:pPr>
            <a:endParaRPr sz="1700" b="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quare"/>
          <p:cNvSpPr/>
          <p:nvPr/>
        </p:nvSpPr>
        <p:spPr>
          <a:xfrm>
            <a:off x="-1" y="939486"/>
            <a:ext cx="255601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6" tIns="45716" rIns="45716" bIns="45716" anchor="ctr"/>
          <a:lstStyle/>
          <a:p>
            <a:pPr algn="ctr" defTabSz="457161" fontAlgn="auto" hangingPunct="0">
              <a:spcBef>
                <a:spcPts val="0"/>
              </a:spcBef>
              <a:spcAft>
                <a:spcPts val="0"/>
              </a:spcAft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700" b="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quare"/>
          <p:cNvSpPr/>
          <p:nvPr/>
        </p:nvSpPr>
        <p:spPr>
          <a:xfrm>
            <a:off x="-1" y="6609872"/>
            <a:ext cx="255601" cy="255601"/>
          </a:xfrm>
          <a:prstGeom prst="rect">
            <a:avLst/>
          </a:prstGeom>
          <a:solidFill>
            <a:srgbClr val="FDBB63"/>
          </a:solidFill>
          <a:ln w="12700">
            <a:miter lim="400000"/>
          </a:ln>
        </p:spPr>
        <p:txBody>
          <a:bodyPr lIns="45716" tIns="45716" rIns="45716" bIns="45716" anchor="ctr"/>
          <a:lstStyle/>
          <a:p>
            <a:pPr algn="ctr" defTabSz="457161" fontAlgn="auto" hangingPunct="0">
              <a:spcBef>
                <a:spcPts val="0"/>
              </a:spcBef>
              <a:spcAft>
                <a:spcPts val="0"/>
              </a:spcAft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700" b="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422565" y="269999"/>
            <a:ext cx="6242342" cy="787558"/>
          </a:xfrm>
          <a:prstGeom prst="rect">
            <a:avLst/>
          </a:prstGeom>
        </p:spPr>
        <p:txBody>
          <a:bodyPr lIns="45716" tIns="45716" rIns="45716" bIns="45716" anchor="b"/>
          <a:lstStyle>
            <a:lvl1pPr algn="l" defTabSz="457161">
              <a:defRPr sz="2400" b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199" y="1600201"/>
            <a:ext cx="4038601" cy="4525964"/>
          </a:xfrm>
          <a:prstGeom prst="rect">
            <a:avLst/>
          </a:prstGeom>
        </p:spPr>
        <p:txBody>
          <a:bodyPr lIns="45716" tIns="45716" rIns="45716" bIns="45716" anchor="t"/>
          <a:lstStyle>
            <a:lvl1pPr marL="341531" indent="-341531" defTabSz="457161">
              <a:spcBef>
                <a:spcPts val="562"/>
              </a:spcBef>
              <a:buClr>
                <a:srgbClr val="FDBB63"/>
              </a:buClr>
              <a:buSzPct val="100000"/>
              <a:buChar char="▪"/>
              <a:defRPr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62972" indent="-341531" defTabSz="457161">
              <a:spcBef>
                <a:spcPts val="562"/>
              </a:spcBef>
              <a:buClr>
                <a:srgbClr val="FDBB63"/>
              </a:buClr>
              <a:buSzPct val="100000"/>
              <a:buChar char="▪"/>
              <a:defRPr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46465" indent="-303583" defTabSz="457161">
              <a:spcBef>
                <a:spcPts val="562"/>
              </a:spcBef>
              <a:buClr>
                <a:srgbClr val="FDBB63"/>
              </a:buClr>
              <a:buSzPct val="100000"/>
              <a:buChar char="▪"/>
              <a:defRPr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05853" indent="-341531" defTabSz="457161">
              <a:spcBef>
                <a:spcPts val="562"/>
              </a:spcBef>
              <a:buClr>
                <a:srgbClr val="FDBB63"/>
              </a:buClr>
              <a:buSzPct val="100000"/>
              <a:buChar char="▪"/>
              <a:defRPr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676084" indent="-390321" defTabSz="457161">
              <a:spcBef>
                <a:spcPts val="562"/>
              </a:spcBef>
              <a:buClr>
                <a:srgbClr val="FDBB63"/>
              </a:buClr>
              <a:buSzPct val="100000"/>
              <a:buChar char="▪"/>
              <a:defRPr sz="2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GSI Helmholtzzentrum für Schwerionenforschung GmbH"/>
          <p:cNvSpPr txBox="1"/>
          <p:nvPr/>
        </p:nvSpPr>
        <p:spPr>
          <a:xfrm>
            <a:off x="308267" y="6589596"/>
            <a:ext cx="4650386" cy="307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6" tIns="45716" rIns="45716" bIns="45716" anchor="ctr">
            <a:spAutoFit/>
          </a:bodyPr>
          <a:lstStyle>
            <a:lvl1pPr algn="l" defTabSz="650240">
              <a:defRPr sz="1400" b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GSI Helmholtzzentrum für Schwerionenforschung GmbH</a:t>
            </a:r>
          </a:p>
        </p:txBody>
      </p:sp>
      <p:sp>
        <p:nvSpPr>
          <p:cNvPr id="125" name="Shahab Sanjari - MAY 25, 2018 - AP Internal Workshop - Bad Nauheim"/>
          <p:cNvSpPr txBox="1"/>
          <p:nvPr/>
        </p:nvSpPr>
        <p:spPr>
          <a:xfrm>
            <a:off x="5011321" y="6481873"/>
            <a:ext cx="4130247" cy="523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6" tIns="45716" rIns="45716" bIns="45716" anchor="ctr">
            <a:spAutoFit/>
          </a:bodyPr>
          <a:lstStyle>
            <a:lvl1pPr algn="l" defTabSz="650240">
              <a:defRPr sz="1400" b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/>
              <a:t>Shahab Sanjari - MAY 25, 2018 - AP Internal Workshop - Bad Nauheim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0469" y="6612099"/>
            <a:ext cx="249423" cy="246217"/>
          </a:xfrm>
          <a:prstGeom prst="rect">
            <a:avLst/>
          </a:prstGeom>
        </p:spPr>
        <p:txBody>
          <a:bodyPr lIns="45716" tIns="45716" rIns="45716" bIns="45716" anchor="ctr"/>
          <a:lstStyle>
            <a:lvl1pPr algn="r" defTabSz="457161">
              <a:defRPr sz="10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385452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74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6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7950119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9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94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04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9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1199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81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63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BE56-FFF1-44E1-86C9-D1875EEAD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26E2B-BC6C-4D3A-8E41-3385934499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0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35" tIns="45718" rIns="91435" bIns="45718"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81164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238782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7282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198943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35" tIns="45718" rIns="91435" bIns="45718"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</p:spTree>
    <p:extLst>
      <p:ext uri="{BB962C8B-B14F-4D97-AF65-F5344CB8AC3E}">
        <p14:creationId xmlns:p14="http://schemas.microsoft.com/office/powerpoint/2010/main" val="332437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1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de-DE"/>
              <a:t>Martin Winkler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de-DE"/>
              <a:t>EMAC GSI, Oct. 1, 2003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1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Martin Winkler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EMAC GSI, Oct. 1, 2003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366172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177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353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53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706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48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5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1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69727" y="178594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182165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5" tIns="35715" rIns="35715" bIns="3571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45077" y="6536532"/>
            <a:ext cx="249088" cy="245255"/>
          </a:xfrm>
          <a:prstGeom prst="rect">
            <a:avLst/>
          </a:prstGeom>
          <a:ln w="12700">
            <a:miter lim="400000"/>
          </a:ln>
        </p:spPr>
        <p:txBody>
          <a:bodyPr wrap="none" lIns="35715" tIns="35715" rIns="35715" bIns="35715">
            <a:spAutoFit/>
          </a:bodyPr>
          <a:lstStyle>
            <a:lvl1pPr>
              <a:defRPr sz="11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0730"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lang="en-US" kern="0" smtClean="0">
                <a:solidFill>
                  <a:srgbClr val="000000"/>
                </a:solidFill>
              </a:rPr>
              <a:pPr algn="ctr" defTabSz="410730"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6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ransition spd="med"/>
  <p:txStyles>
    <p:titleStyle>
      <a:lvl1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07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2512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25024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37536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50048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62560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875072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187584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00096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12608" marR="0" indent="-312512" algn="l" defTabSz="410730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60721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21440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82161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42882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803602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64323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125044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85763" algn="ctr" defTabSz="41073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8C5BE56-FFF1-44E1-86C9-D1875EEAD297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2/7/2019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0E26E2B-BC6C-4D3A-8E41-33859344999F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133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5613" y="776289"/>
            <a:ext cx="7967662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5" rIns="92070" bIns="46035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e-DE" sz="3200" dirty="0"/>
              <a:t>ILIMA </a:t>
            </a:r>
            <a:r>
              <a:rPr lang="en-US" altLang="de-DE" sz="3200" dirty="0" smtClean="0"/>
              <a:t>Experiments </a:t>
            </a:r>
            <a:r>
              <a:rPr lang="en-US" altLang="de-DE" sz="3200" dirty="0"/>
              <a:t>in the CR</a:t>
            </a:r>
          </a:p>
          <a:p>
            <a:pPr algn="ctr" eaLnBrk="1" hangingPunct="1"/>
            <a:endParaRPr lang="en-US" altLang="de-DE" sz="900" dirty="0"/>
          </a:p>
          <a:p>
            <a:pPr algn="ctr"/>
            <a:r>
              <a:rPr lang="en-US" altLang="de-DE" sz="1800" b="0" dirty="0">
                <a:solidFill>
                  <a:schemeClr val="tx2"/>
                </a:solidFill>
              </a:rPr>
              <a:t>Helmut Weick, GSI</a:t>
            </a:r>
          </a:p>
          <a:p>
            <a:pPr algn="ctr"/>
            <a:r>
              <a:rPr lang="en-US" altLang="de-DE" sz="1800" b="0" dirty="0" err="1">
                <a:solidFill>
                  <a:schemeClr val="tx2"/>
                </a:solidFill>
              </a:rPr>
              <a:t>Budker</a:t>
            </a:r>
            <a:r>
              <a:rPr lang="en-US" altLang="de-DE" sz="1800" b="0" dirty="0">
                <a:solidFill>
                  <a:schemeClr val="tx2"/>
                </a:solidFill>
              </a:rPr>
              <a:t>-GSI </a:t>
            </a:r>
            <a:r>
              <a:rPr lang="en-US" altLang="de-DE" sz="1800" b="0" dirty="0" err="1">
                <a:solidFill>
                  <a:schemeClr val="tx2"/>
                </a:solidFill>
              </a:rPr>
              <a:t>collab</a:t>
            </a:r>
            <a:r>
              <a:rPr lang="en-US" altLang="de-DE" sz="1800" b="0" dirty="0">
                <a:solidFill>
                  <a:schemeClr val="tx2"/>
                </a:solidFill>
              </a:rPr>
              <a:t>. workshop Novosibirsk, 8</a:t>
            </a:r>
            <a:r>
              <a:rPr lang="en-US" altLang="de-DE" sz="1800" b="0" baseline="30000" dirty="0" smtClean="0">
                <a:solidFill>
                  <a:schemeClr val="tx2"/>
                </a:solidFill>
              </a:rPr>
              <a:t>th</a:t>
            </a:r>
            <a:r>
              <a:rPr lang="en-US" altLang="de-DE" sz="1800" b="0" dirty="0" smtClean="0">
                <a:solidFill>
                  <a:schemeClr val="tx2"/>
                </a:solidFill>
              </a:rPr>
              <a:t> </a:t>
            </a:r>
            <a:r>
              <a:rPr lang="en-US" altLang="de-DE" sz="1800" b="0" dirty="0">
                <a:solidFill>
                  <a:schemeClr val="tx2"/>
                </a:solidFill>
              </a:rPr>
              <a:t>Nov 2018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0" y="55564"/>
            <a:ext cx="9144000" cy="11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5" tIns="45718" rIns="91435" bIns="45718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GB" altLang="de-DE">
              <a:latin typeface="Times New Roman" pitchFamily="18" charset="0"/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 smtClean="0"/>
              <a:t> </a:t>
            </a:r>
            <a:endParaRPr lang="en-GB" altLang="de-DE" smtClean="0"/>
          </a:p>
        </p:txBody>
      </p:sp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 t="33469" r="9802" b="23834"/>
          <a:stretch>
            <a:fillRect/>
          </a:stretch>
        </p:blipFill>
        <p:spPr bwMode="auto">
          <a:xfrm>
            <a:off x="4208464" y="6143625"/>
            <a:ext cx="935037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161088"/>
            <a:ext cx="16033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5" descr="emblem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4368801"/>
            <a:ext cx="194468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964407" y="2642219"/>
            <a:ext cx="8112125" cy="239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0" tIns="46035" rIns="92070" bIns="46035"/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None/>
            </a:pPr>
            <a:endParaRPr lang="en-US" altLang="de-DE" sz="24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Goals </a:t>
            </a:r>
            <a:r>
              <a:rPr lang="de-DE" altLang="de-DE" sz="2400" dirty="0" err="1">
                <a:solidFill>
                  <a:srgbClr val="0033CC"/>
                </a:solidFill>
              </a:rPr>
              <a:t>of</a:t>
            </a:r>
            <a:r>
              <a:rPr lang="de-DE" altLang="de-DE" sz="2400" dirty="0">
                <a:solidFill>
                  <a:srgbClr val="0033CC"/>
                </a:solidFill>
              </a:rPr>
              <a:t> Experiments</a:t>
            </a: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</a:t>
            </a:r>
            <a:r>
              <a:rPr lang="de-DE" altLang="de-DE" sz="2400" dirty="0" err="1">
                <a:solidFill>
                  <a:srgbClr val="0033CC"/>
                </a:solidFill>
              </a:rPr>
              <a:t>Detector</a:t>
            </a:r>
            <a:r>
              <a:rPr lang="de-DE" altLang="de-DE" sz="2400" dirty="0">
                <a:solidFill>
                  <a:srgbClr val="0033CC"/>
                </a:solidFill>
              </a:rPr>
              <a:t> Systems (</a:t>
            </a:r>
            <a:r>
              <a:rPr lang="de-DE" altLang="de-DE" sz="2400" dirty="0" err="1">
                <a:solidFill>
                  <a:srgbClr val="0033CC"/>
                </a:solidFill>
              </a:rPr>
              <a:t>Schottky</a:t>
            </a:r>
            <a:r>
              <a:rPr lang="de-DE" altLang="de-DE" sz="2400" dirty="0">
                <a:solidFill>
                  <a:srgbClr val="0033CC"/>
                </a:solidFill>
              </a:rPr>
              <a:t>, </a:t>
            </a:r>
            <a:r>
              <a:rPr lang="de-DE" altLang="de-DE" sz="2400" dirty="0" err="1">
                <a:solidFill>
                  <a:srgbClr val="0033CC"/>
                </a:solidFill>
              </a:rPr>
              <a:t>ToF</a:t>
            </a:r>
            <a:r>
              <a:rPr lang="de-DE" altLang="de-DE" sz="2400" dirty="0">
                <a:solidFill>
                  <a:srgbClr val="0033CC"/>
                </a:solidFill>
              </a:rPr>
              <a:t>, Heavy-Ion)</a:t>
            </a: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Integration </a:t>
            </a:r>
            <a:r>
              <a:rPr lang="de-DE" altLang="de-DE" sz="2400" dirty="0" err="1">
                <a:solidFill>
                  <a:srgbClr val="0033CC"/>
                </a:solidFill>
              </a:rPr>
              <a:t>into</a:t>
            </a:r>
            <a:r>
              <a:rPr lang="de-DE" altLang="de-DE" sz="2400" dirty="0">
                <a:solidFill>
                  <a:srgbClr val="0033CC"/>
                </a:solidFill>
              </a:rPr>
              <a:t> </a:t>
            </a:r>
            <a:r>
              <a:rPr lang="de-DE" altLang="de-DE" sz="2400" dirty="0" err="1">
                <a:solidFill>
                  <a:srgbClr val="0033CC"/>
                </a:solidFill>
              </a:rPr>
              <a:t>the</a:t>
            </a:r>
            <a:r>
              <a:rPr lang="de-DE" altLang="de-DE" sz="2400" dirty="0">
                <a:solidFill>
                  <a:srgbClr val="0033CC"/>
                </a:solidFill>
              </a:rPr>
              <a:t> CR</a:t>
            </a:r>
          </a:p>
          <a:p>
            <a:pPr eaLnBrk="1" hangingPunct="1">
              <a:spcBef>
                <a:spcPct val="20000"/>
              </a:spcBef>
              <a:buClr>
                <a:srgbClr val="FF9933"/>
              </a:buClr>
              <a:buFont typeface="Wingdings" pitchFamily="2" charset="2"/>
              <a:buChar char="v"/>
            </a:pPr>
            <a:r>
              <a:rPr lang="de-DE" altLang="de-DE" sz="2400" dirty="0">
                <a:solidFill>
                  <a:srgbClr val="0033CC"/>
                </a:solidFill>
              </a:rPr>
              <a:t> </a:t>
            </a:r>
            <a:r>
              <a:rPr lang="de-DE" altLang="de-DE" sz="2400" dirty="0" err="1">
                <a:solidFill>
                  <a:srgbClr val="0033CC"/>
                </a:solidFill>
              </a:rPr>
              <a:t>Requirements</a:t>
            </a:r>
            <a:r>
              <a:rPr lang="de-DE" altLang="de-DE" sz="2400" dirty="0">
                <a:solidFill>
                  <a:srgbClr val="0033CC"/>
                </a:solidFill>
              </a:rPr>
              <a:t> on CR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57008" cy="1143000"/>
          </a:xfrm>
        </p:spPr>
        <p:txBody>
          <a:bodyPr/>
          <a:lstStyle/>
          <a:p>
            <a:pPr eaLnBrk="1" hangingPunct="1"/>
            <a:r>
              <a:rPr lang="en-US" altLang="de-DE" sz="3200" dirty="0" smtClean="0"/>
              <a:t>Detector Positions</a:t>
            </a:r>
            <a:endParaRPr lang="de-DE" altLang="de-DE" sz="3200" dirty="0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4" y="1747302"/>
            <a:ext cx="8455025" cy="511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157751" y="6499843"/>
            <a:ext cx="196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0" i="1" dirty="0" smtClean="0"/>
              <a:t>A. Krasnov, BINP</a:t>
            </a:r>
            <a:endParaRPr lang="de-DE" sz="1800" b="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6374" r="6711" b="5975"/>
          <a:stretch/>
        </p:blipFill>
        <p:spPr>
          <a:xfrm>
            <a:off x="4583876" y="-177009"/>
            <a:ext cx="4560536" cy="22613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1129" y="156263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adaptor</a:t>
            </a:r>
            <a:endParaRPr lang="en-US" sz="1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7327" y="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adaptor</a:t>
            </a:r>
            <a:endParaRPr lang="en-US" sz="1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4453" y="492023"/>
            <a:ext cx="1390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space for 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resonator</a:t>
            </a:r>
          </a:p>
          <a:p>
            <a:r>
              <a:rPr lang="en-US" sz="1800" dirty="0" smtClean="0">
                <a:solidFill>
                  <a:srgbClr val="FFFF00"/>
                </a:solidFill>
              </a:rPr>
              <a:t>or detector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9515" y="1457594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ISO-K </a:t>
            </a:r>
          </a:p>
          <a:p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flange</a:t>
            </a:r>
            <a:endParaRPr lang="en-US" sz="1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1962" y="-40532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ISO-K </a:t>
            </a:r>
          </a:p>
          <a:p>
            <a:r>
              <a:rPr lang="en-US" sz="1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flange</a:t>
            </a:r>
            <a:endParaRPr lang="en-US" sz="1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96238" cy="1154603"/>
          </a:xfrm>
        </p:spPr>
        <p:txBody>
          <a:bodyPr/>
          <a:lstStyle/>
          <a:p>
            <a:r>
              <a:rPr lang="de-DE" altLang="de-DE" dirty="0" smtClean="0"/>
              <a:t>TOF </a:t>
            </a:r>
            <a:r>
              <a:rPr lang="de-DE" altLang="de-DE" dirty="0" err="1" smtClean="0"/>
              <a:t>Detector</a:t>
            </a:r>
            <a:r>
              <a:rPr lang="de-DE" altLang="de-DE" dirty="0" smtClean="0"/>
              <a:t> System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CR</a:t>
            </a:r>
            <a:endParaRPr lang="de-DE" altLang="de-DE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2976" y="4631299"/>
            <a:ext cx="4075112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 dirty="0" err="1" smtClean="0">
                <a:ea typeface="GreekC" pitchFamily="2" charset="0"/>
                <a:cs typeface="GreekC" pitchFamily="2" charset="0"/>
              </a:rPr>
              <a:t>Electron</a:t>
            </a:r>
            <a:r>
              <a:rPr lang="de-DE" altLang="de-DE" sz="1400" dirty="0" smtClean="0">
                <a:ea typeface="GreekC" pitchFamily="2" charset="0"/>
                <a:cs typeface="GreekC" pitchFamily="2" charset="0"/>
              </a:rPr>
              <a:t> </a:t>
            </a:r>
            <a:r>
              <a:rPr lang="de-DE" altLang="de-DE" sz="1400" dirty="0" err="1">
                <a:ea typeface="GreekC" pitchFamily="2" charset="0"/>
                <a:cs typeface="GreekC" pitchFamily="2" charset="0"/>
              </a:rPr>
              <a:t>transport</a:t>
            </a:r>
            <a:r>
              <a:rPr lang="de-DE" altLang="de-DE" sz="1400" dirty="0">
                <a:ea typeface="GreekC" pitchFamily="2" charset="0"/>
                <a:cs typeface="GreekC" pitchFamily="2" charset="0"/>
              </a:rPr>
              <a:t> </a:t>
            </a:r>
            <a:r>
              <a:rPr lang="de-DE" altLang="de-DE" sz="1400" dirty="0" err="1">
                <a:ea typeface="GreekC" pitchFamily="2" charset="0"/>
                <a:cs typeface="GreekC" pitchFamily="2" charset="0"/>
              </a:rPr>
              <a:t>efficiency</a:t>
            </a:r>
            <a:r>
              <a:rPr lang="de-DE" altLang="de-DE" sz="1400" dirty="0">
                <a:ea typeface="GreekC" pitchFamily="2" charset="0"/>
                <a:cs typeface="GreekC" pitchFamily="2" charset="0"/>
              </a:rPr>
              <a:t> ≈ 98%</a:t>
            </a:r>
          </a:p>
          <a:p>
            <a:pPr eaLnBrk="1" hangingPunct="1"/>
            <a:r>
              <a:rPr lang="de-DE" altLang="de-DE" sz="1400" dirty="0">
                <a:ea typeface="GreekC" pitchFamily="2" charset="0"/>
                <a:cs typeface="GreekC" pitchFamily="2" charset="0"/>
              </a:rPr>
              <a:t>Timing </a:t>
            </a:r>
            <a:r>
              <a:rPr lang="de-DE" altLang="de-DE" sz="1400" dirty="0" err="1">
                <a:ea typeface="GreekC" pitchFamily="2" charset="0"/>
                <a:cs typeface="GreekC" pitchFamily="2" charset="0"/>
              </a:rPr>
              <a:t>accuracy</a:t>
            </a:r>
            <a:r>
              <a:rPr lang="de-DE" altLang="de-DE" sz="1400" dirty="0">
                <a:ea typeface="GreekC" pitchFamily="2" charset="0"/>
                <a:cs typeface="GreekC" pitchFamily="2" charset="0"/>
              </a:rPr>
              <a:t> </a:t>
            </a:r>
            <a:r>
              <a:rPr lang="de-DE" altLang="de-DE" sz="1400" dirty="0"/>
              <a:t>≈</a:t>
            </a:r>
            <a:r>
              <a:rPr lang="de-DE" altLang="de-DE" sz="1400" dirty="0">
                <a:ea typeface="GreekC" pitchFamily="2" charset="0"/>
                <a:cs typeface="GreekC" pitchFamily="2" charset="0"/>
              </a:rPr>
              <a:t> 35 </a:t>
            </a:r>
            <a:r>
              <a:rPr lang="de-DE" altLang="de-DE" sz="1400" dirty="0" err="1">
                <a:ea typeface="GreekC" pitchFamily="2" charset="0"/>
                <a:cs typeface="GreekC" pitchFamily="2" charset="0"/>
              </a:rPr>
              <a:t>ps</a:t>
            </a:r>
            <a:endParaRPr lang="de-DE" altLang="de-DE" sz="1400" dirty="0">
              <a:ea typeface="GreekC" pitchFamily="2" charset="0"/>
              <a:cs typeface="GreekC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76" y="5358923"/>
            <a:ext cx="8828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800" dirty="0" err="1" smtClean="0"/>
              <a:t>Active</a:t>
            </a:r>
            <a:r>
              <a:rPr lang="de-DE" sz="1800" dirty="0" smtClean="0"/>
              <a:t> </a:t>
            </a:r>
            <a:r>
              <a:rPr lang="de-DE" sz="1800" dirty="0" err="1"/>
              <a:t>area</a:t>
            </a:r>
            <a:r>
              <a:rPr lang="de-DE" sz="1800" dirty="0"/>
              <a:t> </a:t>
            </a:r>
            <a:r>
              <a:rPr lang="de-DE" sz="1800" dirty="0" smtClean="0"/>
              <a:t>d=80mm </a:t>
            </a:r>
            <a:r>
              <a:rPr lang="de-DE" sz="1800" dirty="0" err="1" smtClean="0"/>
              <a:t>wanted</a:t>
            </a:r>
            <a:r>
              <a:rPr lang="de-DE" sz="1800" dirty="0" smtClean="0"/>
              <a:t>, </a:t>
            </a:r>
            <a:r>
              <a:rPr lang="de-DE" sz="1800" dirty="0" err="1" smtClean="0"/>
              <a:t>accepted</a:t>
            </a:r>
            <a:r>
              <a:rPr lang="de-DE" sz="1800" dirty="0" smtClean="0"/>
              <a:t> emittance (x * y) </a:t>
            </a:r>
            <a:r>
              <a:rPr lang="de-DE" sz="1800" dirty="0" err="1" smtClean="0"/>
              <a:t>scales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d^4 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800" dirty="0" err="1" smtClean="0"/>
              <a:t>Simulations</a:t>
            </a:r>
            <a:r>
              <a:rPr lang="de-DE" sz="1800" dirty="0"/>
              <a:t> </a:t>
            </a:r>
            <a:r>
              <a:rPr lang="de-DE" sz="1800" dirty="0" smtClean="0"/>
              <a:t>+ </a:t>
            </a:r>
            <a:r>
              <a:rPr lang="de-DE" sz="1800" dirty="0"/>
              <a:t>T</a:t>
            </a:r>
            <a:r>
              <a:rPr lang="de-DE" sz="1800" dirty="0" smtClean="0"/>
              <a:t>ests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detector</a:t>
            </a:r>
            <a:r>
              <a:rPr lang="de-DE" sz="1800" dirty="0" smtClean="0"/>
              <a:t> </a:t>
            </a:r>
            <a:r>
              <a:rPr lang="de-DE" sz="1800" dirty="0" err="1" smtClean="0"/>
              <a:t>show</a:t>
            </a:r>
            <a:r>
              <a:rPr lang="de-DE" sz="1800" dirty="0" smtClean="0"/>
              <a:t> </a:t>
            </a:r>
            <a:r>
              <a:rPr lang="de-DE" sz="1800" dirty="0" err="1" smtClean="0"/>
              <a:t>even</a:t>
            </a:r>
            <a:r>
              <a:rPr lang="de-DE" sz="1800" dirty="0" smtClean="0"/>
              <a:t> </a:t>
            </a:r>
            <a:r>
              <a:rPr lang="de-DE" sz="1800" dirty="0" err="1" smtClean="0"/>
              <a:t>better</a:t>
            </a:r>
            <a:r>
              <a:rPr lang="de-DE" sz="1800" dirty="0" smtClean="0"/>
              <a:t> </a:t>
            </a:r>
            <a:r>
              <a:rPr lang="de-DE" sz="1800" dirty="0" err="1" smtClean="0"/>
              <a:t>timing</a:t>
            </a:r>
            <a:r>
              <a:rPr lang="de-DE" sz="1800" dirty="0" smtClean="0"/>
              <a:t> </a:t>
            </a:r>
            <a:r>
              <a:rPr lang="de-DE" sz="1800" dirty="0" err="1" smtClean="0"/>
              <a:t>than</a:t>
            </a:r>
            <a:r>
              <a:rPr lang="de-DE" sz="1800" dirty="0" smtClean="0"/>
              <a:t> ESR </a:t>
            </a:r>
            <a:r>
              <a:rPr lang="de-DE" sz="1800" dirty="0" err="1" smtClean="0"/>
              <a:t>detector</a:t>
            </a:r>
            <a:endParaRPr lang="de-DE" sz="1800" dirty="0" smtClean="0"/>
          </a:p>
          <a:p>
            <a:pPr marL="0" lvl="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800" dirty="0" smtClean="0"/>
              <a:t>     </a:t>
            </a:r>
            <a:r>
              <a:rPr lang="en-US" sz="1200" dirty="0" smtClean="0">
                <a:cs typeface="Arial" charset="0"/>
              </a:rPr>
              <a:t>M</a:t>
            </a:r>
            <a:r>
              <a:rPr lang="en-US" sz="1200" dirty="0">
                <a:cs typeface="Arial" charset="0"/>
              </a:rPr>
              <a:t>. Diwisch t</a:t>
            </a:r>
            <a:r>
              <a:rPr lang="en-US" sz="1200" dirty="0" smtClean="0">
                <a:cs typeface="Arial" charset="0"/>
              </a:rPr>
              <a:t>hesis</a:t>
            </a:r>
            <a:r>
              <a:rPr lang="en-US" sz="1200" dirty="0">
                <a:cs typeface="Arial" charset="0"/>
              </a:rPr>
              <a:t>, University Giessen </a:t>
            </a:r>
            <a:r>
              <a:rPr lang="en-US" sz="1200" dirty="0" smtClean="0">
                <a:cs typeface="Arial" charset="0"/>
              </a:rPr>
              <a:t>2014, N. Kuzminchuk et al., NIM B 821, 160 (2016), accepted TDR 2018.</a:t>
            </a:r>
            <a:endParaRPr lang="de-DE" sz="1200" dirty="0"/>
          </a:p>
          <a:p>
            <a:pPr>
              <a:defRPr/>
            </a:pPr>
            <a:endParaRPr lang="de-DE" sz="1800" dirty="0"/>
          </a:p>
        </p:txBody>
      </p:sp>
      <p:pic>
        <p:nvPicPr>
          <p:cNvPr id="410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" y="1386619"/>
            <a:ext cx="3694045" cy="350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2603972" y="2300778"/>
            <a:ext cx="368135" cy="329801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460521" y="191415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ion</a:t>
            </a:r>
            <a:endParaRPr lang="en-US" sz="18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1062815" y="2782902"/>
            <a:ext cx="1384058" cy="1270487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514901" y="1281321"/>
            <a:ext cx="2242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 dirty="0" smtClean="0"/>
              <a:t>   </a:t>
            </a:r>
            <a:r>
              <a:rPr lang="de-DE" altLang="de-DE" sz="1600" dirty="0"/>
              <a:t>d</a:t>
            </a:r>
            <a:r>
              <a:rPr lang="de-DE" altLang="de-DE" sz="1600" dirty="0" smtClean="0"/>
              <a:t> =80 mm</a:t>
            </a:r>
          </a:p>
          <a:p>
            <a:pPr eaLnBrk="1" hangingPunct="1"/>
            <a:r>
              <a:rPr lang="de-DE" altLang="de-DE" sz="1600" dirty="0" smtClean="0"/>
              <a:t>MCP </a:t>
            </a:r>
            <a:r>
              <a:rPr lang="de-DE" altLang="de-DE" sz="1600" dirty="0" err="1" smtClean="0"/>
              <a:t>and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carbon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foil</a:t>
            </a:r>
            <a:endParaRPr lang="de-DE" altLang="de-DE" sz="16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909998" y="1866096"/>
            <a:ext cx="155718" cy="1027233"/>
          </a:xfrm>
          <a:prstGeom prst="straightConnector1">
            <a:avLst/>
          </a:prstGeom>
          <a:ln w="158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514901" y="1803111"/>
            <a:ext cx="524373" cy="966143"/>
          </a:xfrm>
          <a:prstGeom prst="straightConnector1">
            <a:avLst/>
          </a:prstGeom>
          <a:ln w="158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7" name="Picture 6" descr="C:\Users\Diwisch\Desktop\Inventor Bilder\CR\CR IMS TO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186" y="2283491"/>
            <a:ext cx="2516187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509121" y="4116216"/>
            <a:ext cx="3382408" cy="707882"/>
          </a:xfrm>
          <a:prstGeom prst="rect">
            <a:avLst/>
          </a:prstGeom>
          <a:noFill/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err="1"/>
              <a:t>yoke</a:t>
            </a:r>
            <a:r>
              <a:rPr lang="de-DE" altLang="de-DE" dirty="0"/>
              <a:t> </a:t>
            </a:r>
            <a:r>
              <a:rPr lang="de-DE" altLang="de-DE" dirty="0" err="1"/>
              <a:t>diameter</a:t>
            </a:r>
            <a:r>
              <a:rPr lang="de-DE" altLang="de-DE" dirty="0"/>
              <a:t> 900mm</a:t>
            </a:r>
          </a:p>
          <a:p>
            <a:pPr eaLnBrk="1" hangingPunct="1"/>
            <a:r>
              <a:rPr lang="de-DE" altLang="de-DE" dirty="0" err="1"/>
              <a:t>magnet</a:t>
            </a:r>
            <a:r>
              <a:rPr lang="de-DE" altLang="de-DE" dirty="0"/>
              <a:t> </a:t>
            </a:r>
            <a:r>
              <a:rPr lang="de-DE" altLang="de-DE" dirty="0" err="1"/>
              <a:t>hom</a:t>
            </a:r>
            <a:r>
              <a:rPr lang="de-DE" altLang="de-DE" dirty="0"/>
              <a:t>. </a:t>
            </a:r>
            <a:r>
              <a:rPr lang="de-DE" altLang="de-DE" dirty="0" smtClean="0"/>
              <a:t> </a:t>
            </a:r>
            <a:r>
              <a:rPr lang="de-DE" altLang="de-DE" dirty="0" smtClean="0">
                <a:latin typeface="Symbol" panose="05050102010706020507" pitchFamily="18" charset="2"/>
              </a:rPr>
              <a:t>D</a:t>
            </a:r>
            <a:r>
              <a:rPr lang="de-DE" altLang="de-DE" dirty="0" smtClean="0"/>
              <a:t>B/B </a:t>
            </a:r>
            <a:r>
              <a:rPr lang="de-DE" altLang="de-DE" dirty="0"/>
              <a:t>= 10</a:t>
            </a:r>
            <a:r>
              <a:rPr lang="de-DE" altLang="de-DE" baseline="30000" dirty="0"/>
              <a:t>-3</a:t>
            </a:r>
            <a:endParaRPr lang="de-DE" altLang="de-DE" baseline="30000" dirty="0">
              <a:ea typeface="GreekC" pitchFamily="2" charset="0"/>
              <a:cs typeface="GreekC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7252" y="1467261"/>
            <a:ext cx="41592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dirty="0" err="1"/>
              <a:t>I</a:t>
            </a:r>
            <a:r>
              <a:rPr lang="de-DE" sz="2000" dirty="0" err="1" smtClean="0"/>
              <a:t>sochronous</a:t>
            </a:r>
            <a:r>
              <a:rPr lang="de-DE" sz="2000" dirty="0" smtClean="0"/>
              <a:t> </a:t>
            </a:r>
            <a:r>
              <a:rPr lang="de-DE" sz="2000" dirty="0" err="1" smtClean="0"/>
              <a:t>electron</a:t>
            </a:r>
            <a:r>
              <a:rPr lang="de-DE" sz="2000" dirty="0" smtClean="0"/>
              <a:t> </a:t>
            </a:r>
            <a:r>
              <a:rPr lang="de-DE" sz="2000" dirty="0" err="1" smtClean="0"/>
              <a:t>transport</a:t>
            </a:r>
            <a:r>
              <a:rPr lang="de-DE" sz="2000" dirty="0" smtClean="0"/>
              <a:t> </a:t>
            </a:r>
          </a:p>
          <a:p>
            <a:pPr>
              <a:defRPr/>
            </a:pP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crossed</a:t>
            </a:r>
            <a:r>
              <a:rPr lang="de-DE" sz="2000" dirty="0"/>
              <a:t> </a:t>
            </a:r>
            <a:r>
              <a:rPr lang="de-DE" sz="2000" dirty="0" smtClean="0"/>
              <a:t> </a:t>
            </a:r>
            <a:r>
              <a:rPr lang="de-DE" sz="2000" dirty="0" smtClean="0">
                <a:cs typeface="Arial" charset="0"/>
              </a:rPr>
              <a:t>E,  B </a:t>
            </a:r>
            <a:r>
              <a:rPr lang="de-DE" sz="2000" dirty="0" err="1" smtClean="0">
                <a:cs typeface="Arial" charset="0"/>
              </a:rPr>
              <a:t>fields</a:t>
            </a:r>
            <a:r>
              <a:rPr lang="de-DE" sz="2000" dirty="0" smtClean="0">
                <a:cs typeface="Arial" charset="0"/>
              </a:rPr>
              <a:t>.</a:t>
            </a:r>
            <a:endParaRPr lang="de-DE" sz="2000" dirty="0"/>
          </a:p>
          <a:p>
            <a:pPr>
              <a:defRPr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231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1" name="Rectangle 3"/>
          <p:cNvSpPr>
            <a:spLocks noChangeArrowheads="1"/>
          </p:cNvSpPr>
          <p:nvPr/>
        </p:nvSpPr>
        <p:spPr bwMode="auto">
          <a:xfrm>
            <a:off x="0" y="0"/>
            <a:ext cx="91440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 err="1" smtClean="0">
                <a:solidFill>
                  <a:srgbClr val="000000"/>
                </a:solidFill>
              </a:rPr>
              <a:t>ToF</a:t>
            </a:r>
            <a:r>
              <a:rPr lang="en-US" sz="3200" dirty="0" smtClean="0">
                <a:solidFill>
                  <a:srgbClr val="000000"/>
                </a:solidFill>
              </a:rPr>
              <a:t> Detector Signals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7315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200025" y="6172203"/>
            <a:ext cx="6829425" cy="2857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14300" y="1732545"/>
            <a:ext cx="0" cy="332422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61507" y="3742363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2</a:t>
            </a:r>
            <a:r>
              <a:rPr lang="en-US" sz="2000" dirty="0" smtClean="0">
                <a:solidFill>
                  <a:srgbClr val="FFFF00"/>
                </a:solidFill>
              </a:rPr>
              <a:t> V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1181100"/>
            <a:ext cx="9144000" cy="304830"/>
          </a:xfrm>
          <a:prstGeom prst="rect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8228" y="1085820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4</a:t>
            </a:r>
            <a:r>
              <a:rPr lang="en-US" sz="2000" dirty="0" smtClean="0">
                <a:solidFill>
                  <a:srgbClr val="FFFF00"/>
                </a:solidFill>
              </a:rPr>
              <a:t>00 </a:t>
            </a:r>
            <a:r>
              <a:rPr lang="en-US" sz="2000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en-US" sz="2000" dirty="0" err="1" smtClean="0">
                <a:solidFill>
                  <a:srgbClr val="FFFF00"/>
                </a:solidFill>
              </a:rPr>
              <a:t>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9132" y="483870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-10633" y="3959853"/>
            <a:ext cx="28575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9970" name="Rectangle 1619969"/>
          <p:cNvSpPr/>
          <p:nvPr/>
        </p:nvSpPr>
        <p:spPr bwMode="auto">
          <a:xfrm>
            <a:off x="0" y="5534026"/>
            <a:ext cx="9211571" cy="1571624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238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U beam on improved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ToF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detector in ESR,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2400" dirty="0" smtClean="0"/>
              <a:t>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ct 2014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8953499" y="1397779"/>
            <a:ext cx="0" cy="233392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9973" name="TextBox 1619972"/>
          <p:cNvSpPr txBox="1"/>
          <p:nvPr/>
        </p:nvSpPr>
        <p:spPr>
          <a:xfrm>
            <a:off x="0" y="5872493"/>
            <a:ext cx="850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old detector but new channel plates, new field settings,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1174" y="6214741"/>
            <a:ext cx="8702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 Almost no decrease of pulse height even after 800 turns.</a:t>
            </a:r>
            <a:endParaRPr lang="en-US" sz="2400" dirty="0"/>
          </a:p>
        </p:txBody>
      </p:sp>
      <p:cxnSp>
        <p:nvCxnSpPr>
          <p:cNvPr id="44" name="Straight Connector 43"/>
          <p:cNvCxnSpPr>
            <a:endCxn id="46" idx="2"/>
          </p:cNvCxnSpPr>
          <p:nvPr/>
        </p:nvCxnSpPr>
        <p:spPr bwMode="auto">
          <a:xfrm flipV="1">
            <a:off x="209550" y="1543020"/>
            <a:ext cx="0" cy="116726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00025" y="1514475"/>
            <a:ext cx="9011546" cy="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45883" y="11429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0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6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87" y="1181100"/>
            <a:ext cx="9266558" cy="7413246"/>
          </a:xfrm>
          <a:prstGeom prst="rect">
            <a:avLst/>
          </a:prstGeom>
        </p:spPr>
      </p:pic>
      <p:sp>
        <p:nvSpPr>
          <p:cNvPr id="1619971" name="Rectangle 3"/>
          <p:cNvSpPr>
            <a:spLocks noChangeArrowheads="1"/>
          </p:cNvSpPr>
          <p:nvPr/>
        </p:nvSpPr>
        <p:spPr bwMode="auto">
          <a:xfrm>
            <a:off x="0" y="0"/>
            <a:ext cx="91440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 err="1" smtClean="0">
                <a:solidFill>
                  <a:srgbClr val="000000"/>
                </a:solidFill>
              </a:rPr>
              <a:t>ToF</a:t>
            </a:r>
            <a:r>
              <a:rPr lang="en-US" sz="3200" dirty="0" smtClean="0">
                <a:solidFill>
                  <a:srgbClr val="000000"/>
                </a:solidFill>
              </a:rPr>
              <a:t> Detector Signals 2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200025" y="6172203"/>
            <a:ext cx="6829425" cy="2857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161291" y="1732545"/>
            <a:ext cx="8888988" cy="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6675" y="2066925"/>
            <a:ext cx="0" cy="298984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261507" y="3798405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2.5 V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1181100"/>
            <a:ext cx="9144000" cy="394674"/>
          </a:xfrm>
          <a:prstGeom prst="rect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72635" y="1221831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t / </a:t>
            </a:r>
            <a:r>
              <a:rPr lang="en-US" sz="2000" dirty="0" err="1" smtClean="0">
                <a:solidFill>
                  <a:srgbClr val="FFFF00"/>
                </a:solidFill>
                <a:latin typeface="Symbol" panose="05050102010706020507" pitchFamily="18" charset="2"/>
              </a:rPr>
              <a:t>m</a:t>
            </a:r>
            <a:r>
              <a:rPr lang="en-US" sz="2000" dirty="0" err="1" smtClean="0">
                <a:solidFill>
                  <a:srgbClr val="FFFF00"/>
                </a:solidFill>
              </a:rPr>
              <a:t>s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54986" y="502923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U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-57150" y="4024312"/>
            <a:ext cx="285750" cy="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19970" name="Rectangle 1619969"/>
          <p:cNvSpPr/>
          <p:nvPr/>
        </p:nvSpPr>
        <p:spPr bwMode="auto">
          <a:xfrm>
            <a:off x="-54986" y="5534026"/>
            <a:ext cx="9266558" cy="1571624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 good signal from every turn on both sides (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</a:rPr>
              <a:t>blue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</a:rPr>
              <a:t>red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),</a:t>
            </a:r>
            <a:b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 the past only shorter sequences </a:t>
            </a:r>
            <a:r>
              <a:rPr lang="en-US" sz="2400" dirty="0"/>
              <a:t>w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ith gaps.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687070" y="1631527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597155" y="1631527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5511555" y="1624368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406905" y="1636259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7311780" y="1629100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8216655" y="1621941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977655" y="1649541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1882530" y="1642382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2796930" y="1644748"/>
            <a:ext cx="0" cy="204818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4274662" y="1270329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233.4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0953" y="1267997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244.4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80978" y="1276362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223.4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1703" y="1295079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212.4</a:t>
            </a:r>
            <a:endParaRPr lang="en-US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8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Kuzminchuk\CR-TOF-ILIMA\Technical-Drawings\CR02EK3\place of extraction(1034385) CR02EK3-in ring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3197" r="1823" b="8831"/>
          <a:stretch/>
        </p:blipFill>
        <p:spPr bwMode="auto">
          <a:xfrm>
            <a:off x="2949" y="1222"/>
            <a:ext cx="9144000" cy="42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96336" y="-5602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CR02EK3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" name="Picture 2" descr="D:\Kuzminchuk\CR-TOF-ILIMA\Technical-Drawings\CR02EK3\-1040758-A-000_-_CR02EK3_on_the_be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9" t="14711" r="32118" b="10953"/>
          <a:stretch/>
        </p:blipFill>
        <p:spPr bwMode="auto">
          <a:xfrm>
            <a:off x="2948" y="4005064"/>
            <a:ext cx="3357717" cy="283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8"/>
          <p:cNvSpPr txBox="1"/>
          <p:nvPr/>
        </p:nvSpPr>
        <p:spPr>
          <a:xfrm>
            <a:off x="2507184" y="957303"/>
            <a:ext cx="73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white"/>
                </a:solidFill>
                <a:latin typeface="Calibri"/>
              </a:rPr>
              <a:t>Bellow</a:t>
            </a:r>
            <a:r>
              <a:rPr lang="en-US" sz="1800" b="0" dirty="0" smtClean="0">
                <a:solidFill>
                  <a:prstClr val="white"/>
                </a:solidFill>
                <a:latin typeface="Calibri"/>
              </a:rPr>
              <a:t> </a:t>
            </a:r>
            <a:endParaRPr lang="en-US" sz="1800" b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07504" y="5344821"/>
            <a:ext cx="0" cy="146855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3059832" y="6007897"/>
            <a:ext cx="0" cy="76216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709481" y="6536377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white"/>
                </a:solidFill>
                <a:latin typeface="Calibri"/>
              </a:rPr>
              <a:t>1462</a:t>
            </a:r>
            <a:endParaRPr lang="en-US" sz="1200" b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5" name="Gerade Verbindung 24"/>
          <p:cNvCxnSpPr/>
          <p:nvPr/>
        </p:nvCxnSpPr>
        <p:spPr>
          <a:xfrm>
            <a:off x="2872477" y="1268760"/>
            <a:ext cx="115347" cy="432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423184" y="4599929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white"/>
                </a:solidFill>
                <a:latin typeface="Calibri"/>
              </a:rPr>
              <a:t>129,5 </a:t>
            </a:r>
            <a:endParaRPr lang="en-US" sz="1200" b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6" name="Gerade Verbindung 35"/>
          <p:cNvCxnSpPr/>
          <p:nvPr/>
        </p:nvCxnSpPr>
        <p:spPr>
          <a:xfrm>
            <a:off x="611560" y="5522866"/>
            <a:ext cx="0" cy="43204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Gerade Verbindung 1028"/>
          <p:cNvCxnSpPr/>
          <p:nvPr/>
        </p:nvCxnSpPr>
        <p:spPr>
          <a:xfrm>
            <a:off x="107504" y="5877272"/>
            <a:ext cx="504056" cy="0"/>
          </a:xfrm>
          <a:prstGeom prst="line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Textfeld 1029"/>
          <p:cNvSpPr txBox="1"/>
          <p:nvPr/>
        </p:nvSpPr>
        <p:spPr>
          <a:xfrm>
            <a:off x="132549" y="5634118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prstClr val="white"/>
                </a:solidFill>
                <a:latin typeface="Calibri"/>
              </a:rPr>
              <a:t>255</a:t>
            </a:r>
          </a:p>
        </p:txBody>
      </p:sp>
      <p:sp>
        <p:nvSpPr>
          <p:cNvPr id="1031" name="Textfeld 1030"/>
          <p:cNvSpPr txBox="1"/>
          <p:nvPr/>
        </p:nvSpPr>
        <p:spPr>
          <a:xfrm>
            <a:off x="3599610" y="2723240"/>
            <a:ext cx="936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white"/>
                </a:solidFill>
                <a:latin typeface="Calibri"/>
              </a:rPr>
              <a:t>Extension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1400" b="0" dirty="0" smtClean="0">
                <a:solidFill>
                  <a:prstClr val="white"/>
                </a:solidFill>
                <a:latin typeface="Calibri"/>
              </a:rPr>
              <a:t>    tube</a:t>
            </a:r>
          </a:p>
        </p:txBody>
      </p:sp>
      <p:sp>
        <p:nvSpPr>
          <p:cNvPr id="1034" name="Textfeld 1033"/>
          <p:cNvSpPr txBox="1"/>
          <p:nvPr/>
        </p:nvSpPr>
        <p:spPr>
          <a:xfrm>
            <a:off x="-46348" y="4036114"/>
            <a:ext cx="1686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white"/>
                </a:solidFill>
                <a:latin typeface="Calibri"/>
              </a:rPr>
              <a:t>Bellow: 6 Convolutions,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white"/>
                </a:solidFill>
                <a:latin typeface="Calibri"/>
              </a:rPr>
              <a:t>CR-standard thickness</a:t>
            </a:r>
            <a:endParaRPr lang="en-US" sz="1200" b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36" name="Gerade Verbindung 1035"/>
          <p:cNvCxnSpPr/>
          <p:nvPr/>
        </p:nvCxnSpPr>
        <p:spPr>
          <a:xfrm flipV="1">
            <a:off x="4067944" y="2204864"/>
            <a:ext cx="288032" cy="57606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Textfeld 1036"/>
          <p:cNvSpPr txBox="1"/>
          <p:nvPr/>
        </p:nvSpPr>
        <p:spPr>
          <a:xfrm>
            <a:off x="1840245" y="4022073"/>
            <a:ext cx="1514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srgbClr val="FF0000"/>
                </a:solidFill>
                <a:latin typeface="Calibri"/>
              </a:rPr>
              <a:t>Chamber + Bellow</a:t>
            </a:r>
            <a:endParaRPr lang="en-US" sz="1400" b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211960" y="1700808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 smtClean="0">
                <a:solidFill>
                  <a:prstClr val="white"/>
                </a:solidFill>
                <a:latin typeface="Calibri"/>
              </a:rPr>
              <a:t>153</a:t>
            </a:r>
            <a:endParaRPr lang="en-US" sz="1200" b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611793" y="2114735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white"/>
                </a:solidFill>
                <a:latin typeface="Calibri"/>
              </a:rPr>
              <a:t>CF200</a:t>
            </a:r>
            <a:endParaRPr lang="en-US" sz="1400" b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7" name="Gerade Verbindung 16"/>
          <p:cNvCxnSpPr>
            <a:stCxn id="15" idx="0"/>
          </p:cNvCxnSpPr>
          <p:nvPr/>
        </p:nvCxnSpPr>
        <p:spPr>
          <a:xfrm flipH="1" flipV="1">
            <a:off x="2816891" y="1875961"/>
            <a:ext cx="113259" cy="23877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132549" y="6770064"/>
            <a:ext cx="2927283" cy="0"/>
          </a:xfrm>
          <a:prstGeom prst="line">
            <a:avLst/>
          </a:prstGeom>
          <a:ln w="127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916263" y="2563429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white"/>
                </a:solidFill>
                <a:latin typeface="Calibri"/>
              </a:rPr>
              <a:t>CF400</a:t>
            </a:r>
            <a:endParaRPr lang="en-US" sz="1400" b="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7" name="Gerade Verbindung 26"/>
          <p:cNvCxnSpPr/>
          <p:nvPr/>
        </p:nvCxnSpPr>
        <p:spPr>
          <a:xfrm flipV="1">
            <a:off x="3354699" y="2422511"/>
            <a:ext cx="113692" cy="20452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36277" y="5022376"/>
            <a:ext cx="3278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nstallation in 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2" y="6096001"/>
            <a:ext cx="9210674" cy="789056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78220"/>
            <a:ext cx="8382000" cy="609599"/>
          </a:xfrm>
        </p:spPr>
        <p:txBody>
          <a:bodyPr>
            <a:normAutofit/>
          </a:bodyPr>
          <a:lstStyle/>
          <a:p>
            <a:r>
              <a:rPr lang="de-DE" dirty="0" err="1"/>
              <a:t>Decapole</a:t>
            </a:r>
            <a:r>
              <a:rPr lang="de-DE" dirty="0"/>
              <a:t> </a:t>
            </a:r>
            <a:r>
              <a:rPr lang="de-DE" dirty="0" err="1"/>
              <a:t>Corrector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83000" y="1217811"/>
            <a:ext cx="4621768" cy="64632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800" dirty="0"/>
              <a:t>Sextupoles, </a:t>
            </a:r>
            <a:r>
              <a:rPr lang="en-US" sz="1800" dirty="0" err="1"/>
              <a:t>octupoles</a:t>
            </a:r>
            <a:r>
              <a:rPr lang="en-US" sz="1800" dirty="0"/>
              <a:t> are foreseen, but </a:t>
            </a:r>
          </a:p>
          <a:p>
            <a:r>
              <a:rPr lang="en-US" sz="1800" dirty="0"/>
              <a:t>also a 4</a:t>
            </a:r>
            <a:r>
              <a:rPr lang="en-US" sz="1800" baseline="30000" dirty="0"/>
              <a:t>th</a:t>
            </a:r>
            <a:r>
              <a:rPr lang="en-US" sz="1800" dirty="0"/>
              <a:t> order corrector </a:t>
            </a:r>
            <a:r>
              <a:rPr lang="en-US" sz="1800" dirty="0" smtClean="0"/>
              <a:t>is </a:t>
            </a:r>
            <a:r>
              <a:rPr lang="en-US" sz="1800" dirty="0"/>
              <a:t>needed.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2976" y="976195"/>
            <a:ext cx="2285744" cy="369328"/>
          </a:xfrm>
          <a:prstGeom prst="rect">
            <a:avLst/>
          </a:prstGeom>
          <a:solidFill>
            <a:schemeClr val="bg1"/>
          </a:solidFill>
        </p:spPr>
        <p:txBody>
          <a:bodyPr wrap="none" lIns="91435" tIns="45718" rIns="91435" bIns="45718" rtlCol="0">
            <a:spAutoFit/>
          </a:bodyPr>
          <a:lstStyle/>
          <a:p>
            <a:r>
              <a:rPr lang="de-DE" sz="1800" dirty="0" err="1"/>
              <a:t>W</a:t>
            </a:r>
            <a:r>
              <a:rPr lang="de-DE" sz="1800" dirty="0" err="1" smtClean="0"/>
              <a:t>ith</a:t>
            </a:r>
            <a:r>
              <a:rPr lang="de-DE" sz="1800" dirty="0" smtClean="0"/>
              <a:t> </a:t>
            </a:r>
            <a:r>
              <a:rPr lang="de-DE" sz="1800" dirty="0" err="1"/>
              <a:t>full</a:t>
            </a:r>
            <a:r>
              <a:rPr lang="de-DE" sz="1800" dirty="0"/>
              <a:t> </a:t>
            </a:r>
            <a:r>
              <a:rPr lang="de-DE" sz="1800" dirty="0" err="1"/>
              <a:t>correction</a:t>
            </a:r>
            <a:endParaRPr lang="en-IE" sz="1800" dirty="0"/>
          </a:p>
        </p:txBody>
      </p:sp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216348" y="3930435"/>
            <a:ext cx="3782446" cy="2931462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94013" y="1900093"/>
            <a:ext cx="3439835" cy="21415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54476" y="2656776"/>
            <a:ext cx="1141649" cy="307773"/>
          </a:xfrm>
          <a:prstGeom prst="rect">
            <a:avLst/>
          </a:prstGeom>
          <a:solidFill>
            <a:schemeClr val="bg1"/>
          </a:solidFill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400" dirty="0">
                <a:latin typeface="Symbol" panose="05050102010706020507" pitchFamily="18" charset="2"/>
              </a:rPr>
              <a:t>D</a:t>
            </a:r>
            <a:r>
              <a:rPr lang="en-US" sz="1400" dirty="0"/>
              <a:t>B/B  [10</a:t>
            </a:r>
            <a:r>
              <a:rPr lang="en-US" sz="1600" baseline="30000" dirty="0"/>
              <a:t>-4</a:t>
            </a:r>
            <a:r>
              <a:rPr lang="en-US" sz="1400" dirty="0"/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4391" y="3601235"/>
            <a:ext cx="1581320" cy="27699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de-DE" sz="1200" b="0" dirty="0" err="1" smtClean="0"/>
              <a:t>from</a:t>
            </a:r>
            <a:r>
              <a:rPr lang="de-DE" sz="1200" b="0" dirty="0" smtClean="0"/>
              <a:t> </a:t>
            </a:r>
            <a:r>
              <a:rPr lang="de-DE" sz="1200" b="0" dirty="0"/>
              <a:t>CR </a:t>
            </a:r>
            <a:r>
              <a:rPr lang="de-DE" sz="1200" b="0" dirty="0" smtClean="0"/>
              <a:t>TDR-annex</a:t>
            </a:r>
            <a:endParaRPr lang="en-IE" sz="1200" b="0" dirty="0"/>
          </a:p>
        </p:txBody>
      </p:sp>
      <p:sp>
        <p:nvSpPr>
          <p:cNvPr id="24" name="TextBox 23"/>
          <p:cNvSpPr txBox="1"/>
          <p:nvPr/>
        </p:nvSpPr>
        <p:spPr>
          <a:xfrm>
            <a:off x="1605051" y="4610559"/>
            <a:ext cx="965329" cy="46166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de-DE" sz="1200" dirty="0"/>
              <a:t>in GICOSY</a:t>
            </a:r>
          </a:p>
          <a:p>
            <a:r>
              <a:rPr lang="de-DE" sz="1200" dirty="0" err="1"/>
              <a:t>simulation</a:t>
            </a:r>
            <a:endParaRPr lang="de-DE" sz="1200" dirty="0"/>
          </a:p>
        </p:txBody>
      </p:sp>
      <p:pic>
        <p:nvPicPr>
          <p:cNvPr id="25" name="Picture 24"/>
          <p:cNvPicPr/>
          <p:nvPr/>
        </p:nvPicPr>
        <p:blipFill>
          <a:blip r:embed="rId4"/>
          <a:stretch>
            <a:fillRect/>
          </a:stretch>
        </p:blipFill>
        <p:spPr>
          <a:xfrm>
            <a:off x="4445394" y="1371978"/>
            <a:ext cx="4698605" cy="4195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8416" y="5623971"/>
            <a:ext cx="54114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</a:t>
            </a:r>
            <a:r>
              <a:rPr lang="en-US" sz="2000" baseline="30000" dirty="0" smtClean="0"/>
              <a:t>(4)</a:t>
            </a:r>
            <a:r>
              <a:rPr lang="en-US" sz="2000" dirty="0" smtClean="0"/>
              <a:t>L </a:t>
            </a:r>
            <a:r>
              <a:rPr lang="en-US" sz="2000" dirty="0"/>
              <a:t>= </a:t>
            </a:r>
            <a:r>
              <a:rPr lang="en-US" sz="2000" dirty="0" smtClean="0"/>
              <a:t>80 Tm/m</a:t>
            </a:r>
            <a:r>
              <a:rPr lang="en-US" sz="2000" baseline="30000" dirty="0" smtClean="0"/>
              <a:t>4</a:t>
            </a:r>
            <a:r>
              <a:rPr lang="en-US" sz="2000" dirty="0"/>
              <a:t> </a:t>
            </a:r>
            <a:r>
              <a:rPr lang="en-US" sz="2000" dirty="0" smtClean="0"/>
              <a:t>at best position </a:t>
            </a:r>
          </a:p>
          <a:p>
            <a:r>
              <a:rPr lang="en-US" sz="2000" dirty="0" smtClean="0"/>
              <a:t>over one turn for B</a:t>
            </a:r>
            <a:r>
              <a:rPr lang="en-US" sz="2000" dirty="0" smtClean="0">
                <a:latin typeface="Symbol" panose="05050102010706020507" pitchFamily="18" charset="2"/>
              </a:rPr>
              <a:t>r</a:t>
            </a:r>
            <a:r>
              <a:rPr lang="en-US" sz="2000" dirty="0" smtClean="0"/>
              <a:t> = 13Tm, e.g.</a:t>
            </a:r>
          </a:p>
          <a:p>
            <a:r>
              <a:rPr lang="en-US" sz="2000" dirty="0" smtClean="0"/>
              <a:t>B = 0.02 T  on r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= 0.235 m, L = 0.5m</a:t>
            </a:r>
          </a:p>
          <a:p>
            <a:r>
              <a:rPr lang="en-US" sz="2000" dirty="0" smtClean="0"/>
              <a:t>(Y-</a:t>
            </a:r>
            <a:r>
              <a:rPr lang="en-US" sz="2000" dirty="0" err="1" smtClean="0"/>
              <a:t>steerers</a:t>
            </a:r>
            <a:r>
              <a:rPr lang="en-US" sz="2000" dirty="0" smtClean="0"/>
              <a:t> have larger B-field)</a:t>
            </a:r>
          </a:p>
        </p:txBody>
      </p:sp>
    </p:spTree>
    <p:extLst>
      <p:ext uri="{BB962C8B-B14F-4D97-AF65-F5344CB8AC3E}">
        <p14:creationId xmlns:p14="http://schemas.microsoft.com/office/powerpoint/2010/main" val="18961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7996238" cy="1173707"/>
          </a:xfrm>
        </p:spPr>
        <p:txBody>
          <a:bodyPr/>
          <a:lstStyle/>
          <a:p>
            <a:r>
              <a:rPr lang="de-DE" altLang="de-DE" dirty="0" smtClean="0"/>
              <a:t>CR </a:t>
            </a:r>
            <a:r>
              <a:rPr lang="de-DE" altLang="de-DE" dirty="0" err="1" smtClean="0"/>
              <a:t>Arc</a:t>
            </a:r>
            <a:endParaRPr lang="de-DE" altLang="de-DE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2203"/>
            <a:ext cx="9144000" cy="50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88" y="1064525"/>
            <a:ext cx="9223496" cy="275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32248" y="3284787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DMU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07490" y="705805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TDR  annex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790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952625" y="209550"/>
            <a:ext cx="501967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3200"/>
              <a:t>Power Supply Stability</a:t>
            </a:r>
            <a:endParaRPr lang="de-DE" altLang="de-DE" sz="3200"/>
          </a:p>
        </p:txBody>
      </p:sp>
      <p:pic>
        <p:nvPicPr>
          <p:cNvPr id="26627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3" y="1127125"/>
            <a:ext cx="699293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Rectangle 16"/>
          <p:cNvSpPr>
            <a:spLocks noChangeArrowheads="1"/>
          </p:cNvSpPr>
          <p:nvPr/>
        </p:nvSpPr>
        <p:spPr bwMode="auto">
          <a:xfrm>
            <a:off x="3124200" y="4438650"/>
            <a:ext cx="1762125" cy="200025"/>
          </a:xfrm>
          <a:prstGeom prst="rect">
            <a:avLst/>
          </a:prstGeom>
          <a:solidFill>
            <a:srgbClr val="339966">
              <a:alpha val="6784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26629" name="Rectangle 17"/>
          <p:cNvSpPr>
            <a:spLocks noChangeArrowheads="1"/>
          </p:cNvSpPr>
          <p:nvPr/>
        </p:nvSpPr>
        <p:spPr bwMode="auto">
          <a:xfrm>
            <a:off x="4959350" y="4438650"/>
            <a:ext cx="2184400" cy="200025"/>
          </a:xfrm>
          <a:prstGeom prst="rect">
            <a:avLst/>
          </a:prstGeom>
          <a:solidFill>
            <a:srgbClr val="FF6600">
              <a:alpha val="7294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26630" name="Text Box 18"/>
          <p:cNvSpPr txBox="1">
            <a:spLocks noChangeArrowheads="1"/>
          </p:cNvSpPr>
          <p:nvPr/>
        </p:nvSpPr>
        <p:spPr bwMode="auto">
          <a:xfrm>
            <a:off x="5319713" y="4114800"/>
            <a:ext cx="1036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>
                <a:solidFill>
                  <a:srgbClr val="FF6600"/>
                </a:solidFill>
              </a:rPr>
              <a:t>resolution</a:t>
            </a:r>
          </a:p>
        </p:txBody>
      </p:sp>
      <p:sp>
        <p:nvSpPr>
          <p:cNvPr id="26631" name="Text Box 19"/>
          <p:cNvSpPr txBox="1">
            <a:spLocks noChangeArrowheads="1"/>
          </p:cNvSpPr>
          <p:nvPr/>
        </p:nvSpPr>
        <p:spPr bwMode="auto">
          <a:xfrm>
            <a:off x="3459163" y="4124325"/>
            <a:ext cx="1096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>
                <a:solidFill>
                  <a:srgbClr val="339966"/>
                </a:solidFill>
              </a:rPr>
              <a:t>correlation</a:t>
            </a:r>
          </a:p>
        </p:txBody>
      </p:sp>
      <p:sp>
        <p:nvSpPr>
          <p:cNvPr id="26632" name="Text Box 20"/>
          <p:cNvSpPr txBox="1">
            <a:spLocks noChangeArrowheads="1"/>
          </p:cNvSpPr>
          <p:nvPr/>
        </p:nvSpPr>
        <p:spPr bwMode="auto">
          <a:xfrm rot="-5400000">
            <a:off x="654844" y="4088606"/>
            <a:ext cx="1074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rgbClr val="5F5F5F"/>
                </a:solidFill>
                <a:latin typeface="Symbol" pitchFamily="18" charset="2"/>
              </a:rPr>
              <a:t>D</a:t>
            </a:r>
            <a:r>
              <a:rPr lang="de-DE" altLang="de-DE" sz="2000">
                <a:solidFill>
                  <a:srgbClr val="5F5F5F"/>
                </a:solidFill>
              </a:rPr>
              <a:t>m/m =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2277462" y="6394154"/>
            <a:ext cx="377408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 err="1" smtClean="0">
                <a:solidFill>
                  <a:srgbClr val="FF0000"/>
                </a:solidFill>
              </a:rPr>
              <a:t>Specs</a:t>
            </a:r>
            <a:r>
              <a:rPr lang="de-DE" altLang="de-DE" sz="2400" dirty="0" smtClean="0">
                <a:solidFill>
                  <a:srgbClr val="FF0000"/>
                </a:solidFill>
              </a:rPr>
              <a:t> : </a:t>
            </a:r>
            <a:r>
              <a:rPr lang="de-DE" altLang="de-DE" sz="2400" dirty="0" smtClean="0">
                <a:solidFill>
                  <a:srgbClr val="FF0000"/>
                </a:solidFill>
                <a:latin typeface="Symbol" pitchFamily="18" charset="2"/>
              </a:rPr>
              <a:t>DI </a:t>
            </a:r>
            <a:r>
              <a:rPr lang="de-DE" altLang="de-DE" sz="2400" dirty="0">
                <a:solidFill>
                  <a:srgbClr val="FF0000"/>
                </a:solidFill>
                <a:latin typeface="Symbol" pitchFamily="18" charset="2"/>
              </a:rPr>
              <a:t>/ I</a:t>
            </a:r>
            <a:r>
              <a:rPr lang="de-DE" altLang="de-DE" sz="2400" dirty="0">
                <a:solidFill>
                  <a:srgbClr val="FF0000"/>
                </a:solidFill>
              </a:rPr>
              <a:t> = </a:t>
            </a:r>
            <a:r>
              <a:rPr lang="en-US" altLang="de-DE" sz="2400" dirty="0">
                <a:solidFill>
                  <a:srgbClr val="FF0000"/>
                </a:solidFill>
                <a:cs typeface="Arial" charset="0"/>
              </a:rPr>
              <a:t>±</a:t>
            </a:r>
            <a:r>
              <a:rPr lang="de-DE" altLang="de-DE" sz="2400" dirty="0">
                <a:solidFill>
                  <a:srgbClr val="FF0000"/>
                </a:solidFill>
              </a:rPr>
              <a:t>0.5x10</a:t>
            </a:r>
            <a:r>
              <a:rPr lang="de-DE" altLang="de-DE" baseline="30000" dirty="0">
                <a:solidFill>
                  <a:srgbClr val="FF0000"/>
                </a:solidFill>
              </a:rPr>
              <a:t>-</a:t>
            </a:r>
            <a:r>
              <a:rPr lang="de-DE" altLang="de-DE" sz="900" baseline="30000" dirty="0">
                <a:solidFill>
                  <a:srgbClr val="FF0000"/>
                </a:solidFill>
              </a:rPr>
              <a:t> </a:t>
            </a:r>
            <a:r>
              <a:rPr lang="de-DE" altLang="de-DE" baseline="30000" dirty="0">
                <a:solidFill>
                  <a:srgbClr val="FF0000"/>
                </a:solidFill>
              </a:rPr>
              <a:t>5</a:t>
            </a:r>
            <a:r>
              <a:rPr lang="de-DE" altLang="de-DE" sz="2400" dirty="0" smtClean="0">
                <a:solidFill>
                  <a:srgbClr val="FF0000"/>
                </a:solidFill>
              </a:rPr>
              <a:t> </a:t>
            </a:r>
            <a:endParaRPr lang="de-DE" altLang="de-DE" sz="2400" dirty="0">
              <a:solidFill>
                <a:srgbClr val="FF0000"/>
              </a:solidFill>
            </a:endParaRPr>
          </a:p>
        </p:txBody>
      </p:sp>
      <p:sp>
        <p:nvSpPr>
          <p:cNvPr id="26634" name="Text Box 20"/>
          <p:cNvSpPr txBox="1">
            <a:spLocks noChangeArrowheads="1"/>
          </p:cNvSpPr>
          <p:nvPr/>
        </p:nvSpPr>
        <p:spPr bwMode="auto">
          <a:xfrm rot="-5400000">
            <a:off x="785019" y="2356644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>
                <a:solidFill>
                  <a:srgbClr val="5F5F5F"/>
                </a:solidFill>
              </a:rPr>
              <a:t>~ </a:t>
            </a:r>
            <a:r>
              <a:rPr lang="de-DE" altLang="de-DE" sz="2000">
                <a:solidFill>
                  <a:srgbClr val="5F5F5F"/>
                </a:solidFill>
                <a:latin typeface="Symbol" pitchFamily="18" charset="2"/>
              </a:rPr>
              <a:t>DI</a:t>
            </a:r>
            <a:r>
              <a:rPr lang="de-DE" altLang="de-DE" sz="2000">
                <a:solidFill>
                  <a:srgbClr val="5F5F5F"/>
                </a:solidFill>
              </a:rPr>
              <a:t>/</a:t>
            </a:r>
            <a:r>
              <a:rPr lang="de-DE" altLang="de-DE" sz="2000">
                <a:solidFill>
                  <a:srgbClr val="5F5F5F"/>
                </a:solidFill>
                <a:latin typeface="Symbol" pitchFamily="18" charset="2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94733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62283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50800" cap="flat" cmpd="sng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89995" tIns="46798" rIns="89995" bIns="46798"/>
          <a:lstStyle/>
          <a:p>
            <a:pPr eaLnBrk="1" hangingPunct="1"/>
            <a:r>
              <a:rPr lang="en-US" altLang="de-DE" dirty="0" smtClean="0"/>
              <a:t>Conclusion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911" y="2414765"/>
            <a:ext cx="8015528" cy="70788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dirty="0"/>
              <a:t>Heavy-ion and </a:t>
            </a:r>
            <a:r>
              <a:rPr lang="en-US" sz="2000" dirty="0" err="1"/>
              <a:t>ToF</a:t>
            </a:r>
            <a:r>
              <a:rPr lang="en-US" sz="2000" dirty="0"/>
              <a:t> TDR approved, </a:t>
            </a:r>
            <a:r>
              <a:rPr lang="en-US" sz="2000" dirty="0" err="1"/>
              <a:t>Schottky</a:t>
            </a:r>
            <a:r>
              <a:rPr lang="en-US" sz="2000" dirty="0"/>
              <a:t> still under approval,</a:t>
            </a:r>
          </a:p>
          <a:p>
            <a:r>
              <a:rPr lang="en-US" sz="2000" dirty="0"/>
              <a:t>asked for German in-kind funding at FAIR </a:t>
            </a:r>
            <a:r>
              <a:rPr lang="en-US" sz="2000" dirty="0" smtClean="0"/>
              <a:t>Council (Nov 2018).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71626" y="4673396"/>
            <a:ext cx="7073016" cy="707882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dirty="0" smtClean="0"/>
              <a:t>Still looking for </a:t>
            </a:r>
            <a:r>
              <a:rPr lang="en-US" sz="2000" dirty="0" err="1" smtClean="0"/>
              <a:t>decapole</a:t>
            </a:r>
            <a:r>
              <a:rPr lang="en-US" sz="2000" dirty="0" smtClean="0"/>
              <a:t> corrector, weak but very useful</a:t>
            </a:r>
          </a:p>
          <a:p>
            <a:r>
              <a:rPr lang="en-US" sz="2000" dirty="0" smtClean="0"/>
              <a:t>to increase acceptance. Find a position!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1626" y="3417279"/>
            <a:ext cx="8550920" cy="1015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dirty="0" smtClean="0">
                <a:solidFill>
                  <a:srgbClr val="1447EA"/>
                </a:solidFill>
              </a:rPr>
              <a:t>740 </a:t>
            </a:r>
            <a:r>
              <a:rPr lang="en-US" sz="2000" dirty="0">
                <a:solidFill>
                  <a:srgbClr val="1447EA"/>
                </a:solidFill>
              </a:rPr>
              <a:t>k€ German project money (</a:t>
            </a:r>
            <a:r>
              <a:rPr lang="en-US" sz="2000" dirty="0" smtClean="0">
                <a:solidFill>
                  <a:srgbClr val="1447EA"/>
                </a:solidFill>
              </a:rPr>
              <a:t>2005 prices) </a:t>
            </a:r>
            <a:r>
              <a:rPr lang="en-US" sz="2000" dirty="0">
                <a:solidFill>
                  <a:srgbClr val="1447EA"/>
                </a:solidFill>
              </a:rPr>
              <a:t>+ few other sources</a:t>
            </a:r>
          </a:p>
          <a:p>
            <a:r>
              <a:rPr lang="en-US" sz="2000" dirty="0" err="1" smtClean="0">
                <a:solidFill>
                  <a:srgbClr val="1447EA"/>
                </a:solidFill>
              </a:rPr>
              <a:t>ToF</a:t>
            </a:r>
            <a:r>
              <a:rPr lang="en-US" sz="2000" dirty="0" smtClean="0">
                <a:solidFill>
                  <a:srgbClr val="1447EA"/>
                </a:solidFill>
              </a:rPr>
              <a:t> detectors and some pockets can be provided at first installation,</a:t>
            </a:r>
          </a:p>
          <a:p>
            <a:r>
              <a:rPr lang="en-US" sz="2000" dirty="0" err="1" smtClean="0">
                <a:solidFill>
                  <a:srgbClr val="1447EA"/>
                </a:solidFill>
              </a:rPr>
              <a:t>Schottky</a:t>
            </a:r>
            <a:r>
              <a:rPr lang="en-US" sz="2000" dirty="0" smtClean="0">
                <a:solidFill>
                  <a:srgbClr val="1447EA"/>
                </a:solidFill>
              </a:rPr>
              <a:t> pickups probably not all -&gt; dummy tubes needed.</a:t>
            </a:r>
            <a:endParaRPr lang="en-US" sz="2000" dirty="0">
              <a:solidFill>
                <a:srgbClr val="1447E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840" y="1440632"/>
            <a:ext cx="8531493" cy="707882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dirty="0" smtClean="0">
                <a:solidFill>
                  <a:srgbClr val="1447EA"/>
                </a:solidFill>
              </a:rPr>
              <a:t>Scheme for integration of Heavy-ion detectors and </a:t>
            </a:r>
            <a:r>
              <a:rPr lang="en-US" sz="2000" dirty="0" err="1" smtClean="0">
                <a:solidFill>
                  <a:srgbClr val="1447EA"/>
                </a:solidFill>
              </a:rPr>
              <a:t>Schottky</a:t>
            </a:r>
            <a:r>
              <a:rPr lang="en-US" sz="2000" dirty="0" smtClean="0">
                <a:solidFill>
                  <a:srgbClr val="1447EA"/>
                </a:solidFill>
              </a:rPr>
              <a:t> pickups</a:t>
            </a:r>
          </a:p>
          <a:p>
            <a:r>
              <a:rPr lang="en-US" sz="2000" dirty="0" smtClean="0">
                <a:solidFill>
                  <a:srgbClr val="1447EA"/>
                </a:solidFill>
              </a:rPr>
              <a:t>found. Also just enough space for </a:t>
            </a:r>
            <a:r>
              <a:rPr lang="en-US" sz="2000" dirty="0" err="1" smtClean="0">
                <a:solidFill>
                  <a:srgbClr val="1447EA"/>
                </a:solidFill>
              </a:rPr>
              <a:t>ToF</a:t>
            </a:r>
            <a:r>
              <a:rPr lang="en-US" sz="2000" dirty="0" smtClean="0">
                <a:solidFill>
                  <a:srgbClr val="1447EA"/>
                </a:solidFill>
              </a:rPr>
              <a:t> detectors.</a:t>
            </a:r>
            <a:endParaRPr lang="en-US" sz="2000" dirty="0">
              <a:solidFill>
                <a:srgbClr val="1447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5025" cy="1143000"/>
          </a:xfrm>
        </p:spPr>
        <p:txBody>
          <a:bodyPr/>
          <a:lstStyle/>
          <a:p>
            <a:pPr eaLnBrk="1" hangingPunct="1"/>
            <a:r>
              <a:rPr lang="en-US" altLang="de-DE" smtClean="0"/>
              <a:t>ILIMA = </a:t>
            </a:r>
            <a:r>
              <a:rPr lang="en-US" altLang="de-DE" smtClean="0">
                <a:solidFill>
                  <a:srgbClr val="FF0000"/>
                </a:solidFill>
              </a:rPr>
              <a:t>I</a:t>
            </a:r>
            <a:r>
              <a:rPr lang="en-US" altLang="de-DE" smtClean="0"/>
              <a:t>someres, </a:t>
            </a:r>
            <a:r>
              <a:rPr lang="en-US" altLang="de-DE" smtClean="0">
                <a:solidFill>
                  <a:srgbClr val="FF0000"/>
                </a:solidFill>
              </a:rPr>
              <a:t>LI</a:t>
            </a:r>
            <a:r>
              <a:rPr lang="en-US" altLang="de-DE" smtClean="0"/>
              <a:t>fetimes and </a:t>
            </a:r>
            <a:r>
              <a:rPr lang="en-US" altLang="de-DE" smtClean="0">
                <a:solidFill>
                  <a:srgbClr val="FF0000"/>
                </a:solidFill>
              </a:rPr>
              <a:t>MA</a:t>
            </a:r>
            <a:r>
              <a:rPr lang="en-US" altLang="de-DE" smtClean="0"/>
              <a:t>sses</a:t>
            </a:r>
            <a:endParaRPr lang="de-DE" altLang="de-DE" smtClean="0"/>
          </a:p>
        </p:txBody>
      </p:sp>
      <p:pic>
        <p:nvPicPr>
          <p:cNvPr id="1068035" name="Picture 3" descr="Final_BildKernphysi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81163"/>
            <a:ext cx="6248400" cy="416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Total binding energies</a:t>
            </a:r>
          </a:p>
        </p:txBody>
      </p:sp>
      <p:sp>
        <p:nvSpPr>
          <p:cNvPr id="1068037" name="Text Box 5"/>
          <p:cNvSpPr txBox="1">
            <a:spLocks noChangeArrowheads="1"/>
          </p:cNvSpPr>
          <p:nvPr/>
        </p:nvSpPr>
        <p:spPr bwMode="auto">
          <a:xfrm>
            <a:off x="155575" y="2133600"/>
            <a:ext cx="565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Separation energies</a:t>
            </a:r>
          </a:p>
        </p:txBody>
      </p:sp>
      <p:sp>
        <p:nvSpPr>
          <p:cNvPr id="1068038" name="Rectangle 6"/>
          <p:cNvSpPr>
            <a:spLocks noChangeArrowheads="1"/>
          </p:cNvSpPr>
          <p:nvPr/>
        </p:nvSpPr>
        <p:spPr bwMode="auto">
          <a:xfrm>
            <a:off x="182563" y="2514600"/>
            <a:ext cx="1423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Driplines</a:t>
            </a:r>
          </a:p>
        </p:txBody>
      </p:sp>
      <p:sp>
        <p:nvSpPr>
          <p:cNvPr id="1068039" name="Rectangle 7"/>
          <p:cNvSpPr>
            <a:spLocks noChangeArrowheads="1"/>
          </p:cNvSpPr>
          <p:nvPr/>
        </p:nvSpPr>
        <p:spPr bwMode="auto">
          <a:xfrm>
            <a:off x="171450" y="3489325"/>
            <a:ext cx="3038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Shell closures</a:t>
            </a:r>
          </a:p>
        </p:txBody>
      </p:sp>
      <p:sp>
        <p:nvSpPr>
          <p:cNvPr id="1068040" name="Rectangle 8"/>
          <p:cNvSpPr>
            <a:spLocks noChangeArrowheads="1"/>
          </p:cNvSpPr>
          <p:nvPr/>
        </p:nvSpPr>
        <p:spPr bwMode="auto">
          <a:xfrm>
            <a:off x="173038" y="2879725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Pairing correlations  </a:t>
            </a:r>
          </a:p>
          <a:p>
            <a:pPr eaLnBrk="1" hangingPunct="1"/>
            <a:r>
              <a:rPr lang="en-US" altLang="de-DE" sz="2000"/>
              <a:t>- Deformations</a:t>
            </a:r>
          </a:p>
        </p:txBody>
      </p:sp>
      <p:sp>
        <p:nvSpPr>
          <p:cNvPr id="1068041" name="Rectangle 9"/>
          <p:cNvSpPr>
            <a:spLocks noChangeArrowheads="1"/>
          </p:cNvSpPr>
          <p:nvPr/>
        </p:nvSpPr>
        <p:spPr bwMode="auto">
          <a:xfrm>
            <a:off x="184150" y="3810000"/>
            <a:ext cx="255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Reaction Q-values</a:t>
            </a:r>
          </a:p>
        </p:txBody>
      </p:sp>
      <p:sp>
        <p:nvSpPr>
          <p:cNvPr id="1068042" name="Rectangle 10"/>
          <p:cNvSpPr>
            <a:spLocks noChangeArrowheads="1"/>
          </p:cNvSpPr>
          <p:nvPr/>
        </p:nvSpPr>
        <p:spPr bwMode="auto">
          <a:xfrm>
            <a:off x="152400" y="4191000"/>
            <a:ext cx="2663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Testing and </a:t>
            </a:r>
          </a:p>
          <a:p>
            <a:pPr eaLnBrk="1" hangingPunct="1"/>
            <a:r>
              <a:rPr lang="en-US" altLang="de-DE" sz="2000"/>
              <a:t>   improving nuclear </a:t>
            </a:r>
          </a:p>
          <a:p>
            <a:pPr eaLnBrk="1" hangingPunct="1"/>
            <a:r>
              <a:rPr lang="en-US" altLang="de-DE" sz="2000"/>
              <a:t>   theories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52400" y="1727200"/>
            <a:ext cx="293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800"/>
              <a:t>- </a:t>
            </a:r>
            <a:r>
              <a:rPr lang="en-US" altLang="de-DE" sz="2000"/>
              <a:t>Nuclear decay modes</a:t>
            </a:r>
            <a:endParaRPr lang="de-DE" altLang="de-DE" sz="2000"/>
          </a:p>
        </p:txBody>
      </p:sp>
    </p:spTree>
    <p:extLst>
      <p:ext uri="{BB962C8B-B14F-4D97-AF65-F5344CB8AC3E}">
        <p14:creationId xmlns:p14="http://schemas.microsoft.com/office/powerpoint/2010/main" val="25019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8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8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8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8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68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68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8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8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8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8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8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8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037" grpId="0"/>
      <p:bldP spid="1068038" grpId="0"/>
      <p:bldP spid="1068039" grpId="0"/>
      <p:bldP spid="1068040" grpId="0"/>
      <p:bldP spid="1068041" grpId="0"/>
      <p:bldP spid="10680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5025" cy="1143000"/>
          </a:xfrm>
        </p:spPr>
        <p:txBody>
          <a:bodyPr/>
          <a:lstStyle/>
          <a:p>
            <a:pPr eaLnBrk="1" hangingPunct="1"/>
            <a:r>
              <a:rPr lang="en-US" altLang="de-DE" dirty="0" smtClean="0"/>
              <a:t>ILIMA = </a:t>
            </a:r>
            <a:r>
              <a:rPr lang="en-US" altLang="de-DE" dirty="0" err="1" smtClean="0">
                <a:solidFill>
                  <a:srgbClr val="FF0000"/>
                </a:solidFill>
              </a:rPr>
              <a:t>I</a:t>
            </a:r>
            <a:r>
              <a:rPr lang="en-US" altLang="de-DE" dirty="0" err="1" smtClean="0"/>
              <a:t>someres</a:t>
            </a:r>
            <a:r>
              <a:rPr lang="en-US" altLang="de-DE" dirty="0" smtClean="0"/>
              <a:t>, </a:t>
            </a:r>
            <a:r>
              <a:rPr lang="en-US" altLang="de-DE" dirty="0" err="1" smtClean="0">
                <a:solidFill>
                  <a:srgbClr val="FF0000"/>
                </a:solidFill>
              </a:rPr>
              <a:t>LI</a:t>
            </a:r>
            <a:r>
              <a:rPr lang="en-US" altLang="de-DE" dirty="0" err="1" smtClean="0"/>
              <a:t>fetimes</a:t>
            </a:r>
            <a:r>
              <a:rPr lang="en-US" altLang="de-DE" dirty="0" smtClean="0"/>
              <a:t> and </a:t>
            </a:r>
            <a:r>
              <a:rPr lang="en-US" altLang="de-DE" dirty="0" err="1" smtClean="0">
                <a:solidFill>
                  <a:srgbClr val="FF0000"/>
                </a:solidFill>
              </a:rPr>
              <a:t>MA</a:t>
            </a:r>
            <a:r>
              <a:rPr lang="en-US" altLang="de-DE" dirty="0" err="1" smtClean="0"/>
              <a:t>sses</a:t>
            </a:r>
            <a:endParaRPr lang="de-DE" altLang="de-DE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2400" y="13716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Total binding energies</a:t>
            </a:r>
          </a:p>
        </p:txBody>
      </p:sp>
      <p:sp>
        <p:nvSpPr>
          <p:cNvPr id="1068037" name="Text Box 5"/>
          <p:cNvSpPr txBox="1">
            <a:spLocks noChangeArrowheads="1"/>
          </p:cNvSpPr>
          <p:nvPr/>
        </p:nvSpPr>
        <p:spPr bwMode="auto">
          <a:xfrm>
            <a:off x="155575" y="2133600"/>
            <a:ext cx="5654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Separation energies</a:t>
            </a:r>
          </a:p>
        </p:txBody>
      </p:sp>
      <p:sp>
        <p:nvSpPr>
          <p:cNvPr id="1068038" name="Rectangle 6"/>
          <p:cNvSpPr>
            <a:spLocks noChangeArrowheads="1"/>
          </p:cNvSpPr>
          <p:nvPr/>
        </p:nvSpPr>
        <p:spPr bwMode="auto">
          <a:xfrm>
            <a:off x="182563" y="2514600"/>
            <a:ext cx="1423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Driplines</a:t>
            </a:r>
          </a:p>
        </p:txBody>
      </p:sp>
      <p:sp>
        <p:nvSpPr>
          <p:cNvPr id="1068039" name="Rectangle 7"/>
          <p:cNvSpPr>
            <a:spLocks noChangeArrowheads="1"/>
          </p:cNvSpPr>
          <p:nvPr/>
        </p:nvSpPr>
        <p:spPr bwMode="auto">
          <a:xfrm>
            <a:off x="171450" y="3489325"/>
            <a:ext cx="3038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Shell closures</a:t>
            </a:r>
          </a:p>
        </p:txBody>
      </p:sp>
      <p:sp>
        <p:nvSpPr>
          <p:cNvPr id="1068040" name="Rectangle 8"/>
          <p:cNvSpPr>
            <a:spLocks noChangeArrowheads="1"/>
          </p:cNvSpPr>
          <p:nvPr/>
        </p:nvSpPr>
        <p:spPr bwMode="auto">
          <a:xfrm>
            <a:off x="173038" y="2879725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Pairing correlations  </a:t>
            </a:r>
          </a:p>
          <a:p>
            <a:pPr eaLnBrk="1" hangingPunct="1"/>
            <a:r>
              <a:rPr lang="en-US" altLang="de-DE" sz="2000"/>
              <a:t>- Deformations</a:t>
            </a:r>
          </a:p>
        </p:txBody>
      </p:sp>
      <p:sp>
        <p:nvSpPr>
          <p:cNvPr id="1068041" name="Rectangle 9"/>
          <p:cNvSpPr>
            <a:spLocks noChangeArrowheads="1"/>
          </p:cNvSpPr>
          <p:nvPr/>
        </p:nvSpPr>
        <p:spPr bwMode="auto">
          <a:xfrm>
            <a:off x="184150" y="3810000"/>
            <a:ext cx="255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Reaction Q-values</a:t>
            </a:r>
          </a:p>
        </p:txBody>
      </p:sp>
      <p:sp>
        <p:nvSpPr>
          <p:cNvPr id="1068042" name="Rectangle 10"/>
          <p:cNvSpPr>
            <a:spLocks noChangeArrowheads="1"/>
          </p:cNvSpPr>
          <p:nvPr/>
        </p:nvSpPr>
        <p:spPr bwMode="auto">
          <a:xfrm>
            <a:off x="152400" y="4191000"/>
            <a:ext cx="26638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/>
              <a:t>- Testing and </a:t>
            </a:r>
          </a:p>
          <a:p>
            <a:pPr eaLnBrk="1" hangingPunct="1"/>
            <a:r>
              <a:rPr lang="en-US" altLang="de-DE" sz="2000"/>
              <a:t>   improving nuclear </a:t>
            </a:r>
          </a:p>
          <a:p>
            <a:pPr eaLnBrk="1" hangingPunct="1"/>
            <a:r>
              <a:rPr lang="en-US" altLang="de-DE" sz="2000"/>
              <a:t>   theories</a:t>
            </a:r>
          </a:p>
        </p:txBody>
      </p:sp>
      <p:pic>
        <p:nvPicPr>
          <p:cNvPr id="1068043" name="Picture 11" descr="Picture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39093"/>
            <a:ext cx="6248400" cy="409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8044" name="Rectangle 12"/>
          <p:cNvSpPr>
            <a:spLocks noChangeArrowheads="1"/>
          </p:cNvSpPr>
          <p:nvPr/>
        </p:nvSpPr>
        <p:spPr bwMode="auto">
          <a:xfrm>
            <a:off x="152400" y="5165725"/>
            <a:ext cx="2384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2000" dirty="0"/>
              <a:t>- </a:t>
            </a:r>
            <a:r>
              <a:rPr lang="en-US" altLang="de-DE" sz="2000" dirty="0" smtClean="0"/>
              <a:t>Path ways </a:t>
            </a:r>
            <a:r>
              <a:rPr lang="en-US" altLang="de-DE" sz="2000" dirty="0"/>
              <a:t>of </a:t>
            </a:r>
          </a:p>
          <a:p>
            <a:pPr eaLnBrk="1" hangingPunct="1"/>
            <a:r>
              <a:rPr lang="en-US" altLang="de-DE" sz="2000" dirty="0"/>
              <a:t>   </a:t>
            </a:r>
            <a:r>
              <a:rPr lang="en-US" altLang="de-DE" sz="2000" dirty="0" err="1"/>
              <a:t>nucleosynthesis</a:t>
            </a:r>
            <a:endParaRPr lang="en-US" altLang="de-DE" sz="2000" dirty="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152400" y="1727200"/>
            <a:ext cx="293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800"/>
              <a:t>- </a:t>
            </a:r>
            <a:r>
              <a:rPr lang="en-US" altLang="de-DE" sz="2000"/>
              <a:t>Nuclear decay modes</a:t>
            </a:r>
            <a:endParaRPr lang="de-DE" altLang="de-DE" sz="2000"/>
          </a:p>
        </p:txBody>
      </p:sp>
    </p:spTree>
    <p:extLst>
      <p:ext uri="{BB962C8B-B14F-4D97-AF65-F5344CB8AC3E}">
        <p14:creationId xmlns:p14="http://schemas.microsoft.com/office/powerpoint/2010/main" val="23895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8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3768">
            <a:off x="-450983" y="60665"/>
            <a:ext cx="9560881" cy="687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044061" y="4715677"/>
            <a:ext cx="2628899" cy="947738"/>
            <a:chOff x="3036888" y="4686300"/>
            <a:chExt cx="2628899" cy="947738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036888" y="4686300"/>
              <a:ext cx="1064243" cy="463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400" dirty="0">
                  <a:solidFill>
                    <a:srgbClr val="33CC33"/>
                  </a:solidFill>
                </a:rPr>
                <a:t>TOF-2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815525" y="5038617"/>
              <a:ext cx="763648" cy="3407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de-DE" sz="1600" dirty="0">
                  <a:solidFill>
                    <a:schemeClr val="accent1">
                      <a:lumMod val="75000"/>
                    </a:schemeClr>
                  </a:solidFill>
                </a:rPr>
                <a:t>16.8m</a:t>
              </a:r>
              <a:endParaRPr lang="de-DE" altLang="de-DE" sz="16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4941888" y="5143500"/>
              <a:ext cx="114300" cy="490538"/>
            </a:xfrm>
            <a:prstGeom prst="rect">
              <a:avLst/>
            </a:prstGeom>
            <a:solidFill>
              <a:srgbClr val="00FF00">
                <a:alpha val="7607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b="0"/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509963" y="5134084"/>
              <a:ext cx="114300" cy="490537"/>
            </a:xfrm>
            <a:prstGeom prst="rect">
              <a:avLst/>
            </a:prstGeom>
            <a:solidFill>
              <a:srgbClr val="00FF00">
                <a:alpha val="7607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 b="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446588" y="4735613"/>
              <a:ext cx="1219199" cy="463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de-DE" sz="2400" dirty="0">
                  <a:solidFill>
                    <a:srgbClr val="33CC33"/>
                  </a:solidFill>
                </a:rPr>
                <a:t>TOF-1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3567112" y="5296009"/>
              <a:ext cx="1431925" cy="9416"/>
            </a:xfrm>
            <a:prstGeom prst="straightConnector1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28575" cap="flat" cmpd="sng" algn="ctr">
              <a:solidFill>
                <a:srgbClr val="339966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Rectangle 7"/>
          <p:cNvSpPr/>
          <p:nvPr/>
        </p:nvSpPr>
        <p:spPr bwMode="auto">
          <a:xfrm>
            <a:off x="2743201" y="2505075"/>
            <a:ext cx="3438525" cy="1771650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5819776" y="1209676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6743700" y="1528763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895600" y="2528888"/>
            <a:ext cx="4772748" cy="9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5" tIns="46798" rIns="89995" bIns="4679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err="1">
                <a:solidFill>
                  <a:srgbClr val="131DDD"/>
                </a:solidFill>
              </a:rPr>
              <a:t>Schottky</a:t>
            </a:r>
            <a:r>
              <a:rPr lang="de-DE" altLang="de-DE" dirty="0">
                <a:solidFill>
                  <a:srgbClr val="131DDD"/>
                </a:solidFill>
              </a:rPr>
              <a:t> </a:t>
            </a:r>
            <a:r>
              <a:rPr lang="de-DE" altLang="de-DE" dirty="0" err="1">
                <a:solidFill>
                  <a:srgbClr val="131DDD"/>
                </a:solidFill>
              </a:rPr>
              <a:t>pickups</a:t>
            </a:r>
            <a:r>
              <a:rPr lang="de-DE" altLang="de-DE" dirty="0">
                <a:solidFill>
                  <a:srgbClr val="131DDD"/>
                </a:solidFill>
              </a:rPr>
              <a:t> </a:t>
            </a:r>
          </a:p>
          <a:p>
            <a:pPr eaLnBrk="1" hangingPunct="1"/>
            <a:r>
              <a:rPr lang="de-DE" altLang="de-DE" dirty="0">
                <a:solidFill>
                  <a:srgbClr val="131DDD"/>
                </a:solidFill>
              </a:rPr>
              <a:t>horizontal </a:t>
            </a:r>
            <a:r>
              <a:rPr lang="de-DE" altLang="de-DE" dirty="0" err="1">
                <a:solidFill>
                  <a:srgbClr val="131DDD"/>
                </a:solidFill>
              </a:rPr>
              <a:t>and</a:t>
            </a:r>
            <a:r>
              <a:rPr lang="de-DE" altLang="de-DE" dirty="0">
                <a:solidFill>
                  <a:srgbClr val="131DDD"/>
                </a:solidFill>
              </a:rPr>
              <a:t> longitudinal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4870450" y="1204912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2" name="Oval 21"/>
          <p:cNvSpPr/>
          <p:nvPr/>
        </p:nvSpPr>
        <p:spPr bwMode="auto">
          <a:xfrm>
            <a:off x="7489824" y="2157412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3" name="Oval 22"/>
          <p:cNvSpPr/>
          <p:nvPr/>
        </p:nvSpPr>
        <p:spPr bwMode="auto">
          <a:xfrm>
            <a:off x="7851775" y="3228716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841374" y="3395403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5" name="Oval 24"/>
          <p:cNvSpPr/>
          <p:nvPr/>
        </p:nvSpPr>
        <p:spPr bwMode="auto">
          <a:xfrm>
            <a:off x="6689724" y="5169695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6" name="Oval 25"/>
          <p:cNvSpPr/>
          <p:nvPr/>
        </p:nvSpPr>
        <p:spPr bwMode="auto">
          <a:xfrm>
            <a:off x="1946274" y="5147460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1203324" y="4467226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28" name="Oval 27"/>
          <p:cNvSpPr/>
          <p:nvPr/>
        </p:nvSpPr>
        <p:spPr bwMode="auto">
          <a:xfrm>
            <a:off x="2849021" y="5444341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30" name="Oval 29"/>
          <p:cNvSpPr/>
          <p:nvPr/>
        </p:nvSpPr>
        <p:spPr bwMode="auto">
          <a:xfrm>
            <a:off x="1031108" y="2352675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32" name="Oval 31"/>
          <p:cNvSpPr/>
          <p:nvPr/>
        </p:nvSpPr>
        <p:spPr bwMode="auto">
          <a:xfrm>
            <a:off x="7607298" y="4276724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33" name="Oval 32"/>
          <p:cNvSpPr/>
          <p:nvPr/>
        </p:nvSpPr>
        <p:spPr bwMode="auto">
          <a:xfrm>
            <a:off x="1987548" y="1509712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34" name="Oval 33"/>
          <p:cNvSpPr/>
          <p:nvPr/>
        </p:nvSpPr>
        <p:spPr bwMode="auto">
          <a:xfrm>
            <a:off x="2715671" y="2675016"/>
            <a:ext cx="133350" cy="219075"/>
          </a:xfrm>
          <a:prstGeom prst="ellipse">
            <a:avLst/>
          </a:prstGeom>
          <a:solidFill>
            <a:srgbClr val="1447EA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2889251" y="3368126"/>
            <a:ext cx="3102419" cy="52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95" tIns="46798" rIns="89995" bIns="46798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dirty="0" err="1">
                <a:solidFill>
                  <a:srgbClr val="C00000"/>
                </a:solidFill>
              </a:rPr>
              <a:t>Detector</a:t>
            </a:r>
            <a:r>
              <a:rPr lang="de-DE" altLang="de-DE" dirty="0">
                <a:solidFill>
                  <a:srgbClr val="C00000"/>
                </a:solidFill>
              </a:rPr>
              <a:t> </a:t>
            </a:r>
            <a:r>
              <a:rPr lang="de-DE" altLang="de-DE" dirty="0" err="1">
                <a:solidFill>
                  <a:srgbClr val="C00000"/>
                </a:solidFill>
              </a:rPr>
              <a:t>pockets</a:t>
            </a:r>
            <a:endParaRPr lang="de-DE" altLang="de-DE" dirty="0">
              <a:solidFill>
                <a:srgbClr val="C00000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6730998" y="1593055"/>
            <a:ext cx="133350" cy="219075"/>
          </a:xfrm>
          <a:prstGeom prst="ellipse">
            <a:avLst/>
          </a:prstGeom>
          <a:solidFill>
            <a:srgbClr val="C00000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42" name="Oval 41"/>
          <p:cNvSpPr/>
          <p:nvPr/>
        </p:nvSpPr>
        <p:spPr bwMode="auto">
          <a:xfrm>
            <a:off x="2715671" y="3521286"/>
            <a:ext cx="133350" cy="219075"/>
          </a:xfrm>
          <a:prstGeom prst="ellipse">
            <a:avLst/>
          </a:prstGeom>
          <a:solidFill>
            <a:srgbClr val="C00000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16" name="Rounded Rectangle 15"/>
          <p:cNvSpPr/>
          <p:nvPr/>
        </p:nvSpPr>
        <p:spPr bwMode="auto">
          <a:xfrm>
            <a:off x="-152400" y="1652587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45" name="Rounded Rectangle 44"/>
          <p:cNvSpPr/>
          <p:nvPr/>
        </p:nvSpPr>
        <p:spPr bwMode="auto">
          <a:xfrm>
            <a:off x="1336674" y="471487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46" name="Rounded Rectangle 45"/>
          <p:cNvSpPr/>
          <p:nvPr/>
        </p:nvSpPr>
        <p:spPr bwMode="auto">
          <a:xfrm>
            <a:off x="3280056" y="361950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47" name="Rounded Rectangle 46"/>
          <p:cNvSpPr/>
          <p:nvPr/>
        </p:nvSpPr>
        <p:spPr bwMode="auto">
          <a:xfrm>
            <a:off x="4453760" y="152399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48" name="Rounded Rectangle 47"/>
          <p:cNvSpPr/>
          <p:nvPr/>
        </p:nvSpPr>
        <p:spPr bwMode="auto">
          <a:xfrm>
            <a:off x="6922864" y="423861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49" name="Rounded Rectangle 48"/>
          <p:cNvSpPr/>
          <p:nvPr/>
        </p:nvSpPr>
        <p:spPr bwMode="auto">
          <a:xfrm>
            <a:off x="8696643" y="5019675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50" name="Rounded Rectangle 49"/>
          <p:cNvSpPr/>
          <p:nvPr/>
        </p:nvSpPr>
        <p:spPr bwMode="auto">
          <a:xfrm>
            <a:off x="7527924" y="6215064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51" name="Rounded Rectangle 50"/>
          <p:cNvSpPr/>
          <p:nvPr/>
        </p:nvSpPr>
        <p:spPr bwMode="auto">
          <a:xfrm>
            <a:off x="4813838" y="6638929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52" name="Rounded Rectangle 51"/>
          <p:cNvSpPr/>
          <p:nvPr/>
        </p:nvSpPr>
        <p:spPr bwMode="auto">
          <a:xfrm>
            <a:off x="3438159" y="6707982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53" name="Rounded Rectangle 52"/>
          <p:cNvSpPr/>
          <p:nvPr/>
        </p:nvSpPr>
        <p:spPr bwMode="auto">
          <a:xfrm>
            <a:off x="1336674" y="6472237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54" name="Rounded Rectangle 53"/>
          <p:cNvSpPr/>
          <p:nvPr/>
        </p:nvSpPr>
        <p:spPr bwMode="auto">
          <a:xfrm>
            <a:off x="54339" y="4884748"/>
            <a:ext cx="342900" cy="300038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55" name="Oval 54"/>
          <p:cNvSpPr/>
          <p:nvPr/>
        </p:nvSpPr>
        <p:spPr bwMode="auto">
          <a:xfrm>
            <a:off x="7540624" y="2176463"/>
            <a:ext cx="133350" cy="219075"/>
          </a:xfrm>
          <a:prstGeom prst="ellipse">
            <a:avLst/>
          </a:prstGeom>
          <a:solidFill>
            <a:srgbClr val="C00000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56" name="Oval 55"/>
          <p:cNvSpPr/>
          <p:nvPr/>
        </p:nvSpPr>
        <p:spPr bwMode="auto">
          <a:xfrm>
            <a:off x="1920873" y="5182963"/>
            <a:ext cx="133350" cy="219075"/>
          </a:xfrm>
          <a:prstGeom prst="ellipse">
            <a:avLst/>
          </a:prstGeom>
          <a:solidFill>
            <a:srgbClr val="C00000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57" name="Oval 56"/>
          <p:cNvSpPr/>
          <p:nvPr/>
        </p:nvSpPr>
        <p:spPr bwMode="auto">
          <a:xfrm>
            <a:off x="1238248" y="4467225"/>
            <a:ext cx="133350" cy="219075"/>
          </a:xfrm>
          <a:prstGeom prst="ellipse">
            <a:avLst/>
          </a:prstGeom>
          <a:solidFill>
            <a:srgbClr val="C00000">
              <a:alpha val="58824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/>
          </a:p>
        </p:txBody>
      </p:sp>
      <p:sp>
        <p:nvSpPr>
          <p:cNvPr id="60" name="Oval 59"/>
          <p:cNvSpPr/>
          <p:nvPr/>
        </p:nvSpPr>
        <p:spPr bwMode="auto">
          <a:xfrm>
            <a:off x="7673973" y="4347326"/>
            <a:ext cx="133350" cy="219075"/>
          </a:xfrm>
          <a:prstGeom prst="ellipse">
            <a:avLst/>
          </a:prstGeom>
          <a:solidFill>
            <a:srgbClr val="FFC000">
              <a:alpha val="59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>
              <a:solidFill>
                <a:srgbClr val="FFC000"/>
              </a:solidFill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120232" y="2405865"/>
            <a:ext cx="133350" cy="219075"/>
          </a:xfrm>
          <a:prstGeom prst="ellipse">
            <a:avLst/>
          </a:prstGeom>
          <a:solidFill>
            <a:srgbClr val="FFC000">
              <a:alpha val="59000"/>
            </a:srgb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89995" tIns="46798" rIns="89995" bIns="46798" numCol="1" rtlCol="0" anchor="t" anchorCtr="0" compatLnSpc="1">
            <a:prstTxWarp prst="textNoShape">
              <a:avLst/>
            </a:prstTxWarp>
          </a:bodyPr>
          <a:lstStyle/>
          <a:p>
            <a:pPr defTabSz="914353"/>
            <a:endParaRPr lang="en-US">
              <a:solidFill>
                <a:srgbClr val="FFC000"/>
              </a:solidFill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8" y="4996913"/>
            <a:ext cx="2029784" cy="180749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50" y="1173513"/>
            <a:ext cx="1190121" cy="4099306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19" y="4937910"/>
            <a:ext cx="2538074" cy="197405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018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421_82_R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67056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2195" name="Group 3"/>
          <p:cNvGrpSpPr>
            <a:grpSpLocks/>
          </p:cNvGrpSpPr>
          <p:nvPr/>
        </p:nvGrpSpPr>
        <p:grpSpPr bwMode="auto">
          <a:xfrm>
            <a:off x="1554163" y="4876800"/>
            <a:ext cx="6003925" cy="1857375"/>
            <a:chOff x="624" y="3072"/>
            <a:chExt cx="3782" cy="1170"/>
          </a:xfrm>
        </p:grpSpPr>
        <p:grpSp>
          <p:nvGrpSpPr>
            <p:cNvPr id="12320" name="Group 4"/>
            <p:cNvGrpSpPr>
              <a:grpSpLocks/>
            </p:cNvGrpSpPr>
            <p:nvPr/>
          </p:nvGrpSpPr>
          <p:grpSpPr bwMode="auto">
            <a:xfrm>
              <a:off x="624" y="3072"/>
              <a:ext cx="3782" cy="1170"/>
              <a:chOff x="624" y="3072"/>
              <a:chExt cx="3782" cy="1170"/>
            </a:xfrm>
          </p:grpSpPr>
          <p:pic>
            <p:nvPicPr>
              <p:cNvPr id="12322" name="Picture 5" descr="0421_82_Raw_zoom_on_cooling0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072"/>
                <a:ext cx="1526" cy="1170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2323" name="Rectangle 6"/>
              <p:cNvSpPr>
                <a:spLocks/>
              </p:cNvSpPr>
              <p:nvPr/>
            </p:nvSpPr>
            <p:spPr bwMode="auto">
              <a:xfrm>
                <a:off x="624" y="3504"/>
                <a:ext cx="1248" cy="2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24" name="Line 7"/>
              <p:cNvSpPr>
                <a:spLocks noChangeShapeType="1"/>
              </p:cNvSpPr>
              <p:nvPr/>
            </p:nvSpPr>
            <p:spPr bwMode="auto">
              <a:xfrm>
                <a:off x="1872" y="3600"/>
                <a:ext cx="1008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21" name="Text Box 8"/>
            <p:cNvSpPr txBox="1">
              <a:spLocks/>
            </p:cNvSpPr>
            <p:nvPr/>
          </p:nvSpPr>
          <p:spPr bwMode="auto">
            <a:xfrm rot="207077">
              <a:off x="2064" y="3408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sz="1800" b="0">
                  <a:solidFill>
                    <a:srgbClr val="FF0000"/>
                  </a:solidFill>
                  <a:sym typeface="Arial" charset="0"/>
                </a:rPr>
                <a:t>cooling</a:t>
              </a:r>
            </a:p>
          </p:txBody>
        </p:sp>
      </p:grpSp>
      <p:grpSp>
        <p:nvGrpSpPr>
          <p:cNvPr id="1032201" name="Group 9"/>
          <p:cNvGrpSpPr>
            <a:grpSpLocks/>
          </p:cNvGrpSpPr>
          <p:nvPr/>
        </p:nvGrpSpPr>
        <p:grpSpPr bwMode="auto">
          <a:xfrm>
            <a:off x="1524000" y="3505200"/>
            <a:ext cx="7620000" cy="1951038"/>
            <a:chOff x="960" y="2208"/>
            <a:chExt cx="4800" cy="1229"/>
          </a:xfrm>
        </p:grpSpPr>
        <p:grpSp>
          <p:nvGrpSpPr>
            <p:cNvPr id="12315" name="Group 10"/>
            <p:cNvGrpSpPr>
              <a:grpSpLocks/>
            </p:cNvGrpSpPr>
            <p:nvPr/>
          </p:nvGrpSpPr>
          <p:grpSpPr bwMode="auto">
            <a:xfrm>
              <a:off x="960" y="2208"/>
              <a:ext cx="4800" cy="1229"/>
              <a:chOff x="960" y="2208"/>
              <a:chExt cx="4800" cy="1229"/>
            </a:xfrm>
          </p:grpSpPr>
          <p:pic>
            <p:nvPicPr>
              <p:cNvPr id="12317" name="Picture 11" descr="0421_82_Raw_zoom_on_EC1_AND_BETA0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4" y="2208"/>
                <a:ext cx="1586" cy="122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18" name="Rectangle 12"/>
              <p:cNvSpPr>
                <a:spLocks/>
              </p:cNvSpPr>
              <p:nvPr/>
            </p:nvSpPr>
            <p:spPr bwMode="auto">
              <a:xfrm>
                <a:off x="960" y="2928"/>
                <a:ext cx="1248" cy="2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19" name="Line 13"/>
              <p:cNvSpPr>
                <a:spLocks noChangeShapeType="1"/>
              </p:cNvSpPr>
              <p:nvPr/>
            </p:nvSpPr>
            <p:spPr bwMode="auto">
              <a:xfrm flipV="1">
                <a:off x="2208" y="2832"/>
                <a:ext cx="1968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6" name="Text Box 14"/>
            <p:cNvSpPr txBox="1">
              <a:spLocks/>
            </p:cNvSpPr>
            <p:nvPr/>
          </p:nvSpPr>
          <p:spPr bwMode="auto">
            <a:xfrm rot="-386069">
              <a:off x="2688" y="2688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sz="1800" b="0">
                  <a:solidFill>
                    <a:srgbClr val="FF0000"/>
                  </a:solidFill>
                  <a:sym typeface="Arial" charset="0"/>
                </a:rPr>
                <a:t>EC + </a:t>
              </a:r>
              <a:r>
                <a:rPr lang="de-DE" altLang="en-US" sz="1800" b="0">
                  <a:solidFill>
                    <a:srgbClr val="FF0000"/>
                  </a:solidFill>
                  <a:latin typeface="Symbol" pitchFamily="18" charset="2"/>
                  <a:sym typeface="Arial" charset="0"/>
                </a:rPr>
                <a:t>b</a:t>
              </a:r>
              <a:r>
                <a:rPr lang="de-DE" altLang="en-US" sz="1800" b="0" baseline="30000">
                  <a:solidFill>
                    <a:srgbClr val="FF0000"/>
                  </a:solidFill>
                  <a:latin typeface="Symbol" pitchFamily="18" charset="2"/>
                  <a:sym typeface="Arial" charset="0"/>
                </a:rPr>
                <a:t>+</a:t>
              </a:r>
            </a:p>
          </p:txBody>
        </p:sp>
      </p:grpSp>
      <p:grpSp>
        <p:nvGrpSpPr>
          <p:cNvPr id="1032207" name="Group 15"/>
          <p:cNvGrpSpPr>
            <a:grpSpLocks/>
          </p:cNvGrpSpPr>
          <p:nvPr/>
        </p:nvGrpSpPr>
        <p:grpSpPr bwMode="auto">
          <a:xfrm>
            <a:off x="1524000" y="2133600"/>
            <a:ext cx="6019800" cy="2286000"/>
            <a:chOff x="960" y="1344"/>
            <a:chExt cx="3792" cy="1440"/>
          </a:xfrm>
        </p:grpSpPr>
        <p:grpSp>
          <p:nvGrpSpPr>
            <p:cNvPr id="12310" name="Group 16"/>
            <p:cNvGrpSpPr>
              <a:grpSpLocks/>
            </p:cNvGrpSpPr>
            <p:nvPr/>
          </p:nvGrpSpPr>
          <p:grpSpPr bwMode="auto">
            <a:xfrm>
              <a:off x="960" y="1344"/>
              <a:ext cx="3792" cy="1440"/>
              <a:chOff x="960" y="1344"/>
              <a:chExt cx="3792" cy="1440"/>
            </a:xfrm>
          </p:grpSpPr>
          <p:pic>
            <p:nvPicPr>
              <p:cNvPr id="12312" name="Picture 17" descr="0421_82_Raw_zoom_on_BETA20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8" y="1344"/>
                <a:ext cx="1584" cy="1199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13" name="Rectangle 18"/>
              <p:cNvSpPr>
                <a:spLocks/>
              </p:cNvSpPr>
              <p:nvPr/>
            </p:nvSpPr>
            <p:spPr bwMode="auto">
              <a:xfrm>
                <a:off x="960" y="2544"/>
                <a:ext cx="1248" cy="2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14" name="Line 19"/>
              <p:cNvSpPr>
                <a:spLocks noChangeShapeType="1"/>
              </p:cNvSpPr>
              <p:nvPr/>
            </p:nvSpPr>
            <p:spPr bwMode="auto">
              <a:xfrm flipV="1">
                <a:off x="2208" y="1920"/>
                <a:ext cx="960" cy="7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11" name="Text Box 20"/>
            <p:cNvSpPr txBox="1">
              <a:spLocks/>
            </p:cNvSpPr>
            <p:nvPr/>
          </p:nvSpPr>
          <p:spPr bwMode="auto">
            <a:xfrm rot="-2603304">
              <a:off x="2400" y="2160"/>
              <a:ext cx="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sz="1800" b="0">
                  <a:solidFill>
                    <a:srgbClr val="FF0000"/>
                  </a:solidFill>
                  <a:latin typeface="Symbol" pitchFamily="18" charset="2"/>
                  <a:sym typeface="Arial" charset="0"/>
                </a:rPr>
                <a:t>b</a:t>
              </a:r>
              <a:r>
                <a:rPr lang="de-DE" altLang="en-US" sz="1800" b="0" baseline="30000">
                  <a:solidFill>
                    <a:srgbClr val="FF0000"/>
                  </a:solidFill>
                  <a:latin typeface="Symbol" pitchFamily="18" charset="2"/>
                  <a:sym typeface="Arial" charset="0"/>
                </a:rPr>
                <a:t>+</a:t>
              </a:r>
            </a:p>
          </p:txBody>
        </p:sp>
      </p:grpSp>
      <p:sp>
        <p:nvSpPr>
          <p:cNvPr id="12294" name="Rectangle 21"/>
          <p:cNvSpPr>
            <a:spLocks/>
          </p:cNvSpPr>
          <p:nvPr/>
        </p:nvSpPr>
        <p:spPr bwMode="auto">
          <a:xfrm>
            <a:off x="1147763" y="3001963"/>
            <a:ext cx="8334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300" b="0">
                <a:solidFill>
                  <a:srgbClr val="FFFFFF"/>
                </a:solidFill>
                <a:latin typeface="Gill Sans" charset="0"/>
                <a:sym typeface="Gill Sans" charset="0"/>
              </a:rPr>
              <a:t>142      59+</a:t>
            </a:r>
          </a:p>
        </p:txBody>
      </p:sp>
      <p:sp>
        <p:nvSpPr>
          <p:cNvPr id="12295" name="Rectangle 22"/>
          <p:cNvSpPr>
            <a:spLocks/>
          </p:cNvSpPr>
          <p:nvPr/>
        </p:nvSpPr>
        <p:spPr bwMode="auto">
          <a:xfrm>
            <a:off x="1408113" y="3074988"/>
            <a:ext cx="323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700" b="0">
                <a:solidFill>
                  <a:srgbClr val="FFFFFF"/>
                </a:solidFill>
                <a:latin typeface="Gill Sans" charset="0"/>
                <a:sym typeface="Gill Sans" charset="0"/>
              </a:rPr>
              <a:t>Pm</a:t>
            </a:r>
          </a:p>
        </p:txBody>
      </p:sp>
      <p:sp>
        <p:nvSpPr>
          <p:cNvPr id="12296" name="Rectangle 23"/>
          <p:cNvSpPr>
            <a:spLocks/>
          </p:cNvSpPr>
          <p:nvPr/>
        </p:nvSpPr>
        <p:spPr bwMode="auto">
          <a:xfrm>
            <a:off x="3148013" y="3003550"/>
            <a:ext cx="2762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700" b="0">
                <a:solidFill>
                  <a:srgbClr val="FFFFFF"/>
                </a:solidFill>
                <a:latin typeface="Gill Sans" charset="0"/>
                <a:sym typeface="Gill Sans" charset="0"/>
              </a:rPr>
              <a:t>Nd</a:t>
            </a:r>
          </a:p>
        </p:txBody>
      </p:sp>
      <p:sp>
        <p:nvSpPr>
          <p:cNvPr id="12297" name="Rectangle 24"/>
          <p:cNvSpPr>
            <a:spLocks/>
          </p:cNvSpPr>
          <p:nvPr/>
        </p:nvSpPr>
        <p:spPr bwMode="auto">
          <a:xfrm>
            <a:off x="2847975" y="2940050"/>
            <a:ext cx="8794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42938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42938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300" b="0">
                <a:solidFill>
                  <a:srgbClr val="FFFFFF"/>
                </a:solidFill>
                <a:latin typeface="Gill Sans" charset="0"/>
                <a:sym typeface="Gill Sans" charset="0"/>
              </a:rPr>
              <a:t>142       59+</a:t>
            </a:r>
          </a:p>
        </p:txBody>
      </p:sp>
      <p:sp>
        <p:nvSpPr>
          <p:cNvPr id="12298" name="Text Box 25"/>
          <p:cNvSpPr txBox="1">
            <a:spLocks/>
          </p:cNvSpPr>
          <p:nvPr/>
        </p:nvSpPr>
        <p:spPr bwMode="auto">
          <a:xfrm>
            <a:off x="593725" y="265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800" b="0">
              <a:solidFill>
                <a:srgbClr val="FFFFFF"/>
              </a:solidFill>
              <a:sym typeface="Arial" charset="0"/>
            </a:endParaRPr>
          </a:p>
        </p:txBody>
      </p:sp>
      <p:sp>
        <p:nvSpPr>
          <p:cNvPr id="12299" name="Rectangle 26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6172200" cy="116205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bIns="50800"/>
          <a:lstStyle/>
          <a:p>
            <a:pPr marL="39688" eaLnBrk="1" hangingPunct="1"/>
            <a:r>
              <a:rPr lang="de-DE" altLang="en-US" smtClean="0"/>
              <a:t>EC decay in ESR</a:t>
            </a:r>
            <a:br>
              <a:rPr lang="de-DE" altLang="en-US" smtClean="0"/>
            </a:br>
            <a:r>
              <a:rPr lang="de-DE" altLang="en-US" smtClean="0"/>
              <a:t>cooling, 2 EC and 2 </a:t>
            </a:r>
            <a:r>
              <a:rPr lang="de-DE" altLang="en-US" smtClean="0">
                <a:latin typeface="Symbol" pitchFamily="18" charset="2"/>
              </a:rPr>
              <a:t>b</a:t>
            </a:r>
            <a:r>
              <a:rPr lang="de-DE" altLang="en-US" baseline="30000" smtClean="0"/>
              <a:t>+</a:t>
            </a:r>
            <a:r>
              <a:rPr lang="de-DE" altLang="en-US" smtClean="0"/>
              <a:t> -decays</a:t>
            </a:r>
          </a:p>
        </p:txBody>
      </p:sp>
      <p:sp>
        <p:nvSpPr>
          <p:cNvPr id="12300" name="Rectangle 27"/>
          <p:cNvSpPr>
            <a:spLocks noChangeArrowheads="1"/>
          </p:cNvSpPr>
          <p:nvPr/>
        </p:nvSpPr>
        <p:spPr bwMode="auto">
          <a:xfrm>
            <a:off x="228600" y="1371600"/>
            <a:ext cx="891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Line 28"/>
          <p:cNvSpPr>
            <a:spLocks noChangeShapeType="1"/>
          </p:cNvSpPr>
          <p:nvPr/>
        </p:nvSpPr>
        <p:spPr bwMode="auto">
          <a:xfrm>
            <a:off x="1895475" y="1771650"/>
            <a:ext cx="11668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12302" name="Text Box 29"/>
          <p:cNvSpPr txBox="1">
            <a:spLocks noChangeArrowheads="1"/>
          </p:cNvSpPr>
          <p:nvPr/>
        </p:nvSpPr>
        <p:spPr bwMode="auto">
          <a:xfrm>
            <a:off x="1981200" y="1427163"/>
            <a:ext cx="1031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4.9 MeV</a:t>
            </a:r>
            <a:endParaRPr lang="de-DE" altLang="en-US" sz="1800"/>
          </a:p>
        </p:txBody>
      </p:sp>
      <p:grpSp>
        <p:nvGrpSpPr>
          <p:cNvPr id="1032222" name="Group 30"/>
          <p:cNvGrpSpPr>
            <a:grpSpLocks/>
          </p:cNvGrpSpPr>
          <p:nvPr/>
        </p:nvGrpSpPr>
        <p:grpSpPr bwMode="auto">
          <a:xfrm>
            <a:off x="1524000" y="762000"/>
            <a:ext cx="7340600" cy="1793875"/>
            <a:chOff x="960" y="480"/>
            <a:chExt cx="4624" cy="1130"/>
          </a:xfrm>
        </p:grpSpPr>
        <p:grpSp>
          <p:nvGrpSpPr>
            <p:cNvPr id="12305" name="Group 31"/>
            <p:cNvGrpSpPr>
              <a:grpSpLocks/>
            </p:cNvGrpSpPr>
            <p:nvPr/>
          </p:nvGrpSpPr>
          <p:grpSpPr bwMode="auto">
            <a:xfrm>
              <a:off x="960" y="480"/>
              <a:ext cx="4624" cy="1130"/>
              <a:chOff x="960" y="480"/>
              <a:chExt cx="4624" cy="1130"/>
            </a:xfrm>
          </p:grpSpPr>
          <p:pic>
            <p:nvPicPr>
              <p:cNvPr id="12307" name="Picture 32" descr="0421_82_Raw_zoom_on_EC20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480"/>
                <a:ext cx="1504" cy="113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08" name="Rectangle 33"/>
              <p:cNvSpPr>
                <a:spLocks/>
              </p:cNvSpPr>
              <p:nvPr/>
            </p:nvSpPr>
            <p:spPr bwMode="auto">
              <a:xfrm>
                <a:off x="960" y="1296"/>
                <a:ext cx="1248" cy="24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9" name="Line 34"/>
              <p:cNvSpPr>
                <a:spLocks noChangeShapeType="1"/>
              </p:cNvSpPr>
              <p:nvPr/>
            </p:nvSpPr>
            <p:spPr bwMode="auto">
              <a:xfrm flipV="1">
                <a:off x="2208" y="1008"/>
                <a:ext cx="1872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6" name="Text Box 35"/>
            <p:cNvSpPr txBox="1">
              <a:spLocks/>
            </p:cNvSpPr>
            <p:nvPr/>
          </p:nvSpPr>
          <p:spPr bwMode="auto">
            <a:xfrm rot="-774836">
              <a:off x="2880" y="1008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altLang="en-US" sz="1800" b="0">
                  <a:solidFill>
                    <a:srgbClr val="FF0000"/>
                  </a:solidFill>
                  <a:sym typeface="Arial" charset="0"/>
                </a:rPr>
                <a:t>EC</a:t>
              </a:r>
              <a:endParaRPr lang="de-DE" altLang="en-US" sz="1800" b="0" baseline="30000">
                <a:solidFill>
                  <a:srgbClr val="FF0000"/>
                </a:solidFill>
                <a:latin typeface="Symbol" pitchFamily="18" charset="2"/>
                <a:sym typeface="Arial" charset="0"/>
              </a:endParaRPr>
            </a:p>
          </p:txBody>
        </p:sp>
      </p:grpSp>
      <p:sp>
        <p:nvSpPr>
          <p:cNvPr id="12304" name="Rectangle 36"/>
          <p:cNvSpPr>
            <a:spLocks noChangeArrowheads="1"/>
          </p:cNvSpPr>
          <p:nvPr/>
        </p:nvSpPr>
        <p:spPr bwMode="auto">
          <a:xfrm>
            <a:off x="1536700" y="1152525"/>
            <a:ext cx="2025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sz="2000" b="0">
                <a:latin typeface="Symbol" pitchFamily="18" charset="2"/>
              </a:rPr>
              <a:t>D</a:t>
            </a:r>
            <a:r>
              <a:rPr lang="de-DE" altLang="en-US" sz="2000" b="0"/>
              <a:t>m/m = 3.7x10</a:t>
            </a:r>
            <a:r>
              <a:rPr lang="de-DE" altLang="en-US" sz="2000" b="0" baseline="30000"/>
              <a:t>-5</a:t>
            </a:r>
          </a:p>
        </p:txBody>
      </p:sp>
    </p:spTree>
    <p:extLst>
      <p:ext uri="{BB962C8B-B14F-4D97-AF65-F5344CB8AC3E}">
        <p14:creationId xmlns:p14="http://schemas.microsoft.com/office/powerpoint/2010/main" val="851177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11263"/>
          </a:xfrm>
        </p:spPr>
        <p:txBody>
          <a:bodyPr/>
          <a:lstStyle/>
          <a:p>
            <a:pPr marL="39688" eaLnBrk="1" hangingPunct="1"/>
            <a:r>
              <a:rPr lang="en-US" altLang="de-DE" dirty="0" smtClean="0"/>
              <a:t>Resonant </a:t>
            </a:r>
            <a:r>
              <a:rPr lang="en-US" altLang="de-DE" dirty="0" err="1" smtClean="0"/>
              <a:t>Schottky</a:t>
            </a:r>
            <a:r>
              <a:rPr lang="en-US" altLang="de-DE" dirty="0" smtClean="0"/>
              <a:t> Pickup</a:t>
            </a:r>
            <a:br>
              <a:rPr lang="en-US" altLang="de-DE" dirty="0" smtClean="0"/>
            </a:br>
            <a:r>
              <a:rPr lang="en-US" altLang="de-DE" dirty="0" smtClean="0"/>
              <a:t>(with transverse position measurement)</a:t>
            </a:r>
            <a:endParaRPr lang="de-DE" altLang="de-DE" dirty="0" smtClean="0"/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7652" y="1211263"/>
            <a:ext cx="3368675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93372" y="1201391"/>
            <a:ext cx="2818698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dirty="0" err="1"/>
              <a:t>U</a:t>
            </a:r>
            <a:r>
              <a:rPr lang="de-DE" altLang="de-DE" sz="2000" dirty="0" err="1" smtClean="0"/>
              <a:t>se</a:t>
            </a:r>
            <a:r>
              <a:rPr lang="de-DE" altLang="de-DE" sz="2000" dirty="0" smtClean="0"/>
              <a:t> </a:t>
            </a:r>
            <a:r>
              <a:rPr lang="de-DE" altLang="de-DE" sz="2000" dirty="0" err="1"/>
              <a:t>pill</a:t>
            </a:r>
            <a:r>
              <a:rPr lang="de-DE" altLang="de-DE" sz="2000" dirty="0"/>
              <a:t> box </a:t>
            </a:r>
            <a:r>
              <a:rPr lang="de-DE" altLang="de-DE" sz="2000" dirty="0" err="1" smtClean="0"/>
              <a:t>cavity</a:t>
            </a:r>
            <a:r>
              <a:rPr lang="de-DE" altLang="de-DE" sz="2000" dirty="0" smtClean="0"/>
              <a:t> in</a:t>
            </a:r>
            <a:endParaRPr lang="de-DE" altLang="de-DE" sz="2000" dirty="0"/>
          </a:p>
          <a:p>
            <a:pPr eaLnBrk="1" hangingPunct="1"/>
            <a:r>
              <a:rPr lang="de-DE" altLang="de-DE" sz="2000" dirty="0" smtClean="0"/>
              <a:t>T010 </a:t>
            </a:r>
            <a:r>
              <a:rPr lang="de-DE" altLang="de-DE" sz="2000" dirty="0" err="1" smtClean="0"/>
              <a:t>monopole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mode</a:t>
            </a:r>
            <a:endParaRPr lang="de-DE" altLang="de-DE" sz="2000" dirty="0"/>
          </a:p>
          <a:p>
            <a:pPr eaLnBrk="1" hangingPunct="1"/>
            <a:r>
              <a:rPr lang="de-DE" altLang="de-DE" sz="2000" dirty="0" err="1"/>
              <a:t>f</a:t>
            </a:r>
            <a:r>
              <a:rPr lang="de-DE" altLang="de-DE" sz="2000" baseline="-25000" dirty="0" err="1"/>
              <a:t>R</a:t>
            </a:r>
            <a:r>
              <a:rPr lang="de-DE" altLang="de-DE" sz="2000" dirty="0"/>
              <a:t> </a:t>
            </a:r>
            <a:r>
              <a:rPr lang="de-DE" altLang="de-DE" sz="2000" dirty="0" err="1" smtClean="0"/>
              <a:t>tunable</a:t>
            </a:r>
            <a:r>
              <a:rPr lang="de-DE" altLang="de-DE" sz="2000" dirty="0" smtClean="0"/>
              <a:t>,</a:t>
            </a:r>
            <a:endParaRPr lang="de-DE" altLang="de-DE" sz="2000" dirty="0"/>
          </a:p>
          <a:p>
            <a:pPr eaLnBrk="1" hangingPunct="1"/>
            <a:r>
              <a:rPr lang="de-DE" altLang="de-DE" sz="2000" dirty="0" err="1"/>
              <a:t>quality</a:t>
            </a:r>
            <a:r>
              <a:rPr lang="de-DE" altLang="de-DE" sz="2000" dirty="0"/>
              <a:t> </a:t>
            </a:r>
            <a:r>
              <a:rPr lang="de-DE" altLang="de-DE" sz="2000" dirty="0" err="1"/>
              <a:t>factor</a:t>
            </a:r>
            <a:r>
              <a:rPr lang="de-DE" altLang="de-DE" sz="2000" dirty="0"/>
              <a:t> Q</a:t>
            </a:r>
          </a:p>
          <a:p>
            <a:pPr eaLnBrk="1" hangingPunct="1"/>
            <a:r>
              <a:rPr lang="de-DE" altLang="de-DE" sz="2000" dirty="0"/>
              <a:t>also </a:t>
            </a:r>
            <a:r>
              <a:rPr lang="de-DE" altLang="de-DE" sz="2000" dirty="0" err="1" smtClean="0"/>
              <a:t>adjustable</a:t>
            </a:r>
            <a:r>
              <a:rPr lang="de-DE" altLang="de-DE" sz="2000" dirty="0" smtClean="0"/>
              <a:t>.</a:t>
            </a:r>
            <a:endParaRPr lang="de-DE" altLang="de-DE" sz="2000" dirty="0"/>
          </a:p>
        </p:txBody>
      </p:sp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73" y="1201391"/>
            <a:ext cx="2608827" cy="260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11050" y="6519227"/>
            <a:ext cx="2448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S. Sanjari, X. Chen</a:t>
            </a:r>
            <a:endParaRPr lang="de-DE" sz="2000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4841" y="3968481"/>
            <a:ext cx="2365175" cy="31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1707428" y="6311122"/>
            <a:ext cx="72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14 cm</a:t>
            </a:r>
            <a:endParaRPr lang="de-DE" sz="1200" dirty="0"/>
          </a:p>
        </p:txBody>
      </p:sp>
      <p:sp>
        <p:nvSpPr>
          <p:cNvPr id="3" name="Textfeld 2"/>
          <p:cNvSpPr txBox="1"/>
          <p:nvPr/>
        </p:nvSpPr>
        <p:spPr>
          <a:xfrm>
            <a:off x="1293678" y="5943053"/>
            <a:ext cx="727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168cm</a:t>
            </a:r>
            <a:endParaRPr lang="de-DE" sz="1200" dirty="0"/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369539" y="6189044"/>
            <a:ext cx="2537304" cy="9625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19050" cap="flat" cmpd="sng" algn="ctr">
            <a:solidFill>
              <a:schemeClr val="tx1"/>
            </a:solidFill>
            <a:prstDash val="sysDash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163093" y="3364289"/>
            <a:ext cx="381256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000" dirty="0" err="1"/>
              <a:t>E</a:t>
            </a:r>
            <a:r>
              <a:rPr lang="de-DE" altLang="de-DE" sz="2000" dirty="0" err="1" smtClean="0"/>
              <a:t>lliptical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cavity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possible</a:t>
            </a:r>
            <a:r>
              <a:rPr lang="de-DE" altLang="de-DE" sz="2000" dirty="0" smtClean="0"/>
              <a:t> </a:t>
            </a:r>
          </a:p>
          <a:p>
            <a:pPr eaLnBrk="1" hangingPunct="1"/>
            <a:r>
              <a:rPr lang="de-DE" altLang="de-DE" sz="2000" dirty="0" err="1" smtClean="0"/>
              <a:t>to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introduce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gradient</a:t>
            </a:r>
            <a:r>
              <a:rPr lang="de-DE" altLang="de-DE" sz="2000" dirty="0" smtClean="0"/>
              <a:t> in R/Q,</a:t>
            </a:r>
          </a:p>
          <a:p>
            <a:pPr eaLnBrk="1" hangingPunct="1"/>
            <a:r>
              <a:rPr lang="de-DE" altLang="de-DE" sz="2000" dirty="0" err="1" smtClean="0"/>
              <a:t>signal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strength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gives</a:t>
            </a:r>
            <a:r>
              <a:rPr lang="de-DE" altLang="de-DE" sz="2000" dirty="0" smtClean="0"/>
              <a:t> </a:t>
            </a:r>
            <a:r>
              <a:rPr lang="de-DE" altLang="de-DE" sz="2000" dirty="0" err="1" smtClean="0"/>
              <a:t>position</a:t>
            </a:r>
            <a:endParaRPr lang="de-DE" altLang="de-DE" sz="2000" dirty="0"/>
          </a:p>
        </p:txBody>
      </p:sp>
      <p:pic>
        <p:nvPicPr>
          <p:cNvPr id="20" name="WEPD03f2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68675" y="4851302"/>
            <a:ext cx="3838425" cy="1881626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Gerade Verbindung mit Pfeil 6"/>
          <p:cNvCxnSpPr/>
          <p:nvPr/>
        </p:nvCxnSpPr>
        <p:spPr bwMode="auto">
          <a:xfrm flipH="1">
            <a:off x="1343665" y="6311122"/>
            <a:ext cx="495692" cy="12658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1000166_small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975653" y="4011190"/>
            <a:ext cx="2160261" cy="23674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feld 3"/>
          <p:cNvSpPr txBox="1"/>
          <p:nvPr/>
        </p:nvSpPr>
        <p:spPr>
          <a:xfrm rot="19818588">
            <a:off x="6359642" y="6238509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y/cm</a:t>
            </a:r>
            <a:endParaRPr lang="de-DE" sz="1600" dirty="0"/>
          </a:p>
        </p:txBody>
      </p:sp>
      <p:sp>
        <p:nvSpPr>
          <p:cNvPr id="18" name="Textfeld 17"/>
          <p:cNvSpPr txBox="1"/>
          <p:nvPr/>
        </p:nvSpPr>
        <p:spPr>
          <a:xfrm rot="613141">
            <a:off x="4447000" y="6457100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x/cm</a:t>
            </a:r>
            <a:endParaRPr lang="de-DE" sz="1600" dirty="0"/>
          </a:p>
        </p:txBody>
      </p:sp>
      <p:sp>
        <p:nvSpPr>
          <p:cNvPr id="19" name="Textfeld 18"/>
          <p:cNvSpPr txBox="1"/>
          <p:nvPr/>
        </p:nvSpPr>
        <p:spPr>
          <a:xfrm rot="16200000">
            <a:off x="3055373" y="5367351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R/Q [</a:t>
            </a:r>
            <a:r>
              <a:rPr lang="el-GR" sz="1600" dirty="0" smtClean="0"/>
              <a:t>Ω</a:t>
            </a:r>
            <a:r>
              <a:rPr lang="de-DE" sz="1600" dirty="0" smtClean="0"/>
              <a:t>]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45850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ew prototyp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New prototype</a:t>
            </a:r>
          </a:p>
        </p:txBody>
      </p:sp>
      <p:sp>
        <p:nvSpPr>
          <p:cNvPr id="136" name="Symmetric design…"/>
          <p:cNvSpPr txBox="1">
            <a:spLocks noGrp="1"/>
          </p:cNvSpPr>
          <p:nvPr>
            <p:ph type="body" idx="1"/>
          </p:nvPr>
        </p:nvSpPr>
        <p:spPr>
          <a:xfrm>
            <a:off x="457199" y="1600200"/>
            <a:ext cx="6173073" cy="487322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80041" indent="-280041" defTabSz="374852">
              <a:spcBef>
                <a:spcPts val="422"/>
              </a:spcBef>
              <a:defRPr sz="2788"/>
            </a:pPr>
            <a:r>
              <a:t>Symmetric design</a:t>
            </a:r>
          </a:p>
          <a:p>
            <a:pPr marL="280041" indent="-280041" defTabSz="374852">
              <a:spcBef>
                <a:spcPts val="422"/>
              </a:spcBef>
              <a:defRPr sz="2788"/>
            </a:pPr>
            <a:r>
              <a:t>Made of 100% stainless steel</a:t>
            </a:r>
          </a:p>
          <a:p>
            <a:pPr marL="543608" lvl="1" indent="-280041" defTabSz="374852">
              <a:spcBef>
                <a:spcPts val="422"/>
              </a:spcBef>
              <a:defRPr sz="2788"/>
            </a:pPr>
            <a:r>
              <a:t>Vacuum friendly</a:t>
            </a:r>
          </a:p>
          <a:p>
            <a:pPr marL="543608" lvl="1" indent="-280041" defTabSz="374852">
              <a:spcBef>
                <a:spcPts val="422"/>
              </a:spcBef>
              <a:defRPr sz="2788"/>
            </a:pPr>
            <a:r>
              <a:t>Easy construction</a:t>
            </a:r>
          </a:p>
          <a:p>
            <a:pPr marL="543608" lvl="1" indent="-280041" defTabSz="374852">
              <a:spcBef>
                <a:spcPts val="422"/>
              </a:spcBef>
              <a:defRPr sz="2788"/>
            </a:pPr>
            <a:r>
              <a:t>No movable parts in the support</a:t>
            </a:r>
          </a:p>
          <a:p>
            <a:pPr marL="280041" indent="-280041" defTabSz="374852">
              <a:spcBef>
                <a:spcPts val="422"/>
              </a:spcBef>
              <a:defRPr sz="2788"/>
            </a:pPr>
            <a:endParaRPr/>
          </a:p>
          <a:p>
            <a:pPr marL="280041" indent="-280041" defTabSz="374852">
              <a:spcBef>
                <a:spcPts val="422"/>
              </a:spcBef>
              <a:defRPr sz="2788"/>
            </a:pPr>
            <a:r>
              <a:t>No ceramic gap (hence no reliance on ceramic spec)</a:t>
            </a:r>
          </a:p>
          <a:p>
            <a:pPr marL="280041" indent="-280041" defTabSz="374852">
              <a:spcBef>
                <a:spcPts val="422"/>
              </a:spcBef>
              <a:defRPr sz="2788"/>
            </a:pPr>
            <a:endParaRPr/>
          </a:p>
          <a:p>
            <a:pPr marL="280041" indent="-280041" defTabSz="374852">
              <a:spcBef>
                <a:spcPts val="422"/>
              </a:spcBef>
              <a:defRPr sz="2788"/>
            </a:pPr>
            <a:r>
              <a:t>Variable sensitivity (Q value)</a:t>
            </a:r>
          </a:p>
          <a:p>
            <a:pPr marL="543608" lvl="1" indent="-280041" defTabSz="374852">
              <a:spcBef>
                <a:spcPts val="422"/>
              </a:spcBef>
              <a:defRPr sz="2788"/>
            </a:pPr>
            <a:r>
              <a:t>“follow” the beam during cooling</a:t>
            </a:r>
          </a:p>
          <a:p>
            <a:pPr marL="543608" lvl="1" indent="-280041" defTabSz="374852">
              <a:spcBef>
                <a:spcPts val="422"/>
              </a:spcBef>
              <a:defRPr sz="2788"/>
            </a:pPr>
            <a:r>
              <a:t>Dynamic loading</a:t>
            </a:r>
          </a:p>
          <a:p>
            <a:pPr marL="543608" lvl="1" indent="-280041" defTabSz="374852">
              <a:spcBef>
                <a:spcPts val="422"/>
              </a:spcBef>
              <a:defRPr sz="2788"/>
            </a:pPr>
            <a:endParaRPr/>
          </a:p>
          <a:p>
            <a:pPr marL="280041" indent="-280041" defTabSz="374852">
              <a:spcBef>
                <a:spcPts val="422"/>
              </a:spcBef>
              <a:defRPr sz="2788"/>
            </a:pPr>
            <a:r>
              <a:t>Variable Frequency (ca. 4 MHz at 410 MHz)</a:t>
            </a:r>
          </a:p>
        </p:txBody>
      </p:sp>
      <p:pic>
        <p:nvPicPr>
          <p:cNvPr id="137" name="front.jpg" descr="front.jpg"/>
          <p:cNvPicPr>
            <a:picLocks noChangeAspect="1"/>
          </p:cNvPicPr>
          <p:nvPr/>
        </p:nvPicPr>
        <p:blipFill>
          <a:blip r:embed="rId2">
            <a:extLst/>
          </a:blip>
          <a:srcRect l="31030" t="3810" r="31030" b="3810"/>
          <a:stretch>
            <a:fillRect/>
          </a:stretch>
        </p:blipFill>
        <p:spPr>
          <a:xfrm>
            <a:off x="6644990" y="1398372"/>
            <a:ext cx="2378469" cy="4873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20180508_114344.jpg" descr="IMG_20180508_11434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4895" y="1057557"/>
            <a:ext cx="7180353" cy="5385265"/>
          </a:xfrm>
          <a:prstGeom prst="rect">
            <a:avLst/>
          </a:prstGeom>
          <a:ln w="114300">
            <a:solidFill>
              <a:srgbClr val="F79646"/>
            </a:solidFill>
            <a:miter lim="400000"/>
          </a:ln>
        </p:spPr>
      </p:pic>
      <p:sp>
        <p:nvSpPr>
          <p:cNvPr id="139" name="MSS et. al. GSI SciRep 2017"/>
          <p:cNvSpPr txBox="1"/>
          <p:nvPr/>
        </p:nvSpPr>
        <p:spPr>
          <a:xfrm>
            <a:off x="6018800" y="6271655"/>
            <a:ext cx="3125200" cy="338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3" tIns="45713" rIns="45713" bIns="45713">
            <a:spAutoFit/>
          </a:bodyPr>
          <a:lstStyle>
            <a:lvl1pPr algn="l" defTabSz="650240">
              <a:defRPr sz="1600" b="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kern="0" dirty="0" err="1" smtClean="0">
                <a:solidFill>
                  <a:srgbClr val="000000"/>
                </a:solidFill>
              </a:rPr>
              <a:t>S.Sanjari</a:t>
            </a:r>
            <a:r>
              <a:rPr kern="0" dirty="0" smtClean="0">
                <a:solidFill>
                  <a:srgbClr val="000000"/>
                </a:solidFill>
              </a:rPr>
              <a:t> </a:t>
            </a:r>
            <a:r>
              <a:rPr kern="0" dirty="0">
                <a:solidFill>
                  <a:srgbClr val="000000"/>
                </a:solidFill>
              </a:rPr>
              <a:t>et. al. GSI </a:t>
            </a:r>
            <a:r>
              <a:rPr kern="0" dirty="0" err="1">
                <a:solidFill>
                  <a:srgbClr val="000000"/>
                </a:solidFill>
              </a:rPr>
              <a:t>SciRep</a:t>
            </a:r>
            <a:r>
              <a:rPr kern="0" dirty="0">
                <a:solidFill>
                  <a:srgbClr val="000000"/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94263325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315759"/>
            <a:ext cx="7772400" cy="457200"/>
          </a:xfrm>
        </p:spPr>
        <p:txBody>
          <a:bodyPr/>
          <a:lstStyle/>
          <a:p>
            <a:pPr eaLnBrk="1" hangingPunct="1"/>
            <a:r>
              <a:rPr lang="en-GB" altLang="de-DE" sz="3200" dirty="0"/>
              <a:t>Detector </a:t>
            </a:r>
            <a:r>
              <a:rPr lang="en-GB" altLang="de-DE" sz="3200" dirty="0" smtClean="0"/>
              <a:t>Pockets</a:t>
            </a:r>
            <a:br>
              <a:rPr lang="en-GB" altLang="de-DE" sz="3200" dirty="0" smtClean="0"/>
            </a:br>
            <a:r>
              <a:rPr lang="en-GB" altLang="de-DE" sz="2000" dirty="0" smtClean="0"/>
              <a:t>e.g. for </a:t>
            </a:r>
            <a:r>
              <a:rPr lang="en-GB" altLang="de-DE" sz="2000" dirty="0" smtClean="0">
                <a:latin typeface="Symbol" panose="05050102010706020507" pitchFamily="18" charset="2"/>
              </a:rPr>
              <a:t>b</a:t>
            </a:r>
            <a:r>
              <a:rPr lang="en-GB" altLang="de-DE" sz="2000" dirty="0" smtClean="0"/>
              <a:t> delayed neutron emission</a:t>
            </a:r>
            <a:endParaRPr lang="en-GB" altLang="de-DE" sz="2000" i="1" dirty="0"/>
          </a:p>
        </p:txBody>
      </p:sp>
      <p:pic>
        <p:nvPicPr>
          <p:cNvPr id="22" name="Picture 21"/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2134403"/>
            <a:ext cx="9077325" cy="29289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692" y="1344128"/>
            <a:ext cx="4616970" cy="40011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dirty="0"/>
              <a:t>CR in RIB mode, x-width = </a:t>
            </a:r>
            <a:r>
              <a:rPr lang="en-US" sz="2000" dirty="0" err="1"/>
              <a:t>sqrt</a:t>
            </a:r>
            <a:r>
              <a:rPr lang="en-US" sz="2000" dirty="0"/>
              <a:t>(</a:t>
            </a:r>
            <a:r>
              <a:rPr lang="en-US" sz="2000" dirty="0" err="1">
                <a:latin typeface="Symbol" panose="05050102010706020507" pitchFamily="18" charset="2"/>
              </a:rPr>
              <a:t>b</a:t>
            </a:r>
            <a:r>
              <a:rPr lang="en-US" sz="2000" baseline="-25000" dirty="0" err="1"/>
              <a:t>x</a:t>
            </a:r>
            <a:r>
              <a:rPr lang="en-US" sz="2000" dirty="0"/>
              <a:t> </a:t>
            </a:r>
            <a:r>
              <a:rPr lang="en-US" sz="2000" dirty="0">
                <a:latin typeface="Symbol" panose="05050102010706020507" pitchFamily="18" charset="2"/>
              </a:rPr>
              <a:t>e</a:t>
            </a:r>
            <a:r>
              <a:rPr lang="en-US" sz="2000" baseline="-25000" dirty="0"/>
              <a:t>x</a:t>
            </a:r>
            <a:r>
              <a:rPr lang="en-US" sz="2000" dirty="0"/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3663" y="1861413"/>
            <a:ext cx="2432461" cy="338554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CR TDR, Annex 1,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74" y="5332646"/>
            <a:ext cx="1971135" cy="65498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800" dirty="0" err="1">
                <a:latin typeface="Symbol" panose="05050102010706020507" pitchFamily="18" charset="2"/>
              </a:rPr>
              <a:t>D</a:t>
            </a:r>
            <a:r>
              <a:rPr lang="en-US" sz="1800" dirty="0" err="1"/>
              <a:t>x</a:t>
            </a:r>
            <a:r>
              <a:rPr lang="en-US" sz="1800" dirty="0"/>
              <a:t> =  -72 mm </a:t>
            </a:r>
          </a:p>
          <a:p>
            <a:r>
              <a:rPr lang="en-US" sz="1800" dirty="0"/>
              <a:t>for Z=50, m=132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34810" y="5330512"/>
            <a:ext cx="1971135" cy="65498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800" dirty="0" err="1">
                <a:latin typeface="Symbol" panose="05050102010706020507" pitchFamily="18" charset="2"/>
              </a:rPr>
              <a:t>D</a:t>
            </a:r>
            <a:r>
              <a:rPr lang="en-US" sz="1800" dirty="0" err="1"/>
              <a:t>x</a:t>
            </a:r>
            <a:r>
              <a:rPr lang="en-US" sz="1800" dirty="0"/>
              <a:t> = -130 mm </a:t>
            </a:r>
          </a:p>
          <a:p>
            <a:r>
              <a:rPr lang="en-US" sz="1800" dirty="0"/>
              <a:t>for Z=82, m=126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1489893" y="4865299"/>
            <a:ext cx="1054898" cy="467347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3370997" y="4865299"/>
            <a:ext cx="162958" cy="467347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-40944" y="6066974"/>
            <a:ext cx="3614463" cy="65498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800" dirty="0">
                <a:latin typeface="+mn-lt"/>
              </a:rPr>
              <a:t>cooled beam (</a:t>
            </a:r>
            <a:r>
              <a:rPr lang="en-US" sz="1800" dirty="0">
                <a:latin typeface="Symbol" panose="05050102010706020507" pitchFamily="18" charset="2"/>
              </a:rPr>
              <a:t>e</a:t>
            </a:r>
            <a:r>
              <a:rPr lang="en-US" sz="1800" baseline="-25000" dirty="0">
                <a:latin typeface="+mn-lt"/>
              </a:rPr>
              <a:t>x</a:t>
            </a:r>
            <a:r>
              <a:rPr lang="en-US" sz="1800" dirty="0">
                <a:latin typeface="+mn-lt"/>
              </a:rPr>
              <a:t> = 1 mm mrad) </a:t>
            </a:r>
          </a:p>
          <a:p>
            <a:r>
              <a:rPr lang="en-US" sz="1800" dirty="0">
                <a:latin typeface="+mn-lt"/>
                <a:sym typeface="Wingdings" panose="05000000000000000000" pitchFamily="2" charset="2"/>
              </a:rPr>
              <a:t>    </a:t>
            </a:r>
            <a:r>
              <a:rPr lang="en-US" sz="1800" dirty="0">
                <a:latin typeface="+mn-lt"/>
              </a:rPr>
              <a:t>x-width = 2.2 – 3.2 mm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070" y="1806822"/>
            <a:ext cx="50958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0081" y="5093679"/>
            <a:ext cx="4552849" cy="83099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400" dirty="0">
                <a:solidFill>
                  <a:srgbClr val="131DDD"/>
                </a:solidFill>
              </a:rPr>
              <a:t>    pocket out during injection</a:t>
            </a:r>
          </a:p>
          <a:p>
            <a:r>
              <a:rPr lang="en-US" sz="2400" dirty="0">
                <a:solidFill>
                  <a:srgbClr val="131DDD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131DDD"/>
                </a:solidFill>
              </a:rPr>
              <a:t> fast drive with servo motor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2824" y="6037532"/>
            <a:ext cx="1802069" cy="37365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1800" dirty="0">
                <a:solidFill>
                  <a:srgbClr val="131DDD"/>
                </a:solidFill>
              </a:rPr>
              <a:t>R. Gernhäuser</a:t>
            </a:r>
          </a:p>
        </p:txBody>
      </p:sp>
    </p:spTree>
    <p:extLst>
      <p:ext uri="{BB962C8B-B14F-4D97-AF65-F5344CB8AC3E}">
        <p14:creationId xmlns:p14="http://schemas.microsoft.com/office/powerpoint/2010/main" val="78951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50" y="14685"/>
            <a:ext cx="7154883" cy="628833"/>
          </a:xfrm>
        </p:spPr>
        <p:txBody>
          <a:bodyPr/>
          <a:lstStyle/>
          <a:p>
            <a:r>
              <a:rPr lang="en-US" dirty="0" err="1" smtClean="0"/>
              <a:t>CsISiPHOS</a:t>
            </a:r>
            <a:r>
              <a:rPr lang="en-US" dirty="0" smtClean="0"/>
              <a:t> Heavy Ion Detector</a:t>
            </a:r>
            <a:endParaRPr 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" y="4130605"/>
            <a:ext cx="3997875" cy="269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075080" y="3122284"/>
            <a:ext cx="2237449" cy="654986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de-DE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Ali Najafi et al.</a:t>
            </a:r>
          </a:p>
          <a:p>
            <a:r>
              <a:rPr lang="de-DE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NIM A836 (2016) 1.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81885" y="5434117"/>
            <a:ext cx="643125" cy="52322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de-DE" dirty="0" smtClean="0">
                <a:solidFill>
                  <a:srgbClr val="7030A0"/>
                </a:solidFill>
                <a:latin typeface="Symbol" panose="05050102010706020507" pitchFamily="18" charset="2"/>
              </a:rPr>
              <a:t>D</a:t>
            </a:r>
            <a:r>
              <a:rPr lang="de-DE" dirty="0" smtClean="0">
                <a:solidFill>
                  <a:srgbClr val="7030A0"/>
                </a:solidFill>
              </a:rPr>
              <a:t>E</a:t>
            </a:r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25" y="4078637"/>
            <a:ext cx="4463160" cy="279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4"/>
          <p:cNvSpPr txBox="1"/>
          <p:nvPr/>
        </p:nvSpPr>
        <p:spPr>
          <a:xfrm>
            <a:off x="7188444" y="4092286"/>
            <a:ext cx="1582484" cy="52322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de-DE" dirty="0" err="1" smtClean="0">
                <a:solidFill>
                  <a:srgbClr val="7030A0"/>
                </a:solidFill>
              </a:rPr>
              <a:t>position</a:t>
            </a:r>
            <a:endParaRPr lang="de-DE" dirty="0" smtClean="0">
              <a:solidFill>
                <a:srgbClr val="7030A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" y="727809"/>
            <a:ext cx="3414156" cy="3040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9289" y="3744999"/>
            <a:ext cx="7026282" cy="40011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000" dirty="0">
                <a:latin typeface="Symbol" panose="05050102010706020507" pitchFamily="18" charset="2"/>
              </a:rPr>
              <a:t>b</a:t>
            </a:r>
            <a:r>
              <a:rPr lang="en-US" sz="2000" baseline="30000" dirty="0"/>
              <a:t>+</a:t>
            </a:r>
            <a:r>
              <a:rPr lang="en-US" sz="2000" dirty="0"/>
              <a:t> decay:</a:t>
            </a:r>
            <a:r>
              <a:rPr lang="en-US" sz="2000" baseline="30000" dirty="0"/>
              <a:t> 142</a:t>
            </a:r>
            <a:r>
              <a:rPr lang="en-US" sz="2000" dirty="0"/>
              <a:t>Pm</a:t>
            </a:r>
            <a:r>
              <a:rPr lang="en-US" sz="2000" baseline="30000" dirty="0"/>
              <a:t>60+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baseline="30000" dirty="0"/>
              <a:t>142</a:t>
            </a:r>
            <a:r>
              <a:rPr lang="en-US" sz="2000" dirty="0"/>
              <a:t>Nd</a:t>
            </a:r>
            <a:r>
              <a:rPr lang="en-US" sz="2000" baseline="30000" dirty="0"/>
              <a:t>59+</a:t>
            </a:r>
            <a:r>
              <a:rPr lang="en-US" sz="2000" dirty="0"/>
              <a:t>,  electron capture </a:t>
            </a:r>
            <a:r>
              <a:rPr lang="en-US" sz="2000" baseline="30000" dirty="0"/>
              <a:t>142</a:t>
            </a:r>
            <a:r>
              <a:rPr lang="en-US" sz="2000" dirty="0"/>
              <a:t>Pm</a:t>
            </a:r>
            <a:r>
              <a:rPr lang="en-US" sz="2000" baseline="30000" dirty="0"/>
              <a:t>59+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58" y="727809"/>
            <a:ext cx="2274134" cy="274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feld 4"/>
          <p:cNvSpPr txBox="1"/>
          <p:nvPr/>
        </p:nvSpPr>
        <p:spPr>
          <a:xfrm>
            <a:off x="5854925" y="1292087"/>
            <a:ext cx="3414717" cy="1938992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de-DE" sz="2000" dirty="0"/>
              <a:t>S/DSSD </a:t>
            </a:r>
            <a:r>
              <a:rPr lang="de-DE" sz="2000" dirty="0" err="1"/>
              <a:t>stack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>
                <a:latin typeface="Symbol" panose="05050102010706020507" pitchFamily="18" charset="2"/>
              </a:rPr>
              <a:t>D</a:t>
            </a:r>
            <a:r>
              <a:rPr lang="de-DE" sz="2000" dirty="0"/>
              <a:t>E, x</a:t>
            </a:r>
          </a:p>
          <a:p>
            <a:r>
              <a:rPr lang="de-DE" sz="2000" dirty="0" err="1"/>
              <a:t>active</a:t>
            </a:r>
            <a:r>
              <a:rPr lang="de-DE" sz="2000" dirty="0"/>
              <a:t> </a:t>
            </a:r>
            <a:r>
              <a:rPr lang="de-DE" sz="2000" dirty="0" err="1"/>
              <a:t>area</a:t>
            </a:r>
            <a:r>
              <a:rPr lang="de-DE" sz="2000" dirty="0"/>
              <a:t> 40mm x 60mm </a:t>
            </a:r>
          </a:p>
          <a:p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CsI</a:t>
            </a:r>
            <a:r>
              <a:rPr lang="de-DE" sz="2000" dirty="0"/>
              <a:t> </a:t>
            </a:r>
            <a:r>
              <a:rPr lang="de-DE" sz="2000" dirty="0" err="1"/>
              <a:t>calorimeter</a:t>
            </a:r>
            <a:r>
              <a:rPr lang="de-DE" sz="2000" dirty="0"/>
              <a:t> + </a:t>
            </a:r>
          </a:p>
          <a:p>
            <a:r>
              <a:rPr lang="de-DE" sz="2000" dirty="0"/>
              <a:t>Si </a:t>
            </a:r>
            <a:r>
              <a:rPr lang="de-DE" sz="2000" dirty="0" err="1"/>
              <a:t>photo</a:t>
            </a:r>
            <a:r>
              <a:rPr lang="de-DE" sz="2000" dirty="0"/>
              <a:t> </a:t>
            </a:r>
            <a:r>
              <a:rPr lang="de-DE" sz="2000" dirty="0" err="1"/>
              <a:t>diode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identity</a:t>
            </a:r>
            <a:r>
              <a:rPr lang="de-DE" sz="2000" dirty="0"/>
              <a:t> </a:t>
            </a:r>
          </a:p>
          <a:p>
            <a:r>
              <a:rPr lang="de-DE" sz="2000" dirty="0"/>
              <a:t>Z </a:t>
            </a:r>
            <a:r>
              <a:rPr lang="de-DE" sz="2000" dirty="0" err="1"/>
              <a:t>and</a:t>
            </a:r>
            <a:r>
              <a:rPr lang="de-DE" sz="2000" dirty="0"/>
              <a:t> A </a:t>
            </a:r>
            <a:r>
              <a:rPr lang="de-DE" sz="2000" dirty="0" err="1"/>
              <a:t>by</a:t>
            </a:r>
            <a:r>
              <a:rPr lang="de-DE" sz="2000" dirty="0"/>
              <a:t> </a:t>
            </a:r>
            <a:r>
              <a:rPr lang="de-DE" sz="2000" dirty="0">
                <a:latin typeface="Symbol" panose="05050102010706020507" pitchFamily="18" charset="2"/>
              </a:rPr>
              <a:t>D</a:t>
            </a:r>
            <a:r>
              <a:rPr lang="de-DE" sz="2000" dirty="0"/>
              <a:t>E, E.</a:t>
            </a:r>
          </a:p>
          <a:p>
            <a:r>
              <a:rPr lang="de-DE" sz="2000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734833" y="7121739"/>
            <a:ext cx="5873724" cy="2246769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err="1" smtClean="0"/>
              <a:t>Mesytec</a:t>
            </a:r>
            <a:r>
              <a:rPr lang="en-US" dirty="0" smtClean="0"/>
              <a:t> amplifiers,</a:t>
            </a:r>
          </a:p>
          <a:p>
            <a:r>
              <a:rPr lang="en-US" dirty="0" smtClean="0"/>
              <a:t>Digital readout with FEBEX cards</a:t>
            </a:r>
          </a:p>
          <a:p>
            <a:r>
              <a:rPr lang="en-US" dirty="0" smtClean="0"/>
              <a:t>free running multi-event read out</a:t>
            </a:r>
          </a:p>
          <a:p>
            <a:r>
              <a:rPr lang="en-US" dirty="0" smtClean="0"/>
              <a:t>fast PCI to optical -&gt; to MBS</a:t>
            </a:r>
          </a:p>
          <a:p>
            <a:r>
              <a:rPr lang="en-US" dirty="0" smtClean="0"/>
              <a:t>TRIXOR to create trigger.</a:t>
            </a:r>
          </a:p>
        </p:txBody>
      </p:sp>
    </p:spTree>
    <p:extLst>
      <p:ext uri="{BB962C8B-B14F-4D97-AF65-F5344CB8AC3E}">
        <p14:creationId xmlns:p14="http://schemas.microsoft.com/office/powerpoint/2010/main" val="2763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template 1">
  <a:themeElements>
    <a:clrScheme name="GSI-template 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SI-templat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I-template 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template 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SI-template 1">
  <a:themeElements>
    <a:clrScheme name="GSI-template 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SI-templat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0" scaled="1"/>
        </a:gra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I-template 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template 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template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Office\Templates\Presentation Designs\GSI-template 1.pot</Template>
  <TotalTime>0</TotalTime>
  <Words>835</Words>
  <Application>Microsoft Office PowerPoint</Application>
  <PresentationFormat>On-screen Show (4:3)</PresentationFormat>
  <Paragraphs>201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GSI-template 1</vt:lpstr>
      <vt:lpstr>1_GSI-template 1</vt:lpstr>
      <vt:lpstr>White</vt:lpstr>
      <vt:lpstr>Larissa</vt:lpstr>
      <vt:lpstr> </vt:lpstr>
      <vt:lpstr>ILIMA = Isomeres, LIfetimes and MAsses</vt:lpstr>
      <vt:lpstr>ILIMA = Isomeres, LIfetimes and MAsses</vt:lpstr>
      <vt:lpstr>PowerPoint Presentation</vt:lpstr>
      <vt:lpstr>EC decay in ESR cooling, 2 EC and 2 b+ -decays</vt:lpstr>
      <vt:lpstr>Resonant Schottky Pickup (with transverse position measurement)</vt:lpstr>
      <vt:lpstr>New prototype</vt:lpstr>
      <vt:lpstr>Detector Pockets e.g. for b delayed neutron emission</vt:lpstr>
      <vt:lpstr>CsISiPHOS Heavy Ion Detector</vt:lpstr>
      <vt:lpstr>Detector Positions</vt:lpstr>
      <vt:lpstr>TOF Detector System for CR</vt:lpstr>
      <vt:lpstr>PowerPoint Presentation</vt:lpstr>
      <vt:lpstr>PowerPoint Presentation</vt:lpstr>
      <vt:lpstr>PowerPoint Presentation</vt:lpstr>
      <vt:lpstr>Decapole Corrector</vt:lpstr>
      <vt:lpstr>CR Arc</vt:lpstr>
      <vt:lpstr>PowerPoint Presentation</vt:lpstr>
      <vt:lpstr>Conclusion</vt:lpstr>
    </vt:vector>
  </TitlesOfParts>
  <Company>GSI-Darmstadt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Super-FRS Facility</dc:title>
  <dc:creator>Helmut Weick</dc:creator>
  <cp:lastModifiedBy>Weick, Helmut</cp:lastModifiedBy>
  <cp:revision>3143</cp:revision>
  <dcterms:created xsi:type="dcterms:W3CDTF">2001-12-29T20:21:44Z</dcterms:created>
  <dcterms:modified xsi:type="dcterms:W3CDTF">2019-02-07T09:42:32Z</dcterms:modified>
</cp:coreProperties>
</file>