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06" r:id="rId2"/>
    <p:sldId id="314" r:id="rId3"/>
    <p:sldId id="315" r:id="rId4"/>
    <p:sldId id="316" r:id="rId5"/>
    <p:sldId id="317" r:id="rId6"/>
  </p:sldIdLst>
  <p:sldSz cx="9144000" cy="6858000" type="screen4x3"/>
  <p:notesSz cx="6797675" cy="99266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3">
          <p15:clr>
            <a:srgbClr val="A4A3A4"/>
          </p15:clr>
        </p15:guide>
        <p15:guide id="2" pos="5759">
          <p15:clr>
            <a:srgbClr val="A4A3A4"/>
          </p15:clr>
        </p15:guide>
        <p15:guide id="3" orient="horz" pos="987">
          <p15:clr>
            <a:srgbClr val="A4A3A4"/>
          </p15:clr>
        </p15:guide>
        <p15:guide id="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0C0"/>
    <a:srgbClr val="FDBB63"/>
    <a:srgbClr val="AE62FA"/>
    <a:srgbClr val="FF99FF"/>
    <a:srgbClr val="333333"/>
    <a:srgbClr val="6666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1" autoAdjust="0"/>
  </p:normalViewPr>
  <p:slideViewPr>
    <p:cSldViewPr snapToGrid="0" snapToObjects="1" showGuides="1">
      <p:cViewPr varScale="1">
        <p:scale>
          <a:sx n="81" d="100"/>
          <a:sy n="81" d="100"/>
        </p:scale>
        <p:origin x="1512" y="96"/>
      </p:cViewPr>
      <p:guideLst>
        <p:guide orient="horz" pos="1163"/>
        <p:guide pos="5759"/>
        <p:guide orient="horz" pos="987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22B3C2-9AAD-43DB-9AB9-29F04919C172}" type="datetimeFigureOut">
              <a:rPr lang="de-DE"/>
              <a:pPr>
                <a:defRPr/>
              </a:pPr>
              <a:t>08.11.2018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2364ED-A3A8-42DC-B09B-6AA7BE39D8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306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0FCEEE-9EF2-4249-A44A-CFD861658AA5}" type="datetimeFigureOut">
              <a:rPr lang="de-DE"/>
              <a:pPr>
                <a:defRPr/>
              </a:pPr>
              <a:t>08.11.2018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EEBF3A-C669-4FA8-B2A4-A610842F827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444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fair-mes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8" r="5373" b="5511"/>
          <a:stretch>
            <a:fillRect/>
          </a:stretch>
        </p:blipFill>
        <p:spPr bwMode="auto">
          <a:xfrm>
            <a:off x="111125" y="1417638"/>
            <a:ext cx="8926513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7031038" y="150813"/>
            <a:ext cx="1778000" cy="560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6" name="Bild 9" descr="GSI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263525"/>
            <a:ext cx="134937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404813" y="6650038"/>
            <a:ext cx="3370262" cy="20796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403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684620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9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92341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712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3952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1938"/>
            <a:ext cx="9144000" cy="25558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22275" y="1450975"/>
            <a:ext cx="8212138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28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260350"/>
            <a:ext cx="134937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0" y="1068388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Textfeld 10"/>
          <p:cNvSpPr txBox="1">
            <a:spLocks noChangeArrowheads="1"/>
          </p:cNvSpPr>
          <p:nvPr/>
        </p:nvSpPr>
        <p:spPr bwMode="auto">
          <a:xfrm>
            <a:off x="434975" y="6619875"/>
            <a:ext cx="3781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1000" smtClean="0">
                <a:solidFill>
                  <a:srgbClr val="333333"/>
                </a:solidFill>
              </a:rPr>
              <a:t>GSI Helmholtzzentrum für Schwerionenforschung GmbH</a:t>
            </a:r>
          </a:p>
        </p:txBody>
      </p:sp>
      <p:sp>
        <p:nvSpPr>
          <p:cNvPr id="1031" name="Titelplatzhalter 1"/>
          <p:cNvSpPr>
            <a:spLocks noGrp="1"/>
          </p:cNvSpPr>
          <p:nvPr>
            <p:ph type="title"/>
          </p:nvPr>
        </p:nvSpPr>
        <p:spPr bwMode="auto">
          <a:xfrm>
            <a:off x="422275" y="269875"/>
            <a:ext cx="57848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0" y="93980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0" y="661035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034" name="Grafi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3" b="16380"/>
          <a:stretch>
            <a:fillRect/>
          </a:stretch>
        </p:blipFill>
        <p:spPr bwMode="auto">
          <a:xfrm>
            <a:off x="7469188" y="6608763"/>
            <a:ext cx="117792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Grafik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255588"/>
            <a:ext cx="658813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Textfeld 16"/>
          <p:cNvSpPr txBox="1">
            <a:spLocks noChangeArrowheads="1"/>
          </p:cNvSpPr>
          <p:nvPr/>
        </p:nvSpPr>
        <p:spPr bwMode="auto">
          <a:xfrm>
            <a:off x="8634413" y="6621463"/>
            <a:ext cx="5095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fld id="{A182CF68-9CF7-47F1-8CBC-95F3A827A158}" type="slidenum">
              <a:rPr lang="en-US" altLang="de-DE" sz="1000" smtClean="0">
                <a:solidFill>
                  <a:srgbClr val="333333"/>
                </a:solidFill>
              </a:rPr>
              <a:pPr algn="ctr">
                <a:defRPr/>
              </a:pPr>
              <a:t>‹Nr.›</a:t>
            </a:fld>
            <a:endParaRPr lang="de-DE" altLang="de-DE" sz="1000" smtClean="0">
              <a:solidFill>
                <a:srgbClr val="33333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8" r:id="rId2"/>
    <p:sldLayoutId id="2147483729" r:id="rId3"/>
    <p:sldLayoutId id="2147483730" r:id="rId4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DBB63"/>
        </a:buClr>
        <a:buFont typeface="Wingdings" pitchFamily="2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FDBB63"/>
        </a:buClr>
        <a:buFont typeface="Wingdings" pitchFamily="2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DBB63"/>
        </a:buClr>
        <a:buFont typeface="Wingdings" pitchFamily="2" charset="2"/>
        <a:buChar char="§"/>
        <a:defRPr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DBB63"/>
        </a:buClr>
        <a:buFont typeface="Wingdings" pitchFamily="2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DBB63"/>
        </a:buClr>
        <a:buFont typeface="Wingdings" pitchFamily="2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/>
              <a:t>HEBT </a:t>
            </a:r>
            <a:r>
              <a:rPr lang="de-DE" altLang="de-DE" dirty="0" smtClean="0"/>
              <a:t>Magnets                   </a:t>
            </a:r>
            <a:r>
              <a:rPr lang="en-US" altLang="de-DE" dirty="0" smtClean="0"/>
              <a:t>beyond Batch2&amp;3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1243806"/>
          </a:xfrm>
        </p:spPr>
        <p:txBody>
          <a:bodyPr>
            <a:normAutofit/>
          </a:bodyPr>
          <a:lstStyle/>
          <a:p>
            <a:r>
              <a:rPr lang="de-DE" dirty="0" smtClean="0"/>
              <a:t>07.11.2018</a:t>
            </a:r>
          </a:p>
          <a:p>
            <a:r>
              <a:rPr lang="de-DE" dirty="0" smtClean="0"/>
              <a:t>F. Hagenbuck</a:t>
            </a:r>
          </a:p>
          <a:p>
            <a:r>
              <a:rPr lang="en-US" dirty="0" smtClean="0"/>
              <a:t>Presenter</a:t>
            </a:r>
            <a:r>
              <a:rPr lang="de-DE" dirty="0" smtClean="0"/>
              <a:t> C. Mühle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21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2565" y="270000"/>
            <a:ext cx="5446390" cy="787557"/>
          </a:xfrm>
        </p:spPr>
        <p:txBody>
          <a:bodyPr/>
          <a:lstStyle/>
          <a:p>
            <a:r>
              <a:rPr lang="de-DE" smtClean="0"/>
              <a:t>HEBT Magnets beyond Batch2&amp;3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22564" y="1294466"/>
            <a:ext cx="6957950" cy="510909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buClr>
                <a:srgbClr val="00B050"/>
              </a:buClr>
            </a:pPr>
            <a:r>
              <a:rPr lang="de-DE" smtClean="0"/>
              <a:t>Direct connection SIS18 – CR </a:t>
            </a:r>
          </a:p>
          <a:p>
            <a:pPr algn="l">
              <a:buClr>
                <a:srgbClr val="00B050"/>
              </a:buClr>
            </a:pPr>
            <a:r>
              <a:rPr lang="de-DE" smtClean="0"/>
              <a:t>(„Forgotten beamline“, HEBT beam line sections TSN1 and TSR1)</a:t>
            </a: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DE" smtClean="0"/>
              <a:t>9 quadrupole magnets </a:t>
            </a:r>
            <a:r>
              <a:rPr lang="de-DE" smtClean="0">
                <a:solidFill>
                  <a:srgbClr val="00B050"/>
                </a:solidFill>
              </a:rPr>
              <a:t>quad2</a:t>
            </a:r>
          </a:p>
          <a:p>
            <a:pPr marL="742950" lvl="1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DE" smtClean="0"/>
              <a:t>1 quadrupole magnet quad1                                                  (short version of quad2 with l</a:t>
            </a:r>
            <a:r>
              <a:rPr lang="de-DE" baseline="-25000" smtClean="0"/>
              <a:t>yoke</a:t>
            </a:r>
            <a:r>
              <a:rPr lang="de-DE" smtClean="0"/>
              <a:t>=0.6m)</a:t>
            </a: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DE" smtClean="0"/>
              <a:t>4 steering magnets </a:t>
            </a:r>
            <a:r>
              <a:rPr lang="de-DE" smtClean="0">
                <a:solidFill>
                  <a:srgbClr val="00B050"/>
                </a:solidFill>
              </a:rPr>
              <a:t>s18</a:t>
            </a:r>
          </a:p>
          <a:p>
            <a:pPr marL="742950" lvl="1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DE" smtClean="0"/>
              <a:t>2 dipole magnets dip4                                                         (same cross section as dip15_0 with R=8.125m, </a:t>
            </a:r>
            <a:r>
              <a:rPr lang="de-DE" smtClean="0">
                <a:latin typeface="Symbol" panose="05050102010706020507" pitchFamily="18" charset="2"/>
              </a:rPr>
              <a:t>j</a:t>
            </a:r>
            <a:r>
              <a:rPr lang="de-DE" smtClean="0">
                <a:latin typeface="+mn-lt"/>
              </a:rPr>
              <a:t>=22.34°, one magnet of branching type with bore for beam passage in straight direction</a:t>
            </a:r>
            <a:r>
              <a:rPr lang="de-DE" smtClean="0"/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DE" smtClean="0"/>
              <a:t>All magnets are</a:t>
            </a:r>
          </a:p>
          <a:p>
            <a:pPr marL="1200150" lvl="2" indent="-285750">
              <a:spcBef>
                <a:spcPts val="6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DE"/>
              <a:t>specified in Detailed Specification Batch3                              (F-DS-MT-03e_HEBT-NC-Magnets_Batch3_v1.1 https://edms.cern.ch/document/1541676/2)</a:t>
            </a:r>
          </a:p>
          <a:p>
            <a:pPr marL="1200150" lvl="2" indent="-285750">
              <a:spcBef>
                <a:spcPts val="6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DE" smtClean="0"/>
              <a:t>not in ACB 7 (Accelerator Costbook)</a:t>
            </a:r>
          </a:p>
          <a:p>
            <a:pPr marL="1200150" lvl="2" indent="-285750">
              <a:spcBef>
                <a:spcPts val="6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DE" smtClean="0"/>
              <a:t>proposed for ACB 8</a:t>
            </a:r>
          </a:p>
        </p:txBody>
      </p:sp>
    </p:spTree>
    <p:extLst>
      <p:ext uri="{BB962C8B-B14F-4D97-AF65-F5344CB8AC3E}">
        <p14:creationId xmlns:p14="http://schemas.microsoft.com/office/powerpoint/2010/main" val="37313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2565" y="270000"/>
            <a:ext cx="5446390" cy="787557"/>
          </a:xfrm>
        </p:spPr>
        <p:txBody>
          <a:bodyPr/>
          <a:lstStyle/>
          <a:p>
            <a:r>
              <a:rPr lang="de-DE" smtClean="0"/>
              <a:t>HEBT Magnets beyond Batch2&amp;3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22565" y="1210487"/>
            <a:ext cx="8407926" cy="42165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lnSpc>
                <a:spcPct val="150000"/>
              </a:lnSpc>
              <a:buClr>
                <a:srgbClr val="00B050"/>
              </a:buClr>
            </a:pPr>
            <a:r>
              <a:rPr lang="de-DE" smtClean="0"/>
              <a:t>H</a:t>
            </a:r>
            <a:r>
              <a:rPr lang="de-DE" sz="1200" smtClean="0">
                <a:solidFill>
                  <a:schemeClr val="bg1">
                    <a:lumMod val="50000"/>
                  </a:schemeClr>
                </a:solidFill>
              </a:rPr>
              <a:t>igh</a:t>
            </a:r>
            <a:r>
              <a:rPr lang="de-DE" smtClean="0"/>
              <a:t>E</a:t>
            </a:r>
            <a:r>
              <a:rPr lang="de-DE" sz="1200" smtClean="0">
                <a:solidFill>
                  <a:schemeClr val="bg1">
                    <a:lumMod val="50000"/>
                  </a:schemeClr>
                </a:solidFill>
              </a:rPr>
              <a:t>nergy</a:t>
            </a:r>
            <a:r>
              <a:rPr lang="de-DE" smtClean="0"/>
              <a:t>D</a:t>
            </a:r>
            <a:r>
              <a:rPr lang="de-DE" sz="1200" smtClean="0">
                <a:solidFill>
                  <a:schemeClr val="bg1">
                    <a:lumMod val="50000"/>
                  </a:schemeClr>
                </a:solidFill>
              </a:rPr>
              <a:t>ensity</a:t>
            </a:r>
            <a:r>
              <a:rPr lang="de-DE" smtClean="0"/>
              <a:t>@FAIR beam matching section (APPA cave)</a:t>
            </a: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DE"/>
              <a:t>1</a:t>
            </a:r>
            <a:r>
              <a:rPr lang="de-DE" smtClean="0"/>
              <a:t> quadrupole magnet </a:t>
            </a:r>
            <a:r>
              <a:rPr lang="de-DE" smtClean="0">
                <a:solidFill>
                  <a:srgbClr val="00B050"/>
                </a:solidFill>
              </a:rPr>
              <a:t>quad11</a:t>
            </a:r>
          </a:p>
          <a:p>
            <a:pPr marL="742950" lvl="1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DE"/>
              <a:t>4</a:t>
            </a:r>
            <a:r>
              <a:rPr lang="de-DE" smtClean="0"/>
              <a:t> quadrupole magnets quad2_customized                                                          (long version of quad2 with l</a:t>
            </a:r>
            <a:r>
              <a:rPr lang="de-DE" baseline="-25000" smtClean="0"/>
              <a:t>yoke</a:t>
            </a:r>
            <a:r>
              <a:rPr lang="de-DE" smtClean="0"/>
              <a:t>=1.2m)</a:t>
            </a: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DE"/>
              <a:t>2</a:t>
            </a:r>
            <a:r>
              <a:rPr lang="de-DE" smtClean="0"/>
              <a:t> steering magnets </a:t>
            </a:r>
            <a:r>
              <a:rPr lang="de-DE" smtClean="0">
                <a:solidFill>
                  <a:srgbClr val="00B050"/>
                </a:solidFill>
              </a:rPr>
              <a:t>s100</a:t>
            </a:r>
            <a:endParaRPr lang="de-DE" smtClean="0"/>
          </a:p>
          <a:p>
            <a:pPr marL="742950" lvl="1" indent="-285750">
              <a:spcBef>
                <a:spcPts val="6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DE" smtClean="0"/>
              <a:t>Magnets are </a:t>
            </a:r>
            <a:endParaRPr lang="de-DE"/>
          </a:p>
          <a:p>
            <a:pPr marL="1200150" lvl="2" indent="-285750">
              <a:spcBef>
                <a:spcPts val="6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DE" smtClean="0"/>
              <a:t>not yet specified, however quadrupole magnet type quad11 and steering magnet type s100 are known from Batch2&amp;3 and quad2_customized is a long version of known quad2</a:t>
            </a:r>
          </a:p>
          <a:p>
            <a:pPr marL="1200150" lvl="2" indent="-285750">
              <a:spcBef>
                <a:spcPts val="6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DE" smtClean="0"/>
              <a:t>not in ACB 7</a:t>
            </a:r>
          </a:p>
          <a:p>
            <a:pPr marL="1200150" lvl="2" indent="-285750">
              <a:spcBef>
                <a:spcPts val="6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DE" smtClean="0"/>
              <a:t>proposed for ACB 8</a:t>
            </a:r>
          </a:p>
          <a:p>
            <a:pPr marL="1200150" lvl="2" indent="-285750">
              <a:spcBef>
                <a:spcPts val="6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63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2565" y="270000"/>
            <a:ext cx="5446390" cy="787557"/>
          </a:xfrm>
        </p:spPr>
        <p:txBody>
          <a:bodyPr/>
          <a:lstStyle/>
          <a:p>
            <a:r>
              <a:rPr lang="de-DE" smtClean="0"/>
              <a:t>HEBT Magnets beyond Batch2&amp;3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22565" y="1210487"/>
            <a:ext cx="8719848" cy="533992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lnSpc>
                <a:spcPct val="150000"/>
              </a:lnSpc>
              <a:buClr>
                <a:srgbClr val="00B050"/>
              </a:buClr>
            </a:pPr>
            <a:r>
              <a:rPr lang="de-DE" smtClean="0"/>
              <a:t>CR-like magnets (HEBT beam line sections FREX, TFC1)</a:t>
            </a: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DE"/>
              <a:t>5</a:t>
            </a:r>
            <a:r>
              <a:rPr lang="de-DE" smtClean="0"/>
              <a:t> quadrupole magnets quad3 (CR wide type) (PSP 2.3.2.2.3)</a:t>
            </a:r>
            <a:endParaRPr lang="de-DE" smtClean="0">
              <a:solidFill>
                <a:srgbClr val="00B050"/>
              </a:solidFill>
            </a:endParaRP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DE" smtClean="0"/>
              <a:t>2 dipole magnets dip3_3 (PSP 2.3.2.1.3.4)</a:t>
            </a:r>
          </a:p>
          <a:p>
            <a:pPr lvl="1">
              <a:lnSpc>
                <a:spcPct val="150000"/>
              </a:lnSpc>
              <a:buClr>
                <a:srgbClr val="FFC000"/>
              </a:buClr>
            </a:pPr>
            <a:r>
              <a:rPr lang="de-DE" smtClean="0"/>
              <a:t>    				</a:t>
            </a:r>
            <a:r>
              <a:rPr lang="de-DE" sz="1400" smtClean="0"/>
              <a:t>Adaption of CR-dipole design</a:t>
            </a:r>
          </a:p>
          <a:p>
            <a:pPr lvl="1">
              <a:buClr>
                <a:srgbClr val="FFC000"/>
              </a:buClr>
            </a:pPr>
            <a:r>
              <a:rPr lang="de-DE" sz="1400"/>
              <a:t>	</a:t>
            </a:r>
            <a:r>
              <a:rPr lang="de-DE" sz="1400" smtClean="0"/>
              <a:t>			Yoke cross section and coils cross section are identical to actual straight                  				CR- dipole design (BINP-MT-Ptab 2016-07.1)</a:t>
            </a:r>
          </a:p>
          <a:p>
            <a:pPr lvl="1">
              <a:lnSpc>
                <a:spcPct val="150000"/>
              </a:lnSpc>
              <a:buClr>
                <a:srgbClr val="FFC000"/>
              </a:buClr>
            </a:pPr>
            <a:r>
              <a:rPr lang="de-DE" sz="1400"/>
              <a:t>	</a:t>
            </a:r>
            <a:r>
              <a:rPr lang="de-DE" sz="1400" smtClean="0"/>
              <a:t>			Lengthes are adapted to match a bending angle of 10.12°.</a:t>
            </a:r>
            <a:r>
              <a:rPr lang="de-DE" smtClean="0"/>
              <a:t>		</a:t>
            </a:r>
          </a:p>
          <a:p>
            <a:pPr lvl="1">
              <a:lnSpc>
                <a:spcPct val="150000"/>
              </a:lnSpc>
              <a:buClr>
                <a:srgbClr val="FFC000"/>
              </a:buClr>
            </a:pPr>
            <a:r>
              <a:rPr lang="de-DE" smtClean="0"/>
              <a:t>	</a:t>
            </a:r>
          </a:p>
          <a:p>
            <a:pPr marL="742950" lvl="1" indent="-285750">
              <a:spcBef>
                <a:spcPts val="6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DE" smtClean="0"/>
              <a:t>Magnets are</a:t>
            </a:r>
          </a:p>
          <a:p>
            <a:pPr marL="1200150" lvl="2" indent="-285750">
              <a:spcBef>
                <a:spcPts val="6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DE" smtClean="0"/>
              <a:t>specified in</a:t>
            </a:r>
          </a:p>
          <a:p>
            <a:pPr marL="1440000" lvl="3" indent="-285750">
              <a:spcBef>
                <a:spcPts val="6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DE" smtClean="0"/>
              <a:t>dip3_3  </a:t>
            </a:r>
            <a:r>
              <a:rPr lang="de-DE"/>
              <a:t>F-DS-MT-102e_HEBT_dipole3_3_v3 (https://</a:t>
            </a:r>
            <a:r>
              <a:rPr lang="de-DE" smtClean="0"/>
              <a:t>edms.cern.ch/document/1474310/4) </a:t>
            </a:r>
          </a:p>
          <a:p>
            <a:pPr marL="1440000" lvl="3" indent="-285750">
              <a:spcBef>
                <a:spcPts val="6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DE"/>
              <a:t>quad3  F-DS-NCM-en_MT_0124_HEBT_quad3_2018_01_19-V003 (https://</a:t>
            </a:r>
            <a:r>
              <a:rPr lang="de-DE" smtClean="0"/>
              <a:t>edms.cern.ch/document/1174040/3)</a:t>
            </a:r>
          </a:p>
          <a:p>
            <a:pPr marL="1200150" lvl="2" indent="-285750">
              <a:spcBef>
                <a:spcPts val="6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de-DE" smtClean="0"/>
              <a:t>in ACB 7and assigned to BINP by Council decision XI.18.15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23" y="2568174"/>
            <a:ext cx="1145381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5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Summary</a:t>
            </a:r>
            <a:endParaRPr lang="de-DE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01025"/>
              </p:ext>
            </p:extLst>
          </p:nvPr>
        </p:nvGraphicFramePr>
        <p:xfrm>
          <a:off x="139959" y="1554930"/>
          <a:ext cx="8864083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38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Magnet type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Quantity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Ptab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Det.</a:t>
                      </a:r>
                      <a:r>
                        <a:rPr lang="de-DE" sz="1600" baseline="0" smtClean="0"/>
                        <a:t> </a:t>
                      </a:r>
                      <a:r>
                        <a:rPr lang="de-DE" sz="1600" smtClean="0"/>
                        <a:t>Spec.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needed in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status</a:t>
                      </a:r>
                      <a:r>
                        <a:rPr lang="de-DE" sz="1600" baseline="0" smtClean="0"/>
                        <a:t> </a:t>
                      </a:r>
                      <a:endParaRPr lang="de-D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smtClean="0"/>
                        <a:t>quad1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1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latin typeface="Wingdings" panose="05000000000000000000" pitchFamily="2" charset="2"/>
                        </a:rPr>
                        <a:t>ü</a:t>
                      </a:r>
                      <a:endParaRPr lang="de-DE" sz="140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FBL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proposed for ACB</a:t>
                      </a:r>
                      <a:r>
                        <a:rPr lang="de-DE" sz="1400" baseline="0" smtClean="0"/>
                        <a:t> 8</a:t>
                      </a:r>
                      <a:endParaRPr lang="de-D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smtClean="0"/>
                        <a:t>quad2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9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FBL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proposed for ACB 8</a:t>
                      </a:r>
                      <a:endParaRPr lang="de-D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smtClean="0"/>
                        <a:t>quad2_custom.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4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>
                          <a:latin typeface="Wingdings" panose="05000000000000000000" pitchFamily="2" charset="2"/>
                        </a:rPr>
                        <a:t>ü</a:t>
                      </a:r>
                      <a:endParaRPr lang="de-DE" sz="1400" dirty="0" smtClean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-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HED@FAIR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/>
                        <a:t>proposed for ACB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smtClean="0"/>
                        <a:t>quad3</a:t>
                      </a:r>
                      <a:endParaRPr lang="de-DE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5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FREX, TFC1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latin typeface="+mn-lt"/>
                        </a:rPr>
                        <a:t>in</a:t>
                      </a:r>
                      <a:r>
                        <a:rPr lang="de-DE" sz="1400" baseline="0" smtClean="0">
                          <a:latin typeface="+mn-lt"/>
                        </a:rPr>
                        <a:t> ACB 7, Council Res. XI 18.15</a:t>
                      </a:r>
                      <a:endParaRPr lang="de-DE" sz="140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smtClean="0"/>
                        <a:t>quad11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1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-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HED@FAIR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/>
                        <a:t>proposed for ACB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smtClean="0"/>
                        <a:t>s18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4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FBL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/>
                        <a:t>proposed for ACB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smtClean="0"/>
                        <a:t>s100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2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-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HED@FAIR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/>
                        <a:t>proposed for ACB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smtClean="0"/>
                        <a:t>dip3_3</a:t>
                      </a:r>
                      <a:endParaRPr lang="de-DE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2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TFC1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latin typeface="+mn-lt"/>
                        </a:rPr>
                        <a:t>in</a:t>
                      </a:r>
                      <a:r>
                        <a:rPr lang="de-DE" sz="1400" baseline="0" smtClean="0">
                          <a:latin typeface="+mn-lt"/>
                        </a:rPr>
                        <a:t> ACB 7, Council Res. XI 18.15</a:t>
                      </a:r>
                      <a:endParaRPr lang="de-DE" sz="140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smtClean="0"/>
                        <a:t>dip4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2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FBL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proposed for ACB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39959" y="5859624"/>
            <a:ext cx="8742784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smtClean="0"/>
              <a:t>All magnets needed until beginning of 2021, except CR-like magnets quad3 and dip3_3.</a:t>
            </a:r>
          </a:p>
          <a:p>
            <a:pPr algn="l"/>
            <a:r>
              <a:rPr lang="de-DE" sz="1400" smtClean="0"/>
              <a:t>Schedule for CR-like magnets to be adapted to schedule of CR-magnets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878820464"/>
      </p:ext>
    </p:extLst>
  </p:cSld>
  <p:clrMapOvr>
    <a:masterClrMapping/>
  </p:clrMapOvr>
</p:sld>
</file>

<file path=ppt/theme/theme1.xml><?xml version="1.0" encoding="utf-8"?>
<a:theme xmlns:a="http://schemas.openxmlformats.org/drawingml/2006/main" name="HEBT 2016-04-05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HEBT 2016-04-05</Template>
  <TotalTime>0</TotalTime>
  <Words>346</Words>
  <Application>Microsoft Office PowerPoint</Application>
  <PresentationFormat>Bildschirmpräsentation (4:3)</PresentationFormat>
  <Paragraphs>100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Symbol</vt:lpstr>
      <vt:lpstr>Wingdings</vt:lpstr>
      <vt:lpstr>HEBT 2016-04-05</vt:lpstr>
      <vt:lpstr>HEBT Magnets                   beyond Batch2&amp;3</vt:lpstr>
      <vt:lpstr>HEBT Magnets beyond Batch2&amp;3</vt:lpstr>
      <vt:lpstr>HEBT Magnets beyond Batch2&amp;3</vt:lpstr>
      <vt:lpstr>HEBT Magnets beyond Batch2&amp;3</vt:lpstr>
      <vt:lpstr>Summary</vt:lpstr>
    </vt:vector>
  </TitlesOfParts>
  <Company>GSI Helmholzzentrum für Schwerionenforschung 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HEBT Overview</dc:title>
  <dc:creator>Hagenbuck, Frank Dr.</dc:creator>
  <cp:lastModifiedBy>Utermann, Sonia Dr.</cp:lastModifiedBy>
  <cp:revision>205</cp:revision>
  <cp:lastPrinted>2018-04-13T11:28:53Z</cp:lastPrinted>
  <dcterms:created xsi:type="dcterms:W3CDTF">2016-03-31T16:56:56Z</dcterms:created>
  <dcterms:modified xsi:type="dcterms:W3CDTF">2018-11-08T03:32:24Z</dcterms:modified>
</cp:coreProperties>
</file>