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1" r:id="rId4"/>
    <p:sldId id="262" r:id="rId5"/>
    <p:sldId id="260" r:id="rId6"/>
    <p:sldId id="259" r:id="rId7"/>
    <p:sldId id="267" r:id="rId8"/>
    <p:sldId id="268" r:id="rId9"/>
    <p:sldId id="263" r:id="rId10"/>
    <p:sldId id="264" r:id="rId11"/>
    <p:sldId id="266" r:id="rId12"/>
    <p:sldId id="265" r:id="rId13"/>
    <p:sldId id="257" r:id="rId14"/>
    <p:sldId id="269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 showGuides="1">
      <p:cViewPr>
        <p:scale>
          <a:sx n="75" d="100"/>
          <a:sy n="75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46D27-B0DF-4E98-85C6-8BD5834E4FC4}" type="datetimeFigureOut">
              <a:rPr lang="de-DE" smtClean="0"/>
              <a:t>05.11.2018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3218E-6D67-4F1D-94A4-5AA50F40D8F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86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Equipment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safety</a:t>
            </a:r>
            <a:r>
              <a:rPr lang="de-DE" baseline="0" dirty="0" smtClean="0"/>
              <a:t> Act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C71-2F55-4338-BAC7-A0D32D78812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639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CC71-2F55-4338-BAC7-A0D32D78812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35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412776"/>
            <a:ext cx="7918704" cy="46573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27171"/>
            <a:ext cx="8784976" cy="1169581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63688" y="3140968"/>
            <a:ext cx="5544616" cy="147678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84400"/>
            <a:ext cx="1306488" cy="273600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smtClean="0"/>
              <a:t>5.11.18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3728" y="6584400"/>
            <a:ext cx="4824536" cy="273600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smtClean="0"/>
              <a:t>Christina Will/ HEAD MIN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60000" y="6584400"/>
            <a:ext cx="1378496" cy="273600"/>
          </a:xfrm>
        </p:spPr>
        <p:txBody>
          <a:bodyPr/>
          <a:lstStyle>
            <a:lvl1pPr>
              <a:defRPr sz="1200"/>
            </a:lvl1pPr>
          </a:lstStyle>
          <a:p>
            <a:fld id="{614DD408-A132-4815-A232-DF74F09DA44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438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5.11.18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Christina Will/ HEAD MIN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25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5.11.18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Christina Will/ HEAD MIN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5.11.18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Christina Will/ HEAD MIN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119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5.11.18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Christina Will/ HEAD MIN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11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5.11.18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Christina Will/ HEAD MIN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42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5.11.18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Christina Will/ HEAD MIN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70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5.11.18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Christina Will/ HEAD MIN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36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5.11.18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Christina Will/ HEAD MIN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44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5.11.18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Christina Will/ HEAD MIN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01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5.11.18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Christina Will/ HEAD MIN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35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" y="0"/>
            <a:ext cx="9143755" cy="1187746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2880" y="22373"/>
            <a:ext cx="87873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3283" y="1600200"/>
            <a:ext cx="8718697" cy="4673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584400"/>
            <a:ext cx="1306800" cy="27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5.11.18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24000" y="6584400"/>
            <a:ext cx="4824000" cy="27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Christina Will/ HEAD MIN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60000" y="6584400"/>
            <a:ext cx="1378800" cy="27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DD408-A132-4815-A232-DF74F09DA447}" type="slidenum">
              <a:rPr lang="de-DE" smtClean="0"/>
              <a:t>‹#›</a:t>
            </a:fld>
            <a:endParaRPr lang="de-DE"/>
          </a:p>
        </p:txBody>
      </p:sp>
      <p:grpSp>
        <p:nvGrpSpPr>
          <p:cNvPr id="15" name="Gruppieren 14"/>
          <p:cNvGrpSpPr/>
          <p:nvPr/>
        </p:nvGrpSpPr>
        <p:grpSpPr>
          <a:xfrm>
            <a:off x="245" y="6325200"/>
            <a:ext cx="9143755" cy="296418"/>
            <a:chOff x="245" y="6325200"/>
            <a:chExt cx="9143755" cy="296418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600" y="6325200"/>
              <a:ext cx="914400" cy="296418"/>
            </a:xfrm>
            <a:prstGeom prst="rect">
              <a:avLst/>
            </a:prstGeom>
          </p:spPr>
        </p:pic>
        <p:cxnSp>
          <p:nvCxnSpPr>
            <p:cNvPr id="10" name="Gerade Verbindung 9"/>
            <p:cNvCxnSpPr/>
            <p:nvPr userDrawn="1"/>
          </p:nvCxnSpPr>
          <p:spPr>
            <a:xfrm>
              <a:off x="245" y="6552000"/>
              <a:ext cx="7545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>
              <a:off x="8611200" y="6552000"/>
              <a:ext cx="532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096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0.tiff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63688" y="2996952"/>
            <a:ext cx="5544616" cy="1908828"/>
          </a:xfrm>
        </p:spPr>
        <p:txBody>
          <a:bodyPr>
            <a:normAutofit/>
          </a:bodyPr>
          <a:lstStyle/>
          <a:p>
            <a:r>
              <a:rPr lang="de-DE" dirty="0" smtClean="0"/>
              <a:t>Systems Engineering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endParaRPr lang="de-DE" dirty="0" smtClean="0"/>
          </a:p>
          <a:p>
            <a:r>
              <a:rPr lang="de-DE" sz="1600" dirty="0" err="1" smtClean="0"/>
              <a:t>Requirement</a:t>
            </a:r>
            <a:r>
              <a:rPr lang="de-DE" sz="1600" dirty="0" smtClean="0"/>
              <a:t> </a:t>
            </a:r>
            <a:r>
              <a:rPr lang="de-DE" sz="1600" dirty="0" err="1" smtClean="0"/>
              <a:t>assurance</a:t>
            </a:r>
            <a:r>
              <a:rPr lang="de-DE" sz="1600" dirty="0" smtClean="0"/>
              <a:t> </a:t>
            </a:r>
            <a:r>
              <a:rPr lang="de-DE" sz="1600" dirty="0" err="1" smtClean="0"/>
              <a:t>during</a:t>
            </a:r>
            <a:r>
              <a:rPr lang="de-DE" sz="1600" dirty="0" smtClean="0"/>
              <a:t> design und </a:t>
            </a:r>
            <a:r>
              <a:rPr lang="de-DE" sz="1600" dirty="0" err="1" smtClean="0"/>
              <a:t>production</a:t>
            </a:r>
            <a:endParaRPr lang="de-DE" sz="1600" dirty="0" smtClean="0"/>
          </a:p>
          <a:p>
            <a:r>
              <a:rPr lang="de-DE" dirty="0" smtClean="0"/>
              <a:t>Christina Will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63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hteck 81"/>
          <p:cNvSpPr/>
          <p:nvPr/>
        </p:nvSpPr>
        <p:spPr>
          <a:xfrm>
            <a:off x="4671716" y="3675608"/>
            <a:ext cx="1607344" cy="18859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 err="1"/>
              <a:t>Contribution</a:t>
            </a:r>
            <a:r>
              <a:rPr lang="de-DE" sz="1050" dirty="0"/>
              <a:t> </a:t>
            </a:r>
            <a:r>
              <a:rPr lang="de-DE" sz="1050" dirty="0" err="1"/>
              <a:t>partner</a:t>
            </a:r>
            <a:endParaRPr lang="de-DE" sz="1050" dirty="0"/>
          </a:p>
        </p:txBody>
      </p:sp>
      <p:sp>
        <p:nvSpPr>
          <p:cNvPr id="81" name="Rechteck 80"/>
          <p:cNvSpPr/>
          <p:nvPr/>
        </p:nvSpPr>
        <p:spPr>
          <a:xfrm>
            <a:off x="2750405" y="3675608"/>
            <a:ext cx="1607344" cy="1885952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/>
              <a:t>WPL+SPL+QA+ </a:t>
            </a:r>
            <a:r>
              <a:rPr lang="de-DE" sz="1000" dirty="0" err="1"/>
              <a:t>Contribution</a:t>
            </a:r>
            <a:r>
              <a:rPr lang="de-DE" sz="1000" dirty="0"/>
              <a:t> </a:t>
            </a:r>
            <a:r>
              <a:rPr lang="de-DE" sz="1000" dirty="0" err="1"/>
              <a:t>partner</a:t>
            </a:r>
            <a:endParaRPr lang="de-DE" sz="1000" dirty="0"/>
          </a:p>
        </p:txBody>
      </p:sp>
      <p:sp>
        <p:nvSpPr>
          <p:cNvPr id="35" name="Rechteck 34"/>
          <p:cNvSpPr/>
          <p:nvPr/>
        </p:nvSpPr>
        <p:spPr>
          <a:xfrm>
            <a:off x="4654391" y="1543049"/>
            <a:ext cx="1607344" cy="1885952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/>
              <a:t>DMU+WPL+SPL</a:t>
            </a:r>
            <a:r>
              <a:rPr lang="de-DE" sz="1000" dirty="0" smtClean="0"/>
              <a:t>+ </a:t>
            </a:r>
            <a:r>
              <a:rPr lang="de-DE" sz="1000" dirty="0" err="1" smtClean="0"/>
              <a:t>corresponding</a:t>
            </a:r>
            <a:r>
              <a:rPr lang="de-DE" sz="1000" dirty="0" smtClean="0"/>
              <a:t> </a:t>
            </a:r>
            <a:r>
              <a:rPr lang="de-DE" sz="1000" dirty="0" err="1"/>
              <a:t>specialists</a:t>
            </a:r>
            <a:endParaRPr lang="de-DE" sz="1000" dirty="0"/>
          </a:p>
        </p:txBody>
      </p:sp>
      <p:sp>
        <p:nvSpPr>
          <p:cNvPr id="19" name="Rechteck 18"/>
          <p:cNvSpPr/>
          <p:nvPr/>
        </p:nvSpPr>
        <p:spPr>
          <a:xfrm>
            <a:off x="2773204" y="1676400"/>
            <a:ext cx="1559719" cy="1750213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smtClean="0"/>
              <a:t>DMU + WPL+QA</a:t>
            </a:r>
            <a:endParaRPr lang="de-DE" sz="1000" dirty="0"/>
          </a:p>
        </p:txBody>
      </p:sp>
      <p:sp>
        <p:nvSpPr>
          <p:cNvPr id="12" name="Rechteck 11"/>
          <p:cNvSpPr/>
          <p:nvPr/>
        </p:nvSpPr>
        <p:spPr>
          <a:xfrm>
            <a:off x="311996" y="1381125"/>
            <a:ext cx="2352675" cy="2047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 err="1" smtClean="0"/>
              <a:t>Contribution</a:t>
            </a:r>
            <a:r>
              <a:rPr lang="de-DE" sz="1050" dirty="0" smtClean="0"/>
              <a:t> </a:t>
            </a:r>
            <a:r>
              <a:rPr lang="de-DE" sz="1050" dirty="0" err="1" smtClean="0"/>
              <a:t>partner</a:t>
            </a:r>
            <a:endParaRPr lang="de-DE" sz="105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920000" cy="612000"/>
          </a:xfrm>
        </p:spPr>
        <p:txBody>
          <a:bodyPr/>
          <a:lstStyle/>
          <a:p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Technical Solution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5.11.18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Christina Will/ HEAD MIN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173B-B20C-4BB2-A1D9-AB6418C5E9F0}" type="slidenum">
              <a:rPr lang="de-DE" smtClean="0"/>
              <a:t>10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020035" y="2295529"/>
            <a:ext cx="910708" cy="940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/>
              <a:t>1st step:</a:t>
            </a:r>
          </a:p>
          <a:p>
            <a:pPr algn="ctr"/>
            <a:r>
              <a:rPr lang="en-US" sz="1100" dirty="0"/>
              <a:t>Conceptual design review</a:t>
            </a:r>
          </a:p>
          <a:p>
            <a:pPr algn="ctr"/>
            <a:r>
              <a:rPr lang="en-US" sz="1100" dirty="0"/>
              <a:t>(CDR)</a:t>
            </a:r>
            <a:endParaRPr lang="de-DE" sz="11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556" y="2268434"/>
            <a:ext cx="1943556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>
          <a:xfrm>
            <a:off x="913499" y="1829153"/>
            <a:ext cx="1159614" cy="2377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err="1"/>
              <a:t>Specifications</a:t>
            </a:r>
            <a:endParaRPr lang="de-DE" sz="800" dirty="0"/>
          </a:p>
        </p:txBody>
      </p:sp>
      <p:sp>
        <p:nvSpPr>
          <p:cNvPr id="10" name="Rechteck 9"/>
          <p:cNvSpPr/>
          <p:nvPr/>
        </p:nvSpPr>
        <p:spPr>
          <a:xfrm>
            <a:off x="2842258" y="2219698"/>
            <a:ext cx="1409701" cy="11506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Quality </a:t>
            </a:r>
            <a:r>
              <a:rPr lang="en-US" sz="600" dirty="0"/>
              <a:t>of product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Quality </a:t>
            </a:r>
            <a:r>
              <a:rPr lang="en-US" sz="600" dirty="0"/>
              <a:t>of </a:t>
            </a:r>
            <a:r>
              <a:rPr lang="en-US" sz="600" dirty="0" smtClean="0"/>
              <a:t>model structure</a:t>
            </a:r>
            <a:endParaRPr lang="en-US" sz="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Feasibility </a:t>
            </a:r>
            <a:r>
              <a:rPr lang="en-US" sz="600" dirty="0"/>
              <a:t>of data exchange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Check </a:t>
            </a:r>
            <a:r>
              <a:rPr lang="en-US" sz="600" dirty="0"/>
              <a:t>of </a:t>
            </a:r>
            <a:r>
              <a:rPr lang="en-US" sz="600" dirty="0" smtClean="0"/>
              <a:t>interfaces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Check of mechanical representations of physical items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Draft of QA-Plan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Draft of documentation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Fit to installation space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smtClean="0"/>
              <a:t>etc.</a:t>
            </a:r>
            <a:endParaRPr lang="de-DE" sz="600" dirty="0"/>
          </a:p>
        </p:txBody>
      </p:sp>
      <p:sp>
        <p:nvSpPr>
          <p:cNvPr id="11" name="Rechteck 10"/>
          <p:cNvSpPr/>
          <p:nvPr/>
        </p:nvSpPr>
        <p:spPr>
          <a:xfrm>
            <a:off x="4940798" y="2017184"/>
            <a:ext cx="1069181" cy="2174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100" dirty="0">
                <a:solidFill>
                  <a:schemeClr val="dk1"/>
                </a:solidFill>
              </a:rPr>
              <a:t>Checklist</a:t>
            </a:r>
          </a:p>
        </p:txBody>
      </p:sp>
      <p:cxnSp>
        <p:nvCxnSpPr>
          <p:cNvPr id="16" name="Gerade Verbindung mit Pfeil 15"/>
          <p:cNvCxnSpPr>
            <a:stCxn id="9" idx="2"/>
            <a:endCxn id="8" idx="0"/>
          </p:cNvCxnSpPr>
          <p:nvPr/>
        </p:nvCxnSpPr>
        <p:spPr>
          <a:xfrm flipH="1">
            <a:off x="1488334" y="2066911"/>
            <a:ext cx="4972" cy="2015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2460112" y="2772000"/>
            <a:ext cx="3821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0" idx="3"/>
            <a:endCxn id="24" idx="1"/>
          </p:cNvCxnSpPr>
          <p:nvPr/>
        </p:nvCxnSpPr>
        <p:spPr>
          <a:xfrm flipV="1">
            <a:off x="4251959" y="2770577"/>
            <a:ext cx="16908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/>
          <p:cNvCxnSpPr>
            <a:stCxn id="24" idx="0"/>
          </p:cNvCxnSpPr>
          <p:nvPr/>
        </p:nvCxnSpPr>
        <p:spPr>
          <a:xfrm rot="16200000" flipV="1">
            <a:off x="3039494" y="1070511"/>
            <a:ext cx="1163318" cy="191296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endCxn id="7" idx="1"/>
          </p:cNvCxnSpPr>
          <p:nvPr/>
        </p:nvCxnSpPr>
        <p:spPr>
          <a:xfrm flipV="1">
            <a:off x="4724704" y="2765824"/>
            <a:ext cx="295331" cy="47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4353056" y="1949317"/>
            <a:ext cx="292388" cy="647683"/>
          </a:xfrm>
          <a:prstGeom prst="rect">
            <a:avLst/>
          </a:prstGeom>
        </p:spPr>
        <p:txBody>
          <a:bodyPr vert="vert270" wrap="square" lIns="91440" tIns="45720" rIns="91440" bIns="45720" rtlCol="0" anchor="t">
            <a:spAutoFit/>
          </a:bodyPr>
          <a:lstStyle/>
          <a:p>
            <a:pPr algn="l"/>
            <a:r>
              <a:rPr lang="de-DE" sz="700" dirty="0" smtClean="0"/>
              <a:t>not ok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4685379" y="2614586"/>
            <a:ext cx="290482" cy="2000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700" dirty="0" smtClean="0"/>
              <a:t>ok</a:t>
            </a:r>
          </a:p>
        </p:txBody>
      </p:sp>
      <p:sp>
        <p:nvSpPr>
          <p:cNvPr id="36" name="Flussdiagramm: Verzweigung 35"/>
          <p:cNvSpPr/>
          <p:nvPr/>
        </p:nvSpPr>
        <p:spPr>
          <a:xfrm>
            <a:off x="6300000" y="2603899"/>
            <a:ext cx="313187" cy="323850"/>
          </a:xfrm>
          <a:prstGeom prst="flowChartDecisi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37" name="Gerade Verbindung mit Pfeil 36"/>
          <p:cNvCxnSpPr>
            <a:stCxn id="7" idx="3"/>
            <a:endCxn id="36" idx="1"/>
          </p:cNvCxnSpPr>
          <p:nvPr/>
        </p:nvCxnSpPr>
        <p:spPr>
          <a:xfrm>
            <a:off x="5930743" y="2765824"/>
            <a:ext cx="36925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3035129" y="1937760"/>
            <a:ext cx="1069181" cy="2174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dk1"/>
                </a:solidFill>
              </a:rPr>
              <a:t>Checklist</a:t>
            </a:r>
          </a:p>
        </p:txBody>
      </p:sp>
      <p:sp>
        <p:nvSpPr>
          <p:cNvPr id="45" name="Rechteck 44"/>
          <p:cNvSpPr/>
          <p:nvPr/>
        </p:nvSpPr>
        <p:spPr>
          <a:xfrm>
            <a:off x="6758898" y="1543049"/>
            <a:ext cx="1992379" cy="19048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 err="1"/>
              <a:t>Contribution</a:t>
            </a:r>
            <a:r>
              <a:rPr lang="de-DE" sz="1050" dirty="0"/>
              <a:t> </a:t>
            </a:r>
            <a:r>
              <a:rPr lang="de-DE" sz="1050" dirty="0" err="1"/>
              <a:t>partner</a:t>
            </a:r>
            <a:endParaRPr lang="de-DE" sz="1050" dirty="0"/>
          </a:p>
        </p:txBody>
      </p:sp>
      <p:sp>
        <p:nvSpPr>
          <p:cNvPr id="47" name="Rechteck 46"/>
          <p:cNvSpPr/>
          <p:nvPr/>
        </p:nvSpPr>
        <p:spPr>
          <a:xfrm>
            <a:off x="7161093" y="1848024"/>
            <a:ext cx="1159614" cy="2377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/>
              <a:t>3D-model</a:t>
            </a:r>
            <a:endParaRPr lang="de-DE" sz="800" dirty="0"/>
          </a:p>
        </p:txBody>
      </p:sp>
      <p:cxnSp>
        <p:nvCxnSpPr>
          <p:cNvPr id="48" name="Gerade Verbindung mit Pfeil 47"/>
          <p:cNvCxnSpPr>
            <a:stCxn id="47" idx="2"/>
          </p:cNvCxnSpPr>
          <p:nvPr/>
        </p:nvCxnSpPr>
        <p:spPr>
          <a:xfrm flipH="1">
            <a:off x="7735928" y="2085782"/>
            <a:ext cx="4972" cy="2015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kt 48"/>
          <p:cNvGraphicFramePr>
            <a:graphicFrameLocks noChangeAspect="1"/>
          </p:cNvGraphicFramePr>
          <p:nvPr>
            <p:extLst/>
          </p:nvPr>
        </p:nvGraphicFramePr>
        <p:xfrm>
          <a:off x="7012547" y="2274641"/>
          <a:ext cx="1528875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Acrobat Document" r:id="rId4" imgW="22707364" imgH="16039890" progId="AcroExch.Document.11">
                  <p:embed/>
                </p:oleObj>
              </mc:Choice>
              <mc:Fallback>
                <p:oleObj name="Acrobat Document" r:id="rId4" imgW="22707364" imgH="16039890" progId="AcroExch.Document.11">
                  <p:embed/>
                  <p:pic>
                    <p:nvPicPr>
                      <p:cNvPr id="49" name="Objekt 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2547" y="2274641"/>
                        <a:ext cx="1528875" cy="1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hteck 49"/>
          <p:cNvSpPr/>
          <p:nvPr/>
        </p:nvSpPr>
        <p:spPr>
          <a:xfrm>
            <a:off x="6951415" y="3700087"/>
            <a:ext cx="1607344" cy="1885952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/>
              <a:t>DMU+WPL+SPL</a:t>
            </a:r>
            <a:r>
              <a:rPr lang="de-DE" sz="1000" dirty="0" smtClean="0"/>
              <a:t>+ QA+ </a:t>
            </a:r>
            <a:r>
              <a:rPr lang="de-DE" sz="1000" dirty="0" err="1" smtClean="0"/>
              <a:t>corresponding</a:t>
            </a:r>
            <a:r>
              <a:rPr lang="de-DE" sz="1000" dirty="0" smtClean="0"/>
              <a:t> </a:t>
            </a:r>
            <a:r>
              <a:rPr lang="de-DE" sz="1000" dirty="0" err="1"/>
              <a:t>specialists</a:t>
            </a:r>
            <a:endParaRPr lang="de-DE" sz="1000" dirty="0"/>
          </a:p>
        </p:txBody>
      </p:sp>
      <p:sp>
        <p:nvSpPr>
          <p:cNvPr id="51" name="Rechteck 50"/>
          <p:cNvSpPr/>
          <p:nvPr/>
        </p:nvSpPr>
        <p:spPr>
          <a:xfrm>
            <a:off x="7317059" y="4547827"/>
            <a:ext cx="910708" cy="940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 smtClean="0"/>
              <a:t>2</a:t>
            </a:r>
            <a:r>
              <a:rPr lang="en-US" sz="800" dirty="0" smtClean="0"/>
              <a:t>nd</a:t>
            </a:r>
            <a:r>
              <a:rPr lang="en-US" sz="1100" dirty="0" smtClean="0"/>
              <a:t> </a:t>
            </a:r>
            <a:r>
              <a:rPr lang="en-US" sz="1100" dirty="0"/>
              <a:t>step:</a:t>
            </a:r>
          </a:p>
          <a:p>
            <a:pPr algn="ctr"/>
            <a:r>
              <a:rPr lang="en-US" sz="1100" dirty="0" smtClean="0"/>
              <a:t>Final </a:t>
            </a:r>
            <a:r>
              <a:rPr lang="en-US" sz="1100" dirty="0"/>
              <a:t>design review</a:t>
            </a:r>
          </a:p>
          <a:p>
            <a:pPr algn="ctr"/>
            <a:r>
              <a:rPr lang="en-US" sz="1100" dirty="0" smtClean="0"/>
              <a:t>(FDR</a:t>
            </a:r>
            <a:r>
              <a:rPr lang="en-US" sz="1100" dirty="0"/>
              <a:t>)</a:t>
            </a:r>
            <a:endParaRPr lang="de-DE" sz="1100" dirty="0"/>
          </a:p>
        </p:txBody>
      </p:sp>
      <p:sp>
        <p:nvSpPr>
          <p:cNvPr id="52" name="Rechteck 51"/>
          <p:cNvSpPr/>
          <p:nvPr/>
        </p:nvSpPr>
        <p:spPr>
          <a:xfrm>
            <a:off x="7237822" y="4250430"/>
            <a:ext cx="1069181" cy="2174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dk1"/>
                </a:solidFill>
              </a:rPr>
              <a:t>Checklist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6199653" y="4671596"/>
            <a:ext cx="290482" cy="2000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700" dirty="0" smtClean="0"/>
              <a:t>ok</a:t>
            </a:r>
          </a:p>
        </p:txBody>
      </p:sp>
      <p:cxnSp>
        <p:nvCxnSpPr>
          <p:cNvPr id="63" name="Gerade Verbindung mit Pfeil 62"/>
          <p:cNvCxnSpPr>
            <a:stCxn id="45" idx="2"/>
            <a:endCxn id="50" idx="0"/>
          </p:cNvCxnSpPr>
          <p:nvPr/>
        </p:nvCxnSpPr>
        <p:spPr>
          <a:xfrm flipH="1">
            <a:off x="7755087" y="3447871"/>
            <a:ext cx="1" cy="2522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hteck 63"/>
          <p:cNvSpPr/>
          <p:nvPr/>
        </p:nvSpPr>
        <p:spPr>
          <a:xfrm>
            <a:off x="4654391" y="1543049"/>
            <a:ext cx="1607344" cy="1885952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smtClean="0"/>
              <a:t>DMU+WPL+SPL+QA+ </a:t>
            </a:r>
            <a:r>
              <a:rPr lang="de-DE" sz="1000" dirty="0" err="1" smtClean="0"/>
              <a:t>corresponding</a:t>
            </a:r>
            <a:r>
              <a:rPr lang="de-DE" sz="1000" dirty="0" smtClean="0"/>
              <a:t> </a:t>
            </a:r>
            <a:r>
              <a:rPr lang="de-DE" sz="1000" dirty="0" err="1"/>
              <a:t>specialists</a:t>
            </a:r>
            <a:endParaRPr lang="de-DE" sz="1000" dirty="0"/>
          </a:p>
        </p:txBody>
      </p:sp>
      <p:sp>
        <p:nvSpPr>
          <p:cNvPr id="65" name="Rechteck 64"/>
          <p:cNvSpPr/>
          <p:nvPr/>
        </p:nvSpPr>
        <p:spPr>
          <a:xfrm>
            <a:off x="5020035" y="2295529"/>
            <a:ext cx="910708" cy="940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/>
              <a:t>1st step:</a:t>
            </a:r>
          </a:p>
          <a:p>
            <a:pPr algn="ctr"/>
            <a:r>
              <a:rPr lang="en-US" sz="1100" dirty="0"/>
              <a:t>Conceptual design review</a:t>
            </a:r>
          </a:p>
          <a:p>
            <a:pPr algn="ctr"/>
            <a:r>
              <a:rPr lang="en-US" sz="1100" dirty="0"/>
              <a:t>(CDR)</a:t>
            </a:r>
            <a:endParaRPr lang="de-DE" sz="1100" dirty="0"/>
          </a:p>
        </p:txBody>
      </p:sp>
      <p:sp>
        <p:nvSpPr>
          <p:cNvPr id="66" name="Rechteck 65"/>
          <p:cNvSpPr/>
          <p:nvPr/>
        </p:nvSpPr>
        <p:spPr>
          <a:xfrm>
            <a:off x="4940798" y="2017184"/>
            <a:ext cx="1069181" cy="2174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dk1"/>
                </a:solidFill>
              </a:rPr>
              <a:t>Checklist</a:t>
            </a:r>
          </a:p>
        </p:txBody>
      </p:sp>
      <p:cxnSp>
        <p:nvCxnSpPr>
          <p:cNvPr id="67" name="Gerade Verbindung mit Pfeil 66"/>
          <p:cNvCxnSpPr/>
          <p:nvPr/>
        </p:nvCxnSpPr>
        <p:spPr>
          <a:xfrm flipV="1">
            <a:off x="4724704" y="2772000"/>
            <a:ext cx="29533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4685379" y="2614586"/>
            <a:ext cx="290482" cy="2000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700" dirty="0" smtClean="0"/>
              <a:t>ok</a:t>
            </a:r>
          </a:p>
        </p:txBody>
      </p:sp>
      <p:cxnSp>
        <p:nvCxnSpPr>
          <p:cNvPr id="69" name="Gerade Verbindung mit Pfeil 68"/>
          <p:cNvCxnSpPr/>
          <p:nvPr/>
        </p:nvCxnSpPr>
        <p:spPr>
          <a:xfrm flipV="1">
            <a:off x="5930743" y="2772000"/>
            <a:ext cx="37171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Flussdiagramm: Verzweigung 69"/>
          <p:cNvSpPr/>
          <p:nvPr/>
        </p:nvSpPr>
        <p:spPr>
          <a:xfrm>
            <a:off x="6300000" y="4760937"/>
            <a:ext cx="313187" cy="323850"/>
          </a:xfrm>
          <a:prstGeom prst="flowChartDecisi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4" name="Flussdiagramm: Verzweigung 23"/>
          <p:cNvSpPr/>
          <p:nvPr/>
        </p:nvSpPr>
        <p:spPr>
          <a:xfrm>
            <a:off x="4421041" y="2608652"/>
            <a:ext cx="313187" cy="323850"/>
          </a:xfrm>
          <a:prstGeom prst="flowChartDecisi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73" name="Gerade Verbindung mit Pfeil 72"/>
          <p:cNvCxnSpPr/>
          <p:nvPr/>
        </p:nvCxnSpPr>
        <p:spPr>
          <a:xfrm>
            <a:off x="6613187" y="2772000"/>
            <a:ext cx="14571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flipH="1">
            <a:off x="6613187" y="4932000"/>
            <a:ext cx="3382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6230680" y="2714613"/>
            <a:ext cx="292388" cy="1061023"/>
          </a:xfrm>
          <a:prstGeom prst="rect">
            <a:avLst/>
          </a:prstGeom>
        </p:spPr>
        <p:txBody>
          <a:bodyPr vert="vert270" wrap="square" lIns="91440" tIns="45720" rIns="91440" bIns="45720" rtlCol="0" anchor="t">
            <a:spAutoFit/>
          </a:bodyPr>
          <a:lstStyle/>
          <a:p>
            <a:pPr algn="l"/>
            <a:r>
              <a:rPr lang="de-DE" sz="700" dirty="0" smtClean="0"/>
              <a:t>not ok</a:t>
            </a:r>
          </a:p>
        </p:txBody>
      </p:sp>
      <p:cxnSp>
        <p:nvCxnSpPr>
          <p:cNvPr id="80" name="Gewinkelte Verbindung 79"/>
          <p:cNvCxnSpPr>
            <a:stCxn id="36" idx="0"/>
          </p:cNvCxnSpPr>
          <p:nvPr/>
        </p:nvCxnSpPr>
        <p:spPr>
          <a:xfrm rot="16200000" flipV="1">
            <a:off x="4937832" y="1085136"/>
            <a:ext cx="1158566" cy="1878959"/>
          </a:xfrm>
          <a:prstGeom prst="bentConnector2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939" y="4391666"/>
            <a:ext cx="1203764" cy="89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Flussdiagramm: Magnetplattenspeicher 82"/>
          <p:cNvSpPr/>
          <p:nvPr/>
        </p:nvSpPr>
        <p:spPr>
          <a:xfrm>
            <a:off x="6236695" y="5862638"/>
            <a:ext cx="522203" cy="473869"/>
          </a:xfrm>
          <a:prstGeom prst="flowChartMagneticDisk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85" name="Gewinkelte Verbindung 84"/>
          <p:cNvCxnSpPr>
            <a:stCxn id="70" idx="1"/>
            <a:endCxn id="83" idx="1"/>
          </p:cNvCxnSpPr>
          <p:nvPr/>
        </p:nvCxnSpPr>
        <p:spPr>
          <a:xfrm rot="10800000" flipH="1" flipV="1">
            <a:off x="6299999" y="4922862"/>
            <a:ext cx="197797" cy="939776"/>
          </a:xfrm>
          <a:prstGeom prst="bentConnector4">
            <a:avLst>
              <a:gd name="adj1" fmla="val -46952"/>
              <a:gd name="adj2" fmla="val 58615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feld 86"/>
          <p:cNvSpPr txBox="1"/>
          <p:nvPr/>
        </p:nvSpPr>
        <p:spPr>
          <a:xfrm>
            <a:off x="5974212" y="6040400"/>
            <a:ext cx="1066800" cy="4924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050" dirty="0" smtClean="0"/>
              <a:t>PDM</a:t>
            </a:r>
          </a:p>
          <a:p>
            <a:pPr algn="ctr"/>
            <a:r>
              <a:rPr lang="de-DE" sz="700" dirty="0" smtClean="0"/>
              <a:t>   </a:t>
            </a:r>
            <a:r>
              <a:rPr lang="de-DE" sz="1050" dirty="0" smtClean="0"/>
              <a:t>             </a:t>
            </a:r>
            <a:r>
              <a:rPr lang="de-DE" sz="500" dirty="0" smtClean="0"/>
              <a:t>(CATIA/SAP, Archiv)</a:t>
            </a:r>
          </a:p>
        </p:txBody>
      </p:sp>
      <p:sp>
        <p:nvSpPr>
          <p:cNvPr id="89" name="Rechteck 88"/>
          <p:cNvSpPr/>
          <p:nvPr/>
        </p:nvSpPr>
        <p:spPr>
          <a:xfrm>
            <a:off x="4830620" y="4038755"/>
            <a:ext cx="1319533" cy="2174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/>
              <a:t>QA-Plan, </a:t>
            </a:r>
            <a:r>
              <a:rPr lang="de-DE" sz="800" dirty="0" err="1" smtClean="0"/>
              <a:t>Drawings</a:t>
            </a:r>
            <a:r>
              <a:rPr lang="de-DE" sz="800" dirty="0" smtClean="0"/>
              <a:t>, CID</a:t>
            </a:r>
            <a:endParaRPr lang="de-DE" sz="800" dirty="0">
              <a:solidFill>
                <a:schemeClr val="dk1"/>
              </a:solidFill>
            </a:endParaRPr>
          </a:p>
        </p:txBody>
      </p:sp>
      <p:sp>
        <p:nvSpPr>
          <p:cNvPr id="90" name="Rechteck 89"/>
          <p:cNvSpPr/>
          <p:nvPr/>
        </p:nvSpPr>
        <p:spPr>
          <a:xfrm>
            <a:off x="3097497" y="4452160"/>
            <a:ext cx="910708" cy="940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 smtClean="0"/>
              <a:t>3</a:t>
            </a:r>
            <a:r>
              <a:rPr lang="en-US" sz="800" dirty="0" smtClean="0"/>
              <a:t>rd</a:t>
            </a:r>
            <a:r>
              <a:rPr lang="en-US" sz="1100" dirty="0" smtClean="0"/>
              <a:t> </a:t>
            </a:r>
            <a:r>
              <a:rPr lang="en-US" sz="1100" dirty="0"/>
              <a:t>step:</a:t>
            </a:r>
          </a:p>
          <a:p>
            <a:pPr algn="ctr"/>
            <a:r>
              <a:rPr lang="en-US" sz="1100" dirty="0" smtClean="0"/>
              <a:t>Factory </a:t>
            </a:r>
            <a:r>
              <a:rPr lang="en-US" sz="1100" dirty="0" err="1" smtClean="0"/>
              <a:t>acceptancetest</a:t>
            </a:r>
            <a:endParaRPr lang="en-US" sz="1100" dirty="0"/>
          </a:p>
          <a:p>
            <a:pPr algn="ctr"/>
            <a:r>
              <a:rPr lang="en-US" sz="1100" dirty="0" smtClean="0"/>
              <a:t>(FAT)</a:t>
            </a:r>
            <a:endParaRPr lang="de-DE" sz="1100" dirty="0"/>
          </a:p>
        </p:txBody>
      </p:sp>
      <p:sp>
        <p:nvSpPr>
          <p:cNvPr id="91" name="Rechteck 90"/>
          <p:cNvSpPr/>
          <p:nvPr/>
        </p:nvSpPr>
        <p:spPr>
          <a:xfrm>
            <a:off x="3018260" y="4126185"/>
            <a:ext cx="1069181" cy="2174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dk1"/>
                </a:solidFill>
              </a:rPr>
              <a:t>QA-Plan</a:t>
            </a:r>
            <a:endParaRPr lang="de-DE" sz="800" dirty="0">
              <a:solidFill>
                <a:schemeClr val="dk1"/>
              </a:solidFill>
            </a:endParaRPr>
          </a:p>
        </p:txBody>
      </p:sp>
      <p:cxnSp>
        <p:nvCxnSpPr>
          <p:cNvPr id="92" name="Gerade Verbindung mit Pfeil 91"/>
          <p:cNvCxnSpPr/>
          <p:nvPr/>
        </p:nvCxnSpPr>
        <p:spPr>
          <a:xfrm flipH="1">
            <a:off x="4008205" y="4932000"/>
            <a:ext cx="66351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chteck 93"/>
          <p:cNvSpPr/>
          <p:nvPr/>
        </p:nvSpPr>
        <p:spPr>
          <a:xfrm>
            <a:off x="740590" y="3690561"/>
            <a:ext cx="1607344" cy="1885952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/>
              <a:t>WPL+SPL+ QA+ </a:t>
            </a:r>
            <a:r>
              <a:rPr lang="de-DE" sz="1000" dirty="0" err="1"/>
              <a:t>Contribution</a:t>
            </a:r>
            <a:r>
              <a:rPr lang="de-DE" sz="1000" dirty="0"/>
              <a:t> </a:t>
            </a:r>
            <a:r>
              <a:rPr lang="de-DE" sz="1000" dirty="0" err="1"/>
              <a:t>partner</a:t>
            </a:r>
            <a:endParaRPr lang="de-DE" sz="1000" dirty="0"/>
          </a:p>
        </p:txBody>
      </p:sp>
      <p:sp>
        <p:nvSpPr>
          <p:cNvPr id="95" name="Rechteck 94"/>
          <p:cNvSpPr/>
          <p:nvPr/>
        </p:nvSpPr>
        <p:spPr>
          <a:xfrm>
            <a:off x="1087682" y="4467113"/>
            <a:ext cx="910708" cy="940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 smtClean="0"/>
              <a:t>4</a:t>
            </a:r>
            <a:r>
              <a:rPr lang="en-US" sz="900" dirty="0" smtClean="0"/>
              <a:t>th</a:t>
            </a:r>
            <a:r>
              <a:rPr lang="en-US" sz="1100" dirty="0" smtClean="0"/>
              <a:t> </a:t>
            </a:r>
            <a:r>
              <a:rPr lang="en-US" sz="1100" dirty="0"/>
              <a:t>step:</a:t>
            </a:r>
          </a:p>
          <a:p>
            <a:pPr algn="ctr"/>
            <a:r>
              <a:rPr lang="en-US" sz="1100" dirty="0" smtClean="0"/>
              <a:t>Site</a:t>
            </a:r>
          </a:p>
          <a:p>
            <a:pPr algn="ctr"/>
            <a:r>
              <a:rPr lang="en-US" sz="1100" dirty="0" smtClean="0"/>
              <a:t>acceptance test </a:t>
            </a:r>
          </a:p>
          <a:p>
            <a:pPr algn="ctr"/>
            <a:r>
              <a:rPr lang="en-US" sz="1100" dirty="0" smtClean="0"/>
              <a:t>(SAT)</a:t>
            </a:r>
            <a:endParaRPr lang="de-DE" sz="1100" dirty="0"/>
          </a:p>
        </p:txBody>
      </p:sp>
      <p:sp>
        <p:nvSpPr>
          <p:cNvPr id="96" name="Rechteck 95"/>
          <p:cNvSpPr/>
          <p:nvPr/>
        </p:nvSpPr>
        <p:spPr>
          <a:xfrm>
            <a:off x="1008445" y="4141138"/>
            <a:ext cx="1069181" cy="2174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dk1"/>
                </a:solidFill>
              </a:rPr>
              <a:t>QA-Plan</a:t>
            </a:r>
            <a:endParaRPr lang="de-DE" sz="800" dirty="0">
              <a:solidFill>
                <a:schemeClr val="dk1"/>
              </a:solidFill>
            </a:endParaRPr>
          </a:p>
        </p:txBody>
      </p:sp>
      <p:sp>
        <p:nvSpPr>
          <p:cNvPr id="97" name="Flussdiagramm: Verzweigung 96"/>
          <p:cNvSpPr/>
          <p:nvPr/>
        </p:nvSpPr>
        <p:spPr>
          <a:xfrm>
            <a:off x="2616610" y="4770000"/>
            <a:ext cx="313187" cy="323850"/>
          </a:xfrm>
          <a:prstGeom prst="flowChartDecisi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98" name="Gewinkelte Verbindung 97"/>
          <p:cNvCxnSpPr>
            <a:stCxn id="97" idx="2"/>
            <a:endCxn id="82" idx="2"/>
          </p:cNvCxnSpPr>
          <p:nvPr/>
        </p:nvCxnSpPr>
        <p:spPr>
          <a:xfrm rot="16200000" flipH="1">
            <a:off x="3890441" y="3976613"/>
            <a:ext cx="467710" cy="2702184"/>
          </a:xfrm>
          <a:prstGeom prst="bentConnector3">
            <a:avLst>
              <a:gd name="adj1" fmla="val 148876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feld 101"/>
          <p:cNvSpPr txBox="1"/>
          <p:nvPr/>
        </p:nvSpPr>
        <p:spPr>
          <a:xfrm>
            <a:off x="3909090" y="5628920"/>
            <a:ext cx="640556" cy="2000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700" dirty="0" smtClean="0"/>
              <a:t>not ok</a:t>
            </a:r>
          </a:p>
        </p:txBody>
      </p:sp>
      <p:cxnSp>
        <p:nvCxnSpPr>
          <p:cNvPr id="101" name="Gerade Verbindung mit Pfeil 100"/>
          <p:cNvCxnSpPr>
            <a:stCxn id="70" idx="1"/>
          </p:cNvCxnSpPr>
          <p:nvPr/>
        </p:nvCxnSpPr>
        <p:spPr>
          <a:xfrm flipH="1">
            <a:off x="6080703" y="4922862"/>
            <a:ext cx="2192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 flipH="1">
            <a:off x="2929798" y="4932000"/>
            <a:ext cx="16769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/>
          <p:nvPr/>
        </p:nvCxnSpPr>
        <p:spPr>
          <a:xfrm flipH="1">
            <a:off x="2347934" y="4932000"/>
            <a:ext cx="26867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feld 109"/>
          <p:cNvSpPr txBox="1"/>
          <p:nvPr/>
        </p:nvSpPr>
        <p:spPr>
          <a:xfrm>
            <a:off x="2505944" y="4984759"/>
            <a:ext cx="290482" cy="2000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700" dirty="0" smtClean="0"/>
              <a:t>ok</a:t>
            </a:r>
          </a:p>
        </p:txBody>
      </p:sp>
      <p:sp>
        <p:nvSpPr>
          <p:cNvPr id="108" name="Textfeld 107"/>
          <p:cNvSpPr txBox="1"/>
          <p:nvPr/>
        </p:nvSpPr>
        <p:spPr>
          <a:xfrm>
            <a:off x="6948000" y="5589240"/>
            <a:ext cx="2196000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800" dirty="0" smtClean="0"/>
              <a:t>DMU-Digital </a:t>
            </a:r>
            <a:r>
              <a:rPr lang="de-DE" sz="800" dirty="0" err="1" smtClean="0"/>
              <a:t>Mockup</a:t>
            </a:r>
            <a:endParaRPr lang="de-DE" sz="800" dirty="0" smtClean="0"/>
          </a:p>
          <a:p>
            <a:pPr algn="l"/>
            <a:r>
              <a:rPr lang="de-DE" sz="800" dirty="0" smtClean="0"/>
              <a:t>WPL-Work </a:t>
            </a:r>
            <a:r>
              <a:rPr lang="de-DE" sz="800" dirty="0" err="1" smtClean="0"/>
              <a:t>package</a:t>
            </a:r>
            <a:r>
              <a:rPr lang="de-DE" sz="800" dirty="0" smtClean="0"/>
              <a:t> </a:t>
            </a:r>
            <a:r>
              <a:rPr lang="de-DE" sz="800" dirty="0" err="1" smtClean="0"/>
              <a:t>leader</a:t>
            </a:r>
            <a:endParaRPr lang="de-DE" sz="800" dirty="0" smtClean="0"/>
          </a:p>
          <a:p>
            <a:pPr algn="l"/>
            <a:r>
              <a:rPr lang="de-DE" sz="800" dirty="0" smtClean="0"/>
              <a:t>SPL- Subproject </a:t>
            </a:r>
            <a:r>
              <a:rPr lang="de-DE" sz="800" dirty="0" err="1" smtClean="0"/>
              <a:t>leader</a:t>
            </a:r>
            <a:endParaRPr lang="de-DE" sz="800" dirty="0" smtClean="0"/>
          </a:p>
          <a:p>
            <a:pPr algn="l"/>
            <a:r>
              <a:rPr lang="de-DE" sz="800" dirty="0" smtClean="0"/>
              <a:t>QA- Quality </a:t>
            </a:r>
            <a:r>
              <a:rPr lang="de-DE" sz="800" dirty="0" err="1" smtClean="0"/>
              <a:t>assurence</a:t>
            </a:r>
            <a:endParaRPr lang="de-DE" sz="800" dirty="0" smtClean="0"/>
          </a:p>
          <a:p>
            <a:pPr algn="l"/>
            <a:r>
              <a:rPr lang="de-DE" sz="800" dirty="0" smtClean="0"/>
              <a:t>CID- </a:t>
            </a:r>
            <a:r>
              <a:rPr lang="de-DE" sz="800" dirty="0" err="1" smtClean="0"/>
              <a:t>Component</a:t>
            </a:r>
            <a:r>
              <a:rPr lang="de-DE" sz="800" dirty="0" smtClean="0"/>
              <a:t> </a:t>
            </a:r>
            <a:r>
              <a:rPr lang="de-DE" sz="800" dirty="0" err="1" smtClean="0"/>
              <a:t>Identification</a:t>
            </a:r>
            <a:r>
              <a:rPr lang="de-DE" sz="800" dirty="0" smtClean="0"/>
              <a:t> </a:t>
            </a:r>
            <a:r>
              <a:rPr lang="de-DE" sz="800" dirty="0" err="1" smtClean="0"/>
              <a:t>no</a:t>
            </a:r>
            <a:r>
              <a:rPr lang="de-DE" sz="800" dirty="0" smtClean="0"/>
              <a:t>.</a:t>
            </a:r>
          </a:p>
          <a:p>
            <a:pPr algn="l"/>
            <a:r>
              <a:rPr lang="de-DE" sz="800" dirty="0" smtClean="0"/>
              <a:t>EDMS- </a:t>
            </a:r>
            <a:r>
              <a:rPr lang="de-DE" sz="800" dirty="0" err="1" smtClean="0"/>
              <a:t>Electronical</a:t>
            </a:r>
            <a:r>
              <a:rPr lang="de-DE" sz="800" dirty="0" smtClean="0"/>
              <a:t> </a:t>
            </a:r>
            <a:r>
              <a:rPr lang="de-DE" sz="800" dirty="0" err="1" smtClean="0"/>
              <a:t>data</a:t>
            </a:r>
            <a:r>
              <a:rPr lang="de-DE" sz="800" dirty="0" smtClean="0"/>
              <a:t> </a:t>
            </a:r>
            <a:r>
              <a:rPr lang="de-DE" sz="800" dirty="0" err="1" smtClean="0"/>
              <a:t>management</a:t>
            </a:r>
            <a:r>
              <a:rPr lang="de-DE" sz="800" dirty="0" smtClean="0"/>
              <a:t> (CERN)</a:t>
            </a:r>
          </a:p>
        </p:txBody>
      </p:sp>
      <p:sp>
        <p:nvSpPr>
          <p:cNvPr id="112" name="Flussdiagramm: Magnetplattenspeicher 111"/>
          <p:cNvSpPr/>
          <p:nvPr/>
        </p:nvSpPr>
        <p:spPr>
          <a:xfrm>
            <a:off x="2251001" y="5841208"/>
            <a:ext cx="522203" cy="473869"/>
          </a:xfrm>
          <a:prstGeom prst="flowChartMagneticDisk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/>
              <a:t>EDMS</a:t>
            </a:r>
            <a:endParaRPr lang="de-DE" sz="800" dirty="0"/>
          </a:p>
        </p:txBody>
      </p:sp>
      <p:sp>
        <p:nvSpPr>
          <p:cNvPr id="113" name="Flussdiagramm: Magnetplattenspeicher 112"/>
          <p:cNvSpPr/>
          <p:nvPr/>
        </p:nvSpPr>
        <p:spPr>
          <a:xfrm>
            <a:off x="203145" y="1719267"/>
            <a:ext cx="522203" cy="473869"/>
          </a:xfrm>
          <a:prstGeom prst="flowChartMagneticDisk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/>
              <a:t>EDMS</a:t>
            </a:r>
            <a:endParaRPr lang="de-DE" sz="800" dirty="0"/>
          </a:p>
        </p:txBody>
      </p:sp>
      <p:cxnSp>
        <p:nvCxnSpPr>
          <p:cNvPr id="111" name="Gerade Verbindung mit Pfeil 110"/>
          <p:cNvCxnSpPr>
            <a:stCxn id="113" idx="4"/>
            <a:endCxn id="9" idx="1"/>
          </p:cNvCxnSpPr>
          <p:nvPr/>
        </p:nvCxnSpPr>
        <p:spPr>
          <a:xfrm flipV="1">
            <a:off x="725348" y="1948032"/>
            <a:ext cx="188151" cy="81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Flussdiagramm: Magnetplattenspeicher 117"/>
          <p:cNvSpPr/>
          <p:nvPr/>
        </p:nvSpPr>
        <p:spPr>
          <a:xfrm>
            <a:off x="4016034" y="1263851"/>
            <a:ext cx="325298" cy="362961"/>
          </a:xfrm>
          <a:prstGeom prst="flowChartMagneticDisk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300" dirty="0" smtClean="0"/>
              <a:t>EDMS</a:t>
            </a:r>
            <a:endParaRPr lang="de-DE" sz="300" dirty="0"/>
          </a:p>
        </p:txBody>
      </p:sp>
      <p:sp>
        <p:nvSpPr>
          <p:cNvPr id="120" name="Flussdiagramm: Magnetplattenspeicher 119"/>
          <p:cNvSpPr/>
          <p:nvPr/>
        </p:nvSpPr>
        <p:spPr>
          <a:xfrm>
            <a:off x="7671001" y="3211018"/>
            <a:ext cx="325298" cy="362961"/>
          </a:xfrm>
          <a:prstGeom prst="flowChartMagneticDisk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300" dirty="0" smtClean="0"/>
              <a:t>EDMS</a:t>
            </a:r>
            <a:endParaRPr lang="de-DE" sz="300" dirty="0"/>
          </a:p>
        </p:txBody>
      </p:sp>
      <p:sp>
        <p:nvSpPr>
          <p:cNvPr id="121" name="Flussdiagramm: Magnetplattenspeicher 120"/>
          <p:cNvSpPr/>
          <p:nvPr/>
        </p:nvSpPr>
        <p:spPr>
          <a:xfrm>
            <a:off x="4778149" y="5628920"/>
            <a:ext cx="325298" cy="362961"/>
          </a:xfrm>
          <a:prstGeom prst="flowChartMagneticDisk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300" dirty="0" smtClean="0"/>
              <a:t>EDMS</a:t>
            </a:r>
            <a:endParaRPr lang="de-DE" sz="300" dirty="0"/>
          </a:p>
        </p:txBody>
      </p:sp>
      <p:cxnSp>
        <p:nvCxnSpPr>
          <p:cNvPr id="116" name="Gewinkelte Verbindung 115"/>
          <p:cNvCxnSpPr>
            <a:stCxn id="97" idx="1"/>
            <a:endCxn id="112" idx="1"/>
          </p:cNvCxnSpPr>
          <p:nvPr/>
        </p:nvCxnSpPr>
        <p:spPr>
          <a:xfrm rot="10800000" flipV="1">
            <a:off x="2512104" y="4931924"/>
            <a:ext cx="104507" cy="90928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Gewinkelte Verbindung 122"/>
          <p:cNvCxnSpPr>
            <a:stCxn id="94" idx="2"/>
            <a:endCxn id="112" idx="2"/>
          </p:cNvCxnSpPr>
          <p:nvPr/>
        </p:nvCxnSpPr>
        <p:spPr>
          <a:xfrm rot="16200000" flipH="1">
            <a:off x="1646816" y="5473958"/>
            <a:ext cx="501630" cy="706739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Flussdiagramm: Magnetplattenspeicher 125"/>
          <p:cNvSpPr/>
          <p:nvPr/>
        </p:nvSpPr>
        <p:spPr>
          <a:xfrm>
            <a:off x="6782301" y="2564788"/>
            <a:ext cx="325298" cy="362961"/>
          </a:xfrm>
          <a:prstGeom prst="flowChartMagneticDisk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300" dirty="0" smtClean="0"/>
              <a:t>EDMS</a:t>
            </a:r>
            <a:endParaRPr lang="de-DE" sz="300" dirty="0"/>
          </a:p>
        </p:txBody>
      </p:sp>
      <p:sp>
        <p:nvSpPr>
          <p:cNvPr id="124" name="Pfeil nach rechts 123"/>
          <p:cNvSpPr/>
          <p:nvPr/>
        </p:nvSpPr>
        <p:spPr>
          <a:xfrm rot="10800000">
            <a:off x="203144" y="4547826"/>
            <a:ext cx="616278" cy="470295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25" name="Textfeld 124"/>
          <p:cNvSpPr txBox="1"/>
          <p:nvPr/>
        </p:nvSpPr>
        <p:spPr>
          <a:xfrm>
            <a:off x="238317" y="4671219"/>
            <a:ext cx="805300" cy="2154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800" dirty="0" err="1" smtClean="0"/>
              <a:t>Assembly</a:t>
            </a:r>
            <a:endParaRPr lang="de-DE" sz="800" dirty="0" smtClean="0"/>
          </a:p>
        </p:txBody>
      </p:sp>
      <p:sp>
        <p:nvSpPr>
          <p:cNvPr id="3072" name="Rechteckiger Pfeil 3071"/>
          <p:cNvSpPr/>
          <p:nvPr/>
        </p:nvSpPr>
        <p:spPr>
          <a:xfrm rot="5400000" flipV="1">
            <a:off x="5708889" y="6066887"/>
            <a:ext cx="443060" cy="439468"/>
          </a:xfrm>
          <a:prstGeom prst="ben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1" name="Textfeld 130"/>
          <p:cNvSpPr txBox="1"/>
          <p:nvPr/>
        </p:nvSpPr>
        <p:spPr>
          <a:xfrm>
            <a:off x="5404960" y="6128207"/>
            <a:ext cx="805300" cy="2154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800" dirty="0" smtClean="0"/>
              <a:t>DMU</a:t>
            </a:r>
          </a:p>
        </p:txBody>
      </p:sp>
      <p:sp>
        <p:nvSpPr>
          <p:cNvPr id="84" name="Textfeld 83"/>
          <p:cNvSpPr txBox="1"/>
          <p:nvPr/>
        </p:nvSpPr>
        <p:spPr>
          <a:xfrm>
            <a:off x="6241378" y="1933280"/>
            <a:ext cx="292388" cy="647683"/>
          </a:xfrm>
          <a:prstGeom prst="rect">
            <a:avLst/>
          </a:prstGeom>
        </p:spPr>
        <p:txBody>
          <a:bodyPr vert="vert270" wrap="square" lIns="91440" tIns="45720" rIns="91440" bIns="45720" rtlCol="0" anchor="t">
            <a:spAutoFit/>
          </a:bodyPr>
          <a:lstStyle/>
          <a:p>
            <a:pPr algn="l"/>
            <a:r>
              <a:rPr lang="de-DE" sz="700" dirty="0" smtClean="0"/>
              <a:t>not ok</a:t>
            </a:r>
          </a:p>
        </p:txBody>
      </p:sp>
      <p:sp>
        <p:nvSpPr>
          <p:cNvPr id="86" name="Textfeld 85"/>
          <p:cNvSpPr txBox="1"/>
          <p:nvPr/>
        </p:nvSpPr>
        <p:spPr>
          <a:xfrm>
            <a:off x="6527423" y="2521522"/>
            <a:ext cx="290482" cy="2000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700" dirty="0" smtClean="0"/>
              <a:t>ok</a:t>
            </a:r>
          </a:p>
        </p:txBody>
      </p:sp>
      <p:cxnSp>
        <p:nvCxnSpPr>
          <p:cNvPr id="23" name="Gewinkelte Verbindung 22"/>
          <p:cNvCxnSpPr>
            <a:stCxn id="70" idx="0"/>
          </p:cNvCxnSpPr>
          <p:nvPr/>
        </p:nvCxnSpPr>
        <p:spPr>
          <a:xfrm rot="5400000" flipH="1" flipV="1">
            <a:off x="5747706" y="3749745"/>
            <a:ext cx="1720081" cy="302304"/>
          </a:xfrm>
          <a:prstGeom prst="bentConnector3">
            <a:avLst>
              <a:gd name="adj1" fmla="val 99838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Flussdiagramm: Magnetplattenspeicher 118"/>
          <p:cNvSpPr/>
          <p:nvPr/>
        </p:nvSpPr>
        <p:spPr>
          <a:xfrm>
            <a:off x="6355420" y="3965996"/>
            <a:ext cx="325298" cy="362961"/>
          </a:xfrm>
          <a:prstGeom prst="flowChartMagneticDisk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300" dirty="0" smtClean="0"/>
              <a:t>EDMS</a:t>
            </a:r>
            <a:endParaRPr lang="de-DE" sz="300" dirty="0"/>
          </a:p>
        </p:txBody>
      </p:sp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46" y="4369685"/>
            <a:ext cx="727410" cy="33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2405062" y="4386352"/>
            <a:ext cx="478632" cy="1380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"/>
          </a:p>
        </p:txBody>
      </p:sp>
      <p:pic>
        <p:nvPicPr>
          <p:cNvPr id="88" name="Grafik 8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0" y="360000"/>
            <a:ext cx="5616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920000" cy="612000"/>
          </a:xfrm>
        </p:spPr>
        <p:txBody>
          <a:bodyPr/>
          <a:lstStyle/>
          <a:p>
            <a:r>
              <a:rPr lang="de-DE" dirty="0" smtClean="0"/>
              <a:t>CAD Integration</a:t>
            </a:r>
            <a:endParaRPr lang="de-DE" dirty="0"/>
          </a:p>
        </p:txBody>
      </p:sp>
      <p:pic>
        <p:nvPicPr>
          <p:cNvPr id="94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23" y="4437112"/>
            <a:ext cx="3744884" cy="1799705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5.11.18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Christina Will/ HEAD MIN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173B-B20C-4BB2-A1D9-AB6418C5E9F0}" type="slidenum">
              <a:rPr lang="de-DE" smtClean="0"/>
              <a:t>11</a:t>
            </a:fld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5783500" y="1651492"/>
            <a:ext cx="3045230" cy="25128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"/>
          </a:p>
        </p:txBody>
      </p:sp>
      <p:sp>
        <p:nvSpPr>
          <p:cNvPr id="29" name="Rechteck 28"/>
          <p:cNvSpPr/>
          <p:nvPr/>
        </p:nvSpPr>
        <p:spPr>
          <a:xfrm>
            <a:off x="4733965" y="2107611"/>
            <a:ext cx="396000" cy="20160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/>
              <a:t>CATIA/SAP</a:t>
            </a:r>
            <a:endParaRPr lang="de-DE" sz="1200" dirty="0"/>
          </a:p>
        </p:txBody>
      </p:sp>
      <p:sp>
        <p:nvSpPr>
          <p:cNvPr id="30" name="Rechteck 29"/>
          <p:cNvSpPr/>
          <p:nvPr/>
        </p:nvSpPr>
        <p:spPr>
          <a:xfrm>
            <a:off x="5292996" y="2101892"/>
            <a:ext cx="396000" cy="20160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/>
              <a:t>Enterprise </a:t>
            </a:r>
            <a:r>
              <a:rPr lang="de-DE" sz="1200" dirty="0" err="1" smtClean="0"/>
              <a:t>connector</a:t>
            </a:r>
            <a:r>
              <a:rPr lang="de-DE" sz="1200" dirty="0" smtClean="0"/>
              <a:t> (</a:t>
            </a:r>
            <a:r>
              <a:rPr lang="de-DE" sz="1200" dirty="0" err="1" smtClean="0"/>
              <a:t>Enco</a:t>
            </a:r>
            <a:r>
              <a:rPr lang="de-DE" sz="1200" dirty="0" smtClean="0"/>
              <a:t>)</a:t>
            </a:r>
            <a:endParaRPr lang="de-DE" sz="1200" dirty="0"/>
          </a:p>
        </p:txBody>
      </p:sp>
      <p:sp>
        <p:nvSpPr>
          <p:cNvPr id="32" name="Rechteck 31"/>
          <p:cNvSpPr/>
          <p:nvPr/>
        </p:nvSpPr>
        <p:spPr>
          <a:xfrm>
            <a:off x="7484583" y="2220732"/>
            <a:ext cx="1296000" cy="396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/>
              <a:t>Inventor</a:t>
            </a:r>
            <a:endParaRPr lang="de-DE" sz="1200" dirty="0"/>
          </a:p>
        </p:txBody>
      </p:sp>
      <p:sp>
        <p:nvSpPr>
          <p:cNvPr id="33" name="Rechteck 32"/>
          <p:cNvSpPr/>
          <p:nvPr/>
        </p:nvSpPr>
        <p:spPr>
          <a:xfrm>
            <a:off x="7484583" y="2688732"/>
            <a:ext cx="1296000" cy="396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err="1" smtClean="0"/>
              <a:t>Mechanical</a:t>
            </a:r>
            <a:r>
              <a:rPr lang="de-DE" sz="1200" dirty="0" smtClean="0"/>
              <a:t> </a:t>
            </a:r>
            <a:r>
              <a:rPr lang="de-DE" sz="1200" dirty="0" err="1" smtClean="0"/>
              <a:t>desktop</a:t>
            </a:r>
            <a:endParaRPr lang="de-DE" sz="1200" dirty="0"/>
          </a:p>
        </p:txBody>
      </p:sp>
      <p:sp>
        <p:nvSpPr>
          <p:cNvPr id="34" name="Rechteck 33"/>
          <p:cNvSpPr/>
          <p:nvPr/>
        </p:nvSpPr>
        <p:spPr>
          <a:xfrm>
            <a:off x="7484583" y="3156732"/>
            <a:ext cx="1296000" cy="396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/>
              <a:t>Solid Edge</a:t>
            </a:r>
          </a:p>
        </p:txBody>
      </p:sp>
      <p:sp>
        <p:nvSpPr>
          <p:cNvPr id="35" name="Rechteck 34"/>
          <p:cNvSpPr/>
          <p:nvPr/>
        </p:nvSpPr>
        <p:spPr>
          <a:xfrm>
            <a:off x="7484583" y="3624732"/>
            <a:ext cx="1296000" cy="396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/>
              <a:t>Solid Works</a:t>
            </a:r>
          </a:p>
        </p:txBody>
      </p:sp>
      <p:sp>
        <p:nvSpPr>
          <p:cNvPr id="36" name="Rechteck 35"/>
          <p:cNvSpPr/>
          <p:nvPr/>
        </p:nvSpPr>
        <p:spPr>
          <a:xfrm>
            <a:off x="6971783" y="2213752"/>
            <a:ext cx="360000" cy="1800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/>
              <a:t>STEP</a:t>
            </a:r>
          </a:p>
        </p:txBody>
      </p:sp>
      <p:sp>
        <p:nvSpPr>
          <p:cNvPr id="44" name="Rechteck 43"/>
          <p:cNvSpPr/>
          <p:nvPr/>
        </p:nvSpPr>
        <p:spPr>
          <a:xfrm rot="16200000">
            <a:off x="5949796" y="2916380"/>
            <a:ext cx="1296000" cy="396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/>
              <a:t>Solid Edge</a:t>
            </a:r>
            <a:endParaRPr lang="de-DE" sz="1200" dirty="0"/>
          </a:p>
        </p:txBody>
      </p:sp>
      <p:sp>
        <p:nvSpPr>
          <p:cNvPr id="45" name="Rechteck 44"/>
          <p:cNvSpPr/>
          <p:nvPr/>
        </p:nvSpPr>
        <p:spPr>
          <a:xfrm>
            <a:off x="5871213" y="2464929"/>
            <a:ext cx="360000" cy="1296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/>
              <a:t>STEP/DXF, PDF</a:t>
            </a:r>
            <a:endParaRPr lang="de-DE" sz="1200" dirty="0"/>
          </a:p>
        </p:txBody>
      </p:sp>
      <p:cxnSp>
        <p:nvCxnSpPr>
          <p:cNvPr id="47" name="Gerade Verbindung mit Pfeil 46"/>
          <p:cNvCxnSpPr/>
          <p:nvPr/>
        </p:nvCxnSpPr>
        <p:spPr>
          <a:xfrm flipH="1">
            <a:off x="6795796" y="3113752"/>
            <a:ext cx="1654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stCxn id="32" idx="1"/>
          </p:cNvCxnSpPr>
          <p:nvPr/>
        </p:nvCxnSpPr>
        <p:spPr>
          <a:xfrm flipH="1">
            <a:off x="7331783" y="2418732"/>
            <a:ext cx="152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flipH="1">
            <a:off x="7331783" y="2886732"/>
            <a:ext cx="152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stCxn id="34" idx="1"/>
          </p:cNvCxnSpPr>
          <p:nvPr/>
        </p:nvCxnSpPr>
        <p:spPr>
          <a:xfrm flipH="1">
            <a:off x="7331783" y="3354732"/>
            <a:ext cx="152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35" idx="1"/>
          </p:cNvCxnSpPr>
          <p:nvPr/>
        </p:nvCxnSpPr>
        <p:spPr>
          <a:xfrm flipH="1">
            <a:off x="7331783" y="3822732"/>
            <a:ext cx="152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 flipH="1">
            <a:off x="6236996" y="3113752"/>
            <a:ext cx="1654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 flipH="1">
            <a:off x="5698516" y="3113752"/>
            <a:ext cx="1654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H="1">
            <a:off x="5129556" y="3116292"/>
            <a:ext cx="1654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hteck 62"/>
          <p:cNvSpPr/>
          <p:nvPr/>
        </p:nvSpPr>
        <p:spPr>
          <a:xfrm>
            <a:off x="2040978" y="1664292"/>
            <a:ext cx="1950212" cy="25128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50"/>
          </a:p>
        </p:txBody>
      </p:sp>
      <p:sp>
        <p:nvSpPr>
          <p:cNvPr id="64" name="Rechteck 63"/>
          <p:cNvSpPr/>
          <p:nvPr/>
        </p:nvSpPr>
        <p:spPr>
          <a:xfrm>
            <a:off x="1008945" y="2120411"/>
            <a:ext cx="396000" cy="2016000"/>
          </a:xfrm>
          <a:prstGeom prst="rect">
            <a:avLst/>
          </a:prstGeom>
          <a:solidFill>
            <a:srgbClr val="FDB0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/>
              <a:t>CATIA/SAP</a:t>
            </a:r>
            <a:endParaRPr lang="de-DE" sz="1200" dirty="0"/>
          </a:p>
        </p:txBody>
      </p:sp>
      <p:sp>
        <p:nvSpPr>
          <p:cNvPr id="65" name="Rechteck 64"/>
          <p:cNvSpPr/>
          <p:nvPr/>
        </p:nvSpPr>
        <p:spPr>
          <a:xfrm>
            <a:off x="1567976" y="1664292"/>
            <a:ext cx="396000" cy="24664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/>
              <a:t>Enterprise </a:t>
            </a:r>
            <a:r>
              <a:rPr lang="de-DE" sz="1200" dirty="0" err="1" smtClean="0"/>
              <a:t>connector</a:t>
            </a:r>
            <a:r>
              <a:rPr lang="de-DE" sz="1200" dirty="0" smtClean="0"/>
              <a:t> (</a:t>
            </a:r>
            <a:r>
              <a:rPr lang="de-DE" sz="1200" dirty="0" err="1" smtClean="0"/>
              <a:t>Enco</a:t>
            </a:r>
            <a:r>
              <a:rPr lang="de-DE" sz="1200" dirty="0" smtClean="0"/>
              <a:t>)</a:t>
            </a:r>
            <a:endParaRPr lang="de-DE" sz="1200" dirty="0"/>
          </a:p>
        </p:txBody>
      </p:sp>
      <p:sp>
        <p:nvSpPr>
          <p:cNvPr id="66" name="Rechteck 65"/>
          <p:cNvSpPr/>
          <p:nvPr/>
        </p:nvSpPr>
        <p:spPr>
          <a:xfrm>
            <a:off x="2647043" y="2233532"/>
            <a:ext cx="1296000" cy="396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/>
              <a:t>Inventor</a:t>
            </a:r>
            <a:endParaRPr lang="de-DE" sz="1200" dirty="0"/>
          </a:p>
        </p:txBody>
      </p:sp>
      <p:sp>
        <p:nvSpPr>
          <p:cNvPr id="67" name="Rechteck 66"/>
          <p:cNvSpPr/>
          <p:nvPr/>
        </p:nvSpPr>
        <p:spPr>
          <a:xfrm>
            <a:off x="2647043" y="2701532"/>
            <a:ext cx="1296000" cy="396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err="1" smtClean="0"/>
              <a:t>Mechanical</a:t>
            </a:r>
            <a:r>
              <a:rPr lang="de-DE" sz="1200" dirty="0" smtClean="0"/>
              <a:t> </a:t>
            </a:r>
            <a:r>
              <a:rPr lang="de-DE" sz="1200" dirty="0" err="1" smtClean="0"/>
              <a:t>desktop</a:t>
            </a:r>
            <a:endParaRPr lang="de-DE" sz="1200" dirty="0"/>
          </a:p>
        </p:txBody>
      </p:sp>
      <p:sp>
        <p:nvSpPr>
          <p:cNvPr id="68" name="Rechteck 67"/>
          <p:cNvSpPr/>
          <p:nvPr/>
        </p:nvSpPr>
        <p:spPr>
          <a:xfrm>
            <a:off x="2647043" y="3169532"/>
            <a:ext cx="1296000" cy="396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/>
              <a:t>Solid Edge</a:t>
            </a:r>
          </a:p>
        </p:txBody>
      </p:sp>
      <p:sp>
        <p:nvSpPr>
          <p:cNvPr id="69" name="Rechteck 68"/>
          <p:cNvSpPr/>
          <p:nvPr/>
        </p:nvSpPr>
        <p:spPr>
          <a:xfrm>
            <a:off x="2647043" y="3637532"/>
            <a:ext cx="1296000" cy="396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/>
              <a:t>Solid Works</a:t>
            </a:r>
          </a:p>
        </p:txBody>
      </p:sp>
      <p:sp>
        <p:nvSpPr>
          <p:cNvPr id="70" name="Rechteck 69"/>
          <p:cNvSpPr/>
          <p:nvPr/>
        </p:nvSpPr>
        <p:spPr>
          <a:xfrm>
            <a:off x="2134243" y="2226552"/>
            <a:ext cx="360000" cy="1800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/>
              <a:t>STEP/DXF, PDF</a:t>
            </a:r>
            <a:endParaRPr lang="de-DE" sz="1200" dirty="0"/>
          </a:p>
        </p:txBody>
      </p:sp>
      <p:cxnSp>
        <p:nvCxnSpPr>
          <p:cNvPr id="73" name="Gerade Verbindung mit Pfeil 72"/>
          <p:cNvCxnSpPr/>
          <p:nvPr/>
        </p:nvCxnSpPr>
        <p:spPr>
          <a:xfrm flipH="1">
            <a:off x="1958256" y="3126552"/>
            <a:ext cx="1654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>
            <a:stCxn id="66" idx="1"/>
          </p:cNvCxnSpPr>
          <p:nvPr/>
        </p:nvCxnSpPr>
        <p:spPr>
          <a:xfrm flipH="1">
            <a:off x="2494243" y="2431532"/>
            <a:ext cx="152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flipH="1">
            <a:off x="2494243" y="2899532"/>
            <a:ext cx="152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>
            <a:stCxn id="68" idx="1"/>
          </p:cNvCxnSpPr>
          <p:nvPr/>
        </p:nvCxnSpPr>
        <p:spPr>
          <a:xfrm flipH="1">
            <a:off x="2494243" y="3367532"/>
            <a:ext cx="152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>
            <a:stCxn id="69" idx="1"/>
          </p:cNvCxnSpPr>
          <p:nvPr/>
        </p:nvCxnSpPr>
        <p:spPr>
          <a:xfrm flipH="1">
            <a:off x="2494243" y="3835532"/>
            <a:ext cx="152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 flipH="1">
            <a:off x="1404536" y="3129092"/>
            <a:ext cx="1654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hteck 80"/>
          <p:cNvSpPr/>
          <p:nvPr/>
        </p:nvSpPr>
        <p:spPr>
          <a:xfrm>
            <a:off x="2645883" y="1785857"/>
            <a:ext cx="1296000" cy="396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/>
              <a:t>Catia</a:t>
            </a:r>
            <a:endParaRPr lang="de-DE" sz="1200" dirty="0"/>
          </a:p>
        </p:txBody>
      </p:sp>
      <p:cxnSp>
        <p:nvCxnSpPr>
          <p:cNvPr id="82" name="Gerade Verbindung mit Pfeil 81"/>
          <p:cNvCxnSpPr/>
          <p:nvPr/>
        </p:nvCxnSpPr>
        <p:spPr>
          <a:xfrm flipH="1">
            <a:off x="1963976" y="1999732"/>
            <a:ext cx="6779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feld 83"/>
          <p:cNvSpPr txBox="1"/>
          <p:nvPr/>
        </p:nvSpPr>
        <p:spPr>
          <a:xfrm>
            <a:off x="1548000" y="1200586"/>
            <a:ext cx="608400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Scenarios </a:t>
            </a:r>
            <a:r>
              <a:rPr lang="de-DE" dirty="0" err="1" smtClean="0"/>
              <a:t>for</a:t>
            </a:r>
            <a:r>
              <a:rPr lang="de-DE" dirty="0" smtClean="0"/>
              <a:t> CAD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, </a:t>
            </a:r>
            <a:r>
              <a:rPr lang="de-DE" dirty="0" err="1" smtClean="0"/>
              <a:t>implementation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endParaRPr lang="de-DE" dirty="0" smtClean="0"/>
          </a:p>
        </p:txBody>
      </p:sp>
      <p:sp>
        <p:nvSpPr>
          <p:cNvPr id="85" name="Rechteck 84"/>
          <p:cNvSpPr/>
          <p:nvPr/>
        </p:nvSpPr>
        <p:spPr>
          <a:xfrm>
            <a:off x="448085" y="2123691"/>
            <a:ext cx="396000" cy="20160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/>
              <a:t>Archive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drawings</a:t>
            </a:r>
            <a:endParaRPr lang="de-DE" sz="1200" dirty="0"/>
          </a:p>
        </p:txBody>
      </p:sp>
      <p:sp>
        <p:nvSpPr>
          <p:cNvPr id="87" name="Rechteck 86"/>
          <p:cNvSpPr/>
          <p:nvPr/>
        </p:nvSpPr>
        <p:spPr>
          <a:xfrm>
            <a:off x="4176000" y="2113531"/>
            <a:ext cx="396000" cy="20160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/>
              <a:t>Archive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drawings</a:t>
            </a:r>
            <a:endParaRPr lang="de-DE" sz="1200" dirty="0"/>
          </a:p>
        </p:txBody>
      </p:sp>
      <p:cxnSp>
        <p:nvCxnSpPr>
          <p:cNvPr id="88" name="Gerade Verbindung mit Pfeil 87"/>
          <p:cNvCxnSpPr/>
          <p:nvPr/>
        </p:nvCxnSpPr>
        <p:spPr>
          <a:xfrm flipH="1">
            <a:off x="4573296" y="3118832"/>
            <a:ext cx="1654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88"/>
          <p:cNvCxnSpPr/>
          <p:nvPr/>
        </p:nvCxnSpPr>
        <p:spPr>
          <a:xfrm flipH="1">
            <a:off x="840656" y="3129092"/>
            <a:ext cx="1654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feld 89"/>
          <p:cNvSpPr txBox="1"/>
          <p:nvPr/>
        </p:nvSpPr>
        <p:spPr>
          <a:xfrm rot="18458210">
            <a:off x="2232000" y="2592000"/>
            <a:ext cx="2052000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 err="1" smtClean="0"/>
              <a:t>mostly</a:t>
            </a:r>
            <a:r>
              <a:rPr lang="de-DE" sz="1400" dirty="0" smtClean="0"/>
              <a:t> </a:t>
            </a:r>
            <a:r>
              <a:rPr lang="de-DE" sz="1400" dirty="0" err="1" smtClean="0"/>
              <a:t>no</a:t>
            </a:r>
            <a:r>
              <a:rPr lang="de-DE" sz="1400" dirty="0" smtClean="0"/>
              <a:t> PDM-System</a:t>
            </a:r>
          </a:p>
        </p:txBody>
      </p:sp>
      <p:sp>
        <p:nvSpPr>
          <p:cNvPr id="91" name="Textfeld 90"/>
          <p:cNvSpPr txBox="1"/>
          <p:nvPr/>
        </p:nvSpPr>
        <p:spPr>
          <a:xfrm rot="18458210">
            <a:off x="6372000" y="2744400"/>
            <a:ext cx="2052000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 err="1" smtClean="0"/>
              <a:t>mostly</a:t>
            </a:r>
            <a:r>
              <a:rPr lang="de-DE" sz="1400" dirty="0" smtClean="0"/>
              <a:t> </a:t>
            </a:r>
            <a:r>
              <a:rPr lang="de-DE" sz="1400" dirty="0" err="1" smtClean="0"/>
              <a:t>no</a:t>
            </a:r>
            <a:r>
              <a:rPr lang="de-DE" sz="1400" dirty="0" smtClean="0"/>
              <a:t> PDM-System</a:t>
            </a:r>
          </a:p>
        </p:txBody>
      </p:sp>
      <p:sp>
        <p:nvSpPr>
          <p:cNvPr id="92" name="Rechteck 91"/>
          <p:cNvSpPr/>
          <p:nvPr/>
        </p:nvSpPr>
        <p:spPr>
          <a:xfrm rot="16200000">
            <a:off x="1698978" y="3038787"/>
            <a:ext cx="684000" cy="198000"/>
          </a:xfrm>
          <a:prstGeom prst="rect">
            <a:avLst/>
          </a:prstGeom>
          <a:solidFill>
            <a:srgbClr val="FDB049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/>
              <a:t>EDMS</a:t>
            </a:r>
            <a:endParaRPr lang="de-DE" sz="1200" dirty="0"/>
          </a:p>
        </p:txBody>
      </p:sp>
      <p:sp>
        <p:nvSpPr>
          <p:cNvPr id="93" name="Rechteck 92"/>
          <p:cNvSpPr/>
          <p:nvPr/>
        </p:nvSpPr>
        <p:spPr>
          <a:xfrm rot="16200000">
            <a:off x="5430213" y="3004628"/>
            <a:ext cx="684000" cy="198000"/>
          </a:xfrm>
          <a:prstGeom prst="rect">
            <a:avLst/>
          </a:prstGeom>
          <a:solidFill>
            <a:srgbClr val="FDB049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/>
              <a:t>EDMS</a:t>
            </a:r>
          </a:p>
        </p:txBody>
      </p:sp>
      <p:sp>
        <p:nvSpPr>
          <p:cNvPr id="95" name="Rechteck 94"/>
          <p:cNvSpPr/>
          <p:nvPr/>
        </p:nvSpPr>
        <p:spPr>
          <a:xfrm>
            <a:off x="1323432" y="4389120"/>
            <a:ext cx="990811" cy="3230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 err="1" smtClean="0"/>
              <a:t>Assembly</a:t>
            </a:r>
            <a:r>
              <a:rPr lang="de-DE" sz="1050" dirty="0" smtClean="0"/>
              <a:t> </a:t>
            </a:r>
            <a:r>
              <a:rPr lang="de-DE" sz="1050" dirty="0" err="1" smtClean="0"/>
              <a:t>instruction</a:t>
            </a:r>
            <a:endParaRPr lang="de-DE" sz="1050" dirty="0"/>
          </a:p>
        </p:txBody>
      </p:sp>
      <p:sp>
        <p:nvSpPr>
          <p:cNvPr id="96" name="Rechteck 95"/>
          <p:cNvSpPr/>
          <p:nvPr/>
        </p:nvSpPr>
        <p:spPr>
          <a:xfrm>
            <a:off x="1312158" y="4770120"/>
            <a:ext cx="990811" cy="3230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 smtClean="0"/>
              <a:t>Maintenance </a:t>
            </a:r>
            <a:r>
              <a:rPr lang="de-DE" sz="1050" dirty="0" err="1" smtClean="0"/>
              <a:t>instruction</a:t>
            </a:r>
            <a:endParaRPr lang="de-DE" sz="1050" dirty="0"/>
          </a:p>
        </p:txBody>
      </p:sp>
      <p:sp>
        <p:nvSpPr>
          <p:cNvPr id="97" name="Rechteck 96"/>
          <p:cNvSpPr/>
          <p:nvPr/>
        </p:nvSpPr>
        <p:spPr>
          <a:xfrm>
            <a:off x="2520677" y="4770120"/>
            <a:ext cx="1116000" cy="3230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 err="1" smtClean="0"/>
              <a:t>Assembly</a:t>
            </a:r>
            <a:r>
              <a:rPr lang="de-DE" sz="1050" dirty="0" smtClean="0"/>
              <a:t> </a:t>
            </a:r>
            <a:r>
              <a:rPr lang="de-DE" sz="1050" dirty="0" err="1" smtClean="0"/>
              <a:t>drawing</a:t>
            </a:r>
            <a:endParaRPr lang="de-DE" sz="1050" dirty="0"/>
          </a:p>
        </p:txBody>
      </p:sp>
      <p:sp>
        <p:nvSpPr>
          <p:cNvPr id="98" name="Rechteck 97"/>
          <p:cNvSpPr/>
          <p:nvPr/>
        </p:nvSpPr>
        <p:spPr>
          <a:xfrm>
            <a:off x="5447973" y="4437112"/>
            <a:ext cx="2220371" cy="3230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 err="1" smtClean="0"/>
              <a:t>input</a:t>
            </a:r>
            <a:r>
              <a:rPr lang="de-DE" sz="1050" dirty="0" smtClean="0"/>
              <a:t> Catia /SAP</a:t>
            </a:r>
            <a:endParaRPr lang="de-DE" sz="1050" dirty="0"/>
          </a:p>
        </p:txBody>
      </p:sp>
      <p:sp>
        <p:nvSpPr>
          <p:cNvPr id="99" name="Rechteck 98"/>
          <p:cNvSpPr/>
          <p:nvPr/>
        </p:nvSpPr>
        <p:spPr>
          <a:xfrm>
            <a:off x="2520677" y="5233416"/>
            <a:ext cx="1116000" cy="3230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 err="1" smtClean="0"/>
              <a:t>Beamline</a:t>
            </a:r>
            <a:r>
              <a:rPr lang="de-DE" sz="1050" dirty="0" smtClean="0"/>
              <a:t> </a:t>
            </a:r>
            <a:r>
              <a:rPr lang="de-DE" sz="1050" dirty="0" err="1" smtClean="0"/>
              <a:t>drawing</a:t>
            </a:r>
            <a:endParaRPr lang="de-DE" sz="1050" dirty="0"/>
          </a:p>
        </p:txBody>
      </p:sp>
      <p:sp>
        <p:nvSpPr>
          <p:cNvPr id="100" name="Rechteck 99"/>
          <p:cNvSpPr/>
          <p:nvPr/>
        </p:nvSpPr>
        <p:spPr>
          <a:xfrm>
            <a:off x="2509603" y="5681472"/>
            <a:ext cx="1116000" cy="3240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 err="1" smtClean="0"/>
              <a:t>Auxiliary</a:t>
            </a:r>
            <a:r>
              <a:rPr lang="de-DE" sz="1050" dirty="0" smtClean="0"/>
              <a:t> </a:t>
            </a:r>
            <a:r>
              <a:rPr lang="de-DE" sz="1050" dirty="0" err="1" smtClean="0"/>
              <a:t>device</a:t>
            </a:r>
            <a:r>
              <a:rPr lang="de-DE" sz="1050" dirty="0" smtClean="0"/>
              <a:t> </a:t>
            </a:r>
            <a:r>
              <a:rPr lang="de-DE" sz="1050" dirty="0" err="1" smtClean="0"/>
              <a:t>drawing</a:t>
            </a:r>
            <a:endParaRPr lang="de-DE" sz="1050" dirty="0"/>
          </a:p>
        </p:txBody>
      </p:sp>
      <p:sp>
        <p:nvSpPr>
          <p:cNvPr id="101" name="Rechteck 100"/>
          <p:cNvSpPr/>
          <p:nvPr/>
        </p:nvSpPr>
        <p:spPr>
          <a:xfrm>
            <a:off x="2520677" y="4389120"/>
            <a:ext cx="1116000" cy="3230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 err="1" smtClean="0"/>
              <a:t>Pre-Assembly</a:t>
            </a:r>
            <a:r>
              <a:rPr lang="de-DE" sz="1050" dirty="0" smtClean="0"/>
              <a:t> </a:t>
            </a:r>
            <a:r>
              <a:rPr lang="de-DE" sz="1050" dirty="0" err="1" smtClean="0"/>
              <a:t>drawing</a:t>
            </a:r>
            <a:endParaRPr lang="de-DE" sz="1050" dirty="0"/>
          </a:p>
        </p:txBody>
      </p:sp>
      <p:sp>
        <p:nvSpPr>
          <p:cNvPr id="102" name="Pfeil nach rechts 101"/>
          <p:cNvSpPr/>
          <p:nvPr/>
        </p:nvSpPr>
        <p:spPr>
          <a:xfrm rot="10800000">
            <a:off x="3947160" y="4873752"/>
            <a:ext cx="533520" cy="452628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3" name="Flussdiagramm: Magnetplattenspeicher 102"/>
          <p:cNvSpPr/>
          <p:nvPr/>
        </p:nvSpPr>
        <p:spPr>
          <a:xfrm>
            <a:off x="965055" y="5752282"/>
            <a:ext cx="522203" cy="473869"/>
          </a:xfrm>
          <a:prstGeom prst="flowChartMagneticDisk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/>
              <a:t>EDMS</a:t>
            </a:r>
            <a:endParaRPr lang="de-DE" sz="800" dirty="0"/>
          </a:p>
        </p:txBody>
      </p:sp>
      <p:sp>
        <p:nvSpPr>
          <p:cNvPr id="104" name="Pfeil nach rechts 103"/>
          <p:cNvSpPr/>
          <p:nvPr/>
        </p:nvSpPr>
        <p:spPr>
          <a:xfrm rot="18056305">
            <a:off x="1333801" y="5180810"/>
            <a:ext cx="533520" cy="452628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5" name="Rechteck 104"/>
          <p:cNvSpPr/>
          <p:nvPr/>
        </p:nvSpPr>
        <p:spPr>
          <a:xfrm>
            <a:off x="624840" y="4290060"/>
            <a:ext cx="3314699" cy="21183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1487258" y="6029206"/>
            <a:ext cx="2767242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Installation </a:t>
            </a:r>
            <a:r>
              <a:rPr lang="de-DE" dirty="0" err="1" smtClean="0"/>
              <a:t>preparation</a:t>
            </a:r>
            <a:endParaRPr lang="de-DE" dirty="0" smtClean="0"/>
          </a:p>
        </p:txBody>
      </p:sp>
      <p:pic>
        <p:nvPicPr>
          <p:cNvPr id="72" name="Grafik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0" y="360000"/>
            <a:ext cx="5616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2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4" grpId="0" animBg="1"/>
      <p:bldP spid="45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81" grpId="0" animBg="1"/>
      <p:bldP spid="85" grpId="0" animBg="1"/>
      <p:bldP spid="87" grpId="0" animBg="1"/>
      <p:bldP spid="90" grpId="0"/>
      <p:bldP spid="91" grpId="0"/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920000" cy="612000"/>
          </a:xfrm>
        </p:spPr>
        <p:txBody>
          <a:bodyPr/>
          <a:lstStyle/>
          <a:p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Technical Solution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5.11.18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Christina Will/ HEAD MIN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173B-B20C-4BB2-A1D9-AB6418C5E9F0}" type="slidenum">
              <a:rPr lang="de-DE" smtClean="0"/>
              <a:t>12</a:t>
            </a:fld>
            <a:endParaRPr lang="de-DE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740" y="1837958"/>
            <a:ext cx="3748288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7" y="1837958"/>
            <a:ext cx="3744000" cy="19417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030285" y="1455987"/>
            <a:ext cx="4818063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100" dirty="0" err="1" smtClean="0"/>
              <a:t>Combination</a:t>
            </a:r>
            <a:r>
              <a:rPr lang="de-DE" sz="1100" dirty="0" smtClean="0"/>
              <a:t> </a:t>
            </a:r>
            <a:r>
              <a:rPr lang="de-DE" sz="1100" dirty="0" err="1" smtClean="0"/>
              <a:t>of</a:t>
            </a:r>
            <a:r>
              <a:rPr lang="de-DE" sz="1100" dirty="0" smtClean="0"/>
              <a:t> 3D-models </a:t>
            </a:r>
            <a:r>
              <a:rPr lang="de-DE" sz="1100" dirty="0" err="1" smtClean="0"/>
              <a:t>from</a:t>
            </a:r>
            <a:r>
              <a:rPr lang="de-DE" sz="1100" dirty="0" smtClean="0"/>
              <a:t> </a:t>
            </a:r>
            <a:r>
              <a:rPr lang="de-DE" sz="1100" dirty="0" smtClean="0"/>
              <a:t>different </a:t>
            </a:r>
            <a:r>
              <a:rPr lang="de-DE" sz="1100" dirty="0" err="1" smtClean="0"/>
              <a:t>sources</a:t>
            </a:r>
            <a:r>
              <a:rPr lang="de-DE" sz="1100" dirty="0" smtClean="0"/>
              <a:t> </a:t>
            </a:r>
            <a:r>
              <a:rPr lang="de-DE" sz="1100" dirty="0" err="1" smtClean="0"/>
              <a:t>to</a:t>
            </a:r>
            <a:r>
              <a:rPr lang="de-DE" sz="1100" dirty="0" smtClean="0"/>
              <a:t> </a:t>
            </a:r>
            <a:r>
              <a:rPr lang="de-DE" sz="1100" dirty="0" err="1" smtClean="0"/>
              <a:t>one</a:t>
            </a:r>
            <a:r>
              <a:rPr lang="de-DE" sz="1100" dirty="0" smtClean="0"/>
              <a:t> </a:t>
            </a:r>
            <a:r>
              <a:rPr lang="de-DE" sz="1100" dirty="0" err="1" smtClean="0"/>
              <a:t>common</a:t>
            </a:r>
            <a:r>
              <a:rPr lang="de-DE" sz="1100" dirty="0" smtClean="0"/>
              <a:t> </a:t>
            </a:r>
            <a:r>
              <a:rPr lang="de-DE" sz="1100" dirty="0" err="1" smtClean="0"/>
              <a:t>overview</a:t>
            </a:r>
            <a:endParaRPr lang="de-DE" sz="1100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413700" y="1366838"/>
            <a:ext cx="943613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DMU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835740" y="5067676"/>
            <a:ext cx="3419918" cy="193899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400" dirty="0" smtClean="0"/>
              <a:t>Proof </a:t>
            </a:r>
            <a:r>
              <a:rPr lang="de-DE" sz="1400" dirty="0" err="1"/>
              <a:t>of</a:t>
            </a:r>
            <a:r>
              <a:rPr lang="de-DE" sz="1400" dirty="0"/>
              <a:t>: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400" dirty="0" err="1" smtClean="0"/>
              <a:t>Completeness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product</a:t>
            </a:r>
            <a:r>
              <a:rPr lang="de-DE" sz="1400" dirty="0" smtClean="0"/>
              <a:t> </a:t>
            </a:r>
            <a:r>
              <a:rPr lang="de-DE" sz="1400" dirty="0" err="1" smtClean="0"/>
              <a:t>structure</a:t>
            </a:r>
            <a:endParaRPr lang="de-DE" sz="1400" dirty="0" smtClean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400" dirty="0" smtClean="0"/>
              <a:t>Interfaces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Installation </a:t>
            </a:r>
            <a:r>
              <a:rPr lang="de-DE" sz="1400" dirty="0" err="1" smtClean="0"/>
              <a:t>scenarios</a:t>
            </a:r>
            <a:endParaRPr lang="de-DE" sz="1400" dirty="0" smtClean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Maintenance </a:t>
            </a:r>
            <a:r>
              <a:rPr lang="de-DE" sz="1400" dirty="0" err="1"/>
              <a:t>scenarios</a:t>
            </a:r>
            <a:endParaRPr lang="de-DE" sz="1400" dirty="0" smtClean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Emergency </a:t>
            </a:r>
            <a:r>
              <a:rPr lang="de-DE" sz="1400" dirty="0" err="1"/>
              <a:t>scenarios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algn="l"/>
            <a:endParaRPr lang="de-DE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560067" y="3821888"/>
            <a:ext cx="3419918" cy="30162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400" dirty="0" smtClean="0"/>
              <a:t>Development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models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/>
              <a:t>b</a:t>
            </a:r>
            <a:r>
              <a:rPr lang="de-DE" sz="1400" dirty="0" err="1" smtClean="0"/>
              <a:t>eamlines</a:t>
            </a:r>
            <a:r>
              <a:rPr lang="de-DE" sz="1400" dirty="0" smtClean="0"/>
              <a:t> </a:t>
            </a:r>
            <a:r>
              <a:rPr lang="de-DE" sz="1400" dirty="0" err="1" smtClean="0"/>
              <a:t>as</a:t>
            </a:r>
            <a:r>
              <a:rPr lang="de-DE" sz="1400" dirty="0" smtClean="0"/>
              <a:t> </a:t>
            </a:r>
            <a:r>
              <a:rPr lang="de-DE" sz="1400" dirty="0" err="1" smtClean="0"/>
              <a:t>basis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: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400" dirty="0" smtClean="0"/>
              <a:t>Interface </a:t>
            </a:r>
            <a:r>
              <a:rPr lang="de-DE" sz="1400" dirty="0" err="1" smtClean="0"/>
              <a:t>drawings</a:t>
            </a:r>
            <a:endParaRPr lang="de-DE" sz="1400" dirty="0" smtClean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400" dirty="0" err="1" smtClean="0"/>
              <a:t>Drawings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installation</a:t>
            </a:r>
            <a:endParaRPr lang="de-DE" sz="1400" dirty="0" smtClean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400" dirty="0" smtClean="0"/>
              <a:t>Digital </a:t>
            </a:r>
            <a:r>
              <a:rPr lang="de-DE" sz="1400" dirty="0" err="1" smtClean="0"/>
              <a:t>representations</a:t>
            </a:r>
            <a:r>
              <a:rPr lang="de-DE" sz="1400" dirty="0" smtClean="0"/>
              <a:t> </a:t>
            </a:r>
            <a:r>
              <a:rPr lang="de-DE" sz="1400" dirty="0" err="1" smtClean="0"/>
              <a:t>as</a:t>
            </a:r>
            <a:r>
              <a:rPr lang="de-DE" sz="1400" dirty="0" smtClean="0"/>
              <a:t> </a:t>
            </a:r>
            <a:r>
              <a:rPr lang="de-DE" sz="1400" dirty="0" err="1" smtClean="0"/>
              <a:t>basis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installation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maintenace</a:t>
            </a:r>
            <a:endParaRPr lang="de-DE" sz="1400" dirty="0" smtClean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400" dirty="0" smtClean="0"/>
              <a:t>A </a:t>
            </a:r>
            <a:r>
              <a:rPr lang="de-DE" sz="1400" dirty="0" err="1" smtClean="0"/>
              <a:t>basis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simulations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remote </a:t>
            </a:r>
            <a:r>
              <a:rPr lang="de-DE" sz="1400" dirty="0" err="1" smtClean="0"/>
              <a:t>manipulation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radioactive</a:t>
            </a:r>
            <a:r>
              <a:rPr lang="de-DE" sz="1400" dirty="0" smtClean="0"/>
              <a:t> </a:t>
            </a:r>
            <a:r>
              <a:rPr lang="de-DE" sz="1400" dirty="0" err="1" smtClean="0"/>
              <a:t>components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algn="l"/>
            <a:endParaRPr lang="de-DE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4835740" y="3959999"/>
            <a:ext cx="4022074" cy="16619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400" dirty="0" err="1" smtClean="0"/>
              <a:t>Combination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/>
              <a:t>: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400" dirty="0" smtClean="0"/>
              <a:t>Models </a:t>
            </a:r>
            <a:r>
              <a:rPr lang="de-DE" sz="1400" dirty="0" err="1" smtClean="0"/>
              <a:t>of</a:t>
            </a:r>
            <a:r>
              <a:rPr lang="de-DE" sz="1400" dirty="0" smtClean="0"/>
              <a:t> different </a:t>
            </a:r>
            <a:r>
              <a:rPr lang="de-DE" sz="1400" dirty="0" err="1" smtClean="0"/>
              <a:t>sources</a:t>
            </a:r>
            <a:r>
              <a:rPr lang="de-DE" sz="1400" dirty="0" smtClean="0"/>
              <a:t> like </a:t>
            </a:r>
            <a:r>
              <a:rPr lang="de-DE" sz="1400" dirty="0" err="1" smtClean="0"/>
              <a:t>civil</a:t>
            </a:r>
            <a:r>
              <a:rPr lang="de-DE" sz="1400" dirty="0" smtClean="0"/>
              <a:t> </a:t>
            </a:r>
            <a:r>
              <a:rPr lang="de-DE" sz="1400" dirty="0" err="1" smtClean="0"/>
              <a:t>construction</a:t>
            </a:r>
            <a:r>
              <a:rPr lang="de-DE" sz="1400" dirty="0" smtClean="0"/>
              <a:t>, GSI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contribution</a:t>
            </a:r>
            <a:r>
              <a:rPr lang="de-DE" sz="1400" dirty="0" smtClean="0"/>
              <a:t> </a:t>
            </a:r>
            <a:r>
              <a:rPr lang="de-DE" sz="1400" dirty="0" err="1" smtClean="0"/>
              <a:t>partners</a:t>
            </a:r>
            <a:endParaRPr lang="de-DE" sz="1400" dirty="0" smtClean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400" dirty="0" smtClean="0"/>
              <a:t>3D-Scans </a:t>
            </a:r>
            <a:r>
              <a:rPr lang="de-DE" sz="1400" dirty="0" err="1" smtClean="0"/>
              <a:t>with</a:t>
            </a:r>
            <a:r>
              <a:rPr lang="de-DE" sz="1400" dirty="0" smtClean="0"/>
              <a:t> CAD-Models </a:t>
            </a:r>
            <a:r>
              <a:rPr lang="de-DE" sz="1400" dirty="0" err="1" smtClean="0"/>
              <a:t>as</a:t>
            </a:r>
            <a:r>
              <a:rPr lang="de-DE" sz="1400" dirty="0" smtClean="0"/>
              <a:t> As-</a:t>
            </a:r>
            <a:r>
              <a:rPr lang="de-DE" sz="1400" dirty="0" err="1" smtClean="0"/>
              <a:t>built</a:t>
            </a:r>
            <a:r>
              <a:rPr lang="de-DE" sz="1400" dirty="0" smtClean="0"/>
              <a:t>-</a:t>
            </a:r>
            <a:r>
              <a:rPr lang="de-DE" sz="1400" dirty="0" err="1" smtClean="0"/>
              <a:t>documentation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0" y="360000"/>
            <a:ext cx="5616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5.11.18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Christina Will/ HEAD MIN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13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0" y="360000"/>
            <a:ext cx="561600" cy="468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23528" y="2060848"/>
            <a:ext cx="8345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2000" dirty="0" err="1" smtClean="0"/>
              <a:t>Defining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requirements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components</a:t>
            </a:r>
            <a:r>
              <a:rPr lang="de-DE" sz="2000" dirty="0" smtClean="0"/>
              <a:t> </a:t>
            </a:r>
            <a:r>
              <a:rPr lang="de-DE" sz="2000" dirty="0" smtClean="0"/>
              <a:t>in </a:t>
            </a:r>
            <a:r>
              <a:rPr lang="de-DE" sz="2000" dirty="0" err="1" smtClean="0"/>
              <a:t>reference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needs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Systems </a:t>
            </a:r>
            <a:r>
              <a:rPr lang="de-DE" sz="2000" dirty="0" err="1" smtClean="0"/>
              <a:t>Engineeing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early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possible</a:t>
            </a:r>
            <a:endParaRPr lang="de-DE" sz="2000" dirty="0" smtClean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2000" dirty="0" smtClean="0"/>
              <a:t>Definition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common</a:t>
            </a:r>
            <a:r>
              <a:rPr lang="de-DE" sz="2000" dirty="0" smtClean="0"/>
              <a:t> </a:t>
            </a:r>
            <a:r>
              <a:rPr lang="de-DE" sz="2000" dirty="0" err="1" smtClean="0"/>
              <a:t>product</a:t>
            </a:r>
            <a:r>
              <a:rPr lang="de-DE" sz="2000" dirty="0" smtClean="0"/>
              <a:t> </a:t>
            </a:r>
            <a:r>
              <a:rPr lang="de-DE" sz="2000" dirty="0" err="1" smtClean="0"/>
              <a:t>structures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basis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product</a:t>
            </a:r>
            <a:r>
              <a:rPr lang="de-DE" sz="2000" dirty="0" smtClean="0"/>
              <a:t> </a:t>
            </a:r>
            <a:r>
              <a:rPr lang="de-DE" sz="2000" dirty="0" err="1" smtClean="0"/>
              <a:t>management</a:t>
            </a:r>
            <a:endParaRPr lang="de-DE" sz="2000" dirty="0" smtClean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2000" dirty="0" smtClean="0"/>
              <a:t>Definition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conditions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transfer</a:t>
            </a:r>
            <a:endParaRPr lang="de-DE" sz="2000" dirty="0" smtClean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2000" dirty="0" smtClean="0"/>
              <a:t>Common </a:t>
            </a:r>
            <a:r>
              <a:rPr lang="de-DE" sz="2000" dirty="0" err="1" smtClean="0"/>
              <a:t>definition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design </a:t>
            </a:r>
            <a:r>
              <a:rPr lang="de-DE" sz="2000" dirty="0" err="1" smtClean="0"/>
              <a:t>results</a:t>
            </a:r>
            <a:endParaRPr lang="de-DE" sz="2000" dirty="0" smtClean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2000" dirty="0" err="1" smtClean="0"/>
              <a:t>Definiton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/>
              <a:t> </a:t>
            </a:r>
            <a:r>
              <a:rPr lang="de-DE" sz="2000" dirty="0" err="1" smtClean="0"/>
              <a:t>roles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mutual </a:t>
            </a:r>
            <a:r>
              <a:rPr lang="de-DE" sz="2000" dirty="0" err="1" smtClean="0"/>
              <a:t>information</a:t>
            </a:r>
            <a:r>
              <a:rPr lang="de-DE" sz="2000" dirty="0" smtClean="0"/>
              <a:t> (</a:t>
            </a:r>
            <a:r>
              <a:rPr lang="de-DE" sz="2000" dirty="0" err="1" smtClean="0"/>
              <a:t>following</a:t>
            </a:r>
            <a:r>
              <a:rPr lang="de-DE" sz="2000" dirty="0" smtClean="0"/>
              <a:t> also </a:t>
            </a:r>
            <a:r>
              <a:rPr lang="de-DE" sz="2000" dirty="0" err="1" smtClean="0"/>
              <a:t>processes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ISO9001)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2000" dirty="0" smtClean="0"/>
              <a:t>Definition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approval</a:t>
            </a:r>
            <a:r>
              <a:rPr lang="de-DE" sz="2000" dirty="0" smtClean="0"/>
              <a:t> </a:t>
            </a:r>
            <a:r>
              <a:rPr lang="de-DE" sz="2000" dirty="0" err="1" smtClean="0"/>
              <a:t>procedures</a:t>
            </a:r>
            <a:endParaRPr lang="de-DE" sz="2000" dirty="0" smtClean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2000" dirty="0" smtClean="0"/>
              <a:t>…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565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2348880"/>
            <a:ext cx="8718697" cy="2620888"/>
          </a:xfrm>
        </p:spPr>
        <p:txBody>
          <a:bodyPr>
            <a:noAutofit/>
          </a:bodyPr>
          <a:lstStyle/>
          <a:p>
            <a:pPr algn="ctr"/>
            <a:r>
              <a:rPr lang="de-DE" sz="6000" dirty="0" err="1" smtClean="0"/>
              <a:t>Thank</a:t>
            </a:r>
            <a:r>
              <a:rPr lang="de-DE" sz="6000" dirty="0" smtClean="0"/>
              <a:t> </a:t>
            </a:r>
            <a:r>
              <a:rPr lang="de-DE" sz="6000" dirty="0" err="1" smtClean="0"/>
              <a:t>you</a:t>
            </a:r>
            <a:r>
              <a:rPr lang="de-DE" sz="6000" dirty="0" smtClean="0"/>
              <a:t> </a:t>
            </a:r>
            <a:r>
              <a:rPr lang="de-DE" sz="6000" dirty="0" err="1" smtClean="0"/>
              <a:t>for</a:t>
            </a:r>
            <a:r>
              <a:rPr lang="de-DE" sz="6000" dirty="0" smtClean="0"/>
              <a:t> </a:t>
            </a:r>
            <a:r>
              <a:rPr lang="de-DE" sz="6000" dirty="0" err="1" smtClean="0"/>
              <a:t>attention</a:t>
            </a:r>
            <a:r>
              <a:rPr lang="de-DE" sz="6000" dirty="0" smtClean="0"/>
              <a:t>!</a:t>
            </a:r>
          </a:p>
          <a:p>
            <a:pPr algn="ctr"/>
            <a:r>
              <a:rPr lang="de-DE" sz="6000" dirty="0" err="1" smtClean="0"/>
              <a:t>Questions</a:t>
            </a:r>
            <a:r>
              <a:rPr lang="de-DE" sz="6000" dirty="0" smtClean="0"/>
              <a:t>?</a:t>
            </a:r>
            <a:endParaRPr lang="de-DE" sz="6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5.11.18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Christina Will/ HEAD MIN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14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0" y="360000"/>
            <a:ext cx="5616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/>
              <a:t>e</a:t>
            </a:r>
            <a:r>
              <a:rPr lang="de-DE" dirty="0" err="1" smtClean="0"/>
              <a:t>ngineering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requirement</a:t>
            </a:r>
            <a:r>
              <a:rPr lang="de-DE" dirty="0" smtClean="0"/>
              <a:t> </a:t>
            </a:r>
            <a:r>
              <a:rPr lang="de-DE" dirty="0" err="1" smtClean="0"/>
              <a:t>assurance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43" y="1412776"/>
            <a:ext cx="8169637" cy="3744416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5.11.18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Christina Will/ HEAD MIN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39552" y="6309900"/>
            <a:ext cx="8075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Source: </a:t>
            </a:r>
            <a:r>
              <a:rPr lang="de-DE" sz="800" dirty="0" err="1" smtClean="0"/>
              <a:t>Ehrlenspiel</a:t>
            </a:r>
            <a:r>
              <a:rPr lang="de-DE" sz="800" dirty="0" smtClean="0"/>
              <a:t>, Kostengünstig Entwickeln und Konstruieren, Springer </a:t>
            </a:r>
            <a:r>
              <a:rPr lang="de-DE" sz="800" dirty="0"/>
              <a:t>Verlag 2013 + http://imk.engineering/funktionsorientierter-entwurf.html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907704" y="554888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principle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mechanics</a:t>
            </a:r>
            <a:r>
              <a:rPr lang="de-DE" dirty="0"/>
              <a:t> </a:t>
            </a:r>
            <a:r>
              <a:rPr lang="de-DE" dirty="0" smtClean="0"/>
              <a:t>= </a:t>
            </a:r>
            <a:r>
              <a:rPr lang="de-DE" dirty="0" err="1" smtClean="0"/>
              <a:t>principle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electronics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0" y="360000"/>
            <a:ext cx="5616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920000" cy="612000"/>
          </a:xfrm>
        </p:spPr>
        <p:txBody>
          <a:bodyPr>
            <a:normAutofit/>
          </a:bodyPr>
          <a:lstStyle/>
          <a:p>
            <a:r>
              <a:rPr lang="de-DE" b="1" dirty="0" smtClean="0"/>
              <a:t>Legal </a:t>
            </a:r>
            <a:r>
              <a:rPr lang="de-DE" b="1" dirty="0" err="1" smtClean="0"/>
              <a:t>aspects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target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FAIR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11038"/>
            <a:ext cx="7886700" cy="3388659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All </a:t>
            </a:r>
            <a:r>
              <a:rPr lang="de-DE" dirty="0" err="1" smtClean="0"/>
              <a:t>partners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EU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/>
              <a:t>will </a:t>
            </a:r>
            <a:r>
              <a:rPr lang="de-DE" dirty="0" err="1"/>
              <a:t>import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</a:t>
            </a:r>
          </a:p>
          <a:p>
            <a:pPr marL="0" indent="0">
              <a:buNone/>
            </a:pPr>
            <a:r>
              <a:rPr lang="de-DE" sz="1100" dirty="0" smtClean="0"/>
              <a:t>          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follow </a:t>
            </a:r>
            <a:r>
              <a:rPr lang="de-DE" dirty="0" err="1" smtClean="0"/>
              <a:t>the</a:t>
            </a:r>
            <a:r>
              <a:rPr lang="de-DE" dirty="0" smtClean="0"/>
              <a:t> legal </a:t>
            </a:r>
            <a:r>
              <a:rPr lang="de-DE" dirty="0" err="1" smtClean="0"/>
              <a:t>rules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EU.</a:t>
            </a:r>
          </a:p>
          <a:p>
            <a:pPr marL="0" indent="0">
              <a:buNone/>
            </a:pPr>
            <a:r>
              <a:rPr lang="de-DE" dirty="0" smtClean="0"/>
              <a:t> </a:t>
            </a:r>
          </a:p>
          <a:p>
            <a:r>
              <a:rPr lang="de-DE" dirty="0" smtClean="0"/>
              <a:t>	The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regulations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followed</a:t>
            </a:r>
            <a:r>
              <a:rPr lang="de-DE" dirty="0" smtClean="0"/>
              <a:t>:</a:t>
            </a: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2006/42/EG </a:t>
            </a:r>
            <a:r>
              <a:rPr lang="de-DE" dirty="0" err="1"/>
              <a:t>Machinery</a:t>
            </a:r>
            <a:r>
              <a:rPr lang="de-DE" dirty="0"/>
              <a:t> </a:t>
            </a:r>
            <a:r>
              <a:rPr lang="de-DE" dirty="0" err="1" smtClean="0"/>
              <a:t>directive</a:t>
            </a:r>
            <a:endParaRPr lang="de-DE" dirty="0" smtClean="0"/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89/391/EWG, 2007/30/EG Regulation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avoid</a:t>
            </a:r>
            <a:r>
              <a:rPr lang="de-DE" dirty="0" smtClean="0"/>
              <a:t> </a:t>
            </a:r>
            <a:r>
              <a:rPr lang="de-DE" dirty="0" err="1" smtClean="0"/>
              <a:t>accidents</a:t>
            </a:r>
            <a:endParaRPr lang="de-DE" dirty="0" smtClean="0"/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ProdSG- Act on </a:t>
            </a:r>
            <a:r>
              <a:rPr lang="de-DE" dirty="0" err="1" smtClean="0"/>
              <a:t>making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endParaRPr lang="de-DE" dirty="0" smtClean="0"/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2014/35/EU Low </a:t>
            </a:r>
            <a:r>
              <a:rPr lang="de-DE" dirty="0" err="1" smtClean="0"/>
              <a:t>voltage</a:t>
            </a:r>
            <a:r>
              <a:rPr lang="de-DE" dirty="0" smtClean="0"/>
              <a:t> </a:t>
            </a:r>
            <a:r>
              <a:rPr lang="de-DE" dirty="0" err="1" smtClean="0"/>
              <a:t>regulation</a:t>
            </a:r>
            <a:endParaRPr lang="de-DE" dirty="0" smtClean="0"/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2014/68/EU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Vessel</a:t>
            </a:r>
            <a:r>
              <a:rPr lang="de-DE" dirty="0" smtClean="0"/>
              <a:t> </a:t>
            </a:r>
            <a:r>
              <a:rPr lang="de-DE" dirty="0" err="1" smtClean="0"/>
              <a:t>regulation</a:t>
            </a:r>
            <a:r>
              <a:rPr lang="de-DE" dirty="0" smtClean="0"/>
              <a:t> (</a:t>
            </a:r>
            <a:r>
              <a:rPr lang="de-DE" dirty="0" err="1" smtClean="0"/>
              <a:t>i.n.</a:t>
            </a:r>
            <a:r>
              <a:rPr lang="de-DE" dirty="0" smtClean="0"/>
              <a:t>)</a:t>
            </a:r>
          </a:p>
          <a:p>
            <a:pPr marL="457200" lvl="1" indent="0">
              <a:buNone/>
            </a:pPr>
            <a:endParaRPr lang="de-DE" sz="1100" dirty="0"/>
          </a:p>
          <a:p>
            <a:r>
              <a:rPr lang="en-US" dirty="0"/>
              <a:t>For certification: </a:t>
            </a:r>
            <a:r>
              <a:rPr lang="de-DE" dirty="0"/>
              <a:t>Information </a:t>
            </a:r>
            <a:r>
              <a:rPr lang="de-DE" dirty="0" err="1" smtClean="0"/>
              <a:t>guide</a:t>
            </a:r>
            <a:r>
              <a:rPr lang="de-DE" dirty="0"/>
              <a:t> </a:t>
            </a:r>
            <a:r>
              <a:rPr lang="de-DE" dirty="0" smtClean="0"/>
              <a:t>„</a:t>
            </a:r>
            <a:r>
              <a:rPr lang="en-US" dirty="0" smtClean="0"/>
              <a:t>Manufacturing </a:t>
            </a:r>
            <a:r>
              <a:rPr lang="en-US" dirty="0"/>
              <a:t>and operation of equipment designed for research </a:t>
            </a:r>
            <a:r>
              <a:rPr lang="en-US" dirty="0" smtClean="0"/>
              <a:t>purposes”, </a:t>
            </a:r>
            <a:r>
              <a:rPr lang="en-US" dirty="0"/>
              <a:t>CE conformity and workplace safety, </a:t>
            </a:r>
            <a:r>
              <a:rPr lang="de-DE" sz="1900" dirty="0"/>
              <a:t>BGI/GUV-I 5139 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5.11.18</a:t>
            </a:r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Christina Will/ HEAD MIN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173B-B20C-4BB2-A1D9-AB6418C5E9F0}" type="slidenum">
              <a:rPr lang="de-DE" smtClean="0"/>
              <a:t>3</a:t>
            </a:fld>
            <a:endParaRPr lang="de-DE"/>
          </a:p>
        </p:txBody>
      </p:sp>
      <p:sp>
        <p:nvSpPr>
          <p:cNvPr id="5" name="Richtungspfeil 4"/>
          <p:cNvSpPr/>
          <p:nvPr/>
        </p:nvSpPr>
        <p:spPr>
          <a:xfrm>
            <a:off x="799354" y="5112000"/>
            <a:ext cx="1440000" cy="5400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Development</a:t>
            </a:r>
            <a:endParaRPr lang="de-DE" sz="1400" dirty="0"/>
          </a:p>
        </p:txBody>
      </p:sp>
      <p:sp>
        <p:nvSpPr>
          <p:cNvPr id="6" name="Eingekerbter Richtungspfeil 5"/>
          <p:cNvSpPr/>
          <p:nvPr/>
        </p:nvSpPr>
        <p:spPr>
          <a:xfrm>
            <a:off x="2054000" y="5112000"/>
            <a:ext cx="1656000" cy="54000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 smtClean="0">
                <a:solidFill>
                  <a:schemeClr val="tx1"/>
                </a:solidFill>
              </a:rPr>
              <a:t>Production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" name="Flussdiagramm: Verzweigung 6"/>
          <p:cNvSpPr/>
          <p:nvPr/>
        </p:nvSpPr>
        <p:spPr>
          <a:xfrm>
            <a:off x="5042000" y="5126846"/>
            <a:ext cx="529060" cy="512236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8" name="Eingekerbter Richtungspfeil 7"/>
          <p:cNvSpPr/>
          <p:nvPr/>
        </p:nvSpPr>
        <p:spPr>
          <a:xfrm>
            <a:off x="3530000" y="5112000"/>
            <a:ext cx="1512000" cy="54000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 smtClean="0">
                <a:solidFill>
                  <a:schemeClr val="tx1"/>
                </a:solidFill>
              </a:rPr>
              <a:t>Assembly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9" name="Eingekerbter Richtungspfeil 8"/>
          <p:cNvSpPr/>
          <p:nvPr/>
        </p:nvSpPr>
        <p:spPr>
          <a:xfrm>
            <a:off x="5364000" y="5112000"/>
            <a:ext cx="1944000" cy="54000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 smtClean="0">
                <a:solidFill>
                  <a:schemeClr val="tx1"/>
                </a:solidFill>
              </a:rPr>
              <a:t>Commissioning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0" name="Eingekerbter Richtungspfeil 9"/>
          <p:cNvSpPr/>
          <p:nvPr/>
        </p:nvSpPr>
        <p:spPr>
          <a:xfrm>
            <a:off x="7094071" y="5112000"/>
            <a:ext cx="1620000" cy="54000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smtClean="0">
                <a:solidFill>
                  <a:schemeClr val="tx1"/>
                </a:solidFill>
              </a:rPr>
              <a:t>Operation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317725" y="5807005"/>
            <a:ext cx="396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Permission</a:t>
            </a:r>
            <a:r>
              <a:rPr lang="de-DE" dirty="0" smtClean="0"/>
              <a:t> in </a:t>
            </a: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/>
              <a:t>Radiation Legal </a:t>
            </a:r>
            <a:r>
              <a:rPr lang="de-DE" dirty="0" err="1"/>
              <a:t>authorization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0" y="360000"/>
            <a:ext cx="5616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920000" cy="612000"/>
          </a:xfrm>
        </p:spPr>
        <p:txBody>
          <a:bodyPr>
            <a:normAutofit/>
          </a:bodyPr>
          <a:lstStyle/>
          <a:p>
            <a:r>
              <a:rPr lang="de-DE" dirty="0" smtClean="0"/>
              <a:t>Development </a:t>
            </a:r>
            <a:r>
              <a:rPr lang="de-DE" dirty="0" err="1" smtClean="0"/>
              <a:t>and</a:t>
            </a:r>
            <a:r>
              <a:rPr lang="de-DE" dirty="0" smtClean="0"/>
              <a:t> Management Tasks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5.11.18</a:t>
            </a:r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Christina Will/ HEAD MIN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66800" y="6552000"/>
            <a:ext cx="744898" cy="365125"/>
          </a:xfrm>
        </p:spPr>
        <p:txBody>
          <a:bodyPr/>
          <a:lstStyle/>
          <a:p>
            <a:fld id="{63A9173B-B20C-4BB2-A1D9-AB6418C5E9F0}" type="slidenum">
              <a:rPr lang="de-DE" smtClean="0"/>
              <a:t>4</a:t>
            </a:fld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551798" y="4349043"/>
            <a:ext cx="8024446" cy="2104293"/>
          </a:xfrm>
          <a:prstGeom prst="rightArrow">
            <a:avLst>
              <a:gd name="adj1" fmla="val 89278"/>
              <a:gd name="adj2" fmla="val 15237"/>
            </a:avLst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" name="Richtungspfeil 5"/>
          <p:cNvSpPr/>
          <p:nvPr/>
        </p:nvSpPr>
        <p:spPr>
          <a:xfrm>
            <a:off x="659353" y="1432283"/>
            <a:ext cx="1692000" cy="3600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chemeClr val="tx1"/>
                </a:solidFill>
              </a:rPr>
              <a:t>Physical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solution</a:t>
            </a:r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7" name="Eingekerbter Richtungspfeil 6"/>
          <p:cNvSpPr/>
          <p:nvPr/>
        </p:nvSpPr>
        <p:spPr>
          <a:xfrm>
            <a:off x="2247171" y="1432283"/>
            <a:ext cx="3227430" cy="36000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chemeClr val="tx1"/>
                </a:solidFill>
              </a:rPr>
              <a:t>Technical </a:t>
            </a:r>
            <a:r>
              <a:rPr lang="de-DE" sz="1050" dirty="0" err="1">
                <a:solidFill>
                  <a:schemeClr val="tx1"/>
                </a:solidFill>
              </a:rPr>
              <a:t>solution</a:t>
            </a:r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8" name="Eingekerbter Richtungspfeil 7"/>
          <p:cNvSpPr/>
          <p:nvPr/>
        </p:nvSpPr>
        <p:spPr>
          <a:xfrm>
            <a:off x="5371257" y="1432283"/>
            <a:ext cx="1790560" cy="36000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 err="1">
                <a:solidFill>
                  <a:schemeClr val="tx1"/>
                </a:solidFill>
              </a:rPr>
              <a:t>Function</a:t>
            </a:r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9" name="Eingekerbter Richtungspfeil 8"/>
          <p:cNvSpPr/>
          <p:nvPr/>
        </p:nvSpPr>
        <p:spPr>
          <a:xfrm>
            <a:off x="7077088" y="1432283"/>
            <a:ext cx="1317974" cy="360000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tx1"/>
                </a:solidFill>
              </a:rPr>
              <a:t>Operation</a:t>
            </a:r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10" name="Pfeil nach rechts 9"/>
          <p:cNvSpPr/>
          <p:nvPr/>
        </p:nvSpPr>
        <p:spPr>
          <a:xfrm>
            <a:off x="983798" y="4574943"/>
            <a:ext cx="7181400" cy="252046"/>
          </a:xfrm>
          <a:prstGeom prst="rightArrow">
            <a:avLst/>
          </a:prstGeom>
          <a:solidFill>
            <a:srgbClr val="FDBB63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 smtClean="0">
                <a:solidFill>
                  <a:schemeClr val="tx1"/>
                </a:solidFill>
              </a:rPr>
              <a:t>Management </a:t>
            </a:r>
            <a:r>
              <a:rPr lang="de-DE" sz="1050" dirty="0" err="1" smtClean="0">
                <a:solidFill>
                  <a:schemeClr val="tx1"/>
                </a:solidFill>
              </a:rPr>
              <a:t>of</a:t>
            </a:r>
            <a:r>
              <a:rPr lang="de-DE" sz="1050" dirty="0" smtClean="0">
                <a:solidFill>
                  <a:schemeClr val="tx1"/>
                </a:solidFill>
              </a:rPr>
              <a:t> </a:t>
            </a:r>
            <a:r>
              <a:rPr lang="de-DE" sz="1050" dirty="0" err="1" smtClean="0">
                <a:solidFill>
                  <a:schemeClr val="tx1"/>
                </a:solidFill>
              </a:rPr>
              <a:t>documents</a:t>
            </a:r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11" name="Pfeil nach rechts 10"/>
          <p:cNvSpPr/>
          <p:nvPr/>
        </p:nvSpPr>
        <p:spPr>
          <a:xfrm>
            <a:off x="1568715" y="4755629"/>
            <a:ext cx="1666929" cy="252046"/>
          </a:xfrm>
          <a:prstGeom prst="rightArrow">
            <a:avLst/>
          </a:prstGeom>
          <a:solidFill>
            <a:srgbClr val="FDBB63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 err="1">
                <a:solidFill>
                  <a:schemeClr val="tx1"/>
                </a:solidFill>
              </a:rPr>
              <a:t>Classification</a:t>
            </a:r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12" name="Pfeil nach rechts 11"/>
          <p:cNvSpPr/>
          <p:nvPr/>
        </p:nvSpPr>
        <p:spPr>
          <a:xfrm>
            <a:off x="2268490" y="5151629"/>
            <a:ext cx="5896708" cy="252046"/>
          </a:xfrm>
          <a:prstGeom prst="rightArrow">
            <a:avLst/>
          </a:prstGeom>
          <a:solidFill>
            <a:srgbClr val="FDBB63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 smtClean="0">
                <a:solidFill>
                  <a:schemeClr val="tx1"/>
                </a:solidFill>
              </a:rPr>
              <a:t>Management </a:t>
            </a:r>
            <a:r>
              <a:rPr lang="de-DE" sz="1050" dirty="0" err="1" smtClean="0">
                <a:solidFill>
                  <a:schemeClr val="tx1"/>
                </a:solidFill>
              </a:rPr>
              <a:t>of</a:t>
            </a:r>
            <a:r>
              <a:rPr lang="de-DE" sz="1050" dirty="0" smtClean="0">
                <a:solidFill>
                  <a:schemeClr val="tx1"/>
                </a:solidFill>
              </a:rPr>
              <a:t> </a:t>
            </a:r>
            <a:r>
              <a:rPr lang="de-DE" sz="1050" dirty="0" err="1" smtClean="0">
                <a:solidFill>
                  <a:schemeClr val="tx1"/>
                </a:solidFill>
              </a:rPr>
              <a:t>approval</a:t>
            </a:r>
            <a:r>
              <a:rPr lang="de-DE" sz="1050" dirty="0" smtClean="0">
                <a:solidFill>
                  <a:schemeClr val="tx1"/>
                </a:solidFill>
              </a:rPr>
              <a:t> </a:t>
            </a:r>
            <a:r>
              <a:rPr lang="de-DE" sz="1050" dirty="0" err="1" smtClean="0">
                <a:solidFill>
                  <a:schemeClr val="tx1"/>
                </a:solidFill>
              </a:rPr>
              <a:t>and</a:t>
            </a:r>
            <a:r>
              <a:rPr lang="de-DE" sz="1050" dirty="0" smtClean="0">
                <a:solidFill>
                  <a:schemeClr val="tx1"/>
                </a:solidFill>
              </a:rPr>
              <a:t> </a:t>
            </a:r>
            <a:r>
              <a:rPr lang="de-DE" sz="1050" dirty="0" err="1" smtClean="0">
                <a:solidFill>
                  <a:schemeClr val="tx1"/>
                </a:solidFill>
              </a:rPr>
              <a:t>changes</a:t>
            </a:r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2315384" y="5367629"/>
            <a:ext cx="3200400" cy="252046"/>
          </a:xfrm>
          <a:prstGeom prst="rightArrow">
            <a:avLst/>
          </a:prstGeom>
          <a:solidFill>
            <a:srgbClr val="FDBB63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 smtClean="0">
                <a:solidFill>
                  <a:schemeClr val="tx1"/>
                </a:solidFill>
              </a:rPr>
              <a:t>Integrated </a:t>
            </a:r>
            <a:r>
              <a:rPr lang="de-DE" sz="1050" dirty="0" err="1" smtClean="0">
                <a:solidFill>
                  <a:schemeClr val="tx1"/>
                </a:solidFill>
              </a:rPr>
              <a:t>product</a:t>
            </a:r>
            <a:r>
              <a:rPr lang="de-DE" sz="1050" dirty="0" smtClean="0">
                <a:solidFill>
                  <a:schemeClr val="tx1"/>
                </a:solidFill>
              </a:rPr>
              <a:t> </a:t>
            </a:r>
            <a:r>
              <a:rPr lang="de-DE" sz="1050" dirty="0" err="1" smtClean="0">
                <a:solidFill>
                  <a:schemeClr val="tx1"/>
                </a:solidFill>
              </a:rPr>
              <a:t>development</a:t>
            </a:r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14" name="Pfeil nach rechts 13"/>
          <p:cNvSpPr/>
          <p:nvPr/>
        </p:nvSpPr>
        <p:spPr>
          <a:xfrm>
            <a:off x="1893230" y="5583629"/>
            <a:ext cx="6283569" cy="252046"/>
          </a:xfrm>
          <a:prstGeom prst="rightArrow">
            <a:avLst/>
          </a:prstGeom>
          <a:solidFill>
            <a:srgbClr val="FDBB63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 err="1" smtClean="0">
                <a:solidFill>
                  <a:schemeClr val="tx1"/>
                </a:solidFill>
              </a:rPr>
              <a:t>Configuration</a:t>
            </a:r>
            <a:r>
              <a:rPr lang="de-DE" sz="1050" dirty="0" smtClean="0">
                <a:solidFill>
                  <a:schemeClr val="tx1"/>
                </a:solidFill>
              </a:rPr>
              <a:t> </a:t>
            </a:r>
            <a:r>
              <a:rPr lang="de-DE" sz="1050" dirty="0" err="1" smtClean="0">
                <a:solidFill>
                  <a:schemeClr val="tx1"/>
                </a:solidFill>
              </a:rPr>
              <a:t>management</a:t>
            </a:r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15" name="Pfeil nach rechts 14"/>
          <p:cNvSpPr/>
          <p:nvPr/>
        </p:nvSpPr>
        <p:spPr>
          <a:xfrm>
            <a:off x="3915584" y="5799629"/>
            <a:ext cx="4249614" cy="252046"/>
          </a:xfrm>
          <a:prstGeom prst="rightArrow">
            <a:avLst/>
          </a:prstGeom>
          <a:solidFill>
            <a:srgbClr val="FDBB63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 smtClean="0">
                <a:solidFill>
                  <a:schemeClr val="tx1"/>
                </a:solidFill>
              </a:rPr>
              <a:t>Management </a:t>
            </a:r>
            <a:r>
              <a:rPr lang="de-DE" sz="1050" dirty="0" err="1" smtClean="0">
                <a:solidFill>
                  <a:schemeClr val="tx1"/>
                </a:solidFill>
              </a:rPr>
              <a:t>of</a:t>
            </a:r>
            <a:r>
              <a:rPr lang="de-DE" sz="1050" dirty="0" smtClean="0">
                <a:solidFill>
                  <a:schemeClr val="tx1"/>
                </a:solidFill>
              </a:rPr>
              <a:t> </a:t>
            </a:r>
            <a:r>
              <a:rPr lang="de-DE" sz="1050" dirty="0" err="1" smtClean="0">
                <a:solidFill>
                  <a:schemeClr val="tx1"/>
                </a:solidFill>
              </a:rPr>
              <a:t>variants</a:t>
            </a:r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16" name="Pfeil nach rechts 15"/>
          <p:cNvSpPr/>
          <p:nvPr/>
        </p:nvSpPr>
        <p:spPr>
          <a:xfrm>
            <a:off x="989684" y="6015629"/>
            <a:ext cx="7181400" cy="252046"/>
          </a:xfrm>
          <a:prstGeom prst="rightArrow">
            <a:avLst/>
          </a:prstGeom>
          <a:solidFill>
            <a:srgbClr val="FDBB63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 smtClean="0">
                <a:solidFill>
                  <a:schemeClr val="tx1"/>
                </a:solidFill>
              </a:rPr>
              <a:t>Project </a:t>
            </a:r>
            <a:r>
              <a:rPr lang="de-DE" sz="1050" dirty="0" err="1" smtClean="0">
                <a:solidFill>
                  <a:schemeClr val="tx1"/>
                </a:solidFill>
              </a:rPr>
              <a:t>management</a:t>
            </a:r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17" name="Pfeil nach rechts 16"/>
          <p:cNvSpPr/>
          <p:nvPr/>
        </p:nvSpPr>
        <p:spPr>
          <a:xfrm>
            <a:off x="1827390" y="4935629"/>
            <a:ext cx="2673817" cy="252046"/>
          </a:xfrm>
          <a:prstGeom prst="rightArrow">
            <a:avLst/>
          </a:prstGeom>
          <a:solidFill>
            <a:srgbClr val="FDBB63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>
                <a:solidFill>
                  <a:schemeClr val="tx1"/>
                </a:solidFill>
              </a:rPr>
              <a:t>Management</a:t>
            </a:r>
            <a:r>
              <a:rPr lang="de-DE" sz="1050" dirty="0" smtClean="0">
                <a:solidFill>
                  <a:schemeClr val="tx1"/>
                </a:solidFill>
              </a:rPr>
              <a:t> </a:t>
            </a:r>
            <a:r>
              <a:rPr lang="de-DE" sz="1050" dirty="0" err="1" smtClean="0">
                <a:solidFill>
                  <a:schemeClr val="tx1"/>
                </a:solidFill>
              </a:rPr>
              <a:t>of</a:t>
            </a:r>
            <a:r>
              <a:rPr lang="de-DE" sz="1050" dirty="0" smtClean="0">
                <a:solidFill>
                  <a:schemeClr val="tx1"/>
                </a:solidFill>
              </a:rPr>
              <a:t> </a:t>
            </a:r>
            <a:r>
              <a:rPr lang="de-DE" sz="1050" dirty="0" err="1" smtClean="0">
                <a:solidFill>
                  <a:schemeClr val="tx1"/>
                </a:solidFill>
              </a:rPr>
              <a:t>product</a:t>
            </a:r>
            <a:r>
              <a:rPr lang="de-DE" sz="1050" dirty="0" smtClean="0">
                <a:solidFill>
                  <a:schemeClr val="tx1"/>
                </a:solidFill>
              </a:rPr>
              <a:t> </a:t>
            </a:r>
            <a:r>
              <a:rPr lang="de-DE" sz="1050" dirty="0" err="1" smtClean="0">
                <a:solidFill>
                  <a:schemeClr val="tx1"/>
                </a:solidFill>
              </a:rPr>
              <a:t>structure</a:t>
            </a:r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707684" y="4826989"/>
            <a:ext cx="3244646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 err="1" smtClean="0"/>
              <a:t>Product</a:t>
            </a:r>
            <a:r>
              <a:rPr lang="de-DE" sz="1600" dirty="0" smtClean="0"/>
              <a:t> </a:t>
            </a:r>
            <a:r>
              <a:rPr lang="de-DE" sz="1600" dirty="0" err="1" smtClean="0"/>
              <a:t>lifecycle</a:t>
            </a:r>
            <a:r>
              <a:rPr lang="de-DE" sz="1600" dirty="0" smtClean="0"/>
              <a:t> </a:t>
            </a:r>
            <a:r>
              <a:rPr lang="de-DE" sz="1600" dirty="0" err="1" smtClean="0"/>
              <a:t>management</a:t>
            </a:r>
            <a:endParaRPr lang="de-DE" sz="1600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564041" y="1900283"/>
            <a:ext cx="1260000" cy="169277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171450" lvl="0" indent="-1714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800" dirty="0"/>
              <a:t>prove of planning</a:t>
            </a:r>
            <a:endParaRPr lang="de-DE" sz="800" dirty="0"/>
          </a:p>
          <a:p>
            <a:pPr marL="171450" lvl="0" indent="-1714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800" dirty="0"/>
              <a:t>change management</a:t>
            </a:r>
            <a:endParaRPr lang="de-DE" sz="800" dirty="0"/>
          </a:p>
          <a:p>
            <a:pPr marL="171450" lvl="0" indent="-1714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800" dirty="0"/>
              <a:t>prove of installation space</a:t>
            </a:r>
            <a:endParaRPr lang="de-DE" sz="800" dirty="0"/>
          </a:p>
          <a:p>
            <a:pPr marL="171450" lvl="0" indent="-1714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800" dirty="0" smtClean="0"/>
              <a:t>check of practicability </a:t>
            </a:r>
            <a:r>
              <a:rPr lang="en-US" sz="800" dirty="0"/>
              <a:t>of parameter</a:t>
            </a:r>
            <a:endParaRPr lang="de-DE" sz="800" dirty="0"/>
          </a:p>
          <a:p>
            <a:pPr marL="171450" lvl="0" indent="-1714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800" dirty="0"/>
              <a:t>check of physical dimensioning</a:t>
            </a:r>
            <a:endParaRPr lang="de-DE" sz="800" dirty="0"/>
          </a:p>
          <a:p>
            <a:pPr marL="171450" lvl="0" indent="-1714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800" dirty="0"/>
              <a:t>structuring of data model for product</a:t>
            </a:r>
            <a:endParaRPr lang="de-DE" sz="8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DE" sz="800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1680041" y="1900283"/>
            <a:ext cx="1260000" cy="266226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de-DE"/>
            </a:defPPr>
            <a:lvl1pPr marL="171450" lvl="0" indent="-171450">
              <a:buClr>
                <a:srgbClr val="FFC000"/>
              </a:buClr>
              <a:buFont typeface="Wingdings" panose="05000000000000000000" pitchFamily="2" charset="2"/>
              <a:buChar char="§"/>
              <a:defRPr sz="700"/>
            </a:lvl1pPr>
          </a:lstStyle>
          <a:p>
            <a:r>
              <a:rPr lang="de-DE" sz="800" dirty="0"/>
              <a:t>check </a:t>
            </a:r>
            <a:r>
              <a:rPr lang="de-DE" sz="800" dirty="0" err="1"/>
              <a:t>of</a:t>
            </a:r>
            <a:r>
              <a:rPr lang="de-DE" sz="800" dirty="0"/>
              <a:t> </a:t>
            </a:r>
            <a:r>
              <a:rPr lang="en-US" sz="800" dirty="0"/>
              <a:t>plausibility of the simulations</a:t>
            </a:r>
            <a:endParaRPr lang="de-DE" sz="800" dirty="0"/>
          </a:p>
          <a:p>
            <a:r>
              <a:rPr lang="de-DE" sz="800" dirty="0"/>
              <a:t>check </a:t>
            </a:r>
            <a:r>
              <a:rPr lang="de-DE" sz="800" dirty="0" err="1"/>
              <a:t>of</a:t>
            </a:r>
            <a:r>
              <a:rPr lang="de-DE" sz="800" dirty="0"/>
              <a:t> </a:t>
            </a:r>
            <a:r>
              <a:rPr lang="en-US" sz="800" dirty="0"/>
              <a:t>necessary prototypes</a:t>
            </a:r>
            <a:endParaRPr lang="de-DE" sz="800" dirty="0"/>
          </a:p>
          <a:p>
            <a:r>
              <a:rPr lang="en-US" sz="800" dirty="0"/>
              <a:t>confirmation for planning of beam lines</a:t>
            </a:r>
            <a:endParaRPr lang="de-DE" sz="800" dirty="0"/>
          </a:p>
          <a:p>
            <a:r>
              <a:rPr lang="en-US" sz="800" dirty="0"/>
              <a:t>structure of product model known and </a:t>
            </a:r>
            <a:r>
              <a:rPr lang="en-US" sz="800" dirty="0" smtClean="0"/>
              <a:t>plausible?</a:t>
            </a:r>
            <a:endParaRPr lang="de-DE" sz="800" dirty="0"/>
          </a:p>
          <a:p>
            <a:r>
              <a:rPr lang="en-US" sz="800" dirty="0"/>
              <a:t>definition of connecting and feeding components</a:t>
            </a:r>
            <a:endParaRPr lang="de-DE" sz="800" dirty="0"/>
          </a:p>
          <a:p>
            <a:r>
              <a:rPr lang="en-US" sz="800" dirty="0"/>
              <a:t>definition of interfaces</a:t>
            </a:r>
            <a:endParaRPr lang="de-DE" sz="800" dirty="0"/>
          </a:p>
          <a:p>
            <a:r>
              <a:rPr lang="en-US" sz="800" dirty="0"/>
              <a:t>check of requirements by components on the system</a:t>
            </a:r>
            <a:endParaRPr lang="de-DE" sz="800" dirty="0"/>
          </a:p>
          <a:p>
            <a:endParaRPr lang="de-DE" sz="800" dirty="0"/>
          </a:p>
        </p:txBody>
      </p:sp>
      <p:sp>
        <p:nvSpPr>
          <p:cNvPr id="22" name="Textfeld 21"/>
          <p:cNvSpPr txBox="1"/>
          <p:nvPr/>
        </p:nvSpPr>
        <p:spPr>
          <a:xfrm>
            <a:off x="2855267" y="1900283"/>
            <a:ext cx="1260000" cy="21698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de-DE"/>
            </a:defPPr>
            <a:lvl1pPr marL="171450" lvl="0" indent="-171450">
              <a:buClr>
                <a:srgbClr val="FFC000"/>
              </a:buClr>
              <a:buFont typeface="Wingdings" panose="05000000000000000000" pitchFamily="2" charset="2"/>
              <a:buChar char="§"/>
              <a:defRPr sz="700"/>
            </a:lvl1pPr>
          </a:lstStyle>
          <a:p>
            <a:r>
              <a:rPr lang="en-US" sz="800" dirty="0"/>
              <a:t>prove of compatibility of the component to the system</a:t>
            </a:r>
            <a:endParaRPr lang="de-DE" sz="800" dirty="0"/>
          </a:p>
          <a:p>
            <a:r>
              <a:rPr lang="en-US" sz="800" dirty="0"/>
              <a:t>check of realization of the requirements in the design</a:t>
            </a:r>
            <a:endParaRPr lang="de-DE" sz="800" dirty="0"/>
          </a:p>
          <a:p>
            <a:r>
              <a:rPr lang="en-US" sz="800" dirty="0"/>
              <a:t>takeover of additional information about the components</a:t>
            </a:r>
            <a:endParaRPr lang="de-DE" sz="800" dirty="0"/>
          </a:p>
          <a:p>
            <a:r>
              <a:rPr lang="en-US" sz="800" dirty="0"/>
              <a:t>check for mount ability</a:t>
            </a:r>
            <a:endParaRPr lang="de-DE" sz="800" dirty="0"/>
          </a:p>
          <a:p>
            <a:r>
              <a:rPr lang="en-US" sz="800" dirty="0"/>
              <a:t>planning of quality assurance during production</a:t>
            </a:r>
            <a:endParaRPr lang="de-DE" sz="800" dirty="0"/>
          </a:p>
          <a:p>
            <a:r>
              <a:rPr lang="en-US" sz="800" dirty="0"/>
              <a:t>prove of interfaces</a:t>
            </a:r>
            <a:endParaRPr lang="de-DE" sz="800" dirty="0"/>
          </a:p>
        </p:txBody>
      </p:sp>
      <p:sp>
        <p:nvSpPr>
          <p:cNvPr id="23" name="Textfeld 22"/>
          <p:cNvSpPr txBox="1"/>
          <p:nvPr/>
        </p:nvSpPr>
        <p:spPr>
          <a:xfrm>
            <a:off x="4061296" y="1900283"/>
            <a:ext cx="1260000" cy="204671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de-DE"/>
            </a:defPPr>
            <a:lvl1pPr marL="171450" lvl="0" indent="-171450">
              <a:buClr>
                <a:srgbClr val="FFC000"/>
              </a:buClr>
              <a:buFont typeface="Wingdings" panose="05000000000000000000" pitchFamily="2" charset="2"/>
              <a:buChar char="§"/>
              <a:defRPr sz="700"/>
            </a:lvl1pPr>
          </a:lstStyle>
          <a:p>
            <a:r>
              <a:rPr lang="en-US" sz="800" dirty="0"/>
              <a:t>as built documentation</a:t>
            </a:r>
            <a:endParaRPr lang="de-DE" sz="800" dirty="0"/>
          </a:p>
          <a:p>
            <a:r>
              <a:rPr lang="en-US" sz="800" dirty="0"/>
              <a:t>reports of quality assurance</a:t>
            </a:r>
            <a:endParaRPr lang="de-DE" sz="800" dirty="0"/>
          </a:p>
          <a:p>
            <a:r>
              <a:rPr lang="en-US" sz="800" dirty="0"/>
              <a:t>analyses for completeness</a:t>
            </a:r>
            <a:endParaRPr lang="de-DE" sz="800" dirty="0"/>
          </a:p>
          <a:p>
            <a:r>
              <a:rPr lang="en-US" sz="800" dirty="0"/>
              <a:t>allocation of identifiers for components</a:t>
            </a:r>
            <a:endParaRPr lang="de-DE" sz="800" dirty="0"/>
          </a:p>
          <a:p>
            <a:r>
              <a:rPr lang="en-US" sz="800" dirty="0"/>
              <a:t>operation plan</a:t>
            </a:r>
            <a:endParaRPr lang="de-DE" sz="800" dirty="0"/>
          </a:p>
          <a:p>
            <a:r>
              <a:rPr lang="en-US" sz="800" dirty="0"/>
              <a:t>risk analyses</a:t>
            </a:r>
            <a:endParaRPr lang="de-DE" sz="800" dirty="0"/>
          </a:p>
          <a:p>
            <a:r>
              <a:rPr lang="en-US" sz="800" dirty="0"/>
              <a:t>certification</a:t>
            </a:r>
            <a:endParaRPr lang="de-DE" sz="800" dirty="0"/>
          </a:p>
          <a:p>
            <a:r>
              <a:rPr lang="en-US" sz="800" dirty="0"/>
              <a:t>preparation of assembly documentation</a:t>
            </a:r>
            <a:endParaRPr lang="de-DE" sz="800" dirty="0"/>
          </a:p>
          <a:p>
            <a:endParaRPr lang="de-DE" sz="800" dirty="0"/>
          </a:p>
        </p:txBody>
      </p:sp>
      <p:sp>
        <p:nvSpPr>
          <p:cNvPr id="24" name="Textfeld 23"/>
          <p:cNvSpPr txBox="1"/>
          <p:nvPr/>
        </p:nvSpPr>
        <p:spPr>
          <a:xfrm>
            <a:off x="5217883" y="1900283"/>
            <a:ext cx="1260000" cy="13234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de-DE"/>
            </a:defPPr>
            <a:lvl1pPr marL="171450" lvl="0" indent="-171450">
              <a:buClr>
                <a:srgbClr val="FFC000"/>
              </a:buClr>
              <a:buFont typeface="Wingdings" panose="05000000000000000000" pitchFamily="2" charset="2"/>
              <a:buChar char="§"/>
              <a:defRPr sz="700"/>
            </a:lvl1pPr>
          </a:lstStyle>
          <a:p>
            <a:r>
              <a:rPr lang="en-US" sz="800" dirty="0"/>
              <a:t>verification of assembly results</a:t>
            </a:r>
            <a:endParaRPr lang="de-DE" sz="800" dirty="0"/>
          </a:p>
          <a:p>
            <a:r>
              <a:rPr lang="en-US" sz="800" dirty="0"/>
              <a:t>documentation of modifications</a:t>
            </a:r>
            <a:endParaRPr lang="de-DE" sz="800" dirty="0"/>
          </a:p>
          <a:p>
            <a:r>
              <a:rPr lang="en-US" sz="800" dirty="0"/>
              <a:t>verification of component identification</a:t>
            </a:r>
            <a:endParaRPr lang="de-DE" sz="800" dirty="0"/>
          </a:p>
          <a:p>
            <a:r>
              <a:rPr lang="en-US" sz="800" dirty="0" smtClean="0"/>
              <a:t>proving of </a:t>
            </a:r>
            <a:r>
              <a:rPr lang="en-US" sz="800" dirty="0"/>
              <a:t>interfaces</a:t>
            </a:r>
            <a:endParaRPr lang="de-DE" sz="800" dirty="0"/>
          </a:p>
          <a:p>
            <a:r>
              <a:rPr lang="en-US" sz="800" dirty="0"/>
              <a:t>manuals</a:t>
            </a:r>
            <a:endParaRPr lang="de-DE" sz="800" dirty="0"/>
          </a:p>
        </p:txBody>
      </p:sp>
      <p:sp>
        <p:nvSpPr>
          <p:cNvPr id="25" name="Textfeld 24"/>
          <p:cNvSpPr txBox="1"/>
          <p:nvPr/>
        </p:nvSpPr>
        <p:spPr>
          <a:xfrm>
            <a:off x="6217027" y="1900283"/>
            <a:ext cx="1260000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de-DE"/>
            </a:defPPr>
            <a:lvl1pPr marL="171450" lvl="0" indent="-171450">
              <a:buClr>
                <a:srgbClr val="FFC000"/>
              </a:buClr>
              <a:buFont typeface="Wingdings" panose="05000000000000000000" pitchFamily="2" charset="2"/>
              <a:buChar char="§"/>
              <a:defRPr sz="700"/>
            </a:lvl1pPr>
          </a:lstStyle>
          <a:p>
            <a:r>
              <a:rPr lang="en-US" sz="800" dirty="0"/>
              <a:t>verification of manuals</a:t>
            </a:r>
            <a:endParaRPr lang="de-DE" sz="800" dirty="0"/>
          </a:p>
          <a:p>
            <a:r>
              <a:rPr lang="en-US" sz="800" dirty="0"/>
              <a:t>documentation of modifications</a:t>
            </a:r>
            <a:endParaRPr lang="de-DE" sz="800" dirty="0"/>
          </a:p>
          <a:p>
            <a:r>
              <a:rPr lang="en-US" sz="800" dirty="0"/>
              <a:t>verification of requirements on the system</a:t>
            </a:r>
            <a:endParaRPr lang="de-DE" sz="800" dirty="0"/>
          </a:p>
          <a:p>
            <a:r>
              <a:rPr lang="en-US" sz="800" dirty="0"/>
              <a:t>documentation of deviations</a:t>
            </a:r>
            <a:endParaRPr lang="de-DE" sz="800" dirty="0"/>
          </a:p>
        </p:txBody>
      </p:sp>
      <p:sp>
        <p:nvSpPr>
          <p:cNvPr id="26" name="Textfeld 25"/>
          <p:cNvSpPr txBox="1"/>
          <p:nvPr/>
        </p:nvSpPr>
        <p:spPr>
          <a:xfrm>
            <a:off x="7345926" y="1900283"/>
            <a:ext cx="1260000" cy="10772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de-DE"/>
            </a:defPPr>
            <a:lvl1pPr marL="171450" lvl="0" indent="-171450">
              <a:buClr>
                <a:srgbClr val="FFC000"/>
              </a:buClr>
              <a:buFont typeface="Wingdings" panose="05000000000000000000" pitchFamily="2" charset="2"/>
              <a:buChar char="§"/>
              <a:defRPr sz="700"/>
            </a:lvl1pPr>
          </a:lstStyle>
          <a:p>
            <a:r>
              <a:rPr lang="en-US" sz="800" dirty="0"/>
              <a:t>documentation of modifications</a:t>
            </a:r>
            <a:endParaRPr lang="de-DE" sz="800" dirty="0"/>
          </a:p>
          <a:p>
            <a:r>
              <a:rPr lang="en-US" sz="800" dirty="0"/>
              <a:t>recording of operation </a:t>
            </a:r>
            <a:r>
              <a:rPr lang="en-US" sz="800" dirty="0" err="1"/>
              <a:t>modi</a:t>
            </a:r>
            <a:endParaRPr lang="de-DE" sz="800" dirty="0"/>
          </a:p>
          <a:p>
            <a:r>
              <a:rPr lang="en-US" sz="800" dirty="0"/>
              <a:t>check of spare parts</a:t>
            </a:r>
            <a:endParaRPr lang="de-DE" sz="800" dirty="0"/>
          </a:p>
          <a:p>
            <a:r>
              <a:rPr lang="en-US" sz="800" dirty="0"/>
              <a:t>documentation of operation</a:t>
            </a:r>
            <a:endParaRPr lang="de-DE" sz="800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360000"/>
            <a:ext cx="5616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Definition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technical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in </a:t>
            </a:r>
            <a:r>
              <a:rPr lang="de-DE" dirty="0" err="1" smtClean="0"/>
              <a:t>context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design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dirty="0" err="1" smtClean="0"/>
              <a:t>Describing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in </a:t>
            </a:r>
            <a:r>
              <a:rPr lang="de-DE" dirty="0" err="1" smtClean="0"/>
              <a:t>specifications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draft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endParaRPr lang="de-DE" dirty="0" smtClean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dirty="0" err="1" smtClean="0"/>
              <a:t>Conceptual</a:t>
            </a:r>
            <a:r>
              <a:rPr lang="de-DE" dirty="0" smtClean="0"/>
              <a:t> design </a:t>
            </a:r>
            <a:r>
              <a:rPr lang="de-DE" dirty="0" err="1" smtClean="0"/>
              <a:t>review</a:t>
            </a:r>
            <a:r>
              <a:rPr lang="de-DE" dirty="0" smtClean="0"/>
              <a:t> (CDR)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checking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solution</a:t>
            </a:r>
            <a:r>
              <a:rPr lang="de-DE" dirty="0" smtClean="0"/>
              <a:t>, </a:t>
            </a:r>
            <a:r>
              <a:rPr lang="de-DE" dirty="0" err="1" smtClean="0"/>
              <a:t>checking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 </a:t>
            </a:r>
            <a:r>
              <a:rPr lang="de-DE" dirty="0" err="1" smtClean="0"/>
              <a:t>integration</a:t>
            </a:r>
            <a:r>
              <a:rPr lang="de-DE" dirty="0" smtClean="0"/>
              <a:t>, </a:t>
            </a:r>
            <a:r>
              <a:rPr lang="de-DE" dirty="0" err="1" smtClean="0"/>
              <a:t>checking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interfaces</a:t>
            </a:r>
            <a:r>
              <a:rPr lang="de-DE" dirty="0" smtClean="0"/>
              <a:t>, </a:t>
            </a:r>
            <a:r>
              <a:rPr lang="de-DE" dirty="0" err="1" smtClean="0"/>
              <a:t>draft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documentation</a:t>
            </a:r>
            <a:endParaRPr lang="de-DE" dirty="0" smtClean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Final design </a:t>
            </a:r>
            <a:r>
              <a:rPr lang="de-DE" dirty="0" err="1" smtClean="0"/>
              <a:t>review</a:t>
            </a:r>
            <a:r>
              <a:rPr lang="de-DE" dirty="0" smtClean="0"/>
              <a:t> (FDR) </a:t>
            </a:r>
            <a:r>
              <a:rPr lang="de-DE" dirty="0" err="1" smtClean="0"/>
              <a:t>checking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integration</a:t>
            </a:r>
            <a:r>
              <a:rPr lang="de-DE" dirty="0" smtClean="0"/>
              <a:t>, </a:t>
            </a:r>
            <a:r>
              <a:rPr lang="de-DE" dirty="0" err="1" smtClean="0"/>
              <a:t>checking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r>
              <a:rPr lang="de-DE" dirty="0" smtClean="0"/>
              <a:t> incl. </a:t>
            </a:r>
            <a:r>
              <a:rPr lang="de-DE" dirty="0" err="1" smtClean="0"/>
              <a:t>tolerances</a:t>
            </a:r>
            <a:endParaRPr lang="de-DE" dirty="0" smtClean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First </a:t>
            </a:r>
            <a:r>
              <a:rPr lang="de-DE" dirty="0" err="1" smtClean="0"/>
              <a:t>of</a:t>
            </a:r>
            <a:r>
              <a:rPr lang="de-DE" dirty="0" smtClean="0"/>
              <a:t> Series (</a:t>
            </a:r>
            <a:r>
              <a:rPr lang="de-DE" dirty="0" err="1" smtClean="0"/>
              <a:t>FoS</a:t>
            </a:r>
            <a:r>
              <a:rPr lang="de-DE" dirty="0" smtClean="0"/>
              <a:t>):  </a:t>
            </a:r>
            <a:r>
              <a:rPr lang="de-DE" dirty="0" err="1" smtClean="0"/>
              <a:t>aim</a:t>
            </a:r>
            <a:r>
              <a:rPr lang="de-DE" dirty="0" smtClean="0"/>
              <a:t>: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r>
              <a:rPr lang="de-DE" dirty="0" smtClean="0"/>
              <a:t> </a:t>
            </a:r>
            <a:r>
              <a:rPr lang="de-DE" dirty="0" err="1" smtClean="0"/>
              <a:t>modification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design,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checking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smtClean="0"/>
              <a:t>design </a:t>
            </a:r>
            <a:r>
              <a:rPr lang="de-DE" dirty="0" err="1" smtClean="0"/>
              <a:t>contains</a:t>
            </a:r>
            <a:r>
              <a:rPr lang="de-DE" dirty="0" smtClean="0"/>
              <a:t> </a:t>
            </a:r>
            <a:r>
              <a:rPr lang="de-DE" dirty="0" err="1" smtClean="0"/>
              <a:t>mistakes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5.11.18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Christina Will/ HEAD MIN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0" y="360000"/>
            <a:ext cx="5616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Main </a:t>
            </a:r>
            <a:r>
              <a:rPr lang="de-DE" dirty="0" err="1" smtClean="0"/>
              <a:t>tasks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283" y="1440000"/>
            <a:ext cx="4276709" cy="4673009"/>
          </a:xfrm>
        </p:spPr>
        <p:txBody>
          <a:bodyPr>
            <a:normAutofit lnSpcReduction="10000"/>
          </a:bodyPr>
          <a:lstStyle/>
          <a:p>
            <a:r>
              <a:rPr lang="de-DE" sz="1600" u="sng" dirty="0" err="1" smtClean="0"/>
              <a:t>Minimize</a:t>
            </a:r>
            <a:r>
              <a:rPr lang="de-DE" sz="1600" u="sng" dirty="0" smtClean="0"/>
              <a:t> </a:t>
            </a:r>
            <a:r>
              <a:rPr lang="de-DE" sz="1600" u="sng" dirty="0" err="1" smtClean="0"/>
              <a:t>development</a:t>
            </a:r>
            <a:r>
              <a:rPr lang="de-DE" sz="1600" u="sng" dirty="0" smtClean="0"/>
              <a:t> </a:t>
            </a:r>
            <a:r>
              <a:rPr lang="de-DE" sz="1600" u="sng" dirty="0" err="1" smtClean="0"/>
              <a:t>costs</a:t>
            </a:r>
            <a:endParaRPr lang="de-DE" sz="1600" u="sng" dirty="0" smtClean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Development </a:t>
            </a:r>
            <a:r>
              <a:rPr lang="de-DE" sz="1600" dirty="0" err="1" smtClean="0"/>
              <a:t>costs</a:t>
            </a:r>
            <a:r>
              <a:rPr lang="de-DE" sz="1600" dirty="0" smtClean="0"/>
              <a:t> = </a:t>
            </a:r>
            <a:r>
              <a:rPr lang="de-DE" sz="1600" dirty="0" err="1" smtClean="0"/>
              <a:t>Physical</a:t>
            </a:r>
            <a:r>
              <a:rPr lang="de-DE" sz="1600" dirty="0" smtClean="0"/>
              <a:t> </a:t>
            </a:r>
            <a:r>
              <a:rPr lang="de-DE" sz="1600" dirty="0" err="1" smtClean="0"/>
              <a:t>development</a:t>
            </a:r>
            <a:r>
              <a:rPr lang="de-DE" sz="1600" dirty="0" smtClean="0"/>
              <a:t> + </a:t>
            </a:r>
            <a:r>
              <a:rPr lang="de-DE" sz="1600" dirty="0"/>
              <a:t>T</a:t>
            </a:r>
            <a:r>
              <a:rPr lang="de-DE" sz="1600" dirty="0" smtClean="0"/>
              <a:t>echnical </a:t>
            </a:r>
            <a:r>
              <a:rPr lang="de-DE" sz="1600" dirty="0" err="1" smtClean="0"/>
              <a:t>development</a:t>
            </a:r>
            <a:endParaRPr lang="de-DE" sz="1600" dirty="0" smtClean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/>
              <a:t>Physical</a:t>
            </a:r>
            <a:r>
              <a:rPr lang="de-DE" sz="1600" dirty="0" smtClean="0"/>
              <a:t> </a:t>
            </a:r>
            <a:r>
              <a:rPr lang="de-DE" sz="1600" dirty="0" err="1" smtClean="0"/>
              <a:t>development</a:t>
            </a:r>
            <a:r>
              <a:rPr lang="de-DE" sz="1600" dirty="0" smtClean="0"/>
              <a:t> = Parameter </a:t>
            </a:r>
            <a:r>
              <a:rPr lang="de-DE" sz="1600" dirty="0" err="1" smtClean="0"/>
              <a:t>table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specifications</a:t>
            </a:r>
            <a:endParaRPr lang="de-DE" sz="1600" dirty="0" smtClean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Technical </a:t>
            </a:r>
            <a:r>
              <a:rPr lang="de-DE" sz="1600" dirty="0" err="1" smtClean="0"/>
              <a:t>development</a:t>
            </a:r>
            <a:r>
              <a:rPr lang="de-DE" sz="1600" dirty="0" smtClean="0"/>
              <a:t> = DMU + </a:t>
            </a:r>
            <a:r>
              <a:rPr lang="de-DE" sz="1600" dirty="0" err="1" smtClean="0"/>
              <a:t>specification</a:t>
            </a:r>
            <a:r>
              <a:rPr lang="de-DE" sz="1600" dirty="0" smtClean="0"/>
              <a:t> </a:t>
            </a:r>
            <a:r>
              <a:rPr lang="de-DE" sz="1600" dirty="0" err="1" smtClean="0"/>
              <a:t>drawings</a:t>
            </a:r>
            <a:endParaRPr lang="de-DE" sz="1600" dirty="0" smtClean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/>
              <a:t>Costs</a:t>
            </a:r>
            <a:r>
              <a:rPr lang="de-DE" sz="1600" dirty="0" smtClean="0"/>
              <a:t> </a:t>
            </a:r>
            <a:r>
              <a:rPr lang="de-DE" sz="1600" dirty="0" err="1" smtClean="0"/>
              <a:t>calculations</a:t>
            </a:r>
            <a:r>
              <a:rPr lang="de-DE" sz="1600" dirty="0" smtClean="0"/>
              <a:t> </a:t>
            </a:r>
            <a:r>
              <a:rPr lang="de-DE" sz="1600" dirty="0" err="1" smtClean="0"/>
              <a:t>while</a:t>
            </a:r>
            <a:r>
              <a:rPr lang="de-DE" sz="1600" dirty="0" smtClean="0"/>
              <a:t> </a:t>
            </a:r>
            <a:r>
              <a:rPr lang="de-DE" sz="1600" dirty="0" err="1" smtClean="0"/>
              <a:t>development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design </a:t>
            </a:r>
            <a:r>
              <a:rPr lang="de-DE" sz="1600" dirty="0" err="1" smtClean="0"/>
              <a:t>process</a:t>
            </a:r>
            <a:endParaRPr lang="de-DE" sz="1600" dirty="0" smtClean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/>
              <a:t>Checking</a:t>
            </a:r>
            <a:r>
              <a:rPr lang="de-DE" sz="1600" dirty="0" smtClean="0"/>
              <a:t> </a:t>
            </a:r>
            <a:r>
              <a:rPr lang="de-DE" sz="1600" dirty="0" err="1" smtClean="0"/>
              <a:t>integrity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models</a:t>
            </a:r>
            <a:r>
              <a:rPr lang="de-DE" sz="1600" dirty="0" smtClean="0"/>
              <a:t> in </a:t>
            </a:r>
            <a:r>
              <a:rPr lang="de-DE" sz="1600" dirty="0" err="1" smtClean="0"/>
              <a:t>comparision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GSI/FAIR CAD-system</a:t>
            </a:r>
            <a:endParaRPr lang="de-DE" sz="1600" dirty="0"/>
          </a:p>
          <a:p>
            <a:r>
              <a:rPr lang="de-DE" sz="1600" u="sng" dirty="0" err="1" smtClean="0"/>
              <a:t>Minimize</a:t>
            </a:r>
            <a:r>
              <a:rPr lang="de-DE" sz="1600" u="sng" dirty="0" smtClean="0"/>
              <a:t> </a:t>
            </a:r>
            <a:r>
              <a:rPr lang="de-DE" sz="1600" u="sng" dirty="0" err="1" smtClean="0"/>
              <a:t>assurance</a:t>
            </a:r>
            <a:r>
              <a:rPr lang="de-DE" sz="1600" u="sng" dirty="0" smtClean="0"/>
              <a:t> </a:t>
            </a:r>
            <a:r>
              <a:rPr lang="de-DE" sz="1600" u="sng" dirty="0" err="1" smtClean="0"/>
              <a:t>costs</a:t>
            </a:r>
            <a:endParaRPr lang="de-DE" sz="1600" u="sng" dirty="0" smtClean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Using</a:t>
            </a:r>
            <a:r>
              <a:rPr lang="de-DE" sz="1600" dirty="0"/>
              <a:t> </a:t>
            </a:r>
            <a:r>
              <a:rPr lang="de-DE" sz="1600" dirty="0" err="1"/>
              <a:t>checklists</a:t>
            </a:r>
            <a:endParaRPr lang="de-DE" sz="1600" dirty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Checking</a:t>
            </a:r>
            <a:r>
              <a:rPr lang="de-DE" sz="1600" dirty="0"/>
              <a:t> </a:t>
            </a:r>
            <a:r>
              <a:rPr lang="de-DE" sz="1600" dirty="0" err="1"/>
              <a:t>solutions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/>
              <a:t>early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/>
              <a:t>possible</a:t>
            </a:r>
            <a:r>
              <a:rPr lang="de-DE" sz="1600" dirty="0"/>
              <a:t> in </a:t>
            </a:r>
            <a:r>
              <a:rPr lang="de-DE" sz="1600" dirty="0" err="1"/>
              <a:t>comparison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defined</a:t>
            </a:r>
            <a:r>
              <a:rPr lang="de-DE" sz="1600" dirty="0"/>
              <a:t> </a:t>
            </a:r>
            <a:r>
              <a:rPr lang="de-DE" sz="1600" dirty="0" err="1"/>
              <a:t>requirements</a:t>
            </a:r>
            <a:endParaRPr lang="de-DE" sz="1600" dirty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/>
              <a:t>Establish</a:t>
            </a:r>
            <a:r>
              <a:rPr lang="de-DE" sz="1600" dirty="0" smtClean="0"/>
              <a:t> </a:t>
            </a:r>
            <a:r>
              <a:rPr lang="de-DE" sz="1600" dirty="0" err="1"/>
              <a:t>checking</a:t>
            </a:r>
            <a:r>
              <a:rPr lang="de-DE" sz="1600" dirty="0"/>
              <a:t> </a:t>
            </a:r>
            <a:r>
              <a:rPr lang="de-DE" sz="1600" dirty="0" err="1"/>
              <a:t>procedures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all </a:t>
            </a:r>
            <a:r>
              <a:rPr lang="de-DE" sz="1600" dirty="0" err="1" smtClean="0"/>
              <a:t>components</a:t>
            </a:r>
            <a:r>
              <a:rPr lang="de-DE" sz="1600" dirty="0" smtClean="0"/>
              <a:t> </a:t>
            </a:r>
            <a:r>
              <a:rPr lang="de-DE" sz="1600" dirty="0" err="1"/>
              <a:t>for</a:t>
            </a:r>
            <a:r>
              <a:rPr lang="de-DE" sz="1600" dirty="0"/>
              <a:t> CDR, FDR, FAT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5.11.18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Christina Will/ HEAD MIN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6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0" y="360000"/>
            <a:ext cx="561600" cy="468000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4680000" y="1440000"/>
            <a:ext cx="4276709" cy="4673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u="sng" dirty="0" err="1" smtClean="0"/>
              <a:t>Minimize</a:t>
            </a:r>
            <a:r>
              <a:rPr lang="de-DE" sz="1600" u="sng" dirty="0" smtClean="0"/>
              <a:t> </a:t>
            </a:r>
            <a:r>
              <a:rPr lang="de-DE" sz="1600" u="sng" dirty="0" err="1" smtClean="0"/>
              <a:t>production</a:t>
            </a:r>
            <a:r>
              <a:rPr lang="de-DE" sz="1600" u="sng" dirty="0" smtClean="0"/>
              <a:t> </a:t>
            </a:r>
            <a:r>
              <a:rPr lang="de-DE" sz="1600" u="sng" dirty="0" err="1" smtClean="0"/>
              <a:t>costs</a:t>
            </a:r>
            <a:endParaRPr lang="de-DE" sz="1600" u="sng" dirty="0" smtClean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Development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production</a:t>
            </a:r>
            <a:r>
              <a:rPr lang="de-DE" sz="1600" dirty="0"/>
              <a:t> </a:t>
            </a:r>
            <a:r>
              <a:rPr lang="de-DE" sz="1600" dirty="0" err="1"/>
              <a:t>documents</a:t>
            </a:r>
            <a:r>
              <a:rPr lang="de-DE" sz="1600" dirty="0"/>
              <a:t> in </a:t>
            </a:r>
            <a:r>
              <a:rPr lang="de-DE" sz="1600" dirty="0" err="1"/>
              <a:t>reference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minimize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costs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material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production</a:t>
            </a:r>
            <a:endParaRPr lang="de-DE" sz="1600" dirty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Checking</a:t>
            </a:r>
            <a:r>
              <a:rPr lang="de-DE" sz="1600" dirty="0"/>
              <a:t> </a:t>
            </a:r>
            <a:r>
              <a:rPr lang="de-DE" sz="1600" dirty="0" err="1"/>
              <a:t>drawings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avoid</a:t>
            </a:r>
            <a:r>
              <a:rPr lang="de-DE" sz="1600" dirty="0"/>
              <a:t> </a:t>
            </a:r>
            <a:r>
              <a:rPr lang="de-DE" sz="1600" dirty="0" err="1"/>
              <a:t>mistakes</a:t>
            </a:r>
            <a:r>
              <a:rPr lang="de-DE" sz="1600" dirty="0"/>
              <a:t> </a:t>
            </a:r>
            <a:r>
              <a:rPr lang="de-DE" sz="1600" dirty="0" err="1"/>
              <a:t>during</a:t>
            </a:r>
            <a:r>
              <a:rPr lang="de-DE" sz="1600" dirty="0"/>
              <a:t> </a:t>
            </a:r>
            <a:r>
              <a:rPr lang="de-DE" sz="1600" dirty="0" err="1"/>
              <a:t>production</a:t>
            </a:r>
            <a:endParaRPr lang="de-DE" sz="1600" dirty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Reuse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 smtClean="0"/>
              <a:t>components</a:t>
            </a:r>
            <a:r>
              <a:rPr lang="de-DE" sz="1600" dirty="0" smtClean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minimze</a:t>
            </a:r>
            <a:r>
              <a:rPr lang="de-DE" sz="1600" dirty="0"/>
              <a:t> </a:t>
            </a:r>
            <a:r>
              <a:rPr lang="de-DE" sz="1600" dirty="0" err="1"/>
              <a:t>production</a:t>
            </a:r>
            <a:r>
              <a:rPr lang="de-DE" sz="1600" dirty="0"/>
              <a:t> </a:t>
            </a:r>
            <a:r>
              <a:rPr lang="de-DE" sz="1600" dirty="0" err="1"/>
              <a:t>costs</a:t>
            </a:r>
            <a:endParaRPr lang="de-DE" sz="1600" dirty="0"/>
          </a:p>
          <a:p>
            <a:r>
              <a:rPr lang="de-DE" sz="1600" u="sng" dirty="0" smtClean="0"/>
              <a:t> </a:t>
            </a:r>
            <a:r>
              <a:rPr lang="de-DE" sz="1600" u="sng" dirty="0" err="1" smtClean="0"/>
              <a:t>Minimize</a:t>
            </a:r>
            <a:r>
              <a:rPr lang="de-DE" sz="1600" u="sng" dirty="0" smtClean="0"/>
              <a:t> </a:t>
            </a:r>
            <a:r>
              <a:rPr lang="de-DE" sz="1600" u="sng" dirty="0" err="1" smtClean="0"/>
              <a:t>assembly</a:t>
            </a:r>
            <a:r>
              <a:rPr lang="de-DE" sz="1600" u="sng" dirty="0" smtClean="0"/>
              <a:t> </a:t>
            </a:r>
            <a:r>
              <a:rPr lang="de-DE" sz="1600" u="sng" dirty="0" err="1" smtClean="0"/>
              <a:t>costs</a:t>
            </a:r>
            <a:endParaRPr lang="de-DE" sz="1600" u="sng" dirty="0" smtClean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Participation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all </a:t>
            </a:r>
            <a:r>
              <a:rPr lang="de-DE" sz="1600" dirty="0" err="1"/>
              <a:t>involved</a:t>
            </a:r>
            <a:r>
              <a:rPr lang="de-DE" sz="1600" dirty="0"/>
              <a:t> </a:t>
            </a:r>
            <a:r>
              <a:rPr lang="de-DE" sz="1600" dirty="0" err="1"/>
              <a:t>departments</a:t>
            </a:r>
            <a:r>
              <a:rPr lang="de-DE" sz="1600" dirty="0"/>
              <a:t> </a:t>
            </a:r>
            <a:r>
              <a:rPr lang="de-DE" sz="1600" dirty="0" smtClean="0"/>
              <a:t>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development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 smtClean="0"/>
              <a:t>components</a:t>
            </a:r>
            <a:endParaRPr lang="de-DE" sz="1600" dirty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Implementation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experiences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previous</a:t>
            </a:r>
            <a:r>
              <a:rPr lang="de-DE" sz="1600" dirty="0"/>
              <a:t> </a:t>
            </a:r>
            <a:r>
              <a:rPr lang="de-DE" sz="1600" dirty="0" err="1"/>
              <a:t>projects</a:t>
            </a:r>
            <a:r>
              <a:rPr lang="de-DE" sz="1600" dirty="0"/>
              <a:t> 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Reuse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components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develop</a:t>
            </a:r>
            <a:r>
              <a:rPr lang="de-DE" sz="1600" dirty="0"/>
              <a:t> a </a:t>
            </a:r>
            <a:r>
              <a:rPr lang="de-DE" sz="1600" dirty="0" err="1"/>
              <a:t>common</a:t>
            </a:r>
            <a:r>
              <a:rPr lang="de-DE" sz="1600" dirty="0"/>
              <a:t> </a:t>
            </a:r>
            <a:r>
              <a:rPr lang="de-DE" sz="1600" dirty="0" err="1"/>
              <a:t>knowledge</a:t>
            </a:r>
            <a:r>
              <a:rPr lang="de-DE" sz="1600" dirty="0"/>
              <a:t> 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931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920000" cy="6120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Technical Guidelines</a:t>
            </a:r>
            <a:endParaRPr lang="de-DE" b="1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5.11.18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Christina Will/ HEAD MIN</a:t>
            </a: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173B-B20C-4BB2-A1D9-AB6418C5E9F0}" type="slidenum">
              <a:rPr lang="de-DE" smtClean="0"/>
              <a:t>7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5" y="3503055"/>
            <a:ext cx="2048914" cy="242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7287">
            <a:off x="3286438" y="3031461"/>
            <a:ext cx="19808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33" y="3416378"/>
            <a:ext cx="184026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3175">
            <a:off x="4436204" y="3973956"/>
            <a:ext cx="1861086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1460">
            <a:off x="4986002" y="4595312"/>
            <a:ext cx="197044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706008" y="1152000"/>
            <a:ext cx="4229855" cy="183127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400" dirty="0"/>
              <a:t>Technical guidelines </a:t>
            </a:r>
            <a:r>
              <a:rPr lang="en-US" sz="1400" dirty="0" smtClean="0"/>
              <a:t>have </a:t>
            </a:r>
            <a:r>
              <a:rPr lang="en-US" sz="1400" dirty="0"/>
              <a:t>to be seen</a:t>
            </a:r>
            <a:r>
              <a:rPr lang="en-US" sz="1400" dirty="0" smtClean="0"/>
              <a:t>:</a:t>
            </a:r>
          </a:p>
          <a:p>
            <a:endParaRPr lang="en-US" sz="300" dirty="0"/>
          </a:p>
          <a:p>
            <a:pPr marL="171450" indent="-1714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As a collection of technical </a:t>
            </a:r>
            <a:r>
              <a:rPr lang="en-US" sz="1200" dirty="0" smtClean="0"/>
              <a:t>data </a:t>
            </a:r>
            <a:r>
              <a:rPr lang="en-US" sz="1200" dirty="0"/>
              <a:t>that are used in GSI</a:t>
            </a:r>
          </a:p>
          <a:p>
            <a:pPr marL="171450" indent="-1714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As an intentionally written guideline and not as specification</a:t>
            </a:r>
          </a:p>
          <a:p>
            <a:pPr marL="171450" indent="-1714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In order to take into consideration the technical know-how</a:t>
            </a:r>
          </a:p>
          <a:p>
            <a:pPr marL="171450" indent="-1714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As information about for instance basic equipment of GSI/FAIR</a:t>
            </a:r>
          </a:p>
          <a:p>
            <a:pPr marL="171450" indent="-1714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As starting point for general standardization at GSI.</a:t>
            </a:r>
            <a:endParaRPr lang="de-DE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1080745" y="3226056"/>
            <a:ext cx="2953493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/>
              <a:t>Content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Structure</a:t>
            </a:r>
            <a:r>
              <a:rPr lang="de-DE" sz="1200" dirty="0" smtClean="0"/>
              <a:t>: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48000" y="1152000"/>
            <a:ext cx="3861747" cy="18620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de-DE"/>
            </a:defPPr>
            <a:lvl1pPr>
              <a:defRPr sz="1400"/>
            </a:lvl1pPr>
          </a:lstStyle>
          <a:p>
            <a:r>
              <a:rPr lang="de-DE" dirty="0"/>
              <a:t>Technical </a:t>
            </a:r>
            <a:r>
              <a:rPr lang="de-DE" dirty="0" err="1"/>
              <a:t>guidelines</a:t>
            </a:r>
            <a:r>
              <a:rPr lang="de-DE" dirty="0" smtClean="0"/>
              <a:t>:</a:t>
            </a:r>
          </a:p>
          <a:p>
            <a:endParaRPr lang="de-DE" sz="300" dirty="0"/>
          </a:p>
          <a:p>
            <a:pPr marL="171450" indent="-1714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200" dirty="0" smtClean="0"/>
              <a:t>A</a:t>
            </a:r>
            <a:r>
              <a:rPr lang="en-US" sz="1200" dirty="0" smtClean="0"/>
              <a:t>re </a:t>
            </a:r>
            <a:r>
              <a:rPr lang="en-US" sz="1200" dirty="0"/>
              <a:t>part of the specifications as common approved information</a:t>
            </a:r>
          </a:p>
          <a:p>
            <a:pPr marL="171450" indent="-1714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200" dirty="0" smtClean="0"/>
              <a:t>Are </a:t>
            </a:r>
            <a:r>
              <a:rPr lang="de-DE" sz="1200" dirty="0" err="1"/>
              <a:t>used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knowledge</a:t>
            </a:r>
            <a:r>
              <a:rPr lang="de-DE" sz="1200" dirty="0"/>
              <a:t> </a:t>
            </a:r>
            <a:r>
              <a:rPr lang="de-DE" sz="1200" dirty="0" err="1"/>
              <a:t>management</a:t>
            </a:r>
            <a:endParaRPr lang="de-DE" sz="1200" dirty="0"/>
          </a:p>
          <a:p>
            <a:pPr marL="171450" indent="-1714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dirty="0" smtClean="0"/>
              <a:t>Combine </a:t>
            </a:r>
            <a:r>
              <a:rPr lang="en-US" sz="1200" dirty="0"/>
              <a:t>knowledge of different subject domains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technical</a:t>
            </a:r>
            <a:r>
              <a:rPr lang="de-DE" sz="1200" dirty="0"/>
              <a:t> </a:t>
            </a:r>
            <a:r>
              <a:rPr lang="de-DE" sz="1200" dirty="0" err="1"/>
              <a:t>solutions</a:t>
            </a:r>
            <a:endParaRPr lang="de-DE" sz="1200" dirty="0"/>
          </a:p>
          <a:p>
            <a:pPr marL="171450" indent="-1714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200" dirty="0" smtClean="0"/>
              <a:t>Are </a:t>
            </a:r>
            <a:r>
              <a:rPr lang="de-DE" sz="1200" dirty="0"/>
              <a:t>a </a:t>
            </a:r>
            <a:r>
              <a:rPr lang="de-DE" sz="1200" dirty="0" err="1"/>
              <a:t>collection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best</a:t>
            </a:r>
            <a:r>
              <a:rPr lang="de-DE" sz="1200" dirty="0"/>
              <a:t> </a:t>
            </a:r>
            <a:r>
              <a:rPr lang="de-DE" sz="1200" dirty="0" err="1"/>
              <a:t>practice</a:t>
            </a:r>
            <a:r>
              <a:rPr lang="de-DE" sz="1200" dirty="0"/>
              <a:t> </a:t>
            </a:r>
            <a:r>
              <a:rPr lang="de-DE" sz="1200" dirty="0" err="1" smtClean="0"/>
              <a:t>experiences</a:t>
            </a:r>
            <a:endParaRPr lang="de-DE" sz="1200" dirty="0" smtClean="0"/>
          </a:p>
          <a:p>
            <a:pPr marL="171450" indent="-1714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sz="1200" dirty="0" smtClean="0"/>
              <a:t>Are </a:t>
            </a:r>
            <a:r>
              <a:rPr lang="de-DE" sz="1200" dirty="0" err="1"/>
              <a:t>generally</a:t>
            </a:r>
            <a:r>
              <a:rPr lang="de-DE" sz="1200" dirty="0"/>
              <a:t> </a:t>
            </a:r>
            <a:r>
              <a:rPr lang="de-DE" sz="1200" dirty="0" err="1"/>
              <a:t>available</a:t>
            </a:r>
            <a:endParaRPr lang="de-DE" sz="1200" dirty="0"/>
          </a:p>
          <a:p>
            <a:pPr marL="171450" indent="-171450">
              <a:buFontTx/>
              <a:buChar char="-"/>
            </a:pP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1201615" y="5848951"/>
            <a:ext cx="2051538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050" dirty="0" smtClean="0"/>
              <a:t>+ </a:t>
            </a:r>
            <a:r>
              <a:rPr lang="de-DE" sz="1050" dirty="0" err="1" smtClean="0"/>
              <a:t>register</a:t>
            </a:r>
            <a:r>
              <a:rPr lang="de-DE" sz="1050" dirty="0" smtClean="0"/>
              <a:t> </a:t>
            </a:r>
            <a:r>
              <a:rPr lang="de-DE" sz="1050" dirty="0" err="1" smtClean="0"/>
              <a:t>with</a:t>
            </a:r>
            <a:r>
              <a:rPr lang="de-DE" sz="1050" dirty="0" smtClean="0"/>
              <a:t> </a:t>
            </a:r>
            <a:r>
              <a:rPr lang="de-DE" sz="1050" dirty="0" err="1" smtClean="0"/>
              <a:t>keywords</a:t>
            </a:r>
            <a:endParaRPr lang="de-DE" sz="1050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3323492" y="5813829"/>
            <a:ext cx="1312984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since</a:t>
            </a:r>
            <a:r>
              <a:rPr lang="de-DE" dirty="0" smtClean="0"/>
              <a:t> 2005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360000"/>
            <a:ext cx="5616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9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5.11.18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Christina Will/ HEAD MIN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8</a:t>
            </a:fld>
            <a:endParaRPr lang="de-DE"/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3707904" y="1412776"/>
            <a:ext cx="1728192" cy="1224136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707904" y="198884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Model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product</a:t>
            </a:r>
            <a:endParaRPr lang="de-DE" sz="1400" dirty="0"/>
          </a:p>
        </p:txBody>
      </p:sp>
      <p:sp>
        <p:nvSpPr>
          <p:cNvPr id="9" name="Rechteck 8"/>
          <p:cNvSpPr/>
          <p:nvPr/>
        </p:nvSpPr>
        <p:spPr>
          <a:xfrm>
            <a:off x="462944" y="1556792"/>
            <a:ext cx="2664296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sz="1400" dirty="0" err="1" smtClean="0"/>
              <a:t>Product</a:t>
            </a:r>
            <a:r>
              <a:rPr lang="de-DE" sz="1400" dirty="0" smtClean="0"/>
              <a:t> </a:t>
            </a:r>
            <a:r>
              <a:rPr lang="de-DE" sz="1400" dirty="0" err="1" smtClean="0"/>
              <a:t>definition</a:t>
            </a:r>
            <a:endParaRPr lang="de-DE" sz="1400" dirty="0" smtClean="0"/>
          </a:p>
          <a:p>
            <a:r>
              <a:rPr lang="de-DE" sz="1400" dirty="0" err="1" smtClean="0"/>
              <a:t>f.i</a:t>
            </a:r>
            <a:r>
              <a:rPr lang="de-DE" sz="1400" dirty="0" smtClean="0"/>
              <a:t>.</a:t>
            </a:r>
          </a:p>
          <a:p>
            <a:r>
              <a:rPr lang="de-DE" sz="1400" dirty="0" err="1" smtClean="0"/>
              <a:t>Product</a:t>
            </a:r>
            <a:r>
              <a:rPr lang="de-DE" sz="1400" dirty="0" smtClean="0"/>
              <a:t> </a:t>
            </a:r>
            <a:r>
              <a:rPr lang="de-DE" sz="1400" dirty="0" err="1" smtClean="0"/>
              <a:t>structure</a:t>
            </a:r>
            <a:endParaRPr lang="de-DE" sz="1400" dirty="0" smtClean="0"/>
          </a:p>
          <a:p>
            <a:r>
              <a:rPr lang="de-DE" sz="1400" dirty="0" smtClean="0"/>
              <a:t>Description: dip13_0</a:t>
            </a:r>
          </a:p>
          <a:p>
            <a:r>
              <a:rPr lang="de-DE" sz="1400" dirty="0" smtClean="0"/>
              <a:t>Drawing </a:t>
            </a:r>
            <a:r>
              <a:rPr lang="de-DE" sz="1400" dirty="0" err="1" smtClean="0"/>
              <a:t>no</a:t>
            </a:r>
            <a:r>
              <a:rPr lang="de-DE" sz="1400" dirty="0" smtClean="0"/>
              <a:t>.: </a:t>
            </a:r>
            <a:r>
              <a:rPr lang="de-DE" sz="1050" dirty="0" smtClean="0"/>
              <a:t>FT-BEMH-ZU-0000055</a:t>
            </a:r>
          </a:p>
          <a:p>
            <a:r>
              <a:rPr lang="de-DE" sz="1400" dirty="0" smtClean="0"/>
              <a:t>CID: </a:t>
            </a:r>
            <a:r>
              <a:rPr lang="de-DE" sz="1400" dirty="0"/>
              <a:t>07-00001-040-4</a:t>
            </a:r>
          </a:p>
        </p:txBody>
      </p:sp>
      <p:sp>
        <p:nvSpPr>
          <p:cNvPr id="10" name="Rechteck 9"/>
          <p:cNvSpPr/>
          <p:nvPr/>
        </p:nvSpPr>
        <p:spPr>
          <a:xfrm>
            <a:off x="6016760" y="1556792"/>
            <a:ext cx="2664296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sz="1400" dirty="0" err="1" smtClean="0"/>
              <a:t>Representation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product</a:t>
            </a:r>
            <a:endParaRPr lang="de-DE" sz="1400" dirty="0" smtClean="0"/>
          </a:p>
          <a:p>
            <a:r>
              <a:rPr lang="de-DE" sz="1400" dirty="0" err="1" smtClean="0"/>
              <a:t>f.i</a:t>
            </a:r>
            <a:r>
              <a:rPr lang="de-DE" sz="1400" dirty="0" smtClean="0"/>
              <a:t>.</a:t>
            </a:r>
          </a:p>
          <a:p>
            <a:r>
              <a:rPr lang="de-DE" sz="1400" dirty="0" err="1" smtClean="0"/>
              <a:t>technical</a:t>
            </a:r>
            <a:r>
              <a:rPr lang="de-DE" sz="1400" dirty="0" smtClean="0"/>
              <a:t> </a:t>
            </a:r>
            <a:r>
              <a:rPr lang="de-DE" sz="1400" dirty="0" err="1" smtClean="0"/>
              <a:t>calculations</a:t>
            </a:r>
            <a:endParaRPr lang="de-DE" sz="1400" dirty="0" smtClean="0"/>
          </a:p>
          <a:p>
            <a:r>
              <a:rPr lang="de-DE" sz="1400" dirty="0" smtClean="0"/>
              <a:t>FEM-Model</a:t>
            </a:r>
          </a:p>
          <a:p>
            <a:r>
              <a:rPr lang="de-DE" sz="1400" dirty="0" err="1" smtClean="0"/>
              <a:t>production</a:t>
            </a:r>
            <a:r>
              <a:rPr lang="de-DE" sz="1400" dirty="0" smtClean="0"/>
              <a:t> </a:t>
            </a:r>
            <a:r>
              <a:rPr lang="de-DE" sz="1400" dirty="0" err="1" smtClean="0"/>
              <a:t>programms</a:t>
            </a:r>
            <a:endParaRPr lang="de-DE" sz="1400" dirty="0" smtClean="0"/>
          </a:p>
          <a:p>
            <a:r>
              <a:rPr lang="de-DE" sz="1400" dirty="0" err="1" smtClean="0"/>
              <a:t>parameter</a:t>
            </a:r>
            <a:r>
              <a:rPr lang="de-DE" sz="1400" dirty="0" smtClean="0"/>
              <a:t> </a:t>
            </a:r>
            <a:r>
              <a:rPr lang="de-DE" sz="1400" dirty="0" err="1" smtClean="0"/>
              <a:t>tables</a:t>
            </a:r>
            <a:endParaRPr lang="de-DE" sz="1400" dirty="0"/>
          </a:p>
        </p:txBody>
      </p:sp>
      <p:sp>
        <p:nvSpPr>
          <p:cNvPr id="11" name="Rechteck 10"/>
          <p:cNvSpPr/>
          <p:nvPr/>
        </p:nvSpPr>
        <p:spPr>
          <a:xfrm>
            <a:off x="462944" y="3168644"/>
            <a:ext cx="8218112" cy="25646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1400" dirty="0" err="1" smtClean="0"/>
              <a:t>Presentation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product</a:t>
            </a:r>
            <a:endParaRPr lang="de-DE" sz="14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30" y="3383952"/>
            <a:ext cx="2445702" cy="2124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000" y="3573240"/>
            <a:ext cx="1436866" cy="2016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042" y="3545952"/>
            <a:ext cx="2548598" cy="1800000"/>
          </a:xfrm>
          <a:prstGeom prst="rect">
            <a:avLst/>
          </a:prstGeom>
        </p:spPr>
      </p:pic>
      <p:cxnSp>
        <p:nvCxnSpPr>
          <p:cNvPr id="16" name="Gerade Verbindung mit Pfeil 15"/>
          <p:cNvCxnSpPr>
            <a:stCxn id="9" idx="3"/>
          </p:cNvCxnSpPr>
          <p:nvPr/>
        </p:nvCxnSpPr>
        <p:spPr>
          <a:xfrm>
            <a:off x="3127240" y="2276872"/>
            <a:ext cx="58066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 flipV="1">
            <a:off x="5436096" y="2267952"/>
            <a:ext cx="58066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7" idx="3"/>
            <a:endCxn id="11" idx="0"/>
          </p:cNvCxnSpPr>
          <p:nvPr/>
        </p:nvCxnSpPr>
        <p:spPr>
          <a:xfrm>
            <a:off x="4572000" y="2636912"/>
            <a:ext cx="0" cy="5317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425736" y="6197097"/>
            <a:ext cx="8513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 err="1"/>
              <a:t>adapted</a:t>
            </a:r>
            <a:r>
              <a:rPr lang="de-DE" dirty="0"/>
              <a:t> </a:t>
            </a:r>
            <a:r>
              <a:rPr lang="de-DE" dirty="0" err="1"/>
              <a:t>figure</a:t>
            </a:r>
            <a:r>
              <a:rPr lang="de-DE" dirty="0"/>
              <a:t> after : </a:t>
            </a:r>
            <a:r>
              <a:rPr lang="de-DE" dirty="0" err="1"/>
              <a:t>Aderl</a:t>
            </a:r>
            <a:r>
              <a:rPr lang="de-DE" dirty="0"/>
              <a:t>, </a:t>
            </a:r>
            <a:r>
              <a:rPr lang="de-DE" dirty="0" err="1"/>
              <a:t>Trippner</a:t>
            </a:r>
            <a:r>
              <a:rPr lang="de-DE" dirty="0"/>
              <a:t>, </a:t>
            </a:r>
            <a:r>
              <a:rPr lang="de-DE" dirty="0" err="1"/>
              <a:t>Step</a:t>
            </a:r>
            <a:r>
              <a:rPr lang="de-DE" dirty="0"/>
              <a:t>, Teubner Verlag Stuttgart, 20000 </a:t>
            </a:r>
          </a:p>
        </p:txBody>
      </p:sp>
    </p:spTree>
    <p:extLst>
      <p:ext uri="{BB962C8B-B14F-4D97-AF65-F5344CB8AC3E}">
        <p14:creationId xmlns:p14="http://schemas.microsoft.com/office/powerpoint/2010/main" val="3380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715104" y="5568465"/>
            <a:ext cx="7702375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dirty="0" err="1" smtClean="0"/>
              <a:t>Civil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920000" cy="612000"/>
          </a:xfrm>
        </p:spPr>
        <p:txBody>
          <a:bodyPr/>
          <a:lstStyle/>
          <a:p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Technical Solution</a:t>
            </a:r>
            <a:endParaRPr lang="de-DE" dirty="0"/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5.11.18</a:t>
            </a:r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Christina Will/ HEAD MIN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173B-B20C-4BB2-A1D9-AB6418C5E9F0}" type="slidenum">
              <a:rPr lang="de-DE" smtClean="0"/>
              <a:t>9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398585" y="1277870"/>
            <a:ext cx="7024565" cy="31393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/>
              <a:t>Transfer of the physical solution into technical requirements</a:t>
            </a:r>
            <a:r>
              <a:rPr lang="en-US" dirty="0" smtClean="0"/>
              <a:t>: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Choosing </a:t>
            </a:r>
            <a:r>
              <a:rPr lang="en-US" dirty="0"/>
              <a:t>the active principle for realization of </a:t>
            </a:r>
            <a:r>
              <a:rPr lang="en-US" dirty="0" smtClean="0"/>
              <a:t>function</a:t>
            </a:r>
            <a:endParaRPr lang="en-US" dirty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/>
              <a:t>Positioning of the function in the </a:t>
            </a:r>
            <a:r>
              <a:rPr lang="en-US" dirty="0" smtClean="0"/>
              <a:t>system </a:t>
            </a:r>
            <a:r>
              <a:rPr lang="en-US" sz="1400" dirty="0" smtClean="0"/>
              <a:t>(Ion optical Layout)</a:t>
            </a:r>
            <a:endParaRPr lang="en-US" dirty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/>
              <a:t>Definition of necessary space of the </a:t>
            </a:r>
            <a:r>
              <a:rPr lang="en-US" dirty="0" smtClean="0"/>
              <a:t>function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/>
              <a:t>Definition of necessary </a:t>
            </a:r>
            <a:r>
              <a:rPr lang="en-US" dirty="0" smtClean="0"/>
              <a:t>media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/>
              <a:t>Adaption of requirements from product life-cycle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algn="l"/>
            <a:endParaRPr lang="de-DE" dirty="0"/>
          </a:p>
          <a:p>
            <a:pPr algn="l"/>
            <a:endParaRPr lang="de-DE" dirty="0" smtClean="0"/>
          </a:p>
          <a:p>
            <a:pPr algn="l"/>
            <a:endParaRPr lang="de-DE" dirty="0"/>
          </a:p>
        </p:txBody>
      </p:sp>
      <p:pic>
        <p:nvPicPr>
          <p:cNvPr id="5" name="Picture 4" descr="Nullpunk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1" t="1695" r="20868" b="17520"/>
          <a:stretch>
            <a:fillRect/>
          </a:stretch>
        </p:blipFill>
        <p:spPr bwMode="auto">
          <a:xfrm>
            <a:off x="576000" y="3240000"/>
            <a:ext cx="190778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12553" r="11819" b="9787"/>
          <a:stretch/>
        </p:blipFill>
        <p:spPr bwMode="auto">
          <a:xfrm>
            <a:off x="5348342" y="3240000"/>
            <a:ext cx="311017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1502" r="52018" b="9084"/>
          <a:stretch/>
        </p:blipFill>
        <p:spPr bwMode="auto">
          <a:xfrm>
            <a:off x="2937612" y="3240000"/>
            <a:ext cx="203032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08217" y="5040000"/>
            <a:ext cx="1843350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200" dirty="0" smtClean="0"/>
              <a:t>IOL</a:t>
            </a:r>
            <a:r>
              <a:rPr lang="de-DE" sz="900" dirty="0" smtClean="0"/>
              <a:t>(</a:t>
            </a:r>
            <a:r>
              <a:rPr lang="de-DE" sz="900" dirty="0" err="1" smtClean="0"/>
              <a:t>Step</a:t>
            </a:r>
            <a:r>
              <a:rPr lang="de-DE" sz="600" dirty="0" smtClean="0"/>
              <a:t>)</a:t>
            </a:r>
            <a:r>
              <a:rPr lang="de-DE" sz="1200" dirty="0" smtClean="0"/>
              <a:t>-&gt;CATIA SAP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606587" y="5040000"/>
            <a:ext cx="2741755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200" dirty="0" smtClean="0"/>
              <a:t>Installation </a:t>
            </a:r>
            <a:r>
              <a:rPr lang="de-DE" sz="1200" dirty="0" err="1" smtClean="0"/>
              <a:t>space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components</a:t>
            </a:r>
            <a:endParaRPr lang="de-DE" sz="12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5348343" y="5040000"/>
            <a:ext cx="3110170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200" dirty="0" err="1" smtClean="0"/>
              <a:t>Requirements</a:t>
            </a:r>
            <a:r>
              <a:rPr lang="de-DE" sz="1200" dirty="0" smtClean="0"/>
              <a:t> </a:t>
            </a:r>
            <a:r>
              <a:rPr lang="de-DE" sz="1200" dirty="0" err="1" smtClean="0"/>
              <a:t>from</a:t>
            </a:r>
            <a:r>
              <a:rPr lang="de-DE" sz="1200" dirty="0" smtClean="0"/>
              <a:t> </a:t>
            </a:r>
            <a:r>
              <a:rPr lang="de-DE" sz="1200" dirty="0" err="1"/>
              <a:t>p</a:t>
            </a:r>
            <a:r>
              <a:rPr lang="de-DE" sz="1200" dirty="0" err="1" smtClean="0"/>
              <a:t>roduct</a:t>
            </a:r>
            <a:r>
              <a:rPr lang="de-DE" sz="1200" dirty="0" smtClean="0"/>
              <a:t> </a:t>
            </a:r>
            <a:r>
              <a:rPr lang="de-DE" sz="1200" dirty="0" err="1" smtClean="0"/>
              <a:t>life-cycle</a:t>
            </a:r>
            <a:endParaRPr lang="de-DE" sz="1200" dirty="0" smtClean="0"/>
          </a:p>
        </p:txBody>
      </p:sp>
      <p:sp>
        <p:nvSpPr>
          <p:cNvPr id="12" name="Pfeil nach rechts 11"/>
          <p:cNvSpPr/>
          <p:nvPr/>
        </p:nvSpPr>
        <p:spPr>
          <a:xfrm rot="5400000">
            <a:off x="1453662" y="5292000"/>
            <a:ext cx="199292" cy="187569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 rot="5400000">
            <a:off x="3887426" y="5292000"/>
            <a:ext cx="199292" cy="187569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 rot="5400000">
            <a:off x="6803780" y="5292000"/>
            <a:ext cx="199292" cy="187569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20812" y="6090197"/>
            <a:ext cx="7702375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dirty="0" err="1" smtClean="0"/>
              <a:t>Specifications</a:t>
            </a:r>
            <a:endParaRPr lang="de-DE" dirty="0" smtClean="0"/>
          </a:p>
        </p:txBody>
      </p:sp>
      <p:sp>
        <p:nvSpPr>
          <p:cNvPr id="16" name="Nach rechts gekrümmter Pfeil 15"/>
          <p:cNvSpPr/>
          <p:nvPr/>
        </p:nvSpPr>
        <p:spPr>
          <a:xfrm>
            <a:off x="172892" y="4656071"/>
            <a:ext cx="406015" cy="1720448"/>
          </a:xfrm>
          <a:prstGeom prst="curved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Nach links gekrümmter Pfeil 16"/>
          <p:cNvSpPr/>
          <p:nvPr/>
        </p:nvSpPr>
        <p:spPr>
          <a:xfrm>
            <a:off x="8458513" y="4700954"/>
            <a:ext cx="527225" cy="1641231"/>
          </a:xfrm>
          <a:prstGeom prst="curvedLef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Nach rechts gekrümmter Pfeil 17"/>
          <p:cNvSpPr/>
          <p:nvPr/>
        </p:nvSpPr>
        <p:spPr>
          <a:xfrm>
            <a:off x="2501371" y="4700954"/>
            <a:ext cx="388377" cy="1641231"/>
          </a:xfrm>
          <a:prstGeom prst="curved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535126" y="2437113"/>
            <a:ext cx="1776047" cy="7694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de-DE" sz="1100" dirty="0" smtClean="0"/>
              <a:t>Maintenance</a:t>
            </a:r>
          </a:p>
          <a:p>
            <a:pPr marL="285750" indent="-285750" algn="l">
              <a:buFontTx/>
              <a:buChar char="-"/>
            </a:pPr>
            <a:r>
              <a:rPr lang="de-DE" sz="1100" dirty="0" smtClean="0"/>
              <a:t>Alignment</a:t>
            </a:r>
          </a:p>
          <a:p>
            <a:pPr marL="285750" indent="-285750">
              <a:buFontTx/>
              <a:buChar char="-"/>
            </a:pPr>
            <a:r>
              <a:rPr lang="de-DE" sz="1100" dirty="0" smtClean="0"/>
              <a:t>Emergency </a:t>
            </a:r>
            <a:r>
              <a:rPr lang="de-DE" sz="1100" dirty="0" err="1" smtClean="0"/>
              <a:t>scenario</a:t>
            </a:r>
            <a:endParaRPr lang="de-DE" sz="1100" dirty="0" smtClean="0"/>
          </a:p>
          <a:p>
            <a:pPr marL="285750" indent="-285750">
              <a:buFontTx/>
              <a:buChar char="-"/>
            </a:pPr>
            <a:r>
              <a:rPr lang="de-DE" sz="1100" dirty="0" smtClean="0"/>
              <a:t>etc. </a:t>
            </a:r>
          </a:p>
        </p:txBody>
      </p:sp>
      <p:sp>
        <p:nvSpPr>
          <p:cNvPr id="28" name="Pfeil nach rechts 27"/>
          <p:cNvSpPr/>
          <p:nvPr/>
        </p:nvSpPr>
        <p:spPr>
          <a:xfrm rot="10800000">
            <a:off x="5890840" y="2667004"/>
            <a:ext cx="498231" cy="363416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t="18988" r="29236" b="7912"/>
          <a:stretch>
            <a:fillRect/>
          </a:stretch>
        </p:blipFill>
        <p:spPr bwMode="auto">
          <a:xfrm>
            <a:off x="1647093" y="3103807"/>
            <a:ext cx="1142251" cy="107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64" y="3103807"/>
            <a:ext cx="1104347" cy="108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0" y="360000"/>
            <a:ext cx="5616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9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8" grpId="0" animBg="1"/>
    </p:bldLst>
  </p:timing>
</p:sld>
</file>

<file path=ppt/theme/theme1.xml><?xml version="1.0" encoding="utf-8"?>
<a:theme xmlns:a="http://schemas.openxmlformats.org/drawingml/2006/main" name="GSI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SI-Brie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1238</Words>
  <Application>Microsoft Office PowerPoint</Application>
  <PresentationFormat>On-screen Show (4:3)</PresentationFormat>
  <Paragraphs>331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GSI</vt:lpstr>
      <vt:lpstr>Acrobat Document</vt:lpstr>
      <vt:lpstr>PowerPoint Presentation</vt:lpstr>
      <vt:lpstr>Why systems engineering and  requirement assurance?</vt:lpstr>
      <vt:lpstr>Legal aspects and target for FAIR</vt:lpstr>
      <vt:lpstr>Development and Management Tasks</vt:lpstr>
      <vt:lpstr>Lessons learned</vt:lpstr>
      <vt:lpstr>Main tasks</vt:lpstr>
      <vt:lpstr> Technical Guidelines</vt:lpstr>
      <vt:lpstr>Model of Product data</vt:lpstr>
      <vt:lpstr>From Physical to Technical Solution</vt:lpstr>
      <vt:lpstr>Testing of Technical Solution</vt:lpstr>
      <vt:lpstr>CAD Integration</vt:lpstr>
      <vt:lpstr>Testing of Technical Solution</vt:lpstr>
      <vt:lpstr>Conclusions</vt:lpstr>
      <vt:lpstr>PowerPoint Presentation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Will, Christina</dc:creator>
  <cp:lastModifiedBy>Utermann, Sonia Dr.</cp:lastModifiedBy>
  <cp:revision>34</cp:revision>
  <dcterms:created xsi:type="dcterms:W3CDTF">2015-01-21T12:17:04Z</dcterms:created>
  <dcterms:modified xsi:type="dcterms:W3CDTF">2018-11-05T09:33:23Z</dcterms:modified>
</cp:coreProperties>
</file>