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81" r:id="rId3"/>
    <p:sldId id="258" r:id="rId4"/>
    <p:sldId id="279" r:id="rId5"/>
    <p:sldId id="280" r:id="rId6"/>
    <p:sldId id="260" r:id="rId7"/>
    <p:sldId id="282" r:id="rId8"/>
    <p:sldId id="283" r:id="rId9"/>
    <p:sldId id="284" r:id="rId10"/>
    <p:sldId id="285" r:id="rId11"/>
    <p:sldId id="261" r:id="rId12"/>
    <p:sldId id="272" r:id="rId13"/>
    <p:sldId id="275" r:id="rId14"/>
    <p:sldId id="268" r:id="rId15"/>
    <p:sldId id="271" r:id="rId16"/>
    <p:sldId id="287" r:id="rId17"/>
    <p:sldId id="263" r:id="rId18"/>
    <p:sldId id="264" r:id="rId19"/>
    <p:sldId id="265" r:id="rId20"/>
    <p:sldId id="266" r:id="rId21"/>
    <p:sldId id="262" r:id="rId22"/>
    <p:sldId id="269" r:id="rId23"/>
    <p:sldId id="278" r:id="rId24"/>
    <p:sldId id="286" r:id="rId25"/>
    <p:sldId id="270" r:id="rId26"/>
    <p:sldId id="276" r:id="rId27"/>
    <p:sldId id="277" r:id="rId28"/>
    <p:sldId id="273" r:id="rId29"/>
    <p:sldId id="27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>
          <p15:clr>
            <a:srgbClr val="A4A3A4"/>
          </p15:clr>
        </p15:guide>
        <p15:guide id="2" orient="horz" pos="2886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1602" y="84"/>
      </p:cViewPr>
      <p:guideLst>
        <p:guide orient="horz" pos="845"/>
        <p:guide orient="horz" pos="288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61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6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9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3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5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1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0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9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1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0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8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110EE-F91A-4C9B-BB50-CC4B503D0C1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1CDFC-3CA6-4FD2-ACCD-1A4BDCC1F69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FD4.26590F10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Radiation resistant Super-FRS magnets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November 6</a:t>
            </a:r>
            <a:r>
              <a:rPr lang="en-US" baseline="30000" dirty="0" smtClean="0"/>
              <a:t>th</a:t>
            </a:r>
            <a:r>
              <a:rPr lang="en-US" dirty="0" smtClean="0"/>
              <a:t>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Alignment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495108" y="1514475"/>
            <a:ext cx="3709851" cy="46782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2000" dirty="0" smtClean="0"/>
              <a:t>4 stamps adjusted and fixed the horizontal position.</a:t>
            </a:r>
          </a:p>
          <a:p>
            <a:endParaRPr lang="en-GB" sz="2000" dirty="0"/>
          </a:p>
          <a:p>
            <a:r>
              <a:rPr lang="en-GB" sz="2000" dirty="0" smtClean="0"/>
              <a:t>The support frame with the </a:t>
            </a:r>
            <a:r>
              <a:rPr lang="en-GB" sz="2000" dirty="0"/>
              <a:t>magnets moves </a:t>
            </a:r>
            <a:r>
              <a:rPr lang="en-GB" sz="2000" dirty="0" smtClean="0"/>
              <a:t>uncontrollable after opening the stamps.</a:t>
            </a:r>
          </a:p>
          <a:p>
            <a:endParaRPr lang="en-GB" sz="2000" dirty="0"/>
          </a:p>
          <a:p>
            <a:r>
              <a:rPr lang="en-GB" sz="2000" dirty="0" smtClean="0"/>
              <a:t>Our alignment team was not able to adjust support frame remotely (</a:t>
            </a:r>
            <a:r>
              <a:rPr lang="en-GB" sz="2000" dirty="0"/>
              <a:t>and without sight</a:t>
            </a:r>
            <a:r>
              <a:rPr lang="en-GB" sz="2000" dirty="0" smtClean="0"/>
              <a:t>). It is not usable in our case.</a:t>
            </a:r>
          </a:p>
          <a:p>
            <a:endParaRPr lang="en-GB" sz="2000" dirty="0"/>
          </a:p>
          <a:p>
            <a:r>
              <a:rPr lang="en-GB" sz="2000" dirty="0" smtClean="0"/>
              <a:t>GSI made a new design of an adjustable </a:t>
            </a:r>
            <a:r>
              <a:rPr lang="en-GB" sz="2000" dirty="0"/>
              <a:t>support </a:t>
            </a:r>
            <a:r>
              <a:rPr lang="en-GB" sz="2000" dirty="0" smtClean="0"/>
              <a:t>frame</a:t>
            </a:r>
            <a:r>
              <a:rPr lang="en-GB" dirty="0" smtClean="0"/>
              <a:t>. </a:t>
            </a:r>
          </a:p>
          <a:p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2" y="2158271"/>
            <a:ext cx="4565580" cy="3424185"/>
          </a:xfrm>
          <a:prstGeom prst="rect">
            <a:avLst/>
          </a:prstGeom>
        </p:spPr>
      </p:pic>
      <p:cxnSp>
        <p:nvCxnSpPr>
          <p:cNvPr id="10" name="Gerade Verbindung 9"/>
          <p:cNvCxnSpPr/>
          <p:nvPr/>
        </p:nvCxnSpPr>
        <p:spPr>
          <a:xfrm>
            <a:off x="591609" y="5686425"/>
            <a:ext cx="360000" cy="0"/>
          </a:xfrm>
          <a:prstGeom prst="line">
            <a:avLst/>
          </a:prstGeom>
          <a:ln w="508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4515867" y="2066925"/>
            <a:ext cx="360000" cy="0"/>
          </a:xfrm>
          <a:prstGeom prst="line">
            <a:avLst/>
          </a:prstGeom>
          <a:ln w="508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391584" y="5114925"/>
            <a:ext cx="0" cy="371475"/>
          </a:xfrm>
          <a:prstGeom prst="line">
            <a:avLst/>
          </a:prstGeom>
          <a:ln w="508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V="1">
            <a:off x="5135034" y="2247900"/>
            <a:ext cx="0" cy="371475"/>
          </a:xfrm>
          <a:prstGeom prst="line">
            <a:avLst/>
          </a:prstGeom>
          <a:ln w="508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771609" y="5686424"/>
            <a:ext cx="0" cy="3600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4695951" y="1687762"/>
            <a:ext cx="0" cy="37342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5144685" y="2451712"/>
            <a:ext cx="350423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47625" y="5300662"/>
            <a:ext cx="34636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0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 system of a dipole.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043"/>
            <a:ext cx="9143999" cy="377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95536" y="5230941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Left</a:t>
            </a:r>
            <a:r>
              <a:rPr lang="en-GB" dirty="0"/>
              <a:t>: overview with the six adjustment rods, right: </a:t>
            </a:r>
            <a:r>
              <a:rPr lang="en-US" dirty="0"/>
              <a:t>top view on the support frame.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3-strut system is used for horizontal adjustments.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95536" y="6023029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The same </a:t>
            </a:r>
            <a:r>
              <a:rPr lang="de-DE" dirty="0" err="1" smtClean="0"/>
              <a:t>principle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quadrupol</a:t>
            </a:r>
            <a:r>
              <a:rPr lang="de-DE" dirty="0" smtClean="0"/>
              <a:t> 1a/1b, </a:t>
            </a:r>
            <a:r>
              <a:rPr lang="de-DE" dirty="0" err="1" smtClean="0"/>
              <a:t>quadrupol</a:t>
            </a:r>
            <a:r>
              <a:rPr lang="de-DE" dirty="0" smtClean="0"/>
              <a:t> 2/</a:t>
            </a:r>
            <a:r>
              <a:rPr lang="de-DE" dirty="0" err="1" smtClean="0"/>
              <a:t>sextupole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sextupole</a:t>
            </a:r>
            <a:r>
              <a:rPr lang="de-DE" dirty="0"/>
              <a:t>/</a:t>
            </a:r>
            <a:r>
              <a:rPr lang="de-DE" smtClean="0"/>
              <a:t>beamcatcher</a:t>
            </a:r>
            <a:r>
              <a:rPr lang="de-DE" dirty="0" smtClean="0"/>
              <a:t> 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resistant</a:t>
            </a:r>
            <a:r>
              <a:rPr lang="de-DE" dirty="0" smtClean="0"/>
              <a:t> </a:t>
            </a:r>
            <a:r>
              <a:rPr lang="de-DE" dirty="0" err="1" smtClean="0"/>
              <a:t>lubricant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3875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2555776" y="3789040"/>
            <a:ext cx="720080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Gerade Verbindung 5"/>
          <p:cNvCxnSpPr>
            <a:stCxn id="4" idx="6"/>
          </p:cNvCxnSpPr>
          <p:nvPr/>
        </p:nvCxnSpPr>
        <p:spPr>
          <a:xfrm flipV="1">
            <a:off x="3275856" y="2852936"/>
            <a:ext cx="2736304" cy="111612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68" y="3068960"/>
            <a:ext cx="1752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18002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932040" y="3968760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gears and bearings must be </a:t>
            </a:r>
            <a:r>
              <a:rPr lang="en-GB" dirty="0" err="1"/>
              <a:t>lubrified</a:t>
            </a:r>
            <a:r>
              <a:rPr lang="en-GB" dirty="0"/>
              <a:t> with the lubricant FLUOSTAR FH 2 of the company LUBRILOG (France). This lubricant is radiation resistant up to 1.0 </a:t>
            </a:r>
            <a:r>
              <a:rPr lang="en-GB" dirty="0" err="1"/>
              <a:t>MGy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4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Positioning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frames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467544" y="5589240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round hole and a slotted </a:t>
            </a:r>
            <a:r>
              <a:rPr lang="en-GB" dirty="0" smtClean="0"/>
              <a:t>hole on </a:t>
            </a:r>
            <a:r>
              <a:rPr lang="en-GB" dirty="0"/>
              <a:t>the bottom plate of the adjustable support frame together with the two cones on the floor will position the support frame with a high accuracy</a:t>
            </a:r>
            <a:endParaRPr lang="en-US" dirty="0"/>
          </a:p>
        </p:txBody>
      </p:sp>
      <p:pic>
        <p:nvPicPr>
          <p:cNvPr id="6" name="Grafi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472608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4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29" y="1772816"/>
            <a:ext cx="549541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1520" y="1947604"/>
            <a:ext cx="2520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connections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current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water</a:t>
            </a:r>
            <a:r>
              <a:rPr lang="de-DE" sz="2400" dirty="0" smtClean="0"/>
              <a:t> must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displaced</a:t>
            </a:r>
            <a:r>
              <a:rPr lang="de-DE" sz="2400" dirty="0" smtClean="0"/>
              <a:t> due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radiation</a:t>
            </a:r>
            <a:r>
              <a:rPr lang="de-DE" sz="2400" dirty="0" smtClean="0"/>
              <a:t> </a:t>
            </a:r>
            <a:r>
              <a:rPr lang="de-DE" sz="2400" dirty="0" err="1" smtClean="0"/>
              <a:t>reasons</a:t>
            </a:r>
            <a:r>
              <a:rPr lang="de-DE" sz="2400" dirty="0" smtClean="0"/>
              <a:t>.</a:t>
            </a:r>
          </a:p>
          <a:p>
            <a:endParaRPr lang="de-DE" sz="2400" dirty="0"/>
          </a:p>
          <a:p>
            <a:r>
              <a:rPr lang="de-DE" sz="2400" dirty="0" err="1" smtClean="0"/>
              <a:t>Copper</a:t>
            </a:r>
            <a:r>
              <a:rPr lang="de-DE" sz="2400" dirty="0" smtClean="0"/>
              <a:t> </a:t>
            </a:r>
            <a:r>
              <a:rPr lang="de-DE" sz="2400" dirty="0" err="1" smtClean="0"/>
              <a:t>bars</a:t>
            </a:r>
            <a:r>
              <a:rPr lang="de-DE" sz="2400" dirty="0" smtClean="0"/>
              <a:t> </a:t>
            </a:r>
            <a:r>
              <a:rPr lang="de-DE" sz="2400" dirty="0" err="1" smtClean="0"/>
              <a:t>connect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coils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current</a:t>
            </a:r>
            <a:r>
              <a:rPr lang="de-DE" sz="2400" dirty="0" smtClean="0"/>
              <a:t> </a:t>
            </a:r>
            <a:r>
              <a:rPr lang="de-DE" sz="2400" dirty="0" err="1" smtClean="0"/>
              <a:t>interfaces</a:t>
            </a:r>
            <a:endParaRPr lang="en-US" sz="24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Modifications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prototype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6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9552" y="134076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connections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Modifications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prototype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292080" y="134076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connections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.</a:t>
            </a: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76" y="4744675"/>
            <a:ext cx="3799840" cy="192468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23528" y="5157192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New </a:t>
            </a:r>
            <a:r>
              <a:rPr lang="en-US" dirty="0"/>
              <a:t>cone-cylinder </a:t>
            </a:r>
            <a:r>
              <a:rPr lang="en-US" dirty="0" smtClean="0"/>
              <a:t>combinations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positioning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yoke</a:t>
            </a:r>
            <a:r>
              <a:rPr lang="de-DE" dirty="0" smtClean="0"/>
              <a:t> half </a:t>
            </a:r>
            <a:r>
              <a:rPr lang="de-DE" dirty="0" err="1" smtClean="0"/>
              <a:t>onto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yoke</a:t>
            </a:r>
            <a:r>
              <a:rPr lang="de-DE" dirty="0" smtClean="0"/>
              <a:t> half.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4" y="1700806"/>
            <a:ext cx="301116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2957258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1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Radiation </a:t>
            </a:r>
            <a:r>
              <a:rPr lang="de-DE" dirty="0" err="1" smtClean="0"/>
              <a:t>resistant</a:t>
            </a:r>
            <a:r>
              <a:rPr lang="de-DE" dirty="0" smtClean="0"/>
              <a:t> </a:t>
            </a:r>
            <a:r>
              <a:rPr lang="de-DE" dirty="0" err="1" smtClean="0"/>
              <a:t>dipole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71599"/>
            <a:ext cx="681883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62025" y="5400675"/>
            <a:ext cx="7429500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 smtClean="0"/>
              <a:t>Heating </a:t>
            </a:r>
            <a:r>
              <a:rPr lang="en-US" dirty="0"/>
              <a:t>test done (&gt;95% of </a:t>
            </a:r>
            <a:r>
              <a:rPr lang="en-US" dirty="0" smtClean="0"/>
              <a:t>heat </a:t>
            </a:r>
            <a:r>
              <a:rPr lang="en-US" dirty="0"/>
              <a:t>into water)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emote </a:t>
            </a:r>
            <a:r>
              <a:rPr lang="en-US" dirty="0"/>
              <a:t>connectors</a:t>
            </a:r>
            <a:r>
              <a:rPr lang="en-US" dirty="0" smtClean="0"/>
              <a:t> for current </a:t>
            </a:r>
            <a:r>
              <a:rPr lang="en-US" dirty="0"/>
              <a:t>and </a:t>
            </a:r>
            <a:r>
              <a:rPr lang="en-US" dirty="0" smtClean="0"/>
              <a:t>water </a:t>
            </a:r>
            <a:r>
              <a:rPr lang="en-US" dirty="0"/>
              <a:t>successfully tested </a:t>
            </a:r>
          </a:p>
        </p:txBody>
      </p:sp>
    </p:spTree>
    <p:extLst>
      <p:ext uri="{BB962C8B-B14F-4D97-AF65-F5344CB8AC3E}">
        <p14:creationId xmlns:p14="http://schemas.microsoft.com/office/powerpoint/2010/main" val="252044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First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resistant</a:t>
            </a:r>
            <a:r>
              <a:rPr lang="de-DE" dirty="0" smtClean="0"/>
              <a:t> </a:t>
            </a:r>
            <a:r>
              <a:rPr lang="de-DE" dirty="0" err="1" smtClean="0"/>
              <a:t>quadrupoles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9093299" cy="226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11560" y="17008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quadrupole 1a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4860032" y="169151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quadrupole </a:t>
            </a:r>
            <a:r>
              <a:rPr lang="en-GB" dirty="0" smtClean="0"/>
              <a:t>1b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637203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Magnetical</a:t>
            </a:r>
            <a:r>
              <a:rPr lang="de-DE" dirty="0" smtClean="0"/>
              <a:t> design </a:t>
            </a:r>
            <a:r>
              <a:rPr lang="de-DE" dirty="0" err="1" smtClean="0"/>
              <a:t>made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Peter Rottländer (GSI)</a:t>
            </a:r>
            <a:endParaRPr lang="en-US" dirty="0"/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293653"/>
              </p:ext>
            </p:extLst>
          </p:nvPr>
        </p:nvGraphicFramePr>
        <p:xfrm>
          <a:off x="539552" y="4725144"/>
          <a:ext cx="8064896" cy="1307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7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5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8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2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52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PSP code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Magnet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gap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(mm)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Dimension (m)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</a:rPr>
                        <a:t>x,y,z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Max. current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inductance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</a:rPr>
                        <a:t>mH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Resistance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</a:rPr>
                        <a:t>mOhm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Power (kw)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H2O (l/min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20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2.4.2.2.1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Quadrupole 1a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1.19 / 1.8 / 1.8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981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0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2.4.2.2.1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Quadrupole 1b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95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1.15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/ 1.8 / 1.8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1408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116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4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First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resistant</a:t>
            </a:r>
            <a:r>
              <a:rPr lang="de-DE" dirty="0" smtClean="0"/>
              <a:t> </a:t>
            </a:r>
            <a:r>
              <a:rPr lang="de-DE" dirty="0" err="1" smtClean="0"/>
              <a:t>quadrupoles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716016" y="141277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quadrupole 1a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516216" y="14220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quadrupole </a:t>
            </a:r>
            <a:r>
              <a:rPr lang="en-GB" dirty="0" smtClean="0"/>
              <a:t>1b</a:t>
            </a:r>
            <a:endParaRPr lang="en-US" dirty="0"/>
          </a:p>
        </p:txBody>
      </p:sp>
      <p:pic>
        <p:nvPicPr>
          <p:cNvPr id="1026" name="Grafik 2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22" y="1904618"/>
            <a:ext cx="4739474" cy="440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117511" cy="464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43608" y="14220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Opera 2d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7044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15616" y="3502749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Lances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724128" y="1414517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Lances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5076056" y="1844824"/>
            <a:ext cx="648071" cy="32316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907704" y="489446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Rods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vertical</a:t>
            </a:r>
            <a:r>
              <a:rPr lang="de-DE" dirty="0" smtClean="0"/>
              <a:t> </a:t>
            </a:r>
            <a:r>
              <a:rPr lang="de-DE" dirty="0" err="1" smtClean="0"/>
              <a:t>adjustment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5292080" y="5385990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Rod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vertical</a:t>
            </a:r>
            <a:r>
              <a:rPr lang="de-DE" dirty="0" smtClean="0"/>
              <a:t> </a:t>
            </a:r>
            <a:r>
              <a:rPr lang="de-DE" dirty="0" err="1" smtClean="0"/>
              <a:t>adjustment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4139952" y="188640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Rods </a:t>
            </a:r>
            <a:r>
              <a:rPr lang="de-DE" dirty="0" err="1" smtClean="0"/>
              <a:t>for</a:t>
            </a:r>
            <a:r>
              <a:rPr lang="de-DE" dirty="0" smtClean="0"/>
              <a:t> horizontal </a:t>
            </a:r>
            <a:r>
              <a:rPr lang="de-DE" dirty="0" err="1" smtClean="0"/>
              <a:t>adjustment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6516216" y="2793702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Rod </a:t>
            </a:r>
            <a:r>
              <a:rPr lang="de-DE" dirty="0" err="1" smtClean="0"/>
              <a:t>for</a:t>
            </a:r>
            <a:r>
              <a:rPr lang="de-DE" dirty="0" smtClean="0"/>
              <a:t> horizontal </a:t>
            </a:r>
            <a:r>
              <a:rPr lang="de-DE" dirty="0" err="1" smtClean="0"/>
              <a:t>adjustment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2915816" y="1412776"/>
            <a:ext cx="216024" cy="64894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2915816" y="1414517"/>
            <a:ext cx="1656184" cy="32273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 flipV="1">
            <a:off x="4773421" y="3717032"/>
            <a:ext cx="1008110" cy="166895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5" idx="3"/>
          </p:cNvCxnSpPr>
          <p:nvPr/>
        </p:nvCxnSpPr>
        <p:spPr>
          <a:xfrm flipV="1">
            <a:off x="2267744" y="3140968"/>
            <a:ext cx="1584176" cy="68494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>
            <a:off x="4211960" y="1111970"/>
            <a:ext cx="260412" cy="4639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4472372" y="1111970"/>
            <a:ext cx="459668" cy="15679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H="1">
            <a:off x="5277476" y="3212976"/>
            <a:ext cx="1238740" cy="2897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22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Super-FRS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277917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04888" y="1693417"/>
            <a:ext cx="25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>
                <a:cs typeface="Arial" charset="0"/>
              </a:rPr>
              <a:t>±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06117"/>
            <a:ext cx="4043122" cy="194421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08000"/>
            <a:ext cx="3396046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70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7044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87624" y="342900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bayonet</a:t>
            </a:r>
            <a:r>
              <a:rPr lang="de-DE" dirty="0"/>
              <a:t> socket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724128" y="1414517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bayonet</a:t>
            </a:r>
            <a:r>
              <a:rPr lang="de-DE" dirty="0"/>
              <a:t> socket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331640" y="141451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</a:t>
            </a:r>
            <a:r>
              <a:rPr lang="de-DE" dirty="0" smtClean="0"/>
              <a:t>lane </a:t>
            </a:r>
            <a:r>
              <a:rPr lang="de-DE" dirty="0" err="1" smtClean="0"/>
              <a:t>surfaces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6516216" y="279370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plane </a:t>
            </a:r>
            <a:r>
              <a:rPr lang="de-DE" dirty="0" err="1"/>
              <a:t>surfaces</a:t>
            </a:r>
            <a:endParaRPr lang="de-DE" dirty="0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2267744" y="1844824"/>
            <a:ext cx="792088" cy="9488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2267744" y="1844824"/>
            <a:ext cx="1251756" cy="6608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H="1" flipV="1">
            <a:off x="5652120" y="2793702"/>
            <a:ext cx="864096" cy="2752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2267744" y="1844824"/>
            <a:ext cx="1872208" cy="3728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2267744" y="1844824"/>
            <a:ext cx="2736304" cy="847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4860032" y="3068960"/>
            <a:ext cx="1656184" cy="847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>
            <a:off x="4283968" y="3068960"/>
            <a:ext cx="2232248" cy="3728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3779912" y="3068960"/>
            <a:ext cx="2736304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V="1">
            <a:off x="2051720" y="3111351"/>
            <a:ext cx="1296144" cy="7369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6" idx="1"/>
          </p:cNvCxnSpPr>
          <p:nvPr/>
        </p:nvCxnSpPr>
        <p:spPr>
          <a:xfrm flipH="1">
            <a:off x="5292080" y="1737683"/>
            <a:ext cx="432048" cy="4799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rafik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99" y="2060848"/>
            <a:ext cx="4538489" cy="251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Third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resistant</a:t>
            </a:r>
            <a:r>
              <a:rPr lang="de-DE" dirty="0" smtClean="0"/>
              <a:t> quadrupole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resistant</a:t>
            </a:r>
            <a:r>
              <a:rPr lang="de-DE" dirty="0" smtClean="0"/>
              <a:t> </a:t>
            </a:r>
            <a:r>
              <a:rPr lang="de-DE" dirty="0" err="1" smtClean="0"/>
              <a:t>sextupole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611560" y="17008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quadrupole </a:t>
            </a:r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4860032" y="169151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sextupole</a:t>
            </a:r>
            <a:r>
              <a:rPr lang="en-GB" dirty="0" smtClean="0"/>
              <a:t> 1</a:t>
            </a:r>
            <a:endParaRPr lang="en-US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843174"/>
              </p:ext>
            </p:extLst>
          </p:nvPr>
        </p:nvGraphicFramePr>
        <p:xfrm>
          <a:off x="539552" y="4725144"/>
          <a:ext cx="8064896" cy="1307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7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5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8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2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52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PSP code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Magnet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gap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(mm)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Dimension (m)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</a:rPr>
                        <a:t>x,y,z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Max. current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inductance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</a:rPr>
                        <a:t>mH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Resistance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</a:rPr>
                        <a:t>mOhm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Power (kw)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H2O (l/min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20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2.4.2.2.2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Quadrupole 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163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/ 1.6 / 1.6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1800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205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0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2.4.2.3.1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Sextupole 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195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0.75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/ 1.3 / 1.3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1800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18.3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52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73" marR="68573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683568" y="637203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Magnetical</a:t>
            </a:r>
            <a:r>
              <a:rPr lang="de-DE" dirty="0" smtClean="0"/>
              <a:t> design </a:t>
            </a:r>
            <a:r>
              <a:rPr lang="de-DE" dirty="0" err="1" smtClean="0"/>
              <a:t>made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Alexander Kalimov</a:t>
            </a:r>
            <a:endParaRPr lang="en-US" dirty="0"/>
          </a:p>
        </p:txBody>
      </p:sp>
      <p:pic>
        <p:nvPicPr>
          <p:cNvPr id="1026" name="Grafik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" y="2060848"/>
            <a:ext cx="4559317" cy="252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Quadrupole 2 – </a:t>
            </a:r>
            <a:r>
              <a:rPr lang="de-DE" dirty="0" err="1" smtClean="0"/>
              <a:t>Sextupole</a:t>
            </a:r>
            <a:r>
              <a:rPr lang="de-DE" dirty="0" smtClean="0"/>
              <a:t> </a:t>
            </a:r>
            <a:r>
              <a:rPr lang="de-DE" dirty="0" err="1" smtClean="0"/>
              <a:t>combination</a:t>
            </a:r>
            <a:endParaRPr lang="en-US" dirty="0"/>
          </a:p>
        </p:txBody>
      </p:sp>
      <p:pic>
        <p:nvPicPr>
          <p:cNvPr id="4" name="Grafik 3" descr="cid:image001.png@01D42FD4.26590F10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592903" cy="4708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46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Sextupole-Beamcatcher</a:t>
            </a:r>
            <a:r>
              <a:rPr lang="de-DE" dirty="0" smtClean="0"/>
              <a:t> </a:t>
            </a:r>
            <a:r>
              <a:rPr lang="de-DE" dirty="0" err="1" smtClean="0"/>
              <a:t>combination</a:t>
            </a:r>
            <a:endParaRPr lang="en-US" dirty="0"/>
          </a:p>
        </p:txBody>
      </p:sp>
      <p:pic>
        <p:nvPicPr>
          <p:cNvPr id="1026" name="Picture 2" descr="D:\Hanno\BINP\Super-FRS\Quad_Sext\screen0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628800"/>
            <a:ext cx="7920000" cy="427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Sextupole-Beamcatcher</a:t>
            </a:r>
            <a:r>
              <a:rPr lang="de-DE" dirty="0" smtClean="0"/>
              <a:t> </a:t>
            </a:r>
            <a:r>
              <a:rPr lang="de-DE" dirty="0" err="1" smtClean="0"/>
              <a:t>combination</a:t>
            </a:r>
            <a:endParaRPr lang="en-US" dirty="0"/>
          </a:p>
        </p:txBody>
      </p:sp>
      <p:pic>
        <p:nvPicPr>
          <p:cNvPr id="3" name="Picture 2" descr="D:\Hanno\BINP\Super-FRS\20181105_FPF2KS11\20181105_FPF2KS11_00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524"/>
            <a:ext cx="9144000" cy="44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2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Status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specifications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resistant</a:t>
            </a:r>
            <a:r>
              <a:rPr lang="de-DE" dirty="0" smtClean="0"/>
              <a:t> Super-FRS </a:t>
            </a:r>
            <a:r>
              <a:rPr lang="de-DE" dirty="0" err="1" smtClean="0"/>
              <a:t>magnets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2800" dirty="0" err="1" smtClean="0"/>
              <a:t>Dipoles</a:t>
            </a:r>
            <a:r>
              <a:rPr lang="de-DE" sz="2800" dirty="0" smtClean="0"/>
              <a:t>: </a:t>
            </a:r>
            <a:r>
              <a:rPr lang="de-DE" sz="2800" dirty="0" err="1" smtClean="0"/>
              <a:t>specification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approved</a:t>
            </a:r>
            <a:r>
              <a:rPr lang="de-DE" sz="2800" dirty="0" smtClean="0"/>
              <a:t>, a prototype </a:t>
            </a:r>
            <a:r>
              <a:rPr lang="de-DE" sz="2800" dirty="0" err="1" smtClean="0"/>
              <a:t>exists</a:t>
            </a:r>
            <a:r>
              <a:rPr lang="de-DE" sz="2800" dirty="0" smtClean="0"/>
              <a:t>. </a:t>
            </a:r>
            <a:r>
              <a:rPr lang="de-DE" sz="2800" dirty="0" err="1" smtClean="0"/>
              <a:t>Modified</a:t>
            </a:r>
            <a:r>
              <a:rPr lang="de-DE" sz="2800" dirty="0" smtClean="0"/>
              <a:t> </a:t>
            </a:r>
            <a:r>
              <a:rPr lang="de-DE" sz="2800" dirty="0" err="1" smtClean="0"/>
              <a:t>water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current</a:t>
            </a:r>
            <a:r>
              <a:rPr lang="de-DE" sz="2800" dirty="0" smtClean="0"/>
              <a:t> </a:t>
            </a:r>
            <a:r>
              <a:rPr lang="de-DE" sz="2800" dirty="0" err="1" smtClean="0"/>
              <a:t>interfaces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tested</a:t>
            </a:r>
            <a:r>
              <a:rPr lang="de-DE" sz="2800" dirty="0" smtClean="0"/>
              <a:t> (</a:t>
            </a:r>
            <a:r>
              <a:rPr lang="de-DE" sz="2800" dirty="0" err="1" smtClean="0"/>
              <a:t>operated</a:t>
            </a:r>
            <a:r>
              <a:rPr lang="de-DE" sz="2800" dirty="0" smtClean="0"/>
              <a:t> 1 </a:t>
            </a:r>
            <a:r>
              <a:rPr lang="de-DE" sz="2800" dirty="0" err="1" smtClean="0"/>
              <a:t>month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maximum</a:t>
            </a:r>
            <a:r>
              <a:rPr lang="de-DE" sz="2800" dirty="0" smtClean="0"/>
              <a:t> </a:t>
            </a:r>
            <a:r>
              <a:rPr lang="de-DE" sz="2800" dirty="0" err="1" smtClean="0"/>
              <a:t>current</a:t>
            </a:r>
            <a:r>
              <a:rPr lang="de-DE" sz="2800" dirty="0" smtClean="0"/>
              <a:t>). Last </a:t>
            </a:r>
            <a:r>
              <a:rPr lang="de-DE" sz="2800" dirty="0" err="1" smtClean="0"/>
              <a:t>test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modified</a:t>
            </a:r>
            <a:r>
              <a:rPr lang="de-DE" sz="2800" dirty="0" smtClean="0"/>
              <a:t> </a:t>
            </a:r>
            <a:r>
              <a:rPr lang="de-DE" sz="2800" dirty="0" err="1" smtClean="0"/>
              <a:t>adjustable</a:t>
            </a:r>
            <a:r>
              <a:rPr lang="de-DE" sz="2800" dirty="0" smtClean="0"/>
              <a:t> </a:t>
            </a:r>
            <a:r>
              <a:rPr lang="de-DE" sz="2800" dirty="0" err="1" smtClean="0"/>
              <a:t>support</a:t>
            </a:r>
            <a:r>
              <a:rPr lang="de-DE" sz="2800" dirty="0" smtClean="0"/>
              <a:t> </a:t>
            </a:r>
            <a:r>
              <a:rPr lang="de-DE" sz="2800" dirty="0" err="1" smtClean="0"/>
              <a:t>frame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planned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December</a:t>
            </a:r>
            <a:r>
              <a:rPr lang="de-DE" sz="2800" dirty="0" smtClean="0"/>
              <a:t> 2018</a:t>
            </a:r>
          </a:p>
          <a:p>
            <a:r>
              <a:rPr lang="de-DE" sz="2800" dirty="0" smtClean="0"/>
              <a:t>Quadrupole 1a/1b: </a:t>
            </a:r>
            <a:r>
              <a:rPr lang="de-DE" sz="2800" dirty="0" err="1"/>
              <a:t>specification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</a:t>
            </a:r>
            <a:r>
              <a:rPr lang="de-DE" sz="2800" dirty="0" err="1" smtClean="0"/>
              <a:t>approved</a:t>
            </a:r>
            <a:endParaRPr lang="de-DE" sz="2800" dirty="0" smtClean="0"/>
          </a:p>
          <a:p>
            <a:r>
              <a:rPr lang="de-DE" sz="2800" dirty="0" smtClean="0"/>
              <a:t>Quadrupole 2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/>
              <a:t>s</a:t>
            </a:r>
            <a:r>
              <a:rPr lang="de-DE" sz="2800" dirty="0" err="1" smtClean="0"/>
              <a:t>extupoles</a:t>
            </a:r>
            <a:r>
              <a:rPr lang="de-DE" sz="2800" dirty="0" smtClean="0"/>
              <a:t>: </a:t>
            </a:r>
            <a:r>
              <a:rPr lang="de-DE" sz="2800" dirty="0" err="1" smtClean="0"/>
              <a:t>magnetic</a:t>
            </a:r>
            <a:r>
              <a:rPr lang="de-DE" sz="2800" dirty="0" smtClean="0"/>
              <a:t> design </a:t>
            </a:r>
            <a:r>
              <a:rPr lang="de-DE" sz="2800" dirty="0" err="1" smtClean="0"/>
              <a:t>finished</a:t>
            </a:r>
            <a:r>
              <a:rPr lang="de-DE" sz="2800" dirty="0" smtClean="0"/>
              <a:t>. The </a:t>
            </a:r>
            <a:r>
              <a:rPr lang="de-DE" sz="2800" dirty="0" err="1"/>
              <a:t>s</a:t>
            </a:r>
            <a:r>
              <a:rPr lang="de-DE" sz="2800" dirty="0" err="1" smtClean="0"/>
              <a:t>pecification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under</a:t>
            </a:r>
            <a:r>
              <a:rPr lang="de-DE" sz="2800" dirty="0" smtClean="0"/>
              <a:t> </a:t>
            </a:r>
            <a:r>
              <a:rPr lang="de-DE" sz="2800" dirty="0" err="1" smtClean="0"/>
              <a:t>progress</a:t>
            </a:r>
            <a:endParaRPr lang="de-DE" sz="2800" dirty="0" smtClean="0"/>
          </a:p>
          <a:p>
            <a:r>
              <a:rPr lang="de-DE" sz="2800" dirty="0" smtClean="0"/>
              <a:t>Drawing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adjustable</a:t>
            </a:r>
            <a:r>
              <a:rPr lang="de-DE" sz="2800" dirty="0" smtClean="0"/>
              <a:t> </a:t>
            </a:r>
            <a:r>
              <a:rPr lang="de-DE" sz="2800" dirty="0" err="1" smtClean="0"/>
              <a:t>support</a:t>
            </a:r>
            <a:r>
              <a:rPr lang="de-DE" sz="2800" dirty="0" smtClean="0"/>
              <a:t> </a:t>
            </a:r>
            <a:r>
              <a:rPr lang="de-DE" sz="2800" dirty="0" err="1" smtClean="0"/>
              <a:t>frames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quads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sextupoles</a:t>
            </a:r>
            <a:r>
              <a:rPr lang="de-DE" sz="2800" dirty="0" smtClean="0"/>
              <a:t> in </a:t>
            </a:r>
            <a:r>
              <a:rPr lang="de-DE" sz="2800" dirty="0" err="1" smtClean="0"/>
              <a:t>preparation</a:t>
            </a:r>
            <a:r>
              <a:rPr lang="de-DE" sz="2800" dirty="0" smtClean="0"/>
              <a:t>. </a:t>
            </a:r>
            <a:r>
              <a:rPr lang="de-DE" sz="2800" dirty="0" err="1" smtClean="0"/>
              <a:t>Expected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be</a:t>
            </a:r>
            <a:r>
              <a:rPr lang="de-DE" sz="2800" dirty="0" smtClean="0"/>
              <a:t> </a:t>
            </a:r>
            <a:r>
              <a:rPr lang="de-DE" sz="2800" dirty="0" err="1" smtClean="0"/>
              <a:t>finished</a:t>
            </a:r>
            <a:r>
              <a:rPr lang="de-DE" sz="2800" dirty="0" smtClean="0"/>
              <a:t> </a:t>
            </a:r>
            <a:r>
              <a:rPr lang="de-DE" sz="2800" dirty="0" err="1" smtClean="0"/>
              <a:t>December</a:t>
            </a:r>
            <a:r>
              <a:rPr lang="de-DE" sz="2800" dirty="0" smtClean="0"/>
              <a:t> 2018.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51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328"/>
            <a:ext cx="9000000" cy="663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1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716"/>
            <a:ext cx="9000000" cy="603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74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4" y="188640"/>
            <a:ext cx="8617064" cy="646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3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544"/>
            <a:ext cx="8705088" cy="652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8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Heavily shielded target area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79512" y="5733256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positions of radiation resistant quadrupoles FPF1QT11 (Quadrupole 1a), FPF1QT12 (Quadrupole 1b), FPF1QT13 (Quadrupole 2), the two </a:t>
            </a:r>
            <a:r>
              <a:rPr lang="en-GB" dirty="0" err="1"/>
              <a:t>sextupoles</a:t>
            </a:r>
            <a:r>
              <a:rPr lang="en-GB" dirty="0"/>
              <a:t> </a:t>
            </a:r>
            <a:r>
              <a:rPr lang="en-GB" dirty="0" smtClean="0"/>
              <a:t>FPF1KS11</a:t>
            </a:r>
            <a:r>
              <a:rPr lang="en-GB" dirty="0"/>
              <a:t>, </a:t>
            </a:r>
            <a:r>
              <a:rPr lang="en-GB" dirty="0" smtClean="0"/>
              <a:t>FPF2KS11 </a:t>
            </a:r>
            <a:r>
              <a:rPr lang="en-GB" dirty="0"/>
              <a:t>and the three dipoles FPFMH1, FPFMH12 and FPFMH13 are indicated</a:t>
            </a:r>
            <a:r>
              <a:rPr lang="en-US" dirty="0"/>
              <a:t>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5" y="1237113"/>
            <a:ext cx="8865861" cy="4424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resistant</a:t>
            </a:r>
            <a:r>
              <a:rPr lang="de-DE" dirty="0" smtClean="0"/>
              <a:t> </a:t>
            </a:r>
            <a:r>
              <a:rPr lang="de-DE" dirty="0" err="1" smtClean="0"/>
              <a:t>cables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10" descr="MIC%20c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4" y="1543049"/>
            <a:ext cx="45243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362575" y="1514474"/>
            <a:ext cx="3533775" cy="501675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2000" dirty="0" smtClean="0"/>
              <a:t>Special </a:t>
            </a:r>
            <a:r>
              <a:rPr lang="en-GB" sz="2000" dirty="0"/>
              <a:t>mineral insulation </a:t>
            </a:r>
            <a:r>
              <a:rPr lang="en-GB" sz="2000" dirty="0" smtClean="0"/>
              <a:t>(</a:t>
            </a:r>
            <a:r>
              <a:rPr lang="en-GB" sz="2000" dirty="0" err="1" smtClean="0"/>
              <a:t>MgO</a:t>
            </a:r>
            <a:r>
              <a:rPr lang="en-GB" sz="2000" dirty="0" smtClean="0"/>
              <a:t>) cables </a:t>
            </a:r>
            <a:r>
              <a:rPr lang="en-GB" sz="2000" dirty="0"/>
              <a:t>for those </a:t>
            </a:r>
            <a:r>
              <a:rPr lang="en-GB" sz="2000" dirty="0" smtClean="0"/>
              <a:t>magnets. </a:t>
            </a:r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These </a:t>
            </a:r>
            <a:r>
              <a:rPr lang="en-GB" sz="2000" dirty="0"/>
              <a:t>cables can withstand a radiological dose of more than 10</a:t>
            </a:r>
            <a:r>
              <a:rPr lang="en-GB" sz="2000" baseline="30000" dirty="0"/>
              <a:t>11</a:t>
            </a:r>
            <a:r>
              <a:rPr lang="en-GB" sz="2000" dirty="0"/>
              <a:t> </a:t>
            </a:r>
            <a:r>
              <a:rPr lang="en-GB" sz="2000" dirty="0" err="1" smtClean="0"/>
              <a:t>Gray</a:t>
            </a:r>
            <a:r>
              <a:rPr lang="en-GB" sz="2000" dirty="0" smtClean="0"/>
              <a:t>.</a:t>
            </a:r>
          </a:p>
          <a:p>
            <a:endParaRPr lang="en-GB" sz="2000" dirty="0"/>
          </a:p>
          <a:p>
            <a:r>
              <a:rPr lang="de-DE" sz="2000" dirty="0" smtClean="0"/>
              <a:t>Minimum </a:t>
            </a:r>
            <a:r>
              <a:rPr lang="de-DE" sz="2000" dirty="0" err="1" smtClean="0"/>
              <a:t>bending</a:t>
            </a:r>
            <a:r>
              <a:rPr lang="de-DE" sz="2000" dirty="0" smtClean="0"/>
              <a:t> </a:t>
            </a:r>
            <a:r>
              <a:rPr lang="de-DE" sz="2000" dirty="0" err="1" smtClean="0"/>
              <a:t>radius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cables</a:t>
            </a:r>
            <a:r>
              <a:rPr lang="de-DE" sz="2000" dirty="0" smtClean="0"/>
              <a:t>: 6 × </a:t>
            </a:r>
            <a:r>
              <a:rPr lang="de-DE" sz="2000" dirty="0" err="1" smtClean="0"/>
              <a:t>diameter</a:t>
            </a:r>
            <a:r>
              <a:rPr lang="de-DE" sz="2000" dirty="0" smtClean="0"/>
              <a:t>!</a:t>
            </a:r>
          </a:p>
          <a:p>
            <a:endParaRPr lang="de-DE" sz="2000" dirty="0"/>
          </a:p>
          <a:p>
            <a:r>
              <a:rPr lang="de-DE" sz="2000" dirty="0" err="1"/>
              <a:t>Dipoles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indirect</a:t>
            </a:r>
            <a:r>
              <a:rPr lang="de-DE" sz="2000" dirty="0"/>
              <a:t> </a:t>
            </a:r>
            <a:r>
              <a:rPr lang="de-DE" sz="2000" dirty="0" err="1"/>
              <a:t>cooled</a:t>
            </a:r>
            <a:r>
              <a:rPr lang="de-DE" sz="2000" dirty="0"/>
              <a:t>. </a:t>
            </a:r>
            <a:r>
              <a:rPr lang="de-DE" sz="2000" dirty="0" err="1"/>
              <a:t>Quadrupoles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sextupoles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direct</a:t>
            </a:r>
            <a:r>
              <a:rPr lang="de-DE" sz="2000" dirty="0"/>
              <a:t> </a:t>
            </a:r>
            <a:r>
              <a:rPr lang="de-DE" sz="2000" dirty="0" err="1"/>
              <a:t>cooled</a:t>
            </a:r>
            <a:r>
              <a:rPr lang="de-DE" sz="2000" dirty="0"/>
              <a:t> </a:t>
            </a:r>
            <a:r>
              <a:rPr lang="de-DE" sz="2000" dirty="0" err="1"/>
              <a:t>conductors</a:t>
            </a:r>
            <a:r>
              <a:rPr lang="de-DE" sz="2000" dirty="0"/>
              <a:t>.</a:t>
            </a:r>
          </a:p>
          <a:p>
            <a:endParaRPr lang="de-DE" sz="2000" dirty="0"/>
          </a:p>
          <a:p>
            <a:r>
              <a:rPr lang="en-GB" sz="2000" dirty="0" err="1"/>
              <a:t>MgO</a:t>
            </a:r>
            <a:r>
              <a:rPr lang="en-GB" sz="2000" dirty="0"/>
              <a:t> is hygroscopic</a:t>
            </a:r>
            <a:r>
              <a:rPr lang="de-DE" sz="2000" dirty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59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Magnets </a:t>
            </a:r>
            <a:r>
              <a:rPr lang="de-DE" dirty="0" err="1" smtClean="0"/>
              <a:t>of</a:t>
            </a:r>
            <a:r>
              <a:rPr lang="de-DE" dirty="0" smtClean="0"/>
              <a:t> high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endParaRPr lang="en-US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684072"/>
              </p:ext>
            </p:extLst>
          </p:nvPr>
        </p:nvGraphicFramePr>
        <p:xfrm>
          <a:off x="502655" y="1374447"/>
          <a:ext cx="8114190" cy="3275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5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8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9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9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9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7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0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PSP code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Magnet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Number of </a:t>
                      </a:r>
                      <a:endParaRPr lang="en-US" sz="2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magnets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Min. field strength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Max. field strength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Effective length (m)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Useable aperture (mm)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Field </a:t>
                      </a:r>
                      <a:endParaRPr lang="en-US" sz="2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Quality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4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2.4.2.1.1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Dipole 1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0.15 T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1.6 T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2.400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1200 × 140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±3∙10</a:t>
                      </a:r>
                      <a:r>
                        <a:rPr lang="en-GB" sz="1400" baseline="30000">
                          <a:effectLst/>
                        </a:rPr>
                        <a:t>-4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89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2.4.2.2.1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Quadrupole 1a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1.6 T/m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15.4 T/m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0.933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 Ø 130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±1∙10</a:t>
                      </a:r>
                      <a:r>
                        <a:rPr lang="en-GB" sz="1400" baseline="30000" dirty="0">
                          <a:effectLst/>
                        </a:rPr>
                        <a:t>-3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89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2.4.2.2.1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Quadrupole 1b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1.2 T/m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11.8 T/m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1.244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Ø 180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±1∙10</a:t>
                      </a:r>
                      <a:r>
                        <a:rPr lang="en-GB" sz="1400" baseline="30000">
                          <a:effectLst/>
                        </a:rPr>
                        <a:t>-3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89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2.4.2.2.2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Quadrupole 2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0.6 T/m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6.1 T/m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1.200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380 × 240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±1∙10</a:t>
                      </a:r>
                      <a:r>
                        <a:rPr lang="en-GB" sz="1400" baseline="30000">
                          <a:effectLst/>
                        </a:rPr>
                        <a:t>-3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89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2.4.2.3.1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Sextupole 1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3.5 T/m</a:t>
                      </a:r>
                      <a:r>
                        <a:rPr lang="en-GB" sz="1400" baseline="300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34 T/m</a:t>
                      </a:r>
                      <a:r>
                        <a:rPr lang="en-GB" sz="1400" baseline="300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0.600</a:t>
                      </a:r>
                      <a:endParaRPr lang="en-US" sz="24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Ø 380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±5∙10</a:t>
                      </a:r>
                      <a:r>
                        <a:rPr lang="en-GB" sz="1400" baseline="30000" dirty="0">
                          <a:effectLst/>
                        </a:rPr>
                        <a:t>-3</a:t>
                      </a:r>
                      <a:endParaRPr lang="en-US" sz="24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502655" y="4762772"/>
            <a:ext cx="8336545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b="1" dirty="0" smtClean="0"/>
              <a:t>At </a:t>
            </a:r>
            <a:r>
              <a:rPr lang="de-DE" b="1" dirty="0" err="1" smtClean="0"/>
              <a:t>first</a:t>
            </a:r>
            <a:r>
              <a:rPr lang="de-DE" b="1" dirty="0" smtClean="0"/>
              <a:t> </a:t>
            </a:r>
            <a:r>
              <a:rPr lang="de-DE" b="1" dirty="0" err="1" smtClean="0"/>
              <a:t>only</a:t>
            </a:r>
            <a:r>
              <a:rPr lang="de-DE" b="1" dirty="0" smtClean="0"/>
              <a:t> </a:t>
            </a:r>
            <a:r>
              <a:rPr lang="de-DE" b="1" dirty="0" err="1" smtClean="0"/>
              <a:t>one</a:t>
            </a:r>
            <a:r>
              <a:rPr lang="de-DE" b="1" dirty="0" smtClean="0"/>
              <a:t> </a:t>
            </a:r>
            <a:r>
              <a:rPr lang="de-DE" b="1" dirty="0" err="1" smtClean="0"/>
              <a:t>kind</a:t>
            </a:r>
            <a:r>
              <a:rPr lang="de-DE" b="1" dirty="0" smtClean="0"/>
              <a:t> Quadrupole 1 was </a:t>
            </a:r>
            <a:r>
              <a:rPr lang="de-DE" b="1" dirty="0" err="1" smtClean="0"/>
              <a:t>planned</a:t>
            </a:r>
            <a:r>
              <a:rPr lang="de-DE" b="1" dirty="0" smtClean="0"/>
              <a:t>. But </a:t>
            </a:r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magnet</a:t>
            </a:r>
            <a:r>
              <a:rPr lang="de-DE" b="1" dirty="0" smtClean="0"/>
              <a:t> design </a:t>
            </a:r>
            <a:r>
              <a:rPr lang="de-DE" b="1" dirty="0" err="1" smtClean="0"/>
              <a:t>experts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a </a:t>
            </a:r>
            <a:r>
              <a:rPr lang="de-DE" b="1" dirty="0" err="1" smtClean="0"/>
              <a:t>russian</a:t>
            </a:r>
            <a:r>
              <a:rPr lang="de-DE" b="1" dirty="0" smtClean="0"/>
              <a:t> expert </a:t>
            </a:r>
            <a:r>
              <a:rPr lang="de-DE" b="1" dirty="0" err="1" smtClean="0"/>
              <a:t>didn‘t</a:t>
            </a:r>
            <a:r>
              <a:rPr lang="de-DE" b="1" dirty="0" smtClean="0"/>
              <a:t> find </a:t>
            </a:r>
            <a:r>
              <a:rPr lang="de-DE" b="1" dirty="0"/>
              <a:t>a </a:t>
            </a:r>
            <a:r>
              <a:rPr lang="de-DE" b="1" dirty="0" err="1"/>
              <a:t>feasible</a:t>
            </a:r>
            <a:r>
              <a:rPr lang="de-DE" b="1" dirty="0"/>
              <a:t> design </a:t>
            </a:r>
            <a:r>
              <a:rPr lang="de-DE" b="1" dirty="0" err="1" smtClean="0"/>
              <a:t>of</a:t>
            </a:r>
            <a:r>
              <a:rPr lang="de-DE" b="1" dirty="0" smtClean="0"/>
              <a:t> a </a:t>
            </a:r>
            <a:r>
              <a:rPr lang="de-DE" b="1" dirty="0" err="1" smtClean="0"/>
              <a:t>radiation</a:t>
            </a:r>
            <a:r>
              <a:rPr lang="de-DE" b="1" dirty="0" smtClean="0"/>
              <a:t> </a:t>
            </a:r>
            <a:r>
              <a:rPr lang="de-DE" b="1" dirty="0" err="1" smtClean="0"/>
              <a:t>resistant</a:t>
            </a:r>
            <a:r>
              <a:rPr lang="de-DE" b="1" dirty="0" smtClean="0"/>
              <a:t> quadrupole </a:t>
            </a:r>
            <a:r>
              <a:rPr lang="de-DE" b="1" dirty="0" err="1" smtClean="0"/>
              <a:t>with</a:t>
            </a:r>
            <a:r>
              <a:rPr lang="de-DE" b="1" dirty="0" smtClean="0"/>
              <a:t> 15 T/m </a:t>
            </a:r>
            <a:r>
              <a:rPr lang="de-DE" b="1" dirty="0" err="1" smtClean="0"/>
              <a:t>gradient</a:t>
            </a:r>
            <a:r>
              <a:rPr lang="de-DE" b="1" dirty="0" smtClean="0"/>
              <a:t>, 180 mm </a:t>
            </a:r>
            <a:r>
              <a:rPr lang="de-DE" b="1" dirty="0" err="1" smtClean="0"/>
              <a:t>aperture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0.1% </a:t>
            </a:r>
            <a:r>
              <a:rPr lang="de-DE" b="1" dirty="0" err="1" smtClean="0"/>
              <a:t>field</a:t>
            </a:r>
            <a:r>
              <a:rPr lang="de-DE" b="1" dirty="0" smtClean="0"/>
              <a:t> </a:t>
            </a:r>
            <a:r>
              <a:rPr lang="de-DE" b="1" dirty="0" err="1" smtClean="0"/>
              <a:t>quality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r>
              <a:rPr lang="de-DE" b="1" dirty="0" smtClean="0"/>
              <a:t>Solution: </a:t>
            </a:r>
            <a:r>
              <a:rPr lang="de-DE" b="1" dirty="0" err="1" smtClean="0"/>
              <a:t>separation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two</a:t>
            </a:r>
            <a:r>
              <a:rPr lang="de-DE" b="1" dirty="0" smtClean="0"/>
              <a:t> different </a:t>
            </a:r>
            <a:r>
              <a:rPr lang="de-DE" b="1" dirty="0" err="1" smtClean="0"/>
              <a:t>magnet</a:t>
            </a:r>
            <a:r>
              <a:rPr lang="de-DE" b="1" dirty="0" smtClean="0"/>
              <a:t> </a:t>
            </a:r>
            <a:r>
              <a:rPr lang="de-DE" b="1" dirty="0" err="1" smtClean="0"/>
              <a:t>designs</a:t>
            </a:r>
            <a:r>
              <a:rPr lang="de-DE" b="1" dirty="0" smtClean="0"/>
              <a:t>.</a:t>
            </a:r>
          </a:p>
          <a:p>
            <a:r>
              <a:rPr lang="de-DE" b="1" dirty="0" smtClean="0"/>
              <a:t>=&gt; </a:t>
            </a:r>
            <a:r>
              <a:rPr lang="de-DE" b="1" dirty="0" err="1" smtClean="0"/>
              <a:t>every</a:t>
            </a:r>
            <a:r>
              <a:rPr lang="de-DE" b="1" dirty="0" smtClean="0"/>
              <a:t> </a:t>
            </a:r>
            <a:r>
              <a:rPr lang="de-DE" b="1" dirty="0" err="1" smtClean="0"/>
              <a:t>radiation</a:t>
            </a:r>
            <a:r>
              <a:rPr lang="de-DE" b="1" dirty="0" smtClean="0"/>
              <a:t> </a:t>
            </a:r>
            <a:r>
              <a:rPr lang="de-DE" b="1" dirty="0" err="1" smtClean="0"/>
              <a:t>resistant</a:t>
            </a:r>
            <a:r>
              <a:rPr lang="de-DE" b="1" dirty="0" smtClean="0"/>
              <a:t> quadrupole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unique</a:t>
            </a:r>
            <a:r>
              <a:rPr lang="de-DE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045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dipole</a:t>
            </a:r>
            <a:r>
              <a:rPr lang="de-DE" dirty="0" smtClean="0"/>
              <a:t> prototype </a:t>
            </a:r>
            <a:r>
              <a:rPr lang="de-DE" dirty="0" err="1" smtClean="0"/>
              <a:t>exists</a:t>
            </a:r>
            <a:endParaRPr lang="en-US" dirty="0"/>
          </a:p>
        </p:txBody>
      </p:sp>
      <p:pic>
        <p:nvPicPr>
          <p:cNvPr id="4098" name="Grafik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549541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7504" y="5877272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Magnetic </a:t>
            </a:r>
            <a:r>
              <a:rPr lang="en-GB" dirty="0"/>
              <a:t>tests of the </a:t>
            </a:r>
            <a:r>
              <a:rPr lang="en-GB" dirty="0" smtClean="0"/>
              <a:t>90 </a:t>
            </a:r>
            <a:r>
              <a:rPr lang="en-GB" dirty="0"/>
              <a:t>tons prototype were </a:t>
            </a:r>
            <a:r>
              <a:rPr lang="en-GB" dirty="0" smtClean="0"/>
              <a:t>successful. </a:t>
            </a:r>
            <a:r>
              <a:rPr lang="en-US" dirty="0" smtClean="0"/>
              <a:t>Only two additional dipoles must be produced.</a:t>
            </a:r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674923" y="1323975"/>
            <a:ext cx="3364301" cy="56323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dirty="0"/>
              <a:t>A prototype of the radiation resistant dipole has been made in Novosibirsk (</a:t>
            </a:r>
            <a:r>
              <a:rPr lang="en-GB" dirty="0" err="1"/>
              <a:t>Budker</a:t>
            </a:r>
            <a:r>
              <a:rPr lang="en-GB" dirty="0"/>
              <a:t> Institute). </a:t>
            </a:r>
          </a:p>
          <a:p>
            <a:endParaRPr lang="en-GB" dirty="0"/>
          </a:p>
          <a:p>
            <a:r>
              <a:rPr lang="en-GB" dirty="0"/>
              <a:t>H-type design was chosen for the dipoles. </a:t>
            </a:r>
          </a:p>
          <a:p>
            <a:endParaRPr lang="en-GB" dirty="0"/>
          </a:p>
          <a:p>
            <a:r>
              <a:rPr lang="en-GB" dirty="0"/>
              <a:t>The standard operation of the magnets in the Super-FRS will be DC. Only for the conditioning cycle, which is used before changing the settings, a ramp up from zero to maximum current within 120 s is needed. </a:t>
            </a:r>
          </a:p>
          <a:p>
            <a:endParaRPr lang="en-GB" dirty="0"/>
          </a:p>
          <a:p>
            <a:r>
              <a:rPr lang="en-GB" dirty="0"/>
              <a:t>Therefore, instead of using thin laminations the design could be based on iron plates. They are between 120 mm and 140 mm thick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83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dipole</a:t>
            </a:r>
            <a:r>
              <a:rPr lang="de-DE" dirty="0" smtClean="0"/>
              <a:t> </a:t>
            </a:r>
            <a:r>
              <a:rPr lang="de-DE" dirty="0" err="1" smtClean="0"/>
              <a:t>coil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0" y="1206102"/>
            <a:ext cx="3500440" cy="262533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" y="3938588"/>
            <a:ext cx="3462338" cy="259675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3938588"/>
            <a:ext cx="3476624" cy="260746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286250" y="1333500"/>
            <a:ext cx="4657725" cy="25853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Double pancakes are </a:t>
            </a:r>
            <a:r>
              <a:rPr lang="en-GB" dirty="0" smtClean="0"/>
              <a:t>potted </a:t>
            </a:r>
            <a:r>
              <a:rPr lang="en-GB" dirty="0"/>
              <a:t>with solder to stiff structures.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Only one soldering point inside a double </a:t>
            </a:r>
            <a:r>
              <a:rPr lang="en-GB" dirty="0" smtClean="0"/>
              <a:t>(at </a:t>
            </a:r>
            <a:r>
              <a:rPr lang="en-GB" dirty="0"/>
              <a:t>the interconnection of two single </a:t>
            </a:r>
            <a:r>
              <a:rPr lang="en-GB" dirty="0" smtClean="0"/>
              <a:t>pancakes).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cooling of the coil is indirect. The radiator is made of a copper plate, the cooling tubes of stainless steel. The water connectors are separated to different ends of the coil.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296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Alignment</a:t>
            </a:r>
            <a:endParaRPr lang="en-US" dirty="0"/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30238" y="1693863"/>
            <a:ext cx="4515893" cy="4144962"/>
            <a:chOff x="0" y="0"/>
            <a:chExt cx="2188" cy="200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88" cy="2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88" cy="2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feld 7"/>
          <p:cNvSpPr txBox="1"/>
          <p:nvPr/>
        </p:nvSpPr>
        <p:spPr>
          <a:xfrm>
            <a:off x="5295900" y="1628775"/>
            <a:ext cx="3676650" cy="39703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After the operation of the Super-FRS is started, direct access to the magnets is impossible because of the high radiation.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 one meter thick plate of steel will be installed above the magnets.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Misalignment </a:t>
            </a:r>
            <a:r>
              <a:rPr lang="en-GB" dirty="0"/>
              <a:t>due to settlement must be corrected with remote alignment.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remote alignment will be done with bares and </a:t>
            </a:r>
            <a:r>
              <a:rPr lang="en-GB" dirty="0" smtClean="0"/>
              <a:t>gears </a:t>
            </a:r>
            <a:r>
              <a:rPr lang="en-GB" dirty="0"/>
              <a:t>from above the steel </a:t>
            </a:r>
            <a:r>
              <a:rPr lang="en-GB" dirty="0" smtClean="0"/>
              <a:t>screen.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40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Alignment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6677024" y="1295400"/>
            <a:ext cx="2314576" cy="535531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dirty="0" smtClean="0"/>
              <a:t>Each dipole lies on one adjustable support frame</a:t>
            </a:r>
          </a:p>
          <a:p>
            <a:endParaRPr lang="en-GB" dirty="0"/>
          </a:p>
          <a:p>
            <a:r>
              <a:rPr lang="en-GB" dirty="0" smtClean="0"/>
              <a:t>Each </a:t>
            </a:r>
            <a:r>
              <a:rPr lang="en-GB" dirty="0"/>
              <a:t>adjustable support </a:t>
            </a:r>
            <a:r>
              <a:rPr lang="en-GB" dirty="0" smtClean="0"/>
              <a:t>frame stands on three feet. </a:t>
            </a:r>
            <a:r>
              <a:rPr lang="en-GB" dirty="0"/>
              <a:t>Every foot is vertically </a:t>
            </a:r>
            <a:r>
              <a:rPr lang="en-GB" dirty="0" smtClean="0"/>
              <a:t>adjustable.</a:t>
            </a:r>
          </a:p>
          <a:p>
            <a:endParaRPr lang="en-GB" dirty="0"/>
          </a:p>
          <a:p>
            <a:r>
              <a:rPr lang="en-GB" dirty="0"/>
              <a:t>Two layers of needle </a:t>
            </a:r>
            <a:r>
              <a:rPr lang="en-GB" dirty="0" smtClean="0"/>
              <a:t>bearing allows horizontal movements of each foot.</a:t>
            </a:r>
          </a:p>
          <a:p>
            <a:endParaRPr lang="en-GB" dirty="0" smtClean="0"/>
          </a:p>
          <a:p>
            <a:r>
              <a:rPr lang="en-GB" dirty="0" smtClean="0"/>
              <a:t>Feet </a:t>
            </a:r>
            <a:r>
              <a:rPr lang="en-GB" dirty="0"/>
              <a:t>allows </a:t>
            </a:r>
            <a:r>
              <a:rPr lang="en-GB" dirty="0" smtClean="0"/>
              <a:t>the </a:t>
            </a:r>
            <a:r>
              <a:rPr lang="en-GB" dirty="0"/>
              <a:t>adjustment of </a:t>
            </a:r>
            <a:r>
              <a:rPr lang="en-GB" dirty="0" smtClean="0"/>
              <a:t>height, roll </a:t>
            </a:r>
            <a:r>
              <a:rPr lang="en-GB" dirty="0"/>
              <a:t>and pitch.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1438275"/>
            <a:ext cx="63754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1111</Words>
  <Application>Microsoft Office PowerPoint</Application>
  <PresentationFormat>Bildschirmpräsentation (4:3)</PresentationFormat>
  <Paragraphs>209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MS Mincho</vt:lpstr>
      <vt:lpstr>Arial</vt:lpstr>
      <vt:lpstr>Calibri</vt:lpstr>
      <vt:lpstr>Times New Roman</vt:lpstr>
      <vt:lpstr>Larissa</vt:lpstr>
      <vt:lpstr>Radiation resistant Super-FRS magnets</vt:lpstr>
      <vt:lpstr>Super-FRS</vt:lpstr>
      <vt:lpstr>Heavily shielded target area</vt:lpstr>
      <vt:lpstr>radiation resistant cables</vt:lpstr>
      <vt:lpstr>Magnets of high radiation area</vt:lpstr>
      <vt:lpstr>One dipole prototype exists</vt:lpstr>
      <vt:lpstr>dipole coil</vt:lpstr>
      <vt:lpstr>Alignment</vt:lpstr>
      <vt:lpstr>Alignment</vt:lpstr>
      <vt:lpstr>Alignment</vt:lpstr>
      <vt:lpstr>Alignment system of a dipole.</vt:lpstr>
      <vt:lpstr>radiation resistant lubricant</vt:lpstr>
      <vt:lpstr>Positioning of the support frames</vt:lpstr>
      <vt:lpstr>PowerPoint-Präsentation</vt:lpstr>
      <vt:lpstr>PowerPoint-Präsentation</vt:lpstr>
      <vt:lpstr>Radiation resistant dipole</vt:lpstr>
      <vt:lpstr>First two radiation resistant quadrupoles</vt:lpstr>
      <vt:lpstr>First two radiation resistant quadrupoles</vt:lpstr>
      <vt:lpstr>PowerPoint-Präsentation</vt:lpstr>
      <vt:lpstr>PowerPoint-Präsentation</vt:lpstr>
      <vt:lpstr>Third radiation resistant quadrupole and radiation resistant sextupole</vt:lpstr>
      <vt:lpstr>Quadrupole 2 – Sextupole combination</vt:lpstr>
      <vt:lpstr>Sextupole-Beamcatcher combination</vt:lpstr>
      <vt:lpstr>Sextupole-Beamcatcher combination</vt:lpstr>
      <vt:lpstr>Status of specifications of radiation resistant Super-FRS magnets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Leibrock, Hanno Dr.</dc:creator>
  <cp:lastModifiedBy>Utermann, Sonia Dr.</cp:lastModifiedBy>
  <cp:revision>44</cp:revision>
  <dcterms:created xsi:type="dcterms:W3CDTF">2018-04-13T14:18:49Z</dcterms:created>
  <dcterms:modified xsi:type="dcterms:W3CDTF">2018-11-07T03:41:25Z</dcterms:modified>
</cp:coreProperties>
</file>