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7"/>
  </p:notesMasterIdLst>
  <p:handoutMasterIdLst>
    <p:handoutMasterId r:id="rId18"/>
  </p:handoutMasterIdLst>
  <p:sldIdLst>
    <p:sldId id="256" r:id="rId2"/>
    <p:sldId id="353" r:id="rId3"/>
    <p:sldId id="407" r:id="rId4"/>
    <p:sldId id="370" r:id="rId5"/>
    <p:sldId id="384" r:id="rId6"/>
    <p:sldId id="346" r:id="rId7"/>
    <p:sldId id="364" r:id="rId8"/>
    <p:sldId id="381" r:id="rId9"/>
    <p:sldId id="392" r:id="rId10"/>
    <p:sldId id="386" r:id="rId11"/>
    <p:sldId id="361" r:id="rId12"/>
    <p:sldId id="406" r:id="rId13"/>
    <p:sldId id="365" r:id="rId14"/>
    <p:sldId id="385" r:id="rId15"/>
    <p:sldId id="402" r:id="rId16"/>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108"/>
    <a:srgbClr val="BE4A02"/>
    <a:srgbClr val="F06B30"/>
    <a:srgbClr val="006600"/>
    <a:srgbClr val="006C31"/>
    <a:srgbClr val="E1D5E7"/>
    <a:srgbClr val="0385DD"/>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3537" autoAdjust="0"/>
  </p:normalViewPr>
  <p:slideViewPr>
    <p:cSldViewPr>
      <p:cViewPr varScale="1">
        <p:scale>
          <a:sx n="70" d="100"/>
          <a:sy n="70" d="100"/>
        </p:scale>
        <p:origin x="444"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45" d="100"/>
          <a:sy n="45" d="100"/>
        </p:scale>
        <p:origin x="2835"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4D24A346-A256-45F9-962A-F5B19A946E48}" type="datetimeFigureOut">
              <a:rPr lang="ru-RU" smtClean="0"/>
              <a:pPr/>
              <a:t>04.07.2018</a:t>
            </a:fld>
            <a:endParaRPr lang="ru-RU"/>
          </a:p>
        </p:txBody>
      </p:sp>
      <p:sp>
        <p:nvSpPr>
          <p:cNvPr id="4" name="Нижний колонтитул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r>
              <a:rPr lang="en-US"/>
              <a:t>Elena Akishina</a:t>
            </a:r>
            <a:endParaRPr lang="ru-RU"/>
          </a:p>
        </p:txBody>
      </p:sp>
      <p:sp>
        <p:nvSpPr>
          <p:cNvPr id="5" name="Номер слайда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11CC11ED-EA0C-47B7-A3F8-56772683E3E1}" type="slidenum">
              <a:rPr lang="ru-RU" smtClean="0"/>
              <a:pPr/>
              <a:t>‹#›</a:t>
            </a:fld>
            <a:endParaRPr lang="ru-RU"/>
          </a:p>
        </p:txBody>
      </p:sp>
    </p:spTree>
    <p:extLst>
      <p:ext uri="{BB962C8B-B14F-4D97-AF65-F5344CB8AC3E}">
        <p14:creationId xmlns:p14="http://schemas.microsoft.com/office/powerpoint/2010/main" val="3552167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0882" tIns="45441" rIns="90882" bIns="45441" rtlCol="0"/>
          <a:lstStyle>
            <a:lvl1pPr algn="r">
              <a:defRPr sz="1200"/>
            </a:lvl1pPr>
          </a:lstStyle>
          <a:p>
            <a:fld id="{9EEFB29E-9601-4413-B1D1-1DABDC3E385F}" type="datetimeFigureOut">
              <a:rPr lang="ru-RU" smtClean="0"/>
              <a:pPr/>
              <a:t>04.07.2018</a:t>
            </a:fld>
            <a:endParaRPr lang="ru-RU"/>
          </a:p>
        </p:txBody>
      </p:sp>
      <p:sp>
        <p:nvSpPr>
          <p:cNvPr id="4" name="Образ слайда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0882" tIns="45441" rIns="90882" bIns="45441"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0882" tIns="45441" rIns="90882" bIns="4544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0882" tIns="45441" rIns="90882" bIns="45441" rtlCol="0" anchor="b"/>
          <a:lstStyle>
            <a:lvl1pPr algn="l">
              <a:defRPr sz="1200"/>
            </a:lvl1pPr>
          </a:lstStyle>
          <a:p>
            <a:r>
              <a:rPr lang="en-US"/>
              <a:t>Elena Akishina</a:t>
            </a:r>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0882" tIns="45441" rIns="90882" bIns="45441" rtlCol="0" anchor="b"/>
          <a:lstStyle>
            <a:lvl1pPr algn="r">
              <a:defRPr sz="1200"/>
            </a:lvl1pPr>
          </a:lstStyle>
          <a:p>
            <a:fld id="{F191C030-74A4-4BC9-A343-D0F3A588ABBC}" type="slidenum">
              <a:rPr lang="ru-RU" smtClean="0"/>
              <a:pPr/>
              <a:t>‹#›</a:t>
            </a:fld>
            <a:endParaRPr lang="ru-RU"/>
          </a:p>
        </p:txBody>
      </p:sp>
    </p:spTree>
    <p:extLst>
      <p:ext uri="{BB962C8B-B14F-4D97-AF65-F5344CB8AC3E}">
        <p14:creationId xmlns:p14="http://schemas.microsoft.com/office/powerpoint/2010/main" val="3964595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1</a:t>
            </a:fld>
            <a:endParaRPr lang="ru-RU"/>
          </a:p>
        </p:txBody>
      </p:sp>
    </p:spTree>
    <p:extLst>
      <p:ext uri="{BB962C8B-B14F-4D97-AF65-F5344CB8AC3E}">
        <p14:creationId xmlns:p14="http://schemas.microsoft.com/office/powerpoint/2010/main" val="19257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2</a:t>
            </a:fld>
            <a:endParaRPr lang="ru-RU"/>
          </a:p>
        </p:txBody>
      </p:sp>
    </p:spTree>
    <p:extLst>
      <p:ext uri="{BB962C8B-B14F-4D97-AF65-F5344CB8AC3E}">
        <p14:creationId xmlns:p14="http://schemas.microsoft.com/office/powerpoint/2010/main" val="299092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3</a:t>
            </a:fld>
            <a:endParaRPr lang="ru-RU"/>
          </a:p>
        </p:txBody>
      </p:sp>
    </p:spTree>
    <p:extLst>
      <p:ext uri="{BB962C8B-B14F-4D97-AF65-F5344CB8AC3E}">
        <p14:creationId xmlns:p14="http://schemas.microsoft.com/office/powerpoint/2010/main" val="299092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5</a:t>
            </a:fld>
            <a:endParaRPr lang="ru-RU"/>
          </a:p>
        </p:txBody>
      </p:sp>
    </p:spTree>
    <p:extLst>
      <p:ext uri="{BB962C8B-B14F-4D97-AF65-F5344CB8AC3E}">
        <p14:creationId xmlns:p14="http://schemas.microsoft.com/office/powerpoint/2010/main" val="236821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6</a:t>
            </a:fld>
            <a:endParaRPr lang="ru-RU"/>
          </a:p>
        </p:txBody>
      </p:sp>
    </p:spTree>
    <p:extLst>
      <p:ext uri="{BB962C8B-B14F-4D97-AF65-F5344CB8AC3E}">
        <p14:creationId xmlns:p14="http://schemas.microsoft.com/office/powerpoint/2010/main" val="310620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7</a:t>
            </a:fld>
            <a:endParaRPr lang="ru-RU"/>
          </a:p>
        </p:txBody>
      </p:sp>
    </p:spTree>
    <p:extLst>
      <p:ext uri="{BB962C8B-B14F-4D97-AF65-F5344CB8AC3E}">
        <p14:creationId xmlns:p14="http://schemas.microsoft.com/office/powerpoint/2010/main" val="105959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dirty="0" smtClean="0"/>
              <a:t>Образец подзаголовка</a:t>
            </a:r>
            <a:endParaRPr lang="ru-RU" dirty="0"/>
          </a:p>
        </p:txBody>
      </p:sp>
      <p:sp>
        <p:nvSpPr>
          <p:cNvPr id="4" name="Дата 3"/>
          <p:cNvSpPr>
            <a:spLocks noGrp="1"/>
          </p:cNvSpPr>
          <p:nvPr>
            <p:ph type="dt" sz="half" idx="10"/>
          </p:nvPr>
        </p:nvSpPr>
        <p:spPr>
          <a:xfrm>
            <a:off x="628650" y="6356351"/>
            <a:ext cx="2057400" cy="365125"/>
          </a:xfrm>
          <a:prstGeom prst="rect">
            <a:avLst/>
          </a:prstGeom>
        </p:spPr>
        <p:txBody>
          <a:bodyPr/>
          <a:lstStyle>
            <a:lvl1pPr>
              <a:defRPr sz="1100" b="1" i="0" baseline="0">
                <a:solidFill>
                  <a:schemeClr val="accent5">
                    <a:lumMod val="50000"/>
                  </a:schemeClr>
                </a:solidFill>
                <a:latin typeface="Cambria" panose="02040503050406030204" pitchFamily="18" charset="0"/>
              </a:defRPr>
            </a:lvl1pPr>
          </a:lstStyle>
          <a:p>
            <a:r>
              <a:rPr lang="en-US" dirty="0" smtClean="0"/>
              <a:t>9-13 July 2018</a:t>
            </a:r>
            <a:endParaRPr lang="ru-RU" dirty="0"/>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lvl1pPr>
              <a:defRPr lang="en-US" sz="1100" b="1" i="0" baseline="0" smtClean="0">
                <a:solidFill>
                  <a:schemeClr val="accent5">
                    <a:lumMod val="50000"/>
                  </a:schemeClr>
                </a:solidFill>
                <a:effectLst/>
                <a:latin typeface="Cambria" panose="02040503050406030204" pitchFamily="18" charset="0"/>
              </a:defRPr>
            </a:lvl1pPr>
          </a:lstStyle>
          <a:p>
            <a:r>
              <a:rPr lang="en-US" dirty="0" smtClean="0"/>
              <a:t>CHEP 2018, Sofia, Bulgaria</a:t>
            </a:r>
            <a:endParaRPr lang="en-US" dirty="0"/>
          </a:p>
        </p:txBody>
      </p:sp>
      <p:sp>
        <p:nvSpPr>
          <p:cNvPr id="6" name="Номер слайда 5"/>
          <p:cNvSpPr>
            <a:spLocks noGrp="1"/>
          </p:cNvSpPr>
          <p:nvPr>
            <p:ph type="sldNum" sz="quarter" idx="12"/>
          </p:nvPr>
        </p:nvSpPr>
        <p:spPr/>
        <p:txBody>
          <a:bodyPr/>
          <a:lstStyle>
            <a:lvl1pPr>
              <a:defRPr sz="1100" b="1" i="0" baseline="0">
                <a:solidFill>
                  <a:schemeClr val="accent5">
                    <a:lumMod val="50000"/>
                  </a:schemeClr>
                </a:solidFill>
                <a:latin typeface="Cambria" panose="02040503050406030204" pitchFamily="18" charset="0"/>
              </a:defRPr>
            </a:lvl1pPr>
          </a:lstStyle>
          <a:p>
            <a:fld id="{6CCFD2FA-9CD9-4A8C-9657-37709E421EAA}" type="slidenum">
              <a:rPr lang="ru-RU" smtClean="0"/>
              <a:pPr/>
              <a:t>‹#›</a:t>
            </a:fld>
            <a:endParaRPr lang="ru-RU" dirty="0"/>
          </a:p>
        </p:txBody>
      </p:sp>
    </p:spTree>
    <p:extLst>
      <p:ext uri="{BB962C8B-B14F-4D97-AF65-F5344CB8AC3E}">
        <p14:creationId xmlns:p14="http://schemas.microsoft.com/office/powerpoint/2010/main" val="350871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28650" y="6356351"/>
            <a:ext cx="2057400" cy="365125"/>
          </a:xfrm>
          <a:prstGeom prst="rect">
            <a:avLst/>
          </a:prstGeom>
        </p:spPr>
        <p:txBody>
          <a:bodyPr/>
          <a:lstStyle/>
          <a:p>
            <a:fld id="{F5A608DD-877A-44BD-8414-E851EBBEEEB1}" type="datetime1">
              <a:rPr lang="ru-RU" smtClean="0"/>
              <a:pPr/>
              <a:t>04.07.2018</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295421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28650" y="6356351"/>
            <a:ext cx="2057400" cy="365125"/>
          </a:xfrm>
          <a:prstGeom prst="rect">
            <a:avLst/>
          </a:prstGeom>
        </p:spPr>
        <p:txBody>
          <a:bodyPr/>
          <a:lstStyle/>
          <a:p>
            <a:fld id="{4EA4C3FB-9212-41E3-A78C-A28C9F646D1F}" type="datetime1">
              <a:rPr lang="ru-RU" smtClean="0"/>
              <a:pPr/>
              <a:t>04.07.2018</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97881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28650" y="6356351"/>
            <a:ext cx="2057400" cy="365125"/>
          </a:xfrm>
          <a:prstGeom prst="rect">
            <a:avLst/>
          </a:prstGeom>
        </p:spPr>
        <p:txBody>
          <a:bodyPr/>
          <a:lstStyle/>
          <a:p>
            <a:fld id="{18621A00-700D-4E07-B4AD-4FA383D92DE1}" type="datetime1">
              <a:rPr lang="ru-RU" smtClean="0"/>
              <a:pPr/>
              <a:t>04.07.2018</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20355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628650" y="6356351"/>
            <a:ext cx="2057400" cy="365125"/>
          </a:xfrm>
          <a:prstGeom prst="rect">
            <a:avLst/>
          </a:prstGeom>
        </p:spPr>
        <p:txBody>
          <a:bodyPr/>
          <a:lstStyle/>
          <a:p>
            <a:fld id="{336FDBE0-BB0F-486F-83F2-4F8EBC8DD17F}" type="datetime1">
              <a:rPr lang="ru-RU" smtClean="0"/>
              <a:pPr/>
              <a:t>04.07.2018</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405131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28650" y="6356351"/>
            <a:ext cx="2057400" cy="365125"/>
          </a:xfrm>
          <a:prstGeom prst="rect">
            <a:avLst/>
          </a:prstGeom>
        </p:spPr>
        <p:txBody>
          <a:bodyPr/>
          <a:lstStyle/>
          <a:p>
            <a:fld id="{F8803388-2FB7-4F93-86EC-4DB3F32D5761}" type="datetime1">
              <a:rPr lang="ru-RU" smtClean="0"/>
              <a:pPr/>
              <a:t>04.07.2018</a:t>
            </a:fld>
            <a:endParaRPr lang="ru-RU"/>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7" name="Номер слайда 6"/>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20580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28650" y="6356351"/>
            <a:ext cx="2057400" cy="365125"/>
          </a:xfrm>
          <a:prstGeom prst="rect">
            <a:avLst/>
          </a:prstGeom>
        </p:spPr>
        <p:txBody>
          <a:bodyPr/>
          <a:lstStyle/>
          <a:p>
            <a:fld id="{A91861E5-BC20-4ED4-A36A-05D2AE3C2670}" type="datetime1">
              <a:rPr lang="ru-RU" smtClean="0"/>
              <a:pPr/>
              <a:t>04.07.2018</a:t>
            </a:fld>
            <a:endParaRPr lang="ru-RU"/>
          </a:p>
        </p:txBody>
      </p:sp>
      <p:sp>
        <p:nvSpPr>
          <p:cNvPr id="8" name="Нижний колонтитул 7"/>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9" name="Номер слайда 8"/>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41807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628650" y="6356351"/>
            <a:ext cx="2057400" cy="365125"/>
          </a:xfrm>
          <a:prstGeom prst="rect">
            <a:avLst/>
          </a:prstGeom>
        </p:spPr>
        <p:txBody>
          <a:bodyPr/>
          <a:lstStyle/>
          <a:p>
            <a:fld id="{064909C6-2E15-419D-8B4A-2CCD9992AE14}" type="datetime1">
              <a:rPr lang="ru-RU" smtClean="0"/>
              <a:pPr/>
              <a:t>04.07.2018</a:t>
            </a:fld>
            <a:endParaRPr lang="ru-RU"/>
          </a:p>
        </p:txBody>
      </p:sp>
      <p:sp>
        <p:nvSpPr>
          <p:cNvPr id="4" name="Нижний колонтитул 3"/>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5" name="Номер слайда 4"/>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238814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28650" y="6356351"/>
            <a:ext cx="2057400" cy="365125"/>
          </a:xfrm>
          <a:prstGeom prst="rect">
            <a:avLst/>
          </a:prstGeom>
        </p:spPr>
        <p:txBody>
          <a:bodyPr/>
          <a:lstStyle/>
          <a:p>
            <a:fld id="{21152A2B-97B7-4433-92EF-1016269E5E97}" type="datetime1">
              <a:rPr lang="ru-RU" smtClean="0"/>
              <a:pPr/>
              <a:t>04.07.2018</a:t>
            </a:fld>
            <a:endParaRPr lang="ru-RU"/>
          </a:p>
        </p:txBody>
      </p:sp>
      <p:sp>
        <p:nvSpPr>
          <p:cNvPr id="3" name="Нижний колонтитул 2"/>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4" name="Номер слайда 3"/>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9902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a:xfrm>
            <a:off x="628650" y="6356351"/>
            <a:ext cx="2057400" cy="365125"/>
          </a:xfrm>
          <a:prstGeom prst="rect">
            <a:avLst/>
          </a:prstGeom>
        </p:spPr>
        <p:txBody>
          <a:bodyPr/>
          <a:lstStyle/>
          <a:p>
            <a:fld id="{12E86F40-30DF-46DE-80D2-1CB3F9047A2D}" type="datetime1">
              <a:rPr lang="ru-RU" smtClean="0"/>
              <a:pPr/>
              <a:t>04.07.2018</a:t>
            </a:fld>
            <a:endParaRPr lang="ru-RU"/>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7" name="Номер слайда 6"/>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164688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a:xfrm>
            <a:off x="628650" y="6356351"/>
            <a:ext cx="2057400" cy="365125"/>
          </a:xfrm>
          <a:prstGeom prst="rect">
            <a:avLst/>
          </a:prstGeom>
        </p:spPr>
        <p:txBody>
          <a:bodyPr/>
          <a:lstStyle/>
          <a:p>
            <a:fld id="{3F989BE3-AE93-441A-90EE-8609D2CB3CDD}" type="datetime1">
              <a:rPr lang="ru-RU" smtClean="0"/>
              <a:pPr/>
              <a:t>04.07.2018</a:t>
            </a:fld>
            <a:endParaRPr lang="ru-RU"/>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r>
              <a:rPr lang="en-US" smtClean="0"/>
              <a:t>27th CBM Collaboration Meeting</a:t>
            </a:r>
            <a:endParaRPr lang="ru-RU"/>
          </a:p>
        </p:txBody>
      </p:sp>
      <p:sp>
        <p:nvSpPr>
          <p:cNvPr id="7" name="Номер слайда 6"/>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161492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alphaModFix amt="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73668C-1D03-4606-BB8C-B3075B64DBAA}" type="slidenum">
              <a:rPr lang="ru-RU" smtClean="0"/>
              <a:pPr/>
              <a:t>‹#›</a:t>
            </a:fld>
            <a:endParaRPr lang="ru-RU" dirty="0"/>
          </a:p>
        </p:txBody>
      </p:sp>
    </p:spTree>
    <p:extLst>
      <p:ext uri="{BB962C8B-B14F-4D97-AF65-F5344CB8AC3E}">
        <p14:creationId xmlns:p14="http://schemas.microsoft.com/office/powerpoint/2010/main" val="19753184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900723" y="260648"/>
            <a:ext cx="7848872" cy="1472184"/>
          </a:xfrm>
        </p:spPr>
        <p:txBody>
          <a:bodyPr>
            <a:noAutofit/>
          </a:bodyPr>
          <a:lstStyle/>
          <a:p>
            <a:r>
              <a:rPr lang="en-US" sz="3600" b="1" dirty="0">
                <a:solidFill>
                  <a:srgbClr val="002060"/>
                </a:solidFill>
                <a:latin typeface="Cambria" panose="02040503050406030204" pitchFamily="18" charset="0"/>
              </a:rPr>
              <a:t>Experience of the Development of the Geometry Database for the CBM Experiment</a:t>
            </a:r>
            <a:r>
              <a:rPr lang="en-US" sz="3600" b="1" dirty="0" smtClean="0">
                <a:solidFill>
                  <a:srgbClr val="002060"/>
                </a:solidFill>
                <a:latin typeface="Cambria" panose="02040503050406030204" pitchFamily="18" charset="0"/>
              </a:rPr>
              <a:t> </a:t>
            </a:r>
            <a:endParaRPr lang="ru-RU" sz="3600" b="1" dirty="0">
              <a:solidFill>
                <a:srgbClr val="002060"/>
              </a:solidFill>
              <a:latin typeface="Cambria" panose="02040503050406030204" pitchFamily="18" charset="0"/>
            </a:endParaRPr>
          </a:p>
        </p:txBody>
      </p:sp>
      <p:sp>
        <p:nvSpPr>
          <p:cNvPr id="10" name="Подзаголовок 9"/>
          <p:cNvSpPr>
            <a:spLocks noGrp="1"/>
          </p:cNvSpPr>
          <p:nvPr>
            <p:ph type="subTitle" idx="1"/>
          </p:nvPr>
        </p:nvSpPr>
        <p:spPr>
          <a:xfrm>
            <a:off x="946597" y="1841786"/>
            <a:ext cx="7416824" cy="3171390"/>
          </a:xfrm>
        </p:spPr>
        <p:txBody>
          <a:bodyPr>
            <a:normAutofit/>
          </a:bodyPr>
          <a:lstStyle/>
          <a:p>
            <a:r>
              <a:rPr lang="en-US" sz="2400" dirty="0" err="1" smtClean="0">
                <a:solidFill>
                  <a:srgbClr val="002060"/>
                </a:solidFill>
                <a:latin typeface="Cambria" panose="02040503050406030204" pitchFamily="18" charset="0"/>
              </a:rPr>
              <a:t>Akishina</a:t>
            </a:r>
            <a:r>
              <a:rPr lang="en-US" sz="2400" dirty="0" smtClean="0">
                <a:solidFill>
                  <a:srgbClr val="002060"/>
                </a:solidFill>
                <a:latin typeface="Cambria" panose="02040503050406030204" pitchFamily="18" charset="0"/>
              </a:rPr>
              <a:t> </a:t>
            </a:r>
            <a:r>
              <a:rPr lang="en-US" sz="2400" dirty="0">
                <a:solidFill>
                  <a:srgbClr val="002060"/>
                </a:solidFill>
                <a:latin typeface="Cambria" panose="02040503050406030204" pitchFamily="18" charset="0"/>
              </a:rPr>
              <a:t>E.P.</a:t>
            </a:r>
            <a:r>
              <a:rPr lang="en-US" sz="2400" u="sng"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a:t>
            </a:r>
            <a:r>
              <a:rPr lang="en-US" sz="2400" dirty="0" err="1">
                <a:solidFill>
                  <a:srgbClr val="002060"/>
                </a:solidFill>
                <a:latin typeface="Cambria" panose="02040503050406030204" pitchFamily="18" charset="0"/>
              </a:rPr>
              <a:t>Alexandrov</a:t>
            </a:r>
            <a:r>
              <a:rPr lang="en-US" sz="2400" dirty="0">
                <a:solidFill>
                  <a:srgbClr val="002060"/>
                </a:solidFill>
                <a:latin typeface="Cambria" panose="02040503050406030204" pitchFamily="18" charset="0"/>
              </a:rPr>
              <a:t> E.I.</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a:t>
            </a:r>
            <a:r>
              <a:rPr lang="en-US" sz="2400" dirty="0" err="1">
                <a:solidFill>
                  <a:srgbClr val="002060"/>
                </a:solidFill>
                <a:latin typeface="Cambria" panose="02040503050406030204" pitchFamily="18" charset="0"/>
              </a:rPr>
              <a:t>Alexandrov</a:t>
            </a:r>
            <a:r>
              <a:rPr lang="en-US" sz="2400" dirty="0">
                <a:solidFill>
                  <a:srgbClr val="002060"/>
                </a:solidFill>
                <a:latin typeface="Cambria" panose="02040503050406030204" pitchFamily="18" charset="0"/>
              </a:rPr>
              <a:t> I.N.</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a:t>
            </a:r>
          </a:p>
          <a:p>
            <a:r>
              <a:rPr lang="en-US" sz="2400" dirty="0" err="1">
                <a:solidFill>
                  <a:srgbClr val="002060"/>
                </a:solidFill>
                <a:latin typeface="Cambria" panose="02040503050406030204" pitchFamily="18" charset="0"/>
              </a:rPr>
              <a:t>Filozova</a:t>
            </a:r>
            <a:r>
              <a:rPr lang="ru-RU" sz="2400" dirty="0">
                <a:solidFill>
                  <a:srgbClr val="002060"/>
                </a:solidFill>
                <a:latin typeface="Cambria" panose="02040503050406030204" pitchFamily="18" charset="0"/>
              </a:rPr>
              <a:t> </a:t>
            </a:r>
            <a:r>
              <a:rPr lang="en-US" sz="2400" dirty="0" smtClean="0">
                <a:solidFill>
                  <a:srgbClr val="002060"/>
                </a:solidFill>
                <a:latin typeface="Cambria" panose="02040503050406030204" pitchFamily="18" charset="0"/>
              </a:rPr>
              <a:t>I.A.</a:t>
            </a:r>
            <a:r>
              <a:rPr lang="en-US" sz="24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smtClean="0">
                <a:solidFill>
                  <a:srgbClr val="002060"/>
                </a:solidFill>
                <a:latin typeface="Cambria" panose="02040503050406030204" pitchFamily="18" charset="0"/>
              </a:rPr>
              <a:t>, </a:t>
            </a:r>
            <a:r>
              <a:rPr lang="en-US" sz="2400" dirty="0" err="1">
                <a:solidFill>
                  <a:srgbClr val="002060"/>
                </a:solidFill>
                <a:latin typeface="Cambria" panose="02040503050406030204" pitchFamily="18" charset="0"/>
              </a:rPr>
              <a:t>Friese</a:t>
            </a:r>
            <a:r>
              <a:rPr lang="en-US" sz="2400" dirty="0">
                <a:solidFill>
                  <a:srgbClr val="002060"/>
                </a:solidFill>
                <a:latin typeface="Cambria" panose="02040503050406030204" pitchFamily="18" charset="0"/>
              </a:rPr>
              <a:t> V.</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2</a:t>
            </a:r>
            <a:r>
              <a:rPr lang="en-US" sz="2400" dirty="0">
                <a:solidFill>
                  <a:srgbClr val="002060"/>
                </a:solidFill>
                <a:latin typeface="Cambria" panose="02040503050406030204" pitchFamily="18" charset="0"/>
              </a:rPr>
              <a:t>, Ivanov V.V.</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 </a:t>
            </a:r>
            <a:r>
              <a:rPr lang="en-US" sz="24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1,3</a:t>
            </a:r>
            <a:endParaRPr lang="ru-RU" sz="24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endParaRPr>
          </a:p>
          <a:p>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for the CBM Collaboration</a:t>
            </a:r>
          </a:p>
          <a:p>
            <a:endParaRPr lang="ru-RU" sz="2400" dirty="0">
              <a:solidFill>
                <a:srgbClr val="002060"/>
              </a:solidFill>
              <a:latin typeface="Cambria" panose="02040503050406030204" pitchFamily="18" charset="0"/>
            </a:endParaRPr>
          </a:p>
          <a:p>
            <a:r>
              <a:rPr lang="en-US" sz="20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000" dirty="0" smtClean="0">
                <a:solidFill>
                  <a:srgbClr val="002060"/>
                </a:solidFill>
                <a:latin typeface="Cambria" panose="02040503050406030204" pitchFamily="18" charset="0"/>
              </a:rPr>
              <a:t>LIT </a:t>
            </a:r>
            <a:r>
              <a:rPr lang="en-US" sz="2000" dirty="0">
                <a:solidFill>
                  <a:srgbClr val="002060"/>
                </a:solidFill>
                <a:latin typeface="Cambria" panose="02040503050406030204" pitchFamily="18" charset="0"/>
              </a:rPr>
              <a:t>JINR, </a:t>
            </a:r>
            <a:r>
              <a:rPr lang="en-US" sz="2000" dirty="0" err="1">
                <a:solidFill>
                  <a:srgbClr val="002060"/>
                </a:solidFill>
                <a:latin typeface="Cambria" panose="02040503050406030204" pitchFamily="18" charset="0"/>
              </a:rPr>
              <a:t>Dubna</a:t>
            </a:r>
            <a:endParaRPr lang="en-US" sz="2000" dirty="0">
              <a:solidFill>
                <a:srgbClr val="002060"/>
              </a:solidFill>
              <a:latin typeface="Cambria" panose="02040503050406030204" pitchFamily="18" charset="0"/>
            </a:endParaRPr>
          </a:p>
          <a:p>
            <a:r>
              <a:rPr lang="en-US" sz="20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2</a:t>
            </a:r>
            <a:r>
              <a:rPr lang="en-US" sz="2000" dirty="0">
                <a:solidFill>
                  <a:srgbClr val="002060"/>
                </a:solidFill>
                <a:latin typeface="Cambria" panose="02040503050406030204" pitchFamily="18" charset="0"/>
              </a:rPr>
              <a:t>GSI, </a:t>
            </a:r>
            <a:r>
              <a:rPr lang="en-US" sz="2000" dirty="0" smtClean="0">
                <a:solidFill>
                  <a:srgbClr val="002060"/>
                </a:solidFill>
                <a:latin typeface="Cambria" panose="02040503050406030204" pitchFamily="18" charset="0"/>
              </a:rPr>
              <a:t>Darmstadt</a:t>
            </a:r>
          </a:p>
          <a:p>
            <a:r>
              <a:rPr lang="en-US" sz="20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3</a:t>
            </a:r>
            <a:r>
              <a:rPr lang="en-US" sz="2000" dirty="0" smtClean="0">
                <a:solidFill>
                  <a:srgbClr val="002060"/>
                </a:solidFill>
                <a:latin typeface="Cambria" panose="02040503050406030204" pitchFamily="18" charset="0"/>
              </a:rPr>
              <a:t>MEPhi, Moscow</a:t>
            </a:r>
          </a:p>
        </p:txBody>
      </p:sp>
      <p:sp>
        <p:nvSpPr>
          <p:cNvPr id="2" name="Прямоугольник 1"/>
          <p:cNvSpPr/>
          <p:nvPr/>
        </p:nvSpPr>
        <p:spPr>
          <a:xfrm>
            <a:off x="6012160" y="4869160"/>
            <a:ext cx="21602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0" y="6211708"/>
            <a:ext cx="1528774" cy="538166"/>
          </a:xfrm>
          <a:prstGeom prst="rect">
            <a:avLst/>
          </a:prstGeom>
        </p:spPr>
      </p:pic>
      <p:grpSp>
        <p:nvGrpSpPr>
          <p:cNvPr id="7" name="Группа 6"/>
          <p:cNvGrpSpPr/>
          <p:nvPr/>
        </p:nvGrpSpPr>
        <p:grpSpPr>
          <a:xfrm>
            <a:off x="6441008" y="5221046"/>
            <a:ext cx="2702992" cy="1520674"/>
            <a:chOff x="3079404" y="2340310"/>
            <a:chExt cx="3456384" cy="1908659"/>
          </a:xfrm>
        </p:grpSpPr>
        <p:pic>
          <p:nvPicPr>
            <p:cNvPr id="8" name="Picture 4" descr="http://teachers.jinr.ru/images/stories/jin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465" y="2340310"/>
              <a:ext cx="2376263" cy="15803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79404" y="3920612"/>
              <a:ext cx="3456384" cy="328357"/>
            </a:xfrm>
            <a:prstGeom prst="rect">
              <a:avLst/>
            </a:prstGeom>
            <a:noFill/>
          </p:spPr>
          <p:txBody>
            <a:bodyPr wrap="square" rtlCol="0">
              <a:spAutoFit/>
            </a:bodyPr>
            <a:lstStyle/>
            <a:p>
              <a:pPr algn="ctr"/>
              <a:r>
                <a:rPr lang="en-US" sz="1100" b="1" dirty="0" smtClean="0">
                  <a:solidFill>
                    <a:srgbClr val="003882"/>
                  </a:solidFill>
                  <a:latin typeface="Arial" pitchFamily="34" charset="0"/>
                  <a:cs typeface="Arial" pitchFamily="34" charset="0"/>
                </a:rPr>
                <a:t>Joint Institute for Nuclear Research</a:t>
              </a:r>
              <a:endParaRPr lang="ru-RU" sz="1100" b="1" dirty="0">
                <a:solidFill>
                  <a:srgbClr val="003882"/>
                </a:solidFill>
                <a:latin typeface="Arial" pitchFamily="34" charset="0"/>
                <a:cs typeface="Arial" pitchFamily="34" charset="0"/>
              </a:endParaRPr>
            </a:p>
          </p:txBody>
        </p:sp>
      </p:gr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37" y="4843708"/>
            <a:ext cx="1012320" cy="1368000"/>
          </a:xfrm>
          <a:prstGeom prst="rect">
            <a:avLst/>
          </a:prstGeom>
        </p:spPr>
      </p:pic>
      <p:sp>
        <p:nvSpPr>
          <p:cNvPr id="6" name="Прямоугольник 5"/>
          <p:cNvSpPr/>
          <p:nvPr/>
        </p:nvSpPr>
        <p:spPr>
          <a:xfrm>
            <a:off x="2639873" y="6292674"/>
            <a:ext cx="3600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s://indico.cern.ch/event/587955/images/16003-CHEP-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5292548"/>
            <a:ext cx="190500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9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69512"/>
            <a:ext cx="8117079" cy="370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9873668C-1D03-4606-BB8C-B3075B64DBAA}" type="slidenum">
              <a:rPr lang="ru-RU" sz="1600" smtClean="0"/>
              <a:pPr/>
              <a:t>10</a:t>
            </a:fld>
            <a:endParaRPr lang="ru-RU" sz="1600" dirty="0"/>
          </a:p>
        </p:txBody>
      </p:sp>
      <p:pic>
        <p:nvPicPr>
          <p:cNvPr id="7" name="Рисунок 6"/>
          <p:cNvPicPr>
            <a:picLocks noChangeAspect="1"/>
          </p:cNvPicPr>
          <p:nvPr/>
        </p:nvPicPr>
        <p:blipFill>
          <a:blip r:embed="rId3"/>
          <a:stretch>
            <a:fillRect/>
          </a:stretch>
        </p:blipFill>
        <p:spPr>
          <a:xfrm>
            <a:off x="165634" y="4289357"/>
            <a:ext cx="2219325" cy="2209800"/>
          </a:xfrm>
          <a:prstGeom prst="rect">
            <a:avLst/>
          </a:prstGeom>
        </p:spPr>
      </p:pic>
      <p:sp>
        <p:nvSpPr>
          <p:cNvPr id="16" name="TextBox 15"/>
          <p:cNvSpPr txBox="1"/>
          <p:nvPr/>
        </p:nvSpPr>
        <p:spPr>
          <a:xfrm>
            <a:off x="15593" y="4814898"/>
            <a:ext cx="300082" cy="369332"/>
          </a:xfrm>
          <a:prstGeom prst="rect">
            <a:avLst/>
          </a:prstGeom>
          <a:noFill/>
        </p:spPr>
        <p:txBody>
          <a:bodyPr wrap="none" rtlCol="0">
            <a:spAutoFit/>
          </a:bodyPr>
          <a:lstStyle/>
          <a:p>
            <a:r>
              <a:rPr lang="ru-RU" b="1" dirty="0" smtClean="0">
                <a:solidFill>
                  <a:srgbClr val="00B050"/>
                </a:solidFill>
              </a:rPr>
              <a:t>√</a:t>
            </a:r>
            <a:endParaRPr lang="ru-RU" b="1" dirty="0">
              <a:solidFill>
                <a:srgbClr val="00B050"/>
              </a:solidFill>
            </a:endParaRPr>
          </a:p>
        </p:txBody>
      </p:sp>
      <p:sp>
        <p:nvSpPr>
          <p:cNvPr id="21" name="Прямоугольник 20"/>
          <p:cNvSpPr/>
          <p:nvPr/>
        </p:nvSpPr>
        <p:spPr>
          <a:xfrm>
            <a:off x="3639277" y="5336455"/>
            <a:ext cx="2880320" cy="914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latin typeface="Cambria" panose="02040503050406030204" pitchFamily="18" charset="0"/>
              </a:rPr>
              <a:t>Go to the Form for Setup Compiling </a:t>
            </a:r>
            <a:r>
              <a:rPr lang="en-US" dirty="0" smtClean="0">
                <a:solidFill>
                  <a:srgbClr val="00B050"/>
                </a:solidFill>
                <a:latin typeface="Calibri"/>
                <a:cs typeface="Calibri"/>
              </a:rPr>
              <a:t>→</a:t>
            </a:r>
            <a:endParaRPr lang="ru-RU" dirty="0">
              <a:solidFill>
                <a:srgbClr val="00B050"/>
              </a:solidFill>
              <a:latin typeface="Cambria" panose="02040503050406030204" pitchFamily="18" charset="0"/>
            </a:endParaRPr>
          </a:p>
        </p:txBody>
      </p:sp>
      <p:sp>
        <p:nvSpPr>
          <p:cNvPr id="24" name="Заголовок 1"/>
          <p:cNvSpPr>
            <a:spLocks noGrp="1"/>
          </p:cNvSpPr>
          <p:nvPr>
            <p:ph type="title"/>
          </p:nvPr>
        </p:nvSpPr>
        <p:spPr>
          <a:xfrm>
            <a:off x="683568" y="-278670"/>
            <a:ext cx="8028384" cy="1282154"/>
          </a:xfrm>
        </p:spPr>
        <p:txBody>
          <a:bodyPr>
            <a:normAutofit/>
          </a:bodyPr>
          <a:lstStyle/>
          <a:p>
            <a:pPr algn="ctr"/>
            <a:r>
              <a:rPr lang="en-US" sz="3600" b="1" dirty="0">
                <a:solidFill>
                  <a:schemeClr val="accent5">
                    <a:lumMod val="50000"/>
                  </a:schemeClr>
                </a:solidFill>
                <a:latin typeface="Cambria" panose="02040503050406030204" pitchFamily="18" charset="0"/>
              </a:rPr>
              <a:t>Web-interface. Edit </a:t>
            </a:r>
            <a:r>
              <a:rPr lang="en-US" sz="3600" b="1" dirty="0" smtClean="0">
                <a:solidFill>
                  <a:schemeClr val="accent5">
                    <a:lumMod val="50000"/>
                  </a:schemeClr>
                </a:solidFill>
                <a:latin typeface="Cambria" panose="02040503050406030204" pitchFamily="18" charset="0"/>
              </a:rPr>
              <a:t>Mode</a:t>
            </a:r>
            <a:endParaRPr lang="ru-RU" sz="3600" b="1" dirty="0">
              <a:solidFill>
                <a:schemeClr val="accent5">
                  <a:lumMod val="50000"/>
                </a:schemeClr>
              </a:solidFill>
              <a:latin typeface="Cambria" panose="02040503050406030204" pitchFamily="18" charset="0"/>
            </a:endParaRPr>
          </a:p>
        </p:txBody>
      </p:sp>
      <p:cxnSp>
        <p:nvCxnSpPr>
          <p:cNvPr id="18" name="Прямая со стрелкой 17"/>
          <p:cNvCxnSpPr/>
          <p:nvPr/>
        </p:nvCxnSpPr>
        <p:spPr>
          <a:xfrm>
            <a:off x="2987824" y="4007067"/>
            <a:ext cx="651453" cy="1329388"/>
          </a:xfrm>
          <a:prstGeom prst="straightConnector1">
            <a:avLst/>
          </a:prstGeom>
          <a:ln w="41275">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639" y="3584933"/>
            <a:ext cx="238158" cy="238158"/>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639" y="3892767"/>
            <a:ext cx="228600" cy="228600"/>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2349" y="4155528"/>
            <a:ext cx="228600" cy="228600"/>
          </a:xfrm>
          <a:prstGeom prst="rect">
            <a:avLst/>
          </a:prstGeom>
        </p:spPr>
      </p:pic>
      <p:sp>
        <p:nvSpPr>
          <p:cNvPr id="13" name="Прямоугольник 12"/>
          <p:cNvSpPr/>
          <p:nvPr/>
        </p:nvSpPr>
        <p:spPr>
          <a:xfrm>
            <a:off x="5652120" y="4150164"/>
            <a:ext cx="3456384" cy="278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2060"/>
                </a:solidFill>
                <a:latin typeface="Cambria" panose="02040503050406030204" pitchFamily="18" charset="0"/>
              </a:rPr>
              <a:t>Modify this setup: </a:t>
            </a:r>
            <a:r>
              <a:rPr lang="en-US" sz="1000" i="1" dirty="0" smtClean="0">
                <a:solidFill>
                  <a:srgbClr val="002060"/>
                </a:solidFill>
                <a:latin typeface="Cambria" panose="02040503050406030204" pitchFamily="18" charset="0"/>
              </a:rPr>
              <a:t>go to modification form </a:t>
            </a:r>
            <a:endParaRPr lang="ru-RU" sz="1000" i="1" dirty="0">
              <a:solidFill>
                <a:srgbClr val="002060"/>
              </a:solidFill>
              <a:latin typeface="Cambria" panose="02040503050406030204" pitchFamily="18" charset="0"/>
            </a:endParaRPr>
          </a:p>
        </p:txBody>
      </p:sp>
      <p:sp>
        <p:nvSpPr>
          <p:cNvPr id="19" name="Прямоугольник 18"/>
          <p:cNvSpPr/>
          <p:nvPr/>
        </p:nvSpPr>
        <p:spPr>
          <a:xfrm>
            <a:off x="5652120" y="3863318"/>
            <a:ext cx="3456384" cy="278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2060"/>
                </a:solidFill>
                <a:latin typeface="Cambria" panose="02040503050406030204" pitchFamily="18" charset="0"/>
              </a:rPr>
              <a:t>Approve this setup: </a:t>
            </a:r>
            <a:r>
              <a:rPr lang="en-US" sz="1000" i="1" dirty="0" smtClean="0">
                <a:solidFill>
                  <a:srgbClr val="002060"/>
                </a:solidFill>
                <a:latin typeface="Cambria" panose="02040503050406030204" pitchFamily="18" charset="0"/>
              </a:rPr>
              <a:t>change the status to Approved</a:t>
            </a:r>
            <a:endParaRPr lang="ru-RU" sz="1000" i="1" dirty="0">
              <a:solidFill>
                <a:srgbClr val="002060"/>
              </a:solidFill>
              <a:latin typeface="Cambria" panose="02040503050406030204" pitchFamily="18" charset="0"/>
            </a:endParaRPr>
          </a:p>
        </p:txBody>
      </p:sp>
      <p:sp>
        <p:nvSpPr>
          <p:cNvPr id="20" name="Прямоугольник 19"/>
          <p:cNvSpPr/>
          <p:nvPr/>
        </p:nvSpPr>
        <p:spPr>
          <a:xfrm>
            <a:off x="5652120" y="3576253"/>
            <a:ext cx="3456384" cy="278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002060"/>
                </a:solidFill>
                <a:latin typeface="Cambria" panose="02040503050406030204" pitchFamily="18" charset="0"/>
              </a:rPr>
              <a:t>Delete this setup: </a:t>
            </a:r>
            <a:r>
              <a:rPr lang="en-US" sz="1000" i="1" dirty="0" smtClean="0">
                <a:solidFill>
                  <a:srgbClr val="002060"/>
                </a:solidFill>
                <a:latin typeface="Cambria" panose="02040503050406030204" pitchFamily="18" charset="0"/>
              </a:rPr>
              <a:t>make this setup unavailable for usage </a:t>
            </a:r>
            <a:endParaRPr lang="ru-RU" sz="1000" i="1" dirty="0">
              <a:solidFill>
                <a:srgbClr val="002060"/>
              </a:solidFill>
              <a:latin typeface="Cambria" panose="02040503050406030204" pitchFamily="18" charset="0"/>
            </a:endParaRPr>
          </a:p>
        </p:txBody>
      </p:sp>
      <p:sp>
        <p:nvSpPr>
          <p:cNvPr id="3" name="Скругленный прямоугольник 2"/>
          <p:cNvSpPr>
            <a:spLocks noChangeAspect="1"/>
          </p:cNvSpPr>
          <p:nvPr/>
        </p:nvSpPr>
        <p:spPr>
          <a:xfrm>
            <a:off x="7416000" y="2996953"/>
            <a:ext cx="1069319" cy="336585"/>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a:spLocks noChangeAspect="1"/>
          </p:cNvSpPr>
          <p:nvPr/>
        </p:nvSpPr>
        <p:spPr>
          <a:xfrm>
            <a:off x="1475657" y="2948495"/>
            <a:ext cx="1837893" cy="1272875"/>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20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ppt_w</p:attrName>
                                        </p:attrNameLst>
                                      </p:cBhvr>
                                      <p:tavLst>
                                        <p:tav tm="0" fmla="#ppt_w*sin(2.5*pi*$)">
                                          <p:val>
                                            <p:fltVal val="0"/>
                                          </p:val>
                                        </p:tav>
                                        <p:tav tm="100000">
                                          <p:val>
                                            <p:fltVal val="1"/>
                                          </p:val>
                                        </p:tav>
                                      </p:tavLst>
                                    </p:anim>
                                    <p:anim calcmode="lin" valueType="num">
                                      <p:cBhvr>
                                        <p:cTn id="2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z="1600" smtClean="0"/>
              <a:pPr/>
              <a:t>11</a:t>
            </a:fld>
            <a:endParaRPr lang="ru-RU" sz="1600" dirty="0"/>
          </a:p>
        </p:txBody>
      </p:sp>
      <p:sp>
        <p:nvSpPr>
          <p:cNvPr id="4" name="Прямоугольник 3"/>
          <p:cNvSpPr/>
          <p:nvPr/>
        </p:nvSpPr>
        <p:spPr>
          <a:xfrm>
            <a:off x="395536" y="529476"/>
            <a:ext cx="914400" cy="6192000"/>
          </a:xfrm>
          <a:prstGeom prst="rect">
            <a:avLst/>
          </a:prstGeom>
          <a:ln>
            <a:solidFill>
              <a:schemeClr val="accent6">
                <a:alpha val="94000"/>
              </a:schemeClr>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2800" b="1" dirty="0">
                <a:solidFill>
                  <a:schemeClr val="accent5">
                    <a:lumMod val="50000"/>
                  </a:schemeClr>
                </a:solidFill>
                <a:latin typeface="Cambria" panose="02040503050406030204" pitchFamily="18" charset="0"/>
              </a:rPr>
              <a:t>Web-interface. Setup </a:t>
            </a:r>
            <a:r>
              <a:rPr lang="en-US" sz="2800" b="1" dirty="0" smtClean="0">
                <a:solidFill>
                  <a:schemeClr val="accent5">
                    <a:lumMod val="50000"/>
                  </a:schemeClr>
                </a:solidFill>
                <a:latin typeface="Cambria" panose="02040503050406030204" pitchFamily="18" charset="0"/>
              </a:rPr>
              <a:t>Compiling</a:t>
            </a:r>
          </a:p>
          <a:p>
            <a:pPr algn="ctr"/>
            <a:r>
              <a:rPr lang="en-US" sz="2800" dirty="0">
                <a:solidFill>
                  <a:schemeClr val="accent5">
                    <a:lumMod val="50000"/>
                  </a:schemeClr>
                </a:solidFill>
                <a:latin typeface="Cambria" panose="02040503050406030204" pitchFamily="18" charset="0"/>
              </a:rPr>
              <a:t>(</a:t>
            </a:r>
            <a:r>
              <a:rPr lang="en-US" sz="2800" dirty="0" smtClean="0">
                <a:solidFill>
                  <a:schemeClr val="accent5">
                    <a:lumMod val="50000"/>
                  </a:schemeClr>
                </a:solidFill>
                <a:latin typeface="Cambria" panose="02040503050406030204" pitchFamily="18" charset="0"/>
              </a:rPr>
              <a:t>Add New Setup)</a:t>
            </a:r>
            <a:endParaRPr lang="ru-RU" sz="2800" dirty="0">
              <a:solidFill>
                <a:schemeClr val="accent5">
                  <a:lumMod val="50000"/>
                </a:schemeClr>
              </a:solidFill>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359"/>
            <a:ext cx="6524430" cy="68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09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z="1600" smtClean="0"/>
              <a:pPr/>
              <a:t>12</a:t>
            </a:fld>
            <a:endParaRPr lang="ru-RU"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30"/>
            <a:ext cx="5738429" cy="68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406205" y="476672"/>
            <a:ext cx="914400" cy="6192000"/>
          </a:xfrm>
          <a:prstGeom prst="rect">
            <a:avLst/>
          </a:prstGeom>
          <a:ln>
            <a:solidFill>
              <a:schemeClr val="accent6">
                <a:alpha val="94000"/>
              </a:schemeClr>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2800" b="1" dirty="0">
                <a:solidFill>
                  <a:schemeClr val="accent5">
                    <a:lumMod val="50000"/>
                  </a:schemeClr>
                </a:solidFill>
                <a:latin typeface="Cambria" panose="02040503050406030204" pitchFamily="18" charset="0"/>
              </a:rPr>
              <a:t>Web-interface. Setup </a:t>
            </a:r>
            <a:r>
              <a:rPr lang="en-US" sz="2800" b="1" dirty="0" smtClean="0">
                <a:solidFill>
                  <a:schemeClr val="accent5">
                    <a:lumMod val="50000"/>
                  </a:schemeClr>
                </a:solidFill>
                <a:latin typeface="Cambria" panose="02040503050406030204" pitchFamily="18" charset="0"/>
              </a:rPr>
              <a:t>Modifying</a:t>
            </a:r>
          </a:p>
          <a:p>
            <a:pPr algn="ctr"/>
            <a:r>
              <a:rPr lang="en-US" sz="2800" dirty="0" smtClean="0">
                <a:solidFill>
                  <a:schemeClr val="accent5">
                    <a:lumMod val="50000"/>
                  </a:schemeClr>
                </a:solidFill>
                <a:latin typeface="Cambria" panose="02040503050406030204" pitchFamily="18" charset="0"/>
              </a:rPr>
              <a:t>(Change the Selected Setup)</a:t>
            </a:r>
            <a:endParaRPr lang="ru-RU" sz="2800" dirty="0">
              <a:solidFill>
                <a:schemeClr val="accent5">
                  <a:lumMod val="50000"/>
                </a:schemeClr>
              </a:solidFill>
              <a:latin typeface="Cambria" panose="02040503050406030204" pitchFamily="18" charset="0"/>
            </a:endParaRPr>
          </a:p>
        </p:txBody>
      </p:sp>
    </p:spTree>
    <p:extLst>
      <p:ext uri="{BB962C8B-B14F-4D97-AF65-F5344CB8AC3E}">
        <p14:creationId xmlns:p14="http://schemas.microsoft.com/office/powerpoint/2010/main" val="154525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67544" y="12129"/>
            <a:ext cx="8277460" cy="943547"/>
          </a:xfrm>
        </p:spPr>
        <p:txBody>
          <a:bodyPr>
            <a:noAutofit/>
          </a:bodyPr>
          <a:lstStyle/>
          <a:p>
            <a:pPr algn="ctr"/>
            <a:r>
              <a:rPr lang="en-US" dirty="0" smtClean="0"/>
              <a:t>  </a:t>
            </a:r>
            <a:r>
              <a:rPr lang="en-US" sz="3600" b="1" dirty="0" smtClean="0">
                <a:solidFill>
                  <a:schemeClr val="accent5">
                    <a:lumMod val="50000"/>
                  </a:schemeClr>
                </a:solidFill>
                <a:latin typeface="Cambria" panose="02040503050406030204" pitchFamily="18" charset="0"/>
              </a:rPr>
              <a:t>Macros</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13</a:t>
            </a:fld>
            <a:endParaRPr lang="ru-RU"/>
          </a:p>
        </p:txBody>
      </p:sp>
      <p:graphicFrame>
        <p:nvGraphicFramePr>
          <p:cNvPr id="8" name="Объект 2"/>
          <p:cNvGraphicFramePr>
            <a:graphicFrameLocks/>
          </p:cNvGraphicFramePr>
          <p:nvPr>
            <p:extLst>
              <p:ext uri="{D42A27DB-BD31-4B8C-83A1-F6EECF244321}">
                <p14:modId xmlns:p14="http://schemas.microsoft.com/office/powerpoint/2010/main" val="2609984327"/>
              </p:ext>
            </p:extLst>
          </p:nvPr>
        </p:nvGraphicFramePr>
        <p:xfrm>
          <a:off x="177782" y="947656"/>
          <a:ext cx="8856984" cy="5765800"/>
        </p:xfrm>
        <a:graphic>
          <a:graphicData uri="http://schemas.openxmlformats.org/drawingml/2006/table">
            <a:tbl>
              <a:tblPr firstRow="1" bandRow="1"/>
              <a:tblGrid>
                <a:gridCol w="2177947"/>
                <a:gridCol w="3798717"/>
                <a:gridCol w="1791347"/>
                <a:gridCol w="1088973"/>
              </a:tblGrid>
              <a:tr h="370840">
                <a:tc>
                  <a:txBody>
                    <a:bodyPr/>
                    <a:lstStyle/>
                    <a:p>
                      <a:r>
                        <a:rPr lang="en-US" sz="1600" b="1" i="1" dirty="0" smtClean="0">
                          <a:latin typeface="Cambria" panose="02040503050406030204" pitchFamily="18" charset="0"/>
                        </a:rPr>
                        <a:t>Signature</a:t>
                      </a:r>
                      <a:endParaRPr lang="ru-RU" sz="1600" i="1" dirty="0"/>
                    </a:p>
                  </a:txBody>
                  <a:tcPr>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i="1" dirty="0" smtClean="0">
                          <a:latin typeface="Cambria" panose="02040503050406030204" pitchFamily="18" charset="0"/>
                        </a:rPr>
                        <a:t>Description</a:t>
                      </a:r>
                      <a:endParaRPr lang="ru-RU" sz="1600" i="1" dirty="0" smtClean="0"/>
                    </a:p>
                  </a:txBody>
                  <a:tcPr>
                    <a:solidFill>
                      <a:schemeClr val="accent1">
                        <a:lumMod val="20000"/>
                        <a:lumOff val="80000"/>
                      </a:schemeClr>
                    </a:solidFill>
                  </a:tcPr>
                </a:tc>
                <a:tc>
                  <a:txBody>
                    <a:bodyPr/>
                    <a:lstStyle/>
                    <a:p>
                      <a:r>
                        <a:rPr lang="en-US" sz="1600" b="1" i="1" dirty="0" smtClean="0">
                          <a:latin typeface="Cambria" panose="02040503050406030204" pitchFamily="18" charset="0"/>
                        </a:rPr>
                        <a:t>Call</a:t>
                      </a:r>
                      <a:r>
                        <a:rPr lang="en-US" sz="1600" b="1" i="1" baseline="0" dirty="0" smtClean="0">
                          <a:latin typeface="Cambria" panose="02040503050406030204" pitchFamily="18" charset="0"/>
                        </a:rPr>
                        <a:t> </a:t>
                      </a:r>
                      <a:r>
                        <a:rPr lang="en-US" sz="1600" b="1" i="1" dirty="0" smtClean="0">
                          <a:latin typeface="Cambria" panose="02040503050406030204" pitchFamily="18" charset="0"/>
                        </a:rPr>
                        <a:t>Example</a:t>
                      </a:r>
                      <a:endParaRPr lang="ru-RU" sz="1600" i="1" dirty="0"/>
                    </a:p>
                  </a:txBody>
                  <a:tcPr>
                    <a:solidFill>
                      <a:schemeClr val="accent1">
                        <a:lumMod val="20000"/>
                        <a:lumOff val="80000"/>
                      </a:schemeClr>
                    </a:solidFill>
                  </a:tcPr>
                </a:tc>
                <a:tc>
                  <a:txBody>
                    <a:bodyPr/>
                    <a:lstStyle/>
                    <a:p>
                      <a:r>
                        <a:rPr lang="en-US" sz="1600" b="1" i="1" dirty="0" smtClean="0">
                          <a:latin typeface="Cambria" panose="02040503050406030204" pitchFamily="18" charset="0"/>
                        </a:rPr>
                        <a:t>Comment</a:t>
                      </a:r>
                      <a:endParaRPr lang="ru-RU" sz="1600" i="1" dirty="0"/>
                    </a:p>
                  </a:txBody>
                  <a:tcPr>
                    <a:solidFill>
                      <a:schemeClr val="accent1">
                        <a:lumMod val="20000"/>
                        <a:lumOff val="80000"/>
                      </a:schemeClr>
                    </a:solidFill>
                  </a:tcPr>
                </a:tc>
              </a:tr>
              <a:tr h="370840">
                <a:tc>
                  <a:txBody>
                    <a:bodyPr/>
                    <a:lstStyle/>
                    <a:p>
                      <a:r>
                        <a:rPr lang="en-US" sz="1500" b="1" dirty="0" smtClean="0">
                          <a:solidFill>
                            <a:srgbClr val="00B050"/>
                          </a:solidFill>
                          <a:latin typeface="Courier New" panose="02070309020205020404" pitchFamily="49" charset="0"/>
                          <a:cs typeface="Courier New" panose="02070309020205020404" pitchFamily="49" charset="0"/>
                        </a:rPr>
                        <a:t>void</a:t>
                      </a:r>
                      <a:r>
                        <a:rPr lang="en-US" sz="1500" b="1" dirty="0" smtClean="0">
                          <a:latin typeface="Cambria" panose="02040503050406030204" pitchFamily="18" charset="0"/>
                        </a:rPr>
                        <a:t> </a:t>
                      </a:r>
                      <a:r>
                        <a:rPr lang="en-US" sz="1500" b="1" dirty="0" err="1" smtClean="0">
                          <a:solidFill>
                            <a:srgbClr val="0070C0"/>
                          </a:solidFill>
                          <a:latin typeface="Courier New" panose="02070309020205020404" pitchFamily="49" charset="0"/>
                          <a:cs typeface="Courier New" panose="02070309020205020404" pitchFamily="49" charset="0"/>
                        </a:rPr>
                        <a:t>getSetupList</a:t>
                      </a:r>
                      <a:r>
                        <a:rPr lang="en-US" sz="1500" b="1" dirty="0" smtClean="0">
                          <a:solidFill>
                            <a:srgbClr val="0070C0"/>
                          </a:solidFill>
                          <a:latin typeface="Courier New" panose="02070309020205020404" pitchFamily="49" charset="0"/>
                          <a:cs typeface="Courier New" panose="02070309020205020404" pitchFamily="49" charset="0"/>
                        </a:rPr>
                        <a:t>();</a:t>
                      </a:r>
                      <a:endParaRPr lang="ru-RU" sz="1500" dirty="0"/>
                    </a:p>
                  </a:txBody>
                  <a:tcPr>
                    <a:solidFill>
                      <a:schemeClr val="bg1">
                        <a:lumMod val="95000"/>
                      </a:schemeClr>
                    </a:solidFill>
                  </a:tcPr>
                </a:tc>
                <a:tc>
                  <a:txBody>
                    <a:bodyPr/>
                    <a:lstStyle/>
                    <a:p>
                      <a:r>
                        <a:rPr lang="en-US" sz="1500" b="1" i="1" dirty="0" smtClean="0">
                          <a:latin typeface="Cambria" panose="02040503050406030204" pitchFamily="18" charset="0"/>
                        </a:rPr>
                        <a:t>Get the list of available setups</a:t>
                      </a:r>
                      <a:r>
                        <a:rPr lang="en-US" sz="1500" b="1" i="1" dirty="0" smtClean="0"/>
                        <a:t>. </a:t>
                      </a:r>
                      <a:r>
                        <a:rPr lang="en-US" sz="1500" dirty="0" smtClean="0">
                          <a:latin typeface="Cambria" panose="02040503050406030204" pitchFamily="18" charset="0"/>
                        </a:rPr>
                        <a:t>Print the list of available setups including tag, date of creation, author and description parameters for each approved setup. </a:t>
                      </a:r>
                      <a:endParaRPr lang="ru-RU" sz="1500" dirty="0"/>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err="1" smtClean="0">
                          <a:solidFill>
                            <a:srgbClr val="00B0F0"/>
                          </a:solidFill>
                          <a:latin typeface="Cambria" panose="02040503050406030204" pitchFamily="18" charset="0"/>
                        </a:rPr>
                        <a:t>getSetupList.c</a:t>
                      </a:r>
                      <a:r>
                        <a:rPr lang="en-US" sz="1500" dirty="0" smtClean="0">
                          <a:latin typeface="Cambria" panose="02040503050406030204" pitchFamily="18" charset="0"/>
                        </a:rPr>
                        <a:t>();</a:t>
                      </a:r>
                      <a:endParaRPr lang="ru-RU" sz="1500" dirty="0" smtClean="0">
                        <a:latin typeface="Cambria" panose="02040503050406030204" pitchFamily="18" charset="0"/>
                      </a:endParaRPr>
                    </a:p>
                  </a:txBody>
                  <a:tcPr>
                    <a:solidFill>
                      <a:schemeClr val="bg1">
                        <a:lumMod val="95000"/>
                      </a:schemeClr>
                    </a:solidFill>
                  </a:tcPr>
                </a:tc>
                <a:tc>
                  <a:txBody>
                    <a:bodyPr/>
                    <a:lstStyle/>
                    <a:p>
                      <a:r>
                        <a:rPr lang="en-US" sz="1200" dirty="0" smtClean="0">
                          <a:latin typeface="Cambria" panose="02040503050406030204" pitchFamily="18" charset="0"/>
                        </a:rPr>
                        <a:t>Return the available setups’ list</a:t>
                      </a:r>
                      <a:endParaRPr lang="ru-RU" sz="1200" dirty="0"/>
                    </a:p>
                  </a:txBody>
                  <a:tcPr>
                    <a:solidFill>
                      <a:schemeClr val="bg1">
                        <a:lumMod val="95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smtClean="0">
                          <a:solidFill>
                            <a:srgbClr val="00B050"/>
                          </a:solidFill>
                          <a:latin typeface="Cambria" panose="02040503050406030204" pitchFamily="18" charset="0"/>
                        </a:rPr>
                        <a:t>bool</a:t>
                      </a:r>
                      <a:r>
                        <a:rPr lang="en-US" sz="1500" b="1" dirty="0" smtClean="0">
                          <a:solidFill>
                            <a:srgbClr val="00B0F0"/>
                          </a:solidFill>
                          <a:latin typeface="Cambria" panose="02040503050406030204" pitchFamily="18" charset="0"/>
                        </a:rPr>
                        <a:t> </a:t>
                      </a:r>
                      <a:r>
                        <a:rPr lang="en-US" sz="1500" b="1" dirty="0" err="1" smtClean="0">
                          <a:solidFill>
                            <a:srgbClr val="00B0F0"/>
                          </a:solidFill>
                          <a:latin typeface="Cambria" panose="02040503050406030204" pitchFamily="18" charset="0"/>
                        </a:rPr>
                        <a:t>loadSetup</a:t>
                      </a:r>
                      <a:r>
                        <a:rPr lang="en-US" sz="1500" dirty="0" smtClean="0">
                          <a:latin typeface="Cambria" panose="02040503050406030204" pitchFamily="18" charset="0"/>
                        </a:rPr>
                        <a:t>(</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char*</a:t>
                      </a:r>
                      <a:r>
                        <a:rPr lang="en-US" sz="1500" dirty="0" smtClean="0">
                          <a:latin typeface="Cambria" panose="02040503050406030204" pitchFamily="18" charset="0"/>
                        </a:rPr>
                        <a:t> </a:t>
                      </a:r>
                      <a:r>
                        <a:rPr lang="en-US" sz="1500" dirty="0" err="1" smtClean="0">
                          <a:latin typeface="Cambria" panose="02040503050406030204" pitchFamily="18" charset="0"/>
                        </a:rPr>
                        <a:t>setupTag</a:t>
                      </a:r>
                      <a:r>
                        <a:rPr lang="en-US" sz="1500" dirty="0" smtClean="0">
                          <a:latin typeface="Cambria" panose="02040503050406030204" pitchFamily="18" charset="0"/>
                        </a:rPr>
                        <a:t>, </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char* </a:t>
                      </a:r>
                      <a:r>
                        <a:rPr lang="en-US" sz="1500" dirty="0" err="1" smtClean="0">
                          <a:latin typeface="Cambria" panose="02040503050406030204" pitchFamily="18" charset="0"/>
                        </a:rPr>
                        <a:t>moduleName</a:t>
                      </a:r>
                      <a:r>
                        <a:rPr lang="en-US" sz="1500" dirty="0" smtClean="0">
                          <a:latin typeface="Cambria" panose="02040503050406030204" pitchFamily="18" charset="0"/>
                        </a:rPr>
                        <a:t>);</a:t>
                      </a:r>
                      <a:endParaRPr lang="ru-RU" sz="1500" dirty="0" smtClean="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i="1" dirty="0" smtClean="0">
                          <a:latin typeface="Cambria" panose="02040503050406030204" pitchFamily="18" charset="0"/>
                        </a:rPr>
                        <a:t>Load setup into the CBM ROOT framework. </a:t>
                      </a:r>
                      <a:r>
                        <a:rPr lang="en-US" sz="1500" dirty="0" smtClean="0">
                          <a:latin typeface="Cambria" panose="02040503050406030204" pitchFamily="18" charset="0"/>
                        </a:rPr>
                        <a:t>The Geometry can be used in ROOT framework afterwards. Return FALSE  if setup is not loaded, and TRUE if the loading is successful.</a:t>
                      </a:r>
                      <a:endParaRPr lang="ru-RU" sz="1500" dirty="0" smtClean="0">
                        <a:latin typeface="Cambria" panose="02040503050406030204" pitchFamily="18" charset="0"/>
                      </a:endParaRPr>
                    </a:p>
                  </a:txBody>
                  <a:tcPr>
                    <a:solidFill>
                      <a:schemeClr val="bg1">
                        <a:lumMod val="95000"/>
                      </a:schemeClr>
                    </a:solidFill>
                  </a:tcPr>
                </a:tc>
                <a:tc>
                  <a:txBody>
                    <a:bodyPr/>
                    <a:lstStyle/>
                    <a:p>
                      <a:r>
                        <a:rPr lang="en-US" sz="1500" dirty="0" smtClean="0">
                          <a:solidFill>
                            <a:srgbClr val="00B050"/>
                          </a:solidFill>
                          <a:latin typeface="Cambria" panose="02040503050406030204" pitchFamily="18" charset="0"/>
                        </a:rPr>
                        <a:t>bool</a:t>
                      </a:r>
                      <a:r>
                        <a:rPr lang="en-US" sz="1500" dirty="0" smtClean="0">
                          <a:latin typeface="Cambria" panose="02040503050406030204" pitchFamily="18" charset="0"/>
                        </a:rPr>
                        <a:t> res = </a:t>
                      </a:r>
                      <a:r>
                        <a:rPr lang="en-US" sz="1500" dirty="0" err="1" smtClean="0">
                          <a:solidFill>
                            <a:srgbClr val="00B0F0"/>
                          </a:solidFill>
                          <a:latin typeface="Cambria" panose="02040503050406030204" pitchFamily="18" charset="0"/>
                        </a:rPr>
                        <a:t>loadSetup</a:t>
                      </a:r>
                      <a:r>
                        <a:rPr lang="en-US" sz="1500" dirty="0" smtClean="0">
                          <a:latin typeface="Cambria" panose="02040503050406030204" pitchFamily="18" charset="0"/>
                        </a:rPr>
                        <a:t>(“sis100_electron”, “*”); </a:t>
                      </a:r>
                      <a:endParaRPr lang="ru-RU" sz="1500" dirty="0"/>
                    </a:p>
                  </a:txBody>
                  <a:tcPr>
                    <a:solidFill>
                      <a:schemeClr val="bg1">
                        <a:lumMod val="95000"/>
                      </a:schemeClr>
                    </a:solidFill>
                  </a:tcPr>
                </a:tc>
                <a:tc>
                  <a:txBody>
                    <a:bodyPr/>
                    <a:lstStyle/>
                    <a:p>
                      <a:pPr marL="0" indent="0">
                        <a:buNone/>
                      </a:pPr>
                      <a:r>
                        <a:rPr lang="en-US" sz="1200" b="1" dirty="0" smtClean="0">
                          <a:latin typeface="Cambria" panose="02040503050406030204" pitchFamily="18" charset="0"/>
                        </a:rPr>
                        <a:t>“*”</a:t>
                      </a:r>
                      <a:r>
                        <a:rPr lang="en-US" sz="1200" dirty="0" smtClean="0">
                          <a:latin typeface="Cambria" panose="02040503050406030204" pitchFamily="18" charset="0"/>
                        </a:rPr>
                        <a:t> – all setup modules to be loaded</a:t>
                      </a:r>
                      <a:endParaRPr lang="ru-RU" sz="1200" dirty="0" smtClean="0">
                        <a:latin typeface="Cambria" panose="02040503050406030204" pitchFamily="18" charset="0"/>
                      </a:endParaRPr>
                    </a:p>
                  </a:txBody>
                  <a:tcPr>
                    <a:solidFill>
                      <a:schemeClr val="bg1">
                        <a:lumMod val="95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smtClean="0">
                          <a:solidFill>
                            <a:srgbClr val="00B050"/>
                          </a:solidFill>
                          <a:latin typeface="Cambria" panose="02040503050406030204" pitchFamily="18" charset="0"/>
                        </a:rPr>
                        <a:t>bool</a:t>
                      </a:r>
                      <a:r>
                        <a:rPr lang="en-US" sz="1500" b="1" dirty="0" smtClean="0">
                          <a:latin typeface="Cambria" panose="02040503050406030204" pitchFamily="18" charset="0"/>
                        </a:rPr>
                        <a:t> </a:t>
                      </a:r>
                      <a:r>
                        <a:rPr lang="en-US" sz="1500" b="1" dirty="0" err="1" smtClean="0">
                          <a:solidFill>
                            <a:srgbClr val="00B0F0"/>
                          </a:solidFill>
                          <a:latin typeface="Cambria" panose="02040503050406030204" pitchFamily="18" charset="0"/>
                        </a:rPr>
                        <a:t>loadSetup</a:t>
                      </a:r>
                      <a:r>
                        <a:rPr lang="en-US" sz="1500" dirty="0" smtClean="0">
                          <a:latin typeface="Cambria" panose="02040503050406030204" pitchFamily="18" charset="0"/>
                        </a:rPr>
                        <a:t>(</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char* </a:t>
                      </a:r>
                      <a:r>
                        <a:rPr lang="en-US" sz="1500" dirty="0" err="1" smtClean="0">
                          <a:latin typeface="Cambria" panose="02040503050406030204" pitchFamily="18" charset="0"/>
                        </a:rPr>
                        <a:t>setupTag</a:t>
                      </a:r>
                      <a:r>
                        <a:rPr lang="en-US" sz="1500" dirty="0" smtClean="0">
                          <a:latin typeface="Cambria" panose="02040503050406030204" pitchFamily="18" charset="0"/>
                        </a:rPr>
                        <a:t>, </a:t>
                      </a:r>
                      <a:r>
                        <a:rPr lang="en-US" sz="1500" kern="1200" dirty="0" err="1" smtClean="0">
                          <a:solidFill>
                            <a:schemeClr val="tx1"/>
                          </a:solidFill>
                          <a:effectLst/>
                          <a:latin typeface="+mn-lt"/>
                          <a:ea typeface="+mn-ea"/>
                          <a:cs typeface="+mn-cs"/>
                        </a:rPr>
                        <a:t>int</a:t>
                      </a:r>
                      <a:r>
                        <a:rPr lang="en-US" sz="1500" kern="1200" dirty="0" smtClean="0">
                          <a:solidFill>
                            <a:schemeClr val="tx1"/>
                          </a:solidFill>
                          <a:effectLst/>
                          <a:latin typeface="+mn-lt"/>
                          <a:ea typeface="+mn-ea"/>
                          <a:cs typeface="+mn-cs"/>
                        </a:rPr>
                        <a:t> </a:t>
                      </a:r>
                      <a:r>
                        <a:rPr lang="en-US" sz="1500" kern="1200" dirty="0" err="1" smtClean="0">
                          <a:solidFill>
                            <a:schemeClr val="tx1"/>
                          </a:solidFill>
                          <a:effectLst/>
                          <a:latin typeface="+mn-lt"/>
                          <a:ea typeface="+mn-ea"/>
                          <a:cs typeface="+mn-cs"/>
                        </a:rPr>
                        <a:t>moduleId</a:t>
                      </a:r>
                      <a:r>
                        <a:rPr lang="en-US" sz="1500" dirty="0" smtClean="0">
                          <a:latin typeface="Cambria" panose="02040503050406030204" pitchFamily="18" charset="0"/>
                        </a:rPr>
                        <a:t>);</a:t>
                      </a:r>
                      <a:endParaRPr lang="ru-RU" sz="1500" dirty="0" smtClean="0">
                        <a:latin typeface="Cambria" panose="02040503050406030204" pitchFamily="18" charset="0"/>
                      </a:endParaRPr>
                    </a:p>
                  </a:txBody>
                  <a:tcPr>
                    <a:solidFill>
                      <a:schemeClr val="bg1">
                        <a:lumMod val="95000"/>
                      </a:schemeClr>
                    </a:solidFill>
                  </a:tcPr>
                </a:tc>
                <a:tc>
                  <a:txBody>
                    <a:bodyPr/>
                    <a:lstStyle/>
                    <a:p>
                      <a:r>
                        <a:rPr lang="en-US" sz="1500" b="1" i="1" kern="1200" dirty="0" smtClean="0">
                          <a:solidFill>
                            <a:schemeClr val="tx1"/>
                          </a:solidFill>
                          <a:effectLst/>
                          <a:latin typeface="Cambria" panose="02040503050406030204" pitchFamily="18" charset="0"/>
                          <a:ea typeface="+mn-ea"/>
                          <a:cs typeface="+mn-cs"/>
                        </a:rPr>
                        <a:t>Load setup into CBM ROOT environment by module Id</a:t>
                      </a:r>
                      <a:r>
                        <a:rPr lang="en-US" sz="1500" b="1" i="1" kern="1200" baseline="0" dirty="0" smtClean="0">
                          <a:solidFill>
                            <a:schemeClr val="tx1"/>
                          </a:solidFill>
                          <a:effectLst/>
                          <a:latin typeface="Cambria" panose="02040503050406030204" pitchFamily="18" charset="0"/>
                          <a:ea typeface="+mn-ea"/>
                          <a:cs typeface="+mn-cs"/>
                        </a:rPr>
                        <a:t> </a:t>
                      </a:r>
                      <a:r>
                        <a:rPr lang="en-US" sz="1500" kern="1200" dirty="0" smtClean="0">
                          <a:solidFill>
                            <a:schemeClr val="tx1"/>
                          </a:solidFill>
                          <a:effectLst/>
                          <a:latin typeface="Cambria" panose="02040503050406030204" pitchFamily="18" charset="0"/>
                          <a:ea typeface="+mn-ea"/>
                          <a:cs typeface="+mn-cs"/>
                        </a:rPr>
                        <a:t>to load setup into the CBM ROOT framework. The Geometry can be used in ROOT framework afterwards. Return FALSE if setup is not loaded, and TRUE if loading is successful.</a:t>
                      </a:r>
                      <a:endParaRPr lang="ru-RU" sz="1500" dirty="0">
                        <a:latin typeface="Cambria" panose="02040503050406030204" pitchFamily="18" charset="0"/>
                      </a:endParaRPr>
                    </a:p>
                  </a:txBody>
                  <a:tcPr>
                    <a:solidFill>
                      <a:schemeClr val="bg1">
                        <a:lumMod val="95000"/>
                      </a:schemeClr>
                    </a:solidFill>
                  </a:tcPr>
                </a:tc>
                <a:tc>
                  <a:txBody>
                    <a:bodyPr/>
                    <a:lstStyle/>
                    <a:p>
                      <a:r>
                        <a:rPr lang="en-US" sz="1500" dirty="0" smtClean="0">
                          <a:solidFill>
                            <a:srgbClr val="00B050"/>
                          </a:solidFill>
                          <a:latin typeface="Cambria" panose="02040503050406030204" pitchFamily="18" charset="0"/>
                        </a:rPr>
                        <a:t>bool</a:t>
                      </a:r>
                      <a:r>
                        <a:rPr lang="en-US" sz="1500" dirty="0" smtClean="0">
                          <a:latin typeface="Cambria" panose="02040503050406030204" pitchFamily="18" charset="0"/>
                        </a:rPr>
                        <a:t> res = </a:t>
                      </a:r>
                      <a:r>
                        <a:rPr lang="en-US" sz="1500" dirty="0" err="1" smtClean="0">
                          <a:solidFill>
                            <a:srgbClr val="00B0F0"/>
                          </a:solidFill>
                          <a:latin typeface="Cambria" panose="02040503050406030204" pitchFamily="18" charset="0"/>
                        </a:rPr>
                        <a:t>loadSetup</a:t>
                      </a:r>
                      <a:r>
                        <a:rPr lang="en-US" sz="1500" dirty="0" smtClean="0">
                          <a:latin typeface="Cambria" panose="02040503050406030204" pitchFamily="18" charset="0"/>
                        </a:rPr>
                        <a:t>(“sis100_electron”</a:t>
                      </a:r>
                      <a:r>
                        <a:rPr lang="en-US" sz="1500" kern="1200" dirty="0" smtClean="0">
                          <a:solidFill>
                            <a:schemeClr val="tx1"/>
                          </a:solidFill>
                          <a:effectLst/>
                          <a:latin typeface="+mn-lt"/>
                          <a:ea typeface="+mn-ea"/>
                          <a:cs typeface="+mn-cs"/>
                        </a:rPr>
                        <a:t>,-1);     </a:t>
                      </a:r>
                      <a:endParaRPr lang="ru-RU" sz="1500" dirty="0"/>
                    </a:p>
                  </a:txBody>
                  <a:tcPr>
                    <a:solidFill>
                      <a:schemeClr val="bg1">
                        <a:lumMod val="95000"/>
                      </a:schemeClr>
                    </a:solidFill>
                  </a:tcPr>
                </a:tc>
                <a:tc>
                  <a:txBody>
                    <a:bodyPr/>
                    <a:lstStyle/>
                    <a:p>
                      <a:endParaRPr lang="ru-RU" dirty="0"/>
                    </a:p>
                  </a:txBody>
                  <a:tcPr>
                    <a:solidFill>
                      <a:schemeClr val="bg1">
                        <a:lumMod val="95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smtClean="0">
                          <a:solidFill>
                            <a:srgbClr val="00B050"/>
                          </a:solidFill>
                          <a:latin typeface="Cambria" panose="02040503050406030204" pitchFamily="18" charset="0"/>
                        </a:rPr>
                        <a:t>bool</a:t>
                      </a:r>
                      <a:r>
                        <a:rPr lang="en-US" sz="1500" b="1" dirty="0" smtClean="0">
                          <a:latin typeface="Cambria" panose="02040503050406030204" pitchFamily="18" charset="0"/>
                        </a:rPr>
                        <a:t> </a:t>
                      </a:r>
                      <a:r>
                        <a:rPr lang="en-US" sz="1500" b="1" dirty="0" err="1" smtClean="0">
                          <a:solidFill>
                            <a:srgbClr val="00B0F0"/>
                          </a:solidFill>
                          <a:latin typeface="Cambria" panose="02040503050406030204" pitchFamily="18" charset="0"/>
                        </a:rPr>
                        <a:t>loadSetup</a:t>
                      </a:r>
                      <a:r>
                        <a:rPr lang="en-US" sz="1500" dirty="0" smtClean="0">
                          <a:latin typeface="Cambria" panose="02040503050406030204" pitchFamily="18" charset="0"/>
                        </a:rPr>
                        <a:t>(</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char* </a:t>
                      </a:r>
                      <a:r>
                        <a:rPr lang="en-US" sz="1500" dirty="0" err="1" smtClean="0">
                          <a:latin typeface="Cambria" panose="02040503050406030204" pitchFamily="18" charset="0"/>
                        </a:rPr>
                        <a:t>setupTag</a:t>
                      </a:r>
                      <a:r>
                        <a:rPr lang="en-US" sz="1500" dirty="0" smtClean="0">
                          <a:latin typeface="Cambria" panose="02040503050406030204" pitchFamily="18" charset="0"/>
                        </a:rPr>
                        <a:t>, </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char* </a:t>
                      </a:r>
                      <a:r>
                        <a:rPr lang="en-US" sz="1500" dirty="0" err="1" smtClean="0">
                          <a:latin typeface="Cambria" panose="02040503050406030204" pitchFamily="18" charset="0"/>
                        </a:rPr>
                        <a:t>moduleName</a:t>
                      </a:r>
                      <a:r>
                        <a:rPr lang="en-US" sz="1500" dirty="0" smtClean="0">
                          <a:latin typeface="Cambria" panose="02040503050406030204" pitchFamily="18" charset="0"/>
                        </a:rPr>
                        <a:t>, </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char* </a:t>
                      </a:r>
                      <a:r>
                        <a:rPr lang="en-US" sz="1500" dirty="0" smtClean="0">
                          <a:latin typeface="Cambria" panose="02040503050406030204" pitchFamily="18" charset="0"/>
                        </a:rPr>
                        <a:t>xml);</a:t>
                      </a:r>
                      <a:endParaRPr lang="ru-RU" sz="1500" dirty="0" smtClean="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i="1" dirty="0" smtClean="0">
                          <a:latin typeface="Cambria" panose="02040503050406030204" pitchFamily="18" charset="0"/>
                        </a:rPr>
                        <a:t>Load setup into the ROOT environment</a:t>
                      </a:r>
                      <a:r>
                        <a:rPr lang="en-US" sz="1500" dirty="0" smtClean="0">
                          <a:latin typeface="Cambria" panose="02040503050406030204" pitchFamily="18" charset="0"/>
                        </a:rPr>
                        <a:t>. Geometry can be used in the ROOT environment after this operation. User can use xml file in order to move any setup module during loading. Return false if setup was not loaded because of errors and true if load is successful.</a:t>
                      </a:r>
                      <a:endParaRPr lang="ru-RU" sz="1500" dirty="0" smtClean="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err="1" smtClean="0">
                          <a:solidFill>
                            <a:srgbClr val="00B0F0"/>
                          </a:solidFill>
                          <a:latin typeface="Cambria" panose="02040503050406030204" pitchFamily="18" charset="0"/>
                        </a:rPr>
                        <a:t>loadSetup</a:t>
                      </a:r>
                      <a:r>
                        <a:rPr lang="en-US" sz="1500" dirty="0" smtClean="0">
                          <a:latin typeface="Cambria" panose="02040503050406030204" pitchFamily="18" charset="0"/>
                        </a:rPr>
                        <a:t>("sis100_electron", ”*”, "local.xml")</a:t>
                      </a:r>
                      <a:endParaRPr lang="ru-RU" sz="1500" dirty="0" smtClean="0">
                        <a:latin typeface="Cambria" panose="02040503050406030204" pitchFamily="18" charset="0"/>
                      </a:endParaRPr>
                    </a:p>
                  </a:txBody>
                  <a:tcPr>
                    <a:solidFill>
                      <a:schemeClr val="bg1">
                        <a:lumMod val="95000"/>
                      </a:schemeClr>
                    </a:solidFill>
                  </a:tcPr>
                </a:tc>
                <a:tc>
                  <a:txBody>
                    <a:bodyPr/>
                    <a:lstStyle/>
                    <a:p>
                      <a:r>
                        <a:rPr lang="en-US" sz="1200" dirty="0" smtClean="0">
                          <a:latin typeface="Cambria" panose="02040503050406030204" pitchFamily="18" charset="0"/>
                        </a:rPr>
                        <a:t>xml file contains information on the setup modules and their shifts.</a:t>
                      </a:r>
                      <a:endParaRPr lang="ru-RU" sz="12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179195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478" y="8571"/>
            <a:ext cx="7498080" cy="1143000"/>
          </a:xfrm>
        </p:spPr>
        <p:txBody>
          <a:bodyPr>
            <a:normAutofit/>
          </a:bodyPr>
          <a:lstStyle/>
          <a:p>
            <a:pPr algn="ctr"/>
            <a:r>
              <a:rPr lang="en-US" sz="3600" b="1" dirty="0">
                <a:solidFill>
                  <a:schemeClr val="accent5">
                    <a:lumMod val="50000"/>
                  </a:schemeClr>
                </a:solidFill>
              </a:rPr>
              <a:t>Conclusion and Next Steps</a:t>
            </a:r>
            <a:endParaRPr lang="ru-RU" sz="3600" b="1" dirty="0">
              <a:solidFill>
                <a:schemeClr val="accent5">
                  <a:lumMod val="50000"/>
                </a:schemeClr>
              </a:solidFill>
            </a:endParaRPr>
          </a:p>
        </p:txBody>
      </p:sp>
      <p:sp>
        <p:nvSpPr>
          <p:cNvPr id="3" name="Объект 2"/>
          <p:cNvSpPr>
            <a:spLocks noGrp="1"/>
          </p:cNvSpPr>
          <p:nvPr>
            <p:ph idx="1"/>
          </p:nvPr>
        </p:nvSpPr>
        <p:spPr>
          <a:xfrm>
            <a:off x="707078" y="1258551"/>
            <a:ext cx="7920880" cy="2952328"/>
          </a:xfrm>
          <a:ln w="57150">
            <a:solidFill>
              <a:srgbClr val="00B050"/>
            </a:solidFill>
          </a:ln>
        </p:spPr>
        <p:txBody>
          <a:bodyPr>
            <a:normAutofit lnSpcReduction="10000"/>
          </a:bodyPr>
          <a:lstStyle/>
          <a:p>
            <a:pPr marL="0" indent="0">
              <a:buNone/>
            </a:pPr>
            <a:r>
              <a:rPr lang="en-US" sz="2600" dirty="0"/>
              <a:t>Geometry DB prototype for storing and retrieving the geometry of CBM modules </a:t>
            </a:r>
            <a:r>
              <a:rPr lang="en-US" sz="2600" dirty="0" smtClean="0"/>
              <a:t>has been developed</a:t>
            </a:r>
            <a:r>
              <a:rPr lang="ru-RU" sz="2600" dirty="0" smtClean="0"/>
              <a:t>:</a:t>
            </a:r>
          </a:p>
          <a:p>
            <a:r>
              <a:rPr lang="en-US" sz="2600" dirty="0" smtClean="0"/>
              <a:t>DB </a:t>
            </a:r>
            <a:r>
              <a:rPr lang="en-US" sz="2600" dirty="0"/>
              <a:t>(DBMS PostgreSQL, SQLite);</a:t>
            </a:r>
          </a:p>
          <a:p>
            <a:r>
              <a:rPr lang="en-US" sz="2600" dirty="0"/>
              <a:t>GUI (Graphical User Interface) </a:t>
            </a:r>
            <a:r>
              <a:rPr lang="en-US" sz="2600" dirty="0" smtClean="0"/>
              <a:t>tools;</a:t>
            </a:r>
            <a:endParaRPr lang="en-US" sz="2600" dirty="0"/>
          </a:p>
          <a:p>
            <a:r>
              <a:rPr lang="en-US" sz="2600" dirty="0"/>
              <a:t>API (Application Programming Interface) tools as a set of ROOT </a:t>
            </a:r>
            <a:r>
              <a:rPr lang="en-US" sz="2600" dirty="0" smtClean="0"/>
              <a:t>macros;</a:t>
            </a:r>
          </a:p>
          <a:p>
            <a:r>
              <a:rPr lang="en-US" sz="2600" dirty="0" smtClean="0"/>
              <a:t>Beta Testing.</a:t>
            </a:r>
            <a:endParaRPr lang="en-US" sz="2600" i="1" dirty="0"/>
          </a:p>
        </p:txBody>
      </p:sp>
      <p:sp>
        <p:nvSpPr>
          <p:cNvPr id="5" name="Номер слайда 4"/>
          <p:cNvSpPr>
            <a:spLocks noGrp="1"/>
          </p:cNvSpPr>
          <p:nvPr>
            <p:ph type="sldNum" sz="quarter" idx="12"/>
          </p:nvPr>
        </p:nvSpPr>
        <p:spPr/>
        <p:txBody>
          <a:bodyPr/>
          <a:lstStyle/>
          <a:p>
            <a:fld id="{9873668C-1D03-4606-BB8C-B3075B64DBAA}" type="slidenum">
              <a:rPr lang="ru-RU" sz="1600" smtClean="0"/>
              <a:t>14</a:t>
            </a:fld>
            <a:endParaRPr lang="ru-RU" sz="1600" dirty="0"/>
          </a:p>
        </p:txBody>
      </p:sp>
      <p:sp>
        <p:nvSpPr>
          <p:cNvPr id="6" name="Объект 2"/>
          <p:cNvSpPr txBox="1">
            <a:spLocks/>
          </p:cNvSpPr>
          <p:nvPr/>
        </p:nvSpPr>
        <p:spPr>
          <a:xfrm>
            <a:off x="1338528" y="4424840"/>
            <a:ext cx="6657980" cy="2100504"/>
          </a:xfrm>
          <a:prstGeom prst="rect">
            <a:avLst/>
          </a:prstGeom>
          <a:ln w="38100">
            <a:solidFill>
              <a:schemeClr val="accent3">
                <a:lumMod val="60000"/>
                <a:lumOff val="40000"/>
              </a:schemeClr>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buFont typeface="Wingdings" pitchFamily="2" charset="2"/>
              <a:buChar char="Ø"/>
            </a:pPr>
            <a:r>
              <a:rPr lang="en-US" dirty="0"/>
              <a:t>C</a:t>
            </a:r>
            <a:r>
              <a:rPr lang="en-GB" dirty="0" err="1" smtClean="0"/>
              <a:t>ontinue</a:t>
            </a:r>
            <a:r>
              <a:rPr lang="en-GB" dirty="0" smtClean="0"/>
              <a:t> </a:t>
            </a:r>
            <a:r>
              <a:rPr lang="en-GB" dirty="0"/>
              <a:t>filling </a:t>
            </a:r>
            <a:r>
              <a:rPr lang="en-GB" dirty="0" smtClean="0"/>
              <a:t>D</a:t>
            </a:r>
            <a:r>
              <a:rPr lang="ru-RU" dirty="0" smtClean="0"/>
              <a:t>В</a:t>
            </a:r>
            <a:endParaRPr lang="en-GB" dirty="0" smtClean="0"/>
          </a:p>
          <a:p>
            <a:pPr lvl="1">
              <a:buFont typeface="Wingdings" pitchFamily="2" charset="2"/>
              <a:buChar char="Ø"/>
            </a:pPr>
            <a:r>
              <a:rPr lang="en-GB" dirty="0" smtClean="0"/>
              <a:t>Preparing to include into </a:t>
            </a:r>
            <a:r>
              <a:rPr lang="en-GB" dirty="0" err="1" smtClean="0"/>
              <a:t>CBMRoot</a:t>
            </a:r>
            <a:r>
              <a:rPr lang="en-GB" dirty="0" smtClean="0"/>
              <a:t> release</a:t>
            </a:r>
          </a:p>
        </p:txBody>
      </p:sp>
    </p:spTree>
    <p:extLst>
      <p:ext uri="{BB962C8B-B14F-4D97-AF65-F5344CB8AC3E}">
        <p14:creationId xmlns:p14="http://schemas.microsoft.com/office/powerpoint/2010/main" val="4139477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z="1600" smtClean="0"/>
              <a:t>15</a:t>
            </a:fld>
            <a:endParaRPr lang="ru-RU" sz="1600" dirty="0"/>
          </a:p>
        </p:txBody>
      </p:sp>
      <p:sp>
        <p:nvSpPr>
          <p:cNvPr id="7" name="Объект 2"/>
          <p:cNvSpPr txBox="1">
            <a:spLocks/>
          </p:cNvSpPr>
          <p:nvPr/>
        </p:nvSpPr>
        <p:spPr>
          <a:xfrm>
            <a:off x="1331640" y="2348880"/>
            <a:ext cx="6657980" cy="2376264"/>
          </a:xfrm>
          <a:prstGeom prst="rect">
            <a:avLst/>
          </a:prstGeom>
          <a:ln w="38100">
            <a:solidFill>
              <a:schemeClr val="accent3">
                <a:lumMod val="60000"/>
                <a:lumOff val="40000"/>
              </a:schemeClr>
            </a:solidFill>
          </a:ln>
        </p:spPr>
        <p:txBody>
          <a:bodyPr anchor="ct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02336" lvl="1" indent="0" algn="ctr">
              <a:buNone/>
            </a:pPr>
            <a:r>
              <a:rPr lang="en-GB" sz="4000" i="1" dirty="0" smtClean="0">
                <a:solidFill>
                  <a:srgbClr val="0070C0"/>
                </a:solidFill>
                <a:effectLst>
                  <a:outerShdw blurRad="38100" dist="38100" dir="2700000" algn="tl">
                    <a:srgbClr val="000000">
                      <a:alpha val="43137"/>
                    </a:srgbClr>
                  </a:outerShdw>
                </a:effectLst>
                <a:latin typeface="Cambria" panose="02040503050406030204" pitchFamily="18" charset="0"/>
              </a:rPr>
              <a:t>Thanks for your attention!</a:t>
            </a:r>
          </a:p>
        </p:txBody>
      </p:sp>
    </p:spTree>
    <p:extLst>
      <p:ext uri="{BB962C8B-B14F-4D97-AF65-F5344CB8AC3E}">
        <p14:creationId xmlns:p14="http://schemas.microsoft.com/office/powerpoint/2010/main" val="263919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39" y="36006"/>
            <a:ext cx="7498080" cy="764704"/>
          </a:xfrm>
        </p:spPr>
        <p:txBody>
          <a:bodyPr>
            <a:normAutofit/>
          </a:bodyPr>
          <a:lstStyle/>
          <a:p>
            <a:pPr algn="ctr"/>
            <a:r>
              <a:rPr lang="en-US" sz="2800" b="1" i="1" dirty="0" smtClean="0">
                <a:solidFill>
                  <a:srgbClr val="002060"/>
                </a:solidFill>
                <a:latin typeface="Cambria" panose="02040503050406030204" pitchFamily="18" charset="0"/>
              </a:rPr>
              <a:t>Motivation</a:t>
            </a:r>
            <a:endParaRPr lang="ru-RU" sz="2800" b="1" i="1" dirty="0">
              <a:solidFill>
                <a:srgbClr val="002060"/>
              </a:solidFill>
              <a:latin typeface="Cambria" panose="02040503050406030204" pitchFamily="18" charset="0"/>
            </a:endParaRPr>
          </a:p>
        </p:txBody>
      </p:sp>
      <p:sp>
        <p:nvSpPr>
          <p:cNvPr id="3" name="Объект 2"/>
          <p:cNvSpPr>
            <a:spLocks noGrp="1"/>
          </p:cNvSpPr>
          <p:nvPr>
            <p:ph idx="1"/>
          </p:nvPr>
        </p:nvSpPr>
        <p:spPr>
          <a:xfrm>
            <a:off x="-10284" y="716329"/>
            <a:ext cx="9141267" cy="3460296"/>
          </a:xfrm>
        </p:spPr>
        <p:txBody>
          <a:bodyPr>
            <a:noAutofit/>
          </a:bodyPr>
          <a:lstStyle/>
          <a:p>
            <a:pPr marL="425196" indent="-342900"/>
            <a:r>
              <a:rPr lang="en-US" sz="2300" dirty="0" smtClean="0">
                <a:latin typeface="Cambria" panose="02040503050406030204" pitchFamily="18" charset="0"/>
              </a:rPr>
              <a:t>Variety </a:t>
            </a:r>
            <a:r>
              <a:rPr lang="en-US" sz="2300" dirty="0">
                <a:latin typeface="Cambria" panose="02040503050406030204" pitchFamily="18" charset="0"/>
              </a:rPr>
              <a:t>of detector </a:t>
            </a:r>
            <a:r>
              <a:rPr lang="en-US" sz="2300" dirty="0" smtClean="0">
                <a:latin typeface="Cambria" panose="02040503050406030204" pitchFamily="18" charset="0"/>
              </a:rPr>
              <a:t>modules;</a:t>
            </a:r>
            <a:endParaRPr lang="en-US" sz="2300" dirty="0">
              <a:latin typeface="Cambria" panose="02040503050406030204" pitchFamily="18" charset="0"/>
            </a:endParaRPr>
          </a:p>
          <a:p>
            <a:pPr marL="425196" indent="-342900"/>
            <a:r>
              <a:rPr lang="en-US" sz="2300" dirty="0" smtClean="0">
                <a:latin typeface="Cambria" panose="02040503050406030204" pitchFamily="18" charset="0"/>
              </a:rPr>
              <a:t>Flexibility: </a:t>
            </a:r>
            <a:r>
              <a:rPr lang="en-US" sz="2300" dirty="0">
                <a:latin typeface="Cambria" panose="02040503050406030204" pitchFamily="18" charset="0"/>
              </a:rPr>
              <a:t>combine different modules for different setups (e.g., sis100_electron, sis100_muon</a:t>
            </a:r>
            <a:r>
              <a:rPr lang="en-US" sz="2300" dirty="0" smtClean="0">
                <a:latin typeface="Cambria" panose="02040503050406030204" pitchFamily="18" charset="0"/>
              </a:rPr>
              <a:t>);</a:t>
            </a:r>
            <a:endParaRPr lang="en-US" sz="2300" dirty="0">
              <a:latin typeface="Cambria" panose="02040503050406030204" pitchFamily="18" charset="0"/>
            </a:endParaRPr>
          </a:p>
          <a:p>
            <a:pPr marL="425196" indent="-342900"/>
            <a:r>
              <a:rPr lang="en-US" sz="2300" dirty="0">
                <a:latin typeface="Cambria" panose="02040503050406030204" pitchFamily="18" charset="0"/>
              </a:rPr>
              <a:t>E</a:t>
            </a:r>
            <a:r>
              <a:rPr lang="en-US" sz="2300" dirty="0" smtClean="0">
                <a:latin typeface="Cambria" panose="02040503050406030204" pitchFamily="18" charset="0"/>
              </a:rPr>
              <a:t>volution </a:t>
            </a:r>
            <a:r>
              <a:rPr lang="en-US" sz="2300" dirty="0">
                <a:latin typeface="Cambria" panose="02040503050406030204" pitchFamily="18" charset="0"/>
              </a:rPr>
              <a:t>of geometries and variants in particular in the design and construction phase of the </a:t>
            </a:r>
            <a:r>
              <a:rPr lang="en-US" sz="2300" dirty="0" smtClean="0">
                <a:latin typeface="Cambria" panose="02040503050406030204" pitchFamily="18" charset="0"/>
              </a:rPr>
              <a:t>experiment;</a:t>
            </a:r>
            <a:endParaRPr lang="en-US" sz="2300" dirty="0">
              <a:latin typeface="Cambria" panose="02040503050406030204" pitchFamily="18" charset="0"/>
            </a:endParaRPr>
          </a:p>
          <a:p>
            <a:pPr marL="425196" indent="-342900"/>
            <a:r>
              <a:rPr lang="en-US" sz="2300" dirty="0">
                <a:latin typeface="Cambria" panose="02040503050406030204" pitchFamily="18" charset="0"/>
              </a:rPr>
              <a:t>T</a:t>
            </a:r>
            <a:r>
              <a:rPr lang="en-US" sz="2300" dirty="0" smtClean="0">
                <a:latin typeface="Cambria" panose="02040503050406030204" pitchFamily="18" charset="0"/>
              </a:rPr>
              <a:t>he </a:t>
            </a:r>
            <a:r>
              <a:rPr lang="en-US" sz="2300" dirty="0">
                <a:latin typeface="Cambria" panose="02040503050406030204" pitchFamily="18" charset="0"/>
              </a:rPr>
              <a:t>same module can be used in different contexts / setups with different </a:t>
            </a:r>
            <a:r>
              <a:rPr lang="en-US" sz="2300" dirty="0" smtClean="0">
                <a:latin typeface="Cambria" panose="02040503050406030204" pitchFamily="18" charset="0"/>
              </a:rPr>
              <a:t>placements;</a:t>
            </a:r>
            <a:endParaRPr lang="en-US" sz="2300" dirty="0">
              <a:latin typeface="Cambria" panose="02040503050406030204" pitchFamily="18" charset="0"/>
            </a:endParaRPr>
          </a:p>
          <a:p>
            <a:pPr marL="425196" indent="-342900"/>
            <a:r>
              <a:rPr lang="en-US" sz="2300" dirty="0">
                <a:latin typeface="Cambria" panose="02040503050406030204" pitchFamily="18" charset="0"/>
              </a:rPr>
              <a:t>N</a:t>
            </a:r>
            <a:r>
              <a:rPr lang="en-US" sz="2300" dirty="0" smtClean="0">
                <a:latin typeface="Cambria" panose="02040503050406030204" pitchFamily="18" charset="0"/>
              </a:rPr>
              <a:t>ecessity </a:t>
            </a:r>
            <a:r>
              <a:rPr lang="en-US" sz="2300" dirty="0">
                <a:latin typeface="Cambria" panose="02040503050406030204" pitchFamily="18" charset="0"/>
              </a:rPr>
              <a:t>to administer this variety and flexibility and the evolution of geometries in a fail-safe, reproducible and transparent way.</a:t>
            </a:r>
            <a:endParaRPr lang="en-US" sz="2300" i="1" dirty="0">
              <a:solidFill>
                <a:srgbClr val="002060"/>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2</a:t>
            </a:fld>
            <a:endParaRPr lang="ru-RU" sz="1600" dirty="0"/>
          </a:p>
        </p:txBody>
      </p:sp>
      <p:cxnSp>
        <p:nvCxnSpPr>
          <p:cNvPr id="7" name="Прямая соединительная линия 6"/>
          <p:cNvCxnSpPr/>
          <p:nvPr/>
        </p:nvCxnSpPr>
        <p:spPr>
          <a:xfrm>
            <a:off x="-23643" y="11663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23643" y="620688"/>
            <a:ext cx="91885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479715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3643" y="429309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Заголовок 1"/>
          <p:cNvSpPr txBox="1">
            <a:spLocks/>
          </p:cNvSpPr>
          <p:nvPr/>
        </p:nvSpPr>
        <p:spPr>
          <a:xfrm>
            <a:off x="572439" y="4166433"/>
            <a:ext cx="7498080" cy="764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i="1" dirty="0" smtClean="0">
                <a:solidFill>
                  <a:srgbClr val="002060"/>
                </a:solidFill>
                <a:latin typeface="Cambria" panose="02040503050406030204" pitchFamily="18" charset="0"/>
              </a:rPr>
              <a:t>Tasks</a:t>
            </a:r>
            <a:endParaRPr lang="ru-RU" sz="2800" b="1" i="1" dirty="0">
              <a:solidFill>
                <a:srgbClr val="002060"/>
              </a:solidFill>
              <a:latin typeface="Cambria" panose="02040503050406030204" pitchFamily="18" charset="0"/>
            </a:endParaRPr>
          </a:p>
        </p:txBody>
      </p:sp>
      <p:sp>
        <p:nvSpPr>
          <p:cNvPr id="13" name="Объект 2"/>
          <p:cNvSpPr txBox="1">
            <a:spLocks/>
          </p:cNvSpPr>
          <p:nvPr/>
        </p:nvSpPr>
        <p:spPr>
          <a:xfrm>
            <a:off x="22479" y="4797152"/>
            <a:ext cx="9012853" cy="211561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25196" indent="-342900"/>
            <a:r>
              <a:rPr lang="en-US" sz="2300" dirty="0" smtClean="0">
                <a:latin typeface="Cambria" panose="02040503050406030204" pitchFamily="18" charset="0"/>
              </a:rPr>
              <a:t>Store </a:t>
            </a:r>
            <a:r>
              <a:rPr lang="en-US" sz="2300" dirty="0">
                <a:latin typeface="Cambria" panose="02040503050406030204" pitchFamily="18" charset="0"/>
              </a:rPr>
              <a:t>the modules of CBM; </a:t>
            </a:r>
            <a:endParaRPr lang="en-US" sz="2300" dirty="0" smtClean="0">
              <a:latin typeface="Cambria" panose="02040503050406030204" pitchFamily="18" charset="0"/>
            </a:endParaRPr>
          </a:p>
          <a:p>
            <a:pPr marL="425196" indent="-342900"/>
            <a:r>
              <a:rPr lang="en-US" sz="2300" dirty="0" smtClean="0">
                <a:latin typeface="Cambria" panose="02040503050406030204" pitchFamily="18" charset="0"/>
              </a:rPr>
              <a:t>Load </a:t>
            </a:r>
            <a:r>
              <a:rPr lang="en-US" sz="2300" dirty="0">
                <a:latin typeface="Cambria" panose="02040503050406030204" pitchFamily="18" charset="0"/>
              </a:rPr>
              <a:t>the geometry modules for setup construction; </a:t>
            </a:r>
            <a:endParaRPr lang="en-US" sz="2300" dirty="0" smtClean="0">
              <a:latin typeface="Cambria" panose="02040503050406030204" pitchFamily="18" charset="0"/>
            </a:endParaRPr>
          </a:p>
          <a:p>
            <a:pPr marL="425196" indent="-342900"/>
            <a:r>
              <a:rPr lang="en-US" sz="2300" dirty="0" smtClean="0">
                <a:latin typeface="Cambria" panose="02040503050406030204" pitchFamily="18" charset="0"/>
              </a:rPr>
              <a:t>Construct</a:t>
            </a:r>
            <a:r>
              <a:rPr lang="ru-RU" sz="2300" dirty="0" smtClean="0">
                <a:latin typeface="Cambria" panose="02040503050406030204" pitchFamily="18" charset="0"/>
              </a:rPr>
              <a:t> </a:t>
            </a:r>
            <a:r>
              <a:rPr lang="en-US" sz="2300" dirty="0">
                <a:latin typeface="Cambria" panose="02040503050406030204" pitchFamily="18" charset="0"/>
              </a:rPr>
              <a:t>setup from the stored modules; </a:t>
            </a:r>
            <a:endParaRPr lang="en-US" sz="2300" dirty="0" smtClean="0">
              <a:latin typeface="Cambria" panose="02040503050406030204" pitchFamily="18" charset="0"/>
            </a:endParaRPr>
          </a:p>
          <a:p>
            <a:pPr marL="425196" indent="-342900"/>
            <a:r>
              <a:rPr lang="en-US" sz="2300" dirty="0" smtClean="0">
                <a:latin typeface="Cambria" panose="02040503050406030204" pitchFamily="18" charset="0"/>
              </a:rPr>
              <a:t>Show the CBM setup;</a:t>
            </a:r>
          </a:p>
          <a:p>
            <a:pPr marL="425196" indent="-342900"/>
            <a:r>
              <a:rPr lang="en-US" sz="2300" dirty="0">
                <a:latin typeface="Cambria" panose="02040503050406030204" pitchFamily="18" charset="0"/>
              </a:rPr>
              <a:t>Support different versions of </a:t>
            </a:r>
            <a:r>
              <a:rPr lang="en-US" sz="2300" dirty="0" smtClean="0">
                <a:latin typeface="Cambria" panose="02040503050406030204" pitchFamily="18" charset="0"/>
              </a:rPr>
              <a:t>setup. </a:t>
            </a:r>
          </a:p>
        </p:txBody>
      </p:sp>
    </p:spTree>
    <p:extLst>
      <p:ext uri="{BB962C8B-B14F-4D97-AF65-F5344CB8AC3E}">
        <p14:creationId xmlns:p14="http://schemas.microsoft.com/office/powerpoint/2010/main" val="315027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498080" cy="1143000"/>
          </a:xfrm>
        </p:spPr>
        <p:txBody>
          <a:bodyPr>
            <a:normAutofit/>
          </a:bodyPr>
          <a:lstStyle/>
          <a:p>
            <a:pPr algn="ctr"/>
            <a:r>
              <a:rPr lang="en-US" sz="3600" b="1" dirty="0" smtClean="0">
                <a:solidFill>
                  <a:srgbClr val="002060"/>
                </a:solidFill>
                <a:latin typeface="Cambria" panose="02040503050406030204" pitchFamily="18" charset="0"/>
                <a:ea typeface="Cambria" panose="02040503050406030204" pitchFamily="18" charset="0"/>
              </a:rPr>
              <a:t>Basic Definitions</a:t>
            </a:r>
            <a:endParaRPr lang="ru-RU" sz="3600" b="1" dirty="0">
              <a:solidFill>
                <a:srgbClr val="002060"/>
              </a:solidFill>
              <a:latin typeface="Cambria" panose="02040503050406030204" pitchFamily="18" charset="0"/>
              <a:ea typeface="Cambria" panose="02040503050406030204" pitchFamily="18" charset="0"/>
            </a:endParaRPr>
          </a:p>
        </p:txBody>
      </p:sp>
      <p:sp>
        <p:nvSpPr>
          <p:cNvPr id="3" name="Объект 2"/>
          <p:cNvSpPr>
            <a:spLocks noGrp="1"/>
          </p:cNvSpPr>
          <p:nvPr>
            <p:ph idx="1"/>
          </p:nvPr>
        </p:nvSpPr>
        <p:spPr>
          <a:xfrm>
            <a:off x="395536" y="994297"/>
            <a:ext cx="8496944" cy="5544616"/>
          </a:xfrm>
        </p:spPr>
        <p:txBody>
          <a:bodyPr>
            <a:noAutofit/>
          </a:bodyPr>
          <a:lstStyle/>
          <a:p>
            <a:pPr marL="82296" indent="0">
              <a:buNone/>
            </a:pPr>
            <a:r>
              <a:rPr lang="en-US" sz="2800" b="1" dirty="0" smtClean="0">
                <a:latin typeface="Cambria" panose="02040503050406030204" pitchFamily="18" charset="0"/>
              </a:rPr>
              <a:t>Geometry </a:t>
            </a:r>
            <a:r>
              <a:rPr lang="en-US" sz="2800" b="1" dirty="0">
                <a:latin typeface="Cambria" panose="02040503050406030204" pitchFamily="18" charset="0"/>
              </a:rPr>
              <a:t>Module</a:t>
            </a:r>
          </a:p>
          <a:p>
            <a:pPr marL="82296" indent="0">
              <a:buNone/>
            </a:pPr>
            <a:r>
              <a:rPr lang="en-US" sz="2800" dirty="0">
                <a:latin typeface="Cambria" panose="02040503050406030204" pitchFamily="18" charset="0"/>
              </a:rPr>
              <a:t>File in ROOT format with content of detector geometry</a:t>
            </a:r>
          </a:p>
          <a:p>
            <a:pPr marL="82296" indent="0">
              <a:buNone/>
            </a:pPr>
            <a:endParaRPr lang="en-US" sz="2800" b="1" dirty="0">
              <a:latin typeface="Cambria" panose="02040503050406030204" pitchFamily="18" charset="0"/>
            </a:endParaRPr>
          </a:p>
          <a:p>
            <a:pPr marL="82296" indent="0">
              <a:buNone/>
            </a:pPr>
            <a:r>
              <a:rPr lang="en-US" sz="2800" b="1" dirty="0">
                <a:latin typeface="Cambria" panose="02040503050406030204" pitchFamily="18" charset="0"/>
              </a:rPr>
              <a:t>Setup Module</a:t>
            </a:r>
          </a:p>
          <a:p>
            <a:pPr marL="82296" indent="0">
              <a:buNone/>
            </a:pPr>
            <a:r>
              <a:rPr lang="en-US" sz="2800" dirty="0">
                <a:latin typeface="Cambria" panose="02040503050406030204" pitchFamily="18" charset="0"/>
              </a:rPr>
              <a:t>Geometry module, link to the mother geometry module, its placement in the mother module (transformation matrix or object of </a:t>
            </a:r>
            <a:r>
              <a:rPr lang="en-US" sz="2800" dirty="0" smtClean="0">
                <a:latin typeface="Cambria" panose="02040503050406030204" pitchFamily="18" charset="0"/>
              </a:rPr>
              <a:t>class </a:t>
            </a:r>
            <a:r>
              <a:rPr lang="en-US" sz="2800" dirty="0" err="1" smtClean="0">
                <a:latin typeface="Cambria" panose="02040503050406030204" pitchFamily="18" charset="0"/>
              </a:rPr>
              <a:t>TGeoMatrix</a:t>
            </a:r>
            <a:r>
              <a:rPr lang="en-US" sz="2800" dirty="0">
                <a:latin typeface="Cambria" panose="02040503050406030204" pitchFamily="18" charset="0"/>
              </a:rPr>
              <a:t>)</a:t>
            </a:r>
          </a:p>
          <a:p>
            <a:pPr marL="82296" indent="0">
              <a:buNone/>
            </a:pPr>
            <a:endParaRPr lang="en-US" sz="2800" b="1" dirty="0">
              <a:latin typeface="Cambria" panose="02040503050406030204" pitchFamily="18" charset="0"/>
            </a:endParaRPr>
          </a:p>
          <a:p>
            <a:pPr marL="82296" indent="0">
              <a:buNone/>
            </a:pPr>
            <a:r>
              <a:rPr lang="en-US" sz="2800" b="1" dirty="0">
                <a:latin typeface="Cambria" panose="02040503050406030204" pitchFamily="18" charset="0"/>
              </a:rPr>
              <a:t>Setup</a:t>
            </a:r>
          </a:p>
          <a:p>
            <a:pPr marL="82296" indent="0">
              <a:buNone/>
            </a:pPr>
            <a:r>
              <a:rPr lang="en-US" sz="2800" dirty="0">
                <a:latin typeface="Cambria" panose="02040503050406030204" pitchFamily="18" charset="0"/>
              </a:rPr>
              <a:t>Combination of setup modules which represents the full CBM </a:t>
            </a:r>
            <a:r>
              <a:rPr lang="en-US" sz="2800" dirty="0" smtClean="0">
                <a:latin typeface="Cambria" panose="02040503050406030204" pitchFamily="18" charset="0"/>
              </a:rPr>
              <a:t>geometry</a:t>
            </a:r>
            <a:endParaRPr lang="ru-RU" sz="2800" dirty="0" smtClean="0">
              <a:latin typeface="Cambria" panose="02040503050406030204" pitchFamily="18" charset="0"/>
            </a:endParaRPr>
          </a:p>
          <a:p>
            <a:pPr marL="82296" indent="0">
              <a:buNone/>
            </a:pPr>
            <a:endParaRPr lang="ru-RU" sz="2000" dirty="0">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3</a:t>
            </a:fld>
            <a:endParaRPr lang="ru-RU" sz="1600" dirty="0"/>
          </a:p>
        </p:txBody>
      </p:sp>
    </p:spTree>
    <p:extLst>
      <p:ext uri="{BB962C8B-B14F-4D97-AF65-F5344CB8AC3E}">
        <p14:creationId xmlns:p14="http://schemas.microsoft.com/office/powerpoint/2010/main" val="327404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256"/>
            <a:ext cx="7498080" cy="1143000"/>
          </a:xfrm>
        </p:spPr>
        <p:txBody>
          <a:bodyPr>
            <a:normAutofit/>
          </a:bodyPr>
          <a:lstStyle/>
          <a:p>
            <a:pPr algn="ctr"/>
            <a:r>
              <a:rPr lang="en-US" sz="3600" b="1" dirty="0">
                <a:solidFill>
                  <a:srgbClr val="002060"/>
                </a:solidFill>
                <a:latin typeface="Cambria" panose="02040503050406030204" pitchFamily="18" charset="0"/>
              </a:rPr>
              <a:t>Setup Structure</a:t>
            </a:r>
            <a:endParaRPr lang="ru-RU" sz="3600" b="1" dirty="0">
              <a:solidFill>
                <a:srgbClr val="002060"/>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4</a:t>
            </a:fld>
            <a:endParaRPr lang="ru-RU" sz="1600" dirty="0"/>
          </a:p>
        </p:txBody>
      </p:sp>
      <p:cxnSp>
        <p:nvCxnSpPr>
          <p:cNvPr id="20" name="Прямая соединительная линия 19"/>
          <p:cNvCxnSpPr/>
          <p:nvPr/>
        </p:nvCxnSpPr>
        <p:spPr>
          <a:xfrm flipH="1">
            <a:off x="2052833" y="4554188"/>
            <a:ext cx="29159" cy="1150676"/>
          </a:xfrm>
          <a:prstGeom prst="line">
            <a:avLst/>
          </a:prstGeom>
          <a:ln w="22225" cmpd="sng">
            <a:solidFill>
              <a:schemeClr val="accent1"/>
            </a:solidFill>
            <a:prstDash val="sysDash"/>
          </a:ln>
          <a:effectLst>
            <a:outerShdw blurRad="50800" dist="50800" dir="5400000" sx="17000" sy="17000" algn="ctr" rotWithShape="0">
              <a:srgbClr val="000000">
                <a:alpha val="43137"/>
              </a:srgbClr>
            </a:outerShdw>
            <a:reflection blurRad="101600" stA="45000" endPos="64000" dist="50800" dir="5400000" sy="-100000" algn="bl" rotWithShape="0"/>
            <a:softEdge rad="228600"/>
          </a:effectLst>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 xmlns:a16="http://schemas.microsoft.com/office/drawing/2014/main" id="{531D5B51-5BDA-4715-9002-944BD2E76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12" y="1296609"/>
            <a:ext cx="7954838" cy="4806934"/>
          </a:xfrm>
          <a:prstGeom prst="rect">
            <a:avLst/>
          </a:prstGeom>
        </p:spPr>
      </p:pic>
    </p:spTree>
    <p:extLst>
      <p:ext uri="{BB962C8B-B14F-4D97-AF65-F5344CB8AC3E}">
        <p14:creationId xmlns:p14="http://schemas.microsoft.com/office/powerpoint/2010/main" val="17284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827584" y="44624"/>
            <a:ext cx="7992888" cy="1143000"/>
          </a:xfrm>
        </p:spPr>
        <p:txBody>
          <a:bodyPr>
            <a:normAutofit/>
          </a:bodyPr>
          <a:lstStyle/>
          <a:p>
            <a:r>
              <a:rPr lang="en-US" sz="3600" b="1" dirty="0">
                <a:solidFill>
                  <a:srgbClr val="002060"/>
                </a:solidFill>
                <a:latin typeface="Cambria" panose="02040503050406030204" pitchFamily="18" charset="0"/>
              </a:rPr>
              <a:t>Geometry Database. Use </a:t>
            </a:r>
            <a:r>
              <a:rPr lang="en-US" sz="3600" b="1" dirty="0" smtClean="0">
                <a:solidFill>
                  <a:srgbClr val="002060"/>
                </a:solidFill>
                <a:latin typeface="Cambria" panose="02040503050406030204" pitchFamily="18" charset="0"/>
              </a:rPr>
              <a:t>Cases</a:t>
            </a:r>
            <a:endParaRPr lang="ru-RU" sz="3600" b="1" dirty="0">
              <a:solidFill>
                <a:srgbClr val="002060"/>
              </a:solidFill>
              <a:latin typeface="Cambria" panose="02040503050406030204" pitchFamily="18" charset="0"/>
            </a:endParaRPr>
          </a:p>
        </p:txBody>
      </p:sp>
      <p:sp>
        <p:nvSpPr>
          <p:cNvPr id="3" name="Номер слайда 2"/>
          <p:cNvSpPr>
            <a:spLocks noGrp="1"/>
          </p:cNvSpPr>
          <p:nvPr>
            <p:ph type="sldNum" sz="quarter" idx="12"/>
          </p:nvPr>
        </p:nvSpPr>
        <p:spPr/>
        <p:txBody>
          <a:bodyPr/>
          <a:lstStyle/>
          <a:p>
            <a:fld id="{9873668C-1D03-4606-BB8C-B3075B64DBAA}" type="slidenum">
              <a:rPr lang="ru-RU" sz="1600" smtClean="0"/>
              <a:t>5</a:t>
            </a:fld>
            <a:endParaRPr lang="ru-RU" sz="1600" dirty="0"/>
          </a:p>
        </p:txBody>
      </p:sp>
      <p:sp>
        <p:nvSpPr>
          <p:cNvPr id="7" name="Прямоугольник 6"/>
          <p:cNvSpPr/>
          <p:nvPr/>
        </p:nvSpPr>
        <p:spPr>
          <a:xfrm>
            <a:off x="1187624" y="1606148"/>
            <a:ext cx="7776864" cy="461665"/>
          </a:xfrm>
          <a:prstGeom prst="rect">
            <a:avLst/>
          </a:prstGeom>
        </p:spPr>
        <p:txBody>
          <a:bodyPr wrap="square">
            <a:spAutoFit/>
          </a:bodyPr>
          <a:lstStyle/>
          <a:p>
            <a:pPr algn="just"/>
            <a:r>
              <a:rPr lang="en-US" sz="2400" dirty="0"/>
              <a:t>	</a:t>
            </a:r>
          </a:p>
        </p:txBody>
      </p:sp>
      <p:sp>
        <p:nvSpPr>
          <p:cNvPr id="9" name="Прямоугольник 8"/>
          <p:cNvSpPr/>
          <p:nvPr/>
        </p:nvSpPr>
        <p:spPr>
          <a:xfrm>
            <a:off x="1187624" y="1606148"/>
            <a:ext cx="7776864" cy="461665"/>
          </a:xfrm>
          <a:prstGeom prst="rect">
            <a:avLst/>
          </a:prstGeom>
        </p:spPr>
        <p:txBody>
          <a:bodyPr wrap="square">
            <a:spAutoFit/>
          </a:bodyPr>
          <a:lstStyle/>
          <a:p>
            <a:pPr algn="just"/>
            <a:r>
              <a:rPr lang="en-US" sz="2400" dirty="0"/>
              <a:t>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8290"/>
            <a:ext cx="6648450" cy="4924425"/>
          </a:xfrm>
          <a:prstGeom prst="rect">
            <a:avLst/>
          </a:prstGeom>
        </p:spPr>
      </p:pic>
      <p:sp>
        <p:nvSpPr>
          <p:cNvPr id="2" name="Прямоугольник 1"/>
          <p:cNvSpPr/>
          <p:nvPr/>
        </p:nvSpPr>
        <p:spPr>
          <a:xfrm>
            <a:off x="6912809" y="1146961"/>
            <a:ext cx="2123687" cy="4524315"/>
          </a:xfrm>
          <a:prstGeom prst="rect">
            <a:avLst/>
          </a:prstGeom>
          <a:ln w="22225">
            <a:solidFill>
              <a:schemeClr val="accent6">
                <a:lumMod val="50000"/>
              </a:schemeClr>
            </a:solidFill>
          </a:ln>
        </p:spPr>
        <p:txBody>
          <a:bodyPr wrap="square">
            <a:spAutoFit/>
          </a:bodyPr>
          <a:lstStyle/>
          <a:p>
            <a:r>
              <a:rPr lang="en-US" sz="1600" dirty="0">
                <a:latin typeface="Cambria" panose="02040503050406030204" pitchFamily="18" charset="0"/>
              </a:rPr>
              <a:t>The Geometry DB is used:</a:t>
            </a:r>
          </a:p>
          <a:p>
            <a:endParaRPr lang="en-US" sz="1600" dirty="0">
              <a:latin typeface="Cambria" panose="02040503050406030204" pitchFamily="18" charset="0"/>
            </a:endParaRPr>
          </a:p>
          <a:p>
            <a:pPr marL="342900" indent="-342900">
              <a:buFont typeface="Arial" panose="020B0604020202020204" pitchFamily="34" charset="0"/>
              <a:buChar char="•"/>
            </a:pPr>
            <a:r>
              <a:rPr lang="en-US" sz="1600" dirty="0">
                <a:latin typeface="Cambria" panose="02040503050406030204" pitchFamily="18" charset="0"/>
              </a:rPr>
              <a:t>to provide interfaces to view, retrieve and update modules and setups</a:t>
            </a:r>
            <a:endParaRPr lang="ru-RU" sz="1600" dirty="0">
              <a:latin typeface="Cambria" panose="02040503050406030204" pitchFamily="18" charset="0"/>
            </a:endParaRPr>
          </a:p>
          <a:p>
            <a:pPr marL="342900" indent="-342900">
              <a:buFont typeface="Arial" panose="020B0604020202020204" pitchFamily="34" charset="0"/>
              <a:buChar char="•"/>
            </a:pPr>
            <a:r>
              <a:rPr lang="en-US" sz="1600" dirty="0">
                <a:latin typeface="Cambria" panose="02040503050406030204" pitchFamily="18" charset="0"/>
              </a:rPr>
              <a:t>to store setups as combination of setup modules,  </a:t>
            </a:r>
            <a:r>
              <a:rPr lang="en-US" sz="1600" dirty="0">
                <a:solidFill>
                  <a:schemeClr val="tx1">
                    <a:lumMod val="95000"/>
                    <a:lumOff val="5000"/>
                  </a:schemeClr>
                </a:solidFill>
                <a:latin typeface="Cambria" panose="02040503050406030204" pitchFamily="18" charset="0"/>
              </a:rPr>
              <a:t>magnetic fields </a:t>
            </a:r>
            <a:r>
              <a:rPr lang="en-US" sz="1600" dirty="0">
                <a:latin typeface="Cambria" panose="02040503050406030204" pitchFamily="18" charset="0"/>
              </a:rPr>
              <a:t>and materials</a:t>
            </a:r>
          </a:p>
          <a:p>
            <a:pPr marL="342900" indent="-342900">
              <a:buFont typeface="Arial" panose="020B0604020202020204" pitchFamily="34" charset="0"/>
              <a:buChar char="•"/>
            </a:pPr>
            <a:r>
              <a:rPr lang="en-US" sz="1600" dirty="0">
                <a:latin typeface="Cambria" panose="02040503050406030204" pitchFamily="18" charset="0"/>
              </a:rPr>
              <a:t>to store setup modules as ROOT files and Transformation matrix</a:t>
            </a:r>
          </a:p>
        </p:txBody>
      </p:sp>
    </p:spTree>
    <p:extLst>
      <p:ext uri="{BB962C8B-B14F-4D97-AF65-F5344CB8AC3E}">
        <p14:creationId xmlns:p14="http://schemas.microsoft.com/office/powerpoint/2010/main" val="86911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195736" y="28184"/>
            <a:ext cx="5142130" cy="578242"/>
          </a:xfrm>
        </p:spPr>
        <p:txBody>
          <a:bodyPr>
            <a:noAutofit/>
          </a:bodyPr>
          <a:lstStyle/>
          <a:p>
            <a:r>
              <a:rPr lang="en-US" sz="3200" b="1" dirty="0">
                <a:solidFill>
                  <a:srgbClr val="002060"/>
                </a:solidFill>
                <a:latin typeface="Cambria" panose="02040503050406030204" pitchFamily="18" charset="0"/>
              </a:rPr>
              <a:t>Component Diagram</a:t>
            </a:r>
            <a:endParaRPr lang="ru-RU" sz="3200" b="1" dirty="0">
              <a:solidFill>
                <a:srgbClr val="002060"/>
              </a:solidFill>
              <a:latin typeface="Cambria" panose="02040503050406030204" pitchFamily="18" charset="0"/>
            </a:endParaRPr>
          </a:p>
        </p:txBody>
      </p:sp>
      <p:sp>
        <p:nvSpPr>
          <p:cNvPr id="3" name="Номер слайда 2"/>
          <p:cNvSpPr>
            <a:spLocks noGrp="1"/>
          </p:cNvSpPr>
          <p:nvPr>
            <p:ph type="sldNum" sz="quarter" idx="12"/>
          </p:nvPr>
        </p:nvSpPr>
        <p:spPr/>
        <p:txBody>
          <a:bodyPr/>
          <a:lstStyle/>
          <a:p>
            <a:fld id="{9873668C-1D03-4606-BB8C-B3075B64DBAA}" type="slidenum">
              <a:rPr lang="ru-RU" sz="1600" smtClean="0"/>
              <a:pPr/>
              <a:t>6</a:t>
            </a:fld>
            <a:endParaRPr lang="ru-RU" sz="1600" dirty="0"/>
          </a:p>
        </p:txBody>
      </p:sp>
      <p:sp>
        <p:nvSpPr>
          <p:cNvPr id="7" name="Прямоугольник 6"/>
          <p:cNvSpPr/>
          <p:nvPr/>
        </p:nvSpPr>
        <p:spPr>
          <a:xfrm>
            <a:off x="1187624" y="1606148"/>
            <a:ext cx="7776864" cy="461665"/>
          </a:xfrm>
          <a:prstGeom prst="rect">
            <a:avLst/>
          </a:prstGeom>
        </p:spPr>
        <p:txBody>
          <a:bodyPr wrap="square">
            <a:spAutoFit/>
          </a:bodyPr>
          <a:lstStyle/>
          <a:p>
            <a:pPr algn="just"/>
            <a:r>
              <a:rPr lang="en-US" sz="2400" dirty="0"/>
              <a:t>	</a:t>
            </a:r>
          </a:p>
        </p:txBody>
      </p:sp>
      <p:sp>
        <p:nvSpPr>
          <p:cNvPr id="9" name="Прямоугольник 8"/>
          <p:cNvSpPr/>
          <p:nvPr/>
        </p:nvSpPr>
        <p:spPr>
          <a:xfrm>
            <a:off x="1187624" y="1606148"/>
            <a:ext cx="7776864" cy="461665"/>
          </a:xfrm>
          <a:prstGeom prst="rect">
            <a:avLst/>
          </a:prstGeom>
        </p:spPr>
        <p:txBody>
          <a:bodyPr wrap="square">
            <a:spAutoFit/>
          </a:bodyPr>
          <a:lstStyle/>
          <a:p>
            <a:pPr algn="just"/>
            <a:r>
              <a:rPr lang="en-US" sz="2400" dirty="0"/>
              <a:t>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596441"/>
            <a:ext cx="5619750" cy="6134100"/>
          </a:xfrm>
          <a:prstGeom prst="rect">
            <a:avLst/>
          </a:prstGeom>
        </p:spPr>
      </p:pic>
    </p:spTree>
    <p:extLst>
      <p:ext uri="{BB962C8B-B14F-4D97-AF65-F5344CB8AC3E}">
        <p14:creationId xmlns:p14="http://schemas.microsoft.com/office/powerpoint/2010/main" val="247233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39552" y="147377"/>
            <a:ext cx="8277460" cy="1143000"/>
          </a:xfrm>
        </p:spPr>
        <p:txBody>
          <a:bodyPr>
            <a:noAutofit/>
          </a:bodyPr>
          <a:lstStyle/>
          <a:p>
            <a:pPr algn="ctr"/>
            <a:r>
              <a:rPr lang="en-US" sz="3600" b="1" dirty="0">
                <a:solidFill>
                  <a:srgbClr val="002060"/>
                </a:solidFill>
                <a:latin typeface="Cambria" panose="02040503050406030204" pitchFamily="18" charset="0"/>
              </a:rPr>
              <a:t>The </a:t>
            </a:r>
            <a:r>
              <a:rPr lang="en-US" sz="3600" b="1" dirty="0" smtClean="0">
                <a:solidFill>
                  <a:srgbClr val="002060"/>
                </a:solidFill>
                <a:latin typeface="Cambria" panose="02040503050406030204" pitchFamily="18" charset="0"/>
              </a:rPr>
              <a:t>implementation</a:t>
            </a:r>
            <a:endParaRPr lang="ru-RU" sz="3600" b="1" dirty="0">
              <a:solidFill>
                <a:srgbClr val="002060"/>
              </a:solidFill>
              <a:latin typeface="Cambria" panose="02040503050406030204" pitchFamily="18" charset="0"/>
            </a:endParaRPr>
          </a:p>
        </p:txBody>
      </p:sp>
      <p:sp>
        <p:nvSpPr>
          <p:cNvPr id="7" name="Объект 2"/>
          <p:cNvSpPr>
            <a:spLocks noGrp="1"/>
          </p:cNvSpPr>
          <p:nvPr>
            <p:ph idx="1"/>
          </p:nvPr>
        </p:nvSpPr>
        <p:spPr>
          <a:xfrm>
            <a:off x="539552" y="1412777"/>
            <a:ext cx="8067148" cy="4943574"/>
          </a:xfrm>
        </p:spPr>
        <p:txBody>
          <a:bodyPr>
            <a:normAutofit/>
          </a:bodyPr>
          <a:lstStyle/>
          <a:p>
            <a:pPr algn="just"/>
            <a:r>
              <a:rPr lang="en-US" sz="2800" b="1" dirty="0" smtClean="0">
                <a:solidFill>
                  <a:srgbClr val="0070C0"/>
                </a:solidFill>
                <a:latin typeface="Cambria" panose="02040503050406030204" pitchFamily="18" charset="0"/>
              </a:rPr>
              <a:t>GUI </a:t>
            </a:r>
            <a:r>
              <a:rPr lang="en-US" sz="2800" b="1" dirty="0">
                <a:solidFill>
                  <a:srgbClr val="0070C0"/>
                </a:solidFill>
                <a:latin typeface="Cambria" panose="02040503050406030204" pitchFamily="18" charset="0"/>
              </a:rPr>
              <a:t>(Graphical User </a:t>
            </a:r>
            <a:r>
              <a:rPr lang="en-US" sz="2800" b="1" dirty="0" smtClean="0">
                <a:solidFill>
                  <a:srgbClr val="0070C0"/>
                </a:solidFill>
                <a:latin typeface="Cambria" panose="02040503050406030204" pitchFamily="18" charset="0"/>
              </a:rPr>
              <a:t>Interface)</a:t>
            </a:r>
            <a:r>
              <a:rPr lang="ru-RU" sz="2800" b="1" dirty="0" smtClean="0">
                <a:solidFill>
                  <a:srgbClr val="0070C0"/>
                </a:solidFill>
                <a:latin typeface="Cambria" panose="02040503050406030204" pitchFamily="18" charset="0"/>
              </a:rPr>
              <a:t> </a:t>
            </a:r>
            <a:r>
              <a:rPr lang="en-US" sz="2800" dirty="0" smtClean="0">
                <a:latin typeface="Cambria" panose="02040503050406030204" pitchFamily="18" charset="0"/>
              </a:rPr>
              <a:t>implemented </a:t>
            </a:r>
            <a:r>
              <a:rPr lang="en-US" sz="2800" dirty="0">
                <a:latin typeface="Cambria" panose="02040503050406030204" pitchFamily="18" charset="0"/>
              </a:rPr>
              <a:t>as </a:t>
            </a:r>
            <a:r>
              <a:rPr lang="en-US" sz="2800" dirty="0" smtClean="0">
                <a:latin typeface="Cambria" panose="02040503050406030204" pitchFamily="18" charset="0"/>
              </a:rPr>
              <a:t>Web-interface.</a:t>
            </a:r>
            <a:endParaRPr lang="ru-RU" sz="2800" dirty="0" smtClean="0">
              <a:latin typeface="Cambria" panose="02040503050406030204" pitchFamily="18" charset="0"/>
            </a:endParaRPr>
          </a:p>
          <a:p>
            <a:pPr lvl="1" algn="just"/>
            <a:r>
              <a:rPr lang="en-US" sz="2400" dirty="0" smtClean="0">
                <a:latin typeface="Cambria" panose="02040503050406030204" pitchFamily="18" charset="0"/>
              </a:rPr>
              <a:t>View;</a:t>
            </a:r>
          </a:p>
          <a:p>
            <a:pPr lvl="1" algn="just"/>
            <a:r>
              <a:rPr lang="en-US" sz="2400" dirty="0" smtClean="0">
                <a:latin typeface="Cambria" panose="02040503050406030204" pitchFamily="18" charset="0"/>
              </a:rPr>
              <a:t>Edit;</a:t>
            </a:r>
          </a:p>
          <a:p>
            <a:pPr lvl="1" algn="just"/>
            <a:r>
              <a:rPr lang="en-US" sz="2400" dirty="0" smtClean="0">
                <a:latin typeface="Cambria" panose="02040503050406030204" pitchFamily="18" charset="0"/>
              </a:rPr>
              <a:t>Download.</a:t>
            </a:r>
          </a:p>
          <a:p>
            <a:pPr marL="342900" lvl="1" indent="0" algn="just">
              <a:buNone/>
            </a:pPr>
            <a:endParaRPr lang="en-US" dirty="0">
              <a:latin typeface="Cambria" panose="02040503050406030204" pitchFamily="18" charset="0"/>
            </a:endParaRPr>
          </a:p>
          <a:p>
            <a:pPr algn="just"/>
            <a:r>
              <a:rPr lang="en-US" sz="2800" b="1" dirty="0">
                <a:solidFill>
                  <a:srgbClr val="0070C0"/>
                </a:solidFill>
                <a:latin typeface="Cambria" panose="02040503050406030204" pitchFamily="18" charset="0"/>
              </a:rPr>
              <a:t>API (Application Programming Interface)</a:t>
            </a:r>
            <a:r>
              <a:rPr lang="en-US" sz="2800" b="1" dirty="0">
                <a:latin typeface="Cambria" panose="02040503050406030204" pitchFamily="18" charset="0"/>
              </a:rPr>
              <a:t> </a:t>
            </a:r>
            <a:r>
              <a:rPr lang="en-US" sz="2800" dirty="0" smtClean="0">
                <a:latin typeface="Cambria" panose="02040503050406030204" pitchFamily="18" charset="0"/>
              </a:rPr>
              <a:t> </a:t>
            </a:r>
            <a:r>
              <a:rPr lang="en-US" sz="2800" dirty="0">
                <a:latin typeface="Cambria" panose="02040503050406030204" pitchFamily="18" charset="0"/>
              </a:rPr>
              <a:t>implemented as macros of the ROOT environment. Any macro can be used as executable file or can be called from other ROOT macros. </a:t>
            </a:r>
            <a:endParaRPr lang="en-US" sz="2800" dirty="0">
              <a:solidFill>
                <a:srgbClr val="FF0000"/>
              </a:solidFill>
              <a:latin typeface="Cambria" panose="02040503050406030204" pitchFamily="18" charset="0"/>
            </a:endParaRPr>
          </a:p>
          <a:p>
            <a:pPr marL="82296" indent="0" algn="just">
              <a:buNone/>
            </a:pPr>
            <a:endParaRPr lang="en-US" sz="2400" dirty="0"/>
          </a:p>
          <a:p>
            <a:pPr marL="82296" indent="0" algn="just">
              <a:buNone/>
            </a:pPr>
            <a:endParaRPr lang="en-US" sz="2400" dirty="0"/>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7</a:t>
            </a:fld>
            <a:endParaRPr lang="ru-RU" sz="1600" dirty="0"/>
          </a:p>
        </p:txBody>
      </p:sp>
    </p:spTree>
    <p:extLst>
      <p:ext uri="{BB962C8B-B14F-4D97-AF65-F5344CB8AC3E}">
        <p14:creationId xmlns:p14="http://schemas.microsoft.com/office/powerpoint/2010/main" val="181095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259632" y="49752"/>
            <a:ext cx="8172400" cy="850106"/>
          </a:xfrm>
        </p:spPr>
        <p:txBody>
          <a:bodyPr>
            <a:normAutofit/>
          </a:bodyPr>
          <a:lstStyle/>
          <a:p>
            <a:r>
              <a:rPr lang="en-US" sz="3600" b="1" dirty="0">
                <a:solidFill>
                  <a:srgbClr val="002060"/>
                </a:solidFill>
                <a:latin typeface="Cambria" panose="02040503050406030204" pitchFamily="18" charset="0"/>
              </a:rPr>
              <a:t>Web-interface. Configure </a:t>
            </a:r>
            <a:r>
              <a:rPr lang="en-US" sz="3600" b="1" dirty="0" smtClean="0">
                <a:solidFill>
                  <a:srgbClr val="002060"/>
                </a:solidFill>
                <a:latin typeface="Cambria" panose="02040503050406030204" pitchFamily="18" charset="0"/>
              </a:rPr>
              <a:t>Access</a:t>
            </a:r>
            <a:endParaRPr lang="ru-RU" sz="3600" b="1" dirty="0">
              <a:solidFill>
                <a:srgbClr val="002060"/>
              </a:solidFill>
              <a:latin typeface="Cambria" panose="02040503050406030204" pitchFamily="18" charset="0"/>
            </a:endParaRPr>
          </a:p>
        </p:txBody>
      </p:sp>
      <p:sp>
        <p:nvSpPr>
          <p:cNvPr id="5" name="Номер слайда 4"/>
          <p:cNvSpPr>
            <a:spLocks noGrp="1"/>
          </p:cNvSpPr>
          <p:nvPr>
            <p:ph type="sldNum" sz="quarter" idx="12"/>
          </p:nvPr>
        </p:nvSpPr>
        <p:spPr>
          <a:xfrm>
            <a:off x="6948264" y="6466546"/>
            <a:ext cx="2057400" cy="365125"/>
          </a:xfrm>
        </p:spPr>
        <p:txBody>
          <a:bodyPr/>
          <a:lstStyle/>
          <a:p>
            <a:fld id="{9873668C-1D03-4606-BB8C-B3075B64DBAA}" type="slidenum">
              <a:rPr lang="ru-RU" sz="1600" smtClean="0"/>
              <a:pPr/>
              <a:t>8</a:t>
            </a:fld>
            <a:endParaRPr lang="ru-RU" sz="1600" dirty="0"/>
          </a:p>
        </p:txBody>
      </p:sp>
      <p:pic>
        <p:nvPicPr>
          <p:cNvPr id="3" name="Рисунок 2">
            <a:extLst>
              <a:ext uri="{FF2B5EF4-FFF2-40B4-BE49-F238E27FC236}">
                <a16:creationId xmlns="" xmlns:a16="http://schemas.microsoft.com/office/drawing/2014/main" id="{3DA21B9A-140B-42FB-B50A-D391F29D9F84}"/>
              </a:ext>
            </a:extLst>
          </p:cNvPr>
          <p:cNvPicPr>
            <a:picLocks noChangeAspect="1"/>
          </p:cNvPicPr>
          <p:nvPr/>
        </p:nvPicPr>
        <p:blipFill rotWithShape="1">
          <a:blip r:embed="rId2"/>
          <a:srcRect l="34374" t="25039" r="20075" b="12393"/>
          <a:stretch/>
        </p:blipFill>
        <p:spPr>
          <a:xfrm>
            <a:off x="1053736" y="836711"/>
            <a:ext cx="7624421" cy="5616813"/>
          </a:xfrm>
          <a:prstGeom prst="rect">
            <a:avLst/>
          </a:prstGeom>
          <a:ln>
            <a:solidFill>
              <a:schemeClr val="accent1"/>
            </a:solidFill>
          </a:ln>
        </p:spPr>
      </p:pic>
    </p:spTree>
    <p:extLst>
      <p:ext uri="{BB962C8B-B14F-4D97-AF65-F5344CB8AC3E}">
        <p14:creationId xmlns:p14="http://schemas.microsoft.com/office/powerpoint/2010/main" val="8336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182" y="-62851"/>
            <a:ext cx="7886700" cy="687610"/>
          </a:xfrm>
        </p:spPr>
        <p:txBody>
          <a:bodyPr/>
          <a:lstStyle/>
          <a:p>
            <a:pPr algn="ctr"/>
            <a:r>
              <a:rPr lang="en-US" sz="3200" b="1" dirty="0">
                <a:solidFill>
                  <a:srgbClr val="002060"/>
                </a:solidFill>
                <a:latin typeface="Cambria" panose="02040503050406030204" pitchFamily="18" charset="0"/>
              </a:rPr>
              <a:t>Web-interface. View Mode</a:t>
            </a:r>
            <a:endParaRPr lang="ru-RU" dirty="0"/>
          </a:p>
        </p:txBody>
      </p:sp>
      <p:pic>
        <p:nvPicPr>
          <p:cNvPr id="6" name="Объект 5"/>
          <p:cNvPicPr>
            <a:picLocks noGrp="1" noChangeAspect="1"/>
          </p:cNvPicPr>
          <p:nvPr>
            <p:ph idx="1"/>
          </p:nvPr>
        </p:nvPicPr>
        <p:blipFill>
          <a:blip r:embed="rId2"/>
          <a:stretch>
            <a:fillRect/>
          </a:stretch>
        </p:blipFill>
        <p:spPr>
          <a:xfrm>
            <a:off x="632295" y="476672"/>
            <a:ext cx="7610475" cy="4000500"/>
          </a:xfrm>
          <a:prstGeom prst="rect">
            <a:avLst/>
          </a:prstGeom>
        </p:spPr>
      </p:pic>
      <p:cxnSp>
        <p:nvCxnSpPr>
          <p:cNvPr id="7" name="Прямая со стрелкой 6"/>
          <p:cNvCxnSpPr/>
          <p:nvPr/>
        </p:nvCxnSpPr>
        <p:spPr>
          <a:xfrm>
            <a:off x="2035256" y="2613507"/>
            <a:ext cx="936104" cy="5760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3024943" y="3097974"/>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3"/>
          <a:stretch>
            <a:fillRect/>
          </a:stretch>
        </p:blipFill>
        <p:spPr>
          <a:xfrm>
            <a:off x="2345202" y="3846517"/>
            <a:ext cx="4476750" cy="2019300"/>
          </a:xfrm>
          <a:prstGeom prst="rect">
            <a:avLst/>
          </a:prstGeom>
          <a:ln w="12700">
            <a:solidFill>
              <a:srgbClr val="7030A0"/>
            </a:solidFill>
          </a:ln>
        </p:spPr>
      </p:pic>
      <p:cxnSp>
        <p:nvCxnSpPr>
          <p:cNvPr id="15" name="Скругленная соединительная линия 14"/>
          <p:cNvCxnSpPr/>
          <p:nvPr/>
        </p:nvCxnSpPr>
        <p:spPr>
          <a:xfrm rot="5400000">
            <a:off x="2508550" y="3420000"/>
            <a:ext cx="742527" cy="648074"/>
          </a:xfrm>
          <a:prstGeom prst="curvedConnector3">
            <a:avLst>
              <a:gd name="adj1" fmla="val 50000"/>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3203849" y="5090616"/>
            <a:ext cx="792088" cy="4266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Скругленная соединительная линия 23"/>
          <p:cNvCxnSpPr>
            <a:stCxn id="23" idx="5"/>
          </p:cNvCxnSpPr>
          <p:nvPr/>
        </p:nvCxnSpPr>
        <p:spPr>
          <a:xfrm rot="5400000">
            <a:off x="3510655" y="5652005"/>
            <a:ext cx="566532" cy="172034"/>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8" name="Рисунок 27"/>
          <p:cNvPicPr>
            <a:picLocks noChangeAspect="1"/>
          </p:cNvPicPr>
          <p:nvPr/>
        </p:nvPicPr>
        <p:blipFill>
          <a:blip r:embed="rId4"/>
          <a:stretch>
            <a:fillRect/>
          </a:stretch>
        </p:blipFill>
        <p:spPr>
          <a:xfrm>
            <a:off x="2889338" y="6068809"/>
            <a:ext cx="1981200" cy="742950"/>
          </a:xfrm>
          <a:prstGeom prst="rect">
            <a:avLst/>
          </a:prstGeom>
          <a:ln>
            <a:solidFill>
              <a:srgbClr val="7030A0"/>
            </a:solidFill>
          </a:ln>
        </p:spPr>
      </p:pic>
    </p:spTree>
    <p:extLst>
      <p:ext uri="{BB962C8B-B14F-4D97-AF65-F5344CB8AC3E}">
        <p14:creationId xmlns:p14="http://schemas.microsoft.com/office/powerpoint/2010/main" val="39578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15614</TotalTime>
  <Words>717</Words>
  <Application>Microsoft Office PowerPoint</Application>
  <PresentationFormat>Экран (4:3)</PresentationFormat>
  <Paragraphs>109</Paragraphs>
  <Slides>15</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 Unicode MS</vt:lpstr>
      <vt:lpstr>Arial</vt:lpstr>
      <vt:lpstr>Calibri</vt:lpstr>
      <vt:lpstr>Calibri Light</vt:lpstr>
      <vt:lpstr>Cambria</vt:lpstr>
      <vt:lpstr>Courier New</vt:lpstr>
      <vt:lpstr>Verdana</vt:lpstr>
      <vt:lpstr>Wingdings</vt:lpstr>
      <vt:lpstr>Тема Office</vt:lpstr>
      <vt:lpstr>Experience of the Development of the Geometry Database for the CBM Experiment </vt:lpstr>
      <vt:lpstr>Motivation</vt:lpstr>
      <vt:lpstr>Basic Definitions</vt:lpstr>
      <vt:lpstr>Setup Structure</vt:lpstr>
      <vt:lpstr>Geometry Database. Use Cases</vt:lpstr>
      <vt:lpstr>Component Diagram</vt:lpstr>
      <vt:lpstr>The implementation</vt:lpstr>
      <vt:lpstr>Web-interface. Configure Access</vt:lpstr>
      <vt:lpstr>Web-interface. View Mode</vt:lpstr>
      <vt:lpstr>Web-interface. Edit Mode</vt:lpstr>
      <vt:lpstr>Презентация PowerPoint</vt:lpstr>
      <vt:lpstr>Презентация PowerPoint</vt:lpstr>
      <vt:lpstr>  Macros</vt:lpstr>
      <vt:lpstr>Conclusion and Next Steps</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Lena</dc:creator>
  <cp:lastModifiedBy>Viscount Axion</cp:lastModifiedBy>
  <cp:revision>667</cp:revision>
  <cp:lastPrinted>2015-04-09T11:46:53Z</cp:lastPrinted>
  <dcterms:created xsi:type="dcterms:W3CDTF">2013-02-06T15:05:45Z</dcterms:created>
  <dcterms:modified xsi:type="dcterms:W3CDTF">2018-07-04T19:54:44Z</dcterms:modified>
</cp:coreProperties>
</file>