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3" r:id="rId3"/>
    <p:sldMasterId id="2147483675" r:id="rId4"/>
  </p:sldMasterIdLst>
  <p:notesMasterIdLst>
    <p:notesMasterId r:id="rId28"/>
  </p:notesMasterIdLst>
  <p:sldIdLst>
    <p:sldId id="278" r:id="rId5"/>
    <p:sldId id="267" r:id="rId6"/>
    <p:sldId id="274" r:id="rId7"/>
    <p:sldId id="277" r:id="rId8"/>
    <p:sldId id="269" r:id="rId9"/>
    <p:sldId id="276" r:id="rId10"/>
    <p:sldId id="268" r:id="rId11"/>
    <p:sldId id="270" r:id="rId12"/>
    <p:sldId id="271" r:id="rId13"/>
    <p:sldId id="272" r:id="rId14"/>
    <p:sldId id="281" r:id="rId15"/>
    <p:sldId id="282" r:id="rId16"/>
    <p:sldId id="256" r:id="rId17"/>
    <p:sldId id="257" r:id="rId18"/>
    <p:sldId id="258" r:id="rId19"/>
    <p:sldId id="259" r:id="rId20"/>
    <p:sldId id="260" r:id="rId21"/>
    <p:sldId id="261" r:id="rId22"/>
    <p:sldId id="262" r:id="rId23"/>
    <p:sldId id="263" r:id="rId24"/>
    <p:sldId id="279" r:id="rId25"/>
    <p:sldId id="280" r:id="rId26"/>
    <p:sldId id="273" r:id="rId27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41275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41275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41275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41275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41275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41275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41275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41275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41275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B8B8B8"/>
              </a:solidFill>
              <a:prstDash val="solid"/>
              <a:miter lim="400000"/>
            </a:ln>
          </a:left>
          <a:right>
            <a:ln w="3175" cap="flat">
              <a:solidFill>
                <a:srgbClr val="B8B8B8"/>
              </a:solidFill>
              <a:prstDash val="solid"/>
              <a:miter lim="400000"/>
            </a:ln>
          </a:right>
          <a:top>
            <a:ln w="3175" cap="flat">
              <a:solidFill>
                <a:srgbClr val="B8B8B8"/>
              </a:solidFill>
              <a:prstDash val="solid"/>
              <a:miter lim="400000"/>
            </a:ln>
          </a:top>
          <a:bottom>
            <a:ln w="3175" cap="flat">
              <a:solidFill>
                <a:srgbClr val="B8B8B8"/>
              </a:solidFill>
              <a:prstDash val="solid"/>
              <a:miter lim="400000"/>
            </a:ln>
          </a:bottom>
          <a:insideH>
            <a:ln w="3175" cap="flat">
              <a:solidFill>
                <a:srgbClr val="B8B8B8"/>
              </a:solidFill>
              <a:prstDash val="solid"/>
              <a:miter lim="400000"/>
            </a:ln>
          </a:insideH>
          <a:insideV>
            <a:ln w="3175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606060"/>
              </a:solidFill>
              <a:prstDash val="solid"/>
              <a:miter lim="400000"/>
            </a:ln>
          </a:left>
          <a:right>
            <a:ln w="3175" cap="flat">
              <a:solidFill>
                <a:srgbClr val="606060"/>
              </a:solidFill>
              <a:prstDash val="solid"/>
              <a:miter lim="400000"/>
            </a:ln>
          </a:right>
          <a:top>
            <a:ln w="3175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606060"/>
              </a:solidFill>
              <a:prstDash val="solid"/>
              <a:miter lim="400000"/>
            </a:ln>
          </a:insideH>
          <a:insideV>
            <a:ln w="3175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606060"/>
              </a:solidFill>
              <a:prstDash val="solid"/>
              <a:miter lim="400000"/>
            </a:ln>
          </a:left>
          <a:right>
            <a:ln w="3175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606060"/>
              </a:solidFill>
              <a:prstDash val="solid"/>
              <a:miter lim="400000"/>
            </a:ln>
          </a:insideH>
          <a:insideV>
            <a:ln w="3175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929292"/>
              </a:solidFill>
              <a:prstDash val="solid"/>
              <a:miter lim="400000"/>
            </a:ln>
          </a:left>
          <a:right>
            <a:ln w="3175" cap="flat">
              <a:solidFill>
                <a:srgbClr val="929292"/>
              </a:solidFill>
              <a:prstDash val="solid"/>
              <a:miter lim="400000"/>
            </a:ln>
          </a:right>
          <a:top>
            <a:ln w="3175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929292"/>
              </a:solidFill>
              <a:prstDash val="solid"/>
              <a:miter lim="400000"/>
            </a:ln>
          </a:insideH>
          <a:insideV>
            <a:ln w="3175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A6AAA9"/>
              </a:solidFill>
              <a:prstDash val="solid"/>
              <a:miter lim="400000"/>
            </a:ln>
          </a:left>
          <a:right>
            <a:ln w="3175" cap="flat">
              <a:solidFill>
                <a:srgbClr val="A6AAA9"/>
              </a:solidFill>
              <a:prstDash val="solid"/>
              <a:miter lim="400000"/>
            </a:ln>
          </a:right>
          <a:top>
            <a:ln w="3175" cap="flat">
              <a:solidFill>
                <a:srgbClr val="A6AAA9"/>
              </a:solidFill>
              <a:prstDash val="solid"/>
              <a:miter lim="400000"/>
            </a:ln>
          </a:top>
          <a:bottom>
            <a:ln w="3175" cap="flat">
              <a:solidFill>
                <a:srgbClr val="A6AAA9"/>
              </a:solidFill>
              <a:prstDash val="solid"/>
              <a:miter lim="400000"/>
            </a:ln>
          </a:bottom>
          <a:insideH>
            <a:ln w="3175" cap="flat">
              <a:solidFill>
                <a:srgbClr val="A6AAA9"/>
              </a:solidFill>
              <a:prstDash val="solid"/>
              <a:miter lim="400000"/>
            </a:ln>
          </a:insideH>
          <a:insideV>
            <a:ln w="3175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A6AAA9"/>
              </a:solidFill>
              <a:prstDash val="solid"/>
              <a:miter lim="400000"/>
            </a:ln>
          </a:left>
          <a:right>
            <a:ln w="3175" cap="flat">
              <a:solidFill>
                <a:srgbClr val="A6AAA9"/>
              </a:solidFill>
              <a:prstDash val="solid"/>
              <a:miter lim="400000"/>
            </a:ln>
          </a:right>
          <a:top>
            <a:ln w="3175" cap="flat">
              <a:solidFill>
                <a:srgbClr val="A6AAA9"/>
              </a:solidFill>
              <a:prstDash val="solid"/>
              <a:miter lim="400000"/>
            </a:ln>
          </a:top>
          <a:bottom>
            <a:ln w="3175" cap="flat">
              <a:solidFill>
                <a:srgbClr val="A6AAA9"/>
              </a:solidFill>
              <a:prstDash val="solid"/>
              <a:miter lim="400000"/>
            </a:ln>
          </a:bottom>
          <a:insideH>
            <a:ln w="3175" cap="flat">
              <a:solidFill>
                <a:srgbClr val="A6AAA9"/>
              </a:solidFill>
              <a:prstDash val="solid"/>
              <a:miter lim="400000"/>
            </a:ln>
          </a:insideH>
          <a:insideV>
            <a:ln w="3175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A6AAA9"/>
              </a:solidFill>
              <a:prstDash val="solid"/>
              <a:miter lim="400000"/>
            </a:ln>
          </a:left>
          <a:right>
            <a:ln w="3175" cap="flat">
              <a:solidFill>
                <a:srgbClr val="A6AAA9"/>
              </a:solidFill>
              <a:prstDash val="solid"/>
              <a:miter lim="400000"/>
            </a:ln>
          </a:right>
          <a:top>
            <a:ln w="3175" cap="flat">
              <a:solidFill>
                <a:srgbClr val="A6AAA9"/>
              </a:solidFill>
              <a:prstDash val="solid"/>
              <a:miter lim="400000"/>
            </a:ln>
          </a:top>
          <a:bottom>
            <a:ln w="3175" cap="flat">
              <a:solidFill>
                <a:srgbClr val="A6AAA9"/>
              </a:solidFill>
              <a:prstDash val="solid"/>
              <a:miter lim="400000"/>
            </a:ln>
          </a:bottom>
          <a:insideH>
            <a:ln w="3175" cap="flat">
              <a:solidFill>
                <a:srgbClr val="A6AAA9"/>
              </a:solidFill>
              <a:prstDash val="solid"/>
              <a:miter lim="400000"/>
            </a:ln>
          </a:insideH>
          <a:insideV>
            <a:ln w="3175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A6AAA9"/>
              </a:solidFill>
              <a:prstDash val="solid"/>
              <a:miter lim="400000"/>
            </a:ln>
          </a:left>
          <a:right>
            <a:ln w="3175" cap="flat">
              <a:solidFill>
                <a:srgbClr val="A6AAA9"/>
              </a:solidFill>
              <a:prstDash val="solid"/>
              <a:miter lim="400000"/>
            </a:ln>
          </a:right>
          <a:top>
            <a:ln w="3175" cap="flat">
              <a:solidFill>
                <a:srgbClr val="A6AAA9"/>
              </a:solidFill>
              <a:prstDash val="solid"/>
              <a:miter lim="400000"/>
            </a:ln>
          </a:top>
          <a:bottom>
            <a:ln w="3175" cap="flat">
              <a:solidFill>
                <a:srgbClr val="A6AAA9"/>
              </a:solidFill>
              <a:prstDash val="solid"/>
              <a:miter lim="400000"/>
            </a:ln>
          </a:bottom>
          <a:insideH>
            <a:ln w="3175" cap="flat">
              <a:solidFill>
                <a:srgbClr val="A6AAA9"/>
              </a:solidFill>
              <a:prstDash val="solid"/>
              <a:miter lim="400000"/>
            </a:ln>
          </a:insideH>
          <a:insideV>
            <a:ln w="3175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1" d="100"/>
          <a:sy n="91" d="100"/>
        </p:scale>
        <p:origin x="-341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83140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3852" y="8684826"/>
            <a:ext cx="2972547" cy="457711"/>
          </a:xfrm>
          <a:prstGeom prst="rect">
            <a:avLst/>
          </a:prstGeom>
          <a:noFill/>
        </p:spPr>
        <p:txBody>
          <a:bodyPr/>
          <a:lstStyle>
            <a:lvl1pPr defTabSz="975642">
              <a:defRPr sz="1500">
                <a:solidFill>
                  <a:schemeClr val="tx1"/>
                </a:solidFill>
                <a:latin typeface="Arial" pitchFamily="34" charset="0"/>
              </a:defRPr>
            </a:lvl1pPr>
            <a:lvl2pPr marL="716798" indent="-275692" defTabSz="975642">
              <a:defRPr sz="1500">
                <a:solidFill>
                  <a:schemeClr val="tx1"/>
                </a:solidFill>
                <a:latin typeface="Arial" pitchFamily="34" charset="0"/>
              </a:defRPr>
            </a:lvl2pPr>
            <a:lvl3pPr marL="1102766" indent="-220553" defTabSz="975642">
              <a:defRPr sz="1500">
                <a:solidFill>
                  <a:schemeClr val="tx1"/>
                </a:solidFill>
                <a:latin typeface="Arial" pitchFamily="34" charset="0"/>
              </a:defRPr>
            </a:lvl3pPr>
            <a:lvl4pPr marL="1543873" indent="-220553" defTabSz="975642">
              <a:defRPr sz="1500">
                <a:solidFill>
                  <a:schemeClr val="tx1"/>
                </a:solidFill>
                <a:latin typeface="Arial" pitchFamily="34" charset="0"/>
              </a:defRPr>
            </a:lvl4pPr>
            <a:lvl5pPr marL="1984980" indent="-220553" defTabSz="975642">
              <a:defRPr sz="1500">
                <a:solidFill>
                  <a:schemeClr val="tx1"/>
                </a:solidFill>
                <a:latin typeface="Arial" pitchFamily="34" charset="0"/>
              </a:defRPr>
            </a:lvl5pPr>
            <a:lvl6pPr marL="2426086" indent="-220553" defTabSz="975642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6pPr>
            <a:lvl7pPr marL="2867193" indent="-220553" defTabSz="975642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7pPr>
            <a:lvl8pPr marL="3308299" indent="-220553" defTabSz="975642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8pPr>
            <a:lvl9pPr marL="3749406" indent="-220553" defTabSz="975642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F88CBFB3-89D9-489B-93A7-645533D279F4}" type="slidenum">
              <a:rPr lang="en-GB" altLang="de-DE" sz="1400">
                <a:solidFill>
                  <a:prstClr val="black"/>
                </a:solidFill>
                <a:latin typeface="Times New Roman" pitchFamily="18" charset="0"/>
              </a:rPr>
              <a:pPr/>
              <a:t>23</a:t>
            </a:fld>
            <a:endParaRPr lang="en-GB" altLang="de-DE" sz="14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4213"/>
            <a:ext cx="6097588" cy="3430587"/>
          </a:xfrm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 &amp;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text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Titeltext</a:t>
            </a:r>
          </a:p>
        </p:txBody>
      </p:sp>
      <p:sp>
        <p:nvSpPr>
          <p:cNvPr id="12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0" algn="ctr">
              <a:spcBef>
                <a:spcPts val="0"/>
              </a:spcBef>
              <a:buSzTx/>
              <a:buNone/>
            </a:lvl2pPr>
            <a:lvl3pPr marL="0" indent="0" algn="ctr">
              <a:spcBef>
                <a:spcPts val="0"/>
              </a:spcBef>
              <a:buSzTx/>
              <a:buNone/>
            </a:lvl3pPr>
            <a:lvl4pPr marL="0" indent="0" algn="ctr">
              <a:spcBef>
                <a:spcPts val="0"/>
              </a:spcBef>
              <a:buSzTx/>
              <a:buNone/>
            </a:lvl4pPr>
            <a:lvl5pPr marL="0" indent="0" algn="ctr">
              <a:spcBef>
                <a:spcPts val="0"/>
              </a:spcBef>
              <a:buSzTx/>
              <a:buNone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13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Christian Bauer"/>
          <p:cNvSpPr txBox="1">
            <a:spLocks noGrp="1"/>
          </p:cNvSpPr>
          <p:nvPr>
            <p:ph type="body" sz="quarter" idx="13"/>
          </p:nvPr>
        </p:nvSpPr>
        <p:spPr>
          <a:xfrm>
            <a:off x="1193800" y="4476750"/>
            <a:ext cx="9810750" cy="2921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–Christian Bauer</a:t>
            </a:r>
          </a:p>
        </p:txBody>
      </p:sp>
      <p:sp>
        <p:nvSpPr>
          <p:cNvPr id="94" name="„Zitat hier eingeben.“"/>
          <p:cNvSpPr txBox="1">
            <a:spLocks noGrp="1"/>
          </p:cNvSpPr>
          <p:nvPr>
            <p:ph type="body" sz="quarter" idx="14"/>
          </p:nvPr>
        </p:nvSpPr>
        <p:spPr>
          <a:xfrm>
            <a:off x="1193800" y="3038475"/>
            <a:ext cx="9810750" cy="41275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„Zitat hier eingeben.“ </a:t>
            </a:r>
          </a:p>
        </p:txBody>
      </p:sp>
      <p:sp>
        <p:nvSpPr>
          <p:cNvPr id="95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127" descr="siegel2"/>
          <p:cNvSpPr>
            <a:spLocks noChangeAspect="1" noChangeArrowheads="1"/>
          </p:cNvSpPr>
          <p:nvPr userDrawn="1"/>
        </p:nvSpPr>
        <p:spPr bwMode="auto">
          <a:xfrm>
            <a:off x="474792" y="61913"/>
            <a:ext cx="2180492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defTabSz="914400" eaLnBrk="0" fontAlgn="base">
              <a:spcBef>
                <a:spcPct val="0"/>
              </a:spcBef>
              <a:spcAft>
                <a:spcPct val="0"/>
              </a:spcAft>
            </a:pPr>
            <a:endParaRPr lang="de-DE" altLang="de-DE" b="0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4" name="Line 1128"/>
          <p:cNvSpPr>
            <a:spLocks noChangeShapeType="1"/>
          </p:cNvSpPr>
          <p:nvPr userDrawn="1"/>
        </p:nvSpPr>
        <p:spPr bwMode="auto">
          <a:xfrm>
            <a:off x="1479062" y="6469063"/>
            <a:ext cx="8862646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defTabSz="914400" eaLnBrk="0" fontAlgn="base">
              <a:spcBef>
                <a:spcPct val="0"/>
              </a:spcBef>
              <a:spcAft>
                <a:spcPct val="0"/>
              </a:spcAft>
            </a:pPr>
            <a:endParaRPr lang="en-US" sz="1600" b="0" kern="1200"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198" name="Rectangle 1126"/>
          <p:cNvSpPr>
            <a:spLocks noGrp="1" noChangeArrowheads="1"/>
          </p:cNvSpPr>
          <p:nvPr>
            <p:ph type="ctrTitle"/>
          </p:nvPr>
        </p:nvSpPr>
        <p:spPr>
          <a:xfrm>
            <a:off x="1436077" y="361950"/>
            <a:ext cx="9566031" cy="11430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/>
            </a:lvl1pPr>
          </a:lstStyle>
          <a:p>
            <a:pPr lvl="0"/>
            <a:r>
              <a:rPr lang="en-GB" noProof="0" smtClean="0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4249297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56002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66973" y="1117600"/>
            <a:ext cx="5357446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11988" y="1117600"/>
            <a:ext cx="5359401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61381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3421" y="271336"/>
            <a:ext cx="7446047" cy="787557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63420" y="1198873"/>
            <a:ext cx="10949112" cy="515539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55190" y="6627192"/>
            <a:ext cx="993197" cy="211759"/>
          </a:xfrm>
          <a:prstGeom prst="rect">
            <a:avLst/>
          </a:prstGeom>
        </p:spPr>
        <p:txBody>
          <a:bodyPr/>
          <a:lstStyle/>
          <a:p>
            <a:fld id="{125CBDDA-5CCF-8748-8988-9DC6C8981774}" type="slidenum">
              <a:rPr lang="de-DE" smtClean="0">
                <a:solidFill>
                  <a:prstClr val="black"/>
                </a:solidFill>
              </a:rPr>
              <a:pPr/>
              <a:t>‹Nr.›</a:t>
            </a:fld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9" name="Textfeld 8"/>
          <p:cNvSpPr txBox="1"/>
          <p:nvPr userDrawn="1"/>
        </p:nvSpPr>
        <p:spPr>
          <a:xfrm>
            <a:off x="1346201" y="6629067"/>
            <a:ext cx="5296643" cy="24622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 defTabSz="457200" hangingPunct="1">
              <a:defRPr/>
            </a:pPr>
            <a:r>
              <a:rPr lang="de-DE" sz="1000" b="0" kern="1200" dirty="0" smtClean="0">
                <a:solidFill>
                  <a:prstClr val="black"/>
                </a:solidFill>
                <a:latin typeface="Arial"/>
                <a:ea typeface="+mn-ea"/>
                <a:cs typeface="+mn-cs"/>
              </a:rPr>
              <a:t>Christian J. Schmidt, 13.06.2018, 4. Annual MT Meeting, HZB Berlin, </a:t>
            </a:r>
            <a:r>
              <a:rPr lang="en-US" sz="1000" b="0" kern="1200" dirty="0" smtClean="0">
                <a:solidFill>
                  <a:prstClr val="black"/>
                </a:solidFill>
                <a:latin typeface="Arial"/>
                <a:ea typeface="+mn-ea"/>
                <a:cs typeface="+mn-cs"/>
              </a:rPr>
              <a:t>3D-Printed Detectors</a:t>
            </a:r>
            <a:endParaRPr lang="de-DE" sz="1000" b="0" kern="1200" dirty="0" smtClean="0">
              <a:solidFill>
                <a:prstClr val="black"/>
              </a:solidFill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70712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titel_footer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976814"/>
            <a:ext cx="12266084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2" descr="HG_LOGO_ENG_W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0967" y="5930901"/>
            <a:ext cx="1885951" cy="58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eck 8"/>
          <p:cNvSpPr>
            <a:spLocks noChangeArrowheads="1"/>
          </p:cNvSpPr>
          <p:nvPr userDrawn="1"/>
        </p:nvSpPr>
        <p:spPr bwMode="auto">
          <a:xfrm>
            <a:off x="0" y="1"/>
            <a:ext cx="12192000" cy="4976813"/>
          </a:xfrm>
          <a:prstGeom prst="rect">
            <a:avLst/>
          </a:prstGeom>
          <a:solidFill>
            <a:srgbClr val="0058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de-DE" sz="2400" b="0" kern="1200" dirty="0">
              <a:solidFill>
                <a:srgbClr val="515151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86834" y="5148264"/>
            <a:ext cx="9546167" cy="549275"/>
          </a:xfrm>
        </p:spPr>
        <p:txBody>
          <a:bodyPr anchor="ctr"/>
          <a:lstStyle>
            <a:lvl1pPr>
              <a:defRPr sz="210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80485" y="5551489"/>
            <a:ext cx="9552516" cy="5413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UNTERTITELBEREICH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sz="14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 defTabSz="914400" fontAlgn="base" hangingPunct="1">
              <a:spcAft>
                <a:spcPct val="0"/>
              </a:spcAft>
              <a:defRPr/>
            </a:pPr>
            <a:endParaRPr lang="de-DE" b="0" kern="12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pic>
        <p:nvPicPr>
          <p:cNvPr id="12" name="Picture 5" descr="trenner_footer_strukmat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26226"/>
            <a:ext cx="121920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9"/>
          <p:cNvSpPr>
            <a:spLocks noGrp="1" noChangeArrowheads="1"/>
          </p:cNvSpPr>
          <p:nvPr>
            <p:ph type="dt" sz="quarter" idx="12"/>
          </p:nvPr>
        </p:nvSpPr>
        <p:spPr bwMode="auto">
          <a:xfrm>
            <a:off x="527051" y="6084888"/>
            <a:ext cx="28448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80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 algn="l" defTabSz="914400" fontAlgn="base" hangingPunct="1">
              <a:spcAft>
                <a:spcPct val="0"/>
              </a:spcAft>
              <a:defRPr/>
            </a:pPr>
            <a:r>
              <a:rPr lang="de-DE" b="0" kern="1200" dirty="0">
                <a:solidFill>
                  <a:prstClr val="white"/>
                </a:solidFill>
                <a:ea typeface="+mn-ea"/>
                <a:cs typeface="+mn-cs"/>
              </a:rPr>
              <a:t>Berlin, </a:t>
            </a:r>
            <a:fld id="{59C53E94-0FD9-4026-A47B-B1EF191F7FB0}" type="datetime1">
              <a:rPr lang="en-GB" b="0" kern="1200">
                <a:solidFill>
                  <a:prstClr val="white"/>
                </a:solidFill>
                <a:ea typeface="+mn-ea"/>
                <a:cs typeface="+mn-cs"/>
              </a:rPr>
              <a:pPr algn="l" defTabSz="914400" fontAlgn="base" hangingPunct="1">
                <a:spcAft>
                  <a:spcPct val="0"/>
                </a:spcAft>
                <a:defRPr/>
              </a:pPr>
              <a:t>12/06/2018</a:t>
            </a:fld>
            <a:endParaRPr lang="de-DE" b="0" kern="1200" dirty="0">
              <a:solidFill>
                <a:prstClr val="white"/>
              </a:solidFill>
              <a:ea typeface="+mn-ea"/>
              <a:cs typeface="+mn-cs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550333" y="6573797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FD4495-FC46-4B6F-BC8F-A723D9957B50}" type="slidenum">
              <a:rPr lang="de-DE">
                <a:solidFill>
                  <a:prstClr val="white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2066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2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>
                <a:solidFill>
                  <a:prstClr val="white"/>
                </a:solidFill>
              </a:rPr>
              <a:t>PAGE </a:t>
            </a:r>
            <a:fld id="{6D550993-802B-4603-9689-D83315923683}" type="slidenum">
              <a:rPr lang="de-DE">
                <a:solidFill>
                  <a:prstClr val="white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5" name="Rechteck 4"/>
          <p:cNvSpPr/>
          <p:nvPr userDrawn="1"/>
        </p:nvSpPr>
        <p:spPr bwMode="auto">
          <a:xfrm>
            <a:off x="0" y="6742112"/>
            <a:ext cx="4064000" cy="118580"/>
          </a:xfrm>
          <a:prstGeom prst="rect">
            <a:avLst/>
          </a:prstGeom>
          <a:solidFill>
            <a:srgbClr val="CF6800"/>
          </a:solidFill>
          <a:ln w="9525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de-DE" sz="2400" b="0" kern="1200" dirty="0">
              <a:solidFill>
                <a:srgbClr val="515151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69442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>
                <a:solidFill>
                  <a:prstClr val="white"/>
                </a:solidFill>
              </a:rPr>
              <a:t>SEITE </a:t>
            </a:r>
            <a:fld id="{7E3C09A8-6CD1-41A3-A57B-B2BD488FFDB5}" type="slidenum">
              <a:rPr lang="de-DE">
                <a:solidFill>
                  <a:prstClr val="white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4" name="Rechteck 3"/>
          <p:cNvSpPr/>
          <p:nvPr userDrawn="1"/>
        </p:nvSpPr>
        <p:spPr bwMode="auto">
          <a:xfrm>
            <a:off x="0" y="6742112"/>
            <a:ext cx="4064000" cy="118580"/>
          </a:xfrm>
          <a:prstGeom prst="rect">
            <a:avLst/>
          </a:prstGeom>
          <a:solidFill>
            <a:srgbClr val="CF6800"/>
          </a:solidFill>
          <a:ln w="9525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de-DE" sz="2400" b="0" kern="1200" dirty="0">
              <a:solidFill>
                <a:srgbClr val="515151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16673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ild"/>
          <p:cNvSpPr>
            <a:spLocks noGrp="1"/>
          </p:cNvSpPr>
          <p:nvPr>
            <p:ph type="pic" idx="13"/>
          </p:nvPr>
        </p:nvSpPr>
        <p:spPr>
          <a:xfrm>
            <a:off x="1562984" y="336550"/>
            <a:ext cx="9067801" cy="4368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eltext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Titeltext</a:t>
            </a:r>
          </a:p>
        </p:txBody>
      </p:sp>
      <p:sp>
        <p:nvSpPr>
          <p:cNvPr id="22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0" algn="ctr">
              <a:spcBef>
                <a:spcPts val="0"/>
              </a:spcBef>
              <a:buSzTx/>
              <a:buNone/>
            </a:lvl2pPr>
            <a:lvl3pPr marL="0" indent="0" algn="ctr">
              <a:spcBef>
                <a:spcPts val="0"/>
              </a:spcBef>
              <a:buSzTx/>
              <a:buNone/>
            </a:lvl3pPr>
            <a:lvl4pPr marL="0" indent="0" algn="ctr">
              <a:spcBef>
                <a:spcPts val="0"/>
              </a:spcBef>
              <a:buSzTx/>
              <a:buNone/>
            </a:lvl4pPr>
            <a:lvl5pPr marL="0" indent="0" algn="ctr">
              <a:spcBef>
                <a:spcPts val="0"/>
              </a:spcBef>
              <a:buSzTx/>
              <a:buNone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23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- Mi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eltext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31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k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Bild"/>
          <p:cNvSpPr>
            <a:spLocks noGrp="1"/>
          </p:cNvSpPr>
          <p:nvPr>
            <p:ph type="pic" sz="half" idx="13"/>
          </p:nvPr>
        </p:nvSpPr>
        <p:spPr>
          <a:xfrm>
            <a:off x="6582990" y="476250"/>
            <a:ext cx="4762501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eltext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Titeltext</a:t>
            </a:r>
          </a:p>
        </p:txBody>
      </p:sp>
      <p:sp>
        <p:nvSpPr>
          <p:cNvPr id="40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0" algn="ctr">
              <a:spcBef>
                <a:spcPts val="0"/>
              </a:spcBef>
              <a:buSzTx/>
              <a:buNone/>
            </a:lvl2pPr>
            <a:lvl3pPr marL="0" indent="0" algn="ctr">
              <a:spcBef>
                <a:spcPts val="0"/>
              </a:spcBef>
              <a:buSzTx/>
              <a:buNone/>
            </a:lvl3pPr>
            <a:lvl4pPr marL="0" indent="0" algn="ctr">
              <a:spcBef>
                <a:spcPts val="0"/>
              </a:spcBef>
              <a:buSzTx/>
              <a:buNone/>
            </a:lvl4pPr>
            <a:lvl5pPr marL="0" indent="0" algn="ctr">
              <a:spcBef>
                <a:spcPts val="0"/>
              </a:spcBef>
              <a:buSzTx/>
              <a:buNone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41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- O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49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&amp; 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57" name="Textebene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58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, Aufzählung &amp;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Bild"/>
          <p:cNvSpPr>
            <a:spLocks noGrp="1"/>
          </p:cNvSpPr>
          <p:nvPr>
            <p:ph type="pic" sz="half" idx="13"/>
          </p:nvPr>
        </p:nvSpPr>
        <p:spPr>
          <a:xfrm>
            <a:off x="6584950" y="1574800"/>
            <a:ext cx="4762500" cy="464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67" name="Textebene 1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64694" indent="-264694">
              <a:spcBef>
                <a:spcPts val="2200"/>
              </a:spcBef>
              <a:defRPr sz="1800"/>
            </a:lvl1pPr>
            <a:lvl2pPr marL="823494" indent="-264694">
              <a:spcBef>
                <a:spcPts val="2200"/>
              </a:spcBef>
              <a:defRPr sz="1800"/>
            </a:lvl2pPr>
            <a:lvl3pPr marL="1382294" indent="-264694">
              <a:spcBef>
                <a:spcPts val="2200"/>
              </a:spcBef>
              <a:defRPr sz="1800"/>
            </a:lvl3pPr>
            <a:lvl4pPr marL="1941094" indent="-264694">
              <a:spcBef>
                <a:spcPts val="2200"/>
              </a:spcBef>
              <a:defRPr sz="1800"/>
            </a:lvl4pPr>
            <a:lvl5pPr marL="2499894" indent="-264694">
              <a:spcBef>
                <a:spcPts val="2200"/>
              </a:spcBef>
              <a:defRPr sz="1800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68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ebene 1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76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3 Stü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Bild"/>
          <p:cNvSpPr>
            <a:spLocks noGrp="1"/>
          </p:cNvSpPr>
          <p:nvPr>
            <p:ph type="pic" sz="quarter" idx="13"/>
          </p:nvPr>
        </p:nvSpPr>
        <p:spPr>
          <a:xfrm>
            <a:off x="7880350" y="3524250"/>
            <a:ext cx="3702050" cy="27749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Bild"/>
          <p:cNvSpPr>
            <a:spLocks noGrp="1"/>
          </p:cNvSpPr>
          <p:nvPr>
            <p:ph type="pic" sz="quarter" idx="14"/>
          </p:nvPr>
        </p:nvSpPr>
        <p:spPr>
          <a:xfrm>
            <a:off x="7880350" y="565150"/>
            <a:ext cx="3702050" cy="27749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Bild"/>
          <p:cNvSpPr>
            <a:spLocks noGrp="1"/>
          </p:cNvSpPr>
          <p:nvPr>
            <p:ph type="pic" idx="15"/>
          </p:nvPr>
        </p:nvSpPr>
        <p:spPr>
          <a:xfrm>
            <a:off x="603250" y="565150"/>
            <a:ext cx="7086600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5" Type="http://schemas.openxmlformats.org/officeDocument/2006/relationships/hyperlink" Target="http://wwwires.in2p3.fr/" TargetMode="Externa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jp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text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Titeltext</a:t>
            </a:r>
          </a:p>
        </p:txBody>
      </p:sp>
      <p:sp>
        <p:nvSpPr>
          <p:cNvPr id="3" name="Textebene 1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4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5976340" y="6540500"/>
            <a:ext cx="232970" cy="236880"/>
          </a:xfrm>
          <a:prstGeom prst="rect">
            <a:avLst/>
          </a:prstGeom>
          <a:ln w="3175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0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952500" marR="0" indent="-317500" algn="l" defTabSz="412750" latinLnBrk="0">
        <a:lnSpc>
          <a:spcPct val="100000"/>
        </a:lnSpc>
        <a:spcBef>
          <a:spcPts val="290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587500" marR="0" indent="-317500" algn="l" defTabSz="412750" latinLnBrk="0">
        <a:lnSpc>
          <a:spcPct val="100000"/>
        </a:lnSpc>
        <a:spcBef>
          <a:spcPts val="290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222500" marR="0" indent="-317500" algn="l" defTabSz="412750" latinLnBrk="0">
        <a:lnSpc>
          <a:spcPct val="100000"/>
        </a:lnSpc>
        <a:spcBef>
          <a:spcPts val="290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857500" marR="0" indent="-317500" algn="l" defTabSz="412750" latinLnBrk="0">
        <a:lnSpc>
          <a:spcPct val="100000"/>
        </a:lnSpc>
        <a:spcBef>
          <a:spcPts val="290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492500" marR="0" indent="-317500" algn="l" defTabSz="412750" latinLnBrk="0">
        <a:lnSpc>
          <a:spcPct val="100000"/>
        </a:lnSpc>
        <a:spcBef>
          <a:spcPts val="290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127500" marR="0" indent="-317500" algn="l" defTabSz="412750" latinLnBrk="0">
        <a:lnSpc>
          <a:spcPct val="100000"/>
        </a:lnSpc>
        <a:spcBef>
          <a:spcPts val="290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4762500" marR="0" indent="-317500" algn="l" defTabSz="412750" latinLnBrk="0">
        <a:lnSpc>
          <a:spcPct val="100000"/>
        </a:lnSpc>
        <a:spcBef>
          <a:spcPts val="290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397500" marR="0" indent="-317500" algn="l" defTabSz="412750" latinLnBrk="0">
        <a:lnSpc>
          <a:spcPct val="100000"/>
        </a:lnSpc>
        <a:spcBef>
          <a:spcPts val="290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1216" y="228600"/>
            <a:ext cx="10363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sv-SE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6978" y="1117600"/>
            <a:ext cx="10904415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sv-SE" smtClean="0"/>
              <a:t>Click to edit Master text styles</a:t>
            </a:r>
          </a:p>
          <a:p>
            <a:pPr lvl="1"/>
            <a:r>
              <a:rPr lang="en-GB" altLang="sv-SE" smtClean="0"/>
              <a:t>Second level</a:t>
            </a:r>
          </a:p>
          <a:p>
            <a:pPr lvl="2"/>
            <a:r>
              <a:rPr lang="en-GB" altLang="sv-SE" smtClean="0"/>
              <a:t>Third level</a:t>
            </a:r>
          </a:p>
          <a:p>
            <a:pPr lvl="3"/>
            <a:r>
              <a:rPr lang="en-GB" altLang="sv-SE" smtClean="0"/>
              <a:t>Fourth level</a:t>
            </a:r>
          </a:p>
          <a:p>
            <a:pPr lvl="4"/>
            <a:r>
              <a:rPr lang="en-GB" altLang="sv-SE" smtClean="0"/>
              <a:t>Fifth level</a:t>
            </a:r>
          </a:p>
        </p:txBody>
      </p:sp>
      <p:grpSp>
        <p:nvGrpSpPr>
          <p:cNvPr id="1028" name="Group 10"/>
          <p:cNvGrpSpPr>
            <a:grpSpLocks/>
          </p:cNvGrpSpPr>
          <p:nvPr/>
        </p:nvGrpSpPr>
        <p:grpSpPr bwMode="auto">
          <a:xfrm>
            <a:off x="1" y="757238"/>
            <a:ext cx="11783647" cy="1960562"/>
            <a:chOff x="0" y="477"/>
            <a:chExt cx="5567" cy="1235"/>
          </a:xfrm>
        </p:grpSpPr>
        <p:sp>
          <p:nvSpPr>
            <p:cNvPr id="1036" name="Line 6"/>
            <p:cNvSpPr>
              <a:spLocks noChangeShapeType="1"/>
            </p:cNvSpPr>
            <p:nvPr/>
          </p:nvSpPr>
          <p:spPr bwMode="auto">
            <a:xfrm flipV="1">
              <a:off x="0" y="477"/>
              <a:ext cx="5567" cy="3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914400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0" kern="1200"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037" name="Line 7"/>
            <p:cNvSpPr>
              <a:spLocks noChangeShapeType="1"/>
            </p:cNvSpPr>
            <p:nvPr/>
          </p:nvSpPr>
          <p:spPr bwMode="auto">
            <a:xfrm flipV="1">
              <a:off x="5560" y="480"/>
              <a:ext cx="0" cy="1232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914400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0" kern="1200"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1029" name="Line 14"/>
          <p:cNvSpPr>
            <a:spLocks noChangeShapeType="1"/>
          </p:cNvSpPr>
          <p:nvPr userDrawn="1"/>
        </p:nvSpPr>
        <p:spPr bwMode="auto">
          <a:xfrm>
            <a:off x="2455986" y="6575425"/>
            <a:ext cx="7233138" cy="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defTabSz="914400" eaLnBrk="0" fontAlgn="base">
              <a:spcBef>
                <a:spcPct val="0"/>
              </a:spcBef>
              <a:spcAft>
                <a:spcPct val="0"/>
              </a:spcAft>
            </a:pPr>
            <a:endParaRPr lang="en-US" sz="1600" b="0" kern="1200">
              <a:latin typeface="Arial" pitchFamily="34" charset="0"/>
              <a:ea typeface="+mn-ea"/>
              <a:cs typeface="+mn-cs"/>
            </a:endParaRPr>
          </a:p>
        </p:txBody>
      </p:sp>
      <p:grpSp>
        <p:nvGrpSpPr>
          <p:cNvPr id="1030" name="Group 23"/>
          <p:cNvGrpSpPr>
            <a:grpSpLocks/>
          </p:cNvGrpSpPr>
          <p:nvPr userDrawn="1"/>
        </p:nvGrpSpPr>
        <p:grpSpPr bwMode="auto">
          <a:xfrm>
            <a:off x="-1731108" y="2720975"/>
            <a:ext cx="15656170" cy="1403350"/>
            <a:chOff x="0" y="0"/>
            <a:chExt cx="8013" cy="884"/>
          </a:xfrm>
        </p:grpSpPr>
        <p:sp>
          <p:nvSpPr>
            <p:cNvPr id="1032" name="Rectangle 15"/>
            <p:cNvSpPr>
              <a:spLocks noChangeArrowheads="1"/>
            </p:cNvSpPr>
            <p:nvPr userDrawn="1"/>
          </p:nvSpPr>
          <p:spPr bwMode="auto">
            <a:xfrm>
              <a:off x="0" y="0"/>
              <a:ext cx="1871" cy="8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400" eaLnBrk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de-DE" sz="2400" b="0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  <a:hlinkClick r:id="rId5"/>
                </a:rPr>
                <a:t>  </a:t>
              </a:r>
              <a:r>
                <a:rPr lang="en-GB" altLang="de-DE" sz="7200" b="0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 </a:t>
              </a:r>
              <a:r>
                <a:rPr lang="en-GB" altLang="de-DE" sz="2400" b="0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                     </a:t>
              </a:r>
            </a:p>
          </p:txBody>
        </p:sp>
        <p:sp>
          <p:nvSpPr>
            <p:cNvPr id="1033" name="Rectangle 17"/>
            <p:cNvSpPr>
              <a:spLocks noChangeArrowheads="1"/>
            </p:cNvSpPr>
            <p:nvPr userDrawn="1"/>
          </p:nvSpPr>
          <p:spPr bwMode="auto">
            <a:xfrm>
              <a:off x="1871" y="0"/>
              <a:ext cx="1947" cy="8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400" eaLnBrk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de-DE" sz="2400" b="0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  </a:t>
              </a:r>
              <a:r>
                <a:rPr lang="en-GB" altLang="de-DE" sz="6400" b="0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 </a:t>
              </a:r>
              <a:r>
                <a:rPr lang="en-GB" altLang="de-DE" sz="2400" b="0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                       </a:t>
              </a:r>
            </a:p>
          </p:txBody>
        </p:sp>
        <p:sp>
          <p:nvSpPr>
            <p:cNvPr id="1034" name="Rectangle 19"/>
            <p:cNvSpPr>
              <a:spLocks noChangeArrowheads="1"/>
            </p:cNvSpPr>
            <p:nvPr userDrawn="1"/>
          </p:nvSpPr>
          <p:spPr bwMode="auto">
            <a:xfrm>
              <a:off x="3818" y="0"/>
              <a:ext cx="2018" cy="8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400" eaLnBrk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de-DE" sz="2400" b="0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  </a:t>
              </a:r>
              <a:r>
                <a:rPr lang="en-GB" altLang="de-DE" sz="6600" b="0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 </a:t>
              </a:r>
              <a:r>
                <a:rPr lang="en-GB" altLang="de-DE" sz="2400" b="0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                   </a:t>
              </a:r>
            </a:p>
          </p:txBody>
        </p:sp>
        <p:sp>
          <p:nvSpPr>
            <p:cNvPr id="1035" name="Rectangle 21"/>
            <p:cNvSpPr>
              <a:spLocks noChangeArrowheads="1"/>
            </p:cNvSpPr>
            <p:nvPr userDrawn="1"/>
          </p:nvSpPr>
          <p:spPr bwMode="auto">
            <a:xfrm>
              <a:off x="5836" y="0"/>
              <a:ext cx="2177" cy="8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400" eaLnBrk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de-DE" sz="2400" b="0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  </a:t>
              </a:r>
              <a:r>
                <a:rPr lang="en-GB" altLang="de-DE" sz="8600" b="0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 </a:t>
              </a:r>
              <a:r>
                <a:rPr lang="en-GB" altLang="de-DE" sz="2400" b="0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                 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09961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5" r:id="rId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>
            <a:spLocks/>
          </p:cNvSpPr>
          <p:nvPr/>
        </p:nvSpPr>
        <p:spPr>
          <a:xfrm>
            <a:off x="1" y="6609871"/>
            <a:ext cx="12192001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hangingPunct="1"/>
            <a:endParaRPr lang="de-DE" sz="1800" b="0" kern="1200">
              <a:solidFill>
                <a:prstClr val="white"/>
              </a:solidFill>
            </a:endParaRPr>
          </a:p>
        </p:txBody>
      </p:sp>
      <p:sp>
        <p:nvSpPr>
          <p:cNvPr id="1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372546" y="6624116"/>
            <a:ext cx="993197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pPr algn="l" defTabSz="457200" hangingPunct="1"/>
            <a:fld id="{125CBDDA-5CCF-8748-8988-9DC6C8981774}" type="slidenum">
              <a:rPr lang="de-DE" b="0" kern="1200" smtClean="0">
                <a:solidFill>
                  <a:prstClr val="black"/>
                </a:solidFill>
                <a:latin typeface="Arial"/>
                <a:ea typeface="+mn-ea"/>
                <a:cs typeface="+mn-cs"/>
              </a:rPr>
              <a:pPr algn="l" defTabSz="457200" hangingPunct="1"/>
              <a:t>‹Nr.›</a:t>
            </a:fld>
            <a:endParaRPr lang="de-DE" b="0" kern="1200" dirty="0">
              <a:solidFill>
                <a:prstClr val="black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95454" y="6599787"/>
            <a:ext cx="6434265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 defTabSz="457200" hangingPunct="1"/>
            <a:r>
              <a:rPr lang="de-DE" b="0" kern="1200" dirty="0" smtClean="0">
                <a:latin typeface="Arial"/>
                <a:ea typeface="+mn-ea"/>
                <a:cs typeface="+mn-cs"/>
              </a:rPr>
              <a:t>Name/Vortragstitel</a:t>
            </a:r>
            <a:endParaRPr lang="de-DE" b="0" kern="1200" dirty="0">
              <a:latin typeface="Arial"/>
              <a:ea typeface="+mn-ea"/>
              <a:cs typeface="+mn-cs"/>
            </a:endParaRPr>
          </a:p>
        </p:txBody>
      </p:sp>
      <p:sp>
        <p:nvSpPr>
          <p:cNvPr id="15" name="Rechteck 14"/>
          <p:cNvSpPr>
            <a:spLocks/>
          </p:cNvSpPr>
          <p:nvPr/>
        </p:nvSpPr>
        <p:spPr>
          <a:xfrm>
            <a:off x="0" y="1"/>
            <a:ext cx="12192000" cy="599396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hangingPunct="1"/>
            <a:endParaRPr lang="de-DE" sz="1800" b="0" kern="1200">
              <a:solidFill>
                <a:prstClr val="white"/>
              </a:solidFill>
            </a:endParaRPr>
          </a:p>
        </p:txBody>
      </p:sp>
      <p:pic>
        <p:nvPicPr>
          <p:cNvPr id="19" name="Picture 2" descr="D:\Behnke\hgf\matter\Technologies\Program\logo\MT_Logos\Matter and Technologies Logos\MT_DTS_RGB.emf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102117"/>
            <a:ext cx="1387055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714" b="-31100"/>
          <a:stretch/>
        </p:blipFill>
        <p:spPr>
          <a:xfrm>
            <a:off x="9384648" y="6532062"/>
            <a:ext cx="2880000" cy="47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937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7" descr="folien_foot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26226"/>
            <a:ext cx="1220893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42900" y="260351"/>
            <a:ext cx="10972800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</a:t>
            </a:r>
            <a:br>
              <a:rPr lang="de-DE" smtClean="0"/>
            </a:br>
            <a:r>
              <a:rPr lang="de-DE" smtClean="0"/>
              <a:t>Unterzeile manuell auf Seite umfärben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5017" y="1600201"/>
            <a:ext cx="10972800" cy="395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Die farbigen Sekundärfarben fungieren sowohl als Codierung (Navigation) innerhalb der Kommunikation als auch zur Auflockerung des gesamten visuellen Auftritts. </a:t>
            </a:r>
          </a:p>
          <a:p>
            <a:pPr lvl="1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Als weitere Sekundärfarben ergänzen drei Grautöne Seriosität und Neutralität.</a:t>
            </a:r>
          </a:p>
          <a:p>
            <a:pPr lvl="1"/>
            <a:r>
              <a:rPr lang="de-DE" dirty="0" smtClean="0"/>
              <a:t>Die farbigen Sekundärfarben fungieren sowohl als Codierung (Navigation) innerhalb der Kommunikation als auch zur Auflockerung des gesamten visuellen Auftritts.</a:t>
            </a:r>
          </a:p>
          <a:p>
            <a:pPr lvl="2"/>
            <a:r>
              <a:rPr lang="de-DE" dirty="0" smtClean="0"/>
              <a:t>Punkt x</a:t>
            </a:r>
          </a:p>
          <a:p>
            <a:pPr lvl="2"/>
            <a:r>
              <a:rPr lang="de-DE" dirty="0" smtClean="0"/>
              <a:t>Punkt y</a:t>
            </a:r>
          </a:p>
        </p:txBody>
      </p:sp>
      <p:sp>
        <p:nvSpPr>
          <p:cNvPr id="4118" name="Rectangle 2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96333" y="6578600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80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 algn="l" defTabSz="914400" fontAlgn="base" hangingPunct="1">
              <a:spcAft>
                <a:spcPct val="0"/>
              </a:spcAft>
              <a:defRPr/>
            </a:pPr>
            <a:r>
              <a:rPr lang="de-DE" b="0" kern="1200">
                <a:solidFill>
                  <a:prstClr val="white"/>
                </a:solidFill>
                <a:ea typeface="+mn-ea"/>
                <a:cs typeface="+mn-cs"/>
              </a:rPr>
              <a:t>PAGE </a:t>
            </a:r>
            <a:fld id="{22E97D07-570B-4E42-87F4-D51F67B75311}" type="slidenum">
              <a:rPr lang="de-DE" b="0" kern="1200">
                <a:solidFill>
                  <a:prstClr val="white"/>
                </a:solidFill>
                <a:ea typeface="+mn-ea"/>
                <a:cs typeface="+mn-cs"/>
              </a:rPr>
              <a:pPr algn="l" defTabSz="914400" fontAlgn="base" hangingPunct="1">
                <a:spcAft>
                  <a:spcPct val="0"/>
                </a:spcAft>
                <a:defRPr/>
              </a:pPr>
              <a:t>‹Nr.›</a:t>
            </a:fld>
            <a:endParaRPr lang="de-DE" b="0" kern="1200">
              <a:solidFill>
                <a:prstClr val="white"/>
              </a:solidFill>
              <a:ea typeface="+mn-ea"/>
              <a:cs typeface="+mn-cs"/>
            </a:endParaRPr>
          </a:p>
        </p:txBody>
      </p:sp>
      <p:pic>
        <p:nvPicPr>
          <p:cNvPr id="1030" name="Picture 25" descr="HG_LOGO_S_ENG_RGB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034" y="6000751"/>
            <a:ext cx="1911351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2125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</p:sldLayoutIdLst>
  <p:transition spd="slow">
    <p:fade/>
  </p:transition>
  <p:hf hdr="0" ftr="0" dt="0"/>
  <p:txStyles>
    <p:titleStyle>
      <a:lvl1pPr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000" b="1">
          <a:solidFill>
            <a:srgbClr val="00589C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000" b="1">
          <a:solidFill>
            <a:srgbClr val="00589C"/>
          </a:solidFill>
          <a:latin typeface="Arial" pitchFamily="34" charset="0"/>
        </a:defRPr>
      </a:lvl2pPr>
      <a:lvl3pPr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000" b="1">
          <a:solidFill>
            <a:srgbClr val="00589C"/>
          </a:solidFill>
          <a:latin typeface="Arial" pitchFamily="34" charset="0"/>
        </a:defRPr>
      </a:lvl3pPr>
      <a:lvl4pPr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000" b="1">
          <a:solidFill>
            <a:srgbClr val="00589C"/>
          </a:solidFill>
          <a:latin typeface="Arial" pitchFamily="34" charset="0"/>
        </a:defRPr>
      </a:lvl4pPr>
      <a:lvl5pPr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000" b="1">
          <a:solidFill>
            <a:srgbClr val="00589C"/>
          </a:solidFill>
          <a:latin typeface="Arial" pitchFamily="34" charset="0"/>
        </a:defRPr>
      </a:lvl5pPr>
      <a:lvl6pPr marL="457200" algn="l" rtl="0" fontAlgn="base">
        <a:lnSpc>
          <a:spcPts val="3200"/>
        </a:lnSpc>
        <a:spcBef>
          <a:spcPct val="0"/>
        </a:spcBef>
        <a:spcAft>
          <a:spcPct val="0"/>
        </a:spcAft>
        <a:defRPr sz="3000" b="1">
          <a:solidFill>
            <a:srgbClr val="00589C"/>
          </a:solidFill>
          <a:latin typeface="Arial" pitchFamily="34" charset="0"/>
        </a:defRPr>
      </a:lvl6pPr>
      <a:lvl7pPr marL="914400" algn="l" rtl="0" fontAlgn="base">
        <a:lnSpc>
          <a:spcPts val="3200"/>
        </a:lnSpc>
        <a:spcBef>
          <a:spcPct val="0"/>
        </a:spcBef>
        <a:spcAft>
          <a:spcPct val="0"/>
        </a:spcAft>
        <a:defRPr sz="3000" b="1">
          <a:solidFill>
            <a:srgbClr val="00589C"/>
          </a:solidFill>
          <a:latin typeface="Arial" pitchFamily="34" charset="0"/>
        </a:defRPr>
      </a:lvl7pPr>
      <a:lvl8pPr marL="1371600" algn="l" rtl="0" fontAlgn="base">
        <a:lnSpc>
          <a:spcPts val="3200"/>
        </a:lnSpc>
        <a:spcBef>
          <a:spcPct val="0"/>
        </a:spcBef>
        <a:spcAft>
          <a:spcPct val="0"/>
        </a:spcAft>
        <a:defRPr sz="3000" b="1">
          <a:solidFill>
            <a:srgbClr val="00589C"/>
          </a:solidFill>
          <a:latin typeface="Arial" pitchFamily="34" charset="0"/>
        </a:defRPr>
      </a:lvl8pPr>
      <a:lvl9pPr marL="1828800" algn="l" rtl="0" fontAlgn="base">
        <a:lnSpc>
          <a:spcPts val="3200"/>
        </a:lnSpc>
        <a:spcBef>
          <a:spcPct val="0"/>
        </a:spcBef>
        <a:spcAft>
          <a:spcPct val="0"/>
        </a:spcAft>
        <a:defRPr sz="3000" b="1">
          <a:solidFill>
            <a:srgbClr val="00589C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lnSpc>
          <a:spcPts val="3000"/>
        </a:lnSpc>
        <a:spcBef>
          <a:spcPct val="20000"/>
        </a:spcBef>
        <a:spcAft>
          <a:spcPct val="20000"/>
        </a:spcAft>
        <a:buClr>
          <a:srgbClr val="00589C"/>
        </a:buClr>
        <a:buFont typeface="Wingdings" pitchFamily="2" charset="2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444500" indent="-265113" algn="l" rtl="0" eaLnBrk="0" fontAlgn="base" hangingPunct="0">
        <a:lnSpc>
          <a:spcPts val="3000"/>
        </a:lnSpc>
        <a:spcBef>
          <a:spcPct val="20000"/>
        </a:spcBef>
        <a:spcAft>
          <a:spcPct val="20000"/>
        </a:spcAft>
        <a:buClr>
          <a:srgbClr val="00589C"/>
        </a:buClr>
        <a:buFont typeface="Wingdings" pitchFamily="2" charset="2"/>
        <a:buChar char="§"/>
        <a:defRPr sz="2600">
          <a:solidFill>
            <a:schemeClr val="tx1"/>
          </a:solidFill>
          <a:latin typeface="+mn-lt"/>
        </a:defRPr>
      </a:lvl2pPr>
      <a:lvl3pPr marL="901700" indent="-277813" algn="l" rtl="0" eaLnBrk="0" fontAlgn="base" hangingPunct="0">
        <a:lnSpc>
          <a:spcPts val="3000"/>
        </a:lnSpc>
        <a:spcBef>
          <a:spcPct val="20000"/>
        </a:spcBef>
        <a:spcAft>
          <a:spcPct val="20000"/>
        </a:spcAft>
        <a:buClr>
          <a:srgbClr val="00589C"/>
        </a:buClr>
        <a:buFont typeface="Wingdings" pitchFamily="2" charset="2"/>
        <a:buChar char="§"/>
        <a:defRPr sz="2600">
          <a:solidFill>
            <a:schemeClr val="tx1"/>
          </a:solidFill>
          <a:latin typeface="+mn-lt"/>
        </a:defRPr>
      </a:lvl3pPr>
      <a:lvl4pPr marL="2365375" indent="-3810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925763" indent="-3810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382963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840163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297363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754563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518270" y="764704"/>
            <a:ext cx="11122346" cy="404336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altLang="de-DE" sz="1800" dirty="0" smtClean="0"/>
              <a:t/>
            </a:r>
            <a:br>
              <a:rPr lang="en-US" altLang="de-DE" sz="1800" dirty="0" smtClean="0"/>
            </a:br>
            <a:r>
              <a:rPr lang="en-US" altLang="de-DE" dirty="0" smtClean="0"/>
              <a:t/>
            </a:r>
            <a:br>
              <a:rPr lang="en-US" altLang="de-DE" dirty="0" smtClean="0"/>
            </a:br>
            <a:r>
              <a:rPr lang="en-US" altLang="de-DE" sz="2800" dirty="0" smtClean="0"/>
              <a:t/>
            </a:r>
            <a:br>
              <a:rPr lang="en-US" altLang="de-DE" sz="2800" dirty="0" smtClean="0"/>
            </a:br>
            <a:r>
              <a:rPr lang="en-US" altLang="de-DE" sz="1600" dirty="0" smtClean="0"/>
              <a:t/>
            </a:r>
            <a:br>
              <a:rPr lang="en-US" altLang="de-DE" sz="1600" dirty="0" smtClean="0"/>
            </a:br>
            <a:r>
              <a:rPr lang="en-US" altLang="de-DE" sz="3200" dirty="0" smtClean="0">
                <a:solidFill>
                  <a:schemeClr val="accent1">
                    <a:lumMod val="75000"/>
                  </a:schemeClr>
                </a:solidFill>
              </a:rPr>
              <a:t>”3D-Printed Detectors” and Detector Integration</a:t>
            </a:r>
            <a:r>
              <a:rPr lang="en-US" altLang="de-DE" sz="28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altLang="de-DE" sz="28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DE" sz="2000" dirty="0" smtClean="0"/>
              <a:t>modern </a:t>
            </a:r>
            <a:r>
              <a:rPr lang="de-DE" sz="2000" dirty="0" err="1" smtClean="0"/>
              <a:t>manufacturing</a:t>
            </a:r>
            <a:r>
              <a:rPr lang="de-DE" sz="2000" dirty="0" smtClean="0"/>
              <a:t> </a:t>
            </a:r>
            <a:r>
              <a:rPr lang="de-DE" sz="2000" dirty="0" err="1" smtClean="0"/>
              <a:t>technologies</a:t>
            </a:r>
            <a:r>
              <a:rPr lang="de-DE" sz="2000" dirty="0" smtClean="0"/>
              <a:t> </a:t>
            </a:r>
            <a:r>
              <a:rPr lang="de-DE" sz="2000" dirty="0" err="1" smtClean="0"/>
              <a:t>and</a:t>
            </a:r>
            <a:r>
              <a:rPr lang="de-DE" sz="2000" dirty="0" smtClean="0"/>
              <a:t> </a:t>
            </a:r>
            <a:r>
              <a:rPr lang="de-DE" sz="2000" dirty="0" err="1" smtClean="0"/>
              <a:t>functional</a:t>
            </a:r>
            <a:r>
              <a:rPr lang="de-DE" sz="2000" dirty="0" smtClean="0"/>
              <a:t> </a:t>
            </a:r>
            <a:r>
              <a:rPr lang="de-DE" sz="2000" dirty="0" err="1" smtClean="0"/>
              <a:t>materials</a:t>
            </a:r>
            <a:r>
              <a:rPr lang="de-DE" sz="2000" dirty="0" smtClean="0"/>
              <a:t> in </a:t>
            </a:r>
            <a:r>
              <a:rPr lang="de-DE" sz="2000" dirty="0" err="1" smtClean="0"/>
              <a:t>detector</a:t>
            </a:r>
            <a:r>
              <a:rPr lang="de-DE" sz="2000" dirty="0" smtClean="0"/>
              <a:t> </a:t>
            </a:r>
            <a:r>
              <a:rPr lang="de-DE" sz="2000" dirty="0" err="1" smtClean="0"/>
              <a:t>system</a:t>
            </a:r>
            <a:r>
              <a:rPr lang="de-DE" sz="2000" dirty="0" smtClean="0"/>
              <a:t> design</a:t>
            </a:r>
            <a:br>
              <a:rPr lang="de-DE" sz="2000" dirty="0" smtClean="0"/>
            </a:br>
            <a:r>
              <a:rPr lang="de-DE" sz="2000" dirty="0" smtClean="0"/>
              <a:t/>
            </a:r>
            <a:br>
              <a:rPr lang="de-DE" sz="2000" dirty="0" smtClean="0"/>
            </a:br>
            <a:r>
              <a:rPr lang="de-DE" sz="2000" dirty="0" smtClean="0"/>
              <a:t>ATLAS </a:t>
            </a:r>
            <a:r>
              <a:rPr lang="de-DE" sz="2000" dirty="0" err="1" smtClean="0"/>
              <a:t>and</a:t>
            </a:r>
            <a:r>
              <a:rPr lang="de-DE" sz="2000" dirty="0" smtClean="0"/>
              <a:t> CMS </a:t>
            </a:r>
            <a:r>
              <a:rPr lang="de-DE" sz="2000" dirty="0" err="1" smtClean="0"/>
              <a:t>Endcap</a:t>
            </a:r>
            <a:r>
              <a:rPr lang="de-DE" sz="2000" dirty="0" smtClean="0"/>
              <a:t> Design </a:t>
            </a:r>
            <a:r>
              <a:rPr lang="de-DE" sz="2000" dirty="0" err="1" smtClean="0"/>
              <a:t>and</a:t>
            </a:r>
            <a:r>
              <a:rPr lang="de-DE" sz="2000" dirty="0" smtClean="0"/>
              <a:t> Engineering </a:t>
            </a:r>
            <a:r>
              <a:rPr lang="de-DE" sz="2000" dirty="0" err="1" smtClean="0"/>
              <a:t>Challenges</a:t>
            </a:r>
            <a:r>
              <a:rPr lang="en-US" altLang="de-DE" sz="2000" dirty="0" smtClean="0"/>
              <a:t/>
            </a:r>
            <a:br>
              <a:rPr lang="en-US" altLang="de-DE" sz="2000" dirty="0" smtClean="0"/>
            </a:br>
            <a:r>
              <a:rPr lang="en-US" altLang="de-DE" sz="2000" dirty="0" smtClean="0"/>
              <a:t/>
            </a:r>
            <a:br>
              <a:rPr lang="en-US" altLang="de-DE" sz="2000" dirty="0" smtClean="0"/>
            </a:br>
            <a:r>
              <a:rPr lang="en-US" altLang="de-DE" sz="2000" dirty="0" smtClean="0"/>
              <a:t>Christian J. Schmidt</a:t>
            </a:r>
            <a:br>
              <a:rPr lang="en-US" altLang="de-DE" sz="2000" dirty="0" smtClean="0"/>
            </a:br>
            <a:r>
              <a:rPr lang="en-US" altLang="de-DE" sz="2000" dirty="0" smtClean="0"/>
              <a:t>13.06.2018</a:t>
            </a:r>
            <a:r>
              <a:rPr lang="en-US" altLang="de-DE" sz="4000" dirty="0" smtClean="0"/>
              <a:t/>
            </a:r>
            <a:br>
              <a:rPr lang="en-US" altLang="de-DE" sz="4000" dirty="0" smtClean="0"/>
            </a:br>
            <a:r>
              <a:rPr lang="en-US" altLang="de-DE" sz="2800" dirty="0" smtClean="0"/>
              <a:t>  </a:t>
            </a:r>
            <a:br>
              <a:rPr lang="en-US" altLang="de-DE" sz="2800" dirty="0" smtClean="0"/>
            </a:br>
            <a:endParaRPr lang="en-GB" altLang="de-DE" sz="2800" dirty="0" smtClean="0"/>
          </a:p>
        </p:txBody>
      </p:sp>
      <p:pic>
        <p:nvPicPr>
          <p:cNvPr id="3" name="Picture 2" descr="F:\18_MT_Berlin\Talk_Template\DL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0237" y="21065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s://upload.wikimedia.org/wikipedia/commons/thumb/6/6f/GSI_Logo.svg/1280px-GSI_Logo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00" y="5190"/>
            <a:ext cx="1425743" cy="4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de49b6c6-eadf-481b-a21a-6a5478c24d8b" descr="E5C541EA-C38D-4CB7-8112-E194EF8871C0@des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0296" y="19637"/>
            <a:ext cx="558392" cy="55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471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chemeClr val="accent1">
                    <a:lumMod val="75000"/>
                  </a:schemeClr>
                </a:solidFill>
              </a:rPr>
              <a:t>Equipment: </a:t>
            </a:r>
            <a:r>
              <a:rPr lang="de-DE" dirty="0">
                <a:solidFill>
                  <a:schemeClr val="accent1">
                    <a:lumMod val="75000"/>
                  </a:schemeClr>
                </a:solidFill>
              </a:rPr>
              <a:t>T</a:t>
            </a:r>
            <a:r>
              <a:rPr lang="de-DE" dirty="0" smtClean="0">
                <a:solidFill>
                  <a:schemeClr val="accent1">
                    <a:lumMod val="75000"/>
                  </a:schemeClr>
                </a:solidFill>
              </a:rPr>
              <a:t>echnological </a:t>
            </a:r>
            <a:r>
              <a:rPr lang="de-DE" dirty="0" err="1">
                <a:solidFill>
                  <a:schemeClr val="accent1">
                    <a:lumMod val="75000"/>
                  </a:schemeClr>
                </a:solidFill>
              </a:rPr>
              <a:t>D</a:t>
            </a:r>
            <a:r>
              <a:rPr lang="de-DE" dirty="0" err="1" smtClean="0">
                <a:solidFill>
                  <a:schemeClr val="accent1">
                    <a:lumMod val="75000"/>
                  </a:schemeClr>
                </a:solidFill>
              </a:rPr>
              <a:t>irections</a:t>
            </a:r>
            <a:r>
              <a:rPr lang="de-DE" dirty="0" smtClean="0">
                <a:solidFill>
                  <a:schemeClr val="accent1">
                    <a:lumMod val="75000"/>
                  </a:schemeClr>
                </a:solidFill>
              </a:rPr>
              <a:t>		</a:t>
            </a:r>
            <a:endParaRPr lang="de-DE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000" dirty="0" smtClean="0"/>
              <a:t>3D-Printers, additive </a:t>
            </a:r>
            <a:r>
              <a:rPr lang="de-DE" sz="2000" dirty="0" err="1" smtClean="0"/>
              <a:t>manufacturing</a:t>
            </a:r>
            <a:r>
              <a:rPr lang="de-DE" sz="2000" dirty="0" smtClean="0"/>
              <a:t> – </a:t>
            </a:r>
            <a:r>
              <a:rPr lang="de-DE" sz="2000" dirty="0" err="1" smtClean="0"/>
              <a:t>ceramic</a:t>
            </a:r>
            <a:r>
              <a:rPr lang="de-DE" sz="2000" dirty="0" smtClean="0"/>
              <a:t>, metallic, </a:t>
            </a:r>
            <a:r>
              <a:rPr lang="de-DE" sz="2000" dirty="0" err="1" smtClean="0"/>
              <a:t>plastics</a:t>
            </a:r>
            <a:r>
              <a:rPr lang="de-DE" sz="2000" dirty="0" smtClean="0"/>
              <a:t>....</a:t>
            </a:r>
          </a:p>
          <a:p>
            <a:r>
              <a:rPr lang="de-DE" sz="2000" dirty="0" err="1"/>
              <a:t>C</a:t>
            </a:r>
            <a:r>
              <a:rPr lang="de-DE" sz="2000" dirty="0" err="1" smtClean="0"/>
              <a:t>onductive</a:t>
            </a:r>
            <a:r>
              <a:rPr lang="de-DE" sz="2000" dirty="0" smtClean="0"/>
              <a:t> </a:t>
            </a:r>
            <a:r>
              <a:rPr lang="de-DE" sz="2000" dirty="0" err="1" smtClean="0"/>
              <a:t>ink</a:t>
            </a:r>
            <a:r>
              <a:rPr lang="de-DE" sz="2000" dirty="0" smtClean="0"/>
              <a:t>-jet </a:t>
            </a:r>
            <a:r>
              <a:rPr lang="de-DE" sz="2000" dirty="0" err="1" smtClean="0"/>
              <a:t>printers</a:t>
            </a:r>
            <a:endParaRPr lang="de-DE" sz="2000" dirty="0" smtClean="0"/>
          </a:p>
          <a:p>
            <a:r>
              <a:rPr lang="de-DE" sz="2000" dirty="0" err="1"/>
              <a:t>F</a:t>
            </a:r>
            <a:r>
              <a:rPr lang="de-DE" sz="2000" dirty="0" err="1" smtClean="0"/>
              <a:t>emtosecond</a:t>
            </a:r>
            <a:r>
              <a:rPr lang="de-DE" sz="2000" dirty="0" smtClean="0"/>
              <a:t> </a:t>
            </a:r>
            <a:r>
              <a:rPr lang="de-DE" sz="2000" dirty="0" err="1" smtClean="0"/>
              <a:t>ablation</a:t>
            </a:r>
            <a:r>
              <a:rPr lang="de-DE" sz="2000" dirty="0" smtClean="0"/>
              <a:t> </a:t>
            </a:r>
            <a:r>
              <a:rPr lang="de-DE" sz="2000" dirty="0" err="1" smtClean="0"/>
              <a:t>for</a:t>
            </a:r>
            <a:r>
              <a:rPr lang="de-DE" sz="2000" dirty="0" smtClean="0"/>
              <a:t> high </a:t>
            </a:r>
            <a:r>
              <a:rPr lang="de-DE" sz="2000" dirty="0" err="1" smtClean="0"/>
              <a:t>aspect</a:t>
            </a:r>
            <a:r>
              <a:rPr lang="de-DE" sz="2000" dirty="0" smtClean="0"/>
              <a:t> </a:t>
            </a:r>
            <a:r>
              <a:rPr lang="de-DE" sz="2000" dirty="0" err="1" smtClean="0"/>
              <a:t>ratio</a:t>
            </a:r>
            <a:r>
              <a:rPr lang="de-DE" sz="2000" dirty="0" smtClean="0"/>
              <a:t> </a:t>
            </a:r>
            <a:r>
              <a:rPr lang="de-DE" sz="2000" dirty="0" err="1" smtClean="0"/>
              <a:t>micro</a:t>
            </a:r>
            <a:r>
              <a:rPr lang="de-DE" sz="2000" dirty="0" smtClean="0"/>
              <a:t> </a:t>
            </a:r>
            <a:r>
              <a:rPr lang="de-DE" sz="2000" dirty="0" err="1" smtClean="0"/>
              <a:t>structures</a:t>
            </a:r>
            <a:endParaRPr lang="de-DE" sz="2000" dirty="0" smtClean="0"/>
          </a:p>
          <a:p>
            <a:r>
              <a:rPr lang="de-DE" sz="2000" dirty="0" smtClean="0"/>
              <a:t>Plasma </a:t>
            </a:r>
            <a:r>
              <a:rPr lang="de-DE" sz="2000" dirty="0" err="1" smtClean="0"/>
              <a:t>etching</a:t>
            </a:r>
            <a:r>
              <a:rPr lang="de-DE" sz="2000" dirty="0" smtClean="0"/>
              <a:t> </a:t>
            </a:r>
            <a:r>
              <a:rPr lang="de-DE" sz="2000" dirty="0" err="1" smtClean="0"/>
              <a:t>along</a:t>
            </a:r>
            <a:r>
              <a:rPr lang="de-DE" sz="2000" dirty="0" smtClean="0"/>
              <a:t> Bosch-Process</a:t>
            </a:r>
          </a:p>
          <a:p>
            <a:r>
              <a:rPr lang="de-DE" sz="2000" dirty="0" smtClean="0"/>
              <a:t>Laser </a:t>
            </a:r>
            <a:r>
              <a:rPr lang="de-DE" sz="2000" dirty="0" err="1" smtClean="0"/>
              <a:t>Lithography</a:t>
            </a:r>
            <a:endParaRPr lang="de-DE" sz="2000" dirty="0" smtClean="0"/>
          </a:p>
          <a:p>
            <a:r>
              <a:rPr lang="de-DE" sz="2000" dirty="0" smtClean="0"/>
              <a:t>Laser </a:t>
            </a:r>
            <a:r>
              <a:rPr lang="de-DE" sz="2000" dirty="0" err="1" smtClean="0"/>
              <a:t>assisted</a:t>
            </a:r>
            <a:r>
              <a:rPr lang="de-DE" sz="2000" dirty="0" smtClean="0"/>
              <a:t> </a:t>
            </a:r>
            <a:r>
              <a:rPr lang="de-DE" sz="2000" dirty="0" err="1" smtClean="0"/>
              <a:t>soldering</a:t>
            </a:r>
            <a:r>
              <a:rPr lang="de-DE" sz="2000" dirty="0" smtClean="0"/>
              <a:t> </a:t>
            </a:r>
            <a:r>
              <a:rPr lang="de-DE" sz="2000" dirty="0" err="1" smtClean="0"/>
              <a:t>and</a:t>
            </a:r>
            <a:r>
              <a:rPr lang="de-DE" sz="2000" dirty="0" smtClean="0"/>
              <a:t> </a:t>
            </a:r>
            <a:r>
              <a:rPr lang="de-DE" sz="2000" dirty="0" err="1" smtClean="0"/>
              <a:t>interconnect</a:t>
            </a:r>
            <a:endParaRPr lang="de-DE" sz="2000" dirty="0" smtClean="0"/>
          </a:p>
          <a:p>
            <a:r>
              <a:rPr lang="de-DE" sz="2000" dirty="0" smtClean="0"/>
              <a:t>LTO (</a:t>
            </a:r>
            <a:r>
              <a:rPr lang="de-DE" sz="2000" dirty="0" err="1" smtClean="0"/>
              <a:t>low</a:t>
            </a:r>
            <a:r>
              <a:rPr lang="de-DE" sz="2000" dirty="0" smtClean="0"/>
              <a:t> </a:t>
            </a:r>
            <a:r>
              <a:rPr lang="de-DE" sz="2000" dirty="0" err="1" smtClean="0"/>
              <a:t>temperature</a:t>
            </a:r>
            <a:r>
              <a:rPr lang="de-DE" sz="2000" dirty="0" smtClean="0"/>
              <a:t> </a:t>
            </a:r>
            <a:r>
              <a:rPr lang="de-DE" sz="2000" dirty="0" err="1" smtClean="0"/>
              <a:t>oxide</a:t>
            </a:r>
            <a:r>
              <a:rPr lang="de-DE" sz="2000" dirty="0" smtClean="0"/>
              <a:t>) </a:t>
            </a:r>
            <a:r>
              <a:rPr lang="de-DE" sz="2000" dirty="0" err="1" smtClean="0"/>
              <a:t>capable</a:t>
            </a:r>
            <a:r>
              <a:rPr lang="de-DE" sz="2000" dirty="0" smtClean="0"/>
              <a:t> LPCVD </a:t>
            </a:r>
          </a:p>
          <a:p>
            <a:r>
              <a:rPr lang="de-DE" sz="2000" dirty="0" smtClean="0"/>
              <a:t>Carbon-</a:t>
            </a:r>
            <a:r>
              <a:rPr lang="de-DE" sz="2000" dirty="0" err="1" smtClean="0"/>
              <a:t>Fibre</a:t>
            </a:r>
            <a:r>
              <a:rPr lang="de-DE" sz="2000" dirty="0" smtClean="0"/>
              <a:t>-Composite 3D </a:t>
            </a:r>
            <a:r>
              <a:rPr lang="de-DE" sz="2000" dirty="0" err="1" smtClean="0"/>
              <a:t>laying</a:t>
            </a:r>
            <a:r>
              <a:rPr lang="de-DE" sz="2000" dirty="0" smtClean="0"/>
              <a:t> </a:t>
            </a:r>
            <a:r>
              <a:rPr lang="de-DE" sz="2000" dirty="0" err="1" smtClean="0"/>
              <a:t>robot</a:t>
            </a:r>
            <a:endParaRPr lang="de-DE" sz="2000" dirty="0" smtClean="0"/>
          </a:p>
          <a:p>
            <a:endParaRPr lang="de-DE" sz="2000" dirty="0" smtClean="0"/>
          </a:p>
          <a:p>
            <a:endParaRPr lang="de-DE" sz="2000" dirty="0"/>
          </a:p>
        </p:txBody>
      </p:sp>
      <p:pic>
        <p:nvPicPr>
          <p:cNvPr id="2051" name="Picture 3" descr="\\WinfileSvM\DL$Root\cschmidt\Eigene Dateien\My Pictures\diamond-meander-300x1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8291" y="879300"/>
            <a:ext cx="2470802" cy="107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\\WinfileSvM\DL$Root\cschmidt\Eigene Dateien\My Pictures\ITHEC_PM01_B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90" y="4689833"/>
            <a:ext cx="3694240" cy="1992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\\WinfileSvM\DL$Root\cschmidt\Eigene Dateien\My Pictures\imagesCU5UT9L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892" y="4763481"/>
            <a:ext cx="3335313" cy="1845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\\WinfileSvM\DL$Root\cschmidt\Eigene Dateien\My Pictures\Double-Domed-Glass-and-Carbon-Fibre-Pavilion-4-e140413887064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3204" y="2582788"/>
            <a:ext cx="4025889" cy="2180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\\WinfileSvM\DL$Root\cschmidt\Eigene Dateien\My Pictures\754170_eb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5" t="37322" r="26585" b="10589"/>
          <a:stretch/>
        </p:blipFill>
        <p:spPr bwMode="auto">
          <a:xfrm>
            <a:off x="9598829" y="4952145"/>
            <a:ext cx="2349050" cy="1520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\\WinfileSvM\DL$Root\cschmidt\Eigene Dateien\My Pictures\micro-drilling-banner-300x16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820" y="5680252"/>
            <a:ext cx="1972374" cy="854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9791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materials, examples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328" y="1533872"/>
            <a:ext cx="4176464" cy="4343400"/>
          </a:xfrm>
        </p:spPr>
        <p:txBody>
          <a:bodyPr/>
          <a:lstStyle/>
          <a:p>
            <a:r>
              <a:rPr lang="en-US" dirty="0" smtClean="0">
                <a:sym typeface="Wingdings" panose="05000000000000000000" pitchFamily="2" charset="2"/>
              </a:rPr>
              <a:t>Carbon foam </a:t>
            </a:r>
          </a:p>
          <a:p>
            <a:r>
              <a:rPr lang="en-US" dirty="0" err="1" smtClean="0">
                <a:sym typeface="Wingdings" panose="05000000000000000000" pitchFamily="2" charset="2"/>
              </a:rPr>
              <a:t>Sinthetic</a:t>
            </a:r>
            <a:r>
              <a:rPr lang="en-US" dirty="0" smtClean="0">
                <a:sym typeface="Wingdings" panose="05000000000000000000" pitchFamily="2" charset="2"/>
              </a:rPr>
              <a:t> graphite foil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heat spreader tape with conductivity like diamond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adhesive PET layer  	 assembly and HV isolation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conduction lateral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little conduction perpendicular to plane 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832" y="1628800"/>
            <a:ext cx="7082160" cy="5214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4651330" y="1619508"/>
            <a:ext cx="6917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Example taped CMS tracker module design, </a:t>
            </a:r>
            <a:r>
              <a:rPr lang="en-US" sz="1800" dirty="0" err="1" smtClean="0">
                <a:solidFill>
                  <a:schemeClr val="accent1">
                    <a:lumMod val="75000"/>
                  </a:schemeClr>
                </a:solidFill>
              </a:rPr>
              <a:t>Wim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 de Boer et al</a:t>
            </a:r>
            <a:endParaRPr lang="en-US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Inhaltsplatzhalter 2"/>
          <p:cNvSpPr txBox="1">
            <a:spLocks/>
          </p:cNvSpPr>
          <p:nvPr/>
        </p:nvSpPr>
        <p:spPr bwMode="auto">
          <a:xfrm>
            <a:off x="449344" y="980728"/>
            <a:ext cx="10904415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9pPr>
          </a:lstStyle>
          <a:p>
            <a:pPr defTabSz="914400"/>
            <a:r>
              <a:rPr lang="en-US" b="0" dirty="0" err="1" smtClean="0"/>
              <a:t>Airex</a:t>
            </a:r>
            <a:r>
              <a:rPr lang="en-US" b="0" dirty="0" smtClean="0"/>
              <a:t>  </a:t>
            </a:r>
            <a:r>
              <a:rPr lang="en-US" b="0" dirty="0" smtClean="0">
                <a:sym typeface="Wingdings" panose="05000000000000000000" pitchFamily="2" charset="2"/>
              </a:rPr>
              <a:t> foam with up to 98% air content for rugged sandwich structures</a:t>
            </a:r>
          </a:p>
        </p:txBody>
      </p:sp>
    </p:spTree>
    <p:extLst>
      <p:ext uri="{BB962C8B-B14F-4D97-AF65-F5344CB8AC3E}">
        <p14:creationId xmlns:p14="http://schemas.microsoft.com/office/powerpoint/2010/main" val="13740166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Example: fiber carbon </a:t>
            </a:r>
            <a:r>
              <a:rPr lang="en-US" dirty="0" err="1" smtClean="0">
                <a:solidFill>
                  <a:schemeClr val="accent1"/>
                </a:solidFill>
              </a:rPr>
              <a:t>composit</a:t>
            </a:r>
            <a:r>
              <a:rPr lang="en-US" dirty="0" smtClean="0">
                <a:solidFill>
                  <a:schemeClr val="accent1"/>
                </a:solidFill>
              </a:rPr>
              <a:t> structures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720" y="1196752"/>
            <a:ext cx="5760640" cy="4343400"/>
          </a:xfrm>
        </p:spPr>
        <p:txBody>
          <a:bodyPr/>
          <a:lstStyle/>
          <a:p>
            <a:r>
              <a:rPr lang="en-US" sz="2000" dirty="0" smtClean="0"/>
              <a:t>CBM-STS </a:t>
            </a:r>
            <a:r>
              <a:rPr lang="en-US" sz="2000" dirty="0" err="1" smtClean="0"/>
              <a:t>Beampipe</a:t>
            </a:r>
            <a:r>
              <a:rPr lang="en-US" sz="2000" dirty="0" smtClean="0"/>
              <a:t> </a:t>
            </a:r>
          </a:p>
          <a:p>
            <a:r>
              <a:rPr lang="en-US" sz="2000" dirty="0" smtClean="0"/>
              <a:t>CBM-STS Silicon Detector Ladders</a:t>
            </a:r>
            <a:endParaRPr lang="en-US" sz="20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196752"/>
            <a:ext cx="32131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264" y="1196752"/>
            <a:ext cx="3051682" cy="4706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720" y="2780928"/>
            <a:ext cx="4663807" cy="3484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26227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he Phase 2 Upgrades of the ATLAS &amp; CMS Trackers"/>
          <p:cNvSpPr txBox="1">
            <a:spLocks noGrp="1"/>
          </p:cNvSpPr>
          <p:nvPr>
            <p:ph type="title"/>
          </p:nvPr>
        </p:nvSpPr>
        <p:spPr>
          <a:xfrm>
            <a:off x="307782" y="617365"/>
            <a:ext cx="11692874" cy="507379"/>
          </a:xfrm>
          <a:prstGeom prst="rect">
            <a:avLst/>
          </a:prstGeom>
        </p:spPr>
        <p:txBody>
          <a:bodyPr/>
          <a:lstStyle>
            <a:lvl1pPr algn="l" defTabSz="218757">
              <a:defRPr sz="2967"/>
            </a:lvl1pPr>
          </a:lstStyle>
          <a:p>
            <a:r>
              <a:rPr dirty="0"/>
              <a:t>The Phase 2 Upgrades of the ATLAS &amp; CMS Trackers</a:t>
            </a:r>
          </a:p>
        </p:txBody>
      </p:sp>
      <p:sp>
        <p:nvSpPr>
          <p:cNvPr id="120" name="Textplatzhalter 7"/>
          <p:cNvSpPr/>
          <p:nvPr/>
        </p:nvSpPr>
        <p:spPr>
          <a:xfrm>
            <a:off x="407987" y="1406427"/>
            <a:ext cx="5421356" cy="245437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algn="l" defTabSz="914400">
              <a:spcBef>
                <a:spcPts val="800"/>
              </a:spcBef>
              <a:buFont typeface="Arial"/>
              <a:tabLst>
                <a:tab pos="266700" algn="l"/>
              </a:tabLst>
              <a:defRPr sz="1600"/>
            </a:pPr>
            <a:r>
              <a:t>The High-Luminosity LHC</a:t>
            </a:r>
          </a:p>
          <a:p>
            <a:pPr marL="266700" indent="-266700" algn="l" defTabSz="914400">
              <a:spcBef>
                <a:spcPts val="800"/>
              </a:spcBef>
              <a:buSzPct val="100000"/>
              <a:buFont typeface="Arial"/>
              <a:buChar char="•"/>
              <a:tabLst>
                <a:tab pos="266700" algn="l"/>
              </a:tabLst>
              <a:defRPr sz="1600" b="0"/>
            </a:pPr>
            <a:r>
              <a:t>High-luminosity operation will start in 2026</a:t>
            </a:r>
          </a:p>
          <a:p>
            <a:pPr marL="266700" indent="-266700" algn="l" defTabSz="914400">
              <a:spcBef>
                <a:spcPts val="800"/>
              </a:spcBef>
              <a:buSzPct val="100000"/>
              <a:buFont typeface="Arial"/>
              <a:buChar char="•"/>
              <a:tabLst>
                <a:tab pos="266700" algn="l"/>
              </a:tabLst>
              <a:defRPr sz="1600" b="0"/>
            </a:pPr>
            <a:r>
              <a:t>4000 fb</a:t>
            </a:r>
            <a:r>
              <a:rPr baseline="31999"/>
              <a:t>-1</a:t>
            </a:r>
            <a:r>
              <a:t> expected ultimate integrated luminosity over ten years</a:t>
            </a:r>
          </a:p>
          <a:p>
            <a:pPr marL="266700" indent="-266700" algn="l" defTabSz="914400">
              <a:spcBef>
                <a:spcPts val="800"/>
              </a:spcBef>
              <a:buSzPct val="100000"/>
              <a:buFont typeface="Arial"/>
              <a:buChar char="•"/>
              <a:tabLst>
                <a:tab pos="266700" algn="l"/>
              </a:tabLst>
              <a:defRPr sz="1600" b="0"/>
            </a:pPr>
            <a:r>
              <a:t>Both ATLAS &amp; CMS will replace their inner tracking detectors</a:t>
            </a:r>
          </a:p>
        </p:txBody>
      </p:sp>
      <p:sp>
        <p:nvSpPr>
          <p:cNvPr id="121" name="Textplatzhalter 8"/>
          <p:cNvSpPr/>
          <p:nvPr/>
        </p:nvSpPr>
        <p:spPr>
          <a:xfrm>
            <a:off x="407987" y="3963532"/>
            <a:ext cx="5613401" cy="245437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algn="l" defTabSz="914400">
              <a:spcBef>
                <a:spcPts val="800"/>
              </a:spcBef>
              <a:buFont typeface="Arial"/>
              <a:tabLst>
                <a:tab pos="266700" algn="l"/>
              </a:tabLst>
              <a:defRPr sz="1600"/>
            </a:pPr>
            <a:r>
              <a:t>The new tracking detectors</a:t>
            </a:r>
          </a:p>
          <a:p>
            <a:pPr marL="266700" indent="-266700" algn="l" defTabSz="914400">
              <a:spcBef>
                <a:spcPts val="800"/>
              </a:spcBef>
              <a:buSzPct val="100000"/>
              <a:buFont typeface="Arial"/>
              <a:buChar char="•"/>
              <a:tabLst>
                <a:tab pos="266700" algn="l"/>
              </a:tabLst>
              <a:defRPr sz="1600" b="0"/>
            </a:pPr>
            <a:r>
              <a:t>Will consist of several thousands of detector modules</a:t>
            </a:r>
          </a:p>
          <a:p>
            <a:pPr marL="723900" lvl="1" indent="-266700" algn="l" defTabSz="914400">
              <a:spcBef>
                <a:spcPts val="800"/>
              </a:spcBef>
              <a:buSzPct val="100000"/>
              <a:buFont typeface="Arial"/>
              <a:buChar char="•"/>
              <a:tabLst>
                <a:tab pos="266700" algn="l"/>
              </a:tabLst>
              <a:defRPr sz="1600" b="0"/>
            </a:pPr>
            <a:r>
              <a:t>O(200) m</a:t>
            </a:r>
            <a:r>
              <a:rPr baseline="31999"/>
              <a:t>2</a:t>
            </a:r>
            <a:r>
              <a:t> of silicon</a:t>
            </a:r>
          </a:p>
          <a:p>
            <a:pPr marL="266700" indent="-266700" algn="l" defTabSz="914400">
              <a:spcBef>
                <a:spcPts val="800"/>
              </a:spcBef>
              <a:buSzPct val="100000"/>
              <a:buFont typeface="Arial"/>
              <a:buChar char="•"/>
              <a:tabLst>
                <a:tab pos="266700" algn="l"/>
              </a:tabLst>
              <a:defRPr sz="1600" b="0"/>
            </a:pPr>
            <a:r>
              <a:t>Cooled with evaporative CO</a:t>
            </a:r>
            <a:r>
              <a:rPr baseline="-5999"/>
              <a:t>2</a:t>
            </a:r>
            <a:r>
              <a:t> and operated below -30 °C</a:t>
            </a:r>
          </a:p>
        </p:txBody>
      </p:sp>
      <p:pic>
        <p:nvPicPr>
          <p:cNvPr id="122" name="CMS 78 Vertices.png" descr="CMS 78 Vertices.png"/>
          <p:cNvPicPr>
            <a:picLocks noChangeAspect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6369476" y="1494036"/>
            <a:ext cx="5416124" cy="2538809"/>
          </a:xfrm>
          <a:prstGeom prst="rect">
            <a:avLst/>
          </a:prstGeom>
          <a:ln w="3175">
            <a:miter lim="400000"/>
          </a:ln>
        </p:spPr>
      </p:pic>
      <p:pic>
        <p:nvPicPr>
          <p:cNvPr id="123" name="TrackerLayoutNew.pdf" descr="TrackerLayoutNew.pdf"/>
          <p:cNvPicPr>
            <a:picLocks noChangeAspect="1"/>
          </p:cNvPicPr>
          <p:nvPr/>
        </p:nvPicPr>
        <p:blipFill>
          <a:blip r:embed="rId3">
            <a:extLst/>
          </a:blip>
          <a:srcRect r="4416"/>
          <a:stretch>
            <a:fillRect/>
          </a:stretch>
        </p:blipFill>
        <p:spPr>
          <a:xfrm>
            <a:off x="6369476" y="4268432"/>
            <a:ext cx="5416017" cy="2060452"/>
          </a:xfrm>
          <a:prstGeom prst="rect">
            <a:avLst/>
          </a:prstGeom>
          <a:ln w="3175">
            <a:miter lim="400000"/>
          </a:ln>
        </p:spPr>
      </p:pic>
      <p:sp>
        <p:nvSpPr>
          <p:cNvPr id="2" name="Textfeld 1"/>
          <p:cNvSpPr txBox="1"/>
          <p:nvPr/>
        </p:nvSpPr>
        <p:spPr>
          <a:xfrm>
            <a:off x="398093" y="116632"/>
            <a:ext cx="9802363" cy="48218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5400" tIns="25400" rIns="25400" bIns="2540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Examples of engineering</a:t>
            </a:r>
            <a:r>
              <a:rPr kumimoji="0" lang="en-US" sz="2800" b="1" i="0" u="none" strike="noStrike" cap="none" spc="0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challenges currently addressed</a:t>
            </a:r>
            <a:endParaRPr kumimoji="0" lang="en-US" sz="2800" b="1" i="0" u="none" strike="noStrike" cap="none" spc="0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8" name="de49b6c6-eadf-481b-a21a-6a5478c24d8b" descr="E5C541EA-C38D-4CB7-8112-E194EF8871C0@des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6520" y="113448"/>
            <a:ext cx="1152128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CMS Phase 2 Tracker End Cap Design"/>
          <p:cNvSpPr txBox="1">
            <a:spLocks noGrp="1"/>
          </p:cNvSpPr>
          <p:nvPr>
            <p:ph type="title"/>
          </p:nvPr>
        </p:nvSpPr>
        <p:spPr>
          <a:xfrm>
            <a:off x="249563" y="177800"/>
            <a:ext cx="11692874" cy="507379"/>
          </a:xfrm>
          <a:prstGeom prst="rect">
            <a:avLst/>
          </a:prstGeom>
        </p:spPr>
        <p:txBody>
          <a:bodyPr/>
          <a:lstStyle>
            <a:lvl1pPr algn="l" defTabSz="218757">
              <a:defRPr sz="2967"/>
            </a:lvl1pPr>
          </a:lstStyle>
          <a:p>
            <a:r>
              <a:t>CMS Phase 2 Tracker End Cap Design</a:t>
            </a:r>
          </a:p>
        </p:txBody>
      </p:sp>
      <p:sp>
        <p:nvSpPr>
          <p:cNvPr id="126" name="Textplatzhalter 7"/>
          <p:cNvSpPr/>
          <p:nvPr/>
        </p:nvSpPr>
        <p:spPr>
          <a:xfrm>
            <a:off x="2893402" y="1407599"/>
            <a:ext cx="5733823" cy="284582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marL="266700" indent="-266700" algn="l" defTabSz="914400">
              <a:spcBef>
                <a:spcPts val="800"/>
              </a:spcBef>
              <a:buSzPct val="100000"/>
              <a:buFont typeface="Arial"/>
              <a:buChar char="•"/>
              <a:tabLst>
                <a:tab pos="266700" algn="l"/>
              </a:tabLst>
              <a:defRPr sz="1600" b="0">
                <a:latin typeface="Arial"/>
                <a:ea typeface="Arial"/>
                <a:cs typeface="Arial"/>
                <a:sym typeface="Arial"/>
              </a:defRPr>
            </a:pPr>
            <a:r>
              <a:t>Goal is to reduce material budget by a factor of 2</a:t>
            </a:r>
          </a:p>
          <a:p>
            <a:pPr marL="266700" indent="-266700" algn="l" defTabSz="914400">
              <a:spcBef>
                <a:spcPts val="800"/>
              </a:spcBef>
              <a:buSzPct val="100000"/>
              <a:buFont typeface="Arial"/>
              <a:buChar char="•"/>
              <a:tabLst>
                <a:tab pos="266700" algn="l"/>
              </a:tabLst>
              <a:defRPr sz="1600" b="0">
                <a:latin typeface="Arial"/>
                <a:ea typeface="Arial"/>
                <a:cs typeface="Arial"/>
                <a:sym typeface="Arial"/>
              </a:defRPr>
            </a:pPr>
            <a:r>
              <a:t>Backbone is a carbon fibre sandwich half-disk structure</a:t>
            </a:r>
          </a:p>
          <a:p>
            <a:pPr marL="723900" lvl="1" indent="-266700" algn="l" defTabSz="914400">
              <a:spcBef>
                <a:spcPts val="800"/>
              </a:spcBef>
              <a:buSzPct val="100000"/>
              <a:buFont typeface="Arial"/>
              <a:buChar char="•"/>
              <a:tabLst>
                <a:tab pos="266700" algn="l"/>
              </a:tabLst>
              <a:defRPr sz="1600" b="0">
                <a:latin typeface="Arial"/>
                <a:ea typeface="Arial"/>
                <a:cs typeface="Arial"/>
                <a:sym typeface="Arial"/>
              </a:defRPr>
            </a:pPr>
            <a:r>
              <a:t>230 cm in diameter</a:t>
            </a:r>
          </a:p>
          <a:p>
            <a:pPr marL="723900" lvl="1" indent="-266700" algn="l" defTabSz="914400">
              <a:spcBef>
                <a:spcPts val="800"/>
              </a:spcBef>
              <a:buSzPct val="100000"/>
              <a:buFont typeface="Arial"/>
              <a:buChar char="•"/>
              <a:tabLst>
                <a:tab pos="266700" algn="l"/>
              </a:tabLst>
              <a:defRPr sz="1600" b="0">
                <a:latin typeface="Arial"/>
                <a:ea typeface="Arial"/>
                <a:cs typeface="Arial"/>
                <a:sym typeface="Arial"/>
              </a:defRPr>
            </a:pPr>
            <a:r>
              <a:t>10 mm thickness</a:t>
            </a:r>
          </a:p>
          <a:p>
            <a:pPr marL="266700" indent="-266700" algn="l" defTabSz="914400">
              <a:spcBef>
                <a:spcPts val="800"/>
              </a:spcBef>
              <a:buSzPct val="100000"/>
              <a:buFont typeface="Arial"/>
              <a:buChar char="•"/>
              <a:tabLst>
                <a:tab pos="266700" algn="l"/>
              </a:tabLst>
              <a:defRPr sz="1600" b="0">
                <a:latin typeface="Arial"/>
                <a:ea typeface="Arial"/>
                <a:cs typeface="Arial"/>
                <a:sym typeface="Arial"/>
              </a:defRPr>
            </a:pPr>
            <a:r>
              <a:t>Modules are mounted from both sides onto structure</a:t>
            </a:r>
          </a:p>
          <a:p>
            <a:pPr marL="723900" lvl="1" indent="-266700" algn="l" defTabSz="914400">
              <a:spcBef>
                <a:spcPts val="800"/>
              </a:spcBef>
              <a:buSzPct val="100000"/>
              <a:buFont typeface="Arial"/>
              <a:buChar char="•"/>
              <a:tabLst>
                <a:tab pos="266700" algn="l"/>
              </a:tabLst>
              <a:defRPr sz="1600" b="0">
                <a:latin typeface="Arial"/>
                <a:ea typeface="Arial"/>
                <a:cs typeface="Arial"/>
                <a:sym typeface="Arial"/>
              </a:defRPr>
            </a:pPr>
            <a:r>
              <a:t>&lt; 100 μm positioning precision</a:t>
            </a:r>
          </a:p>
          <a:p>
            <a:pPr marL="266700" indent="-266700" algn="l" defTabSz="914400">
              <a:spcBef>
                <a:spcPts val="800"/>
              </a:spcBef>
              <a:buSzPct val="100000"/>
              <a:buFont typeface="Arial"/>
              <a:buChar char="•"/>
              <a:tabLst>
                <a:tab pos="266700" algn="l"/>
              </a:tabLst>
              <a:defRPr sz="1600" b="0">
                <a:latin typeface="Arial"/>
                <a:ea typeface="Arial"/>
                <a:cs typeface="Arial"/>
                <a:sym typeface="Arial"/>
              </a:defRPr>
            </a:pPr>
            <a:r>
              <a:t>20 half-disks are combined to build one end cap</a:t>
            </a:r>
          </a:p>
          <a:p>
            <a:pPr marL="723900" lvl="1" indent="-266700" algn="l" defTabSz="914400">
              <a:spcBef>
                <a:spcPts val="800"/>
              </a:spcBef>
              <a:buSzPct val="100000"/>
              <a:buFont typeface="Arial"/>
              <a:buChar char="•"/>
              <a:tabLst>
                <a:tab pos="266700" algn="l"/>
              </a:tabLst>
              <a:defRPr sz="1600" b="0">
                <a:latin typeface="Arial"/>
                <a:ea typeface="Arial"/>
                <a:cs typeface="Arial"/>
                <a:sym typeface="Arial"/>
              </a:defRPr>
            </a:pPr>
            <a:r>
              <a:t>150 cm total length</a:t>
            </a:r>
          </a:p>
        </p:txBody>
      </p:sp>
      <p:pic>
        <p:nvPicPr>
          <p:cNvPr id="127" name="Full_TEDD_without_Scale.png" descr="Full_TEDD_without_Scale.png"/>
          <p:cNvPicPr>
            <a:picLocks noChangeAspect="1"/>
          </p:cNvPicPr>
          <p:nvPr/>
        </p:nvPicPr>
        <p:blipFill>
          <a:blip r:embed="rId2">
            <a:extLst/>
          </a:blip>
          <a:srcRect l="19901" t="9263" r="19901" b="9263"/>
          <a:stretch>
            <a:fillRect/>
          </a:stretch>
        </p:blipFill>
        <p:spPr>
          <a:xfrm>
            <a:off x="5195763" y="3972826"/>
            <a:ext cx="2861149" cy="2734676"/>
          </a:xfrm>
          <a:prstGeom prst="rect">
            <a:avLst/>
          </a:prstGeom>
          <a:ln w="3175">
            <a:miter lim="400000"/>
          </a:ln>
        </p:spPr>
      </p:pic>
      <p:grpSp>
        <p:nvGrpSpPr>
          <p:cNvPr id="135" name="Gruppieren"/>
          <p:cNvGrpSpPr/>
          <p:nvPr/>
        </p:nvGrpSpPr>
        <p:grpSpPr>
          <a:xfrm>
            <a:off x="153987" y="1407600"/>
            <a:ext cx="2628780" cy="5130454"/>
            <a:chOff x="0" y="0"/>
            <a:chExt cx="2628778" cy="5130453"/>
          </a:xfrm>
        </p:grpSpPr>
        <p:grpSp>
          <p:nvGrpSpPr>
            <p:cNvPr id="130" name="Gruppieren"/>
            <p:cNvGrpSpPr/>
            <p:nvPr/>
          </p:nvGrpSpPr>
          <p:grpSpPr>
            <a:xfrm>
              <a:off x="0" y="0"/>
              <a:ext cx="2628779" cy="2508235"/>
              <a:chOff x="0" y="0"/>
              <a:chExt cx="2628778" cy="2508234"/>
            </a:xfrm>
          </p:grpSpPr>
          <p:pic>
            <p:nvPicPr>
              <p:cNvPr id="128" name="Phase1_RadLength_TrackingVolume.pdf" descr="Phase1_RadLength_TrackingVolume.pdf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2628779" cy="2508235"/>
              </a:xfrm>
              <a:prstGeom prst="rect">
                <a:avLst/>
              </a:prstGeom>
              <a:ln w="3175" cap="flat">
                <a:noFill/>
                <a:miter lim="400000"/>
              </a:ln>
              <a:effectLst/>
            </p:spPr>
          </p:pic>
          <p:sp>
            <p:nvSpPr>
              <p:cNvPr id="129" name="now"/>
              <p:cNvSpPr txBox="1"/>
              <p:nvPr/>
            </p:nvSpPr>
            <p:spPr>
              <a:xfrm>
                <a:off x="2019545" y="1097420"/>
                <a:ext cx="510442" cy="313394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ctr">
                <a:spAutoFit/>
              </a:bodyPr>
              <a:lstStyle>
                <a:lvl1pPr algn="r" defTabSz="457200">
                  <a:defRPr sz="1600">
                    <a:solidFill>
                      <a:srgbClr val="FF9E1B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now</a:t>
                </a:r>
              </a:p>
            </p:txBody>
          </p:sp>
        </p:grpSp>
        <p:grpSp>
          <p:nvGrpSpPr>
            <p:cNvPr id="133" name="Gruppieren"/>
            <p:cNvGrpSpPr/>
            <p:nvPr/>
          </p:nvGrpSpPr>
          <p:grpSpPr>
            <a:xfrm>
              <a:off x="0" y="2622219"/>
              <a:ext cx="2628779" cy="2508235"/>
              <a:chOff x="0" y="0"/>
              <a:chExt cx="2628778" cy="2508234"/>
            </a:xfrm>
          </p:grpSpPr>
          <p:pic>
            <p:nvPicPr>
              <p:cNvPr id="131" name="Phase2_RadLength_TrackingVolume.pdf" descr="Phase2_RadLength_TrackingVolume.pdf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2628779" cy="2508235"/>
              </a:xfrm>
              <a:prstGeom prst="rect">
                <a:avLst/>
              </a:prstGeom>
              <a:ln w="3175" cap="flat">
                <a:noFill/>
                <a:miter lim="400000"/>
              </a:ln>
              <a:effectLst/>
            </p:spPr>
          </p:pic>
          <p:sp>
            <p:nvSpPr>
              <p:cNvPr id="132" name="then"/>
              <p:cNvSpPr txBox="1"/>
              <p:nvPr/>
            </p:nvSpPr>
            <p:spPr>
              <a:xfrm>
                <a:off x="1994115" y="1097420"/>
                <a:ext cx="533063" cy="313394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ctr">
                <a:spAutoFit/>
              </a:bodyPr>
              <a:lstStyle>
                <a:lvl1pPr algn="r" defTabSz="457200">
                  <a:defRPr sz="1600">
                    <a:solidFill>
                      <a:srgbClr val="FF9E1B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then</a:t>
                </a:r>
              </a:p>
            </p:txBody>
          </p:sp>
        </p:grpSp>
        <p:sp>
          <p:nvSpPr>
            <p:cNvPr id="134" name="Pfeil"/>
            <p:cNvSpPr/>
            <p:nvPr/>
          </p:nvSpPr>
          <p:spPr>
            <a:xfrm rot="5400000">
              <a:off x="1287408" y="2371657"/>
              <a:ext cx="388872" cy="312905"/>
            </a:xfrm>
            <a:prstGeom prst="rightArrow">
              <a:avLst>
                <a:gd name="adj1" fmla="val 36853"/>
                <a:gd name="adj2" fmla="val 63195"/>
              </a:avLst>
            </a:prstGeom>
            <a:solidFill>
              <a:srgbClr val="FF9E1B"/>
            </a:solidFill>
            <a:ln w="12700" cap="flat">
              <a:solidFill>
                <a:srgbClr val="BA7314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457200">
                <a:defRPr sz="18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136" name="Pfeil"/>
          <p:cNvSpPr/>
          <p:nvPr/>
        </p:nvSpPr>
        <p:spPr>
          <a:xfrm rot="9300000">
            <a:off x="7916078" y="4032456"/>
            <a:ext cx="1351236" cy="919861"/>
          </a:xfrm>
          <a:prstGeom prst="rightArrow">
            <a:avLst>
              <a:gd name="adj1" fmla="val 36853"/>
              <a:gd name="adj2" fmla="val 60293"/>
            </a:avLst>
          </a:prstGeom>
          <a:solidFill>
            <a:srgbClr val="FF9E1B"/>
          </a:solidFill>
          <a:ln w="12700">
            <a:solidFill>
              <a:srgbClr val="BA7314"/>
            </a:solidFill>
            <a:miter/>
          </a:ln>
        </p:spPr>
        <p:txBody>
          <a:bodyPr lIns="45719" rIns="45719" anchor="ctr"/>
          <a:lstStyle/>
          <a:p>
            <a:pPr algn="l" defTabSz="457200"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137" name="Dee_odd_with_Scale.png" descr="Dee_odd_with_Scale.png"/>
          <p:cNvPicPr>
            <a:picLocks noChangeAspect="1"/>
          </p:cNvPicPr>
          <p:nvPr/>
        </p:nvPicPr>
        <p:blipFill>
          <a:blip r:embed="rId5">
            <a:extLst/>
          </a:blip>
          <a:srcRect l="29567" r="29567"/>
          <a:stretch>
            <a:fillRect/>
          </a:stretch>
        </p:blipFill>
        <p:spPr>
          <a:xfrm>
            <a:off x="8563635" y="0"/>
            <a:ext cx="3275778" cy="5660861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CMS Phase 2 Tracker End Cap Design"/>
          <p:cNvSpPr txBox="1">
            <a:spLocks noGrp="1"/>
          </p:cNvSpPr>
          <p:nvPr>
            <p:ph type="title"/>
          </p:nvPr>
        </p:nvSpPr>
        <p:spPr>
          <a:xfrm>
            <a:off x="249563" y="177800"/>
            <a:ext cx="11692874" cy="507379"/>
          </a:xfrm>
          <a:prstGeom prst="rect">
            <a:avLst/>
          </a:prstGeom>
        </p:spPr>
        <p:txBody>
          <a:bodyPr/>
          <a:lstStyle>
            <a:lvl1pPr algn="l" defTabSz="218757">
              <a:defRPr sz="2967"/>
            </a:lvl1pPr>
          </a:lstStyle>
          <a:p>
            <a:r>
              <a:t>CMS Phase 2 Tracker End Cap Design</a:t>
            </a:r>
          </a:p>
        </p:txBody>
      </p:sp>
      <p:sp>
        <p:nvSpPr>
          <p:cNvPr id="140" name="Textplatzhalter 7"/>
          <p:cNvSpPr/>
          <p:nvPr/>
        </p:nvSpPr>
        <p:spPr>
          <a:xfrm>
            <a:off x="195962" y="3748190"/>
            <a:ext cx="8464417" cy="268477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marL="266700" indent="-266700" algn="l" defTabSz="914400">
              <a:spcBef>
                <a:spcPts val="800"/>
              </a:spcBef>
              <a:buSzPct val="100000"/>
              <a:buFont typeface="Arial"/>
              <a:buChar char="•"/>
              <a:tabLst>
                <a:tab pos="266700" algn="l"/>
              </a:tabLst>
              <a:defRPr sz="1600" b="0">
                <a:latin typeface="Arial"/>
                <a:ea typeface="Arial"/>
                <a:cs typeface="Arial"/>
                <a:sym typeface="Arial"/>
              </a:defRPr>
            </a:pPr>
            <a:r>
              <a:t>Six cooling sectors each with ~6 m length</a:t>
            </a:r>
          </a:p>
          <a:p>
            <a:pPr marL="266700" indent="-266700" algn="l" defTabSz="914400">
              <a:spcBef>
                <a:spcPts val="800"/>
              </a:spcBef>
              <a:buSzPct val="100000"/>
              <a:buFont typeface="Arial"/>
              <a:buChar char="•"/>
              <a:tabLst>
                <a:tab pos="266700" algn="l"/>
              </a:tabLst>
              <a:defRPr sz="1600" b="0">
                <a:latin typeface="Arial"/>
                <a:ea typeface="Arial"/>
                <a:cs typeface="Arial"/>
                <a:sym typeface="Arial"/>
              </a:defRPr>
            </a:pPr>
            <a:r>
              <a:t>Cooling pipes embedded in </a:t>
            </a:r>
          </a:p>
          <a:p>
            <a:pPr marL="723900" lvl="1" indent="-266700" algn="l" defTabSz="914400">
              <a:spcBef>
                <a:spcPts val="800"/>
              </a:spcBef>
              <a:buSzPct val="100000"/>
              <a:buFont typeface="Arial"/>
              <a:buChar char="•"/>
              <a:tabLst>
                <a:tab pos="266700" algn="l"/>
              </a:tabLst>
              <a:defRPr sz="1600" b="0">
                <a:latin typeface="Arial"/>
                <a:ea typeface="Arial"/>
                <a:cs typeface="Arial"/>
                <a:sym typeface="Arial"/>
              </a:defRPr>
            </a:pPr>
            <a:r>
              <a:t>480 cooling and positioning inserts</a:t>
            </a:r>
          </a:p>
          <a:p>
            <a:pPr marL="723900" lvl="1" indent="-266700" algn="l" defTabSz="914400">
              <a:spcBef>
                <a:spcPts val="800"/>
              </a:spcBef>
              <a:buSzPct val="100000"/>
              <a:buFont typeface="Arial"/>
              <a:buChar char="•"/>
              <a:tabLst>
                <a:tab pos="266700" algn="l"/>
              </a:tabLst>
              <a:defRPr sz="1600" b="0">
                <a:latin typeface="Arial"/>
                <a:ea typeface="Arial"/>
                <a:cs typeface="Arial"/>
                <a:sym typeface="Arial"/>
              </a:defRPr>
            </a:pPr>
            <a:r>
              <a:t>76 carbon foam heat spreaders spanning through the full thickness of the sandwich</a:t>
            </a:r>
          </a:p>
          <a:p>
            <a:pPr marL="266700" indent="-266700" algn="l" defTabSz="914400">
              <a:spcBef>
                <a:spcPts val="800"/>
              </a:spcBef>
              <a:buSzPct val="100000"/>
              <a:buFont typeface="Arial"/>
              <a:buChar char="•"/>
              <a:tabLst>
                <a:tab pos="266700" algn="l"/>
              </a:tabLst>
              <a:defRPr sz="1600" b="0">
                <a:latin typeface="Arial"/>
                <a:ea typeface="Arial"/>
                <a:cs typeface="Arial"/>
                <a:sym typeface="Arial"/>
              </a:defRPr>
            </a:pPr>
            <a:r>
              <a:t>Sandwich core is a mixture of structural and carbon foam</a:t>
            </a:r>
          </a:p>
          <a:p>
            <a:pPr marL="266700" indent="-266700" algn="l" defTabSz="914400">
              <a:spcBef>
                <a:spcPts val="800"/>
              </a:spcBef>
              <a:buSzPct val="100000"/>
              <a:buFont typeface="Arial"/>
              <a:buChar char="•"/>
              <a:tabLst>
                <a:tab pos="266700" algn="l"/>
              </a:tabLst>
              <a:defRPr sz="1600" b="0">
                <a:latin typeface="Arial"/>
                <a:ea typeface="Arial"/>
                <a:cs typeface="Arial"/>
                <a:sym typeface="Arial"/>
              </a:defRPr>
            </a:pPr>
            <a:r>
              <a:t>228 additional positioning inserts</a:t>
            </a:r>
          </a:p>
          <a:p>
            <a:pPr marL="266700" indent="-266700" algn="l" defTabSz="914400">
              <a:spcBef>
                <a:spcPts val="800"/>
              </a:spcBef>
              <a:buSzPct val="100000"/>
              <a:buFont typeface="Arial"/>
              <a:buChar char="•"/>
              <a:tabLst>
                <a:tab pos="266700" algn="l"/>
              </a:tabLst>
              <a:defRPr sz="1600" b="0">
                <a:latin typeface="Arial"/>
                <a:ea typeface="Arial"/>
                <a:cs typeface="Arial"/>
                <a:sym typeface="Arial"/>
              </a:defRPr>
            </a:pPr>
            <a:r>
              <a:t>Two types of glues used in the same assembly steps</a:t>
            </a:r>
          </a:p>
          <a:p>
            <a:pPr marL="723900" lvl="1" indent="-266700" algn="l" defTabSz="914400">
              <a:spcBef>
                <a:spcPts val="800"/>
              </a:spcBef>
              <a:buSzPct val="100000"/>
              <a:buFont typeface="Arial"/>
              <a:buChar char="•"/>
              <a:tabLst>
                <a:tab pos="266700" algn="l"/>
              </a:tabLst>
              <a:defRPr sz="1600" b="0">
                <a:latin typeface="Arial"/>
                <a:ea typeface="Arial"/>
                <a:cs typeface="Arial"/>
                <a:sym typeface="Arial"/>
              </a:defRPr>
            </a:pPr>
            <a:r>
              <a:t>Structural &amp; thermally conductive (boron nitride doped)</a:t>
            </a:r>
          </a:p>
        </p:txBody>
      </p:sp>
      <p:pic>
        <p:nvPicPr>
          <p:cNvPr id="141" name="Dee_odd_inside_without_Scale.png" descr="Dee_odd_inside_without_Scale.png"/>
          <p:cNvPicPr>
            <a:picLocks noChangeAspect="1"/>
          </p:cNvPicPr>
          <p:nvPr/>
        </p:nvPicPr>
        <p:blipFill>
          <a:blip r:embed="rId2">
            <a:extLst/>
          </a:blip>
          <a:srcRect l="35077" t="2511" r="35077" b="10738"/>
          <a:stretch>
            <a:fillRect/>
          </a:stretch>
        </p:blipFill>
        <p:spPr>
          <a:xfrm>
            <a:off x="9148786" y="358092"/>
            <a:ext cx="2967427" cy="6091017"/>
          </a:xfrm>
          <a:prstGeom prst="rect">
            <a:avLst/>
          </a:prstGeom>
          <a:ln w="3175">
            <a:miter lim="400000"/>
          </a:ln>
        </p:spPr>
      </p:pic>
      <p:sp>
        <p:nvSpPr>
          <p:cNvPr id="142" name="Form"/>
          <p:cNvSpPr/>
          <p:nvPr/>
        </p:nvSpPr>
        <p:spPr>
          <a:xfrm rot="222">
            <a:off x="9246229" y="1374942"/>
            <a:ext cx="937624" cy="12037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497" y="7251"/>
                </a:lnTo>
                <a:lnTo>
                  <a:pt x="21600" y="21600"/>
                </a:lnTo>
                <a:lnTo>
                  <a:pt x="90" y="15156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FF9E1B"/>
            </a:solidFill>
            <a:miter lim="400000"/>
          </a:ln>
        </p:spPr>
        <p:txBody>
          <a:bodyPr lIns="45719" rIns="45719"/>
          <a:lstStyle/>
          <a:p>
            <a:pPr algn="l" defTabSz="457200">
              <a:defRPr sz="1800" b="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43" name="Linie"/>
          <p:cNvSpPr/>
          <p:nvPr/>
        </p:nvSpPr>
        <p:spPr>
          <a:xfrm flipH="1">
            <a:off x="5979169" y="2590456"/>
            <a:ext cx="4212519" cy="1319818"/>
          </a:xfrm>
          <a:prstGeom prst="line">
            <a:avLst/>
          </a:prstGeom>
          <a:ln w="38100">
            <a:solidFill>
              <a:srgbClr val="FF9E1B"/>
            </a:solidFill>
            <a:miter/>
          </a:ln>
        </p:spPr>
        <p:txBody>
          <a:bodyPr lIns="45719" rIns="45719"/>
          <a:lstStyle/>
          <a:p>
            <a:pPr algn="l" defTabSz="457200">
              <a:defRPr sz="1800" b="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144" name="Prototype_V2_Inside_1.png" descr="Prototype_V2_Inside_1.png"/>
          <p:cNvPicPr>
            <a:picLocks noChangeAspect="1"/>
          </p:cNvPicPr>
          <p:nvPr/>
        </p:nvPicPr>
        <p:blipFill>
          <a:blip r:embed="rId3">
            <a:extLst/>
          </a:blip>
          <a:srcRect l="6037" t="24610" r="6037" b="26614"/>
          <a:stretch>
            <a:fillRect/>
          </a:stretch>
        </p:blipFill>
        <p:spPr>
          <a:xfrm>
            <a:off x="1133741" y="1311760"/>
            <a:ext cx="6992834" cy="2739498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CMS Phase 2 Tracker End Cap Design"/>
          <p:cNvSpPr txBox="1">
            <a:spLocks noGrp="1"/>
          </p:cNvSpPr>
          <p:nvPr>
            <p:ph type="title"/>
          </p:nvPr>
        </p:nvSpPr>
        <p:spPr>
          <a:xfrm>
            <a:off x="249563" y="177800"/>
            <a:ext cx="11692874" cy="507379"/>
          </a:xfrm>
          <a:prstGeom prst="rect">
            <a:avLst/>
          </a:prstGeom>
        </p:spPr>
        <p:txBody>
          <a:bodyPr/>
          <a:lstStyle>
            <a:lvl1pPr algn="l" defTabSz="218757">
              <a:defRPr sz="2967"/>
            </a:lvl1pPr>
          </a:lstStyle>
          <a:p>
            <a:r>
              <a:t>CMS Phase 2 Tracker End Cap Design</a:t>
            </a:r>
          </a:p>
        </p:txBody>
      </p:sp>
      <p:sp>
        <p:nvSpPr>
          <p:cNvPr id="147" name="Textplatzhalter 7"/>
          <p:cNvSpPr/>
          <p:nvPr/>
        </p:nvSpPr>
        <p:spPr>
          <a:xfrm>
            <a:off x="195962" y="3748190"/>
            <a:ext cx="8464417" cy="268477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marL="266700" indent="-266700" algn="l" defTabSz="914400">
              <a:spcBef>
                <a:spcPts val="800"/>
              </a:spcBef>
              <a:buSzPct val="100000"/>
              <a:buFont typeface="Arial"/>
              <a:buChar char="•"/>
              <a:tabLst>
                <a:tab pos="266700" algn="l"/>
              </a:tabLst>
              <a:defRPr sz="1600" b="0">
                <a:latin typeface="Arial"/>
                <a:ea typeface="Arial"/>
                <a:cs typeface="Arial"/>
                <a:sym typeface="Arial"/>
              </a:defRPr>
            </a:pPr>
            <a:r>
              <a:t>Six cooling sectors each with ~6 m length</a:t>
            </a:r>
          </a:p>
          <a:p>
            <a:pPr marL="266700" indent="-266700" algn="l" defTabSz="914400">
              <a:spcBef>
                <a:spcPts val="800"/>
              </a:spcBef>
              <a:buSzPct val="100000"/>
              <a:buFont typeface="Arial"/>
              <a:buChar char="•"/>
              <a:tabLst>
                <a:tab pos="266700" algn="l"/>
              </a:tabLst>
              <a:defRPr sz="1600" b="0">
                <a:latin typeface="Arial"/>
                <a:ea typeface="Arial"/>
                <a:cs typeface="Arial"/>
                <a:sym typeface="Arial"/>
              </a:defRPr>
            </a:pPr>
            <a:r>
              <a:t>Cooling pipes embedded in </a:t>
            </a:r>
          </a:p>
          <a:p>
            <a:pPr marL="723900" lvl="1" indent="-266700" algn="l" defTabSz="914400">
              <a:spcBef>
                <a:spcPts val="800"/>
              </a:spcBef>
              <a:buSzPct val="100000"/>
              <a:buFont typeface="Arial"/>
              <a:buChar char="•"/>
              <a:tabLst>
                <a:tab pos="266700" algn="l"/>
              </a:tabLst>
              <a:defRPr sz="1600" b="0">
                <a:latin typeface="Arial"/>
                <a:ea typeface="Arial"/>
                <a:cs typeface="Arial"/>
                <a:sym typeface="Arial"/>
              </a:defRPr>
            </a:pPr>
            <a:r>
              <a:t>480 cooling and positioning inserts</a:t>
            </a:r>
          </a:p>
          <a:p>
            <a:pPr marL="723900" lvl="1" indent="-266700" algn="l" defTabSz="914400">
              <a:spcBef>
                <a:spcPts val="800"/>
              </a:spcBef>
              <a:buSzPct val="100000"/>
              <a:buFont typeface="Arial"/>
              <a:buChar char="•"/>
              <a:tabLst>
                <a:tab pos="266700" algn="l"/>
              </a:tabLst>
              <a:defRPr sz="1600" b="0">
                <a:latin typeface="Arial"/>
                <a:ea typeface="Arial"/>
                <a:cs typeface="Arial"/>
                <a:sym typeface="Arial"/>
              </a:defRPr>
            </a:pPr>
            <a:r>
              <a:t>76 carbon foam heat spreaders spanning through the full thickness of the sandwich</a:t>
            </a:r>
          </a:p>
          <a:p>
            <a:pPr marL="266700" indent="-266700" algn="l" defTabSz="914400">
              <a:spcBef>
                <a:spcPts val="800"/>
              </a:spcBef>
              <a:buSzPct val="100000"/>
              <a:buFont typeface="Arial"/>
              <a:buChar char="•"/>
              <a:tabLst>
                <a:tab pos="266700" algn="l"/>
              </a:tabLst>
              <a:defRPr sz="1600" b="0">
                <a:latin typeface="Arial"/>
                <a:ea typeface="Arial"/>
                <a:cs typeface="Arial"/>
                <a:sym typeface="Arial"/>
              </a:defRPr>
            </a:pPr>
            <a:r>
              <a:t>Sandwich core is a mixture of structural and carbon foam</a:t>
            </a:r>
          </a:p>
          <a:p>
            <a:pPr marL="266700" indent="-266700" algn="l" defTabSz="914400">
              <a:spcBef>
                <a:spcPts val="800"/>
              </a:spcBef>
              <a:buSzPct val="100000"/>
              <a:buFont typeface="Arial"/>
              <a:buChar char="•"/>
              <a:tabLst>
                <a:tab pos="266700" algn="l"/>
              </a:tabLst>
              <a:defRPr sz="1600" b="0">
                <a:latin typeface="Arial"/>
                <a:ea typeface="Arial"/>
                <a:cs typeface="Arial"/>
                <a:sym typeface="Arial"/>
              </a:defRPr>
            </a:pPr>
            <a:r>
              <a:t>228 additional positioning inserts</a:t>
            </a:r>
          </a:p>
          <a:p>
            <a:pPr marL="266700" indent="-266700" algn="l" defTabSz="914400">
              <a:spcBef>
                <a:spcPts val="800"/>
              </a:spcBef>
              <a:buSzPct val="100000"/>
              <a:buFont typeface="Arial"/>
              <a:buChar char="•"/>
              <a:tabLst>
                <a:tab pos="266700" algn="l"/>
              </a:tabLst>
              <a:defRPr sz="1600" b="0">
                <a:latin typeface="Arial"/>
                <a:ea typeface="Arial"/>
                <a:cs typeface="Arial"/>
                <a:sym typeface="Arial"/>
              </a:defRPr>
            </a:pPr>
            <a:r>
              <a:t>Two types of glues used in the same assembly steps</a:t>
            </a:r>
          </a:p>
          <a:p>
            <a:pPr marL="723900" lvl="1" indent="-266700" algn="l" defTabSz="914400">
              <a:spcBef>
                <a:spcPts val="800"/>
              </a:spcBef>
              <a:buSzPct val="100000"/>
              <a:buFont typeface="Arial"/>
              <a:buChar char="•"/>
              <a:tabLst>
                <a:tab pos="266700" algn="l"/>
              </a:tabLst>
              <a:defRPr sz="1600" b="0">
                <a:latin typeface="Arial"/>
                <a:ea typeface="Arial"/>
                <a:cs typeface="Arial"/>
                <a:sym typeface="Arial"/>
              </a:defRPr>
            </a:pPr>
            <a:r>
              <a:t>Structural &amp; thermally conductive (boron nitride doped)</a:t>
            </a:r>
          </a:p>
        </p:txBody>
      </p:sp>
      <p:pic>
        <p:nvPicPr>
          <p:cNvPr id="148" name="Dee_odd_inside_without_Scale.png" descr="Dee_odd_inside_without_Scale.png"/>
          <p:cNvPicPr>
            <a:picLocks noChangeAspect="1"/>
          </p:cNvPicPr>
          <p:nvPr/>
        </p:nvPicPr>
        <p:blipFill>
          <a:blip r:embed="rId2">
            <a:extLst/>
          </a:blip>
          <a:srcRect l="35077" t="2511" r="35077" b="10738"/>
          <a:stretch>
            <a:fillRect/>
          </a:stretch>
        </p:blipFill>
        <p:spPr>
          <a:xfrm>
            <a:off x="9148786" y="358092"/>
            <a:ext cx="2967427" cy="6091017"/>
          </a:xfrm>
          <a:prstGeom prst="rect">
            <a:avLst/>
          </a:prstGeom>
          <a:ln w="3175">
            <a:miter lim="400000"/>
          </a:ln>
        </p:spPr>
      </p:pic>
      <p:sp>
        <p:nvSpPr>
          <p:cNvPr id="149" name="Form"/>
          <p:cNvSpPr/>
          <p:nvPr/>
        </p:nvSpPr>
        <p:spPr>
          <a:xfrm rot="222">
            <a:off x="9246229" y="1374942"/>
            <a:ext cx="937624" cy="12037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497" y="7251"/>
                </a:lnTo>
                <a:lnTo>
                  <a:pt x="21600" y="21600"/>
                </a:lnTo>
                <a:lnTo>
                  <a:pt x="90" y="15156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FF9E1B"/>
            </a:solidFill>
            <a:miter lim="400000"/>
          </a:ln>
        </p:spPr>
        <p:txBody>
          <a:bodyPr lIns="45719" rIns="45719"/>
          <a:lstStyle/>
          <a:p>
            <a:pPr algn="l" defTabSz="457200">
              <a:defRPr sz="1800" b="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50" name="Linie"/>
          <p:cNvSpPr/>
          <p:nvPr/>
        </p:nvSpPr>
        <p:spPr>
          <a:xfrm flipH="1">
            <a:off x="5979169" y="2590456"/>
            <a:ext cx="4212519" cy="1319818"/>
          </a:xfrm>
          <a:prstGeom prst="line">
            <a:avLst/>
          </a:prstGeom>
          <a:ln w="38100">
            <a:solidFill>
              <a:srgbClr val="FF9E1B"/>
            </a:solidFill>
            <a:miter/>
          </a:ln>
        </p:spPr>
        <p:txBody>
          <a:bodyPr lIns="45719" rIns="45719"/>
          <a:lstStyle/>
          <a:p>
            <a:pPr algn="l" defTabSz="457200">
              <a:defRPr sz="1800" b="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151" name="Prototype_V2_Inside_1.png" descr="Prototype_V2_Inside_1.png"/>
          <p:cNvPicPr>
            <a:picLocks noChangeAspect="1"/>
          </p:cNvPicPr>
          <p:nvPr/>
        </p:nvPicPr>
        <p:blipFill>
          <a:blip r:embed="rId3">
            <a:extLst/>
          </a:blip>
          <a:srcRect l="6037" t="24610" r="6037" b="26614"/>
          <a:stretch>
            <a:fillRect/>
          </a:stretch>
        </p:blipFill>
        <p:spPr>
          <a:xfrm>
            <a:off x="1133741" y="1311760"/>
            <a:ext cx="6992834" cy="2739498"/>
          </a:xfrm>
          <a:prstGeom prst="rect">
            <a:avLst/>
          </a:prstGeom>
          <a:ln w="3175">
            <a:miter lim="400000"/>
          </a:ln>
        </p:spPr>
      </p:pic>
      <p:pic>
        <p:nvPicPr>
          <p:cNvPr id="152" name="2SInsert.png" descr="2SInsert.png"/>
          <p:cNvPicPr>
            <a:picLocks noChangeAspect="1"/>
          </p:cNvPicPr>
          <p:nvPr/>
        </p:nvPicPr>
        <p:blipFill>
          <a:blip r:embed="rId4">
            <a:extLst/>
          </a:blip>
          <a:srcRect t="2692" b="2692"/>
          <a:stretch>
            <a:fillRect/>
          </a:stretch>
        </p:blipFill>
        <p:spPr>
          <a:xfrm>
            <a:off x="743037" y="1441964"/>
            <a:ext cx="6837398" cy="4575728"/>
          </a:xfrm>
          <a:prstGeom prst="rect">
            <a:avLst/>
          </a:prstGeom>
          <a:ln w="12700">
            <a:miter lim="400000"/>
          </a:ln>
          <a:effectLst>
            <a:outerShdw blurRad="127000" dist="635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153" name="Cooling and positioning inserts are currently glued onto pipe…"/>
          <p:cNvSpPr/>
          <p:nvPr/>
        </p:nvSpPr>
        <p:spPr>
          <a:xfrm>
            <a:off x="8085428" y="2308823"/>
            <a:ext cx="3857009" cy="3239258"/>
          </a:xfrm>
          <a:prstGeom prst="rect">
            <a:avLst/>
          </a:prstGeom>
          <a:solidFill>
            <a:srgbClr val="FFFFFF"/>
          </a:solidFill>
          <a:ln w="3175">
            <a:miter lim="400000"/>
          </a:ln>
          <a:effectLst>
            <a:outerShdw blurRad="127000" dist="63500" dir="5400000" rotWithShape="0">
              <a:srgbClr val="000000">
                <a:alpha val="7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01600" tIns="101600" rIns="101600" bIns="101600" anchor="ctr"/>
          <a:lstStyle/>
          <a:p>
            <a:pPr marL="211666" indent="-211666" algn="l">
              <a:buSzPct val="125000"/>
              <a:buChar char="•"/>
              <a:defRPr sz="1600" b="0"/>
            </a:pPr>
            <a:r>
              <a:t>Cooling and positioning inserts are currently glued onto pipe</a:t>
            </a:r>
          </a:p>
          <a:p>
            <a:pPr marL="211666" indent="-211666" algn="l">
              <a:buSzPct val="125000"/>
              <a:buChar char="•"/>
              <a:defRPr sz="1600" b="0"/>
            </a:pPr>
            <a:r>
              <a:t>Grooves in inserts are closed by lids to increase contact area to pipe</a:t>
            </a:r>
          </a:p>
          <a:p>
            <a:pPr marL="211666" indent="-211666" algn="l">
              <a:spcBef>
                <a:spcPts val="4000"/>
              </a:spcBef>
              <a:buSzPct val="125000"/>
              <a:buChar char="•"/>
              <a:defRPr sz="1600" b="0"/>
            </a:pPr>
            <a:r>
              <a:rPr b="1"/>
              <a:t>What if</a:t>
            </a:r>
            <a:r>
              <a:t> the insert could be printed around the cooling pipe</a:t>
            </a:r>
          </a:p>
          <a:p>
            <a:pPr marL="571666" lvl="1" indent="-211666" algn="l">
              <a:buSzPct val="125000"/>
              <a:buChar char="•"/>
              <a:defRPr sz="1600" b="0"/>
            </a:pPr>
            <a:r>
              <a:t>no adhesive joint   ➟   better thermal performance</a:t>
            </a:r>
          </a:p>
          <a:p>
            <a:pPr marL="571666" lvl="1" indent="-211666" algn="l">
              <a:buSzPct val="125000"/>
              <a:buChar char="•"/>
              <a:defRPr sz="1600" b="0"/>
            </a:pPr>
            <a:r>
              <a:t>less assembly work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upport Structure Prototyping"/>
          <p:cNvSpPr txBox="1">
            <a:spLocks noGrp="1"/>
          </p:cNvSpPr>
          <p:nvPr>
            <p:ph type="title"/>
          </p:nvPr>
        </p:nvSpPr>
        <p:spPr>
          <a:xfrm>
            <a:off x="249563" y="177800"/>
            <a:ext cx="11692874" cy="507379"/>
          </a:xfrm>
          <a:prstGeom prst="rect">
            <a:avLst/>
          </a:prstGeom>
        </p:spPr>
        <p:txBody>
          <a:bodyPr/>
          <a:lstStyle>
            <a:lvl1pPr algn="l" defTabSz="218757">
              <a:defRPr sz="2967"/>
            </a:lvl1pPr>
          </a:lstStyle>
          <a:p>
            <a:r>
              <a:rPr lang="de-DE" dirty="0" err="1" smtClean="0"/>
              <a:t>Prototyping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dirty="0" smtClean="0"/>
              <a:t>Support Structure</a:t>
            </a:r>
            <a:r>
              <a:rPr lang="de-DE" dirty="0" smtClean="0"/>
              <a:t>s</a:t>
            </a:r>
            <a:endParaRPr dirty="0"/>
          </a:p>
        </p:txBody>
      </p:sp>
      <p:sp>
        <p:nvSpPr>
          <p:cNvPr id="156" name="Textplatzhalter 7"/>
          <p:cNvSpPr/>
          <p:nvPr/>
        </p:nvSpPr>
        <p:spPr>
          <a:xfrm>
            <a:off x="406800" y="1153600"/>
            <a:ext cx="6722411" cy="163010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algn="l" defTabSz="914400">
              <a:spcBef>
                <a:spcPts val="800"/>
              </a:spcBef>
              <a:buFont typeface="Arial"/>
              <a:tabLst>
                <a:tab pos="266700" algn="l"/>
              </a:tabLst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Small Scale Prototype CMS Half-Disk Structure</a:t>
            </a:r>
          </a:p>
          <a:p>
            <a:pPr marL="266700" indent="-266700" algn="l" defTabSz="914400">
              <a:spcBef>
                <a:spcPts val="800"/>
              </a:spcBef>
              <a:buSzPct val="100000"/>
              <a:buFont typeface="Arial"/>
              <a:buChar char="•"/>
              <a:tabLst>
                <a:tab pos="266700" algn="l"/>
              </a:tabLst>
              <a:defRPr sz="1600" b="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35 cm x 40 cm in size</a:t>
            </a:r>
          </a:p>
          <a:p>
            <a:pPr marL="266700" indent="-266700" algn="l" defTabSz="914400">
              <a:spcBef>
                <a:spcPts val="800"/>
              </a:spcBef>
              <a:buSzPct val="100000"/>
              <a:buFont typeface="Arial"/>
              <a:buChar char="•"/>
              <a:tabLst>
                <a:tab pos="266700" algn="l"/>
              </a:tabLst>
              <a:defRPr sz="1600" b="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Two cooling loops and corresponding inserts and cooling blocks</a:t>
            </a:r>
          </a:p>
          <a:p>
            <a:pPr marL="266700" indent="-266700" algn="l" defTabSz="914400">
              <a:spcBef>
                <a:spcPts val="800"/>
              </a:spcBef>
              <a:buSzPct val="100000"/>
              <a:buFont typeface="Arial"/>
              <a:buChar char="•"/>
              <a:tabLst>
                <a:tab pos="266700" algn="l"/>
              </a:tabLst>
              <a:defRPr sz="1600" b="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Study assembly sequence and precision, and cooling performance</a:t>
            </a:r>
          </a:p>
          <a:p>
            <a:pPr marL="723900" lvl="1" indent="-266700" algn="l" defTabSz="914400">
              <a:spcBef>
                <a:spcPts val="800"/>
              </a:spcBef>
              <a:buSzPct val="100000"/>
              <a:buFont typeface="Arial"/>
              <a:buChar char="•"/>
              <a:tabLst>
                <a:tab pos="266700" algn="l"/>
              </a:tabLst>
              <a:defRPr sz="1600" b="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Measured offset to nominal insert positions &lt; 65 </a:t>
            </a:r>
            <a:r>
              <a:rPr dirty="0" err="1"/>
              <a:t>μm</a:t>
            </a:r>
            <a:endParaRPr dirty="0"/>
          </a:p>
        </p:txBody>
      </p:sp>
      <p:grpSp>
        <p:nvGrpSpPr>
          <p:cNvPr id="160" name="Gruppieren"/>
          <p:cNvGrpSpPr/>
          <p:nvPr/>
        </p:nvGrpSpPr>
        <p:grpSpPr>
          <a:xfrm>
            <a:off x="7619062" y="800709"/>
            <a:ext cx="4661838" cy="4505622"/>
            <a:chOff x="0" y="0"/>
            <a:chExt cx="4661837" cy="4505621"/>
          </a:xfrm>
        </p:grpSpPr>
        <p:pic>
          <p:nvPicPr>
            <p:cNvPr id="157" name="TopSide_superglobal.pdf" descr="TopSide_superglobal.pdf"/>
            <p:cNvPicPr>
              <a:picLocks noChangeAspect="1"/>
            </p:cNvPicPr>
            <p:nvPr/>
          </p:nvPicPr>
          <p:blipFill>
            <a:blip r:embed="rId2">
              <a:extLst/>
            </a:blip>
            <a:srcRect/>
            <a:stretch>
              <a:fillRect/>
            </a:stretch>
          </p:blipFill>
          <p:spPr>
            <a:xfrm>
              <a:off x="0" y="0"/>
              <a:ext cx="4661838" cy="4505622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sp>
          <p:nvSpPr>
            <p:cNvPr id="158" name="&lt; 65 μm"/>
            <p:cNvSpPr txBox="1"/>
            <p:nvPr/>
          </p:nvSpPr>
          <p:spPr>
            <a:xfrm>
              <a:off x="2491515" y="2790375"/>
              <a:ext cx="963895" cy="348523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457200">
                <a:defRPr sz="1600">
                  <a:solidFill>
                    <a:srgbClr val="007FB2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&lt; 65 μm</a:t>
              </a:r>
            </a:p>
          </p:txBody>
        </p:sp>
        <p:sp>
          <p:nvSpPr>
            <p:cNvPr id="159" name="&lt; 50 μm"/>
            <p:cNvSpPr txBox="1"/>
            <p:nvPr/>
          </p:nvSpPr>
          <p:spPr>
            <a:xfrm>
              <a:off x="3304182" y="1056691"/>
              <a:ext cx="963894" cy="34852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457200">
                <a:defRPr sz="1600">
                  <a:solidFill>
                    <a:srgbClr val="007FB2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&lt; 50 μm</a:t>
              </a:r>
            </a:p>
          </p:txBody>
        </p:sp>
      </p:grpSp>
      <p:pic>
        <p:nvPicPr>
          <p:cNvPr id="161" name="Picture 11" descr="Picture 11"/>
          <p:cNvPicPr>
            <a:picLocks noChangeAspect="1"/>
          </p:cNvPicPr>
          <p:nvPr/>
        </p:nvPicPr>
        <p:blipFill>
          <a:blip r:embed="rId3">
            <a:extLst/>
          </a:blip>
          <a:srcRect l="3616" t="17339" r="11982" b="9437"/>
          <a:stretch>
            <a:fillRect/>
          </a:stretch>
        </p:blipFill>
        <p:spPr>
          <a:xfrm>
            <a:off x="407987" y="4071834"/>
            <a:ext cx="3559634" cy="2316200"/>
          </a:xfrm>
          <a:prstGeom prst="rect">
            <a:avLst/>
          </a:prstGeom>
          <a:ln w="3175">
            <a:miter lim="400000"/>
          </a:ln>
        </p:spPr>
      </p:pic>
      <p:sp>
        <p:nvSpPr>
          <p:cNvPr id="162" name="Textplatzhalter 7"/>
          <p:cNvSpPr/>
          <p:nvPr/>
        </p:nvSpPr>
        <p:spPr>
          <a:xfrm>
            <a:off x="406800" y="3113901"/>
            <a:ext cx="5391678" cy="100797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algn="l" defTabSz="914400">
              <a:spcBef>
                <a:spcPts val="800"/>
              </a:spcBef>
              <a:buFont typeface="Arial"/>
              <a:tabLst>
                <a:tab pos="266700" algn="l"/>
              </a:tabLst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ATLAS </a:t>
            </a:r>
            <a:r>
              <a:rPr lang="de-DE" dirty="0" smtClean="0"/>
              <a:t>prototype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dirty="0" smtClean="0"/>
              <a:t>full-sized </a:t>
            </a:r>
            <a:r>
              <a:rPr lang="de-DE" dirty="0" smtClean="0"/>
              <a:t>p</a:t>
            </a:r>
            <a:r>
              <a:rPr dirty="0" err="1" smtClean="0"/>
              <a:t>etal</a:t>
            </a:r>
            <a:endParaRPr dirty="0"/>
          </a:p>
          <a:p>
            <a:pPr marL="266700" indent="-266700" algn="l" defTabSz="914400">
              <a:spcBef>
                <a:spcPts val="800"/>
              </a:spcBef>
              <a:buSzPct val="100000"/>
              <a:buFont typeface="Arial"/>
              <a:buChar char="•"/>
              <a:tabLst>
                <a:tab pos="266700" algn="l"/>
              </a:tabLst>
              <a:defRPr sz="1600" b="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60 cm x 40 cm in size</a:t>
            </a:r>
          </a:p>
          <a:p>
            <a:pPr marL="266700" indent="-266700" algn="l" defTabSz="914400">
              <a:spcBef>
                <a:spcPts val="800"/>
              </a:spcBef>
              <a:buSzPct val="100000"/>
              <a:buFont typeface="Arial"/>
              <a:buChar char="•"/>
              <a:tabLst>
                <a:tab pos="266700" algn="l"/>
              </a:tabLst>
              <a:defRPr sz="1600" b="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One cooling loop fully embedded in carbon foam</a:t>
            </a:r>
          </a:p>
        </p:txBody>
      </p:sp>
      <p:pic>
        <p:nvPicPr>
          <p:cNvPr id="163" name="Prototype_V2.png" descr="Prototype_V2.png"/>
          <p:cNvPicPr>
            <a:picLocks noChangeAspect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>
          <a:xfrm>
            <a:off x="5277391" y="2872601"/>
            <a:ext cx="3805061" cy="3404743"/>
          </a:xfrm>
          <a:prstGeom prst="rect">
            <a:avLst/>
          </a:prstGeom>
          <a:ln w="3175">
            <a:miter lim="400000"/>
          </a:ln>
        </p:spPr>
      </p:pic>
      <p:sp>
        <p:nvSpPr>
          <p:cNvPr id="164" name="Abgerundetes Rechteck"/>
          <p:cNvSpPr/>
          <p:nvPr/>
        </p:nvSpPr>
        <p:spPr>
          <a:xfrm>
            <a:off x="10606469" y="1109150"/>
            <a:ext cx="1270001" cy="395037"/>
          </a:xfrm>
          <a:prstGeom prst="roundRect">
            <a:avLst>
              <a:gd name="adj" fmla="val 20268"/>
            </a:avLst>
          </a:prstGeom>
          <a:ln w="76200">
            <a:solidFill>
              <a:srgbClr val="FF9E1B"/>
            </a:solidFill>
            <a:miter/>
          </a:ln>
        </p:spPr>
        <p:txBody>
          <a:bodyPr lIns="45719" rIns="45719" anchor="ctr"/>
          <a:lstStyle/>
          <a:p>
            <a:pPr algn="l" defTabSz="457200"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5" name="prototype"/>
          <p:cNvSpPr txBox="1"/>
          <p:nvPr/>
        </p:nvSpPr>
        <p:spPr>
          <a:xfrm>
            <a:off x="6096000" y="5456756"/>
            <a:ext cx="883514" cy="26154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lvl1pPr>
          </a:lstStyle>
          <a:p>
            <a:r>
              <a:t>prototype</a:t>
            </a:r>
          </a:p>
        </p:txBody>
      </p:sp>
      <p:sp>
        <p:nvSpPr>
          <p:cNvPr id="166" name="CAD"/>
          <p:cNvSpPr txBox="1"/>
          <p:nvPr/>
        </p:nvSpPr>
        <p:spPr>
          <a:xfrm>
            <a:off x="8202424" y="3294457"/>
            <a:ext cx="448793" cy="26154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lvl1pPr>
          </a:lstStyle>
          <a:p>
            <a:r>
              <a:t>CAD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Thermal Testing"/>
          <p:cNvSpPr txBox="1">
            <a:spLocks noGrp="1"/>
          </p:cNvSpPr>
          <p:nvPr>
            <p:ph type="title"/>
          </p:nvPr>
        </p:nvSpPr>
        <p:spPr>
          <a:xfrm>
            <a:off x="249563" y="177800"/>
            <a:ext cx="11692874" cy="507379"/>
          </a:xfrm>
          <a:prstGeom prst="rect">
            <a:avLst/>
          </a:prstGeom>
        </p:spPr>
        <p:txBody>
          <a:bodyPr/>
          <a:lstStyle>
            <a:lvl1pPr algn="l" defTabSz="218757">
              <a:defRPr sz="2967"/>
            </a:lvl1pPr>
          </a:lstStyle>
          <a:p>
            <a:r>
              <a:t>Thermal Testing</a:t>
            </a:r>
          </a:p>
        </p:txBody>
      </p:sp>
      <p:pic>
        <p:nvPicPr>
          <p:cNvPr id="169" name="Bildplatzhalter 6" descr="Bildplatzhalter 6"/>
          <p:cNvPicPr>
            <a:picLocks noChangeAspect="1"/>
          </p:cNvPicPr>
          <p:nvPr/>
        </p:nvPicPr>
        <p:blipFill>
          <a:blip r:embed="rId2">
            <a:extLst/>
          </a:blip>
          <a:srcRect t="6627" b="6627"/>
          <a:stretch>
            <a:fillRect/>
          </a:stretch>
        </p:blipFill>
        <p:spPr>
          <a:xfrm>
            <a:off x="4432300" y="1168798"/>
            <a:ext cx="3708402" cy="2412645"/>
          </a:xfrm>
          <a:prstGeom prst="rect">
            <a:avLst/>
          </a:prstGeom>
          <a:ln w="3175">
            <a:miter lim="400000"/>
          </a:ln>
        </p:spPr>
      </p:pic>
      <p:pic>
        <p:nvPicPr>
          <p:cNvPr id="170" name="Inhaltsplatzhalter 3" descr="Inhaltsplatzhalter 3"/>
          <p:cNvPicPr>
            <a:picLocks noChangeAspect="1"/>
          </p:cNvPicPr>
          <p:nvPr/>
        </p:nvPicPr>
        <p:blipFill>
          <a:blip r:embed="rId3">
            <a:extLst/>
          </a:blip>
          <a:srcRect l="1765" t="3814" r="1765"/>
          <a:stretch>
            <a:fillRect/>
          </a:stretch>
        </p:blipFill>
        <p:spPr>
          <a:xfrm>
            <a:off x="8268890" y="1117403"/>
            <a:ext cx="3705567" cy="2515228"/>
          </a:xfrm>
          <a:prstGeom prst="rect">
            <a:avLst/>
          </a:prstGeom>
          <a:ln w="3175">
            <a:miter lim="400000"/>
          </a:ln>
        </p:spPr>
      </p:pic>
      <p:sp>
        <p:nvSpPr>
          <p:cNvPr id="171" name="Textplatzhalter 6"/>
          <p:cNvSpPr/>
          <p:nvPr/>
        </p:nvSpPr>
        <p:spPr>
          <a:xfrm>
            <a:off x="406800" y="1407600"/>
            <a:ext cx="3846848" cy="45115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algn="l" defTabSz="914400">
              <a:spcBef>
                <a:spcPts val="800"/>
              </a:spcBef>
              <a:tabLst>
                <a:tab pos="266700" algn="l"/>
              </a:tabLst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t>The Key to Good Thermal Performance</a:t>
            </a:r>
          </a:p>
          <a:p>
            <a:pPr marL="266700" indent="-266700" algn="l" defTabSz="914400">
              <a:spcBef>
                <a:spcPts val="800"/>
              </a:spcBef>
              <a:buSzPct val="100000"/>
              <a:buFont typeface="Arial"/>
              <a:buChar char="•"/>
              <a:tabLst>
                <a:tab pos="266700" algn="l"/>
              </a:tabLst>
              <a:defRPr sz="1600" b="0">
                <a:latin typeface="Arial"/>
                <a:ea typeface="Arial"/>
                <a:cs typeface="Arial"/>
                <a:sym typeface="Arial"/>
              </a:defRPr>
            </a:pPr>
            <a:r>
              <a:t>Understanding of novel raw materials</a:t>
            </a:r>
          </a:p>
          <a:p>
            <a:pPr marL="723900" lvl="1" indent="-266700" algn="l" defTabSz="914400">
              <a:spcBef>
                <a:spcPts val="800"/>
              </a:spcBef>
              <a:buSzPct val="100000"/>
              <a:buFont typeface="Arial"/>
              <a:buChar char="•"/>
              <a:tabLst>
                <a:tab pos="266700" algn="l"/>
              </a:tabLst>
              <a:defRPr sz="1600" b="0">
                <a:latin typeface="Arial"/>
                <a:ea typeface="Arial"/>
                <a:cs typeface="Arial"/>
                <a:sym typeface="Arial"/>
              </a:defRPr>
            </a:pPr>
            <a:r>
              <a:t>E.g. thermal impedance between cooling pipe and carbon foam</a:t>
            </a:r>
          </a:p>
          <a:p>
            <a:pPr marL="266700" indent="-266700" algn="l" defTabSz="914400">
              <a:spcBef>
                <a:spcPts val="800"/>
              </a:spcBef>
              <a:buSzPct val="100000"/>
              <a:buFont typeface="Arial"/>
              <a:buChar char="•"/>
              <a:tabLst>
                <a:tab pos="266700" algn="l"/>
              </a:tabLst>
              <a:defRPr sz="1600" b="0">
                <a:latin typeface="Arial"/>
                <a:ea typeface="Arial"/>
                <a:cs typeface="Arial"/>
                <a:sym typeface="Arial"/>
              </a:defRPr>
            </a:pPr>
            <a:r>
              <a:t>Development of machining, handling and processing techniques</a:t>
            </a:r>
          </a:p>
          <a:p>
            <a:pPr marL="723900" lvl="1" indent="-266700" algn="l" defTabSz="914400">
              <a:spcBef>
                <a:spcPts val="800"/>
              </a:spcBef>
              <a:buSzPct val="100000"/>
              <a:buFont typeface="Arial"/>
              <a:buChar char="•"/>
              <a:tabLst>
                <a:tab pos="266700" algn="l"/>
              </a:tabLst>
              <a:defRPr sz="1600" b="0">
                <a:latin typeface="Arial"/>
                <a:ea typeface="Arial"/>
                <a:cs typeface="Arial"/>
                <a:sym typeface="Arial"/>
              </a:defRPr>
            </a:pPr>
            <a:r>
              <a:t>Especially if we drive usage beyond the specified regime</a:t>
            </a:r>
          </a:p>
        </p:txBody>
      </p:sp>
      <p:grpSp>
        <p:nvGrpSpPr>
          <p:cNvPr id="175" name="Gruppieren"/>
          <p:cNvGrpSpPr/>
          <p:nvPr/>
        </p:nvGrpSpPr>
        <p:grpSpPr>
          <a:xfrm>
            <a:off x="7919880" y="2031247"/>
            <a:ext cx="142242" cy="687706"/>
            <a:chOff x="0" y="0"/>
            <a:chExt cx="142240" cy="687704"/>
          </a:xfrm>
        </p:grpSpPr>
        <p:sp>
          <p:nvSpPr>
            <p:cNvPr id="172" name="Linie"/>
            <p:cNvSpPr/>
            <p:nvPr/>
          </p:nvSpPr>
          <p:spPr>
            <a:xfrm flipV="1">
              <a:off x="71120" y="0"/>
              <a:ext cx="1" cy="687705"/>
            </a:xfrm>
            <a:prstGeom prst="line">
              <a:avLst/>
            </a:prstGeom>
            <a:noFill/>
            <a:ln w="25400" cap="flat">
              <a:solidFill>
                <a:srgbClr val="FF9E1B"/>
              </a:solidFill>
              <a:prstDash val="solid"/>
              <a:miter lim="800000"/>
              <a:headEnd type="triangle" w="med" len="med"/>
              <a:tailEnd type="triangle" w="med" len="med"/>
            </a:ln>
            <a:effectLst>
              <a:outerShdw blurRad="50800" dir="5400000" rotWithShape="0">
                <a:srgbClr val="000000"/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800" b="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73" name="Linie"/>
            <p:cNvSpPr/>
            <p:nvPr/>
          </p:nvSpPr>
          <p:spPr>
            <a:xfrm flipH="1" flipV="1">
              <a:off x="0" y="0"/>
              <a:ext cx="142241" cy="1"/>
            </a:xfrm>
            <a:prstGeom prst="line">
              <a:avLst/>
            </a:prstGeom>
            <a:noFill/>
            <a:ln w="25400" cap="flat">
              <a:solidFill>
                <a:srgbClr val="FF9E1B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800" b="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74" name="Linie"/>
            <p:cNvSpPr/>
            <p:nvPr/>
          </p:nvSpPr>
          <p:spPr>
            <a:xfrm flipH="1">
              <a:off x="0" y="687704"/>
              <a:ext cx="142241" cy="1"/>
            </a:xfrm>
            <a:prstGeom prst="line">
              <a:avLst/>
            </a:prstGeom>
            <a:noFill/>
            <a:ln w="25400" cap="flat">
              <a:solidFill>
                <a:srgbClr val="FF9E1B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800" b="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176" name="2.5 mm"/>
          <p:cNvSpPr txBox="1"/>
          <p:nvPr/>
        </p:nvSpPr>
        <p:spPr>
          <a:xfrm>
            <a:off x="7045538" y="2199769"/>
            <a:ext cx="891962" cy="350662"/>
          </a:xfrm>
          <a:prstGeom prst="rect">
            <a:avLst/>
          </a:prstGeom>
          <a:ln w="3175">
            <a:miter lim="400000"/>
          </a:ln>
          <a:effectLst>
            <a:outerShdw blurRad="50800" dir="5400000" rotWithShape="0">
              <a:srgbClr val="000000"/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l" defTabSz="457200">
              <a:defRPr sz="1800">
                <a:solidFill>
                  <a:srgbClr val="FF9E1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2.5 mm</a:t>
            </a:r>
          </a:p>
        </p:txBody>
      </p:sp>
      <p:pic>
        <p:nvPicPr>
          <p:cNvPr id="177" name="Unbekannt.jpg" descr="Unbekannt.jpg"/>
          <p:cNvPicPr>
            <a:picLocks noChangeAspect="1"/>
          </p:cNvPicPr>
          <p:nvPr/>
        </p:nvPicPr>
        <p:blipFill>
          <a:blip r:embed="rId4">
            <a:extLst/>
          </a:blip>
          <a:srcRect l="17977" t="25185" b="9167"/>
          <a:stretch>
            <a:fillRect/>
          </a:stretch>
        </p:blipFill>
        <p:spPr>
          <a:xfrm>
            <a:off x="4432299" y="3907119"/>
            <a:ext cx="3707485" cy="2225465"/>
          </a:xfrm>
          <a:prstGeom prst="rect">
            <a:avLst/>
          </a:prstGeom>
          <a:ln w="3175">
            <a:miter lim="400000"/>
          </a:ln>
        </p:spPr>
      </p:pic>
      <p:pic>
        <p:nvPicPr>
          <p:cNvPr id="178" name="Unbekannt.png" descr="Unbekannt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391326" y="4082925"/>
            <a:ext cx="3460751" cy="1916591"/>
          </a:xfrm>
          <a:prstGeom prst="rect">
            <a:avLst/>
          </a:prstGeom>
          <a:ln w="3175">
            <a:miter lim="400000"/>
          </a:ln>
        </p:spPr>
      </p:pic>
      <p:sp>
        <p:nvSpPr>
          <p:cNvPr id="179" name="Linie"/>
          <p:cNvSpPr/>
          <p:nvPr/>
        </p:nvSpPr>
        <p:spPr>
          <a:xfrm flipV="1">
            <a:off x="9618420" y="1168798"/>
            <a:ext cx="1" cy="2196587"/>
          </a:xfrm>
          <a:prstGeom prst="line">
            <a:avLst/>
          </a:prstGeom>
          <a:ln w="12700">
            <a:solidFill>
              <a:srgbClr val="FF9E1B"/>
            </a:solidFill>
            <a:custDash>
              <a:ds d="200000" sp="200000"/>
            </a:custDash>
            <a:miter lim="400000"/>
          </a:ln>
        </p:spPr>
        <p:txBody>
          <a:bodyPr lIns="45719" rIns="45719"/>
          <a:lstStyle/>
          <a:p>
            <a:pPr algn="l" defTabSz="457200">
              <a:defRPr sz="1800" b="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80" name="Pfeil"/>
          <p:cNvSpPr/>
          <p:nvPr/>
        </p:nvSpPr>
        <p:spPr>
          <a:xfrm>
            <a:off x="9662869" y="1416883"/>
            <a:ext cx="546975" cy="272359"/>
          </a:xfrm>
          <a:prstGeom prst="rightArrow">
            <a:avLst>
              <a:gd name="adj1" fmla="val 32000"/>
              <a:gd name="adj2" fmla="val 128531"/>
            </a:avLst>
          </a:prstGeom>
          <a:solidFill>
            <a:srgbClr val="FF9E1B"/>
          </a:solidFill>
          <a:ln w="12700">
            <a:solidFill>
              <a:srgbClr val="BA7314"/>
            </a:solidFill>
            <a:miter/>
          </a:ln>
        </p:spPr>
        <p:txBody>
          <a:bodyPr lIns="45719" rIns="45719" anchor="ctr"/>
          <a:lstStyle/>
          <a:p>
            <a:pPr algn="l" defTabSz="457200"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81" name="Textplatzhalter 6"/>
          <p:cNvSpPr/>
          <p:nvPr/>
        </p:nvSpPr>
        <p:spPr>
          <a:xfrm>
            <a:off x="397916" y="3907119"/>
            <a:ext cx="3846849" cy="201205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marL="266700" indent="-266700" algn="l" defTabSz="914400">
              <a:spcBef>
                <a:spcPts val="800"/>
              </a:spcBef>
              <a:buSzPct val="100000"/>
              <a:buFont typeface="Arial"/>
              <a:buChar char="•"/>
              <a:tabLst>
                <a:tab pos="266700" algn="l"/>
              </a:tabLst>
              <a:defRPr sz="1600" b="0">
                <a:latin typeface="Arial"/>
                <a:ea typeface="Arial"/>
                <a:cs typeface="Arial"/>
                <a:sym typeface="Arial"/>
              </a:defRPr>
            </a:lvl1pPr>
            <a:lvl2pPr marL="723900" indent="-266700" algn="l" defTabSz="914400">
              <a:spcBef>
                <a:spcPts val="800"/>
              </a:spcBef>
              <a:buSzPct val="100000"/>
              <a:buFont typeface="Arial"/>
              <a:buChar char="•"/>
              <a:tabLst>
                <a:tab pos="266700" algn="l"/>
              </a:tabLst>
              <a:defRPr sz="1600" b="0">
                <a:latin typeface="Arial"/>
                <a:ea typeface="Arial"/>
                <a:cs typeface="Arial"/>
                <a:sym typeface="Arial"/>
              </a:defRPr>
            </a:lvl2pPr>
          </a:lstStyle>
          <a:p>
            <a:r>
              <a:t>Qualification of final support structures</a:t>
            </a:r>
          </a:p>
          <a:p>
            <a:pPr lvl="1"/>
            <a:r>
              <a:t>E.g. identify weak thermal contacts via IR thermography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Diagnostics"/>
          <p:cNvSpPr txBox="1">
            <a:spLocks noGrp="1"/>
          </p:cNvSpPr>
          <p:nvPr>
            <p:ph type="title"/>
          </p:nvPr>
        </p:nvSpPr>
        <p:spPr>
          <a:xfrm>
            <a:off x="249563" y="177800"/>
            <a:ext cx="11692874" cy="507379"/>
          </a:xfrm>
          <a:prstGeom prst="rect">
            <a:avLst/>
          </a:prstGeom>
        </p:spPr>
        <p:txBody>
          <a:bodyPr/>
          <a:lstStyle>
            <a:lvl1pPr algn="l" defTabSz="218757">
              <a:defRPr sz="2967"/>
            </a:lvl1pPr>
          </a:lstStyle>
          <a:p>
            <a:r>
              <a:t>Diagnostics</a:t>
            </a:r>
          </a:p>
        </p:txBody>
      </p:sp>
      <p:sp>
        <p:nvSpPr>
          <p:cNvPr id="184" name="Textplatzhalter 6"/>
          <p:cNvSpPr/>
          <p:nvPr/>
        </p:nvSpPr>
        <p:spPr>
          <a:xfrm>
            <a:off x="399600" y="908720"/>
            <a:ext cx="5031516" cy="320589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algn="l" defTabSz="914400">
              <a:spcBef>
                <a:spcPts val="800"/>
              </a:spcBef>
              <a:buFont typeface="Arial"/>
              <a:tabLst>
                <a:tab pos="266700" algn="l"/>
              </a:tabLst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Performance relies on high-quality adhesive bonds</a:t>
            </a:r>
          </a:p>
          <a:p>
            <a:pPr marL="266700" indent="-266700" algn="l" defTabSz="914400">
              <a:spcBef>
                <a:spcPts val="800"/>
              </a:spcBef>
              <a:buSzPct val="100000"/>
              <a:buFont typeface="Arial"/>
              <a:buChar char="•"/>
              <a:tabLst>
                <a:tab pos="266700" algn="l"/>
              </a:tabLst>
              <a:defRPr sz="1600" b="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For best mechanical stability and cooling performance</a:t>
            </a:r>
          </a:p>
          <a:p>
            <a:pPr marL="266700" indent="-266700" algn="l" defTabSz="914400">
              <a:spcBef>
                <a:spcPts val="800"/>
              </a:spcBef>
              <a:buSzPct val="100000"/>
              <a:buFont typeface="Arial"/>
              <a:buChar char="•"/>
              <a:tabLst>
                <a:tab pos="266700" algn="l"/>
              </a:tabLst>
              <a:defRPr sz="1600" b="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Ultrasonic inspection allows for non-destructive testing</a:t>
            </a:r>
          </a:p>
          <a:p>
            <a:pPr marL="266700" indent="-266700" algn="l" defTabSz="914400">
              <a:spcBef>
                <a:spcPts val="800"/>
              </a:spcBef>
              <a:buSzPct val="100000"/>
              <a:buFont typeface="Arial"/>
              <a:buChar char="•"/>
              <a:tabLst>
                <a:tab pos="266700" algn="l"/>
              </a:tabLst>
              <a:defRPr sz="1600" b="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Example: investigation of sandwich structure with carbon </a:t>
            </a:r>
            <a:r>
              <a:rPr dirty="0" err="1"/>
              <a:t>fibre</a:t>
            </a:r>
            <a:r>
              <a:rPr dirty="0"/>
              <a:t> facings</a:t>
            </a:r>
          </a:p>
          <a:p>
            <a:pPr marL="723900" lvl="1" indent="-266700" algn="l" defTabSz="914400">
              <a:spcBef>
                <a:spcPts val="800"/>
              </a:spcBef>
              <a:buSzPct val="100000"/>
              <a:buFont typeface="Arial"/>
              <a:buChar char="•"/>
              <a:tabLst>
                <a:tab pos="266700" algn="l"/>
              </a:tabLst>
              <a:defRPr sz="1600" b="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10 mm x 10 mm void in adhesive bond area</a:t>
            </a:r>
          </a:p>
          <a:p>
            <a:pPr marL="723900" lvl="1" indent="-266700" algn="l" defTabSz="914400">
              <a:spcBef>
                <a:spcPts val="800"/>
              </a:spcBef>
              <a:buSzPct val="100000"/>
              <a:buFont typeface="Arial"/>
              <a:buChar char="•"/>
              <a:tabLst>
                <a:tab pos="266700" algn="l"/>
              </a:tabLst>
              <a:defRPr sz="1600" b="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uniformity of adhesive bond between carbon foam and facing</a:t>
            </a:r>
          </a:p>
        </p:txBody>
      </p:sp>
      <p:pic>
        <p:nvPicPr>
          <p:cNvPr id="185" name="Bildplatzhalter 6" descr="Bildplatzhalter 6"/>
          <p:cNvPicPr>
            <a:picLocks noChangeAspect="1"/>
          </p:cNvPicPr>
          <p:nvPr/>
        </p:nvPicPr>
        <p:blipFill>
          <a:blip r:embed="rId2">
            <a:extLst/>
          </a:blip>
          <a:srcRect t="60288"/>
          <a:stretch>
            <a:fillRect/>
          </a:stretch>
        </p:blipFill>
        <p:spPr>
          <a:xfrm>
            <a:off x="1642134" y="4271902"/>
            <a:ext cx="8907924" cy="2168613"/>
          </a:xfrm>
          <a:prstGeom prst="rect">
            <a:avLst/>
          </a:prstGeom>
          <a:ln w="3175">
            <a:miter lim="400000"/>
          </a:ln>
        </p:spPr>
      </p:pic>
      <p:pic>
        <p:nvPicPr>
          <p:cNvPr id="186" name="UltrasonicSample.png" descr="UltrasonicSample.png"/>
          <p:cNvPicPr>
            <a:picLocks noChangeAspect="1"/>
          </p:cNvPicPr>
          <p:nvPr/>
        </p:nvPicPr>
        <p:blipFill>
          <a:blip r:embed="rId3">
            <a:extLst/>
          </a:blip>
          <a:srcRect l="5954" t="12329" r="5954" b="12329"/>
          <a:stretch>
            <a:fillRect/>
          </a:stretch>
        </p:blipFill>
        <p:spPr>
          <a:xfrm>
            <a:off x="5872956" y="575160"/>
            <a:ext cx="5849226" cy="3532895"/>
          </a:xfrm>
          <a:prstGeom prst="rect">
            <a:avLst/>
          </a:prstGeom>
          <a:ln w="3175">
            <a:miter lim="400000"/>
          </a:ln>
        </p:spPr>
      </p:pic>
      <p:sp>
        <p:nvSpPr>
          <p:cNvPr id="187" name="Form"/>
          <p:cNvSpPr/>
          <p:nvPr/>
        </p:nvSpPr>
        <p:spPr>
          <a:xfrm>
            <a:off x="7355354" y="2111722"/>
            <a:ext cx="2511401" cy="14773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127" y="0"/>
                </a:moveTo>
                <a:lnTo>
                  <a:pt x="21600" y="8011"/>
                </a:lnTo>
                <a:lnTo>
                  <a:pt x="14257" y="21600"/>
                </a:lnTo>
                <a:lnTo>
                  <a:pt x="0" y="12388"/>
                </a:lnTo>
                <a:lnTo>
                  <a:pt x="8127" y="0"/>
                </a:lnTo>
                <a:close/>
              </a:path>
            </a:pathLst>
          </a:custGeom>
          <a:ln w="50800">
            <a:solidFill>
              <a:srgbClr val="009FDF"/>
            </a:solidFill>
            <a:miter/>
          </a:ln>
        </p:spPr>
        <p:txBody>
          <a:bodyPr lIns="45719" rIns="45719"/>
          <a:lstStyle/>
          <a:p>
            <a:pPr algn="l" defTabSz="457200"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88" name="Linie"/>
          <p:cNvSpPr/>
          <p:nvPr/>
        </p:nvSpPr>
        <p:spPr>
          <a:xfrm flipV="1">
            <a:off x="5860553" y="3027119"/>
            <a:ext cx="2875839" cy="2561735"/>
          </a:xfrm>
          <a:prstGeom prst="line">
            <a:avLst/>
          </a:prstGeom>
          <a:ln w="50800">
            <a:solidFill>
              <a:srgbClr val="FF9E1B"/>
            </a:solidFill>
            <a:miter/>
            <a:headEnd type="stealth"/>
            <a:tailEnd type="stealth"/>
          </a:ln>
          <a:effectLst>
            <a:outerShdw blurRad="101600" dist="25400" dir="5400000" rotWithShape="0">
              <a:srgbClr val="000000">
                <a:alpha val="75000"/>
              </a:srgbClr>
            </a:outerShdw>
          </a:effectLst>
        </p:spPr>
        <p:txBody>
          <a:bodyPr lIns="45719" rIns="45719"/>
          <a:lstStyle/>
          <a:p>
            <a:pPr algn="l" defTabSz="457200">
              <a:defRPr sz="1800" b="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89" name="Linie"/>
          <p:cNvSpPr/>
          <p:nvPr/>
        </p:nvSpPr>
        <p:spPr>
          <a:xfrm>
            <a:off x="3443676" y="2314601"/>
            <a:ext cx="4939608" cy="21489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4600" y="20695"/>
                  <a:pt x="9085" y="17814"/>
                  <a:pt x="13222" y="13108"/>
                </a:cubicBezTo>
                <a:cubicBezTo>
                  <a:pt x="16265" y="9647"/>
                  <a:pt x="19084" y="5236"/>
                  <a:pt x="21600" y="0"/>
                </a:cubicBezTo>
              </a:path>
            </a:pathLst>
          </a:custGeom>
          <a:ln w="50800">
            <a:solidFill>
              <a:srgbClr val="FF9E1B"/>
            </a:solidFill>
            <a:miter/>
            <a:headEnd type="stealth"/>
            <a:tailEnd type="stealth"/>
          </a:ln>
          <a:effectLst>
            <a:outerShdw blurRad="101600" dist="25400" dir="5400000" rotWithShape="0">
              <a:srgbClr val="000000">
                <a:alpha val="75000"/>
              </a:srgbClr>
            </a:outerShdw>
          </a:effectLst>
        </p:spPr>
        <p:txBody>
          <a:bodyPr lIns="45719" rIns="45719"/>
          <a:lstStyle/>
          <a:p>
            <a:pPr algn="l" defTabSz="457200">
              <a:defRPr sz="1800" b="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WinfileSvM\DL$Root\cschmidt\Eigene Dateien\My Pictures\3D-printing-small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2420" y="963205"/>
            <a:ext cx="2455260" cy="1494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0037" y="228600"/>
            <a:ext cx="11979422" cy="533400"/>
          </a:xfrm>
        </p:spPr>
        <p:txBody>
          <a:bodyPr/>
          <a:lstStyle/>
          <a:p>
            <a:r>
              <a:rPr lang="de-DE" dirty="0" err="1" smtClean="0">
                <a:solidFill>
                  <a:schemeClr val="accent2">
                    <a:lumMod val="75000"/>
                  </a:schemeClr>
                </a:solidFill>
              </a:rPr>
              <a:t>Towards</a:t>
            </a:r>
            <a:r>
              <a:rPr lang="de-DE" dirty="0" smtClean="0">
                <a:solidFill>
                  <a:schemeClr val="accent2">
                    <a:lumMod val="75000"/>
                  </a:schemeClr>
                </a:solidFill>
              </a:rPr>
              <a:t> 3D-printed </a:t>
            </a:r>
            <a:r>
              <a:rPr lang="de-DE" dirty="0" err="1" smtClean="0">
                <a:solidFill>
                  <a:schemeClr val="accent2">
                    <a:lumMod val="75000"/>
                  </a:schemeClr>
                </a:solidFill>
              </a:rPr>
              <a:t>Detectors</a:t>
            </a:r>
            <a:r>
              <a:rPr lang="de-DE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2">
                    <a:lumMod val="75000"/>
                  </a:schemeClr>
                </a:solidFill>
              </a:rPr>
              <a:t>and</a:t>
            </a:r>
            <a:r>
              <a:rPr lang="de-DE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2">
                    <a:lumMod val="75000"/>
                  </a:schemeClr>
                </a:solidFill>
              </a:rPr>
              <a:t>Detector</a:t>
            </a:r>
            <a:r>
              <a:rPr lang="de-DE" dirty="0" smtClean="0">
                <a:solidFill>
                  <a:schemeClr val="accent2">
                    <a:lumMod val="75000"/>
                  </a:schemeClr>
                </a:solidFill>
              </a:rPr>
              <a:t> Integration</a:t>
            </a:r>
            <a:endParaRPr lang="de-DE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25560" y="850476"/>
            <a:ext cx="11912592" cy="4343400"/>
          </a:xfrm>
        </p:spPr>
        <p:txBody>
          <a:bodyPr/>
          <a:lstStyle/>
          <a:p>
            <a:r>
              <a:rPr lang="de-DE" dirty="0" err="1"/>
              <a:t>F</a:t>
            </a:r>
            <a:r>
              <a:rPr lang="de-DE" dirty="0" err="1" smtClean="0"/>
              <a:t>unctional</a:t>
            </a:r>
            <a:r>
              <a:rPr lang="de-DE" dirty="0" smtClean="0"/>
              <a:t> 3D-printing: </a:t>
            </a:r>
            <a:r>
              <a:rPr lang="de-DE" dirty="0" err="1" smtClean="0"/>
              <a:t>Printed</a:t>
            </a:r>
            <a:r>
              <a:rPr lang="de-DE" dirty="0" smtClean="0"/>
              <a:t> </a:t>
            </a:r>
            <a:r>
              <a:rPr lang="de-DE" dirty="0" err="1" smtClean="0"/>
              <a:t>particle</a:t>
            </a:r>
            <a:r>
              <a:rPr lang="de-DE" dirty="0" smtClean="0"/>
              <a:t> </a:t>
            </a:r>
            <a:r>
              <a:rPr lang="de-DE" dirty="0" err="1" smtClean="0"/>
              <a:t>Detectors</a:t>
            </a:r>
            <a:r>
              <a:rPr lang="de-DE" dirty="0" smtClean="0"/>
              <a:t> </a:t>
            </a:r>
          </a:p>
          <a:p>
            <a:pPr lvl="1"/>
            <a:r>
              <a:rPr lang="de-DE" dirty="0" err="1" smtClean="0"/>
              <a:t>from</a:t>
            </a:r>
            <a:r>
              <a:rPr lang="de-DE" dirty="0" smtClean="0"/>
              <a:t> CAD </a:t>
            </a:r>
            <a:r>
              <a:rPr lang="de-DE" dirty="0" err="1" smtClean="0"/>
              <a:t>to</a:t>
            </a:r>
            <a:r>
              <a:rPr lang="de-DE" dirty="0" smtClean="0"/>
              <a:t> batch-size 1 </a:t>
            </a:r>
            <a:r>
              <a:rPr lang="de-DE" dirty="0" err="1" smtClean="0"/>
              <a:t>production</a:t>
            </a:r>
            <a:endParaRPr lang="de-DE" dirty="0" smtClean="0"/>
          </a:p>
          <a:p>
            <a:r>
              <a:rPr lang="de-DE" dirty="0" err="1" smtClean="0"/>
              <a:t>include</a:t>
            </a:r>
            <a:r>
              <a:rPr lang="de-DE" dirty="0" smtClean="0"/>
              <a:t> </a:t>
            </a:r>
            <a:r>
              <a:rPr lang="de-DE" dirty="0" err="1" smtClean="0"/>
              <a:t>functionality</a:t>
            </a:r>
            <a:r>
              <a:rPr lang="de-DE" dirty="0"/>
              <a:t> </a:t>
            </a:r>
            <a:r>
              <a:rPr lang="de-DE" dirty="0" err="1" smtClean="0"/>
              <a:t>beyond</a:t>
            </a:r>
            <a:r>
              <a:rPr lang="de-DE" dirty="0" smtClean="0"/>
              <a:t> </a:t>
            </a:r>
            <a:r>
              <a:rPr lang="de-DE" dirty="0" err="1" smtClean="0"/>
              <a:t>mechanical</a:t>
            </a:r>
            <a:r>
              <a:rPr lang="de-DE" dirty="0" smtClean="0"/>
              <a:t> </a:t>
            </a:r>
            <a:r>
              <a:rPr lang="de-DE" dirty="0" err="1" smtClean="0"/>
              <a:t>shape</a:t>
            </a:r>
            <a:r>
              <a:rPr lang="de-DE" dirty="0" smtClean="0"/>
              <a:t>:</a:t>
            </a:r>
          </a:p>
          <a:p>
            <a:pPr lvl="2"/>
            <a:r>
              <a:rPr lang="de-DE" dirty="0" smtClean="0"/>
              <a:t>Low-Z, </a:t>
            </a:r>
            <a:r>
              <a:rPr lang="de-DE" dirty="0" err="1" smtClean="0"/>
              <a:t>low</a:t>
            </a:r>
            <a:r>
              <a:rPr lang="de-DE" dirty="0" smtClean="0"/>
              <a:t> R </a:t>
            </a:r>
            <a:r>
              <a:rPr lang="de-DE" dirty="0" err="1" smtClean="0"/>
              <a:t>signal</a:t>
            </a:r>
            <a:r>
              <a:rPr lang="de-DE" dirty="0" smtClean="0"/>
              <a:t> </a:t>
            </a:r>
            <a:r>
              <a:rPr lang="de-DE" dirty="0" err="1" smtClean="0"/>
              <a:t>conductors</a:t>
            </a:r>
            <a:r>
              <a:rPr lang="de-DE" dirty="0" smtClean="0"/>
              <a:t>  </a:t>
            </a:r>
            <a:r>
              <a:rPr lang="de-DE" dirty="0" smtClean="0">
                <a:sym typeface="Wingdings" panose="05000000000000000000" pitchFamily="2" charset="2"/>
              </a:rPr>
              <a:t> Laser/</a:t>
            </a:r>
            <a:r>
              <a:rPr lang="de-DE" dirty="0" err="1" smtClean="0">
                <a:sym typeface="Wingdings" panose="05000000000000000000" pitchFamily="2" charset="2"/>
              </a:rPr>
              <a:t>InkJet</a:t>
            </a:r>
            <a:r>
              <a:rPr lang="de-DE" dirty="0" err="1">
                <a:sym typeface="Wingdings" panose="05000000000000000000" pitchFamily="2" charset="2"/>
              </a:rPr>
              <a:t>-</a:t>
            </a:r>
            <a:r>
              <a:rPr lang="de-DE" dirty="0" err="1" smtClean="0">
                <a:sym typeface="Wingdings" panose="05000000000000000000" pitchFamily="2" charset="2"/>
              </a:rPr>
              <a:t>Printed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Circuits</a:t>
            </a:r>
            <a:endParaRPr lang="de-DE" dirty="0" smtClean="0"/>
          </a:p>
          <a:p>
            <a:pPr lvl="2"/>
            <a:r>
              <a:rPr lang="de-DE" dirty="0" err="1"/>
              <a:t>C</a:t>
            </a:r>
            <a:r>
              <a:rPr lang="de-DE" dirty="0" err="1" smtClean="0"/>
              <a:t>omplex</a:t>
            </a:r>
            <a:r>
              <a:rPr lang="de-DE" dirty="0" smtClean="0"/>
              <a:t> metallic </a:t>
            </a:r>
            <a:r>
              <a:rPr lang="de-DE" dirty="0" err="1" smtClean="0"/>
              <a:t>capillary</a:t>
            </a:r>
            <a:r>
              <a:rPr lang="de-DE" dirty="0" smtClean="0"/>
              <a:t> </a:t>
            </a:r>
            <a:r>
              <a:rPr lang="de-DE" dirty="0" err="1" smtClean="0"/>
              <a:t>cooling</a:t>
            </a:r>
            <a:r>
              <a:rPr lang="de-DE" dirty="0" smtClean="0"/>
              <a:t> </a:t>
            </a:r>
            <a:r>
              <a:rPr lang="de-DE" dirty="0" err="1" smtClean="0"/>
              <a:t>structures</a:t>
            </a:r>
            <a:r>
              <a:rPr lang="de-DE" dirty="0" smtClean="0"/>
              <a:t> (</a:t>
            </a:r>
            <a:r>
              <a:rPr lang="de-DE" dirty="0" err="1" smtClean="0"/>
              <a:t>as</a:t>
            </a:r>
            <a:r>
              <a:rPr lang="de-DE" dirty="0" smtClean="0"/>
              <a:t> e.g. in Belle II upgrade) </a:t>
            </a:r>
          </a:p>
          <a:p>
            <a:pPr lvl="2"/>
            <a:r>
              <a:rPr lang="de-DE" dirty="0" smtClean="0"/>
              <a:t>Semiconductor 3D-post </a:t>
            </a:r>
            <a:r>
              <a:rPr lang="de-DE" dirty="0" err="1" smtClean="0"/>
              <a:t>processing</a:t>
            </a:r>
            <a:r>
              <a:rPr lang="de-DE" dirty="0" smtClean="0"/>
              <a:t> 	      (Si/</a:t>
            </a:r>
            <a:r>
              <a:rPr lang="de-DE" dirty="0" err="1" smtClean="0"/>
              <a:t>Ge-Det</a:t>
            </a:r>
            <a:r>
              <a:rPr lang="de-DE" dirty="0" smtClean="0"/>
              <a:t>. </a:t>
            </a:r>
            <a:r>
              <a:rPr lang="de-DE" dirty="0" err="1" smtClean="0"/>
              <a:t>avoid</a:t>
            </a:r>
            <a:r>
              <a:rPr lang="de-DE" dirty="0" smtClean="0"/>
              <a:t> </a:t>
            </a:r>
            <a:r>
              <a:rPr lang="de-DE" dirty="0" err="1" smtClean="0"/>
              <a:t>rad</a:t>
            </a:r>
            <a:r>
              <a:rPr lang="de-DE" dirty="0" smtClean="0"/>
              <a:t>. sensitive </a:t>
            </a:r>
            <a:r>
              <a:rPr lang="de-DE" dirty="0" err="1" smtClean="0"/>
              <a:t>surface</a:t>
            </a:r>
            <a:r>
              <a:rPr lang="de-DE" dirty="0" smtClean="0"/>
              <a:t> </a:t>
            </a:r>
            <a:r>
              <a:rPr lang="de-DE" dirty="0" err="1" smtClean="0"/>
              <a:t>doping</a:t>
            </a:r>
            <a:r>
              <a:rPr lang="de-DE" dirty="0" smtClean="0"/>
              <a:t>, 									</a:t>
            </a:r>
            <a:r>
              <a:rPr lang="de-DE" dirty="0" err="1" smtClean="0"/>
              <a:t>integration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cooling</a:t>
            </a:r>
            <a:r>
              <a:rPr lang="de-DE" dirty="0" smtClean="0"/>
              <a:t> </a:t>
            </a:r>
            <a:r>
              <a:rPr lang="de-DE" dirty="0" err="1" smtClean="0"/>
              <a:t>lines</a:t>
            </a:r>
            <a:r>
              <a:rPr lang="de-DE" dirty="0" smtClean="0"/>
              <a:t> etc.)</a:t>
            </a:r>
          </a:p>
          <a:p>
            <a:pPr lvl="2"/>
            <a:r>
              <a:rPr lang="de-DE" dirty="0" smtClean="0"/>
              <a:t>3D-printed </a:t>
            </a:r>
            <a:r>
              <a:rPr lang="de-DE" dirty="0" err="1" smtClean="0"/>
              <a:t>mechanical</a:t>
            </a:r>
            <a:r>
              <a:rPr lang="de-DE" dirty="0" smtClean="0"/>
              <a:t> </a:t>
            </a:r>
            <a:r>
              <a:rPr lang="de-DE" dirty="0" err="1" smtClean="0"/>
              <a:t>structures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interconnect</a:t>
            </a:r>
            <a:endParaRPr lang="de-DE" dirty="0" smtClean="0"/>
          </a:p>
          <a:p>
            <a:pPr lvl="2"/>
            <a:r>
              <a:rPr lang="de-DE" dirty="0"/>
              <a:t>I</a:t>
            </a:r>
            <a:r>
              <a:rPr lang="de-DE" dirty="0" smtClean="0"/>
              <a:t>ntegration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optical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conductive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r>
              <a:rPr lang="de-DE" dirty="0" smtClean="0"/>
              <a:t> </a:t>
            </a:r>
            <a:r>
              <a:rPr lang="de-DE" dirty="0" err="1" smtClean="0"/>
              <a:t>interconnect</a:t>
            </a:r>
            <a:endParaRPr lang="de-DE" dirty="0" smtClean="0"/>
          </a:p>
          <a:p>
            <a:pPr lvl="2"/>
            <a:r>
              <a:rPr lang="de-DE" dirty="0" err="1" smtClean="0"/>
              <a:t>precision</a:t>
            </a:r>
            <a:r>
              <a:rPr lang="de-DE" dirty="0" smtClean="0"/>
              <a:t> </a:t>
            </a:r>
            <a:r>
              <a:rPr lang="de-DE" dirty="0" err="1" smtClean="0"/>
              <a:t>field</a:t>
            </a:r>
            <a:r>
              <a:rPr lang="de-DE" dirty="0" smtClean="0"/>
              <a:t> </a:t>
            </a:r>
            <a:r>
              <a:rPr lang="de-DE" dirty="0" err="1" smtClean="0"/>
              <a:t>cage</a:t>
            </a:r>
            <a:r>
              <a:rPr lang="de-DE" dirty="0" smtClean="0"/>
              <a:t> </a:t>
            </a:r>
            <a:r>
              <a:rPr lang="de-DE" dirty="0" err="1" smtClean="0"/>
              <a:t>degraders</a:t>
            </a:r>
            <a:r>
              <a:rPr lang="de-DE" dirty="0" smtClean="0"/>
              <a:t> </a:t>
            </a:r>
          </a:p>
          <a:p>
            <a:pPr lvl="2"/>
            <a:r>
              <a:rPr lang="de-DE" dirty="0"/>
              <a:t>The </a:t>
            </a:r>
            <a:r>
              <a:rPr lang="de-DE" dirty="0" err="1"/>
              <a:t>forgotten</a:t>
            </a:r>
            <a:r>
              <a:rPr lang="de-DE" dirty="0"/>
              <a:t> </a:t>
            </a:r>
            <a:r>
              <a:rPr lang="de-DE" dirty="0" err="1"/>
              <a:t>realm</a:t>
            </a:r>
            <a:r>
              <a:rPr lang="de-DE" dirty="0"/>
              <a:t> in material </a:t>
            </a:r>
            <a:r>
              <a:rPr lang="de-DE" dirty="0" err="1"/>
              <a:t>thickness</a:t>
            </a:r>
            <a:r>
              <a:rPr lang="de-DE" dirty="0"/>
              <a:t> (2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smtClean="0"/>
              <a:t>50µm</a:t>
            </a:r>
            <a:r>
              <a:rPr lang="de-DE" dirty="0"/>
              <a:t>) </a:t>
            </a:r>
            <a:r>
              <a:rPr lang="de-DE" dirty="0" smtClean="0"/>
              <a:t>	</a:t>
            </a:r>
            <a:endParaRPr lang="de-DE" dirty="0"/>
          </a:p>
          <a:p>
            <a:pPr lvl="3"/>
            <a:r>
              <a:rPr lang="de-DE" dirty="0" err="1" smtClean="0"/>
              <a:t>precision</a:t>
            </a:r>
            <a:r>
              <a:rPr lang="de-DE" dirty="0" smtClean="0"/>
              <a:t> high </a:t>
            </a:r>
            <a:r>
              <a:rPr lang="de-DE" dirty="0" err="1" smtClean="0"/>
              <a:t>purity</a:t>
            </a:r>
            <a:r>
              <a:rPr lang="de-DE" dirty="0" smtClean="0"/>
              <a:t> </a:t>
            </a:r>
            <a:r>
              <a:rPr lang="de-DE" dirty="0" err="1" smtClean="0"/>
              <a:t>electrolytic</a:t>
            </a:r>
            <a:r>
              <a:rPr lang="de-DE" dirty="0" smtClean="0"/>
              <a:t> </a:t>
            </a:r>
            <a:r>
              <a:rPr lang="de-DE" dirty="0" err="1" smtClean="0"/>
              <a:t>deposition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none</a:t>
            </a:r>
            <a:r>
              <a:rPr lang="de-DE" dirty="0" smtClean="0"/>
              <a:t> </a:t>
            </a:r>
            <a:r>
              <a:rPr lang="de-DE" dirty="0" err="1" smtClean="0"/>
              <a:t>copper</a:t>
            </a:r>
            <a:r>
              <a:rPr lang="de-DE" dirty="0" smtClean="0"/>
              <a:t> </a:t>
            </a:r>
            <a:r>
              <a:rPr lang="de-DE" dirty="0" err="1" smtClean="0"/>
              <a:t>materials</a:t>
            </a:r>
            <a:endParaRPr lang="de-DE" dirty="0" smtClean="0"/>
          </a:p>
          <a:p>
            <a:pPr lvl="3"/>
            <a:r>
              <a:rPr lang="de-DE" dirty="0" err="1" smtClean="0"/>
              <a:t>molecular</a:t>
            </a:r>
            <a:r>
              <a:rPr lang="de-DE" dirty="0" smtClean="0"/>
              <a:t> </a:t>
            </a:r>
            <a:r>
              <a:rPr lang="de-DE" dirty="0" err="1" smtClean="0"/>
              <a:t>plating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compounds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high </a:t>
            </a:r>
            <a:r>
              <a:rPr lang="de-DE" dirty="0" err="1" smtClean="0"/>
              <a:t>purity</a:t>
            </a:r>
            <a:r>
              <a:rPr lang="de-DE" dirty="0" smtClean="0"/>
              <a:t> </a:t>
            </a:r>
            <a:r>
              <a:rPr lang="de-DE" dirty="0" err="1" smtClean="0"/>
              <a:t>surfaces</a:t>
            </a:r>
            <a:endParaRPr lang="de-DE" dirty="0" smtClean="0"/>
          </a:p>
          <a:p>
            <a:pPr lvl="3"/>
            <a:r>
              <a:rPr lang="de-DE" dirty="0" err="1" smtClean="0"/>
              <a:t>realization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low</a:t>
            </a:r>
            <a:r>
              <a:rPr lang="de-DE" dirty="0" smtClean="0"/>
              <a:t>-Z power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signal</a:t>
            </a:r>
            <a:r>
              <a:rPr lang="de-DE" dirty="0" smtClean="0"/>
              <a:t> </a:t>
            </a:r>
            <a:r>
              <a:rPr lang="de-DE" dirty="0" err="1" smtClean="0"/>
              <a:t>lines</a:t>
            </a:r>
            <a:r>
              <a:rPr lang="de-DE" dirty="0" smtClean="0"/>
              <a:t> </a:t>
            </a:r>
            <a:r>
              <a:rPr lang="de-DE" dirty="0" err="1" smtClean="0"/>
              <a:t>as</a:t>
            </a:r>
            <a:r>
              <a:rPr lang="de-DE" dirty="0" smtClean="0"/>
              <a:t> </a:t>
            </a:r>
            <a:r>
              <a:rPr lang="de-DE" dirty="0" err="1" smtClean="0"/>
              <a:t>well</a:t>
            </a:r>
            <a:r>
              <a:rPr lang="de-DE" dirty="0" smtClean="0"/>
              <a:t> </a:t>
            </a:r>
            <a:r>
              <a:rPr lang="de-DE" dirty="0" err="1" smtClean="0"/>
              <a:t>as</a:t>
            </a:r>
            <a:r>
              <a:rPr lang="de-DE" dirty="0" smtClean="0"/>
              <a:t> via-connections 				</a:t>
            </a:r>
            <a:r>
              <a:rPr lang="de-DE" dirty="0" smtClean="0">
                <a:sym typeface="Wingdings" panose="05000000000000000000" pitchFamily="2" charset="2"/>
              </a:rPr>
              <a:t>  e.g. </a:t>
            </a:r>
            <a:r>
              <a:rPr lang="de-DE" dirty="0" err="1" smtClean="0">
                <a:sym typeface="Wingdings" panose="05000000000000000000" pitchFamily="2" charset="2"/>
              </a:rPr>
              <a:t>Ink</a:t>
            </a:r>
            <a:r>
              <a:rPr lang="de-DE" dirty="0" smtClean="0">
                <a:sym typeface="Wingdings" panose="05000000000000000000" pitchFamily="2" charset="2"/>
              </a:rPr>
              <a:t>-Jet </a:t>
            </a:r>
            <a:r>
              <a:rPr lang="de-DE" dirty="0" err="1" smtClean="0">
                <a:sym typeface="Wingdings" panose="05000000000000000000" pitchFamily="2" charset="2"/>
              </a:rPr>
              <a:t>print</a:t>
            </a:r>
            <a:r>
              <a:rPr lang="de-DE" dirty="0" smtClean="0">
                <a:sym typeface="Wingdings" panose="05000000000000000000" pitchFamily="2" charset="2"/>
              </a:rPr>
              <a:t> on 3D-Surfaces, </a:t>
            </a:r>
            <a:r>
              <a:rPr lang="de-DE" dirty="0" err="1" smtClean="0">
                <a:sym typeface="Wingdings" panose="05000000000000000000" pitchFamily="2" charset="2"/>
              </a:rPr>
              <a:t>enhance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through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galvanic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build-up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endParaRPr lang="de-DE" dirty="0" smtClean="0"/>
          </a:p>
          <a:p>
            <a:pPr lvl="2"/>
            <a:endParaRPr lang="de-DE" dirty="0"/>
          </a:p>
        </p:txBody>
      </p:sp>
      <p:pic>
        <p:nvPicPr>
          <p:cNvPr id="1027" name="Picture 3" descr="\\WinfileSvM\DL$Root\cschmidt\Eigene Dateien\My Pictures\3DPrinting_Lighting_Materials_Metal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511" y="3914453"/>
            <a:ext cx="3416006" cy="983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70825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Microchannel Cooling"/>
          <p:cNvSpPr txBox="1">
            <a:spLocks noGrp="1"/>
          </p:cNvSpPr>
          <p:nvPr>
            <p:ph type="title"/>
          </p:nvPr>
        </p:nvSpPr>
        <p:spPr>
          <a:xfrm>
            <a:off x="249563" y="177800"/>
            <a:ext cx="11692874" cy="507379"/>
          </a:xfrm>
          <a:prstGeom prst="rect">
            <a:avLst/>
          </a:prstGeom>
        </p:spPr>
        <p:txBody>
          <a:bodyPr/>
          <a:lstStyle>
            <a:lvl1pPr algn="l" defTabSz="218757">
              <a:defRPr sz="2967"/>
            </a:lvl1pPr>
          </a:lstStyle>
          <a:p>
            <a:r>
              <a:t>Microchannel Cooling</a:t>
            </a:r>
          </a:p>
        </p:txBody>
      </p:sp>
      <p:sp>
        <p:nvSpPr>
          <p:cNvPr id="192" name="Textplatzhalter 6"/>
          <p:cNvSpPr/>
          <p:nvPr/>
        </p:nvSpPr>
        <p:spPr>
          <a:xfrm>
            <a:off x="407989" y="1151254"/>
            <a:ext cx="3956284" cy="455549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 lnSpcReduction="10000"/>
          </a:bodyPr>
          <a:lstStyle/>
          <a:p>
            <a:pPr algn="l" defTabSz="914400">
              <a:spcBef>
                <a:spcPts val="800"/>
              </a:spcBef>
              <a:tabLst>
                <a:tab pos="266700" algn="l"/>
              </a:tabLst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t>Cooling at the Next Level</a:t>
            </a:r>
          </a:p>
          <a:p>
            <a:pPr marL="266700" indent="-266700" algn="l" defTabSz="914400">
              <a:spcBef>
                <a:spcPts val="800"/>
              </a:spcBef>
              <a:buSzPct val="100000"/>
              <a:buFont typeface="Arial"/>
              <a:buChar char="•"/>
              <a:tabLst>
                <a:tab pos="266700" algn="l"/>
              </a:tabLst>
              <a:defRPr sz="1600" b="0">
                <a:latin typeface="Arial"/>
                <a:ea typeface="Arial"/>
                <a:cs typeface="Arial"/>
                <a:sym typeface="Arial"/>
              </a:defRPr>
            </a:pPr>
            <a:r>
              <a:t>Conventional cooling relies on thermal conduction between heat source and coolant</a:t>
            </a:r>
          </a:p>
          <a:p>
            <a:pPr marL="723900" lvl="1" indent="-266700" algn="l" defTabSz="914400">
              <a:spcBef>
                <a:spcPts val="800"/>
              </a:spcBef>
              <a:buSzPct val="100000"/>
              <a:buFont typeface="Arial"/>
              <a:buChar char="•"/>
              <a:tabLst>
                <a:tab pos="266700" algn="l"/>
              </a:tabLst>
              <a:defRPr sz="1600" b="0">
                <a:latin typeface="Arial"/>
                <a:ea typeface="Arial"/>
                <a:cs typeface="Arial"/>
                <a:sym typeface="Arial"/>
              </a:defRPr>
            </a:pPr>
            <a:r>
              <a:t>Smaller temperature gradient typically means more mass</a:t>
            </a:r>
          </a:p>
          <a:p>
            <a:pPr marL="266700" indent="-266700" algn="l" defTabSz="914400">
              <a:spcBef>
                <a:spcPts val="800"/>
              </a:spcBef>
              <a:buSzPct val="100000"/>
              <a:buFont typeface="Arial"/>
              <a:buChar char="•"/>
              <a:tabLst>
                <a:tab pos="266700" algn="l"/>
              </a:tabLst>
              <a:defRPr sz="1600" b="0">
                <a:latin typeface="Arial"/>
                <a:ea typeface="Arial"/>
                <a:cs typeface="Arial"/>
                <a:sym typeface="Arial"/>
              </a:defRPr>
            </a:pPr>
            <a:r>
              <a:t>What if coolant could be brought closer to the heat source?</a:t>
            </a:r>
          </a:p>
          <a:p>
            <a:pPr marL="723900" lvl="1" indent="-266700" algn="l" defTabSz="914400">
              <a:spcBef>
                <a:spcPts val="800"/>
              </a:spcBef>
              <a:buSzPct val="100000"/>
              <a:buFont typeface="Arial"/>
              <a:buChar char="•"/>
              <a:tabLst>
                <a:tab pos="266700" algn="l"/>
              </a:tabLst>
              <a:defRPr sz="1600" b="0">
                <a:latin typeface="Arial"/>
                <a:ea typeface="Arial"/>
                <a:cs typeface="Arial"/>
                <a:sym typeface="Arial"/>
              </a:defRPr>
            </a:pPr>
            <a:r>
              <a:t>Ideal for large power densities, e.g. pixel detectors</a:t>
            </a:r>
          </a:p>
          <a:p>
            <a:pPr marL="266700" indent="-266700" algn="l" defTabSz="914400">
              <a:spcBef>
                <a:spcPts val="800"/>
              </a:spcBef>
              <a:buSzPct val="100000"/>
              <a:buFont typeface="Arial"/>
              <a:buChar char="•"/>
              <a:tabLst>
                <a:tab pos="266700" algn="l"/>
              </a:tabLst>
              <a:defRPr sz="1600" b="0">
                <a:latin typeface="Arial"/>
                <a:ea typeface="Arial"/>
                <a:cs typeface="Arial"/>
                <a:sym typeface="Arial"/>
              </a:defRPr>
            </a:pPr>
            <a:r>
              <a:t>Microchannel cooling: ~100 μm wide channels etched in silicon substrate</a:t>
            </a:r>
          </a:p>
          <a:p>
            <a:pPr marL="723900" lvl="1" indent="-266700" algn="l" defTabSz="914400">
              <a:spcBef>
                <a:spcPts val="800"/>
              </a:spcBef>
              <a:buSzPct val="100000"/>
              <a:buFont typeface="Arial"/>
              <a:buChar char="•"/>
              <a:tabLst>
                <a:tab pos="266700" algn="l"/>
              </a:tabLst>
              <a:defRPr sz="1600" b="0">
                <a:latin typeface="Arial"/>
                <a:ea typeface="Arial"/>
                <a:cs typeface="Arial"/>
                <a:sym typeface="Arial"/>
              </a:defRPr>
            </a:pPr>
            <a:r>
              <a:t>Heat conduction path &lt; 1 mm</a:t>
            </a:r>
          </a:p>
          <a:p>
            <a:pPr marL="723900" lvl="1" indent="-266700" algn="l" defTabSz="914400">
              <a:spcBef>
                <a:spcPts val="800"/>
              </a:spcBef>
              <a:buSzPct val="100000"/>
              <a:buFont typeface="Arial"/>
              <a:buChar char="•"/>
              <a:tabLst>
                <a:tab pos="266700" algn="l"/>
              </a:tabLst>
              <a:defRPr sz="1600" b="0">
                <a:latin typeface="Arial"/>
                <a:ea typeface="Arial"/>
                <a:cs typeface="Arial"/>
                <a:sym typeface="Arial"/>
              </a:defRPr>
            </a:pPr>
            <a:r>
              <a:t>Perfect match in terms of coefficient of thermal expansion (CTE)</a:t>
            </a:r>
          </a:p>
          <a:p>
            <a:pPr lvl="3" algn="l" defTabSz="914400">
              <a:spcBef>
                <a:spcPts val="800"/>
              </a:spcBef>
              <a:tabLst>
                <a:tab pos="266700" algn="l"/>
              </a:tabLst>
              <a:defRPr sz="1600" b="0">
                <a:latin typeface="Arial"/>
                <a:ea typeface="Arial"/>
                <a:cs typeface="Arial"/>
                <a:sym typeface="Arial"/>
              </a:defRPr>
            </a:pPr>
            <a:r>
              <a:t>➟   no thermal stress</a:t>
            </a:r>
          </a:p>
        </p:txBody>
      </p:sp>
      <p:pic>
        <p:nvPicPr>
          <p:cNvPr id="193" name="MCC.png" descr="MCC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70754" y="1279427"/>
            <a:ext cx="7113259" cy="4457733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5360" y="260648"/>
            <a:ext cx="11233248" cy="900113"/>
          </a:xfrm>
        </p:spPr>
        <p:txBody>
          <a:bodyPr/>
          <a:lstStyle/>
          <a:p>
            <a:pPr algn="ctr"/>
            <a:r>
              <a:rPr lang="en-US" sz="3600" dirty="0" smtClean="0"/>
              <a:t>One Theme of Distributed Detector Lab:            “3D-Printed Detectors”</a:t>
            </a:r>
            <a:br>
              <a:rPr lang="en-US" sz="3600" dirty="0" smtClean="0"/>
            </a:br>
            <a:r>
              <a:rPr lang="en-US" dirty="0" smtClean="0"/>
              <a:t>Modern Materials, Modern 3D Structuring Technologies, Modern Additive and Subtractive Machining and Engineering 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prstClr val="white"/>
                </a:solidFill>
              </a:rPr>
              <a:t>SEITE </a:t>
            </a:r>
            <a:fld id="{7E3C09A8-6CD1-41A3-A57B-B2BD488FFDB5}" type="slidenum">
              <a:rPr lang="de-DE" smtClean="0">
                <a:solidFill>
                  <a:prstClr val="white"/>
                </a:solidFill>
              </a:rPr>
              <a:pPr>
                <a:defRPr/>
              </a:pPr>
              <a:t>21</a:t>
            </a:fld>
            <a:endParaRPr lang="de-DE" dirty="0">
              <a:solidFill>
                <a:prstClr val="white"/>
              </a:solidFill>
            </a:endParaRPr>
          </a:p>
        </p:txBody>
      </p:sp>
      <p:pic>
        <p:nvPicPr>
          <p:cNvPr id="4" name="Picture 1030" descr="RFCarpetZoomFo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8872" y="2993571"/>
            <a:ext cx="4420281" cy="2013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7538869" y="5040088"/>
            <a:ext cx="339067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0" kern="1200" dirty="0" smtClean="0">
                <a:solidFill>
                  <a:srgbClr val="515151"/>
                </a:solidFill>
                <a:latin typeface="Arial" charset="0"/>
                <a:ea typeface="+mn-ea"/>
                <a:cs typeface="+mn-cs"/>
              </a:rPr>
              <a:t>RF carpets to stop </a:t>
            </a:r>
          </a:p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0" kern="1200" dirty="0" smtClean="0">
                <a:solidFill>
                  <a:srgbClr val="515151"/>
                </a:solidFill>
                <a:latin typeface="Arial" charset="0"/>
                <a:ea typeface="+mn-ea"/>
                <a:cs typeface="+mn-cs"/>
              </a:rPr>
              <a:t>relativistic fragment ions</a:t>
            </a:r>
          </a:p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0" kern="1200" dirty="0" smtClean="0">
                <a:solidFill>
                  <a:srgbClr val="515151"/>
                </a:solidFill>
                <a:latin typeface="Arial" charset="0"/>
                <a:ea typeface="+mn-ea"/>
                <a:cs typeface="+mn-cs"/>
              </a:rPr>
              <a:t>Stopping power ~ Structure</a:t>
            </a:r>
            <a:r>
              <a:rPr lang="en-US" sz="2000" b="0" kern="1200" baseline="30000" dirty="0" smtClean="0">
                <a:solidFill>
                  <a:srgbClr val="515151"/>
                </a:solidFill>
                <a:latin typeface="Arial" charset="0"/>
                <a:ea typeface="+mn-ea"/>
                <a:cs typeface="+mn-cs"/>
              </a:rPr>
              <a:t>3</a:t>
            </a:r>
            <a:endParaRPr lang="en-US" sz="2000" b="0" kern="1200" baseline="30000" dirty="0">
              <a:solidFill>
                <a:srgbClr val="515151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290287" y="3037016"/>
            <a:ext cx="705394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 defTabSz="914400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b="0" kern="1200" dirty="0" smtClean="0">
                <a:solidFill>
                  <a:srgbClr val="515151"/>
                </a:solidFill>
                <a:latin typeface="Arial" charset="0"/>
                <a:ea typeface="+mn-ea"/>
                <a:cs typeface="+mn-cs"/>
              </a:rPr>
              <a:t>3D-Printing-oriented Engineering</a:t>
            </a:r>
          </a:p>
          <a:p>
            <a:pPr marL="342900" indent="-342900" algn="l" defTabSz="914400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b="0" kern="1200" dirty="0" smtClean="0">
                <a:solidFill>
                  <a:srgbClr val="515151"/>
                </a:solidFill>
                <a:latin typeface="Arial" charset="0"/>
                <a:ea typeface="+mn-ea"/>
                <a:cs typeface="+mn-cs"/>
              </a:rPr>
              <a:t>ultra lightweight structures</a:t>
            </a:r>
          </a:p>
          <a:p>
            <a:pPr marL="342900" indent="-342900" algn="l" defTabSz="914400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b="0" kern="1200" dirty="0" smtClean="0">
                <a:solidFill>
                  <a:srgbClr val="515151"/>
                </a:solidFill>
                <a:latin typeface="Arial" charset="0"/>
                <a:ea typeface="+mn-ea"/>
                <a:cs typeface="+mn-cs"/>
              </a:rPr>
              <a:t>combined functionality</a:t>
            </a:r>
          </a:p>
          <a:p>
            <a:pPr marL="342900" indent="-342900" algn="l" defTabSz="914400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b="0" kern="1200" dirty="0" smtClean="0">
                <a:solidFill>
                  <a:srgbClr val="515151"/>
                </a:solidFill>
                <a:latin typeface="Arial" charset="0"/>
                <a:ea typeface="+mn-ea"/>
                <a:cs typeface="+mn-cs"/>
              </a:rPr>
              <a:t>power management</a:t>
            </a:r>
          </a:p>
          <a:p>
            <a:pPr marL="342900" indent="-342900" algn="l" defTabSz="914400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DE" sz="2400" b="0" kern="1200" dirty="0" err="1">
                <a:solidFill>
                  <a:srgbClr val="515151"/>
                </a:solidFill>
                <a:latin typeface="Arial" charset="0"/>
                <a:ea typeface="+mn-ea"/>
                <a:cs typeface="+mn-cs"/>
              </a:rPr>
              <a:t>c</a:t>
            </a:r>
            <a:r>
              <a:rPr lang="de-DE" sz="2400" b="0" kern="1200" dirty="0" err="1" smtClean="0">
                <a:solidFill>
                  <a:srgbClr val="515151"/>
                </a:solidFill>
                <a:latin typeface="Arial" charset="0"/>
                <a:ea typeface="+mn-ea"/>
                <a:cs typeface="+mn-cs"/>
              </a:rPr>
              <a:t>omplex</a:t>
            </a:r>
            <a:r>
              <a:rPr lang="de-DE" sz="2400" b="0" kern="1200" dirty="0" smtClean="0">
                <a:solidFill>
                  <a:srgbClr val="515151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de-DE" sz="2400" b="0" kern="1200" dirty="0">
                <a:solidFill>
                  <a:srgbClr val="515151"/>
                </a:solidFill>
                <a:latin typeface="Arial" charset="0"/>
                <a:ea typeface="+mn-ea"/>
                <a:cs typeface="+mn-cs"/>
              </a:rPr>
              <a:t>metallic </a:t>
            </a:r>
            <a:r>
              <a:rPr lang="de-DE" sz="2400" b="0" kern="1200" dirty="0" err="1">
                <a:solidFill>
                  <a:srgbClr val="515151"/>
                </a:solidFill>
                <a:latin typeface="Arial" charset="0"/>
                <a:ea typeface="+mn-ea"/>
                <a:cs typeface="+mn-cs"/>
              </a:rPr>
              <a:t>capillary</a:t>
            </a:r>
            <a:r>
              <a:rPr lang="de-DE" sz="2400" b="0" kern="1200" dirty="0">
                <a:solidFill>
                  <a:srgbClr val="515151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de-DE" sz="2400" b="0" kern="1200" dirty="0" err="1" smtClean="0">
                <a:solidFill>
                  <a:srgbClr val="515151"/>
                </a:solidFill>
                <a:latin typeface="Arial" charset="0"/>
                <a:ea typeface="+mn-ea"/>
                <a:cs typeface="+mn-cs"/>
              </a:rPr>
              <a:t>cooling</a:t>
            </a:r>
            <a:r>
              <a:rPr lang="de-DE" sz="2400" b="0" kern="1200" dirty="0" smtClean="0">
                <a:solidFill>
                  <a:srgbClr val="515151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de-DE" sz="2400" b="0" kern="1200" dirty="0" err="1" smtClean="0">
                <a:solidFill>
                  <a:srgbClr val="515151"/>
                </a:solidFill>
                <a:latin typeface="Arial" charset="0"/>
                <a:ea typeface="+mn-ea"/>
                <a:cs typeface="+mn-cs"/>
              </a:rPr>
              <a:t>structures</a:t>
            </a:r>
            <a:endParaRPr lang="de-DE" sz="2400" b="0" kern="1200" dirty="0" smtClean="0">
              <a:solidFill>
                <a:srgbClr val="515151"/>
              </a:solidFill>
              <a:latin typeface="Arial" charset="0"/>
              <a:ea typeface="+mn-ea"/>
              <a:cs typeface="+mn-cs"/>
            </a:endParaRPr>
          </a:p>
          <a:p>
            <a:pPr marL="342900" lvl="2" indent="-342900" algn="l" defTabSz="914400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DE" sz="2400" b="0" kern="1200" dirty="0">
                <a:solidFill>
                  <a:srgbClr val="515151"/>
                </a:solidFill>
                <a:latin typeface="Arial" charset="0"/>
                <a:ea typeface="+mn-ea"/>
                <a:cs typeface="+mn-cs"/>
              </a:rPr>
              <a:t>Integration </a:t>
            </a:r>
            <a:r>
              <a:rPr lang="de-DE" sz="2400" b="0" kern="1200" dirty="0" err="1">
                <a:solidFill>
                  <a:srgbClr val="515151"/>
                </a:solidFill>
                <a:latin typeface="Arial" charset="0"/>
                <a:ea typeface="+mn-ea"/>
                <a:cs typeface="+mn-cs"/>
              </a:rPr>
              <a:t>of</a:t>
            </a:r>
            <a:r>
              <a:rPr lang="de-DE" sz="2400" b="0" kern="1200" dirty="0">
                <a:solidFill>
                  <a:srgbClr val="515151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de-DE" sz="2400" b="0" kern="1200" dirty="0" err="1">
                <a:solidFill>
                  <a:srgbClr val="515151"/>
                </a:solidFill>
                <a:latin typeface="Arial" charset="0"/>
                <a:ea typeface="+mn-ea"/>
                <a:cs typeface="+mn-cs"/>
              </a:rPr>
              <a:t>optical</a:t>
            </a:r>
            <a:r>
              <a:rPr lang="de-DE" sz="2400" b="0" kern="1200" dirty="0">
                <a:solidFill>
                  <a:srgbClr val="515151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de-DE" sz="2400" b="0" kern="1200" dirty="0" err="1">
                <a:solidFill>
                  <a:srgbClr val="515151"/>
                </a:solidFill>
                <a:latin typeface="Arial" charset="0"/>
                <a:ea typeface="+mn-ea"/>
                <a:cs typeface="+mn-cs"/>
              </a:rPr>
              <a:t>and</a:t>
            </a:r>
            <a:r>
              <a:rPr lang="de-DE" sz="2400" b="0" kern="1200" dirty="0">
                <a:solidFill>
                  <a:srgbClr val="515151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de-DE" sz="2400" b="0" kern="1200" dirty="0" err="1">
                <a:solidFill>
                  <a:srgbClr val="515151"/>
                </a:solidFill>
                <a:latin typeface="Arial" charset="0"/>
                <a:ea typeface="+mn-ea"/>
                <a:cs typeface="+mn-cs"/>
              </a:rPr>
              <a:t>conductive</a:t>
            </a:r>
            <a:r>
              <a:rPr lang="de-DE" sz="2400" b="0" kern="1200" dirty="0">
                <a:solidFill>
                  <a:srgbClr val="515151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de-DE" sz="2400" b="0" kern="1200" dirty="0" err="1">
                <a:solidFill>
                  <a:srgbClr val="515151"/>
                </a:solidFill>
                <a:latin typeface="Arial" charset="0"/>
                <a:ea typeface="+mn-ea"/>
                <a:cs typeface="+mn-cs"/>
              </a:rPr>
              <a:t>data</a:t>
            </a:r>
            <a:r>
              <a:rPr lang="de-DE" sz="2400" b="0" kern="1200" dirty="0">
                <a:solidFill>
                  <a:srgbClr val="515151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de-DE" sz="2400" b="0" kern="1200" dirty="0" err="1">
                <a:solidFill>
                  <a:srgbClr val="515151"/>
                </a:solidFill>
                <a:latin typeface="Arial" charset="0"/>
                <a:ea typeface="+mn-ea"/>
                <a:cs typeface="+mn-cs"/>
              </a:rPr>
              <a:t>interconnect</a:t>
            </a:r>
            <a:endParaRPr lang="de-DE" sz="2400" b="0" kern="1200" dirty="0">
              <a:solidFill>
                <a:srgbClr val="515151"/>
              </a:solidFill>
              <a:latin typeface="Arial" charset="0"/>
              <a:ea typeface="+mn-ea"/>
              <a:cs typeface="+mn-cs"/>
            </a:endParaRPr>
          </a:p>
          <a:p>
            <a:pPr marL="342900" indent="-342900" algn="l" defTabSz="914400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2400" b="0" kern="1200" dirty="0">
              <a:solidFill>
                <a:srgbClr val="515151"/>
              </a:solidFill>
              <a:latin typeface="Arial" charset="0"/>
              <a:ea typeface="+mn-ea"/>
              <a:cs typeface="+mn-cs"/>
            </a:endParaRPr>
          </a:p>
          <a:p>
            <a:pPr marL="342900" indent="-342900" algn="l" defTabSz="914400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2400" b="0" kern="1200" dirty="0" smtClean="0">
              <a:solidFill>
                <a:srgbClr val="515151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7" name="Picture 2" descr="\\WinfileSvM\DL$Root\cschmidt\Eigene Dateien\My Pictures\3D-printing-small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238" y="5363642"/>
            <a:ext cx="2455260" cy="1494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\\WinfileSvM\DL$Root\cschmidt\Eigene Dateien\My Pictures\3DPrinting_Lighting_Materials_Metal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65" y="5775910"/>
            <a:ext cx="3416007" cy="983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407368" y="2271858"/>
            <a:ext cx="114505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 smtClean="0"/>
              <a:t>Necessary invest can be financed through the DDL, the brains we need to supply ourselves.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927013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9336" y="188640"/>
            <a:ext cx="12313368" cy="900113"/>
          </a:xfrm>
        </p:spPr>
        <p:txBody>
          <a:bodyPr/>
          <a:lstStyle/>
          <a:p>
            <a:r>
              <a:rPr lang="en-US" sz="2800" dirty="0" smtClean="0"/>
              <a:t>GSI/FAIR Campus Masterplan indicates Area for DDL Infrastructure</a:t>
            </a:r>
            <a:endParaRPr lang="en-US" sz="2800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prstClr val="white"/>
                </a:solidFill>
              </a:rPr>
              <a:t>SEITE </a:t>
            </a:r>
            <a:fld id="{7E3C09A8-6CD1-41A3-A57B-B2BD488FFDB5}" type="slidenum">
              <a:rPr lang="de-DE" smtClean="0">
                <a:solidFill>
                  <a:prstClr val="white"/>
                </a:solidFill>
              </a:rPr>
              <a:pPr>
                <a:defRPr/>
              </a:pPr>
              <a:t>22</a:t>
            </a:fld>
            <a:endParaRPr lang="de-DE" dirty="0">
              <a:solidFill>
                <a:prstClr val="white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00" y="1196752"/>
            <a:ext cx="7860143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Inhaltsplatzhalter 2"/>
          <p:cNvSpPr txBox="1">
            <a:spLocks/>
          </p:cNvSpPr>
          <p:nvPr/>
        </p:nvSpPr>
        <p:spPr bwMode="auto">
          <a:xfrm>
            <a:off x="148375" y="620688"/>
            <a:ext cx="5083529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9pPr>
          </a:lstStyle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5C65C2"/>
              </a:buClr>
              <a:buSzPct val="80000"/>
              <a:buFont typeface="Wingdings" pitchFamily="2" charset="2"/>
              <a:buNone/>
              <a:tabLst/>
              <a:defRPr/>
            </a:pPr>
            <a:endParaRPr kumimoji="1" lang="de-DE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5C65C2"/>
              </a:buClr>
              <a:buSzPct val="80000"/>
              <a:buNone/>
              <a:tabLst/>
              <a:defRPr/>
            </a:pPr>
            <a:r>
              <a:rPr lang="de-DE" sz="2000" b="0" dirty="0" smtClean="0">
                <a:solidFill>
                  <a:srgbClr val="000000"/>
                </a:solidFill>
                <a:latin typeface="Arial"/>
              </a:rPr>
              <a:t>New lab </a:t>
            </a:r>
            <a:r>
              <a:rPr lang="de-DE" sz="2000" b="0" dirty="0" err="1" smtClean="0">
                <a:solidFill>
                  <a:srgbClr val="000000"/>
                </a:solidFill>
                <a:latin typeface="Arial"/>
              </a:rPr>
              <a:t>could</a:t>
            </a:r>
            <a:r>
              <a:rPr lang="de-DE" sz="2000" b="0" dirty="0" smtClean="0">
                <a:solidFill>
                  <a:srgbClr val="000000"/>
                </a:solidFill>
                <a:latin typeface="Arial"/>
              </a:rPr>
              <a:t> find a </a:t>
            </a:r>
            <a:r>
              <a:rPr lang="de-DE" sz="2000" b="0" dirty="0" err="1" smtClean="0">
                <a:solidFill>
                  <a:srgbClr val="000000"/>
                </a:solidFill>
                <a:latin typeface="Arial"/>
              </a:rPr>
              <a:t>site</a:t>
            </a:r>
            <a:r>
              <a:rPr lang="de-DE" sz="2000" b="0" dirty="0" smtClean="0">
                <a:solidFill>
                  <a:srgbClr val="000000"/>
                </a:solidFill>
                <a:latin typeface="Arial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5C65C2"/>
              </a:buClr>
              <a:buSzPct val="80000"/>
              <a:buNone/>
              <a:tabLst/>
              <a:defRPr/>
            </a:pPr>
            <a:endParaRPr kumimoji="1" lang="de-DE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5C65C2"/>
              </a:buClr>
              <a:buSzPct val="80000"/>
              <a:buFont typeface="Wingdings" pitchFamily="2" charset="2"/>
              <a:buChar char="n"/>
              <a:tabLst/>
              <a:defRPr/>
            </a:pPr>
            <a:r>
              <a:rPr lang="de-DE" sz="2000" b="0" dirty="0" smtClean="0">
                <a:solidFill>
                  <a:srgbClr val="000000"/>
                </a:solidFill>
                <a:latin typeface="Arial"/>
              </a:rPr>
              <a:t>850 qm real </a:t>
            </a:r>
            <a:r>
              <a:rPr lang="de-DE" sz="2000" b="0" dirty="0" err="1" smtClean="0">
                <a:solidFill>
                  <a:srgbClr val="000000"/>
                </a:solidFill>
                <a:latin typeface="Arial"/>
              </a:rPr>
              <a:t>estate</a:t>
            </a:r>
            <a:endParaRPr lang="de-DE" sz="2000" b="0" dirty="0" smtClean="0">
              <a:solidFill>
                <a:srgbClr val="000000"/>
              </a:solidFill>
              <a:latin typeface="Arial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5C65C2"/>
              </a:buClr>
              <a:buSzPct val="80000"/>
              <a:buFont typeface="Wingdings" pitchFamily="2" charset="2"/>
              <a:buChar char="n"/>
              <a:tabLst/>
              <a:defRPr/>
            </a:pPr>
            <a:r>
              <a:rPr kumimoji="1" lang="de-DE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Construction</a:t>
            </a:r>
            <a:r>
              <a:rPr kumimoji="1" 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1" lang="de-DE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limit</a:t>
            </a:r>
            <a:r>
              <a:rPr kumimoji="1" 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23m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5C65C2"/>
              </a:buClr>
              <a:buSzPct val="80000"/>
              <a:buFont typeface="Wingdings" pitchFamily="2" charset="2"/>
              <a:buChar char="n"/>
              <a:tabLst/>
              <a:defRPr/>
            </a:pPr>
            <a:r>
              <a:rPr lang="de-DE" sz="2000" b="0" dirty="0" err="1" smtClean="0">
                <a:solidFill>
                  <a:srgbClr val="000000"/>
                </a:solidFill>
                <a:latin typeface="Arial"/>
              </a:rPr>
              <a:t>Could</a:t>
            </a:r>
            <a:r>
              <a:rPr lang="de-DE" sz="20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2000" b="0" dirty="0" err="1" smtClean="0">
                <a:solidFill>
                  <a:srgbClr val="000000"/>
                </a:solidFill>
                <a:latin typeface="Arial"/>
              </a:rPr>
              <a:t>give</a:t>
            </a:r>
            <a:r>
              <a:rPr lang="de-DE" sz="2000" b="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2000" b="0" dirty="0" err="1" smtClean="0">
                <a:solidFill>
                  <a:srgbClr val="000000"/>
                </a:solidFill>
                <a:latin typeface="Arial"/>
              </a:rPr>
              <a:t>central</a:t>
            </a:r>
            <a:r>
              <a:rPr lang="de-DE" sz="2000" b="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2000" b="0" dirty="0" err="1" smtClean="0">
                <a:solidFill>
                  <a:srgbClr val="000000"/>
                </a:solidFill>
                <a:latin typeface="Arial"/>
              </a:rPr>
              <a:t>home</a:t>
            </a:r>
            <a:r>
              <a:rPr lang="de-DE" sz="2000" b="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2000" b="0" dirty="0" err="1" smtClean="0">
                <a:solidFill>
                  <a:srgbClr val="000000"/>
                </a:solidFill>
                <a:latin typeface="Arial"/>
              </a:rPr>
              <a:t>to</a:t>
            </a:r>
            <a:r>
              <a:rPr lang="de-DE" sz="2000" b="0" dirty="0" smtClean="0">
                <a:solidFill>
                  <a:srgbClr val="000000"/>
                </a:solidFill>
                <a:latin typeface="Arial"/>
              </a:rPr>
              <a:t>: </a:t>
            </a:r>
          </a:p>
          <a:p>
            <a:pPr lvl="1" indent="-342900" defTabSz="914400">
              <a:buClr>
                <a:srgbClr val="5C65C2"/>
              </a:buClr>
            </a:pPr>
            <a:r>
              <a:rPr kumimoji="1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Germanium</a:t>
            </a:r>
            <a:r>
              <a:rPr kumimoji="1" lang="de-DE" sz="1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1" lang="de-DE" sz="1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Detector</a:t>
            </a:r>
            <a:r>
              <a:rPr kumimoji="1" lang="de-DE" sz="1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Lab</a:t>
            </a:r>
          </a:p>
          <a:p>
            <a:pPr lvl="1" indent="-342900" defTabSz="914400">
              <a:buClr>
                <a:srgbClr val="5C65C2"/>
              </a:buClr>
            </a:pPr>
            <a:r>
              <a:rPr lang="de-DE" sz="1800" b="0" baseline="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Experiment Electronics</a:t>
            </a:r>
          </a:p>
          <a:p>
            <a:pPr lvl="1" indent="-342900" defTabSz="914400">
              <a:buClr>
                <a:srgbClr val="5C65C2"/>
              </a:buClr>
            </a:pPr>
            <a:r>
              <a:rPr kumimoji="1" lang="de-DE" sz="1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ASIC </a:t>
            </a:r>
            <a:r>
              <a:rPr kumimoji="1" lang="de-DE" sz="1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</a:t>
            </a:r>
            <a:r>
              <a:rPr kumimoji="1" lang="de-DE" sz="1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Si-Pixel Lab</a:t>
            </a:r>
          </a:p>
          <a:p>
            <a:pPr lvl="1" indent="-342900" defTabSz="914400">
              <a:buClr>
                <a:srgbClr val="5C65C2"/>
              </a:buClr>
            </a:pPr>
            <a:r>
              <a:rPr lang="de-DE" sz="1800" b="0" dirty="0" err="1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Cryo-Detectors</a:t>
            </a:r>
            <a:r>
              <a:rPr lang="de-DE" sz="1800" b="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Lab</a:t>
            </a:r>
          </a:p>
          <a:p>
            <a:pPr lvl="1" indent="-342900" defTabSz="914400">
              <a:buClr>
                <a:srgbClr val="5C65C2"/>
              </a:buClr>
            </a:pPr>
            <a:r>
              <a:rPr kumimoji="1" lang="de-DE" sz="1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3D-Printing Lab</a:t>
            </a:r>
          </a:p>
          <a:p>
            <a:pPr lvl="1" indent="-342900" defTabSz="914400">
              <a:buClr>
                <a:srgbClr val="5C65C2"/>
              </a:buClr>
            </a:pPr>
            <a:r>
              <a:rPr lang="de-DE" sz="1800" b="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Material </a:t>
            </a:r>
            <a:r>
              <a:rPr lang="de-DE" sz="1800" b="0" dirty="0" err="1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Sciences</a:t>
            </a:r>
            <a:r>
              <a:rPr lang="de-DE" sz="1800" b="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</a:t>
            </a:r>
            <a:r>
              <a:rPr lang="de-DE" sz="1800" b="0" dirty="0" err="1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and</a:t>
            </a:r>
            <a:r>
              <a:rPr lang="de-DE" sz="1800" b="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Nano-Technologies Lab</a:t>
            </a:r>
            <a:r>
              <a:rPr kumimoji="1" lang="de-DE" sz="1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1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pic>
        <p:nvPicPr>
          <p:cNvPr id="7" name="Picture 4" descr="https://upload.wikimedia.org/wikipedia/commons/thumb/6/6f/GSI_Logo.svg/1280px-GSI_Logo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6093296"/>
            <a:ext cx="1425743" cy="4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23737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de-DE" altLang="de-DE" smtClean="0"/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\\WinfileSvM\DL$Root\cschmidt\Eigene Dateien\CBM\FEB-8-Development\20180314_153544_resiz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412" y="0"/>
            <a:ext cx="12793100" cy="7196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6303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55440" y="116632"/>
            <a:ext cx="10363200" cy="533400"/>
          </a:xfrm>
        </p:spPr>
        <p:txBody>
          <a:bodyPr/>
          <a:lstStyle/>
          <a:p>
            <a:r>
              <a:rPr lang="en-US" dirty="0" smtClean="0"/>
              <a:t>3D-Plastic-Extrusion Printing more and more </a:t>
            </a:r>
            <a:r>
              <a:rPr lang="en-US" dirty="0" err="1" smtClean="0"/>
              <a:t>comonly</a:t>
            </a:r>
            <a:r>
              <a:rPr lang="en-US" dirty="0" smtClean="0"/>
              <a:t> used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2005" y="1484784"/>
            <a:ext cx="4031787" cy="4343400"/>
          </a:xfrm>
        </p:spPr>
        <p:txBody>
          <a:bodyPr/>
          <a:lstStyle/>
          <a:p>
            <a:r>
              <a:rPr lang="en-US" sz="1800" dirty="0" smtClean="0"/>
              <a:t>3D-Printing used in detectors and instrumentation for mock-ups and communication</a:t>
            </a:r>
          </a:p>
          <a:p>
            <a:endParaRPr lang="en-US" sz="1800" dirty="0" smtClean="0"/>
          </a:p>
          <a:p>
            <a:endParaRPr lang="en-US" sz="1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808" y="908720"/>
            <a:ext cx="7570446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3359696" y="6309320"/>
            <a:ext cx="57743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David Anderson at DENIM 2015 on the neutron instrument VISION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1901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9336" y="228600"/>
            <a:ext cx="12035504" cy="533400"/>
          </a:xfrm>
        </p:spPr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@ GSI recent heavy use of 3D-Print for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ordenary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experimental work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51384" y="4437112"/>
            <a:ext cx="4836934" cy="4343400"/>
          </a:xfrm>
        </p:spPr>
        <p:txBody>
          <a:bodyPr/>
          <a:lstStyle/>
          <a:p>
            <a:r>
              <a:rPr lang="en-US" sz="1800" dirty="0" smtClean="0"/>
              <a:t>Cheap ~ 5k€ machines serve to provide parts for many applications with little particular demands in material specs.</a:t>
            </a:r>
          </a:p>
          <a:p>
            <a:r>
              <a:rPr lang="en-US" sz="1800" dirty="0" smtClean="0"/>
              <a:t>Scientists can easily make their own part </a:t>
            </a:r>
            <a:r>
              <a:rPr lang="en-US" sz="1800" dirty="0" smtClean="0">
                <a:sym typeface="Wingdings" panose="05000000000000000000" pitchFamily="2" charset="2"/>
              </a:rPr>
              <a:t> and they do!</a:t>
            </a:r>
            <a:r>
              <a:rPr lang="en-US" sz="1800" dirty="0" smtClean="0"/>
              <a:t> 		             </a:t>
            </a:r>
            <a:r>
              <a:rPr lang="en-US" sz="1800" dirty="0" smtClean="0">
                <a:sym typeface="Wingdings" panose="05000000000000000000" pitchFamily="2" charset="2"/>
              </a:rPr>
              <a:t> no need to wait weeks for the workshop</a:t>
            </a:r>
            <a:r>
              <a:rPr lang="en-US" sz="1800" dirty="0" smtClean="0"/>
              <a:t> </a:t>
            </a:r>
            <a:endParaRPr lang="en-US" sz="1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960" y="2897941"/>
            <a:ext cx="6047978" cy="340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84" y="836712"/>
            <a:ext cx="6256001" cy="3519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Inhaltsplatzhalter 2"/>
          <p:cNvSpPr txBox="1">
            <a:spLocks/>
          </p:cNvSpPr>
          <p:nvPr/>
        </p:nvSpPr>
        <p:spPr bwMode="auto">
          <a:xfrm>
            <a:off x="6947004" y="404664"/>
            <a:ext cx="4836934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defTabSz="914400">
              <a:buNone/>
            </a:pPr>
            <a:endParaRPr lang="en-US" sz="2000" b="0" dirty="0"/>
          </a:p>
          <a:p>
            <a:pPr defTabSz="914400"/>
            <a:r>
              <a:rPr lang="en-US" sz="2000" b="0" dirty="0" smtClean="0"/>
              <a:t>The CBM-STS developments heavily employ one of 5 </a:t>
            </a:r>
            <a:r>
              <a:rPr lang="en-US" sz="2000" b="0" dirty="0" err="1" smtClean="0"/>
              <a:t>Ultimakers</a:t>
            </a:r>
            <a:endParaRPr lang="en-US" sz="2000" b="0" dirty="0" smtClean="0"/>
          </a:p>
          <a:p>
            <a:pPr defTabSz="914400"/>
            <a:r>
              <a:rPr lang="en-US" sz="2000" b="0" dirty="0" smtClean="0"/>
              <a:t>Devices </a:t>
            </a:r>
            <a:r>
              <a:rPr lang="en-US" sz="2000" b="0" dirty="0" err="1" smtClean="0"/>
              <a:t>rentate</a:t>
            </a:r>
            <a:r>
              <a:rPr lang="en-US" sz="2000" b="0" dirty="0" smtClean="0"/>
              <a:t> in no time</a:t>
            </a:r>
          </a:p>
          <a:p>
            <a:pPr defTabSz="914400"/>
            <a:r>
              <a:rPr lang="en-US" sz="2000" b="0" dirty="0" smtClean="0"/>
              <a:t>Even small series of parts are being printed (~ several hundred)</a:t>
            </a:r>
          </a:p>
          <a:p>
            <a:pPr defTabSz="914400"/>
            <a:endParaRPr lang="en-US" sz="2000" b="0" dirty="0"/>
          </a:p>
        </p:txBody>
      </p:sp>
    </p:spTree>
    <p:extLst>
      <p:ext uri="{BB962C8B-B14F-4D97-AF65-F5344CB8AC3E}">
        <p14:creationId xmlns:p14="http://schemas.microsoft.com/office/powerpoint/2010/main" val="23090483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>
                <a:solidFill>
                  <a:schemeClr val="accent2">
                    <a:lumMod val="75000"/>
                  </a:schemeClr>
                </a:solidFill>
              </a:rPr>
              <a:t>Detector</a:t>
            </a:r>
            <a:r>
              <a:rPr lang="de-DE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2">
                    <a:lumMod val="75000"/>
                  </a:schemeClr>
                </a:solidFill>
              </a:rPr>
              <a:t>Challenges</a:t>
            </a:r>
            <a:r>
              <a:rPr lang="de-DE" dirty="0" smtClean="0">
                <a:solidFill>
                  <a:schemeClr val="accent2">
                    <a:lumMod val="75000"/>
                  </a:schemeClr>
                </a:solidFill>
              </a:rPr>
              <a:t> 	</a:t>
            </a:r>
            <a:endParaRPr lang="de-DE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98828" y="586767"/>
            <a:ext cx="11564249" cy="4343400"/>
          </a:xfrm>
        </p:spPr>
        <p:txBody>
          <a:bodyPr/>
          <a:lstStyle/>
          <a:p>
            <a:pPr marL="457200" lvl="1" indent="0">
              <a:buNone/>
            </a:pPr>
            <a:endParaRPr lang="de-DE" sz="1800" dirty="0"/>
          </a:p>
          <a:p>
            <a:r>
              <a:rPr lang="de-DE" dirty="0" err="1"/>
              <a:t>Full</a:t>
            </a:r>
            <a:r>
              <a:rPr lang="de-DE" dirty="0"/>
              <a:t> 4</a:t>
            </a:r>
            <a:r>
              <a:rPr lang="de-DE" dirty="0">
                <a:latin typeface="Symbol" panose="05050102010706020507" pitchFamily="18" charset="2"/>
              </a:rPr>
              <a:t>p</a:t>
            </a:r>
            <a:r>
              <a:rPr lang="de-DE" dirty="0"/>
              <a:t> </a:t>
            </a:r>
            <a:r>
              <a:rPr lang="de-DE" dirty="0" err="1"/>
              <a:t>coverage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negligible</a:t>
            </a:r>
            <a:r>
              <a:rPr lang="de-DE" dirty="0"/>
              <a:t> blind </a:t>
            </a:r>
            <a:r>
              <a:rPr lang="de-DE" dirty="0" err="1"/>
              <a:t>area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high </a:t>
            </a:r>
            <a:r>
              <a:rPr lang="de-DE" dirty="0" err="1"/>
              <a:t>granularity</a:t>
            </a:r>
            <a:endParaRPr lang="de-DE" dirty="0"/>
          </a:p>
          <a:p>
            <a:r>
              <a:rPr lang="de-DE" dirty="0" err="1"/>
              <a:t>Minimized</a:t>
            </a:r>
            <a:r>
              <a:rPr lang="de-DE" dirty="0"/>
              <a:t> material </a:t>
            </a:r>
            <a:r>
              <a:rPr lang="de-DE" dirty="0" smtClean="0"/>
              <a:t>budget</a:t>
            </a:r>
          </a:p>
          <a:p>
            <a:r>
              <a:rPr lang="de-DE" dirty="0" err="1"/>
              <a:t>Active</a:t>
            </a:r>
            <a:r>
              <a:rPr lang="de-DE" dirty="0"/>
              <a:t> Targets (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target</a:t>
            </a:r>
            <a:r>
              <a:rPr lang="de-DE" dirty="0"/>
              <a:t> </a:t>
            </a:r>
            <a:r>
              <a:rPr lang="de-DE" dirty="0" err="1"/>
              <a:t>itself</a:t>
            </a:r>
            <a:r>
              <a:rPr lang="de-DE" dirty="0"/>
              <a:t> </a:t>
            </a:r>
            <a:r>
              <a:rPr lang="de-DE" dirty="0" err="1"/>
              <a:t>enabled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detector</a:t>
            </a:r>
            <a:r>
              <a:rPr lang="de-DE" dirty="0"/>
              <a:t>) , </a:t>
            </a:r>
            <a:r>
              <a:rPr lang="de-DE" dirty="0" err="1"/>
              <a:t>structured</a:t>
            </a:r>
            <a:r>
              <a:rPr lang="de-DE" dirty="0"/>
              <a:t> </a:t>
            </a:r>
            <a:r>
              <a:rPr lang="de-DE" dirty="0" err="1" smtClean="0"/>
              <a:t>targets</a:t>
            </a:r>
            <a:endParaRPr lang="de-DE" dirty="0" smtClean="0"/>
          </a:p>
          <a:p>
            <a:r>
              <a:rPr lang="de-DE" dirty="0" err="1" smtClean="0"/>
              <a:t>Detector</a:t>
            </a:r>
            <a:r>
              <a:rPr lang="de-DE" dirty="0" smtClean="0"/>
              <a:t> power </a:t>
            </a:r>
            <a:r>
              <a:rPr lang="de-DE" dirty="0" err="1" smtClean="0"/>
              <a:t>and</a:t>
            </a:r>
            <a:r>
              <a:rPr lang="de-DE" dirty="0" smtClean="0"/>
              <a:t> DAQ</a:t>
            </a:r>
            <a:endParaRPr lang="de-DE" dirty="0"/>
          </a:p>
          <a:p>
            <a:r>
              <a:rPr lang="de-DE" dirty="0" err="1" smtClean="0"/>
              <a:t>Detector</a:t>
            </a:r>
            <a:r>
              <a:rPr lang="de-DE" dirty="0" smtClean="0"/>
              <a:t> power </a:t>
            </a:r>
            <a:r>
              <a:rPr lang="de-DE" dirty="0" err="1" smtClean="0"/>
              <a:t>management</a:t>
            </a:r>
            <a:endParaRPr lang="de-DE" dirty="0"/>
          </a:p>
          <a:p>
            <a:pPr lvl="1"/>
            <a:r>
              <a:rPr lang="de-DE" dirty="0" smtClean="0"/>
              <a:t>power </a:t>
            </a:r>
            <a:r>
              <a:rPr lang="de-DE" dirty="0" err="1" smtClean="0"/>
              <a:t>distribution</a:t>
            </a:r>
            <a:r>
              <a:rPr lang="de-DE" dirty="0" smtClean="0"/>
              <a:t> </a:t>
            </a:r>
          </a:p>
          <a:p>
            <a:pPr lvl="1"/>
            <a:r>
              <a:rPr lang="de-DE" dirty="0" err="1" smtClean="0"/>
              <a:t>cooling</a:t>
            </a:r>
            <a:endParaRPr lang="de-DE" dirty="0" smtClean="0"/>
          </a:p>
          <a:p>
            <a:r>
              <a:rPr lang="de-DE" dirty="0" smtClean="0"/>
              <a:t>GHz </a:t>
            </a:r>
            <a:r>
              <a:rPr lang="de-DE" dirty="0" err="1" smtClean="0"/>
              <a:t>data</a:t>
            </a:r>
            <a:r>
              <a:rPr lang="de-DE" dirty="0" smtClean="0"/>
              <a:t> </a:t>
            </a:r>
            <a:r>
              <a:rPr lang="de-DE" dirty="0" err="1" smtClean="0"/>
              <a:t>transmission</a:t>
            </a:r>
            <a:r>
              <a:rPr lang="de-DE" dirty="0" smtClean="0"/>
              <a:t>, </a:t>
            </a:r>
            <a:r>
              <a:rPr lang="de-DE" dirty="0" err="1" smtClean="0"/>
              <a:t>impedance</a:t>
            </a:r>
            <a:r>
              <a:rPr lang="de-DE" dirty="0" smtClean="0"/>
              <a:t> </a:t>
            </a:r>
            <a:r>
              <a:rPr lang="de-DE" dirty="0" err="1" smtClean="0"/>
              <a:t>defined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r>
              <a:rPr lang="de-DE" dirty="0" smtClean="0"/>
              <a:t> </a:t>
            </a:r>
            <a:r>
              <a:rPr lang="de-DE" dirty="0" err="1" smtClean="0"/>
              <a:t>lines</a:t>
            </a:r>
            <a:endParaRPr lang="de-DE" dirty="0" smtClean="0"/>
          </a:p>
          <a:p>
            <a:r>
              <a:rPr lang="de-DE" dirty="0" smtClean="0"/>
              <a:t>Integration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exotic</a:t>
            </a:r>
            <a:r>
              <a:rPr lang="de-DE" dirty="0" smtClean="0"/>
              <a:t>, </a:t>
            </a:r>
            <a:r>
              <a:rPr lang="de-DE" dirty="0" err="1" smtClean="0"/>
              <a:t>active</a:t>
            </a:r>
            <a:r>
              <a:rPr lang="de-DE" dirty="0" smtClean="0"/>
              <a:t> </a:t>
            </a:r>
            <a:r>
              <a:rPr lang="de-DE" dirty="0" err="1" smtClean="0"/>
              <a:t>materials</a:t>
            </a:r>
            <a:endParaRPr lang="de-DE" dirty="0" smtClean="0"/>
          </a:p>
          <a:p>
            <a:r>
              <a:rPr lang="de-DE" dirty="0" smtClean="0"/>
              <a:t>Integration </a:t>
            </a:r>
            <a:r>
              <a:rPr lang="de-DE" dirty="0" err="1" smtClean="0"/>
              <a:t>of</a:t>
            </a:r>
            <a:r>
              <a:rPr lang="de-DE" dirty="0" smtClean="0"/>
              <a:t> front-end </a:t>
            </a:r>
            <a:r>
              <a:rPr lang="de-DE" dirty="0" err="1" smtClean="0"/>
              <a:t>electronics</a:t>
            </a:r>
            <a:r>
              <a:rPr lang="de-DE" dirty="0" smtClean="0"/>
              <a:t> </a:t>
            </a:r>
            <a:r>
              <a:rPr lang="de-DE" dirty="0" err="1" smtClean="0"/>
              <a:t>onto</a:t>
            </a:r>
            <a:r>
              <a:rPr lang="de-DE" dirty="0" smtClean="0"/>
              <a:t> Germanium </a:t>
            </a:r>
            <a:r>
              <a:rPr lang="de-DE" dirty="0" err="1" smtClean="0"/>
              <a:t>detectors</a:t>
            </a:r>
            <a:endParaRPr lang="de-DE" dirty="0" smtClean="0"/>
          </a:p>
          <a:p>
            <a:endParaRPr lang="de-DE" dirty="0"/>
          </a:p>
        </p:txBody>
      </p:sp>
      <p:pic>
        <p:nvPicPr>
          <p:cNvPr id="1026" name="Picture 2" descr="\\WinfileSvM\DL$Root\cschmidt\Eigene Dateien\My Pictures\1-s2_0-S0038110100000137-gr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0299" y="2788899"/>
            <a:ext cx="2041071" cy="2183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2481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Beyond Slicing, beyond plastics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1344" y="1117600"/>
            <a:ext cx="10904415" cy="4343400"/>
          </a:xfrm>
        </p:spPr>
        <p:txBody>
          <a:bodyPr/>
          <a:lstStyle/>
          <a:p>
            <a:r>
              <a:rPr lang="en-US" dirty="0" smtClean="0"/>
              <a:t>Example: </a:t>
            </a:r>
            <a:r>
              <a:rPr lang="en-US" dirty="0" err="1" smtClean="0"/>
              <a:t>Hermle</a:t>
            </a:r>
            <a:r>
              <a:rPr lang="en-US" dirty="0" smtClean="0"/>
              <a:t> Additive Manufacturing</a:t>
            </a:r>
          </a:p>
          <a:p>
            <a:pPr lvl="1"/>
            <a:r>
              <a:rPr lang="en-US" dirty="0" smtClean="0"/>
              <a:t>Metal powder in a supersonic beam fused to substrate</a:t>
            </a:r>
          </a:p>
          <a:p>
            <a:pPr lvl="1"/>
            <a:r>
              <a:rPr lang="en-US" dirty="0" smtClean="0"/>
              <a:t>Combination with 5-axis milling center 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120" y="908720"/>
            <a:ext cx="4197350" cy="534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0" y="4032869"/>
            <a:ext cx="5544170" cy="2223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55143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>
                <a:solidFill>
                  <a:schemeClr val="accent2">
                    <a:lumMod val="75000"/>
                  </a:schemeClr>
                </a:solidFill>
              </a:rPr>
              <a:t>Extremely</a:t>
            </a:r>
            <a:r>
              <a:rPr lang="de-DE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2">
                    <a:lumMod val="75000"/>
                  </a:schemeClr>
                </a:solidFill>
              </a:rPr>
              <a:t>lightweight</a:t>
            </a:r>
            <a:r>
              <a:rPr lang="de-DE" dirty="0" smtClean="0">
                <a:solidFill>
                  <a:schemeClr val="accent2">
                    <a:lumMod val="75000"/>
                  </a:schemeClr>
                </a:solidFill>
              </a:rPr>
              <a:t> 3D-Cooling </a:t>
            </a:r>
            <a:r>
              <a:rPr lang="de-DE" dirty="0" err="1" smtClean="0">
                <a:solidFill>
                  <a:schemeClr val="accent2">
                    <a:lumMod val="75000"/>
                  </a:schemeClr>
                </a:solidFill>
              </a:rPr>
              <a:t>Structures</a:t>
            </a:r>
            <a:endParaRPr lang="de-DE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945422" y="4836845"/>
            <a:ext cx="10904415" cy="4343400"/>
          </a:xfrm>
        </p:spPr>
        <p:txBody>
          <a:bodyPr/>
          <a:lstStyle/>
          <a:p>
            <a:r>
              <a:rPr lang="de-DE" sz="1800" dirty="0" err="1" smtClean="0"/>
              <a:t>low</a:t>
            </a:r>
            <a:r>
              <a:rPr lang="de-DE" sz="1800" dirty="0" smtClean="0"/>
              <a:t> </a:t>
            </a:r>
            <a:r>
              <a:rPr lang="de-DE" sz="1800" dirty="0" err="1" smtClean="0"/>
              <a:t>mass</a:t>
            </a:r>
            <a:r>
              <a:rPr lang="de-DE" sz="1800" dirty="0" smtClean="0"/>
              <a:t> in mobile </a:t>
            </a:r>
            <a:r>
              <a:rPr lang="de-DE" sz="1800" dirty="0" err="1" smtClean="0"/>
              <a:t>technologies</a:t>
            </a:r>
            <a:r>
              <a:rPr lang="de-DE" sz="1800" dirty="0" smtClean="0"/>
              <a:t> </a:t>
            </a:r>
            <a:r>
              <a:rPr lang="de-DE" sz="1800" dirty="0" err="1" smtClean="0"/>
              <a:t>translates</a:t>
            </a:r>
            <a:r>
              <a:rPr lang="de-DE" sz="1800" dirty="0" smtClean="0"/>
              <a:t> </a:t>
            </a:r>
            <a:r>
              <a:rPr lang="de-DE" sz="1800" dirty="0" err="1" smtClean="0"/>
              <a:t>to</a:t>
            </a:r>
            <a:r>
              <a:rPr lang="de-DE" sz="1800" dirty="0" smtClean="0"/>
              <a:t> </a:t>
            </a:r>
            <a:r>
              <a:rPr lang="de-DE" sz="1800" dirty="0" err="1" smtClean="0"/>
              <a:t>low</a:t>
            </a:r>
            <a:r>
              <a:rPr lang="de-DE" sz="1800" dirty="0" smtClean="0"/>
              <a:t> material budget</a:t>
            </a:r>
          </a:p>
          <a:p>
            <a:pPr marL="0" indent="0">
              <a:buNone/>
            </a:pPr>
            <a:r>
              <a:rPr lang="de-DE" sz="1800" dirty="0" smtClean="0">
                <a:sym typeface="Wingdings" panose="05000000000000000000" pitchFamily="2" charset="2"/>
              </a:rPr>
              <a:t> </a:t>
            </a:r>
            <a:r>
              <a:rPr lang="de-DE" sz="1800" dirty="0" err="1" smtClean="0">
                <a:sym typeface="Wingdings" panose="05000000000000000000" pitchFamily="2" charset="2"/>
              </a:rPr>
              <a:t>example</a:t>
            </a:r>
            <a:r>
              <a:rPr lang="de-DE" sz="1800" dirty="0" smtClean="0">
                <a:sym typeface="Wingdings" panose="05000000000000000000" pitchFamily="2" charset="2"/>
              </a:rPr>
              <a:t> </a:t>
            </a:r>
            <a:r>
              <a:rPr lang="de-DE" sz="1800" dirty="0" err="1" smtClean="0">
                <a:sym typeface="Wingdings" panose="05000000000000000000" pitchFamily="2" charset="2"/>
              </a:rPr>
              <a:t>motor</a:t>
            </a:r>
            <a:r>
              <a:rPr lang="de-DE" sz="1800" dirty="0" smtClean="0">
                <a:sym typeface="Wingdings" panose="05000000000000000000" pitchFamily="2" charset="2"/>
              </a:rPr>
              <a:t> </a:t>
            </a:r>
            <a:r>
              <a:rPr lang="de-DE" sz="1800" dirty="0" err="1" smtClean="0">
                <a:sym typeface="Wingdings" panose="05000000000000000000" pitchFamily="2" charset="2"/>
              </a:rPr>
              <a:t>cylinder</a:t>
            </a:r>
            <a:r>
              <a:rPr lang="de-DE" sz="1800" dirty="0" smtClean="0">
                <a:sym typeface="Wingdings" panose="05000000000000000000" pitchFamily="2" charset="2"/>
              </a:rPr>
              <a:t> </a:t>
            </a:r>
            <a:r>
              <a:rPr lang="de-DE" sz="1800" dirty="0" err="1" smtClean="0">
                <a:sym typeface="Wingdings" panose="05000000000000000000" pitchFamily="2" charset="2"/>
              </a:rPr>
              <a:t>head</a:t>
            </a:r>
            <a:endParaRPr lang="de-DE" sz="1800" dirty="0"/>
          </a:p>
          <a:p>
            <a:r>
              <a:rPr lang="de-DE" sz="1800" dirty="0" err="1" smtClean="0"/>
              <a:t>direct</a:t>
            </a:r>
            <a:r>
              <a:rPr lang="de-DE" sz="1800" dirty="0" smtClean="0"/>
              <a:t> </a:t>
            </a:r>
            <a:r>
              <a:rPr lang="de-DE" sz="1800" dirty="0" err="1" smtClean="0"/>
              <a:t>cooling</a:t>
            </a:r>
            <a:r>
              <a:rPr lang="de-DE" sz="1800" dirty="0" smtClean="0"/>
              <a:t> </a:t>
            </a:r>
            <a:r>
              <a:rPr lang="de-DE" sz="1800" dirty="0" err="1" smtClean="0"/>
              <a:t>translates</a:t>
            </a:r>
            <a:r>
              <a:rPr lang="de-DE" sz="1800" dirty="0" smtClean="0"/>
              <a:t> </a:t>
            </a:r>
            <a:r>
              <a:rPr lang="de-DE" sz="1800" dirty="0" err="1" smtClean="0"/>
              <a:t>to</a:t>
            </a:r>
            <a:r>
              <a:rPr lang="de-DE" sz="1800" dirty="0" smtClean="0"/>
              <a:t> </a:t>
            </a:r>
            <a:r>
              <a:rPr lang="de-DE" sz="1800" dirty="0" err="1" smtClean="0"/>
              <a:t>electronics</a:t>
            </a:r>
            <a:r>
              <a:rPr lang="de-DE" sz="1800" dirty="0" smtClean="0"/>
              <a:t> power </a:t>
            </a:r>
            <a:r>
              <a:rPr lang="de-DE" sz="1800" dirty="0" err="1" smtClean="0"/>
              <a:t>densities</a:t>
            </a:r>
            <a:endParaRPr lang="de-DE" sz="1800" dirty="0" smtClean="0"/>
          </a:p>
          <a:p>
            <a:pPr marL="0" indent="0">
              <a:buNone/>
            </a:pPr>
            <a:r>
              <a:rPr lang="de-DE" sz="1800" dirty="0" smtClean="0">
                <a:sym typeface="Wingdings" panose="05000000000000000000" pitchFamily="2" charset="2"/>
              </a:rPr>
              <a:t> </a:t>
            </a:r>
            <a:r>
              <a:rPr lang="de-DE" sz="1800" dirty="0" err="1" smtClean="0">
                <a:sym typeface="Wingdings" panose="05000000000000000000" pitchFamily="2" charset="2"/>
              </a:rPr>
              <a:t>direct</a:t>
            </a:r>
            <a:r>
              <a:rPr lang="de-DE" sz="1800" dirty="0" smtClean="0">
                <a:sym typeface="Wingdings" panose="05000000000000000000" pitchFamily="2" charset="2"/>
              </a:rPr>
              <a:t> </a:t>
            </a:r>
            <a:r>
              <a:rPr lang="de-DE" sz="1800" dirty="0" err="1" smtClean="0">
                <a:sym typeface="Wingdings" panose="05000000000000000000" pitchFamily="2" charset="2"/>
              </a:rPr>
              <a:t>cooled</a:t>
            </a:r>
            <a:r>
              <a:rPr lang="de-DE" sz="1800" dirty="0" smtClean="0">
                <a:sym typeface="Wingdings" panose="05000000000000000000" pitchFamily="2" charset="2"/>
              </a:rPr>
              <a:t> </a:t>
            </a:r>
            <a:r>
              <a:rPr lang="de-DE" sz="1800" dirty="0" err="1" smtClean="0">
                <a:sym typeface="Wingdings" panose="05000000000000000000" pitchFamily="2" charset="2"/>
              </a:rPr>
              <a:t>drills</a:t>
            </a:r>
            <a:r>
              <a:rPr lang="de-DE" sz="1800" dirty="0" smtClean="0">
                <a:sym typeface="Wingdings" panose="05000000000000000000" pitchFamily="2" charset="2"/>
              </a:rPr>
              <a:t> </a:t>
            </a:r>
            <a:r>
              <a:rPr lang="de-DE" sz="1800" dirty="0" err="1" smtClean="0">
                <a:sym typeface="Wingdings" panose="05000000000000000000" pitchFamily="2" charset="2"/>
              </a:rPr>
              <a:t>and</a:t>
            </a:r>
            <a:r>
              <a:rPr lang="de-DE" sz="1800" dirty="0" smtClean="0">
                <a:sym typeface="Wingdings" panose="05000000000000000000" pitchFamily="2" charset="2"/>
              </a:rPr>
              <a:t> </a:t>
            </a:r>
            <a:r>
              <a:rPr lang="de-DE" sz="1800" dirty="0" err="1" smtClean="0">
                <a:sym typeface="Wingdings" panose="05000000000000000000" pitchFamily="2" charset="2"/>
              </a:rPr>
              <a:t>tools</a:t>
            </a:r>
            <a:endParaRPr lang="de-DE" sz="1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191" y="982249"/>
            <a:ext cx="10583963" cy="3722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12" y="3601091"/>
            <a:ext cx="2141706" cy="30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71776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1413" y="228600"/>
            <a:ext cx="12192000" cy="533400"/>
          </a:xfrm>
        </p:spPr>
        <p:txBody>
          <a:bodyPr/>
          <a:lstStyle/>
          <a:p>
            <a:r>
              <a:rPr lang="de-DE" sz="2400" dirty="0" smtClean="0"/>
              <a:t>Technologies </a:t>
            </a:r>
            <a:r>
              <a:rPr lang="de-DE" sz="2400" dirty="0" err="1" smtClean="0"/>
              <a:t>rapidly</a:t>
            </a:r>
            <a:r>
              <a:rPr lang="de-DE" sz="2400" dirty="0" smtClean="0"/>
              <a:t> </a:t>
            </a:r>
            <a:r>
              <a:rPr lang="de-DE" sz="2400" dirty="0" err="1" smtClean="0"/>
              <a:t>evolving</a:t>
            </a:r>
            <a:r>
              <a:rPr lang="de-DE" sz="2400" dirty="0" smtClean="0"/>
              <a:t> but still </a:t>
            </a:r>
            <a:r>
              <a:rPr lang="de-DE" sz="2400" dirty="0" err="1" smtClean="0"/>
              <a:t>mostly</a:t>
            </a:r>
            <a:r>
              <a:rPr lang="de-DE" sz="2400" dirty="0" smtClean="0"/>
              <a:t> </a:t>
            </a:r>
            <a:r>
              <a:rPr lang="de-DE" sz="2400" dirty="0" err="1" smtClean="0"/>
              <a:t>island</a:t>
            </a:r>
            <a:r>
              <a:rPr lang="de-DE" sz="2400" dirty="0" smtClean="0"/>
              <a:t> </a:t>
            </a:r>
            <a:r>
              <a:rPr lang="de-DE" sz="2400" dirty="0" err="1" smtClean="0"/>
              <a:t>solutions</a:t>
            </a:r>
            <a:endParaRPr lang="de-DE" sz="24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6979" y="788832"/>
            <a:ext cx="10904415" cy="4343400"/>
          </a:xfrm>
        </p:spPr>
        <p:txBody>
          <a:bodyPr/>
          <a:lstStyle/>
          <a:p>
            <a:r>
              <a:rPr lang="de-DE" dirty="0" err="1" smtClean="0"/>
              <a:t>mechanical</a:t>
            </a:r>
            <a:r>
              <a:rPr lang="de-DE" dirty="0" smtClean="0"/>
              <a:t> 3D-printing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shape</a:t>
            </a:r>
            <a:r>
              <a:rPr lang="de-DE" dirty="0" smtClean="0"/>
              <a:t> </a:t>
            </a:r>
            <a:r>
              <a:rPr lang="de-DE" dirty="0" err="1" smtClean="0"/>
              <a:t>prototyping</a:t>
            </a:r>
            <a:endParaRPr lang="de-DE" dirty="0" smtClean="0"/>
          </a:p>
          <a:p>
            <a:r>
              <a:rPr lang="de-DE" dirty="0" err="1" smtClean="0"/>
              <a:t>functionality</a:t>
            </a:r>
            <a:r>
              <a:rPr lang="de-DE" dirty="0" smtClean="0"/>
              <a:t> </a:t>
            </a:r>
            <a:r>
              <a:rPr lang="de-DE" dirty="0" err="1" smtClean="0"/>
              <a:t>beyond</a:t>
            </a:r>
            <a:r>
              <a:rPr lang="de-DE" dirty="0" smtClean="0"/>
              <a:t> </a:t>
            </a:r>
            <a:r>
              <a:rPr lang="de-DE" dirty="0" err="1" smtClean="0"/>
              <a:t>shape</a:t>
            </a:r>
            <a:r>
              <a:rPr lang="de-DE" dirty="0" smtClean="0"/>
              <a:t> </a:t>
            </a:r>
            <a:r>
              <a:rPr lang="de-DE" dirty="0" err="1" smtClean="0"/>
              <a:t>step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step</a:t>
            </a:r>
            <a:r>
              <a:rPr lang="de-DE" dirty="0" smtClean="0"/>
              <a:t> </a:t>
            </a:r>
            <a:r>
              <a:rPr lang="de-DE" dirty="0" err="1" smtClean="0"/>
              <a:t>added</a:t>
            </a:r>
            <a:endParaRPr lang="de-DE" dirty="0" smtClean="0"/>
          </a:p>
          <a:p>
            <a:pPr lvl="1"/>
            <a:r>
              <a:rPr lang="de-DE" dirty="0" err="1" smtClean="0"/>
              <a:t>electrical</a:t>
            </a:r>
            <a:r>
              <a:rPr lang="de-DE" dirty="0" smtClean="0"/>
              <a:t> </a:t>
            </a:r>
            <a:r>
              <a:rPr lang="de-DE" dirty="0" err="1" smtClean="0"/>
              <a:t>conductivity</a:t>
            </a:r>
            <a:endParaRPr lang="de-DE" dirty="0" smtClean="0"/>
          </a:p>
          <a:p>
            <a:pPr lvl="1"/>
            <a:r>
              <a:rPr lang="de-DE" dirty="0" err="1" smtClean="0"/>
              <a:t>mechanical</a:t>
            </a:r>
            <a:r>
              <a:rPr lang="de-DE" dirty="0" smtClean="0"/>
              <a:t> </a:t>
            </a:r>
            <a:r>
              <a:rPr lang="de-DE" dirty="0" err="1" smtClean="0"/>
              <a:t>strength</a:t>
            </a:r>
            <a:r>
              <a:rPr lang="de-DE" dirty="0" smtClean="0"/>
              <a:t>, </a:t>
            </a:r>
            <a:r>
              <a:rPr lang="de-DE" dirty="0" err="1" smtClean="0"/>
              <a:t>mechanical</a:t>
            </a:r>
            <a:r>
              <a:rPr lang="de-DE" dirty="0" smtClean="0"/>
              <a:t> </a:t>
            </a:r>
            <a:r>
              <a:rPr lang="de-DE" dirty="0" err="1" smtClean="0"/>
              <a:t>bonding</a:t>
            </a:r>
            <a:r>
              <a:rPr lang="de-DE" dirty="0" smtClean="0"/>
              <a:t> </a:t>
            </a:r>
            <a:r>
              <a:rPr lang="de-DE" dirty="0" err="1" smtClean="0"/>
              <a:t>strength</a:t>
            </a:r>
            <a:endParaRPr lang="de-DE" dirty="0" smtClean="0"/>
          </a:p>
          <a:p>
            <a:pPr lvl="1"/>
            <a:r>
              <a:rPr lang="de-DE" dirty="0" smtClean="0"/>
              <a:t>thermal </a:t>
            </a:r>
            <a:r>
              <a:rPr lang="de-DE" dirty="0" err="1" smtClean="0"/>
              <a:t>conductivity</a:t>
            </a:r>
            <a:endParaRPr lang="de-DE" dirty="0" smtClean="0"/>
          </a:p>
          <a:p>
            <a:pPr lvl="1"/>
            <a:r>
              <a:rPr lang="de-DE" dirty="0" smtClean="0"/>
              <a:t>material </a:t>
            </a:r>
            <a:r>
              <a:rPr lang="de-DE" dirty="0" err="1" smtClean="0"/>
              <a:t>properties</a:t>
            </a:r>
            <a:r>
              <a:rPr lang="de-DE" dirty="0" smtClean="0"/>
              <a:t> (e.g. </a:t>
            </a:r>
            <a:r>
              <a:rPr lang="de-DE" dirty="0" err="1" smtClean="0"/>
              <a:t>sensor</a:t>
            </a:r>
            <a:r>
              <a:rPr lang="de-DE" dirty="0" smtClean="0"/>
              <a:t> </a:t>
            </a:r>
            <a:r>
              <a:rPr lang="de-DE" dirty="0" err="1" smtClean="0"/>
              <a:t>materials</a:t>
            </a:r>
            <a:r>
              <a:rPr lang="de-DE" dirty="0" smtClean="0"/>
              <a:t>)</a:t>
            </a:r>
            <a:endParaRPr lang="de-DE" dirty="0"/>
          </a:p>
          <a:p>
            <a:r>
              <a:rPr lang="de-DE" dirty="0" smtClean="0"/>
              <a:t>modern </a:t>
            </a:r>
            <a:r>
              <a:rPr lang="de-DE" dirty="0" err="1" smtClean="0"/>
              <a:t>laser</a:t>
            </a:r>
            <a:r>
              <a:rPr lang="de-DE" dirty="0" smtClean="0"/>
              <a:t> </a:t>
            </a:r>
            <a:r>
              <a:rPr lang="de-DE" dirty="0" err="1" smtClean="0"/>
              <a:t>structuring</a:t>
            </a:r>
            <a:r>
              <a:rPr lang="de-DE" dirty="0" smtClean="0"/>
              <a:t> </a:t>
            </a:r>
            <a:r>
              <a:rPr lang="de-DE" dirty="0" err="1" smtClean="0"/>
              <a:t>tools</a:t>
            </a:r>
            <a:r>
              <a:rPr lang="de-DE" dirty="0" smtClean="0"/>
              <a:t> </a:t>
            </a:r>
            <a:r>
              <a:rPr lang="de-DE" dirty="0" err="1" smtClean="0"/>
              <a:t>allow</a:t>
            </a:r>
            <a:r>
              <a:rPr lang="de-DE" dirty="0" smtClean="0"/>
              <a:t> 3D-shaping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dedicated</a:t>
            </a:r>
            <a:r>
              <a:rPr lang="de-DE" dirty="0" smtClean="0"/>
              <a:t>, </a:t>
            </a:r>
            <a:r>
              <a:rPr lang="de-DE" dirty="0" err="1" smtClean="0"/>
              <a:t>highly</a:t>
            </a:r>
            <a:r>
              <a:rPr lang="de-DE" dirty="0" smtClean="0"/>
              <a:t> </a:t>
            </a:r>
            <a:r>
              <a:rPr lang="de-DE" dirty="0" err="1" smtClean="0"/>
              <a:t>specialized</a:t>
            </a:r>
            <a:r>
              <a:rPr lang="de-DE" dirty="0" smtClean="0"/>
              <a:t> </a:t>
            </a:r>
            <a:r>
              <a:rPr lang="de-DE" dirty="0" err="1" smtClean="0"/>
              <a:t>sensor</a:t>
            </a:r>
            <a:r>
              <a:rPr lang="de-DE" dirty="0" smtClean="0"/>
              <a:t> material </a:t>
            </a:r>
          </a:p>
          <a:p>
            <a:pPr lvl="1"/>
            <a:r>
              <a:rPr lang="de-DE" dirty="0" smtClean="0">
                <a:sym typeface="Wingdings" panose="05000000000000000000" pitchFamily="2" charset="2"/>
              </a:rPr>
              <a:t> </a:t>
            </a:r>
            <a:r>
              <a:rPr lang="de-DE" dirty="0" err="1" smtClean="0">
                <a:sym typeface="Wingdings" panose="05000000000000000000" pitchFamily="2" charset="2"/>
              </a:rPr>
              <a:t>CdZnTl</a:t>
            </a:r>
            <a:r>
              <a:rPr lang="de-DE" dirty="0" smtClean="0">
                <a:sym typeface="Wingdings" panose="05000000000000000000" pitchFamily="2" charset="2"/>
              </a:rPr>
              <a:t> high Z </a:t>
            </a:r>
            <a:r>
              <a:rPr lang="de-DE" dirty="0" err="1" smtClean="0">
                <a:sym typeface="Wingdings" panose="05000000000000000000" pitchFamily="2" charset="2"/>
              </a:rPr>
              <a:t>sensors</a:t>
            </a:r>
            <a:endParaRPr lang="de-DE" dirty="0" smtClean="0">
              <a:sym typeface="Wingdings" panose="05000000000000000000" pitchFamily="2" charset="2"/>
            </a:endParaRPr>
          </a:p>
          <a:p>
            <a:pPr lvl="1"/>
            <a:r>
              <a:rPr lang="de-DE" dirty="0" smtClean="0">
                <a:sym typeface="Wingdings" panose="05000000000000000000" pitchFamily="2" charset="2"/>
              </a:rPr>
              <a:t>Diamond Sensors, Diamond </a:t>
            </a:r>
            <a:r>
              <a:rPr lang="de-DE" dirty="0" err="1" smtClean="0">
                <a:sym typeface="Wingdings" panose="05000000000000000000" pitchFamily="2" charset="2"/>
              </a:rPr>
              <a:t>membrane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sensors</a:t>
            </a:r>
            <a:r>
              <a:rPr lang="de-DE" dirty="0" smtClean="0">
                <a:sym typeface="Wingdings" panose="05000000000000000000" pitchFamily="2" charset="2"/>
              </a:rPr>
              <a:t>, 3D-Diamond</a:t>
            </a:r>
          </a:p>
          <a:p>
            <a:pPr lvl="1"/>
            <a:r>
              <a:rPr lang="de-DE" dirty="0" smtClean="0">
                <a:sym typeface="Wingdings" panose="05000000000000000000" pitchFamily="2" charset="2"/>
              </a:rPr>
              <a:t>Silicon/Germanium </a:t>
            </a:r>
            <a:r>
              <a:rPr lang="de-DE" dirty="0" err="1" smtClean="0">
                <a:sym typeface="Wingdings" panose="05000000000000000000" pitchFamily="2" charset="2"/>
              </a:rPr>
              <a:t>sensors</a:t>
            </a:r>
            <a:r>
              <a:rPr lang="de-DE" dirty="0">
                <a:sym typeface="Wingdings" panose="05000000000000000000" pitchFamily="2" charset="2"/>
              </a:rPr>
              <a:t> </a:t>
            </a:r>
            <a:endParaRPr lang="de-DE" dirty="0" smtClean="0">
              <a:sym typeface="Wingdings" panose="05000000000000000000" pitchFamily="2" charset="2"/>
            </a:endParaRPr>
          </a:p>
          <a:p>
            <a:pPr lvl="1"/>
            <a:r>
              <a:rPr lang="de-DE" dirty="0" err="1" smtClean="0">
                <a:sym typeface="Wingdings" panose="05000000000000000000" pitchFamily="2" charset="2"/>
              </a:rPr>
              <a:t>ultra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low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noise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detector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compounds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for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astronomy</a:t>
            </a:r>
            <a:r>
              <a:rPr lang="de-DE" dirty="0" smtClean="0">
                <a:sym typeface="Wingdings" panose="05000000000000000000" pitchFamily="2" charset="2"/>
              </a:rPr>
              <a:t>, </a:t>
            </a:r>
            <a:r>
              <a:rPr lang="de-DE" dirty="0" err="1" smtClean="0">
                <a:sym typeface="Wingdings" panose="05000000000000000000" pitchFamily="2" charset="2"/>
              </a:rPr>
              <a:t>satellites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and</a:t>
            </a:r>
            <a:r>
              <a:rPr lang="de-DE" dirty="0" smtClean="0">
                <a:sym typeface="Wingdings" panose="05000000000000000000" pitchFamily="2" charset="2"/>
              </a:rPr>
              <a:t>  </a:t>
            </a:r>
            <a:r>
              <a:rPr lang="de-DE" dirty="0" err="1" smtClean="0">
                <a:sym typeface="Wingdings" panose="05000000000000000000" pitchFamily="2" charset="2"/>
              </a:rPr>
              <a:t>astrophysics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28608996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1217" y="228600"/>
            <a:ext cx="11560161" cy="533400"/>
          </a:xfrm>
        </p:spPr>
        <p:txBody>
          <a:bodyPr/>
          <a:lstStyle/>
          <a:p>
            <a:r>
              <a:rPr lang="de-DE" dirty="0" err="1" smtClean="0">
                <a:solidFill>
                  <a:schemeClr val="accent2">
                    <a:lumMod val="75000"/>
                  </a:schemeClr>
                </a:solidFill>
              </a:rPr>
              <a:t>Bionic</a:t>
            </a:r>
            <a:r>
              <a:rPr lang="de-DE" dirty="0" smtClean="0">
                <a:solidFill>
                  <a:schemeClr val="accent2">
                    <a:lumMod val="75000"/>
                  </a:schemeClr>
                </a:solidFill>
              </a:rPr>
              <a:t> Design </a:t>
            </a:r>
            <a:r>
              <a:rPr lang="de-DE" dirty="0" smtClean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 Engineering </a:t>
            </a:r>
            <a:r>
              <a:rPr lang="de-DE" dirty="0" err="1" smtClean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to</a:t>
            </a:r>
            <a:r>
              <a:rPr lang="de-DE" dirty="0" smtClean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de-DE" dirty="0" err="1" smtClean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be</a:t>
            </a:r>
            <a:r>
              <a:rPr lang="de-DE" dirty="0" smtClean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de-DE" dirty="0" err="1" smtClean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learned</a:t>
            </a:r>
            <a:r>
              <a:rPr lang="de-DE" dirty="0" smtClean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de-DE" dirty="0" err="1" smtClean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anew</a:t>
            </a:r>
            <a:endParaRPr lang="de-DE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3D additive </a:t>
            </a:r>
            <a:r>
              <a:rPr lang="de-DE" dirty="0" err="1" smtClean="0"/>
              <a:t>manufacturing</a:t>
            </a:r>
            <a:r>
              <a:rPr lang="de-DE" dirty="0" smtClean="0"/>
              <a:t> </a:t>
            </a:r>
            <a:r>
              <a:rPr lang="de-DE" dirty="0" err="1" smtClean="0"/>
              <a:t>introduces</a:t>
            </a:r>
            <a:r>
              <a:rPr lang="de-DE" dirty="0" smtClean="0"/>
              <a:t> </a:t>
            </a:r>
            <a:r>
              <a:rPr lang="de-DE" dirty="0" err="1" smtClean="0"/>
              <a:t>new</a:t>
            </a:r>
            <a:r>
              <a:rPr lang="de-DE" dirty="0" smtClean="0"/>
              <a:t> </a:t>
            </a:r>
            <a:r>
              <a:rPr lang="de-DE" dirty="0" err="1" smtClean="0"/>
              <a:t>dimensions</a:t>
            </a:r>
            <a:r>
              <a:rPr lang="de-DE" dirty="0" smtClean="0"/>
              <a:t> in </a:t>
            </a:r>
            <a:r>
              <a:rPr lang="de-DE" dirty="0" err="1" smtClean="0"/>
              <a:t>engineering</a:t>
            </a:r>
            <a:r>
              <a:rPr lang="de-DE" dirty="0" smtClean="0"/>
              <a:t> </a:t>
            </a:r>
            <a:r>
              <a:rPr lang="de-DE" dirty="0" err="1" smtClean="0"/>
              <a:t>options</a:t>
            </a:r>
            <a:endParaRPr lang="de-DE" dirty="0" smtClean="0"/>
          </a:p>
          <a:p>
            <a:endParaRPr lang="de-DE" dirty="0" smtClean="0"/>
          </a:p>
          <a:p>
            <a:r>
              <a:rPr lang="de-DE" dirty="0" smtClean="0"/>
              <a:t>Challenge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intellectual</a:t>
            </a:r>
            <a:r>
              <a:rPr lang="de-DE" dirty="0" smtClean="0"/>
              <a:t> </a:t>
            </a:r>
            <a:r>
              <a:rPr lang="de-DE" dirty="0" err="1" smtClean="0"/>
              <a:t>exploration</a:t>
            </a:r>
            <a:endParaRPr lang="de-DE" dirty="0" smtClean="0"/>
          </a:p>
          <a:p>
            <a:endParaRPr lang="de-DE" dirty="0" smtClean="0"/>
          </a:p>
          <a:p>
            <a:endParaRPr lang="de-DE" dirty="0"/>
          </a:p>
          <a:p>
            <a:endParaRPr lang="de-DE" dirty="0"/>
          </a:p>
          <a:p>
            <a:r>
              <a:rPr lang="de-DE" dirty="0" err="1" smtClean="0"/>
              <a:t>Only</a:t>
            </a:r>
            <a:r>
              <a:rPr lang="de-DE" dirty="0" smtClean="0"/>
              <a:t> </a:t>
            </a:r>
            <a:r>
              <a:rPr lang="de-DE" dirty="0" err="1" smtClean="0"/>
              <a:t>people</a:t>
            </a:r>
            <a:r>
              <a:rPr lang="de-DE" dirty="0" smtClean="0"/>
              <a:t>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exploit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full</a:t>
            </a:r>
            <a:r>
              <a:rPr lang="de-DE" dirty="0" smtClean="0"/>
              <a:t> potential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future</a:t>
            </a:r>
            <a:r>
              <a:rPr lang="de-DE" dirty="0" smtClean="0"/>
              <a:t> </a:t>
            </a:r>
            <a:r>
              <a:rPr lang="de-DE" dirty="0" err="1" smtClean="0"/>
              <a:t>detectors</a:t>
            </a:r>
            <a:endParaRPr lang="de-DE" dirty="0" smtClean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 smtClean="0"/>
              <a:t>	</a:t>
            </a:r>
            <a:r>
              <a:rPr lang="de-DE" dirty="0" smtClean="0">
                <a:sym typeface="Wingdings" panose="05000000000000000000" pitchFamily="2" charset="2"/>
              </a:rPr>
              <a:t> </a:t>
            </a:r>
            <a:r>
              <a:rPr lang="de-DE" dirty="0" err="1" smtClean="0">
                <a:sym typeface="Wingdings" panose="05000000000000000000" pitchFamily="2" charset="2"/>
              </a:rPr>
              <a:t>need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to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let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them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work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and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play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with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new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possibilities</a:t>
            </a:r>
            <a:endParaRPr lang="de-DE" dirty="0"/>
          </a:p>
        </p:txBody>
      </p:sp>
      <p:pic>
        <p:nvPicPr>
          <p:cNvPr id="4098" name="Picture 2" descr="\\WinfileSvM\DL$Root\cschmidt\Eigene Dateien\My Pictures\A350_XWB_Bracket_2016-01-14-12-09-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339" y="2133658"/>
            <a:ext cx="4806462" cy="220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\\WinfileSvM\DL$Root\cschmidt\Eigene Dateien\My Pictures\754159_e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124" y="3166287"/>
            <a:ext cx="2057994" cy="1335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5710170"/>
      </p:ext>
    </p:extLst>
  </p:cSld>
  <p:clrMapOvr>
    <a:masterClrMapping/>
  </p:clrMapOvr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41275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25400" tIns="25400" rIns="25400" bIns="25400" numCol="1" spcCol="38100" rtlCol="0" anchor="ctr">
        <a:spAutoFit/>
      </a:bodyPr>
      <a:lstStyle>
        <a:defPPr marL="0" marR="0" indent="0" algn="ctr" defTabSz="41275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CASCADEtemplate">
  <a:themeElements>
    <a:clrScheme name="CASCADEtemplate 2">
      <a:dk1>
        <a:srgbClr val="000000"/>
      </a:dk1>
      <a:lt1>
        <a:srgbClr val="FFFFFF"/>
      </a:lt1>
      <a:dk2>
        <a:srgbClr val="000000"/>
      </a:dk2>
      <a:lt2>
        <a:srgbClr val="999999"/>
      </a:lt2>
      <a:accent1>
        <a:srgbClr val="5C65C2"/>
      </a:accent1>
      <a:accent2>
        <a:srgbClr val="7F96D2"/>
      </a:accent2>
      <a:accent3>
        <a:srgbClr val="FFFFFF"/>
      </a:accent3>
      <a:accent4>
        <a:srgbClr val="000000"/>
      </a:accent4>
      <a:accent5>
        <a:srgbClr val="B5B8DD"/>
      </a:accent5>
      <a:accent6>
        <a:srgbClr val="7287BE"/>
      </a:accent6>
      <a:hlink>
        <a:srgbClr val="97B8E1"/>
      </a:hlink>
      <a:folHlink>
        <a:srgbClr val="6B82D7"/>
      </a:folHlink>
    </a:clrScheme>
    <a:fontScheme name="CASCADE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CASCADEtemplate 1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template 2">
        <a:dk1>
          <a:srgbClr val="000000"/>
        </a:dk1>
        <a:lt1>
          <a:srgbClr val="FFFFFF"/>
        </a:lt1>
        <a:dk2>
          <a:srgbClr val="000000"/>
        </a:dk2>
        <a:lt2>
          <a:srgbClr val="999999"/>
        </a:lt2>
        <a:accent1>
          <a:srgbClr val="5C65C2"/>
        </a:accent1>
        <a:accent2>
          <a:srgbClr val="7F96D2"/>
        </a:accent2>
        <a:accent3>
          <a:srgbClr val="FFFFFF"/>
        </a:accent3>
        <a:accent4>
          <a:srgbClr val="000000"/>
        </a:accent4>
        <a:accent5>
          <a:srgbClr val="B5B8DD"/>
        </a:accent5>
        <a:accent6>
          <a:srgbClr val="7287BE"/>
        </a:accent6>
        <a:hlink>
          <a:srgbClr val="97B8E1"/>
        </a:hlink>
        <a:folHlink>
          <a:srgbClr val="6B82D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template 3">
        <a:dk1>
          <a:srgbClr val="000000"/>
        </a:dk1>
        <a:lt1>
          <a:srgbClr val="FFFFFF"/>
        </a:lt1>
        <a:dk2>
          <a:srgbClr val="000000"/>
        </a:dk2>
        <a:lt2>
          <a:srgbClr val="918A82"/>
        </a:lt2>
        <a:accent1>
          <a:srgbClr val="822DDC"/>
        </a:accent1>
        <a:accent2>
          <a:srgbClr val="9B7BEA"/>
        </a:accent2>
        <a:accent3>
          <a:srgbClr val="FFFFFF"/>
        </a:accent3>
        <a:accent4>
          <a:srgbClr val="000000"/>
        </a:accent4>
        <a:accent5>
          <a:srgbClr val="C1ADEB"/>
        </a:accent5>
        <a:accent6>
          <a:srgbClr val="8C6FD4"/>
        </a:accent6>
        <a:hlink>
          <a:srgbClr val="A691EE"/>
        </a:hlink>
        <a:folHlink>
          <a:srgbClr val="754FE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template 4">
        <a:dk1>
          <a:srgbClr val="000000"/>
        </a:dk1>
        <a:lt1>
          <a:srgbClr val="FFFFFF"/>
        </a:lt1>
        <a:dk2>
          <a:srgbClr val="000000"/>
        </a:dk2>
        <a:lt2>
          <a:srgbClr val="918A82"/>
        </a:lt2>
        <a:accent1>
          <a:srgbClr val="218B38"/>
        </a:accent1>
        <a:accent2>
          <a:srgbClr val="52D544"/>
        </a:accent2>
        <a:accent3>
          <a:srgbClr val="FFFFFF"/>
        </a:accent3>
        <a:accent4>
          <a:srgbClr val="000000"/>
        </a:accent4>
        <a:accent5>
          <a:srgbClr val="ABC4AE"/>
        </a:accent5>
        <a:accent6>
          <a:srgbClr val="49C13D"/>
        </a:accent6>
        <a:hlink>
          <a:srgbClr val="75DC75"/>
        </a:hlink>
        <a:folHlink>
          <a:srgbClr val="45B02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template 5">
        <a:dk1>
          <a:srgbClr val="000000"/>
        </a:dk1>
        <a:lt1>
          <a:srgbClr val="FFFFFF"/>
        </a:lt1>
        <a:dk2>
          <a:srgbClr val="000000"/>
        </a:dk2>
        <a:lt2>
          <a:srgbClr val="918A82"/>
        </a:lt2>
        <a:accent1>
          <a:srgbClr val="CB3974"/>
        </a:accent1>
        <a:accent2>
          <a:srgbClr val="DA779F"/>
        </a:accent2>
        <a:accent3>
          <a:srgbClr val="FFFFFF"/>
        </a:accent3>
        <a:accent4>
          <a:srgbClr val="000000"/>
        </a:accent4>
        <a:accent5>
          <a:srgbClr val="E2AEBC"/>
        </a:accent5>
        <a:accent6>
          <a:srgbClr val="C56B90"/>
        </a:accent6>
        <a:hlink>
          <a:srgbClr val="DE8CAE"/>
        </a:hlink>
        <a:folHlink>
          <a:srgbClr val="D4638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template 6">
        <a:dk1>
          <a:srgbClr val="000000"/>
        </a:dk1>
        <a:lt1>
          <a:srgbClr val="FFFFFF"/>
        </a:lt1>
        <a:dk2>
          <a:srgbClr val="000000"/>
        </a:dk2>
        <a:lt2>
          <a:srgbClr val="918A82"/>
        </a:lt2>
        <a:accent1>
          <a:srgbClr val="EB9E0C"/>
        </a:accent1>
        <a:accent2>
          <a:srgbClr val="E7C76F"/>
        </a:accent2>
        <a:accent3>
          <a:srgbClr val="FFFFFF"/>
        </a:accent3>
        <a:accent4>
          <a:srgbClr val="000000"/>
        </a:accent4>
        <a:accent5>
          <a:srgbClr val="F3CCAA"/>
        </a:accent5>
        <a:accent6>
          <a:srgbClr val="D1B464"/>
        </a:accent6>
        <a:hlink>
          <a:srgbClr val="F3DC97"/>
        </a:hlink>
        <a:folHlink>
          <a:srgbClr val="E3B54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Zentrumsevaluation_Master-2017_02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4.xml><?xml version="1.0" encoding="utf-8"?>
<a:theme xmlns:a="http://schemas.openxmlformats.org/drawingml/2006/main" name="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4C90C9"/>
        </a:solidFill>
        <a:ln w="9525">
          <a:noFill/>
          <a:miter lim="800000"/>
          <a:headEnd/>
          <a:tailEnd/>
        </a:ln>
      </a:spPr>
      <a:bodyPr wrap="none" anchor="ctr"/>
      <a:lstStyle>
        <a:defPPr>
          <a:defRPr/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12700" algn="l" defTabSz="914400" rtl="0" eaLnBrk="1" fontAlgn="base" latinLnBrk="0" hangingPunct="1">
          <a:lnSpc>
            <a:spcPts val="2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rgbClr val="51515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41275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25400" tIns="25400" rIns="25400" bIns="25400" numCol="1" spcCol="38100" rtlCol="0" anchor="ctr">
        <a:spAutoFit/>
      </a:bodyPr>
      <a:lstStyle>
        <a:defPPr marL="0" marR="0" indent="0" algn="ctr" defTabSz="41275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1132</Words>
  <Application>Microsoft Office PowerPoint</Application>
  <PresentationFormat>Benutzerdefiniert</PresentationFormat>
  <Paragraphs>199</Paragraphs>
  <Slides>23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4</vt:i4>
      </vt:variant>
      <vt:variant>
        <vt:lpstr>Folientitel</vt:lpstr>
      </vt:variant>
      <vt:variant>
        <vt:i4>23</vt:i4>
      </vt:variant>
    </vt:vector>
  </HeadingPairs>
  <TitlesOfParts>
    <vt:vector size="27" baseType="lpstr">
      <vt:lpstr>White</vt:lpstr>
      <vt:lpstr>CASCADEtemplate</vt:lpstr>
      <vt:lpstr>Zentrumsevaluation_Master-2017_02</vt:lpstr>
      <vt:lpstr>Benutzerdefiniertes Design</vt:lpstr>
      <vt:lpstr>PowerPoint-Präsentation</vt:lpstr>
      <vt:lpstr>Towards 3D-printed Detectors and Detector Integration</vt:lpstr>
      <vt:lpstr>3D-Plastic-Extrusion Printing more and more comonly used</vt:lpstr>
      <vt:lpstr>@ GSI recent heavy use of 3D-Print for ordenary experimental work</vt:lpstr>
      <vt:lpstr>Detector Challenges  </vt:lpstr>
      <vt:lpstr>Beyond Slicing, beyond plastics</vt:lpstr>
      <vt:lpstr>Extremely lightweight 3D-Cooling Structures</vt:lpstr>
      <vt:lpstr>Technologies rapidly evolving but still mostly island solutions</vt:lpstr>
      <vt:lpstr>Bionic Design  Engineering to be learned anew</vt:lpstr>
      <vt:lpstr>Equipment: Technological Directions  </vt:lpstr>
      <vt:lpstr>New materials, examples</vt:lpstr>
      <vt:lpstr>Example: fiber carbon composit structures</vt:lpstr>
      <vt:lpstr>The Phase 2 Upgrades of the ATLAS &amp; CMS Trackers</vt:lpstr>
      <vt:lpstr>CMS Phase 2 Tracker End Cap Design</vt:lpstr>
      <vt:lpstr>CMS Phase 2 Tracker End Cap Design</vt:lpstr>
      <vt:lpstr>CMS Phase 2 Tracker End Cap Design</vt:lpstr>
      <vt:lpstr>Prototyping of Support Structures</vt:lpstr>
      <vt:lpstr>Thermal Testing</vt:lpstr>
      <vt:lpstr>Diagnostics</vt:lpstr>
      <vt:lpstr>Microchannel Cooling</vt:lpstr>
      <vt:lpstr>One Theme of Distributed Detector Lab:            “3D-Printed Detectors” Modern Materials, Modern 3D Structuring Technologies, Modern Additive and Subtractive Machining and Engineering </vt:lpstr>
      <vt:lpstr>GSI/FAIR Campus Masterplan indicates Area for DDL Infrastructure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M&amp;T DTS in POF IV  Distributed Detector Laboratory GSI Proposal:  3D-Printed Detectors and Detector Integration  Christian J. Schmidt 2.07.2016</dc:title>
  <dc:creator>Schmidt, Christian Joachim Dr.</dc:creator>
  <cp:lastModifiedBy>Schmidt, Christian Joachim Dr.</cp:lastModifiedBy>
  <cp:revision>32</cp:revision>
  <dcterms:modified xsi:type="dcterms:W3CDTF">2018-06-12T17:00:30Z</dcterms:modified>
</cp:coreProperties>
</file>