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2" r:id="rId2"/>
  </p:sldMasterIdLst>
  <p:notesMasterIdLst>
    <p:notesMasterId r:id="rId8"/>
  </p:notesMasterIdLst>
  <p:sldIdLst>
    <p:sldId id="862" r:id="rId3"/>
    <p:sldId id="869" r:id="rId4"/>
    <p:sldId id="872" r:id="rId5"/>
    <p:sldId id="873" r:id="rId6"/>
    <p:sldId id="867" r:id="rId7"/>
  </p:sldIdLst>
  <p:sldSz cx="9144000" cy="6858000" type="screen4x3"/>
  <p:notesSz cx="7099300" cy="10234613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CFCFCF"/>
    <a:srgbClr val="2D2D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306" autoAdjust="0"/>
    <p:restoredTop sz="99832" autoAdjust="0"/>
  </p:normalViewPr>
  <p:slideViewPr>
    <p:cSldViewPr>
      <p:cViewPr>
        <p:scale>
          <a:sx n="77" d="100"/>
          <a:sy n="77" d="100"/>
        </p:scale>
        <p:origin x="-1020" y="-4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359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4" y="4"/>
            <a:ext cx="3076363" cy="511731"/>
          </a:xfrm>
          <a:prstGeom prst="rect">
            <a:avLst/>
          </a:prstGeom>
        </p:spPr>
        <p:txBody>
          <a:bodyPr vert="horz" lIns="99006" tIns="49504" rIns="99006" bIns="4950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299" y="4"/>
            <a:ext cx="3076363" cy="511731"/>
          </a:xfrm>
          <a:prstGeom prst="rect">
            <a:avLst/>
          </a:prstGeom>
        </p:spPr>
        <p:txBody>
          <a:bodyPr vert="horz" lIns="99006" tIns="49504" rIns="99006" bIns="49504" rtlCol="0"/>
          <a:lstStyle>
            <a:lvl1pPr algn="r">
              <a:defRPr sz="1200"/>
            </a:lvl1pPr>
          </a:lstStyle>
          <a:p>
            <a:fld id="{8D5D242F-2FD1-4586-9A81-DE4F3334BC8E}" type="datetimeFigureOut">
              <a:rPr lang="en-US" smtClean="0"/>
              <a:pPr/>
              <a:t>6/8/2018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90600" y="766763"/>
            <a:ext cx="5118100" cy="3838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06" tIns="49504" rIns="99006" bIns="4950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931" y="4861442"/>
            <a:ext cx="5679440" cy="4605575"/>
          </a:xfrm>
          <a:prstGeom prst="rect">
            <a:avLst/>
          </a:prstGeom>
        </p:spPr>
        <p:txBody>
          <a:bodyPr vert="horz" lIns="99006" tIns="49504" rIns="99006" bIns="49504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4" y="9721111"/>
            <a:ext cx="3076363" cy="511731"/>
          </a:xfrm>
          <a:prstGeom prst="rect">
            <a:avLst/>
          </a:prstGeom>
        </p:spPr>
        <p:txBody>
          <a:bodyPr vert="horz" lIns="99006" tIns="49504" rIns="99006" bIns="4950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299" y="9721111"/>
            <a:ext cx="3076363" cy="511731"/>
          </a:xfrm>
          <a:prstGeom prst="rect">
            <a:avLst/>
          </a:prstGeom>
        </p:spPr>
        <p:txBody>
          <a:bodyPr vert="horz" lIns="99006" tIns="49504" rIns="99006" bIns="49504" rtlCol="0" anchor="b"/>
          <a:lstStyle>
            <a:lvl1pPr algn="r">
              <a:defRPr sz="1200"/>
            </a:lvl1pPr>
          </a:lstStyle>
          <a:p>
            <a:fld id="{DF873252-D1F2-47C8-8AA5-2501F4F620C9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4031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wmf"/><Relationship Id="rId7" Type="http://schemas.openxmlformats.org/officeDocument/2006/relationships/image" Target="../media/image6.jpeg"/><Relationship Id="rId2" Type="http://schemas.openxmlformats.org/officeDocument/2006/relationships/slideMaster" Target="../slideMasters/slideMaster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10" Type="http://schemas.openxmlformats.org/officeDocument/2006/relationships/image" Target="../media/image1.png"/><Relationship Id="rId4" Type="http://schemas.openxmlformats.org/officeDocument/2006/relationships/image" Target="../media/image3.jpeg"/><Relationship Id="rId9" Type="http://schemas.openxmlformats.org/officeDocument/2006/relationships/oleObject" Target="../embeddings/oleObject1.bin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3276600" cy="365125"/>
          </a:xfrm>
        </p:spPr>
        <p:txBody>
          <a:bodyPr/>
          <a:lstStyle/>
          <a:p>
            <a:r>
              <a:rPr lang="en-US" smtClean="0"/>
              <a:t>4th Helmholtz Matter and Technologies Meeting    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2133600" cy="365125"/>
          </a:xfrm>
        </p:spPr>
        <p:txBody>
          <a:bodyPr/>
          <a:lstStyle/>
          <a:p>
            <a:r>
              <a:rPr lang="en-US" smtClean="0"/>
              <a:t>CBM Silicon Tracking System 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4th Helmholtz Matter and Technologies Meeting    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CBM Silicon Tracking System 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 durch Klicken hinzufügen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4th Helmholtz Matter and Technologies Meeting    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CBM Silicon Tracking System 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7338" y="225425"/>
            <a:ext cx="8605837" cy="4905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87338" y="1125538"/>
            <a:ext cx="8605837" cy="5256212"/>
          </a:xfrm>
        </p:spPr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-36513" y="6607175"/>
            <a:ext cx="4392613" cy="25082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CBM Silicon Tracking System 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8316913" y="6607175"/>
            <a:ext cx="728662" cy="250825"/>
          </a:xfrm>
        </p:spPr>
        <p:txBody>
          <a:bodyPr/>
          <a:lstStyle>
            <a:lvl1pPr>
              <a:defRPr/>
            </a:lvl1pPr>
          </a:lstStyle>
          <a:p>
            <a:fld id="{5B49C616-DEC3-4272-A37F-095535708466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216657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47" name="Picture 19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6475" y="0"/>
            <a:ext cx="3057525" cy="198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bg2"/>
                    </a:gs>
                    <a:gs pos="100000">
                      <a:schemeClr val="bg2">
                        <a:gamma/>
                        <a:tint val="66667"/>
                        <a:invGamma/>
                      </a:schemeClr>
                    </a:gs>
                  </a:gsLst>
                  <a:lin ang="2700000" scaled="1"/>
                </a:gra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60" t="4549" r="35211"/>
          <a:stretch>
            <a:fillRect/>
          </a:stretch>
        </p:blipFill>
        <p:spPr bwMode="auto">
          <a:xfrm>
            <a:off x="3092450" y="0"/>
            <a:ext cx="2952750" cy="1931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8131" name="Line 3"/>
          <p:cNvSpPr>
            <a:spLocks noChangeShapeType="1"/>
          </p:cNvSpPr>
          <p:nvPr/>
        </p:nvSpPr>
        <p:spPr bwMode="auto">
          <a:xfrm>
            <a:off x="6048375" y="0"/>
            <a:ext cx="0" cy="193833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48132" name="Line 4"/>
          <p:cNvSpPr>
            <a:spLocks noChangeShapeType="1"/>
          </p:cNvSpPr>
          <p:nvPr/>
        </p:nvSpPr>
        <p:spPr bwMode="auto">
          <a:xfrm>
            <a:off x="3082925" y="0"/>
            <a:ext cx="0" cy="1931988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48134" name="Rectangle 6"/>
          <p:cNvSpPr>
            <a:spLocks noChangeArrowheads="1"/>
          </p:cNvSpPr>
          <p:nvPr/>
        </p:nvSpPr>
        <p:spPr bwMode="auto">
          <a:xfrm>
            <a:off x="4356100" y="6035675"/>
            <a:ext cx="1404938" cy="84138"/>
          </a:xfrm>
          <a:prstGeom prst="rect">
            <a:avLst/>
          </a:prstGeom>
          <a:solidFill>
            <a:srgbClr val="FF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48135" name="Rectangle 7"/>
          <p:cNvSpPr>
            <a:spLocks noChangeArrowheads="1"/>
          </p:cNvSpPr>
          <p:nvPr/>
        </p:nvSpPr>
        <p:spPr bwMode="auto">
          <a:xfrm>
            <a:off x="5757863" y="6035675"/>
            <a:ext cx="1404937" cy="84138"/>
          </a:xfrm>
          <a:prstGeom prst="rect">
            <a:avLst/>
          </a:prstGeom>
          <a:solidFill>
            <a:srgbClr val="96969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48136" name="Rectangle 8"/>
          <p:cNvSpPr>
            <a:spLocks noChangeArrowheads="1"/>
          </p:cNvSpPr>
          <p:nvPr/>
        </p:nvSpPr>
        <p:spPr bwMode="auto">
          <a:xfrm>
            <a:off x="7162800" y="6035675"/>
            <a:ext cx="1404938" cy="84138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48137" name="Rectangle 9"/>
          <p:cNvSpPr>
            <a:spLocks noChangeArrowheads="1"/>
          </p:cNvSpPr>
          <p:nvPr/>
        </p:nvSpPr>
        <p:spPr bwMode="auto">
          <a:xfrm>
            <a:off x="5757863" y="6119813"/>
            <a:ext cx="2809875" cy="82550"/>
          </a:xfrm>
          <a:prstGeom prst="rect">
            <a:avLst/>
          </a:prstGeom>
          <a:solidFill>
            <a:srgbClr val="00599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48138" name="Rectangle 10"/>
          <p:cNvSpPr>
            <a:spLocks noChangeArrowheads="1"/>
          </p:cNvSpPr>
          <p:nvPr/>
        </p:nvSpPr>
        <p:spPr bwMode="auto">
          <a:xfrm>
            <a:off x="4356100" y="6203950"/>
            <a:ext cx="1404938" cy="82550"/>
          </a:xfrm>
          <a:prstGeom prst="rect">
            <a:avLst/>
          </a:prstGeom>
          <a:solidFill>
            <a:srgbClr val="00599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48140" name="Rectangle 12"/>
          <p:cNvSpPr>
            <a:spLocks noChangeArrowheads="1"/>
          </p:cNvSpPr>
          <p:nvPr/>
        </p:nvSpPr>
        <p:spPr bwMode="auto">
          <a:xfrm>
            <a:off x="0" y="1919288"/>
            <a:ext cx="9144000" cy="4116387"/>
          </a:xfrm>
          <a:prstGeom prst="rect">
            <a:avLst/>
          </a:prstGeom>
          <a:solidFill>
            <a:srgbClr val="00599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GB">
              <a:solidFill>
                <a:srgbClr val="000000"/>
              </a:solidFill>
            </a:endParaRPr>
          </a:p>
        </p:txBody>
      </p:sp>
      <p:pic>
        <p:nvPicPr>
          <p:cNvPr id="48141" name="Picture 13" descr="GSI_Logo_rgb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2688" y="6364288"/>
            <a:ext cx="1016000" cy="32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142" name="Rectangle 14"/>
          <p:cNvSpPr>
            <a:spLocks noGrp="1" noChangeArrowheads="1"/>
          </p:cNvSpPr>
          <p:nvPr>
            <p:ph type="ctrTitle"/>
          </p:nvPr>
        </p:nvSpPr>
        <p:spPr>
          <a:xfrm>
            <a:off x="503238" y="2419350"/>
            <a:ext cx="8064500" cy="1441450"/>
          </a:xfrm>
        </p:spPr>
        <p:txBody>
          <a:bodyPr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noProof="0" smtClean="0"/>
              <a:t>Titelmasterformat durch Klicken bearbeiten</a:t>
            </a:r>
          </a:p>
        </p:txBody>
      </p:sp>
      <p:sp>
        <p:nvSpPr>
          <p:cNvPr id="48143" name="Rectangle 15"/>
          <p:cNvSpPr>
            <a:spLocks noGrp="1" noChangeArrowheads="1"/>
          </p:cNvSpPr>
          <p:nvPr>
            <p:ph type="subTitle" idx="1"/>
          </p:nvPr>
        </p:nvSpPr>
        <p:spPr>
          <a:xfrm>
            <a:off x="503238" y="4124325"/>
            <a:ext cx="6127750" cy="1465263"/>
          </a:xfrm>
        </p:spPr>
        <p:txBody>
          <a:bodyPr anchor="b"/>
          <a:lstStyle>
            <a:lvl1pPr marL="0" indent="0">
              <a:defRPr>
                <a:solidFill>
                  <a:schemeClr val="bg1"/>
                </a:solidFill>
                <a:latin typeface="Arial Narrow" pitchFamily="34" charset="0"/>
              </a:defRPr>
            </a:lvl1pPr>
          </a:lstStyle>
          <a:p>
            <a:pPr lvl="0"/>
            <a:r>
              <a:rPr lang="en-GB" noProof="0" smtClean="0"/>
              <a:t>Formatvorlage des Untertitelmasters durch Klicken bearbeiten</a:t>
            </a:r>
          </a:p>
        </p:txBody>
      </p:sp>
      <p:sp>
        <p:nvSpPr>
          <p:cNvPr id="48144" name="Line 16"/>
          <p:cNvSpPr>
            <a:spLocks noChangeShapeType="1"/>
          </p:cNvSpPr>
          <p:nvPr/>
        </p:nvSpPr>
        <p:spPr bwMode="auto">
          <a:xfrm rot="-5400000">
            <a:off x="4572000" y="-2633662"/>
            <a:ext cx="0" cy="914400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pic>
        <p:nvPicPr>
          <p:cNvPr id="48146" name="Picture 18" descr="CBMelectron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051175" cy="1922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8157" name="Group 29"/>
          <p:cNvGrpSpPr>
            <a:grpSpLocks/>
          </p:cNvGrpSpPr>
          <p:nvPr userDrawn="1"/>
        </p:nvGrpSpPr>
        <p:grpSpPr bwMode="auto">
          <a:xfrm>
            <a:off x="571500" y="6237288"/>
            <a:ext cx="1323975" cy="442912"/>
            <a:chOff x="360" y="3929"/>
            <a:chExt cx="834" cy="279"/>
          </a:xfrm>
        </p:grpSpPr>
        <p:pic>
          <p:nvPicPr>
            <p:cNvPr id="48149" name="Picture 21" descr="9_2"/>
            <p:cNvPicPr>
              <a:picLocks noChangeAspect="1" noChangeArrowheads="1"/>
            </p:cNvPicPr>
            <p:nvPr userDrawn="1"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5806"/>
            <a:stretch>
              <a:fillRect/>
            </a:stretch>
          </p:blipFill>
          <p:spPr bwMode="auto">
            <a:xfrm>
              <a:off x="360" y="3929"/>
              <a:ext cx="278" cy="2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155" name="Picture 27" descr="9_2"/>
            <p:cNvPicPr>
              <a:picLocks noChangeAspect="1" noChangeArrowheads="1"/>
            </p:cNvPicPr>
            <p:nvPr userDrawn="1"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4419"/>
            <a:stretch>
              <a:fillRect/>
            </a:stretch>
          </p:blipFill>
          <p:spPr bwMode="auto">
            <a:xfrm>
              <a:off x="642" y="3929"/>
              <a:ext cx="552" cy="27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aphicFrame>
        <p:nvGraphicFramePr>
          <p:cNvPr id="48156" name="Object 28"/>
          <p:cNvGraphicFramePr>
            <a:graphicFrameLocks noChangeAspect="1"/>
          </p:cNvGraphicFramePr>
          <p:nvPr userDrawn="1"/>
        </p:nvGraphicFramePr>
        <p:xfrm>
          <a:off x="6113463" y="6257925"/>
          <a:ext cx="669925" cy="549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15" name="Acrobat Document" r:id="rId9" imgW="5668166" imgH="8019048" progId="AcroExch.Document.7">
                  <p:embed/>
                </p:oleObj>
              </mc:Choice>
              <mc:Fallback>
                <p:oleObj name="Acrobat Document" r:id="rId9" imgW="5668166" imgH="8019048" progId="AcroExch.Document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6065" t="27863" r="22342" b="44791"/>
                      <a:stretch>
                        <a:fillRect/>
                      </a:stretch>
                    </p:blipFill>
                    <p:spPr bwMode="auto">
                      <a:xfrm>
                        <a:off x="6113463" y="6257925"/>
                        <a:ext cx="669925" cy="549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algn="ctr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8158" name="Rectangle 30"/>
          <p:cNvSpPr>
            <a:spLocks noChangeArrowheads="1"/>
          </p:cNvSpPr>
          <p:nvPr userDrawn="1"/>
        </p:nvSpPr>
        <p:spPr bwMode="auto">
          <a:xfrm>
            <a:off x="0" y="0"/>
            <a:ext cx="9144000" cy="1943100"/>
          </a:xfrm>
          <a:prstGeom prst="rect">
            <a:avLst/>
          </a:prstGeom>
          <a:solidFill>
            <a:schemeClr val="bg1">
              <a:alpha val="14999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7748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CBM Silicon Tracking System 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916D608-34ED-4CFF-84BF-02067398AA3C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310475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CBM Silicon Tracking System 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9CF0BB8-716A-466C-8758-386022D3B547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781938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87338" y="1125538"/>
            <a:ext cx="4225925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5663" y="1125538"/>
            <a:ext cx="4227512" cy="52562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CBM Silicon Tracking System 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94B4BF9-9CCF-4B48-99B0-F8A0F53E87FE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890538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CBM Silicon Tracking System </a:t>
            </a:r>
            <a:endParaRPr lang="de-DE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081FB28-CE83-4B5A-B2E0-20C0026E96A3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729922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CBM Silicon Tracking System </a:t>
            </a:r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FDD598C-D208-40BF-9F50-1C62B90C5D1F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289591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CBM Silicon Tracking System </a:t>
            </a:r>
            <a:endParaRPr lang="de-DE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D1B9F9B-6197-4F77-A07D-9CDB921B43D0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789622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4114800" cy="365125"/>
          </a:xfrm>
        </p:spPr>
        <p:txBody>
          <a:bodyPr/>
          <a:lstStyle/>
          <a:p>
            <a:r>
              <a:rPr lang="en-US" smtClean="0"/>
              <a:t>4th Helmholtz Matter and Technologies Meeting    </a:t>
            </a:r>
            <a:endParaRPr lang="de-DE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648200" y="6356350"/>
            <a:ext cx="3200400" cy="365125"/>
          </a:xfrm>
        </p:spPr>
        <p:txBody>
          <a:bodyPr/>
          <a:lstStyle/>
          <a:p>
            <a:r>
              <a:rPr lang="en-US" smtClean="0"/>
              <a:t>CBM Silicon Tracking System </a:t>
            </a:r>
            <a:endParaRPr lang="de-DE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</p:spPr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CBM Silicon Tracking System 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6747374-E9C4-4CA3-8141-90E11A6D1908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434351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CBM Silicon Tracking System </a:t>
            </a:r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3549571-01BF-46AC-87A2-668041CEE4CD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444891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CBM Silicon Tracking System 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FC39B60-922F-40F9-8B10-CCDF5FFB686C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702095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2113" y="225425"/>
            <a:ext cx="2151062" cy="61563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7338" y="225425"/>
            <a:ext cx="6302375" cy="61563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CBM Silicon Tracking System 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60CA5C7-3848-445B-B6F1-5D9FA5215271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616621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7338" y="225425"/>
            <a:ext cx="8605837" cy="4905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87338" y="1125538"/>
            <a:ext cx="8605837" cy="5256212"/>
          </a:xfrm>
        </p:spPr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-36513" y="6607175"/>
            <a:ext cx="4392613" cy="250825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CBM Silicon Tracking System 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8316913" y="6607175"/>
            <a:ext cx="728662" cy="250825"/>
          </a:xfrm>
        </p:spPr>
        <p:txBody>
          <a:bodyPr/>
          <a:lstStyle>
            <a:lvl1pPr>
              <a:defRPr/>
            </a:lvl1pPr>
          </a:lstStyle>
          <a:p>
            <a:fld id="{5B49C616-DEC3-4272-A37F-095535708466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117376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4th Helmholtz Matter and Technologies Meeting    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CBM Silicon Tracking System 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4th Helmholtz Matter and Technologies Meeting    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CBM Silicon Tracking System 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4th Helmholtz Matter and Technologies Meeting    </a:t>
            </a:r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CBM Silicon Tracking System </a:t>
            </a:r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3276600" cy="365125"/>
          </a:xfrm>
        </p:spPr>
        <p:txBody>
          <a:bodyPr/>
          <a:lstStyle/>
          <a:p>
            <a:r>
              <a:rPr lang="en-US" smtClean="0"/>
              <a:t>4th Helmholtz Matter and Technologies Meeting    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>
          <a:xfrm>
            <a:off x="4114800" y="6356350"/>
            <a:ext cx="2133600" cy="365125"/>
          </a:xfrm>
        </p:spPr>
        <p:txBody>
          <a:bodyPr/>
          <a:lstStyle/>
          <a:p>
            <a:r>
              <a:rPr lang="en-US" smtClean="0"/>
              <a:t>CBM Silicon Tracking System 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3429000" cy="365125"/>
          </a:xfrm>
        </p:spPr>
        <p:txBody>
          <a:bodyPr/>
          <a:lstStyle/>
          <a:p>
            <a:r>
              <a:rPr lang="en-US" smtClean="0"/>
              <a:t>4th Helmholtz Matter and Technologies Meeting    </a:t>
            </a:r>
            <a:endParaRPr lang="de-DE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267200" y="6356350"/>
            <a:ext cx="3581400" cy="365125"/>
          </a:xfrm>
        </p:spPr>
        <p:txBody>
          <a:bodyPr/>
          <a:lstStyle/>
          <a:p>
            <a:r>
              <a:rPr lang="en-US" smtClean="0"/>
              <a:t>CBM Silicon Tracking System </a:t>
            </a:r>
            <a:endParaRPr lang="de-DE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356350"/>
            <a:ext cx="762000" cy="365125"/>
          </a:xfrm>
        </p:spPr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4th Helmholtz Matter and Technologies Meeting    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CBM Silicon Tracking System 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4th Helmholtz Matter and Technologies Meeting    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CBM Silicon Tracking System </a:t>
            </a: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4th Helmholtz Matter and Technologies Meeting    </a:t>
            </a:r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CBM Silicon Tracking System </a:t>
            </a:r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6AE60A-B69C-4790-82F7-3882EDF23186}" type="slidenum">
              <a:rPr lang="de-DE" smtClean="0"/>
              <a:pPr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87338" y="225425"/>
            <a:ext cx="8605837" cy="49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Titelmasterformat durch Klicken bearbeiten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7338" y="1125538"/>
            <a:ext cx="8605837" cy="5256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Textmasterformate durch Klicken bearbeiten</a:t>
            </a:r>
          </a:p>
          <a:p>
            <a:pPr lvl="1"/>
            <a:r>
              <a:rPr lang="en-GB" smtClean="0"/>
              <a:t>Zweite Ebene</a:t>
            </a:r>
          </a:p>
          <a:p>
            <a:pPr lvl="2"/>
            <a:r>
              <a:rPr lang="en-GB" smtClean="0"/>
              <a:t>Dritte Ebene</a:t>
            </a:r>
          </a:p>
          <a:p>
            <a:pPr lvl="3"/>
            <a:r>
              <a:rPr lang="en-GB" smtClean="0"/>
              <a:t>Vierte Ebene</a:t>
            </a:r>
          </a:p>
          <a:p>
            <a:pPr lvl="4"/>
            <a:r>
              <a:rPr lang="en-GB" smtClean="0"/>
              <a:t>Fünfte Ebene</a:t>
            </a:r>
          </a:p>
        </p:txBody>
      </p:sp>
      <p:sp>
        <p:nvSpPr>
          <p:cNvPr id="47108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-36513" y="6607175"/>
            <a:ext cx="4392613" cy="25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rgbClr val="00599D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/>
              <a:t>CBM Silicon Tracking System </a:t>
            </a:r>
            <a:endParaRPr lang="de-DE"/>
          </a:p>
        </p:txBody>
      </p:sp>
      <p:sp>
        <p:nvSpPr>
          <p:cNvPr id="47109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16913" y="6607175"/>
            <a:ext cx="728662" cy="25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0599D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6EBB1F1-296B-45A0-A36A-AE02A4E1E566}" type="slidenum">
              <a:rPr lang="de-DE"/>
              <a:pPr fontAlgn="base">
                <a:spcBef>
                  <a:spcPct val="0"/>
                </a:spcBef>
                <a:spcAft>
                  <a:spcPct val="0"/>
                </a:spcAft>
              </a:pPr>
              <a:t>‹Nr.›</a:t>
            </a:fld>
            <a:endParaRPr lang="de-DE"/>
          </a:p>
        </p:txBody>
      </p:sp>
      <p:sp>
        <p:nvSpPr>
          <p:cNvPr id="47110" name="Rectangle 6"/>
          <p:cNvSpPr>
            <a:spLocks noChangeArrowheads="1"/>
          </p:cNvSpPr>
          <p:nvPr/>
        </p:nvSpPr>
        <p:spPr bwMode="auto">
          <a:xfrm>
            <a:off x="4356100" y="6607175"/>
            <a:ext cx="1404938" cy="84138"/>
          </a:xfrm>
          <a:prstGeom prst="rect">
            <a:avLst/>
          </a:prstGeom>
          <a:solidFill>
            <a:srgbClr val="FF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47111" name="Rectangle 7"/>
          <p:cNvSpPr>
            <a:spLocks noChangeArrowheads="1"/>
          </p:cNvSpPr>
          <p:nvPr/>
        </p:nvSpPr>
        <p:spPr bwMode="auto">
          <a:xfrm>
            <a:off x="5757863" y="6607175"/>
            <a:ext cx="1404937" cy="84138"/>
          </a:xfrm>
          <a:prstGeom prst="rect">
            <a:avLst/>
          </a:prstGeom>
          <a:solidFill>
            <a:srgbClr val="96969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47112" name="Rectangle 8"/>
          <p:cNvSpPr>
            <a:spLocks noChangeArrowheads="1"/>
          </p:cNvSpPr>
          <p:nvPr/>
        </p:nvSpPr>
        <p:spPr bwMode="auto">
          <a:xfrm>
            <a:off x="7162800" y="6607175"/>
            <a:ext cx="1404938" cy="84138"/>
          </a:xfrm>
          <a:prstGeom prst="rect">
            <a:avLst/>
          </a:prstGeom>
          <a:solidFill>
            <a:srgbClr val="0033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47113" name="Rectangle 9"/>
          <p:cNvSpPr>
            <a:spLocks noChangeArrowheads="1"/>
          </p:cNvSpPr>
          <p:nvPr/>
        </p:nvSpPr>
        <p:spPr bwMode="auto">
          <a:xfrm>
            <a:off x="0" y="6524625"/>
            <a:ext cx="9144000" cy="82550"/>
          </a:xfrm>
          <a:prstGeom prst="rect">
            <a:avLst/>
          </a:prstGeom>
          <a:solidFill>
            <a:srgbClr val="00599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47114" name="Rectangle 10"/>
          <p:cNvSpPr>
            <a:spLocks noChangeArrowheads="1"/>
          </p:cNvSpPr>
          <p:nvPr/>
        </p:nvSpPr>
        <p:spPr bwMode="auto">
          <a:xfrm>
            <a:off x="5757863" y="6691313"/>
            <a:ext cx="2809875" cy="82550"/>
          </a:xfrm>
          <a:prstGeom prst="rect">
            <a:avLst/>
          </a:prstGeom>
          <a:solidFill>
            <a:srgbClr val="00599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47115" name="Rectangle 11"/>
          <p:cNvSpPr>
            <a:spLocks noChangeArrowheads="1"/>
          </p:cNvSpPr>
          <p:nvPr/>
        </p:nvSpPr>
        <p:spPr bwMode="auto">
          <a:xfrm>
            <a:off x="4356100" y="6775450"/>
            <a:ext cx="1404938" cy="82550"/>
          </a:xfrm>
          <a:prstGeom prst="rect">
            <a:avLst/>
          </a:prstGeom>
          <a:solidFill>
            <a:srgbClr val="00599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  <p:sp>
        <p:nvSpPr>
          <p:cNvPr id="47116" name="Rectangle 12"/>
          <p:cNvSpPr>
            <a:spLocks noChangeArrowheads="1"/>
          </p:cNvSpPr>
          <p:nvPr/>
        </p:nvSpPr>
        <p:spPr bwMode="auto">
          <a:xfrm>
            <a:off x="0" y="873125"/>
            <a:ext cx="9144000" cy="82550"/>
          </a:xfrm>
          <a:prstGeom prst="rect">
            <a:avLst/>
          </a:prstGeom>
          <a:solidFill>
            <a:srgbClr val="00599D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816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p:hf hdr="0"/>
  <p:txStyles>
    <p:titleStyle>
      <a:lvl1pPr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rgbClr val="00599D"/>
          </a:solidFill>
          <a:latin typeface="Arial" pitchFamily="34" charset="0"/>
        </a:defRPr>
      </a:lvl9pPr>
    </p:titleStyle>
    <p:bodyStyle>
      <a:lvl1pPr marL="85725" indent="-85725" algn="l" rtl="0" fontAlgn="base">
        <a:spcBef>
          <a:spcPct val="20000"/>
        </a:spcBef>
        <a:spcAft>
          <a:spcPct val="0"/>
        </a:spcAft>
        <a:buClr>
          <a:srgbClr val="0066CC"/>
        </a:buClr>
        <a:buFont typeface="Wingdings" pitchFamily="2" charset="2"/>
        <a:defRPr sz="2400">
          <a:solidFill>
            <a:srgbClr val="00599D"/>
          </a:solidFill>
          <a:latin typeface="+mn-lt"/>
          <a:ea typeface="+mn-ea"/>
          <a:cs typeface="+mn-cs"/>
        </a:defRPr>
      </a:lvl1pPr>
      <a:lvl2pPr marL="419100" indent="-266700" algn="l" rtl="0" fontAlgn="base">
        <a:spcBef>
          <a:spcPct val="20000"/>
        </a:spcBef>
        <a:spcAft>
          <a:spcPct val="0"/>
        </a:spcAft>
        <a:buClr>
          <a:srgbClr val="FF9900"/>
        </a:buClr>
        <a:buSzPct val="14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2pPr>
      <a:lvl3pPr marL="514350" algn="l" rtl="0" fontAlgn="base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</a:defRPr>
      </a:lvl3pPr>
      <a:lvl4pPr marL="714375" indent="-20638" algn="l" rtl="0" fontAlgn="base">
        <a:spcBef>
          <a:spcPct val="20000"/>
        </a:spcBef>
        <a:spcAft>
          <a:spcPct val="0"/>
        </a:spcAft>
        <a:defRPr sz="1600" i="1">
          <a:solidFill>
            <a:srgbClr val="990000"/>
          </a:solidFill>
          <a:latin typeface="+mn-lt"/>
        </a:defRPr>
      </a:lvl4pPr>
      <a:lvl5pPr marL="21431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5pPr>
      <a:lvl6pPr marL="26003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6pPr>
      <a:lvl7pPr marL="30575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7pPr>
      <a:lvl8pPr marL="35147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8pPr>
      <a:lvl9pPr marL="3971925" indent="-1247775" algn="l" rtl="0" fontAlgn="base">
        <a:spcBef>
          <a:spcPct val="20000"/>
        </a:spcBef>
        <a:spcAft>
          <a:spcPct val="0"/>
        </a:spcAft>
        <a:defRPr sz="1600">
          <a:solidFill>
            <a:srgbClr val="0066CC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13.jpeg"/><Relationship Id="rId12" Type="http://schemas.microsoft.com/office/2007/relationships/hdphoto" Target="../media/hdphoto4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11" Type="http://schemas.openxmlformats.org/officeDocument/2006/relationships/image" Target="../media/image16.png"/><Relationship Id="rId5" Type="http://schemas.microsoft.com/office/2007/relationships/hdphoto" Target="../media/hdphoto2.wdp"/><Relationship Id="rId10" Type="http://schemas.openxmlformats.org/officeDocument/2006/relationships/image" Target="../media/image15.png"/><Relationship Id="rId4" Type="http://schemas.openxmlformats.org/officeDocument/2006/relationships/image" Target="../media/image11.jpeg"/><Relationship Id="rId9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478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dirty="0"/>
              <a:t>The Silicon Tracking System of the </a:t>
            </a:r>
            <a:br>
              <a:rPr lang="en-US" dirty="0"/>
            </a:br>
            <a:r>
              <a:rPr lang="en-US" dirty="0"/>
              <a:t>CBM experiment at FAIR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3276600"/>
            <a:ext cx="9144000" cy="2743200"/>
          </a:xfrm>
        </p:spPr>
        <p:txBody>
          <a:bodyPr>
            <a:normAutofit lnSpcReduction="10000"/>
          </a:bodyPr>
          <a:lstStyle/>
          <a:p>
            <a:r>
              <a:rPr lang="en-US" sz="2200" dirty="0" smtClean="0">
                <a:solidFill>
                  <a:schemeClr val="tx1"/>
                </a:solidFill>
                <a:sym typeface="Symbol" panose="05050102010706020507" pitchFamily="18" charset="2"/>
              </a:rPr>
              <a:t>Joh</a:t>
            </a:r>
            <a:r>
              <a:rPr lang="en-US" sz="2400" dirty="0" smtClean="0">
                <a:solidFill>
                  <a:schemeClr val="tx1"/>
                </a:solidFill>
                <a:sym typeface="Symbol" panose="05050102010706020507" pitchFamily="18" charset="2"/>
              </a:rPr>
              <a:t>ann M. Heuser, </a:t>
            </a:r>
            <a:br>
              <a:rPr lang="en-US" sz="2400" dirty="0" smtClean="0">
                <a:solidFill>
                  <a:schemeClr val="tx1"/>
                </a:solidFill>
                <a:sym typeface="Symbol" panose="05050102010706020507" pitchFamily="18" charset="2"/>
              </a:rPr>
            </a:br>
            <a:r>
              <a:rPr lang="en-US" sz="2400" i="1" dirty="0" smtClean="0">
                <a:solidFill>
                  <a:schemeClr val="tx1"/>
                </a:solidFill>
                <a:sym typeface="Symbol" panose="05050102010706020507" pitchFamily="18" charset="2"/>
              </a:rPr>
              <a:t>GSI </a:t>
            </a:r>
            <a:r>
              <a:rPr lang="en-US" sz="2400" i="1" dirty="0" err="1" smtClean="0">
                <a:solidFill>
                  <a:schemeClr val="tx1"/>
                </a:solidFill>
                <a:sym typeface="Symbol" panose="05050102010706020507" pitchFamily="18" charset="2"/>
              </a:rPr>
              <a:t>Helmholtzzentrum</a:t>
            </a:r>
            <a:r>
              <a:rPr lang="en-US" sz="2400" i="1" dirty="0" smtClean="0">
                <a:solidFill>
                  <a:schemeClr val="tx1"/>
                </a:solidFill>
                <a:sym typeface="Symbol" panose="05050102010706020507" pitchFamily="18" charset="2"/>
              </a:rPr>
              <a:t> f</a:t>
            </a:r>
            <a:r>
              <a:rPr lang="de-DE" sz="2400" i="1" dirty="0" smtClean="0">
                <a:solidFill>
                  <a:schemeClr val="tx1"/>
                </a:solidFill>
                <a:sym typeface="Symbol" panose="05050102010706020507" pitchFamily="18" charset="2"/>
              </a:rPr>
              <a:t>ü</a:t>
            </a:r>
            <a:r>
              <a:rPr lang="en-US" sz="2400" i="1" dirty="0" smtClean="0">
                <a:solidFill>
                  <a:schemeClr val="tx1"/>
                </a:solidFill>
                <a:sym typeface="Symbol" panose="05050102010706020507" pitchFamily="18" charset="2"/>
              </a:rPr>
              <a:t>r </a:t>
            </a:r>
            <a:r>
              <a:rPr lang="en-US" sz="2400" i="1" dirty="0" err="1" smtClean="0">
                <a:solidFill>
                  <a:schemeClr val="tx1"/>
                </a:solidFill>
                <a:sym typeface="Symbol" panose="05050102010706020507" pitchFamily="18" charset="2"/>
              </a:rPr>
              <a:t>Schwerionenforschung</a:t>
            </a:r>
            <a:r>
              <a:rPr lang="en-US" sz="2400" i="1" dirty="0" smtClean="0">
                <a:solidFill>
                  <a:schemeClr val="tx1"/>
                </a:solidFill>
                <a:sym typeface="Symbol" panose="05050102010706020507" pitchFamily="18" charset="2"/>
              </a:rPr>
              <a:t> GmbH </a:t>
            </a:r>
            <a:br>
              <a:rPr lang="en-US" sz="2400" i="1" dirty="0" smtClean="0">
                <a:solidFill>
                  <a:schemeClr val="tx1"/>
                </a:solidFill>
                <a:sym typeface="Symbol" panose="05050102010706020507" pitchFamily="18" charset="2"/>
              </a:rPr>
            </a:br>
            <a:r>
              <a:rPr lang="en-US" sz="900" i="1" dirty="0" smtClean="0">
                <a:solidFill>
                  <a:schemeClr val="tx1"/>
                </a:solidFill>
                <a:sym typeface="Symbol" panose="05050102010706020507" pitchFamily="18" charset="2"/>
              </a:rPr>
              <a:t/>
            </a:r>
            <a:br>
              <a:rPr lang="en-US" sz="900" i="1" dirty="0" smtClean="0">
                <a:solidFill>
                  <a:schemeClr val="tx1"/>
                </a:solidFill>
                <a:sym typeface="Symbol" panose="05050102010706020507" pitchFamily="18" charset="2"/>
              </a:rPr>
            </a:br>
            <a:r>
              <a:rPr lang="en-US" sz="2400" i="1" dirty="0" smtClean="0">
                <a:solidFill>
                  <a:schemeClr val="tx1"/>
                </a:solidFill>
                <a:sym typeface="Symbol" panose="05050102010706020507" pitchFamily="18" charset="2"/>
              </a:rPr>
              <a:t>  for the CBM </a:t>
            </a:r>
            <a:r>
              <a:rPr lang="en-US" sz="2400" i="1" dirty="0">
                <a:solidFill>
                  <a:schemeClr val="tx1"/>
                </a:solidFill>
                <a:sym typeface="Symbol" panose="05050102010706020507" pitchFamily="18" charset="2"/>
              </a:rPr>
              <a:t>Collaboration </a:t>
            </a:r>
            <a:r>
              <a:rPr lang="en-US" sz="2400" i="1" dirty="0" smtClean="0">
                <a:solidFill>
                  <a:schemeClr val="tx1"/>
                </a:solidFill>
                <a:sym typeface="Symbol" panose="05050102010706020507" pitchFamily="18" charset="2"/>
              </a:rPr>
              <a:t>   </a:t>
            </a:r>
            <a:r>
              <a:rPr lang="en-US" sz="2200" i="1" dirty="0" smtClean="0">
                <a:solidFill>
                  <a:schemeClr val="tx1"/>
                </a:solidFill>
                <a:sym typeface="Symbol" panose="05050102010706020507" pitchFamily="18" charset="2"/>
              </a:rPr>
              <a:t/>
            </a:r>
            <a:br>
              <a:rPr lang="en-US" sz="2200" i="1" dirty="0" smtClean="0">
                <a:solidFill>
                  <a:schemeClr val="tx1"/>
                </a:solidFill>
                <a:sym typeface="Symbol" panose="05050102010706020507" pitchFamily="18" charset="2"/>
              </a:rPr>
            </a:br>
            <a:r>
              <a:rPr lang="en-US" sz="2600" i="1" dirty="0" smtClean="0">
                <a:solidFill>
                  <a:schemeClr val="tx1"/>
                </a:solidFill>
                <a:sym typeface="Symbol" panose="05050102010706020507" pitchFamily="18" charset="2"/>
              </a:rPr>
              <a:t/>
            </a:r>
            <a:br>
              <a:rPr lang="en-US" sz="2600" i="1" dirty="0" smtClean="0">
                <a:solidFill>
                  <a:schemeClr val="tx1"/>
                </a:solidFill>
                <a:sym typeface="Symbol" panose="05050102010706020507" pitchFamily="18" charset="2"/>
              </a:rPr>
            </a:br>
            <a:r>
              <a:rPr lang="en-US" sz="2600" dirty="0" smtClean="0">
                <a:solidFill>
                  <a:schemeClr val="tx1"/>
                </a:solidFill>
                <a:sym typeface="Symbol" panose="05050102010706020507" pitchFamily="18" charset="2"/>
              </a:rPr>
              <a:t/>
            </a:r>
            <a:br>
              <a:rPr lang="en-US" sz="2600" dirty="0" smtClean="0">
                <a:solidFill>
                  <a:schemeClr val="tx1"/>
                </a:solidFill>
                <a:sym typeface="Symbol" panose="05050102010706020507" pitchFamily="18" charset="2"/>
              </a:rPr>
            </a:br>
            <a:r>
              <a:rPr lang="en-US" sz="2400" dirty="0" smtClean="0">
                <a:solidFill>
                  <a:schemeClr val="tx1"/>
                </a:solidFill>
                <a:sym typeface="Symbol" panose="05050102010706020507" pitchFamily="18" charset="2"/>
              </a:rPr>
              <a:t>4</a:t>
            </a:r>
            <a:r>
              <a:rPr lang="en-US" sz="2400" baseline="30000" dirty="0" smtClean="0">
                <a:solidFill>
                  <a:schemeClr val="tx1"/>
                </a:solidFill>
                <a:sym typeface="Symbol" panose="05050102010706020507" pitchFamily="18" charset="2"/>
              </a:rPr>
              <a:t>th</a:t>
            </a:r>
            <a:r>
              <a:rPr lang="en-US" sz="2400" dirty="0" smtClean="0">
                <a:solidFill>
                  <a:schemeClr val="tx1"/>
                </a:solidFill>
                <a:sym typeface="Symbol" panose="05050102010706020507" pitchFamily="18" charset="2"/>
              </a:rPr>
              <a:t> Helmholtz Matter and Technologies Meeting, </a:t>
            </a:r>
            <a:br>
              <a:rPr lang="en-US" sz="2400" dirty="0" smtClean="0">
                <a:solidFill>
                  <a:schemeClr val="tx1"/>
                </a:solidFill>
                <a:sym typeface="Symbol" panose="05050102010706020507" pitchFamily="18" charset="2"/>
              </a:rPr>
            </a:br>
            <a:r>
              <a:rPr lang="en-US" sz="2400" dirty="0" smtClean="0">
                <a:solidFill>
                  <a:schemeClr val="tx1"/>
                </a:solidFill>
                <a:sym typeface="Symbol" panose="05050102010706020507" pitchFamily="18" charset="2"/>
              </a:rPr>
              <a:t>Berlin, 12-14 June 2018 </a:t>
            </a:r>
            <a:endParaRPr lang="en-US" sz="2400" dirty="0" smtClean="0">
              <a:solidFill>
                <a:schemeClr val="tx1"/>
              </a:solidFill>
            </a:endParaRPr>
          </a:p>
          <a:p>
            <a:endParaRPr lang="en-US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1253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4th Helmholtz Matter and Technologies Meeting    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2</a:t>
            </a:fld>
            <a:endParaRPr lang="de-DE"/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86" t="15517" r="20250" b="11035"/>
          <a:stretch/>
        </p:blipFill>
        <p:spPr bwMode="auto">
          <a:xfrm>
            <a:off x="4368282" y="2946917"/>
            <a:ext cx="4114800" cy="3011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61" y="2929811"/>
            <a:ext cx="4265239" cy="3209253"/>
          </a:xfrm>
          <a:prstGeom prst="rect">
            <a:avLst/>
          </a:prstGeom>
        </p:spPr>
      </p:pic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CBM Silicon Tracking System </a:t>
            </a:r>
            <a:endParaRPr lang="de-DE" dirty="0"/>
          </a:p>
        </p:txBody>
      </p:sp>
      <p:sp>
        <p:nvSpPr>
          <p:cNvPr id="12" name="Content Placeholder 1"/>
          <p:cNvSpPr>
            <a:spLocks noGrp="1"/>
          </p:cNvSpPr>
          <p:nvPr>
            <p:ph idx="1"/>
          </p:nvPr>
        </p:nvSpPr>
        <p:spPr>
          <a:xfrm>
            <a:off x="457200" y="304800"/>
            <a:ext cx="8229600" cy="45259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CBM: world-record high-rate heavy-ion physics experiment </a:t>
            </a:r>
          </a:p>
          <a:p>
            <a:pPr lvl="1"/>
            <a:r>
              <a:rPr lang="en-US" sz="2000" b="1" i="1" dirty="0" smtClean="0"/>
              <a:t>C</a:t>
            </a:r>
            <a:r>
              <a:rPr lang="en-US" sz="2000" i="1" dirty="0" smtClean="0"/>
              <a:t>ompressed </a:t>
            </a:r>
            <a:r>
              <a:rPr lang="en-US" sz="2000" b="1" i="1" dirty="0" smtClean="0"/>
              <a:t>B</a:t>
            </a:r>
            <a:r>
              <a:rPr lang="en-US" sz="2000" i="1" dirty="0" smtClean="0"/>
              <a:t>aryonic </a:t>
            </a:r>
            <a:r>
              <a:rPr lang="en-US" sz="2000" b="1" i="1" dirty="0" smtClean="0"/>
              <a:t>M</a:t>
            </a:r>
            <a:r>
              <a:rPr lang="en-US" sz="2000" i="1" dirty="0" smtClean="0"/>
              <a:t>atter; up to </a:t>
            </a:r>
            <a:r>
              <a:rPr lang="en-US" sz="2000" i="1" dirty="0" smtClean="0"/>
              <a:t>10</a:t>
            </a:r>
            <a:r>
              <a:rPr lang="en-US" sz="2000" i="1" baseline="30000" dirty="0"/>
              <a:t>7</a:t>
            </a:r>
            <a:r>
              <a:rPr lang="en-US" sz="2000" i="1" dirty="0" smtClean="0"/>
              <a:t> </a:t>
            </a:r>
            <a:r>
              <a:rPr lang="en-US" sz="2000" i="1" dirty="0" smtClean="0"/>
              <a:t>beam-target interactions/s </a:t>
            </a:r>
          </a:p>
          <a:p>
            <a:pPr lvl="1"/>
            <a:r>
              <a:rPr lang="en-US" sz="2000" i="1" dirty="0"/>
              <a:t>in preparation by the international CBM Collaboration </a:t>
            </a:r>
            <a:r>
              <a:rPr lang="en-US" sz="2000" i="1" dirty="0" smtClean="0"/>
              <a:t>at FAIR-SIS100 </a:t>
            </a:r>
          </a:p>
          <a:p>
            <a:r>
              <a:rPr lang="en-US" sz="2400" dirty="0" smtClean="0"/>
              <a:t>Silicon Tracking System STS: core CBM detector  </a:t>
            </a:r>
          </a:p>
          <a:p>
            <a:pPr lvl="1"/>
            <a:r>
              <a:rPr lang="en-US" sz="2000" i="1" dirty="0" smtClean="0"/>
              <a:t>identification of hundreds of charged particles per interaction </a:t>
            </a:r>
          </a:p>
          <a:p>
            <a:pPr lvl="1"/>
            <a:r>
              <a:rPr lang="en-US" sz="2000" i="1" dirty="0" smtClean="0"/>
              <a:t>determination of their momenta in a dipole magnetic field </a:t>
            </a:r>
          </a:p>
        </p:txBody>
      </p:sp>
    </p:spTree>
    <p:extLst>
      <p:ext uri="{BB962C8B-B14F-4D97-AF65-F5344CB8AC3E}">
        <p14:creationId xmlns:p14="http://schemas.microsoft.com/office/powerpoint/2010/main" val="786347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Q:\Eigene Dateien\Work\CBM\talks\2016\Workshop-CiS-Erfurt_27-29-November-2016\CBM06-sensor-family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95" t="9829" r="14584" b="17308"/>
          <a:stretch/>
        </p:blipFill>
        <p:spPr bwMode="auto">
          <a:xfrm>
            <a:off x="4052141" y="914400"/>
            <a:ext cx="2614706" cy="1877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>
            <a:grpSpLocks noChangeAspect="1"/>
          </p:cNvGrpSpPr>
          <p:nvPr/>
        </p:nvGrpSpPr>
        <p:grpSpPr>
          <a:xfrm>
            <a:off x="6444900" y="1496083"/>
            <a:ext cx="2165700" cy="1649609"/>
            <a:chOff x="5334000" y="3517938"/>
            <a:chExt cx="2155777" cy="1642051"/>
          </a:xfrm>
        </p:grpSpPr>
        <p:pic>
          <p:nvPicPr>
            <p:cNvPr id="10" name="Picture 9" descr="\\WinfileSvM\DL$Root\cschmidt\Eigene Dateien\CBM\FEB-8-Development\20180314_153544_resized.jp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62" t="14533" r="8248" b="12655"/>
            <a:stretch/>
          </p:blipFill>
          <p:spPr bwMode="auto">
            <a:xfrm>
              <a:off x="5334000" y="4150787"/>
              <a:ext cx="2155777" cy="1009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2" descr="\\WinfileSvM\DL$Root\cschmidt\Eigene Dateien\CBM\CBM-XYTER\Submission Details STS-XYTER 2.0\STS_XYTER_2\STS2_XYTER_testsocket_03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07" t="13051" r="10097" b="10791"/>
            <a:stretch/>
          </p:blipFill>
          <p:spPr bwMode="auto">
            <a:xfrm>
              <a:off x="6235386" y="3517938"/>
              <a:ext cx="1137181" cy="7911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4th Helmholtz Matter and Technologies Meeting    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CBM Silicon Tracking System 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3</a:t>
            </a:fld>
            <a:endParaRPr lang="de-DE"/>
          </a:p>
        </p:txBody>
      </p:sp>
      <p:sp>
        <p:nvSpPr>
          <p:cNvPr id="8" name="Content Placeholder 1"/>
          <p:cNvSpPr>
            <a:spLocks noGrp="1"/>
          </p:cNvSpPr>
          <p:nvPr>
            <p:ph idx="1"/>
          </p:nvPr>
        </p:nvSpPr>
        <p:spPr>
          <a:xfrm>
            <a:off x="381000" y="304800"/>
            <a:ext cx="8229600" cy="59436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STS technical developments are advanced, </a:t>
            </a:r>
            <a:br>
              <a:rPr lang="en-US" sz="2400" dirty="0" smtClean="0"/>
            </a:br>
            <a:r>
              <a:rPr lang="en-US" sz="2400" dirty="0" smtClean="0"/>
              <a:t>construction starting in 2019 </a:t>
            </a:r>
            <a:br>
              <a:rPr lang="en-US" sz="2400" dirty="0" smtClean="0"/>
            </a:br>
            <a:endParaRPr lang="en-US" sz="1000" dirty="0" smtClean="0"/>
          </a:p>
          <a:p>
            <a:pPr lvl="1"/>
            <a:r>
              <a:rPr lang="en-US" sz="2000" i="1" dirty="0" smtClean="0"/>
              <a:t>double-sided silicon </a:t>
            </a:r>
            <a:br>
              <a:rPr lang="en-US" sz="2000" i="1" dirty="0" smtClean="0"/>
            </a:br>
            <a:r>
              <a:rPr lang="en-US" sz="2000" i="1" dirty="0" err="1" smtClean="0"/>
              <a:t>microstrip</a:t>
            </a:r>
            <a:r>
              <a:rPr lang="en-US" sz="2000" i="1" dirty="0" smtClean="0"/>
              <a:t> sensors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(</a:t>
            </a:r>
            <a:r>
              <a:rPr lang="en-US" sz="1600" dirty="0" smtClean="0"/>
              <a:t>high spatial segmentation, </a:t>
            </a:r>
            <a:br>
              <a:rPr lang="en-US" sz="1600" dirty="0" smtClean="0"/>
            </a:br>
            <a:r>
              <a:rPr lang="en-US" sz="1600" dirty="0" smtClean="0"/>
              <a:t>  radiation tolerance)</a:t>
            </a:r>
            <a:br>
              <a:rPr lang="en-US" sz="1600" dirty="0" smtClean="0"/>
            </a:br>
            <a:endParaRPr lang="en-US" sz="1200" dirty="0" smtClean="0"/>
          </a:p>
          <a:p>
            <a:pPr lvl="1"/>
            <a:r>
              <a:rPr lang="en-US" sz="2000" i="1" dirty="0" smtClean="0"/>
              <a:t>self-triggering read-out </a:t>
            </a:r>
            <a:br>
              <a:rPr lang="en-US" sz="2000" i="1" dirty="0" smtClean="0"/>
            </a:br>
            <a:r>
              <a:rPr lang="en-US" sz="2000" i="1" dirty="0" smtClean="0"/>
              <a:t>electronics 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1600" dirty="0" smtClean="0"/>
              <a:t>(high time resolution, charge </a:t>
            </a:r>
            <a:br>
              <a:rPr lang="en-US" sz="1600" dirty="0" smtClean="0"/>
            </a:br>
            <a:r>
              <a:rPr lang="en-US" sz="1600" dirty="0" smtClean="0"/>
              <a:t>  measurement, high data throughput)  </a:t>
            </a:r>
            <a:r>
              <a:rPr lang="en-US" sz="2000" dirty="0" smtClean="0"/>
              <a:t/>
            </a:r>
            <a:br>
              <a:rPr lang="en-US" sz="2000" dirty="0" smtClean="0"/>
            </a:br>
            <a:endParaRPr lang="en-US" sz="1200" dirty="0" smtClean="0"/>
          </a:p>
          <a:p>
            <a:pPr lvl="1"/>
            <a:r>
              <a:rPr lang="en-US" sz="2000" i="1" dirty="0" smtClean="0"/>
              <a:t>module + ladder assembly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1600" dirty="0" smtClean="0"/>
              <a:t>(low mass, handling, yield) </a:t>
            </a:r>
            <a:r>
              <a:rPr lang="en-US" sz="2000" dirty="0" smtClean="0"/>
              <a:t/>
            </a:r>
            <a:br>
              <a:rPr lang="en-US" sz="2000" dirty="0" smtClean="0"/>
            </a:br>
            <a:endParaRPr lang="en-US" sz="1200" dirty="0" smtClean="0"/>
          </a:p>
          <a:p>
            <a:pPr lvl="1"/>
            <a:r>
              <a:rPr lang="en-US" sz="2000" i="1" dirty="0" smtClean="0"/>
              <a:t>system integration, </a:t>
            </a:r>
            <a:r>
              <a:rPr lang="en-US" sz="2000" i="1" dirty="0"/>
              <a:t/>
            </a:r>
            <a:br>
              <a:rPr lang="en-US" sz="2000" i="1" dirty="0"/>
            </a:br>
            <a:r>
              <a:rPr lang="en-US" sz="2000" i="1" dirty="0" smtClean="0"/>
              <a:t>system demonstrators </a:t>
            </a:r>
            <a:r>
              <a:rPr lang="en-US" sz="1600" i="1" dirty="0" smtClean="0"/>
              <a:t/>
            </a:r>
            <a:br>
              <a:rPr lang="en-US" sz="1600" i="1" dirty="0" smtClean="0"/>
            </a:br>
            <a:r>
              <a:rPr lang="en-US" sz="1600" i="1" dirty="0" smtClean="0"/>
              <a:t>(performance tests: </a:t>
            </a:r>
            <a:r>
              <a:rPr lang="en-US" sz="1600" i="1" dirty="0"/>
              <a:t> </a:t>
            </a:r>
            <a:r>
              <a:rPr lang="en-US" sz="1600" i="1" dirty="0" smtClean="0"/>
              <a:t> </a:t>
            </a:r>
            <a:br>
              <a:rPr lang="en-US" sz="1600" i="1" dirty="0" smtClean="0"/>
            </a:br>
            <a:r>
              <a:rPr lang="en-US" sz="1600" i="1" dirty="0" smtClean="0"/>
              <a:t> S/N, resolution, rate capability)</a:t>
            </a:r>
            <a:endParaRPr lang="en-US" sz="2000" i="1" dirty="0" smtClean="0"/>
          </a:p>
        </p:txBody>
      </p:sp>
      <p:pic>
        <p:nvPicPr>
          <p:cNvPr id="17" name="Picture 3" descr="Q:\Projekte\mSTS\Ladder Assembly\Pictures\L-Leg gluing\IMG_20180323_115253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9192"/>
          <a:stretch/>
        </p:blipFill>
        <p:spPr bwMode="auto">
          <a:xfrm>
            <a:off x="6324600" y="4016830"/>
            <a:ext cx="2514598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Grafik 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32" b="20316"/>
          <a:stretch/>
        </p:blipFill>
        <p:spPr>
          <a:xfrm>
            <a:off x="4660757" y="3200400"/>
            <a:ext cx="2921142" cy="108560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25" t="7127" r="26250" b="7356"/>
          <a:stretch/>
        </p:blipFill>
        <p:spPr bwMode="auto">
          <a:xfrm>
            <a:off x="4807655" y="4523793"/>
            <a:ext cx="1479621" cy="1878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000" b="26667"/>
          <a:stretch/>
        </p:blipFill>
        <p:spPr>
          <a:xfrm rot="5400000">
            <a:off x="3451295" y="5072434"/>
            <a:ext cx="1828800" cy="731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605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4th Helmholtz Matter and Technologies Meeting    </a:t>
            </a:r>
            <a:endParaRPr lang="de-DE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CBM Silicon Tracking System 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4</a:t>
            </a:fld>
            <a:endParaRPr lang="de-DE"/>
          </a:p>
        </p:txBody>
      </p:sp>
      <p:sp>
        <p:nvSpPr>
          <p:cNvPr id="7" name="Content Placeholder 1"/>
          <p:cNvSpPr>
            <a:spLocks noGrp="1"/>
          </p:cNvSpPr>
          <p:nvPr>
            <p:ph idx="1"/>
          </p:nvPr>
        </p:nvSpPr>
        <p:spPr>
          <a:xfrm>
            <a:off x="457200" y="457200"/>
            <a:ext cx="8458200" cy="56388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Germany</a:t>
            </a:r>
            <a:r>
              <a:rPr lang="en-US" dirty="0"/>
              <a:t>, Russia, Poland are key </a:t>
            </a:r>
            <a:r>
              <a:rPr lang="en-US" dirty="0" smtClean="0"/>
              <a:t>STS contributors </a:t>
            </a:r>
          </a:p>
          <a:p>
            <a:pPr lvl="1"/>
            <a:r>
              <a:rPr lang="en-US" dirty="0" smtClean="0"/>
              <a:t>distributed production of components </a:t>
            </a:r>
            <a:br>
              <a:rPr lang="en-US" dirty="0" smtClean="0"/>
            </a:br>
            <a:endParaRPr lang="en-US" dirty="0"/>
          </a:p>
          <a:p>
            <a:r>
              <a:rPr lang="en-US" dirty="0" smtClean="0"/>
              <a:t>Helmholtz Centers play an important role: </a:t>
            </a:r>
          </a:p>
          <a:p>
            <a:pPr lvl="1">
              <a:tabLst>
                <a:tab pos="1716088" algn="l"/>
                <a:tab pos="1773238" algn="l"/>
              </a:tabLst>
            </a:pPr>
            <a:r>
              <a:rPr lang="en-US" b="1" dirty="0" smtClean="0"/>
              <a:t>GSI:     	*</a:t>
            </a:r>
            <a:r>
              <a:rPr lang="en-US" dirty="0" smtClean="0"/>
              <a:t> Project leadership, technical coordination</a:t>
            </a:r>
            <a:br>
              <a:rPr lang="en-US" dirty="0" smtClean="0"/>
            </a:br>
            <a:r>
              <a:rPr lang="en-US" dirty="0" smtClean="0"/>
              <a:t>             </a:t>
            </a:r>
            <a:r>
              <a:rPr lang="en-US" b="1" dirty="0" smtClean="0"/>
              <a:t>*</a:t>
            </a:r>
            <a:r>
              <a:rPr lang="en-US" dirty="0" smtClean="0"/>
              <a:t> STS system integration  </a:t>
            </a:r>
            <a:br>
              <a:rPr lang="en-US" dirty="0" smtClean="0"/>
            </a:br>
            <a:r>
              <a:rPr lang="en-US" dirty="0" smtClean="0"/>
              <a:t>             </a:t>
            </a:r>
            <a:r>
              <a:rPr lang="en-US" b="1" dirty="0" smtClean="0"/>
              <a:t>*</a:t>
            </a:r>
            <a:r>
              <a:rPr lang="en-US" dirty="0" smtClean="0"/>
              <a:t> Detector Laboratory expertise + infrastructure </a:t>
            </a:r>
            <a:br>
              <a:rPr lang="en-US" dirty="0" smtClean="0"/>
            </a:br>
            <a:r>
              <a:rPr lang="en-US" dirty="0" smtClean="0"/>
              <a:t>             </a:t>
            </a:r>
            <a:r>
              <a:rPr lang="en-US" b="1" dirty="0" smtClean="0"/>
              <a:t>*</a:t>
            </a:r>
            <a:r>
              <a:rPr lang="en-US" dirty="0" smtClean="0"/>
              <a:t> demonstrator experiment </a:t>
            </a:r>
            <a:r>
              <a:rPr lang="en-US" dirty="0" err="1" smtClean="0"/>
              <a:t>miniCBM</a:t>
            </a:r>
            <a:r>
              <a:rPr lang="en-US" dirty="0"/>
              <a:t> </a:t>
            </a:r>
            <a:r>
              <a:rPr lang="en-US" dirty="0" smtClean="0"/>
              <a:t>at SIS18 </a:t>
            </a:r>
            <a:br>
              <a:rPr lang="en-US" dirty="0" smtClean="0"/>
            </a:br>
            <a:endParaRPr lang="en-US" sz="900" dirty="0" smtClean="0"/>
          </a:p>
          <a:p>
            <a:pPr lvl="1">
              <a:tabLst>
                <a:tab pos="1773238" algn="l"/>
              </a:tabLst>
            </a:pPr>
            <a:r>
              <a:rPr lang="en-US" b="1" dirty="0" smtClean="0"/>
              <a:t>J</a:t>
            </a:r>
            <a:r>
              <a:rPr lang="de-DE" b="1" dirty="0" smtClean="0"/>
              <a:t>ü</a:t>
            </a:r>
            <a:r>
              <a:rPr lang="en-US" b="1" dirty="0" smtClean="0"/>
              <a:t>lich: 	</a:t>
            </a:r>
            <a:r>
              <a:rPr lang="en-US" dirty="0" smtClean="0"/>
              <a:t>in-beam component tests with extracted </a:t>
            </a:r>
            <a:br>
              <a:rPr lang="en-US" dirty="0" smtClean="0"/>
            </a:br>
            <a:r>
              <a:rPr lang="en-US" dirty="0" smtClean="0"/>
              <a:t>             	proton beam at COSY </a:t>
            </a:r>
            <a:br>
              <a:rPr lang="en-US" dirty="0" smtClean="0"/>
            </a:br>
            <a:endParaRPr lang="en-US" sz="900" dirty="0" smtClean="0"/>
          </a:p>
          <a:p>
            <a:pPr lvl="1">
              <a:tabLst>
                <a:tab pos="1773238" algn="l"/>
              </a:tabLst>
            </a:pPr>
            <a:r>
              <a:rPr lang="en-US" b="1" dirty="0" smtClean="0"/>
              <a:t>KIT:      	</a:t>
            </a:r>
            <a:r>
              <a:rPr lang="en-US" dirty="0" smtClean="0"/>
              <a:t>module assembly center </a:t>
            </a:r>
            <a:br>
              <a:rPr lang="en-US" dirty="0" smtClean="0"/>
            </a:br>
            <a:endParaRPr lang="en-US" sz="900" dirty="0" smtClean="0"/>
          </a:p>
          <a:p>
            <a:pPr lvl="1">
              <a:tabLst>
                <a:tab pos="1773238" algn="l"/>
              </a:tabLst>
            </a:pPr>
            <a:r>
              <a:rPr lang="en-US" b="1" dirty="0" smtClean="0"/>
              <a:t>DESY:   	</a:t>
            </a:r>
            <a:r>
              <a:rPr lang="en-US" dirty="0" smtClean="0"/>
              <a:t>coordination of EU-H2020 Project CREMLIN:  </a:t>
            </a:r>
            <a:br>
              <a:rPr lang="en-US" dirty="0" smtClean="0"/>
            </a:br>
            <a:r>
              <a:rPr lang="en-US" dirty="0" smtClean="0"/>
              <a:t>             	WP3: Joint development of STS by GSI and JINR  </a:t>
            </a:r>
          </a:p>
        </p:txBody>
      </p:sp>
    </p:spTree>
    <p:extLst>
      <p:ext uri="{BB962C8B-B14F-4D97-AF65-F5344CB8AC3E}">
        <p14:creationId xmlns:p14="http://schemas.microsoft.com/office/powerpoint/2010/main" val="3521606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4th Helmholtz Matter and Technologies Meeting    </a:t>
            </a:r>
            <a:endParaRPr lang="de-DE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pPr/>
              <a:t>5</a:t>
            </a:fld>
            <a:endParaRPr lang="de-DE"/>
          </a:p>
        </p:txBody>
      </p:sp>
      <p:pic>
        <p:nvPicPr>
          <p:cNvPr id="6146" name="Picture 2" descr="Q:\Eigene Dateien\Work\CBM\talks\2018\MT-meeting-Berlin-Juni-2018\J.Heuser_poster_MTBerlin20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4363934" cy="617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102290" y="1177648"/>
            <a:ext cx="281940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P. </a:t>
            </a:r>
            <a:r>
              <a:rPr lang="en-US" dirty="0" err="1" smtClean="0"/>
              <a:t>Pfistner</a:t>
            </a:r>
            <a:r>
              <a:rPr lang="en-US" dirty="0" smtClean="0"/>
              <a:t>, KIT </a:t>
            </a:r>
            <a:br>
              <a:rPr lang="en-US" dirty="0" smtClean="0"/>
            </a:br>
            <a:r>
              <a:rPr lang="en-US" sz="800" dirty="0" smtClean="0"/>
              <a:t/>
            </a:r>
            <a:br>
              <a:rPr lang="en-US" sz="800" dirty="0" smtClean="0"/>
            </a:br>
            <a:r>
              <a:rPr lang="en-US" i="1" dirty="0" smtClean="0"/>
              <a:t>Module </a:t>
            </a:r>
            <a:r>
              <a:rPr lang="en-US" i="1" dirty="0"/>
              <a:t>assembly technologies for the Silicon Tracking System of the CBM experiment at FAIR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102290" y="3046274"/>
            <a:ext cx="381311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A. Rodriguez </a:t>
            </a:r>
            <a:r>
              <a:rPr lang="en-US" dirty="0" err="1" smtClean="0"/>
              <a:t>Rodriguez</a:t>
            </a:r>
            <a:r>
              <a:rPr lang="en-US" dirty="0" smtClean="0"/>
              <a:t>, Univ. Frankfurt </a:t>
            </a:r>
            <a:r>
              <a:rPr lang="en-US" dirty="0"/>
              <a:t/>
            </a:r>
            <a:br>
              <a:rPr lang="en-US" dirty="0"/>
            </a:br>
            <a:r>
              <a:rPr lang="en-US" sz="800" dirty="0" smtClean="0"/>
              <a:t/>
            </a:r>
            <a:br>
              <a:rPr lang="en-US" sz="800" dirty="0" smtClean="0"/>
            </a:br>
            <a:r>
              <a:rPr lang="en-US" i="1" dirty="0" smtClean="0"/>
              <a:t>The </a:t>
            </a:r>
            <a:r>
              <a:rPr lang="en-US" i="1" dirty="0"/>
              <a:t>front-end electronics of the CBM Silicon Tracking System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102290" y="4286071"/>
            <a:ext cx="381311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M. </a:t>
            </a:r>
            <a:r>
              <a:rPr lang="en-US" dirty="0" err="1" smtClean="0"/>
              <a:t>Dogan</a:t>
            </a:r>
            <a:r>
              <a:rPr lang="en-US" dirty="0" smtClean="0"/>
              <a:t>, GSI and Istanbul University</a:t>
            </a:r>
            <a:r>
              <a:rPr lang="en-US" dirty="0"/>
              <a:t/>
            </a:r>
            <a:br>
              <a:rPr lang="en-US" dirty="0"/>
            </a:br>
            <a:r>
              <a:rPr lang="en-US" sz="800" dirty="0" smtClean="0"/>
              <a:t/>
            </a:r>
            <a:br>
              <a:rPr lang="en-US" sz="800" dirty="0" smtClean="0"/>
            </a:br>
            <a:r>
              <a:rPr lang="en-US" i="1" dirty="0" smtClean="0"/>
              <a:t>STS-XYTERv2 and prototype FEB-B tests  for the </a:t>
            </a:r>
            <a:r>
              <a:rPr lang="en-US" i="1" dirty="0"/>
              <a:t>CBM </a:t>
            </a:r>
            <a:r>
              <a:rPr lang="en-US" i="1" dirty="0" smtClean="0"/>
              <a:t>Silicon Tracking System </a:t>
            </a:r>
            <a:endParaRPr lang="en-US" i="1" dirty="0"/>
          </a:p>
        </p:txBody>
      </p:sp>
      <p:sp>
        <p:nvSpPr>
          <p:cNvPr id="9" name="TextBox 8"/>
          <p:cNvSpPr txBox="1"/>
          <p:nvPr/>
        </p:nvSpPr>
        <p:spPr>
          <a:xfrm>
            <a:off x="5029200" y="171061"/>
            <a:ext cx="3886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More at the posters: </a:t>
            </a:r>
            <a:endParaRPr lang="en-US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4755501" y="1011110"/>
            <a:ext cx="30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+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755501" y="2895600"/>
            <a:ext cx="30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+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755501" y="4114800"/>
            <a:ext cx="30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</a:rPr>
              <a:t>+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CBM Silicon Tracking System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58723588"/>
      </p:ext>
    </p:extLst>
  </p:cSld>
  <p:clrMapOvr>
    <a:masterClrMapping/>
  </p:clrMapOvr>
</p:sld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Benutzerdefiniertes Design">
  <a:themeElements>
    <a:clrScheme name="1_Benutzerdefiniertes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Benutzerdefiniertes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3366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3366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1_Benutzerdefiniertes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Benutzerdefiniertes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Benutzerdefiniertes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153</Words>
  <Application>Microsoft Office PowerPoint</Application>
  <PresentationFormat>Bildschirmpräsentation (4:3)</PresentationFormat>
  <Paragraphs>39</Paragraphs>
  <Slides>5</Slides>
  <Notes>0</Notes>
  <HiddenSlides>0</HiddenSlides>
  <MMClips>0</MMClips>
  <ScaleCrop>false</ScaleCrop>
  <HeadingPairs>
    <vt:vector size="6" baseType="variant">
      <vt:variant>
        <vt:lpstr>Design</vt:lpstr>
      </vt:variant>
      <vt:variant>
        <vt:i4>2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5</vt:i4>
      </vt:variant>
    </vt:vector>
  </HeadingPairs>
  <TitlesOfParts>
    <vt:vector size="8" baseType="lpstr">
      <vt:lpstr>Larissa-Design</vt:lpstr>
      <vt:lpstr>1_Benutzerdefiniertes Design</vt:lpstr>
      <vt:lpstr>Acrobat Document</vt:lpstr>
      <vt:lpstr>The Silicon Tracking System of the  CBM experiment at FAIR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Johann M. Heuser</dc:creator>
  <cp:lastModifiedBy>Johann M. Heuser</cp:lastModifiedBy>
  <cp:revision>2803</cp:revision>
  <cp:lastPrinted>2016-09-20T14:20:37Z</cp:lastPrinted>
  <dcterms:modified xsi:type="dcterms:W3CDTF">2018-06-08T18:06:20Z</dcterms:modified>
</cp:coreProperties>
</file>