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8" r:id="rId2"/>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666666"/>
    <a:srgbClr val="EAEAEA"/>
    <a:srgbClr val="FDBB6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91" autoAdjust="0"/>
  </p:normalViewPr>
  <p:slideViewPr>
    <p:cSldViewPr snapToGrid="0" snapToObjects="1">
      <p:cViewPr>
        <p:scale>
          <a:sx n="100" d="100"/>
          <a:sy n="100" d="100"/>
        </p:scale>
        <p:origin x="-228" y="-7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B851660-0934-124D-A4B3-496C7F320307}" type="datetimeFigureOut">
              <a:rPr lang="de-DE" smtClean="0"/>
              <a:t>17.07.2018</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F3A3EDE-7EBB-0F4A-80C2-34DB9D2E2ED3}" type="slidenum">
              <a:rPr lang="de-DE" smtClean="0"/>
              <a:t>‹#›</a:t>
            </a:fld>
            <a:endParaRPr lang="de-DE"/>
          </a:p>
        </p:txBody>
      </p:sp>
    </p:spTree>
    <p:extLst>
      <p:ext uri="{BB962C8B-B14F-4D97-AF65-F5344CB8AC3E}">
        <p14:creationId xmlns:p14="http://schemas.microsoft.com/office/powerpoint/2010/main" val="1028215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C828EF-C252-394A-93BF-1C478CFA0896}" type="datetimeFigureOut">
              <a:rPr lang="de-DE" smtClean="0"/>
              <a:t>17.07.2018</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E02386-BEE7-5D4D-B4E7-4BB579C47884}" type="slidenum">
              <a:rPr lang="de-DE" smtClean="0"/>
              <a:t>‹#›</a:t>
            </a:fld>
            <a:endParaRPr lang="de-DE"/>
          </a:p>
        </p:txBody>
      </p:sp>
    </p:spTree>
    <p:extLst>
      <p:ext uri="{BB962C8B-B14F-4D97-AF65-F5344CB8AC3E}">
        <p14:creationId xmlns:p14="http://schemas.microsoft.com/office/powerpoint/2010/main" val="332901983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5" name="Bild 4" descr="FAIR_mesh_einRing_2017.jpg"/>
          <p:cNvPicPr>
            <a:picLocks noChangeAspect="1"/>
          </p:cNvPicPr>
          <p:nvPr userDrawn="1"/>
        </p:nvPicPr>
        <p:blipFill rotWithShape="1">
          <a:blip r:embed="rId2">
            <a:extLst>
              <a:ext uri="{28A0092B-C50C-407E-A947-70E740481C1C}">
                <a14:useLocalDpi xmlns:a14="http://schemas.microsoft.com/office/drawing/2010/main" val="0"/>
              </a:ext>
            </a:extLst>
          </a:blip>
          <a:srcRect t="3490" b="3602"/>
          <a:stretch/>
        </p:blipFill>
        <p:spPr>
          <a:xfrm>
            <a:off x="472796" y="1244600"/>
            <a:ext cx="8518804" cy="5342081"/>
          </a:xfrm>
          <a:prstGeom prst="rect">
            <a:avLst/>
          </a:prstGeom>
        </p:spPr>
      </p:pic>
      <p:sp>
        <p:nvSpPr>
          <p:cNvPr id="2" name="Titel 1"/>
          <p:cNvSpPr>
            <a:spLocks noGrp="1"/>
          </p:cNvSpPr>
          <p:nvPr>
            <p:ph type="ctrTitle"/>
          </p:nvPr>
        </p:nvSpPr>
        <p:spPr>
          <a:xfrm>
            <a:off x="1251563" y="3650764"/>
            <a:ext cx="6607516" cy="779866"/>
          </a:xfrm>
        </p:spPr>
        <p:txBody>
          <a:bodyPr anchor="b" anchorCtr="0">
            <a:noAutofit/>
          </a:bodyPr>
          <a:lstStyle>
            <a:lvl1pPr algn="ctr">
              <a:defRPr sz="3600">
                <a:solidFill>
                  <a:srgbClr val="333333"/>
                </a:solidFill>
              </a:defRPr>
            </a:lvl1pPr>
          </a:lstStyle>
          <a:p>
            <a:r>
              <a:rPr lang="de-DE" smtClean="0"/>
              <a:t>Titelmasterformat durch Klicken bearbeiten</a:t>
            </a:r>
            <a:endParaRPr lang="de-DE" dirty="0"/>
          </a:p>
        </p:txBody>
      </p:sp>
      <p:sp>
        <p:nvSpPr>
          <p:cNvPr id="3" name="Untertitel 2"/>
          <p:cNvSpPr>
            <a:spLocks noGrp="1"/>
          </p:cNvSpPr>
          <p:nvPr>
            <p:ph type="subTitle" idx="1"/>
          </p:nvPr>
        </p:nvSpPr>
        <p:spPr>
          <a:xfrm>
            <a:off x="1371600" y="4430630"/>
            <a:ext cx="6400800" cy="584660"/>
          </a:xfrm>
        </p:spPr>
        <p:txBody>
          <a:bodyPr>
            <a:normAutofit/>
          </a:bodyPr>
          <a:lstStyle>
            <a:lvl1pPr marL="0" indent="0" algn="ctr">
              <a:buNone/>
              <a:defRPr sz="20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sp>
        <p:nvSpPr>
          <p:cNvPr id="13" name="Rechteck 12"/>
          <p:cNvSpPr/>
          <p:nvPr userDrawn="1"/>
        </p:nvSpPr>
        <p:spPr>
          <a:xfrm>
            <a:off x="404091" y="6650182"/>
            <a:ext cx="3371273" cy="207818"/>
          </a:xfrm>
          <a:prstGeom prst="rect">
            <a:avLst/>
          </a:prstGeom>
          <a:solidFill>
            <a:srgbClr val="EAEAE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09936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22565" y="271335"/>
            <a:ext cx="5584535" cy="787557"/>
          </a:xfrm>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6" name="Foliennummernplatzhalter 5"/>
          <p:cNvSpPr>
            <a:spLocks noGrp="1"/>
          </p:cNvSpPr>
          <p:nvPr>
            <p:ph type="sldNum" sz="quarter" idx="12"/>
          </p:nvPr>
        </p:nvSpPr>
        <p:spPr/>
        <p:txBody>
          <a:bodyPr/>
          <a:lstStyle/>
          <a:p>
            <a:fld id="{125CBDDA-5CCF-8748-8988-9DC6C8981774}" type="slidenum">
              <a:rPr lang="de-DE" smtClean="0"/>
              <a:t>‹#›</a:t>
            </a:fld>
            <a:endParaRPr lang="de-DE"/>
          </a:p>
        </p:txBody>
      </p:sp>
      <p:sp>
        <p:nvSpPr>
          <p:cNvPr id="5" name="Datumsplatzhalter 4"/>
          <p:cNvSpPr>
            <a:spLocks noGrp="1"/>
          </p:cNvSpPr>
          <p:nvPr>
            <p:ph type="dt" sz="half" idx="2"/>
          </p:nvPr>
        </p:nvSpPr>
        <p:spPr>
          <a:xfrm>
            <a:off x="7123544" y="6552643"/>
            <a:ext cx="825285" cy="365125"/>
          </a:xfrm>
          <a:prstGeom prst="rect">
            <a:avLst/>
          </a:prstGeom>
        </p:spPr>
        <p:txBody>
          <a:bodyPr vert="horz" lIns="91440" tIns="45720" rIns="91440" bIns="45720" rtlCol="0" anchor="ctr"/>
          <a:lstStyle>
            <a:lvl1pPr algn="r">
              <a:defRPr sz="1000">
                <a:solidFill>
                  <a:schemeClr val="tx1"/>
                </a:solidFill>
              </a:defRPr>
            </a:lvl1pPr>
          </a:lstStyle>
          <a:p>
            <a:r>
              <a:rPr lang="de-DE" smtClean="0"/>
              <a:t>31.03.14</a:t>
            </a:r>
            <a:endParaRPr lang="de-DE" dirty="0"/>
          </a:p>
        </p:txBody>
      </p:sp>
      <p:sp>
        <p:nvSpPr>
          <p:cNvPr id="8" name="Fußzeilenplatzhalter 7"/>
          <p:cNvSpPr>
            <a:spLocks noGrp="1"/>
          </p:cNvSpPr>
          <p:nvPr>
            <p:ph type="ftr" sz="quarter" idx="3"/>
          </p:nvPr>
        </p:nvSpPr>
        <p:spPr>
          <a:xfrm>
            <a:off x="3962400" y="6560611"/>
            <a:ext cx="3136599" cy="357157"/>
          </a:xfrm>
          <a:prstGeom prst="rect">
            <a:avLst/>
          </a:prstGeom>
        </p:spPr>
        <p:txBody>
          <a:bodyPr vert="horz" lIns="91440" tIns="45720" rIns="91440" bIns="45720" rtlCol="0" anchor="ctr"/>
          <a:lstStyle>
            <a:lvl1pPr algn="ctr">
              <a:defRPr sz="1000">
                <a:solidFill>
                  <a:srgbClr val="333333"/>
                </a:solidFill>
              </a:defRPr>
            </a:lvl1pPr>
          </a:lstStyle>
          <a:p>
            <a:pPr algn="l"/>
            <a:r>
              <a:rPr lang="de-DE" smtClean="0"/>
              <a:t>Name/Vortragstitel</a:t>
            </a:r>
            <a:endParaRPr lang="de-DE" dirty="0"/>
          </a:p>
        </p:txBody>
      </p:sp>
    </p:spTree>
    <p:extLst>
      <p:ext uri="{BB962C8B-B14F-4D97-AF65-F5344CB8AC3E}">
        <p14:creationId xmlns:p14="http://schemas.microsoft.com/office/powerpoint/2010/main" val="947664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Foliennummernplatzhalter 6"/>
          <p:cNvSpPr>
            <a:spLocks noGrp="1"/>
          </p:cNvSpPr>
          <p:nvPr>
            <p:ph type="sldNum" sz="quarter" idx="12"/>
          </p:nvPr>
        </p:nvSpPr>
        <p:spPr/>
        <p:txBody>
          <a:bodyPr/>
          <a:lstStyle/>
          <a:p>
            <a:fld id="{125CBDDA-5CCF-8748-8988-9DC6C8981774}" type="slidenum">
              <a:rPr lang="de-DE" smtClean="0"/>
              <a:t>‹#›</a:t>
            </a:fld>
            <a:endParaRPr lang="de-DE"/>
          </a:p>
        </p:txBody>
      </p:sp>
      <p:sp>
        <p:nvSpPr>
          <p:cNvPr id="6" name="Datumsplatzhalter 4"/>
          <p:cNvSpPr>
            <a:spLocks noGrp="1"/>
          </p:cNvSpPr>
          <p:nvPr>
            <p:ph type="dt" sz="half" idx="13"/>
          </p:nvPr>
        </p:nvSpPr>
        <p:spPr>
          <a:xfrm>
            <a:off x="7098998" y="6552643"/>
            <a:ext cx="849831" cy="365125"/>
          </a:xfrm>
          <a:prstGeom prst="rect">
            <a:avLst/>
          </a:prstGeom>
        </p:spPr>
        <p:txBody>
          <a:bodyPr vert="horz" lIns="91440" tIns="45720" rIns="91440" bIns="45720" rtlCol="0" anchor="ctr"/>
          <a:lstStyle>
            <a:lvl1pPr algn="r">
              <a:defRPr sz="1000">
                <a:solidFill>
                  <a:schemeClr val="tx1"/>
                </a:solidFill>
              </a:defRPr>
            </a:lvl1pPr>
          </a:lstStyle>
          <a:p>
            <a:r>
              <a:rPr lang="de-DE" smtClean="0"/>
              <a:t>31.03.14</a:t>
            </a:r>
            <a:endParaRPr lang="de-DE" dirty="0"/>
          </a:p>
        </p:txBody>
      </p:sp>
      <p:sp>
        <p:nvSpPr>
          <p:cNvPr id="9" name="Fußzeilenplatzhalter 7"/>
          <p:cNvSpPr>
            <a:spLocks noGrp="1"/>
          </p:cNvSpPr>
          <p:nvPr>
            <p:ph type="ftr" sz="quarter" idx="3"/>
          </p:nvPr>
        </p:nvSpPr>
        <p:spPr>
          <a:xfrm>
            <a:off x="3962400" y="6560611"/>
            <a:ext cx="3136599" cy="357157"/>
          </a:xfrm>
          <a:prstGeom prst="rect">
            <a:avLst/>
          </a:prstGeom>
        </p:spPr>
        <p:txBody>
          <a:bodyPr vert="horz" lIns="91440" tIns="45720" rIns="91440" bIns="45720" rtlCol="0" anchor="ctr"/>
          <a:lstStyle>
            <a:lvl1pPr algn="ctr">
              <a:defRPr sz="1000">
                <a:solidFill>
                  <a:srgbClr val="333333"/>
                </a:solidFill>
              </a:defRPr>
            </a:lvl1pPr>
          </a:lstStyle>
          <a:p>
            <a:pPr algn="l"/>
            <a:r>
              <a:rPr lang="de-DE" smtClean="0"/>
              <a:t>Name/Vortragstitel</a:t>
            </a:r>
            <a:endParaRPr lang="de-DE" dirty="0"/>
          </a:p>
        </p:txBody>
      </p:sp>
    </p:spTree>
    <p:extLst>
      <p:ext uri="{BB962C8B-B14F-4D97-AF65-F5344CB8AC3E}">
        <p14:creationId xmlns:p14="http://schemas.microsoft.com/office/powerpoint/2010/main" val="2866025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5" name="Foliennummernplatzhalter 4"/>
          <p:cNvSpPr>
            <a:spLocks noGrp="1"/>
          </p:cNvSpPr>
          <p:nvPr>
            <p:ph type="sldNum" sz="quarter" idx="12"/>
          </p:nvPr>
        </p:nvSpPr>
        <p:spPr/>
        <p:txBody>
          <a:bodyPr/>
          <a:lstStyle/>
          <a:p>
            <a:fld id="{125CBDDA-5CCF-8748-8988-9DC6C8981774}" type="slidenum">
              <a:rPr lang="de-DE" smtClean="0"/>
              <a:t>‹#›</a:t>
            </a:fld>
            <a:endParaRPr lang="de-DE"/>
          </a:p>
        </p:txBody>
      </p:sp>
      <p:sp>
        <p:nvSpPr>
          <p:cNvPr id="4" name="Datumsplatzhalter 4"/>
          <p:cNvSpPr>
            <a:spLocks noGrp="1"/>
          </p:cNvSpPr>
          <p:nvPr>
            <p:ph type="dt" sz="half" idx="2"/>
          </p:nvPr>
        </p:nvSpPr>
        <p:spPr>
          <a:xfrm>
            <a:off x="7098998" y="6552643"/>
            <a:ext cx="849831" cy="365125"/>
          </a:xfrm>
          <a:prstGeom prst="rect">
            <a:avLst/>
          </a:prstGeom>
        </p:spPr>
        <p:txBody>
          <a:bodyPr vert="horz" lIns="91440" tIns="45720" rIns="91440" bIns="45720" rtlCol="0" anchor="ctr"/>
          <a:lstStyle>
            <a:lvl1pPr algn="r">
              <a:defRPr sz="1000">
                <a:solidFill>
                  <a:schemeClr val="tx1"/>
                </a:solidFill>
              </a:defRPr>
            </a:lvl1pPr>
          </a:lstStyle>
          <a:p>
            <a:r>
              <a:rPr lang="de-DE" smtClean="0"/>
              <a:t>31.03.14</a:t>
            </a:r>
            <a:endParaRPr lang="de-DE" dirty="0"/>
          </a:p>
        </p:txBody>
      </p:sp>
      <p:sp>
        <p:nvSpPr>
          <p:cNvPr id="7" name="Fußzeilenplatzhalter 7"/>
          <p:cNvSpPr>
            <a:spLocks noGrp="1"/>
          </p:cNvSpPr>
          <p:nvPr>
            <p:ph type="ftr" sz="quarter" idx="3"/>
          </p:nvPr>
        </p:nvSpPr>
        <p:spPr>
          <a:xfrm>
            <a:off x="3962400" y="6560611"/>
            <a:ext cx="3136599" cy="357157"/>
          </a:xfrm>
          <a:prstGeom prst="rect">
            <a:avLst/>
          </a:prstGeom>
        </p:spPr>
        <p:txBody>
          <a:bodyPr vert="horz" lIns="91440" tIns="45720" rIns="91440" bIns="45720" rtlCol="0" anchor="ctr"/>
          <a:lstStyle>
            <a:lvl1pPr algn="ctr">
              <a:defRPr sz="1000">
                <a:solidFill>
                  <a:srgbClr val="333333"/>
                </a:solidFill>
              </a:defRPr>
            </a:lvl1pPr>
          </a:lstStyle>
          <a:p>
            <a:pPr algn="l"/>
            <a:r>
              <a:rPr lang="de-DE" smtClean="0"/>
              <a:t>Name/Vortragstitel</a:t>
            </a:r>
            <a:endParaRPr lang="de-DE" dirty="0"/>
          </a:p>
        </p:txBody>
      </p:sp>
    </p:spTree>
    <p:extLst>
      <p:ext uri="{BB962C8B-B14F-4D97-AF65-F5344CB8AC3E}">
        <p14:creationId xmlns:p14="http://schemas.microsoft.com/office/powerpoint/2010/main" val="38897924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hteck 9"/>
          <p:cNvSpPr/>
          <p:nvPr/>
        </p:nvSpPr>
        <p:spPr>
          <a:xfrm>
            <a:off x="0" y="6612411"/>
            <a:ext cx="9144000" cy="255600"/>
          </a:xfrm>
          <a:prstGeom prst="rect">
            <a:avLst/>
          </a:prstGeom>
          <a:solidFill>
            <a:srgbClr val="EAEAE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3" name="Textplatzhalter 2"/>
          <p:cNvSpPr>
            <a:spLocks noGrp="1"/>
          </p:cNvSpPr>
          <p:nvPr>
            <p:ph type="body" idx="1"/>
          </p:nvPr>
        </p:nvSpPr>
        <p:spPr>
          <a:xfrm>
            <a:off x="422565" y="1450685"/>
            <a:ext cx="8211834" cy="4903585"/>
          </a:xfrm>
          <a:prstGeom prst="rect">
            <a:avLst/>
          </a:prstGeom>
        </p:spPr>
        <p:txBody>
          <a:bodyPr vert="horz" lIns="91440" tIns="45720" rIns="91440" bIns="45720" rtlCol="0">
            <a:normAutofit/>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4"/>
          </p:nvPr>
        </p:nvSpPr>
        <p:spPr>
          <a:xfrm>
            <a:off x="7964992" y="6552643"/>
            <a:ext cx="744898" cy="365125"/>
          </a:xfrm>
          <a:prstGeom prst="rect">
            <a:avLst/>
          </a:prstGeom>
        </p:spPr>
        <p:txBody>
          <a:bodyPr vert="horz" lIns="91440" tIns="45720" rIns="91440" bIns="45720" rtlCol="0" anchor="ctr"/>
          <a:lstStyle>
            <a:lvl1pPr algn="r">
              <a:defRPr sz="1000">
                <a:solidFill>
                  <a:srgbClr val="333333"/>
                </a:solidFill>
                <a:latin typeface="Arial"/>
                <a:cs typeface="Arial"/>
              </a:defRPr>
            </a:lvl1pPr>
          </a:lstStyle>
          <a:p>
            <a:fld id="{125CBDDA-5CCF-8748-8988-9DC6C8981774}" type="slidenum">
              <a:rPr lang="de-DE" smtClean="0"/>
              <a:pPr/>
              <a:t>‹#›</a:t>
            </a:fld>
            <a:endParaRPr lang="de-DE" dirty="0"/>
          </a:p>
        </p:txBody>
      </p:sp>
      <p:pic>
        <p:nvPicPr>
          <p:cNvPr id="7" name="Bild 6" descr="GSI_Logo_rgb.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18399" y="583587"/>
            <a:ext cx="1129081" cy="376361"/>
          </a:xfrm>
          <a:prstGeom prst="rect">
            <a:avLst/>
          </a:prstGeom>
        </p:spPr>
      </p:pic>
      <p:cxnSp>
        <p:nvCxnSpPr>
          <p:cNvPr id="9" name="Gerade Verbindung 8"/>
          <p:cNvCxnSpPr/>
          <p:nvPr/>
        </p:nvCxnSpPr>
        <p:spPr>
          <a:xfrm>
            <a:off x="0" y="1068273"/>
            <a:ext cx="9144000" cy="0"/>
          </a:xfrm>
          <a:prstGeom prst="line">
            <a:avLst/>
          </a:prstGeom>
          <a:ln w="254000">
            <a:solidFill>
              <a:srgbClr val="EAEAEA"/>
            </a:solidFill>
          </a:ln>
          <a:effectLst/>
        </p:spPr>
        <p:style>
          <a:lnRef idx="2">
            <a:schemeClr val="accent1"/>
          </a:lnRef>
          <a:fillRef idx="0">
            <a:schemeClr val="accent1"/>
          </a:fillRef>
          <a:effectRef idx="1">
            <a:schemeClr val="accent1"/>
          </a:effectRef>
          <a:fontRef idx="minor">
            <a:schemeClr val="tx1"/>
          </a:fontRef>
        </p:style>
      </p:cxnSp>
      <p:sp>
        <p:nvSpPr>
          <p:cNvPr id="11" name="Textfeld 10"/>
          <p:cNvSpPr txBox="1"/>
          <p:nvPr/>
        </p:nvSpPr>
        <p:spPr>
          <a:xfrm>
            <a:off x="435267" y="6616075"/>
            <a:ext cx="3527133" cy="246221"/>
          </a:xfrm>
          <a:prstGeom prst="rect">
            <a:avLst/>
          </a:prstGeom>
          <a:noFill/>
        </p:spPr>
        <p:txBody>
          <a:bodyPr wrap="square" rtlCol="0" anchor="ctr">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000" dirty="0" smtClean="0">
                <a:solidFill>
                  <a:srgbClr val="333333"/>
                </a:solidFill>
                <a:latin typeface="Arial"/>
                <a:cs typeface="Arial"/>
              </a:rPr>
              <a:t>GSI Helmholtzzentrum für Schwerionenforschung GmbH</a:t>
            </a:r>
          </a:p>
        </p:txBody>
      </p:sp>
      <p:sp>
        <p:nvSpPr>
          <p:cNvPr id="2" name="Titelplatzhalter 1"/>
          <p:cNvSpPr>
            <a:spLocks noGrp="1"/>
          </p:cNvSpPr>
          <p:nvPr>
            <p:ph type="title"/>
          </p:nvPr>
        </p:nvSpPr>
        <p:spPr>
          <a:xfrm>
            <a:off x="422565" y="270000"/>
            <a:ext cx="5584535" cy="787557"/>
          </a:xfrm>
          <a:prstGeom prst="rect">
            <a:avLst/>
          </a:prstGeom>
        </p:spPr>
        <p:txBody>
          <a:bodyPr vert="horz" lIns="91440" tIns="45720" rIns="91440" bIns="45720" rtlCol="0" anchor="b" anchorCtr="0">
            <a:normAutofit/>
          </a:bodyPr>
          <a:lstStyle/>
          <a:p>
            <a:r>
              <a:rPr lang="de-DE" dirty="0" smtClean="0"/>
              <a:t>Mastertitelformat bearbeiten</a:t>
            </a:r>
            <a:endParaRPr lang="de-DE" dirty="0"/>
          </a:p>
        </p:txBody>
      </p:sp>
      <p:sp>
        <p:nvSpPr>
          <p:cNvPr id="4" name="Rechteck 3"/>
          <p:cNvSpPr>
            <a:spLocks/>
          </p:cNvSpPr>
          <p:nvPr/>
        </p:nvSpPr>
        <p:spPr>
          <a:xfrm>
            <a:off x="-1" y="939485"/>
            <a:ext cx="255600" cy="255600"/>
          </a:xfrm>
          <a:prstGeom prst="rect">
            <a:avLst/>
          </a:prstGeom>
          <a:solidFill>
            <a:srgbClr val="FDBB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2" name="Rechteck 11"/>
          <p:cNvSpPr>
            <a:spLocks/>
          </p:cNvSpPr>
          <p:nvPr/>
        </p:nvSpPr>
        <p:spPr>
          <a:xfrm>
            <a:off x="-1" y="6609871"/>
            <a:ext cx="255600" cy="255600"/>
          </a:xfrm>
          <a:prstGeom prst="rect">
            <a:avLst/>
          </a:prstGeom>
          <a:solidFill>
            <a:srgbClr val="FDBB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5" name="Datumsplatzhalter 4"/>
          <p:cNvSpPr>
            <a:spLocks noGrp="1"/>
          </p:cNvSpPr>
          <p:nvPr>
            <p:ph type="dt" sz="half" idx="2"/>
          </p:nvPr>
        </p:nvSpPr>
        <p:spPr>
          <a:xfrm>
            <a:off x="7100456" y="6552643"/>
            <a:ext cx="848374" cy="365125"/>
          </a:xfrm>
          <a:prstGeom prst="rect">
            <a:avLst/>
          </a:prstGeom>
        </p:spPr>
        <p:txBody>
          <a:bodyPr vert="horz" lIns="91440" tIns="45720" rIns="91440" bIns="45720" rtlCol="0" anchor="ctr"/>
          <a:lstStyle>
            <a:lvl1pPr algn="r">
              <a:defRPr sz="1000">
                <a:solidFill>
                  <a:srgbClr val="333333"/>
                </a:solidFill>
              </a:defRPr>
            </a:lvl1pPr>
          </a:lstStyle>
          <a:p>
            <a:r>
              <a:rPr lang="de-DE" smtClean="0"/>
              <a:t>31.03.14</a:t>
            </a:r>
            <a:endParaRPr lang="de-DE" dirty="0"/>
          </a:p>
        </p:txBody>
      </p:sp>
      <p:sp>
        <p:nvSpPr>
          <p:cNvPr id="8" name="Fußzeilenplatzhalter 7"/>
          <p:cNvSpPr>
            <a:spLocks noGrp="1"/>
          </p:cNvSpPr>
          <p:nvPr>
            <p:ph type="ftr" sz="quarter" idx="3"/>
          </p:nvPr>
        </p:nvSpPr>
        <p:spPr>
          <a:xfrm>
            <a:off x="3962400" y="6560611"/>
            <a:ext cx="3136599" cy="357157"/>
          </a:xfrm>
          <a:prstGeom prst="rect">
            <a:avLst/>
          </a:prstGeom>
        </p:spPr>
        <p:txBody>
          <a:bodyPr vert="horz" lIns="91440" tIns="45720" rIns="91440" bIns="45720" rtlCol="0" anchor="ctr"/>
          <a:lstStyle>
            <a:lvl1pPr algn="ctr">
              <a:defRPr sz="1000">
                <a:solidFill>
                  <a:srgbClr val="333333"/>
                </a:solidFill>
              </a:defRPr>
            </a:lvl1pPr>
          </a:lstStyle>
          <a:p>
            <a:pPr algn="l"/>
            <a:r>
              <a:rPr lang="de-DE" smtClean="0"/>
              <a:t>Name/Vortragstitel</a:t>
            </a:r>
            <a:endParaRPr lang="de-DE" dirty="0"/>
          </a:p>
        </p:txBody>
      </p:sp>
    </p:spTree>
    <p:extLst>
      <p:ext uri="{BB962C8B-B14F-4D97-AF65-F5344CB8AC3E}">
        <p14:creationId xmlns:p14="http://schemas.microsoft.com/office/powerpoint/2010/main" val="2901886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Lst>
  <p:hf sldNum="0" hdr="0" ftr="0" dt="0"/>
  <p:txStyles>
    <p:titleStyle>
      <a:lvl1pPr algn="l" defTabSz="457200" rtl="0" eaLnBrk="1" latinLnBrk="0" hangingPunct="1">
        <a:spcBef>
          <a:spcPct val="0"/>
        </a:spcBef>
        <a:buNone/>
        <a:defRPr sz="2400" b="1" kern="1200">
          <a:solidFill>
            <a:srgbClr val="333333"/>
          </a:solidFill>
          <a:latin typeface="Arial"/>
          <a:ea typeface="+mj-ea"/>
          <a:cs typeface="Arial"/>
        </a:defRPr>
      </a:lvl1pPr>
    </p:titleStyle>
    <p:bodyStyle>
      <a:lvl1pPr marL="342900" indent="-342900" algn="l" defTabSz="457200" rtl="0" eaLnBrk="1" latinLnBrk="0" hangingPunct="1">
        <a:spcBef>
          <a:spcPct val="20000"/>
        </a:spcBef>
        <a:buClr>
          <a:srgbClr val="FDBB63"/>
        </a:buClr>
        <a:buFont typeface="Wingdings" charset="2"/>
        <a:buChar char="§"/>
        <a:defRPr sz="2400" kern="1200">
          <a:solidFill>
            <a:srgbClr val="333333"/>
          </a:solidFill>
          <a:latin typeface="Arial"/>
          <a:ea typeface="+mn-ea"/>
          <a:cs typeface="Arial"/>
        </a:defRPr>
      </a:lvl1pPr>
      <a:lvl2pPr marL="742950" indent="-285750" algn="l" defTabSz="457200" rtl="0" eaLnBrk="1" latinLnBrk="0" hangingPunct="1">
        <a:spcBef>
          <a:spcPct val="20000"/>
        </a:spcBef>
        <a:buClr>
          <a:srgbClr val="FDBB63"/>
        </a:buClr>
        <a:buFont typeface="Wingdings" charset="2"/>
        <a:buChar char="§"/>
        <a:defRPr sz="2000" kern="1200">
          <a:solidFill>
            <a:srgbClr val="333333"/>
          </a:solidFill>
          <a:latin typeface="Arial"/>
          <a:ea typeface="+mn-ea"/>
          <a:cs typeface="Arial"/>
        </a:defRPr>
      </a:lvl2pPr>
      <a:lvl3pPr marL="1143000" indent="-228600" algn="l" defTabSz="457200" rtl="0" eaLnBrk="1" latinLnBrk="0" hangingPunct="1">
        <a:spcBef>
          <a:spcPct val="20000"/>
        </a:spcBef>
        <a:buClr>
          <a:srgbClr val="FDBB63"/>
        </a:buClr>
        <a:buFont typeface="Wingdings" charset="2"/>
        <a:buChar char="§"/>
        <a:defRPr sz="1800" kern="1200">
          <a:solidFill>
            <a:srgbClr val="333333"/>
          </a:solidFill>
          <a:latin typeface="Arial"/>
          <a:ea typeface="+mn-ea"/>
          <a:cs typeface="Arial"/>
        </a:defRPr>
      </a:lvl3pPr>
      <a:lvl4pPr marL="1600200" indent="-228600" algn="l" defTabSz="457200" rtl="0" eaLnBrk="1" latinLnBrk="0" hangingPunct="1">
        <a:spcBef>
          <a:spcPct val="20000"/>
        </a:spcBef>
        <a:buClr>
          <a:srgbClr val="FDBB63"/>
        </a:buClr>
        <a:buFont typeface="Wingdings" charset="2"/>
        <a:buChar char="§"/>
        <a:defRPr sz="1600" kern="1200">
          <a:solidFill>
            <a:srgbClr val="333333"/>
          </a:solidFill>
          <a:latin typeface="Arial"/>
          <a:ea typeface="+mn-ea"/>
          <a:cs typeface="Arial"/>
        </a:defRPr>
      </a:lvl4pPr>
      <a:lvl5pPr marL="2057400" indent="-228600" algn="l" defTabSz="457200" rtl="0" eaLnBrk="1" latinLnBrk="0" hangingPunct="1">
        <a:spcBef>
          <a:spcPct val="20000"/>
        </a:spcBef>
        <a:buClr>
          <a:srgbClr val="FDBB63"/>
        </a:buClr>
        <a:buFont typeface="Wingdings" charset="2"/>
        <a:buChar char="§"/>
        <a:defRPr sz="1400" kern="1200">
          <a:solidFill>
            <a:srgbClr val="333333"/>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2565" y="147510"/>
            <a:ext cx="6947226" cy="787557"/>
          </a:xfrm>
        </p:spPr>
        <p:txBody>
          <a:bodyPr>
            <a:normAutofit/>
          </a:bodyPr>
          <a:lstStyle/>
          <a:p>
            <a:r>
              <a:rPr lang="de-DE" dirty="0" smtClean="0"/>
              <a:t>Input DEC (17.07.2018)</a:t>
            </a:r>
            <a:endParaRPr lang="de-DE" dirty="0"/>
          </a:p>
        </p:txBody>
      </p:sp>
      <p:sp>
        <p:nvSpPr>
          <p:cNvPr id="3" name="Inhaltsplatzhalter 2"/>
          <p:cNvSpPr>
            <a:spLocks noGrp="1"/>
          </p:cNvSpPr>
          <p:nvPr>
            <p:ph idx="1"/>
          </p:nvPr>
        </p:nvSpPr>
        <p:spPr>
          <a:xfrm>
            <a:off x="162262" y="1210142"/>
            <a:ext cx="8715038" cy="5457358"/>
          </a:xfrm>
        </p:spPr>
        <p:txBody>
          <a:bodyPr>
            <a:normAutofit/>
          </a:bodyPr>
          <a:lstStyle/>
          <a:p>
            <a:r>
              <a:rPr lang="en-US" sz="1800" b="1" dirty="0"/>
              <a:t>CS for CRYRING</a:t>
            </a:r>
            <a:r>
              <a:rPr lang="en-US" sz="1800" dirty="0"/>
              <a:t> is still missing a context for the </a:t>
            </a:r>
            <a:r>
              <a:rPr lang="en-US" sz="1800" dirty="0" smtClean="0"/>
              <a:t>ring</a:t>
            </a:r>
          </a:p>
          <a:p>
            <a:r>
              <a:rPr lang="en-US" sz="1800" dirty="0" smtClean="0"/>
              <a:t>The injector pattern which was working last month is now offline and not possible to implement, probably because of missing parameters in the new model</a:t>
            </a:r>
          </a:p>
          <a:p>
            <a:r>
              <a:rPr lang="en-US" sz="1800" dirty="0"/>
              <a:t>B</a:t>
            </a:r>
            <a:r>
              <a:rPr lang="en-US" sz="1800" dirty="0" smtClean="0"/>
              <a:t>ecause of tight distribution of resources at the moment it is not possible to offer modeling support for CRYRING</a:t>
            </a:r>
          </a:p>
          <a:p>
            <a:r>
              <a:rPr lang="en-US" sz="1800" dirty="0"/>
              <a:t>F</a:t>
            </a:r>
            <a:r>
              <a:rPr lang="en-US" sz="1800" dirty="0" smtClean="0"/>
              <a:t>or the August </a:t>
            </a:r>
            <a:r>
              <a:rPr lang="en-US" sz="1800" dirty="0" err="1" smtClean="0"/>
              <a:t>beamtime</a:t>
            </a:r>
            <a:r>
              <a:rPr lang="en-US" sz="1800" dirty="0" smtClean="0"/>
              <a:t> a working injector pattern is needed latest by the end of July for preparation and a full ring pattern latest by mid-August</a:t>
            </a:r>
          </a:p>
          <a:p>
            <a:r>
              <a:rPr lang="en-US" sz="1800" dirty="0" smtClean="0"/>
              <a:t>Ion Source App needs maintenance of various bugs</a:t>
            </a:r>
          </a:p>
          <a:p>
            <a:endParaRPr lang="en-US" sz="1800" dirty="0"/>
          </a:p>
          <a:p>
            <a:r>
              <a:rPr lang="en-US" sz="1800" b="1" dirty="0" smtClean="0"/>
              <a:t>Electron cooler</a:t>
            </a:r>
            <a:r>
              <a:rPr lang="en-US" sz="1800" dirty="0" smtClean="0"/>
              <a:t> assembly is progressing this week according to plan</a:t>
            </a:r>
          </a:p>
          <a:p>
            <a:r>
              <a:rPr lang="en-US" sz="1800" dirty="0" smtClean="0"/>
              <a:t>Closing of the hall roof started this week. There were problems with fitting the last concrete block and chunks fell towards the electron cooler. At the moment it seems nothing critical was hit or broken</a:t>
            </a:r>
          </a:p>
          <a:p>
            <a:endParaRPr lang="en-US" sz="1800" dirty="0" smtClean="0"/>
          </a:p>
          <a:p>
            <a:r>
              <a:rPr lang="en-US" sz="1800" dirty="0" smtClean="0"/>
              <a:t>GHTY beamline section was vented next week for maintenance</a:t>
            </a:r>
          </a:p>
          <a:p>
            <a:r>
              <a:rPr lang="en-US" sz="1800" dirty="0"/>
              <a:t>P</a:t>
            </a:r>
            <a:r>
              <a:rPr lang="en-US" sz="1800" dirty="0" smtClean="0"/>
              <a:t>recision voltage divider will be delivered in KW29</a:t>
            </a:r>
          </a:p>
          <a:p>
            <a:r>
              <a:rPr lang="en-US" sz="1800" dirty="0"/>
              <a:t>N</a:t>
            </a:r>
            <a:r>
              <a:rPr lang="en-US" sz="1800" dirty="0" smtClean="0"/>
              <a:t>ew bumper power supply assembly ongoing</a:t>
            </a:r>
          </a:p>
        </p:txBody>
      </p:sp>
    </p:spTree>
    <p:extLst>
      <p:ext uri="{BB962C8B-B14F-4D97-AF65-F5344CB8AC3E}">
        <p14:creationId xmlns:p14="http://schemas.microsoft.com/office/powerpoint/2010/main" val="3069076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gsi-folienmaster_2017">
  <a:themeElements>
    <a:clrScheme name="Benutzerdefiniert 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666666"/>
      </a:hlink>
      <a:folHlink>
        <a:srgbClr val="800080"/>
      </a:folHlink>
    </a:clrScheme>
    <a:fontScheme name="Office Klassisch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DBB63"/>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chor="t"/>
      <a:lstStyle>
        <a:defPPr algn="l">
          <a:defRPr dirty="0" smtClean="0"/>
        </a:defPPr>
      </a:lstStyle>
    </a:tx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gsi-folienmaster_2017</Template>
  <TotalTime>0</TotalTime>
  <Words>165</Words>
  <Application>Microsoft Office PowerPoint</Application>
  <PresentationFormat>On-screen Show (4:3)</PresentationFormat>
  <Paragraphs>13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gsi-folienmaster_2017</vt:lpstr>
      <vt:lpstr>Input DEC (17.07.2018)</vt:lpstr>
    </vt:vector>
  </TitlesOfParts>
  <Company>GSI Helmholzzentrum für Schwerionenforschung mbH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Fragebögen admin. Unterstützung</dc:title>
  <dc:creator>Lindenberg, Paola</dc:creator>
  <cp:lastModifiedBy>Andelkovic, Zoran Dr.</cp:lastModifiedBy>
  <cp:revision>14</cp:revision>
  <dcterms:created xsi:type="dcterms:W3CDTF">2018-02-19T15:20:50Z</dcterms:created>
  <dcterms:modified xsi:type="dcterms:W3CDTF">2018-07-17T16:10:15Z</dcterms:modified>
</cp:coreProperties>
</file>