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99" r:id="rId2"/>
    <p:sldId id="300" r:id="rId3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9EDF4"/>
    <a:srgbClr val="003300"/>
    <a:srgbClr val="FFFF01"/>
    <a:srgbClr val="B45008"/>
    <a:srgbClr val="FF6600"/>
    <a:srgbClr val="FF193C"/>
    <a:srgbClr val="01647D"/>
    <a:srgbClr val="FFFF7D"/>
    <a:srgbClr val="01FF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6433" autoAdjust="0"/>
  </p:normalViewPr>
  <p:slideViewPr>
    <p:cSldViewPr snapToGrid="0" snapToObjects="1">
      <p:cViewPr>
        <p:scale>
          <a:sx n="87" d="100"/>
          <a:sy n="87" d="100"/>
        </p:scale>
        <p:origin x="-960" y="21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51660-0934-124D-A4B3-496C7F320307}" type="datetimeFigureOut">
              <a:rPr lang="de-DE" smtClean="0"/>
              <a:t>17.07.2018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A3EDE-7EBB-0F4A-80C2-34DB9D2E2ED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8215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828EF-C252-394A-93BF-1C478CFA0896}" type="datetimeFigureOut">
              <a:rPr lang="de-DE" smtClean="0"/>
              <a:t>17.07.2018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02386-BEE7-5D4D-B4E7-4BB579C4788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90198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 4" descr="FAIR_mesh_einRing_2017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0" b="3602"/>
          <a:stretch/>
        </p:blipFill>
        <p:spPr>
          <a:xfrm>
            <a:off x="472796" y="1244600"/>
            <a:ext cx="8518804" cy="534208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1563" y="3244364"/>
            <a:ext cx="6607516" cy="779866"/>
          </a:xfrm>
        </p:spPr>
        <p:txBody>
          <a:bodyPr anchor="b" anchorCtr="0">
            <a:noAutofit/>
          </a:bodyPr>
          <a:lstStyle>
            <a:lvl1pPr algn="ctr">
              <a:defRPr sz="3600">
                <a:solidFill>
                  <a:srgbClr val="33333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024230"/>
            <a:ext cx="6400800" cy="58466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grpSp>
        <p:nvGrpSpPr>
          <p:cNvPr id="12" name="Gruppierung 11"/>
          <p:cNvGrpSpPr/>
          <p:nvPr userDrawn="1"/>
        </p:nvGrpSpPr>
        <p:grpSpPr>
          <a:xfrm>
            <a:off x="3193470" y="150090"/>
            <a:ext cx="5615712" cy="845209"/>
            <a:chOff x="3193470" y="150090"/>
            <a:chExt cx="5615712" cy="845209"/>
          </a:xfrm>
        </p:grpSpPr>
        <p:sp>
          <p:nvSpPr>
            <p:cNvPr id="9" name="Rechteck 8"/>
            <p:cNvSpPr/>
            <p:nvPr userDrawn="1"/>
          </p:nvSpPr>
          <p:spPr>
            <a:xfrm>
              <a:off x="7031182" y="150090"/>
              <a:ext cx="1778000" cy="5605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Textfeld 7"/>
            <p:cNvSpPr txBox="1"/>
            <p:nvPr userDrawn="1"/>
          </p:nvSpPr>
          <p:spPr>
            <a:xfrm>
              <a:off x="3193470" y="595189"/>
              <a:ext cx="55308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000" dirty="0" smtClean="0">
                  <a:solidFill>
                    <a:srgbClr val="333333"/>
                  </a:solidFill>
                  <a:latin typeface="Arial"/>
                  <a:cs typeface="Arial"/>
                </a:rPr>
                <a:t>GSI Helmholtzzentrum für Schwerionenforschung GmbH</a:t>
              </a:r>
            </a:p>
            <a:p>
              <a:pPr algn="r"/>
              <a:endParaRPr lang="de-DE" sz="1000" dirty="0">
                <a:solidFill>
                  <a:srgbClr val="333333"/>
                </a:solidFill>
                <a:latin typeface="Arial"/>
                <a:cs typeface="Arial"/>
              </a:endParaRPr>
            </a:p>
          </p:txBody>
        </p:sp>
        <p:pic>
          <p:nvPicPr>
            <p:cNvPr id="10" name="Bild 9" descr="GSI_Logo_rgb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97965" y="178975"/>
              <a:ext cx="1349516" cy="449839"/>
            </a:xfrm>
            <a:prstGeom prst="rect">
              <a:avLst/>
            </a:prstGeom>
          </p:spPr>
        </p:pic>
      </p:grpSp>
      <p:sp>
        <p:nvSpPr>
          <p:cNvPr id="13" name="Rechteck 12"/>
          <p:cNvSpPr/>
          <p:nvPr userDrawn="1"/>
        </p:nvSpPr>
        <p:spPr>
          <a:xfrm>
            <a:off x="404091" y="6650182"/>
            <a:ext cx="3371273" cy="20781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93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2565" y="271335"/>
            <a:ext cx="6242342" cy="7875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‹#›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23544" y="6552643"/>
            <a:ext cx="8252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31.03.14</a:t>
            </a:r>
            <a:endParaRPr lang="de-DE" dirty="0"/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03399" y="6560611"/>
            <a:ext cx="2895600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dirty="0" smtClean="0"/>
              <a:t>Name/Vortragstitel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766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‹#›</a:t>
            </a:fld>
            <a:endParaRPr lang="de-DE"/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13"/>
          </p:nvPr>
        </p:nvSpPr>
        <p:spPr>
          <a:xfrm>
            <a:off x="7098998" y="6552643"/>
            <a:ext cx="849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31.03.14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03399" y="6560611"/>
            <a:ext cx="2895600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dirty="0" smtClean="0"/>
              <a:t>Name/Vortragstitel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6025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‹#›</a:t>
            </a:fld>
            <a:endParaRPr lang="de-DE"/>
          </a:p>
        </p:txBody>
      </p:sp>
      <p:sp>
        <p:nvSpPr>
          <p:cNvPr id="4" name="Datumsplatzhalter 4"/>
          <p:cNvSpPr>
            <a:spLocks noGrp="1"/>
          </p:cNvSpPr>
          <p:nvPr>
            <p:ph type="dt" sz="half" idx="2"/>
          </p:nvPr>
        </p:nvSpPr>
        <p:spPr>
          <a:xfrm>
            <a:off x="7098998" y="6552643"/>
            <a:ext cx="849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31.03.14</a:t>
            </a:r>
            <a:endParaRPr lang="de-DE" dirty="0"/>
          </a:p>
        </p:txBody>
      </p:sp>
      <p:sp>
        <p:nvSpPr>
          <p:cNvPr id="6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03399" y="6560611"/>
            <a:ext cx="2895600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dirty="0" smtClean="0"/>
              <a:t>Name/Vortragstitel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979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12411"/>
            <a:ext cx="9144000" cy="2556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2565" y="1450685"/>
            <a:ext cx="8211834" cy="4903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992" y="6552643"/>
            <a:ext cx="744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7" name="Bild 6" descr="GSI_Logo_rgb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7965" y="259790"/>
            <a:ext cx="1349516" cy="449839"/>
          </a:xfrm>
          <a:prstGeom prst="rect">
            <a:avLst/>
          </a:prstGeom>
        </p:spPr>
      </p:pic>
      <p:cxnSp>
        <p:nvCxnSpPr>
          <p:cNvPr id="9" name="Gerade Verbindung 8"/>
          <p:cNvCxnSpPr/>
          <p:nvPr/>
        </p:nvCxnSpPr>
        <p:spPr>
          <a:xfrm>
            <a:off x="0" y="1068273"/>
            <a:ext cx="9144000" cy="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435267" y="6620368"/>
            <a:ext cx="3780832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dirty="0" smtClean="0">
                <a:solidFill>
                  <a:srgbClr val="333333"/>
                </a:solidFill>
                <a:latin typeface="Arial"/>
                <a:cs typeface="Arial"/>
              </a:rPr>
              <a:t>GSI Helmholtzzentrum für Schwerionenforschung GmbH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22565" y="270000"/>
            <a:ext cx="6242342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4" name="Rechteck 3"/>
          <p:cNvSpPr>
            <a:spLocks/>
          </p:cNvSpPr>
          <p:nvPr/>
        </p:nvSpPr>
        <p:spPr>
          <a:xfrm>
            <a:off x="-1" y="939485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>
            <a:spLocks/>
          </p:cNvSpPr>
          <p:nvPr/>
        </p:nvSpPr>
        <p:spPr>
          <a:xfrm>
            <a:off x="-1" y="6609871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456" y="6552643"/>
            <a:ext cx="848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</a:defRPr>
            </a:lvl1pPr>
          </a:lstStyle>
          <a:p>
            <a:r>
              <a:rPr lang="de-DE" smtClean="0"/>
              <a:t>31.03.14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03399" y="6560611"/>
            <a:ext cx="2895600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pPr algn="l"/>
            <a:r>
              <a:rPr lang="de-DE" smtClean="0"/>
              <a:t>Name/Vortragstitel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188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24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20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800"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6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4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846" y="165831"/>
            <a:ext cx="7526216" cy="787557"/>
          </a:xfrm>
        </p:spPr>
        <p:txBody>
          <a:bodyPr anchor="ctr">
            <a:normAutofit/>
          </a:bodyPr>
          <a:lstStyle/>
          <a:p>
            <a:r>
              <a:rPr lang="en-US" dirty="0" smtClean="0"/>
              <a:t>Current status of SIS18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76" y="1178133"/>
            <a:ext cx="9047285" cy="5600736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 smtClean="0"/>
              <a:t>stable operation mode has not yet established   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main dipole frequent tripping off.</a:t>
            </a:r>
            <a:r>
              <a:rPr lang="en-US" dirty="0" smtClean="0"/>
              <a:t> This can happen as often as 5-10 mins</a:t>
            </a:r>
          </a:p>
          <a:p>
            <a:pPr lvl="2"/>
            <a:r>
              <a:rPr lang="en-US" dirty="0" smtClean="0"/>
              <a:t>This has been under investigation. Attempts made, but not yet successful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SIS18/UNILAC timing issue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This seems to happen when UNILAC operation mode changes, </a:t>
            </a:r>
            <a:r>
              <a:rPr lang="en-US" dirty="0" err="1" smtClean="0">
                <a:solidFill>
                  <a:schemeClr val="tx1"/>
                </a:solidFill>
              </a:rPr>
              <a:t>ie</a:t>
            </a:r>
            <a:r>
              <a:rPr lang="en-US" dirty="0" smtClean="0">
                <a:solidFill>
                  <a:schemeClr val="tx1"/>
                </a:solidFill>
              </a:rPr>
              <a:t> number of virtual accelerators changes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Tuning of HEBT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no replacement of either SD program or MIRKO yet</a:t>
            </a:r>
          </a:p>
          <a:p>
            <a:pPr lvl="3"/>
            <a:r>
              <a:rPr lang="en-US" dirty="0" smtClean="0">
                <a:solidFill>
                  <a:srgbClr val="C00000"/>
                </a:solidFill>
              </a:rPr>
              <a:t>very time consuming in searching key components: magnets, valves, </a:t>
            </a:r>
            <a:r>
              <a:rPr lang="en-US" dirty="0" err="1" smtClean="0">
                <a:solidFill>
                  <a:srgbClr val="C00000"/>
                </a:solidFill>
              </a:rPr>
              <a:t>etc</a:t>
            </a:r>
            <a:endParaRPr lang="en-US" dirty="0" smtClean="0">
              <a:solidFill>
                <a:srgbClr val="C00000"/>
              </a:solidFill>
            </a:endParaRPr>
          </a:p>
          <a:p>
            <a:pPr lvl="3"/>
            <a:r>
              <a:rPr lang="en-US" dirty="0" smtClean="0">
                <a:solidFill>
                  <a:srgbClr val="C00000"/>
                </a:solidFill>
              </a:rPr>
              <a:t>tripping of radiation protection</a:t>
            </a:r>
          </a:p>
          <a:p>
            <a:pPr lvl="1"/>
            <a:r>
              <a:rPr lang="en-US" dirty="0" smtClean="0"/>
              <a:t>Not yet a consistent/obvious way to make sure the all the components (valves, grids, detectors) are out of the beam before taking the beam to the path</a:t>
            </a:r>
          </a:p>
          <a:p>
            <a:pPr lvl="2"/>
            <a:r>
              <a:rPr lang="en-US" dirty="0" smtClean="0"/>
              <a:t>un-necessary radiation </a:t>
            </a:r>
          </a:p>
          <a:p>
            <a:pPr lvl="2"/>
            <a:r>
              <a:rPr lang="en-US" dirty="0" smtClean="0"/>
              <a:t>can damage the detectors</a:t>
            </a:r>
          </a:p>
          <a:p>
            <a:pPr lvl="1"/>
            <a:r>
              <a:rPr lang="en-US" dirty="0" smtClean="0"/>
              <a:t>Ring RF: large beam losses when NA cavity switch to MA cavity</a:t>
            </a:r>
          </a:p>
          <a:p>
            <a:endParaRPr lang="de-DE" dirty="0" smtClean="0"/>
          </a:p>
          <a:p>
            <a:r>
              <a:rPr lang="de-DE" b="1" dirty="0" err="1" smtClean="0"/>
              <a:t>more</a:t>
            </a:r>
            <a:r>
              <a:rPr lang="de-DE" b="1" dirty="0" smtClean="0"/>
              <a:t> </a:t>
            </a:r>
            <a:r>
              <a:rPr lang="de-DE" b="1" dirty="0" err="1" smtClean="0"/>
              <a:t>details</a:t>
            </a:r>
            <a:r>
              <a:rPr lang="de-DE" b="1" dirty="0" smtClean="0"/>
              <a:t> </a:t>
            </a:r>
            <a:r>
              <a:rPr lang="de-DE" b="1" dirty="0" err="1" smtClean="0"/>
              <a:t>from</a:t>
            </a:r>
            <a:r>
              <a:rPr lang="de-DE" b="1" dirty="0" smtClean="0"/>
              <a:t> MK </a:t>
            </a:r>
            <a:r>
              <a:rPr lang="de-DE" b="1" dirty="0" err="1" smtClean="0"/>
              <a:t>report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104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904" y="7569"/>
            <a:ext cx="7526216" cy="388085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dirty="0" smtClean="0"/>
              <a:t>SD program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11" y="400921"/>
            <a:ext cx="8075743" cy="6460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05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si-folienmaster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gsi-folienmaster</Template>
  <TotalTime>0</TotalTime>
  <Words>144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gsi-folienmaster</vt:lpstr>
      <vt:lpstr>Current status of SIS18 operation</vt:lpstr>
      <vt:lpstr>SD program</vt:lpstr>
    </vt:vector>
  </TitlesOfParts>
  <Company>GSI Helmholzzentrum für Schwerionenforschung 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Bai, Mei Prof.</dc:creator>
  <cp:lastModifiedBy>Bai, Mei Prof.</cp:lastModifiedBy>
  <cp:revision>578</cp:revision>
  <dcterms:created xsi:type="dcterms:W3CDTF">2017-06-23T09:19:36Z</dcterms:created>
  <dcterms:modified xsi:type="dcterms:W3CDTF">2018-07-17T06:24:58Z</dcterms:modified>
</cp:coreProperties>
</file>