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266" r:id="rId3"/>
    <p:sldId id="269" r:id="rId4"/>
    <p:sldId id="278" r:id="rId5"/>
    <p:sldId id="264" r:id="rId6"/>
    <p:sldId id="300" r:id="rId7"/>
    <p:sldId id="297" r:id="rId8"/>
    <p:sldId id="284" r:id="rId9"/>
    <p:sldId id="298" r:id="rId10"/>
    <p:sldId id="286" r:id="rId11"/>
    <p:sldId id="302" r:id="rId12"/>
    <p:sldId id="299" r:id="rId13"/>
    <p:sldId id="301" r:id="rId14"/>
    <p:sldId id="267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NP User" initials="BU" lastIdx="1" clrIdx="0">
    <p:extLst>
      <p:ext uri="{19B8F6BF-5375-455C-9EA6-DF929625EA0E}">
        <p15:presenceInfo xmlns="" xmlns:p15="http://schemas.microsoft.com/office/powerpoint/2012/main" userId="BINP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158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BDE3944-1023-4162-8EAD-A63E9A35FF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PANDA meeting 2017 July 20-25                                    </a:t>
            </a:r>
            <a:r>
              <a:rPr lang="en-US" dirty="0" smtClean="0"/>
              <a:t>Flowcheme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C8C801-21D9-471C-AB85-FED1B1623E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CAE26-D026-4C2F-9B93-5A97629B72F8}" type="datetime1">
              <a:rPr lang="ru-RU" smtClean="0"/>
              <a:pPr/>
              <a:t>06.06.2018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A58C8B9-6721-43FB-807F-FD97EBBD6E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AADB302-A891-4BC8-9F8F-15ED72ED7B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BB7A-2FD3-4038-9AA5-44DC3D017A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8202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PANDA meeting 2017 July 20-25                                    Flowcheme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C3290-B73D-43CD-B60B-0BFD35769E8E}" type="datetime1">
              <a:rPr lang="ru-RU" smtClean="0"/>
              <a:pPr/>
              <a:t>06.06.2018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29BB3-9E72-41AD-A89D-FC770D573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78512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1138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398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110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398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3799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74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74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61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59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743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78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743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799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74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C71A-7BB3-400B-BCEE-580AF60A5545}" type="datetime1">
              <a:rPr lang="ru-RU" smtClean="0"/>
              <a:pPr/>
              <a:t>06.06.2018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04-08.06.2018, BINP,  M.Kholopov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279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0222-0878-4831-8C4B-173B24496C4C}" type="datetime1">
              <a:rPr lang="ru-RU" smtClean="0"/>
              <a:pPr/>
              <a:t>06.06.2018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04-08.06.2018, BINP,  M.Kholopov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447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8403-D4B2-4E76-83D5-B8B81B504FB9}" type="datetime1">
              <a:rPr lang="ru-RU" smtClean="0"/>
              <a:pPr/>
              <a:t>06.06.2018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04-08.06.2018, BINP,  M.Kholopov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75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CA74-B19C-41DE-B8A7-75270029D7A8}" type="datetime1">
              <a:rPr lang="ru-RU" smtClean="0"/>
              <a:pPr/>
              <a:t>06.06.2018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04-08.06.2018, BINP,  M.Kholopov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468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5C0C-E882-45AF-89B4-78B7686C551F}" type="datetime1">
              <a:rPr lang="ru-RU" smtClean="0"/>
              <a:pPr/>
              <a:t>06.06.2018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04-08.06.2018, BINP,  M.Kholopov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345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2FA2-8F6E-4EEC-B7D7-FD4529032A77}" type="datetime1">
              <a:rPr lang="ru-RU" smtClean="0"/>
              <a:pPr/>
              <a:t>06.06.2018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04-08.06.2018, BINP,  M.Kholopov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991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8F44-87C4-4060-8C2F-C2456506102E}" type="datetime1">
              <a:rPr lang="ru-RU" smtClean="0"/>
              <a:pPr/>
              <a:t>06.06.2018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04-08.06.2018, BINP,  M.Kholopov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752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3289-3DC0-40F6-A9B7-A24D0689D7D6}" type="datetime1">
              <a:rPr lang="ru-RU" smtClean="0"/>
              <a:pPr/>
              <a:t>06.06.2018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04-08.06.2018, BINP,  M.Kholopov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347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BDA6-8FDA-4D55-B7CC-9ACBEFA0B620}" type="datetime1">
              <a:rPr lang="ru-RU" smtClean="0"/>
              <a:pPr/>
              <a:t>06.06.2018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04-08.06.2018, BINP,  M.Kholopov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809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BD8A-0EFF-4B63-B572-8C8F8188EF46}" type="datetime1">
              <a:rPr lang="ru-RU" smtClean="0"/>
              <a:pPr/>
              <a:t>06.06.2018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04-08.06.2018, BINP,  M.Kholopov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429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55DD-A5D4-40A3-B2AF-FE960B0DD98D}" type="datetime1">
              <a:rPr lang="ru-RU" smtClean="0"/>
              <a:pPr/>
              <a:t>06.06.2018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04-08.06.2018, BINP,  M.Kholopov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053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B389C-6FD5-4695-B3F1-5B273C100BAB}" type="datetime1">
              <a:rPr lang="ru-RU" smtClean="0"/>
              <a:pPr/>
              <a:t>06.06.2018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PANDA Collaboration Meeting 04-08.06.2018, BINP,  M.Kholopov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221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cid:9BEDF584-1947-4E9E-AAC6-716EE7FD60E1@gsi.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NP logo клёво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444" y="1470237"/>
            <a:ext cx="8267047" cy="3643368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PANDA</a:t>
            </a:r>
            <a:br>
              <a:rPr lang="en-US" sz="5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de-DE" sz="5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conceptual design </a:t>
            </a:r>
            <a:r>
              <a:rPr lang="de-DE" sz="5000" b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</a:t>
            </a:r>
            <a:r>
              <a:rPr lang="de-DE" sz="5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sz="5000" b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de-DE" sz="5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control Dewar</a:t>
            </a:r>
            <a:endParaRPr lang="ru-RU" sz="5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41034" y="6383045"/>
            <a:ext cx="7625918" cy="278047"/>
          </a:xfrm>
        </p:spPr>
        <p:txBody>
          <a:bodyPr/>
          <a:lstStyle/>
          <a:p>
            <a:r>
              <a:rPr lang="en-US" smtClean="0"/>
              <a:t>PANDA Collaboration Meeting 04-08.06.2018, BINP,  M.Kholopov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1104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28" t="-9299" r="33352" b="12625"/>
          <a:stretch/>
        </p:blipFill>
        <p:spPr>
          <a:xfrm>
            <a:off x="6281441" y="1209516"/>
            <a:ext cx="3300219" cy="4547914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smtClean="0"/>
              <a:t>PANDA Collaboration Meeting 04-08.06.2018, BINP,  M.Kholopov</a:t>
            </a:r>
            <a:endParaRPr lang="en-US" sz="10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2670" y="254118"/>
            <a:ext cx="7046633" cy="498751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interface of the PANDA control Dewar. Connection place of the cryogenic system to move the PANDA detector.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FeedBox_PANDA5.jpg"/>
          <p:cNvPicPr>
            <a:picLocks noChangeAspect="1"/>
          </p:cNvPicPr>
          <p:nvPr/>
        </p:nvPicPr>
        <p:blipFill rotWithShape="1">
          <a:blip r:embed="rId4" cstate="print"/>
          <a:srcRect l="9800" r="27702"/>
          <a:stretch/>
        </p:blipFill>
        <p:spPr>
          <a:xfrm rot="5400000">
            <a:off x="253963" y="1250981"/>
            <a:ext cx="5140356" cy="4464985"/>
          </a:xfrm>
          <a:prstGeom prst="rect">
            <a:avLst/>
          </a:prstGeom>
        </p:spPr>
      </p:pic>
      <p:sp>
        <p:nvSpPr>
          <p:cNvPr id="12" name="Овальная выноска 11"/>
          <p:cNvSpPr/>
          <p:nvPr/>
        </p:nvSpPr>
        <p:spPr>
          <a:xfrm>
            <a:off x="2124178" y="1209516"/>
            <a:ext cx="1141046" cy="633046"/>
          </a:xfrm>
          <a:prstGeom prst="wedgeEllipseCallout">
            <a:avLst>
              <a:gd name="adj1" fmla="val 70473"/>
              <a:gd name="adj2" fmla="val 61778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TL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4412650" y="5641298"/>
            <a:ext cx="1441938" cy="633046"/>
          </a:xfrm>
          <a:prstGeom prst="wedgeEllipseCallout">
            <a:avLst>
              <a:gd name="adj1" fmla="val -106728"/>
              <a:gd name="adj2" fmla="val -47373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Control Dewar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8530" y="2201685"/>
            <a:ext cx="260161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de-DE" sz="1400" b="1" dirty="0" smtClean="0">
                <a:solidFill>
                  <a:schemeClr val="accent1"/>
                </a:solidFill>
              </a:rPr>
              <a:t>Shift the bellows unit;</a:t>
            </a:r>
          </a:p>
          <a:p>
            <a:pPr>
              <a:buFontTx/>
              <a:buChar char="-"/>
            </a:pPr>
            <a:r>
              <a:rPr lang="en-US" sz="1400" b="1" dirty="0" smtClean="0">
                <a:solidFill>
                  <a:schemeClr val="accent1"/>
                </a:solidFill>
              </a:rPr>
              <a:t>Combine the pipes in </a:t>
            </a:r>
          </a:p>
          <a:p>
            <a:r>
              <a:rPr lang="en-US" sz="1400" b="1" dirty="0" smtClean="0">
                <a:solidFill>
                  <a:schemeClr val="accent1"/>
                </a:solidFill>
              </a:rPr>
              <a:t>  accordance with the </a:t>
            </a:r>
          </a:p>
          <a:p>
            <a:r>
              <a:rPr lang="en-US" sz="1400" b="1" dirty="0" smtClean="0">
                <a:solidFill>
                  <a:schemeClr val="accent1"/>
                </a:solidFill>
              </a:rPr>
              <a:t>  flow scheme;</a:t>
            </a:r>
          </a:p>
          <a:p>
            <a:r>
              <a:rPr lang="en-US" sz="1400" b="1" dirty="0" smtClean="0">
                <a:solidFill>
                  <a:schemeClr val="accent1"/>
                </a:solidFill>
              </a:rPr>
              <a:t>-connect pipes</a:t>
            </a:r>
            <a:r>
              <a:rPr lang="en-US" sz="1400" b="1" dirty="0">
                <a:solidFill>
                  <a:schemeClr val="accent1"/>
                </a:solidFill>
              </a:rPr>
              <a:t>;</a:t>
            </a:r>
            <a:endParaRPr lang="en-US" sz="1400" b="1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de-DE" sz="1400" b="1" dirty="0" smtClean="0">
                <a:solidFill>
                  <a:schemeClr val="accent1"/>
                </a:solidFill>
              </a:rPr>
              <a:t>Install super insulation;</a:t>
            </a:r>
          </a:p>
          <a:p>
            <a:pPr>
              <a:buFontTx/>
              <a:buChar char="-"/>
            </a:pPr>
            <a:r>
              <a:rPr lang="en-US" sz="1400" b="1" dirty="0" smtClean="0">
                <a:solidFill>
                  <a:schemeClr val="accent1"/>
                </a:solidFill>
              </a:rPr>
              <a:t>Install the bellows unit in place;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4412650" y="4827932"/>
            <a:ext cx="1441938" cy="633046"/>
          </a:xfrm>
          <a:prstGeom prst="wedgeEllipseCallout">
            <a:avLst>
              <a:gd name="adj1" fmla="val 172875"/>
              <a:gd name="adj2" fmla="val -11242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>
                  <a:solidFill>
                    <a:srgbClr val="FF0000"/>
                  </a:solidFill>
                </a:ln>
                <a:noFill/>
              </a:rPr>
              <a:t>Vacuum barrier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4074850" y="4151421"/>
            <a:ext cx="1883127" cy="633046"/>
          </a:xfrm>
          <a:prstGeom prst="wedgeEllipseCallout">
            <a:avLst>
              <a:gd name="adj1" fmla="val 122034"/>
              <a:gd name="adj2" fmla="val -35212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>
                  <a:solidFill>
                    <a:srgbClr val="FF0000"/>
                  </a:solidFill>
                </a:ln>
                <a:noFill/>
              </a:rPr>
              <a:t>Connection </a:t>
            </a:r>
            <a:r>
              <a:rPr lang="de-DE" dirty="0" err="1" smtClean="0">
                <a:ln>
                  <a:solidFill>
                    <a:srgbClr val="FF0000"/>
                  </a:solidFill>
                </a:ln>
                <a:noFill/>
              </a:rPr>
              <a:t>joints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4773135" y="1362153"/>
            <a:ext cx="1441938" cy="633046"/>
          </a:xfrm>
          <a:prstGeom prst="wedgeEllipseCallout">
            <a:avLst>
              <a:gd name="adj1" fmla="val 144412"/>
              <a:gd name="adj2" fmla="val 40890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>
                  <a:solidFill>
                    <a:srgbClr val="FF0000"/>
                  </a:solidFill>
                </a:ln>
                <a:noFill/>
              </a:rPr>
              <a:t>Bellows unit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535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59" r="32366"/>
          <a:stretch/>
        </p:blipFill>
        <p:spPr>
          <a:xfrm>
            <a:off x="6655770" y="1276193"/>
            <a:ext cx="2898476" cy="4054144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smtClean="0"/>
              <a:t>PANDA Collaboration Meeting 04-08.06.2018, BINP,  M.Kholopov</a:t>
            </a:r>
            <a:endParaRPr lang="en-US" sz="10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5246" y="36874"/>
            <a:ext cx="8059706" cy="45951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interface of the PANDA control Dewar – solenoid cryostat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FeedBox_PANDA5.jpg"/>
          <p:cNvPicPr>
            <a:picLocks noChangeAspect="1"/>
          </p:cNvPicPr>
          <p:nvPr/>
        </p:nvPicPr>
        <p:blipFill rotWithShape="1">
          <a:blip r:embed="rId4" cstate="print"/>
          <a:srcRect l="54687"/>
          <a:stretch/>
        </p:blipFill>
        <p:spPr>
          <a:xfrm rot="5400000">
            <a:off x="481360" y="1123121"/>
            <a:ext cx="4116131" cy="4931346"/>
          </a:xfrm>
          <a:prstGeom prst="rect">
            <a:avLst/>
          </a:prstGeom>
        </p:spPr>
      </p:pic>
      <p:sp>
        <p:nvSpPr>
          <p:cNvPr id="11" name="Овальная выноска 10"/>
          <p:cNvSpPr/>
          <p:nvPr/>
        </p:nvSpPr>
        <p:spPr>
          <a:xfrm>
            <a:off x="1200262" y="4949697"/>
            <a:ext cx="1441938" cy="633046"/>
          </a:xfrm>
          <a:prstGeom prst="wedgeEllipseCallout">
            <a:avLst>
              <a:gd name="adj1" fmla="val -69750"/>
              <a:gd name="adj2" fmla="val -103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Chimney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2792711" y="4173048"/>
            <a:ext cx="1441938" cy="633046"/>
          </a:xfrm>
          <a:prstGeom prst="wedgeEllipseCallout">
            <a:avLst>
              <a:gd name="adj1" fmla="val -36533"/>
              <a:gd name="adj2" fmla="val -1972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Control Dewar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9382" y="2004138"/>
            <a:ext cx="3481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1600" b="1" dirty="0" smtClean="0">
                <a:solidFill>
                  <a:schemeClr val="accent1"/>
                </a:solidFill>
              </a:rPr>
              <a:t>Shift the bellows unit;</a:t>
            </a:r>
          </a:p>
          <a:p>
            <a:pPr>
              <a:buFontTx/>
              <a:buChar char="-"/>
            </a:pPr>
            <a:r>
              <a:rPr lang="en-US" sz="1600" b="1" dirty="0" smtClean="0">
                <a:solidFill>
                  <a:schemeClr val="accent1"/>
                </a:solidFill>
              </a:rPr>
              <a:t>Combine the pipes in   accordance with the  flow scheme;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-connect the superconductor busbars;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-connect pipes by welding;</a:t>
            </a:r>
          </a:p>
          <a:p>
            <a:pPr>
              <a:buFontTx/>
              <a:buChar char="-"/>
            </a:pPr>
            <a:r>
              <a:rPr lang="de-DE" sz="1600" b="1" dirty="0" smtClean="0">
                <a:solidFill>
                  <a:schemeClr val="accent1"/>
                </a:solidFill>
              </a:rPr>
              <a:t>Install MLI super insulation covers;</a:t>
            </a:r>
          </a:p>
          <a:p>
            <a:pPr>
              <a:buFontTx/>
              <a:buChar char="-"/>
            </a:pPr>
            <a:r>
              <a:rPr lang="en-US" sz="1600" b="1" dirty="0" smtClean="0">
                <a:solidFill>
                  <a:schemeClr val="accent1"/>
                </a:solidFill>
              </a:rPr>
              <a:t>Install the bellows unit in place.</a:t>
            </a:r>
            <a:endParaRPr lang="ru-RU" sz="1600" b="1" dirty="0" smtClean="0">
              <a:solidFill>
                <a:schemeClr val="accent1"/>
              </a:solidFill>
            </a:endParaRPr>
          </a:p>
          <a:p>
            <a:endParaRPr lang="ru-RU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4693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smtClean="0"/>
              <a:t>PANDA Collaboration Meeting 04-08.06.2018, BINP,  M.Kholopov</a:t>
            </a:r>
            <a:endParaRPr lang="en-US" sz="10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9302" y="0"/>
            <a:ext cx="7046633" cy="70680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Chimney design: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" name="Рисунок 29" descr="TLC2.jpg"/>
          <p:cNvPicPr>
            <a:picLocks noChangeAspect="1"/>
          </p:cNvPicPr>
          <p:nvPr/>
        </p:nvPicPr>
        <p:blipFill>
          <a:blip r:embed="rId3" cstate="print"/>
          <a:srcRect t="4834" b="9617"/>
          <a:stretch>
            <a:fillRect/>
          </a:stretch>
        </p:blipFill>
        <p:spPr>
          <a:xfrm>
            <a:off x="675203" y="1615338"/>
            <a:ext cx="8528241" cy="3960712"/>
          </a:xfrm>
          <a:prstGeom prst="rect">
            <a:avLst/>
          </a:prstGeom>
        </p:spPr>
      </p:pic>
      <p:sp>
        <p:nvSpPr>
          <p:cNvPr id="33" name="Овальная выноска 32"/>
          <p:cNvSpPr/>
          <p:nvPr/>
        </p:nvSpPr>
        <p:spPr>
          <a:xfrm>
            <a:off x="7498412" y="4827372"/>
            <a:ext cx="1590418" cy="499695"/>
          </a:xfrm>
          <a:prstGeom prst="wedgeEllipseCallout">
            <a:avLst>
              <a:gd name="adj1" fmla="val 12219"/>
              <a:gd name="adj2" fmla="val -1774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ln>
                  <a:solidFill>
                    <a:srgbClr val="FF0000"/>
                  </a:solidFill>
                </a:ln>
                <a:noFill/>
              </a:rPr>
              <a:t>Flange  ISO320RBR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4" name="Овальная выноска 33"/>
          <p:cNvSpPr/>
          <p:nvPr/>
        </p:nvSpPr>
        <p:spPr>
          <a:xfrm>
            <a:off x="3862095" y="998118"/>
            <a:ext cx="1441938" cy="633046"/>
          </a:xfrm>
          <a:prstGeom prst="wedgeEllipseCallout">
            <a:avLst>
              <a:gd name="adj1" fmla="val 7176"/>
              <a:gd name="adj2" fmla="val 2750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Chimney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5" name="Овальная выноска 34"/>
          <p:cNvSpPr/>
          <p:nvPr/>
        </p:nvSpPr>
        <p:spPr>
          <a:xfrm>
            <a:off x="5484608" y="4827373"/>
            <a:ext cx="1571624" cy="499695"/>
          </a:xfrm>
          <a:prstGeom prst="wedgeEllipseCallout">
            <a:avLst>
              <a:gd name="adj1" fmla="val -36919"/>
              <a:gd name="adj2" fmla="val -2674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Pipelines</a:t>
            </a:r>
          </a:p>
        </p:txBody>
      </p:sp>
      <p:sp>
        <p:nvSpPr>
          <p:cNvPr id="36" name="Овальная выноска 35"/>
          <p:cNvSpPr/>
          <p:nvPr/>
        </p:nvSpPr>
        <p:spPr>
          <a:xfrm>
            <a:off x="6110288" y="998118"/>
            <a:ext cx="1571624" cy="499695"/>
          </a:xfrm>
          <a:prstGeom prst="wedgeEllipseCallout">
            <a:avLst>
              <a:gd name="adj1" fmla="val 29323"/>
              <a:gd name="adj2" fmla="val 1435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Bellows unit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6" name="Овальная выноска 25"/>
          <p:cNvSpPr/>
          <p:nvPr/>
        </p:nvSpPr>
        <p:spPr>
          <a:xfrm>
            <a:off x="3964861" y="4827372"/>
            <a:ext cx="1140168" cy="345493"/>
          </a:xfrm>
          <a:prstGeom prst="wedgeEllipseCallout">
            <a:avLst>
              <a:gd name="adj1" fmla="val -62190"/>
              <a:gd name="adj2" fmla="val -2254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Spacer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2" name="Овальная выноска 31"/>
          <p:cNvSpPr/>
          <p:nvPr/>
        </p:nvSpPr>
        <p:spPr>
          <a:xfrm>
            <a:off x="2644796" y="1907440"/>
            <a:ext cx="1571624" cy="499695"/>
          </a:xfrm>
          <a:prstGeom prst="wedgeEllipseCallout">
            <a:avLst>
              <a:gd name="adj1" fmla="val 49987"/>
              <a:gd name="adj2" fmla="val 2486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Thermal shield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7" name="Овальная выноска 36"/>
          <p:cNvSpPr/>
          <p:nvPr/>
        </p:nvSpPr>
        <p:spPr>
          <a:xfrm>
            <a:off x="556055" y="5714724"/>
            <a:ext cx="1590418" cy="499695"/>
          </a:xfrm>
          <a:prstGeom prst="wedgeEllipseCallout">
            <a:avLst>
              <a:gd name="adj1" fmla="val -22724"/>
              <a:gd name="adj2" fmla="val -2917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Superconductor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0" name="Овальная выноска 39"/>
          <p:cNvSpPr/>
          <p:nvPr/>
        </p:nvSpPr>
        <p:spPr>
          <a:xfrm>
            <a:off x="864791" y="1950353"/>
            <a:ext cx="1590418" cy="499695"/>
          </a:xfrm>
          <a:prstGeom prst="wedgeEllipseCallout">
            <a:avLst>
              <a:gd name="adj1" fmla="val 9696"/>
              <a:gd name="adj2" fmla="val 1595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ln>
                  <a:solidFill>
                    <a:srgbClr val="FF0000"/>
                  </a:solidFill>
                </a:ln>
                <a:noFill/>
              </a:rPr>
              <a:t>Flange ISO320RBR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535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TL_Supply1.jpg"/>
          <p:cNvPicPr>
            <a:picLocks noChangeAspect="1"/>
          </p:cNvPicPr>
          <p:nvPr/>
        </p:nvPicPr>
        <p:blipFill>
          <a:blip r:embed="rId3" cstate="print"/>
          <a:srcRect l="16923" t="3063" r="32019" b="1646"/>
          <a:stretch>
            <a:fillRect/>
          </a:stretch>
        </p:blipFill>
        <p:spPr>
          <a:xfrm>
            <a:off x="5953126" y="895351"/>
            <a:ext cx="3591102" cy="3638442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smtClean="0"/>
              <a:t>PANDA Collaboration Meeting 04-08.06.2018, BINP,  M.Kholopov</a:t>
            </a:r>
            <a:endParaRPr lang="en-US" sz="10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9302" y="0"/>
            <a:ext cx="7046633" cy="70680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TL design: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Рисунок 18" descr="TL_Supply2.jpg"/>
          <p:cNvPicPr>
            <a:picLocks noChangeAspect="1"/>
          </p:cNvPicPr>
          <p:nvPr/>
        </p:nvPicPr>
        <p:blipFill>
          <a:blip r:embed="rId4" cstate="print"/>
          <a:srcRect l="14038" t="2001" r="32885"/>
          <a:stretch>
            <a:fillRect/>
          </a:stretch>
        </p:blipFill>
        <p:spPr>
          <a:xfrm>
            <a:off x="387942" y="1087435"/>
            <a:ext cx="4600025" cy="4610814"/>
          </a:xfrm>
          <a:prstGeom prst="rect">
            <a:avLst/>
          </a:prstGeom>
        </p:spPr>
      </p:pic>
      <p:sp>
        <p:nvSpPr>
          <p:cNvPr id="20" name="Овальная выноска 19"/>
          <p:cNvSpPr/>
          <p:nvPr/>
        </p:nvSpPr>
        <p:spPr>
          <a:xfrm>
            <a:off x="6059544" y="937292"/>
            <a:ext cx="1141046" cy="633046"/>
          </a:xfrm>
          <a:prstGeom prst="wedgeEllipseCallout">
            <a:avLst>
              <a:gd name="adj1" fmla="val -8386"/>
              <a:gd name="adj2" fmla="val 1250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TL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>
            <a:off x="1388663" y="3770985"/>
            <a:ext cx="1354537" cy="581026"/>
          </a:xfrm>
          <a:prstGeom prst="wedgeEllipseCallout">
            <a:avLst>
              <a:gd name="adj1" fmla="val 170435"/>
              <a:gd name="adj2" fmla="val -124498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Metal</a:t>
            </a:r>
          </a:p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Hoses DN200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>
            <a:off x="1391577" y="2931160"/>
            <a:ext cx="1296377" cy="642570"/>
          </a:xfrm>
          <a:prstGeom prst="wedgeEllipseCallout">
            <a:avLst>
              <a:gd name="adj1" fmla="val -6756"/>
              <a:gd name="adj2" fmla="val -145387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Metal</a:t>
            </a:r>
          </a:p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Hoses DN20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4" name="Овальная выноска 23"/>
          <p:cNvSpPr/>
          <p:nvPr/>
        </p:nvSpPr>
        <p:spPr>
          <a:xfrm>
            <a:off x="1388662" y="4527441"/>
            <a:ext cx="1354537" cy="623520"/>
          </a:xfrm>
          <a:prstGeom prst="wedgeEllipseCallout">
            <a:avLst>
              <a:gd name="adj1" fmla="val 145986"/>
              <a:gd name="adj2" fmla="val 56929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Bellows</a:t>
            </a:r>
          </a:p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unit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7" name="Двойная стрелка вверх/вниз 26"/>
          <p:cNvSpPr/>
          <p:nvPr/>
        </p:nvSpPr>
        <p:spPr>
          <a:xfrm rot="5909817">
            <a:off x="8339939" y="4499314"/>
            <a:ext cx="237435" cy="9013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981950" y="5391150"/>
            <a:ext cx="1924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400" dirty="0" smtClean="0">
                <a:solidFill>
                  <a:schemeClr val="accent1"/>
                </a:solidFill>
              </a:rPr>
              <a:t>The end of the supplying TL has the ability to 3D move ±300mm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29" name="Двойная стрелка вверх/вниз 28"/>
          <p:cNvSpPr/>
          <p:nvPr/>
        </p:nvSpPr>
        <p:spPr>
          <a:xfrm rot="412794">
            <a:off x="8370740" y="4517764"/>
            <a:ext cx="218128" cy="85306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Двойная стрелка вверх/вниз 24"/>
          <p:cNvSpPr/>
          <p:nvPr/>
        </p:nvSpPr>
        <p:spPr>
          <a:xfrm rot="412794">
            <a:off x="4812440" y="4697412"/>
            <a:ext cx="225302" cy="87312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ьная выноска 37"/>
          <p:cNvSpPr/>
          <p:nvPr/>
        </p:nvSpPr>
        <p:spPr>
          <a:xfrm>
            <a:off x="6052991" y="3214227"/>
            <a:ext cx="1410678" cy="581026"/>
          </a:xfrm>
          <a:prstGeom prst="wedgeEllipseCallout">
            <a:avLst>
              <a:gd name="adj1" fmla="val -28264"/>
              <a:gd name="adj2" fmla="val -14538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Flange ISO250BF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9" name="Овальная выноска 38"/>
          <p:cNvSpPr/>
          <p:nvPr/>
        </p:nvSpPr>
        <p:spPr>
          <a:xfrm>
            <a:off x="1388663" y="5405332"/>
            <a:ext cx="1299291" cy="499695"/>
          </a:xfrm>
          <a:prstGeom prst="wedgeEllipseCallout">
            <a:avLst>
              <a:gd name="adj1" fmla="val 127294"/>
              <a:gd name="adj2" fmla="val -31331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ln>
                  <a:solidFill>
                    <a:srgbClr val="FF0000"/>
                  </a:solidFill>
                </a:ln>
                <a:noFill/>
              </a:rPr>
              <a:t>Flange ISO320RBR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3923" y="5648010"/>
            <a:ext cx="1468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400" dirty="0" smtClean="0">
                <a:solidFill>
                  <a:schemeClr val="accent1"/>
                </a:solidFill>
              </a:rPr>
              <a:t>The bellows unit has the ability to </a:t>
            </a:r>
            <a:r>
              <a:rPr lang="en-US" sz="1400" dirty="0">
                <a:solidFill>
                  <a:schemeClr val="accent1"/>
                </a:solidFill>
              </a:rPr>
              <a:t>move </a:t>
            </a:r>
            <a:r>
              <a:rPr lang="en-US" sz="1400" dirty="0" smtClean="0">
                <a:solidFill>
                  <a:schemeClr val="accent1"/>
                </a:solidFill>
              </a:rPr>
              <a:t>450 </a:t>
            </a:r>
            <a:r>
              <a:rPr lang="en-US" sz="1400" dirty="0">
                <a:solidFill>
                  <a:schemeClr val="accent1"/>
                </a:solidFill>
              </a:rPr>
              <a:t>mm up</a:t>
            </a:r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115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INP logo клёво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smtClean="0"/>
              <a:t>PANDA Collaboration Meeting 04-08.06.2018, BINP,  M.Kholopov</a:t>
            </a:r>
            <a:endParaRPr lang="en-US" sz="1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6588" y="52403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>
                <a:solidFill>
                  <a:srgbClr val="17375E"/>
                </a:solidFill>
                <a:latin typeface="Comic Sans MS" pitchFamily="66" charset="0"/>
              </a:rPr>
              <a:t>Thank you for your attention</a:t>
            </a:r>
            <a:endParaRPr lang="ru-RU" sz="3600" dirty="0" smtClean="0">
              <a:solidFill>
                <a:srgbClr val="17375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0747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962" y="6549138"/>
            <a:ext cx="5695838" cy="308862"/>
          </a:xfrm>
        </p:spPr>
        <p:txBody>
          <a:bodyPr/>
          <a:lstStyle/>
          <a:p>
            <a:r>
              <a:rPr lang="en-US" sz="1000" smtClean="0"/>
              <a:t>PANDA Collaboration Meeting 04-08.06.2018, BINP,  M.Kholopov</a:t>
            </a:r>
            <a:endParaRPr lang="en-US" sz="1000" dirty="0"/>
          </a:p>
        </p:txBody>
      </p:sp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1378352" y="145068"/>
            <a:ext cx="7056783" cy="41564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PANDA control Dewar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30322"/>
            <a:ext cx="318192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just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PANDA control Dewar is designed to 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liquid and gas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helium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supply the solenoid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accordance with the flow scheme.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spcAft>
                <a:spcPts val="400"/>
              </a:spcAft>
            </a:pPr>
            <a:endParaRPr lang="en-US" sz="16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1614" y="6199160"/>
            <a:ext cx="819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Figure 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view of the control Dewar.</a:t>
            </a:r>
            <a:endParaRPr lang="en-US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ontrol_dewar.jpg"/>
          <p:cNvPicPr>
            <a:picLocks noChangeAspect="1"/>
          </p:cNvPicPr>
          <p:nvPr/>
        </p:nvPicPr>
        <p:blipFill rotWithShape="1">
          <a:blip r:embed="rId3" cstate="print"/>
          <a:srcRect l="29743" t="8385" r="38304" b="656"/>
          <a:stretch/>
        </p:blipFill>
        <p:spPr>
          <a:xfrm>
            <a:off x="6465032" y="926431"/>
            <a:ext cx="2986549" cy="5100939"/>
          </a:xfrm>
          <a:prstGeom prst="rect">
            <a:avLst/>
          </a:prstGeom>
        </p:spPr>
      </p:pic>
      <p:pic>
        <p:nvPicPr>
          <p:cNvPr id="9" name="Рисунок 8" descr="FeedBox_PANDA4.jpg"/>
          <p:cNvPicPr>
            <a:picLocks noChangeAspect="1"/>
          </p:cNvPicPr>
          <p:nvPr/>
        </p:nvPicPr>
        <p:blipFill rotWithShape="1">
          <a:blip r:embed="rId4" cstate="print"/>
          <a:srcRect l="35977" t="9161" r="37120" b="1"/>
          <a:stretch/>
        </p:blipFill>
        <p:spPr>
          <a:xfrm>
            <a:off x="3540369" y="950495"/>
            <a:ext cx="2774462" cy="5085612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4079631" y="1195755"/>
            <a:ext cx="1141046" cy="633046"/>
          </a:xfrm>
          <a:prstGeom prst="wedgeEllipseCallout">
            <a:avLst>
              <a:gd name="adj1" fmla="val 57652"/>
              <a:gd name="adj2" fmla="val 175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TL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3532555" y="5044832"/>
            <a:ext cx="1441938" cy="633046"/>
          </a:xfrm>
          <a:prstGeom prst="wedgeEllipseCallout">
            <a:avLst>
              <a:gd name="adj1" fmla="val 67648"/>
              <a:gd name="adj2" fmla="val -449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Chimney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6443786" y="4947139"/>
            <a:ext cx="1441938" cy="633046"/>
          </a:xfrm>
          <a:prstGeom prst="wedgeEllipseCallout">
            <a:avLst>
              <a:gd name="adj1" fmla="val -84655"/>
              <a:gd name="adj2" fmla="val -1584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Control Dewar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643077" y="3071446"/>
            <a:ext cx="611" cy="13529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6581775" y="3076575"/>
            <a:ext cx="561488" cy="2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605588" y="4419600"/>
            <a:ext cx="538162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6253163" y="3511065"/>
            <a:ext cx="671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D1600</a:t>
            </a:r>
            <a:endParaRPr lang="ru-RU" sz="100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7145338" y="3990975"/>
            <a:ext cx="174783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720014" y="3730140"/>
            <a:ext cx="671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2080</a:t>
            </a:r>
            <a:endParaRPr lang="ru-RU" sz="1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32862" y="3376704"/>
            <a:ext cx="31703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just"/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- transfer lines (TL) connecting refrigerator and control Dewar</a:t>
            </a:r>
          </a:p>
          <a:p>
            <a:pPr marL="538163" algn="just"/>
            <a:endParaRPr lang="en-US" sz="1400" b="1" dirty="0" smtClean="0">
              <a:solidFill>
                <a:srgbClr val="000000"/>
              </a:solidFill>
              <a:latin typeface="+mn-lt"/>
            </a:endParaRPr>
          </a:p>
          <a:p>
            <a:pPr marL="538163" algn="just"/>
            <a:endParaRPr lang="en-US" sz="1400" b="1" dirty="0" smtClean="0">
              <a:solidFill>
                <a:srgbClr val="000000"/>
              </a:solidFill>
            </a:endParaRPr>
          </a:p>
          <a:p>
            <a:pPr marL="538163" algn="just"/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- transfer 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line (Chimney) connecting the vacuum vessels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of the solenoid 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cryostat and control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Dewar</a:t>
            </a:r>
          </a:p>
          <a:p>
            <a:pPr marL="538163" algn="just"/>
            <a:endParaRPr lang="en-US" sz="1400" b="1" dirty="0" smtClean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  <a:p>
            <a:pPr marL="538163" algn="just"/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755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962" y="6549138"/>
            <a:ext cx="5695838" cy="308862"/>
          </a:xfrm>
        </p:spPr>
        <p:txBody>
          <a:bodyPr/>
          <a:lstStyle/>
          <a:p>
            <a:r>
              <a:rPr lang="en-US" sz="1000" smtClean="0"/>
              <a:t>PANDA Collaboration Meeting 04-08.06.2018, BINP,  M.Kholopov</a:t>
            </a:r>
            <a:endParaRPr lang="en-US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9081" y="372006"/>
            <a:ext cx="47695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accent1"/>
                </a:solidFill>
              </a:rPr>
              <a:t>Control Dewar consists of:</a:t>
            </a:r>
          </a:p>
          <a:p>
            <a:pPr marL="538163" indent="174625" algn="just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•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a vessel for liquid </a:t>
            </a: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helium (~480L);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538163" indent="174625" algn="just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• current leads;</a:t>
            </a:r>
          </a:p>
          <a:p>
            <a:pPr marL="538163" indent="174625" algn="just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• thermal shields cooled by gaseous </a:t>
            </a: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     helium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;</a:t>
            </a:r>
          </a:p>
          <a:p>
            <a:pPr marL="538163" indent="174625" algn="just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• valves, gauges;</a:t>
            </a:r>
          </a:p>
          <a:p>
            <a:pPr marL="538163" indent="174625" algn="just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• vacuum </a:t>
            </a: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shell.</a:t>
            </a:r>
          </a:p>
          <a:p>
            <a:pPr marL="538163" algn="just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796" y="5919241"/>
            <a:ext cx="4026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main components of the control Dewar.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FeedBox_PANDA3.jpg"/>
          <p:cNvPicPr>
            <a:picLocks noChangeAspect="1"/>
          </p:cNvPicPr>
          <p:nvPr/>
        </p:nvPicPr>
        <p:blipFill>
          <a:blip r:embed="rId3" cstate="print"/>
          <a:srcRect l="24458" t="1497" r="28521" b="1860"/>
          <a:stretch>
            <a:fillRect/>
          </a:stretch>
        </p:blipFill>
        <p:spPr>
          <a:xfrm>
            <a:off x="148491" y="554892"/>
            <a:ext cx="4657969" cy="5197231"/>
          </a:xfrm>
          <a:prstGeom prst="rect">
            <a:avLst/>
          </a:prstGeom>
        </p:spPr>
      </p:pic>
      <p:sp>
        <p:nvSpPr>
          <p:cNvPr id="12" name="Выноска 2 11"/>
          <p:cNvSpPr/>
          <p:nvPr/>
        </p:nvSpPr>
        <p:spPr>
          <a:xfrm>
            <a:off x="359508" y="5173785"/>
            <a:ext cx="468923" cy="508000"/>
          </a:xfrm>
          <a:prstGeom prst="borderCallout2">
            <a:avLst>
              <a:gd name="adj1" fmla="val -2789"/>
              <a:gd name="adj2" fmla="val 48334"/>
              <a:gd name="adj3" fmla="val -67403"/>
              <a:gd name="adj4" fmla="val 49999"/>
              <a:gd name="adj5" fmla="val -279808"/>
              <a:gd name="adj6" fmla="val 20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4" name="Выноска 2 13"/>
          <p:cNvSpPr/>
          <p:nvPr/>
        </p:nvSpPr>
        <p:spPr>
          <a:xfrm>
            <a:off x="3888155" y="769815"/>
            <a:ext cx="468923" cy="508000"/>
          </a:xfrm>
          <a:prstGeom prst="borderCallout2">
            <a:avLst>
              <a:gd name="adj1" fmla="val 98749"/>
              <a:gd name="adj2" fmla="val 51667"/>
              <a:gd name="adj3" fmla="val 158750"/>
              <a:gd name="adj4" fmla="val 46666"/>
              <a:gd name="adj5" fmla="val 258654"/>
              <a:gd name="adj6" fmla="val -51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5" name="Выноска 2 14"/>
          <p:cNvSpPr/>
          <p:nvPr/>
        </p:nvSpPr>
        <p:spPr>
          <a:xfrm>
            <a:off x="4271109" y="5185507"/>
            <a:ext cx="480645" cy="508000"/>
          </a:xfrm>
          <a:prstGeom prst="borderCallout2">
            <a:avLst>
              <a:gd name="adj1" fmla="val 1826"/>
              <a:gd name="adj2" fmla="val 46708"/>
              <a:gd name="adj3" fmla="val -58173"/>
              <a:gd name="adj4" fmla="val 50121"/>
              <a:gd name="adj5" fmla="val -98270"/>
              <a:gd name="adj6" fmla="val -13158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3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6" name="Выноска 2 15"/>
          <p:cNvSpPr/>
          <p:nvPr/>
        </p:nvSpPr>
        <p:spPr>
          <a:xfrm>
            <a:off x="230555" y="715107"/>
            <a:ext cx="468923" cy="508000"/>
          </a:xfrm>
          <a:prstGeom prst="borderCallout2">
            <a:avLst>
              <a:gd name="adj1" fmla="val 95673"/>
              <a:gd name="adj2" fmla="val 50001"/>
              <a:gd name="adj3" fmla="val 181827"/>
              <a:gd name="adj4" fmla="val 48332"/>
              <a:gd name="adj5" fmla="val 124807"/>
              <a:gd name="adj6" fmla="val 22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4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7" name="Выноска 2 16"/>
          <p:cNvSpPr/>
          <p:nvPr/>
        </p:nvSpPr>
        <p:spPr>
          <a:xfrm>
            <a:off x="1441939" y="5193323"/>
            <a:ext cx="468923" cy="508000"/>
          </a:xfrm>
          <a:prstGeom prst="borderCallout2">
            <a:avLst>
              <a:gd name="adj1" fmla="val 52595"/>
              <a:gd name="adj2" fmla="val 101667"/>
              <a:gd name="adj3" fmla="val 46443"/>
              <a:gd name="adj4" fmla="val 178333"/>
              <a:gd name="adj5" fmla="val -44423"/>
              <a:gd name="adj6" fmla="val 26333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5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Control_Dewar1.jpg"/>
          <p:cNvPicPr>
            <a:picLocks noChangeAspect="1"/>
          </p:cNvPicPr>
          <p:nvPr/>
        </p:nvPicPr>
        <p:blipFill>
          <a:blip r:embed="rId4" cstate="print"/>
          <a:srcRect l="18212" t="1733" r="20998" b="3465"/>
          <a:stretch>
            <a:fillRect/>
          </a:stretch>
        </p:blipFill>
        <p:spPr>
          <a:xfrm>
            <a:off x="5404021" y="2449410"/>
            <a:ext cx="4003589" cy="3746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9277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id:9BEDF584-1947-4E9E-AAC6-716EE7FD60E1@gsi.de"/>
          <p:cNvPicPr>
            <a:picLocks noChangeAspect="1" noChangeArrowheads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29"/>
          <a:stretch/>
        </p:blipFill>
        <p:spPr bwMode="auto">
          <a:xfrm>
            <a:off x="3563190" y="792197"/>
            <a:ext cx="5535224" cy="5136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962" y="6549138"/>
            <a:ext cx="5695838" cy="308862"/>
          </a:xfrm>
        </p:spPr>
        <p:txBody>
          <a:bodyPr/>
          <a:lstStyle/>
          <a:p>
            <a:r>
              <a:rPr lang="en-US" sz="1000" smtClean="0"/>
              <a:t>PANDA Collaboration Meeting 04-08.06.2018, BINP,  M.Kholopov</a:t>
            </a:r>
            <a:endParaRPr lang="en-US" sz="1000" dirty="0"/>
          </a:p>
        </p:txBody>
      </p:sp>
      <p:sp>
        <p:nvSpPr>
          <p:cNvPr id="22" name="Прямоугольник 16">
            <a:extLst>
              <a:ext uri="{FF2B5EF4-FFF2-40B4-BE49-F238E27FC236}">
                <a16:creationId xmlns="" xmlns:a16="http://schemas.microsoft.com/office/drawing/2014/main" id="{5F7CC429-1E45-494B-AA7F-4ABFF8D72F21}"/>
              </a:ext>
            </a:extLst>
          </p:cNvPr>
          <p:cNvSpPr/>
          <p:nvPr/>
        </p:nvSpPr>
        <p:spPr>
          <a:xfrm>
            <a:off x="373244" y="132762"/>
            <a:ext cx="9247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85"/>
              </a:spcBef>
              <a:spcAft>
                <a:spcPts val="385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PANDA solenoid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Flowscheme with comments of GSI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5749" y="5977502"/>
            <a:ext cx="4056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Process Flow Diagram of the PANDA cryogenic system.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1776" y="2853060"/>
            <a:ext cx="27956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Selected </a:t>
            </a:r>
            <a:r>
              <a:rPr lang="en-US" altLang="en-US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valves that will be used when moving the detector </a:t>
            </a:r>
            <a:r>
              <a:rPr lang="en-US" altLang="en-US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from in the beam position to the assembling area.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6331" y="4518067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4395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smtClean="0"/>
              <a:t>PANDA Collaboration Meeting 04-08.06.2018, BINP,  M.Kholopov</a:t>
            </a:r>
            <a:endParaRPr lang="en-US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6546" y="6195466"/>
            <a:ext cx="4026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stage 1. 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ctrTitle"/>
          </p:nvPr>
        </p:nvSpPr>
        <p:spPr>
          <a:xfrm>
            <a:off x="1359302" y="0"/>
            <a:ext cx="7046633" cy="70680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stages of Assembly of the PANDA control Dewar: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 descr="AS_1_FeedBox_PANDA3.jpg"/>
          <p:cNvPicPr>
            <a:picLocks noChangeAspect="1"/>
          </p:cNvPicPr>
          <p:nvPr/>
        </p:nvPicPr>
        <p:blipFill>
          <a:blip r:embed="rId3" cstate="print"/>
          <a:srcRect l="35108" t="6292" r="46115" b="1860"/>
          <a:stretch>
            <a:fillRect/>
          </a:stretch>
        </p:blipFill>
        <p:spPr>
          <a:xfrm>
            <a:off x="1024577" y="1041123"/>
            <a:ext cx="1852246" cy="4918568"/>
          </a:xfrm>
          <a:prstGeom prst="rect">
            <a:avLst/>
          </a:prstGeom>
        </p:spPr>
      </p:pic>
      <p:pic>
        <p:nvPicPr>
          <p:cNvPr id="8" name="Рисунок 7" descr="AS_1_FeedBox_PANDA.jpg"/>
          <p:cNvPicPr>
            <a:picLocks noChangeAspect="1"/>
          </p:cNvPicPr>
          <p:nvPr/>
        </p:nvPicPr>
        <p:blipFill>
          <a:blip r:embed="rId4" cstate="print"/>
          <a:srcRect l="33530" t="1787" r="33570" b="4330"/>
          <a:stretch>
            <a:fillRect/>
          </a:stretch>
        </p:blipFill>
        <p:spPr>
          <a:xfrm>
            <a:off x="5871854" y="1198036"/>
            <a:ext cx="3177504" cy="49224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1538" y="706809"/>
            <a:ext cx="7135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just"/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cs typeface="Aharoni" pitchFamily="2" charset="-79"/>
              </a:rPr>
              <a:t>1. Installation of pipelines on the cap plate of the control Dewar</a:t>
            </a:r>
          </a:p>
          <a:p>
            <a:pPr marL="538163" algn="just"/>
            <a:endParaRPr lang="en-US" sz="1400" b="1" dirty="0" smtClean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  <a:p>
            <a:pPr marL="538163" algn="just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8" name="Выноска 2 17"/>
          <p:cNvSpPr/>
          <p:nvPr/>
        </p:nvSpPr>
        <p:spPr>
          <a:xfrm>
            <a:off x="4896780" y="5281722"/>
            <a:ext cx="837957" cy="312615"/>
          </a:xfrm>
          <a:prstGeom prst="borderCallout2">
            <a:avLst>
              <a:gd name="adj1" fmla="val 1430"/>
              <a:gd name="adj2" fmla="val 50480"/>
              <a:gd name="adj3" fmla="val -74903"/>
              <a:gd name="adj4" fmla="val 49837"/>
              <a:gd name="adj5" fmla="val -165107"/>
              <a:gd name="adj6" fmla="val 19237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He vessel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9" name="Выноска 2 18"/>
          <p:cNvSpPr/>
          <p:nvPr/>
        </p:nvSpPr>
        <p:spPr>
          <a:xfrm>
            <a:off x="3058053" y="1388041"/>
            <a:ext cx="837957" cy="495300"/>
          </a:xfrm>
          <a:prstGeom prst="borderCallout2">
            <a:avLst>
              <a:gd name="adj1" fmla="val 98930"/>
              <a:gd name="adj2" fmla="val 51617"/>
              <a:gd name="adj3" fmla="val 181035"/>
              <a:gd name="adj4" fmla="val 48700"/>
              <a:gd name="adj5" fmla="val 276401"/>
              <a:gd name="adj6" fmla="val -7890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Current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leads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0" name="Выноска 2 19"/>
          <p:cNvSpPr/>
          <p:nvPr/>
        </p:nvSpPr>
        <p:spPr>
          <a:xfrm>
            <a:off x="3682975" y="2529690"/>
            <a:ext cx="837957" cy="495300"/>
          </a:xfrm>
          <a:prstGeom prst="borderCallout2">
            <a:avLst>
              <a:gd name="adj1" fmla="val 49779"/>
              <a:gd name="adj2" fmla="val -819"/>
              <a:gd name="adj3" fmla="val 39576"/>
              <a:gd name="adj4" fmla="val -43416"/>
              <a:gd name="adj5" fmla="val 141109"/>
              <a:gd name="adj6" fmla="val -10878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Vessel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cap plate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49146" y="3293759"/>
            <a:ext cx="2767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-Pipeline 4,2K F red color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6383" y="3647989"/>
            <a:ext cx="2576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C0099"/>
                </a:solidFill>
              </a:rPr>
              <a:t>-Pipeline </a:t>
            </a:r>
            <a:r>
              <a:rPr lang="en-US" dirty="0" smtClean="0">
                <a:solidFill>
                  <a:srgbClr val="CC0099"/>
                </a:solidFill>
              </a:rPr>
              <a:t>5K R violet </a:t>
            </a:r>
            <a:r>
              <a:rPr lang="en-US" dirty="0" smtClean="0">
                <a:solidFill>
                  <a:srgbClr val="CC0099"/>
                </a:solidFill>
              </a:rPr>
              <a:t>color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60548" y="3993978"/>
            <a:ext cx="2582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-Pipeline </a:t>
            </a:r>
            <a:r>
              <a:rPr lang="en-US" dirty="0" smtClean="0">
                <a:solidFill>
                  <a:srgbClr val="00B0F0"/>
                </a:solidFill>
              </a:rPr>
              <a:t>40K </a:t>
            </a:r>
            <a:r>
              <a:rPr lang="en-US" dirty="0" smtClean="0">
                <a:solidFill>
                  <a:srgbClr val="00B0F0"/>
                </a:solidFill>
              </a:rPr>
              <a:t>F </a:t>
            </a:r>
            <a:r>
              <a:rPr lang="en-US" dirty="0" smtClean="0">
                <a:solidFill>
                  <a:srgbClr val="00B0F0"/>
                </a:solidFill>
              </a:rPr>
              <a:t>cyan </a:t>
            </a:r>
            <a:r>
              <a:rPr lang="en-US" dirty="0" smtClean="0">
                <a:solidFill>
                  <a:srgbClr val="00B0F0"/>
                </a:solidFill>
              </a:rPr>
              <a:t>color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93369" y="4348205"/>
            <a:ext cx="2582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-Pipeline </a:t>
            </a:r>
            <a:r>
              <a:rPr lang="en-US" dirty="0" smtClean="0">
                <a:solidFill>
                  <a:srgbClr val="002060"/>
                </a:solidFill>
              </a:rPr>
              <a:t>80K R blue </a:t>
            </a:r>
            <a:r>
              <a:rPr lang="en-US" dirty="0" smtClean="0">
                <a:solidFill>
                  <a:srgbClr val="002060"/>
                </a:solidFill>
              </a:rPr>
              <a:t>color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679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smtClean="0"/>
              <a:t>PANDA Collaboration Meeting 04-08.06.2018, BINP,  M.Kholopov</a:t>
            </a:r>
            <a:endParaRPr lang="en-US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075" y="5716072"/>
            <a:ext cx="4026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stage 2. 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ctrTitle"/>
          </p:nvPr>
        </p:nvSpPr>
        <p:spPr>
          <a:xfrm>
            <a:off x="1359302" y="0"/>
            <a:ext cx="7046633" cy="70680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stages of Assembly of the PANDA control Dewar: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3234" y="808666"/>
            <a:ext cx="7375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just"/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cs typeface="Aharoni" pitchFamily="2" charset="-79"/>
              </a:rPr>
              <a:t>2. Installation of pipelines on the cap plate  of the control Dewar</a:t>
            </a:r>
          </a:p>
          <a:p>
            <a:pPr marL="538163" algn="just"/>
            <a:endParaRPr lang="en-US" sz="1400" b="1" dirty="0" smtClean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  <a:p>
            <a:pPr marL="538163" algn="just"/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10" name="Рисунок 9" descr="AS_1_FeedBox_PANDA1.jpg"/>
          <p:cNvPicPr>
            <a:picLocks noChangeAspect="1"/>
          </p:cNvPicPr>
          <p:nvPr/>
        </p:nvPicPr>
        <p:blipFill>
          <a:blip r:embed="rId3" cstate="print"/>
          <a:srcRect l="23942" t="20952" r="23846" b="20952"/>
          <a:stretch>
            <a:fillRect/>
          </a:stretch>
        </p:blipFill>
        <p:spPr>
          <a:xfrm rot="5400000">
            <a:off x="5491442" y="2626091"/>
            <a:ext cx="5064239" cy="3059061"/>
          </a:xfrm>
          <a:prstGeom prst="rect">
            <a:avLst/>
          </a:prstGeom>
        </p:spPr>
      </p:pic>
      <p:pic>
        <p:nvPicPr>
          <p:cNvPr id="11" name="Рисунок 10" descr="AS_1_FeedBox_PANDA2.jpg"/>
          <p:cNvPicPr>
            <a:picLocks noChangeAspect="1"/>
          </p:cNvPicPr>
          <p:nvPr/>
        </p:nvPicPr>
        <p:blipFill>
          <a:blip r:embed="rId4" cstate="print"/>
          <a:srcRect l="23558" t="18119" r="23942" b="19712"/>
          <a:stretch>
            <a:fillRect/>
          </a:stretch>
        </p:blipFill>
        <p:spPr>
          <a:xfrm>
            <a:off x="199546" y="2018097"/>
            <a:ext cx="5296380" cy="3404816"/>
          </a:xfrm>
          <a:prstGeom prst="rect">
            <a:avLst/>
          </a:prstGeom>
        </p:spPr>
      </p:pic>
      <p:sp>
        <p:nvSpPr>
          <p:cNvPr id="14" name="Выноска 2 13"/>
          <p:cNvSpPr/>
          <p:nvPr/>
        </p:nvSpPr>
        <p:spPr>
          <a:xfrm>
            <a:off x="370703" y="1580145"/>
            <a:ext cx="600274" cy="312615"/>
          </a:xfrm>
          <a:prstGeom prst="borderCallout2">
            <a:avLst>
              <a:gd name="adj1" fmla="val 44086"/>
              <a:gd name="adj2" fmla="val 97084"/>
              <a:gd name="adj3" fmla="val 46972"/>
              <a:gd name="adj4" fmla="val 165780"/>
              <a:gd name="adj5" fmla="val 564381"/>
              <a:gd name="adj6" fmla="val 15615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4,2K F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5" name="Выноска 2 14"/>
          <p:cNvSpPr/>
          <p:nvPr/>
        </p:nvSpPr>
        <p:spPr>
          <a:xfrm>
            <a:off x="1771096" y="1569117"/>
            <a:ext cx="495056" cy="312615"/>
          </a:xfrm>
          <a:prstGeom prst="borderCallout2">
            <a:avLst>
              <a:gd name="adj1" fmla="val 44086"/>
              <a:gd name="adj2" fmla="val 97084"/>
              <a:gd name="adj3" fmla="val 46972"/>
              <a:gd name="adj4" fmla="val 165780"/>
              <a:gd name="adj5" fmla="val 319324"/>
              <a:gd name="adj6" fmla="val 22589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5K R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6" name="Выноска 2 15"/>
          <p:cNvSpPr/>
          <p:nvPr/>
        </p:nvSpPr>
        <p:spPr>
          <a:xfrm>
            <a:off x="2792626" y="1569117"/>
            <a:ext cx="584887" cy="312615"/>
          </a:xfrm>
          <a:prstGeom prst="borderCallout2">
            <a:avLst>
              <a:gd name="adj1" fmla="val 44086"/>
              <a:gd name="adj2" fmla="val 97084"/>
              <a:gd name="adj3" fmla="val 46972"/>
              <a:gd name="adj4" fmla="val 165780"/>
              <a:gd name="adj5" fmla="val 274017"/>
              <a:gd name="adj6" fmla="val 20847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40K F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" name="Выноска 2 16"/>
          <p:cNvSpPr/>
          <p:nvPr/>
        </p:nvSpPr>
        <p:spPr>
          <a:xfrm>
            <a:off x="4132564" y="1593830"/>
            <a:ext cx="563004" cy="312615"/>
          </a:xfrm>
          <a:prstGeom prst="borderCallout2">
            <a:avLst>
              <a:gd name="adj1" fmla="val 49357"/>
              <a:gd name="adj2" fmla="val 102764"/>
              <a:gd name="adj3" fmla="val 46972"/>
              <a:gd name="adj4" fmla="val 165780"/>
              <a:gd name="adj5" fmla="val 584839"/>
              <a:gd name="adj6" fmla="val -551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80K R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104467" y="1651656"/>
            <a:ext cx="45953" cy="497097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549435" y="1417320"/>
            <a:ext cx="2945131" cy="10698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6040281" y="1651656"/>
            <a:ext cx="561488" cy="26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6406779" y="1506312"/>
            <a:ext cx="288000" cy="26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6104467" y="6612030"/>
            <a:ext cx="561488" cy="26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9351910" y="1510963"/>
            <a:ext cx="288000" cy="26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5596477" y="3723696"/>
            <a:ext cx="840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1850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826162" y="1171099"/>
            <a:ext cx="671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1100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678587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Vac_shell_FeedBox_PANDA2.jpg"/>
          <p:cNvPicPr>
            <a:picLocks noChangeAspect="1"/>
          </p:cNvPicPr>
          <p:nvPr/>
        </p:nvPicPr>
        <p:blipFill>
          <a:blip r:embed="rId3" cstate="print"/>
          <a:srcRect l="25288" t="2532" r="25481" b="1115"/>
          <a:stretch>
            <a:fillRect/>
          </a:stretch>
        </p:blipFill>
        <p:spPr>
          <a:xfrm>
            <a:off x="581025" y="904875"/>
            <a:ext cx="4876800" cy="5181600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smtClean="0"/>
              <a:t>PANDA Collaboration Meeting 04-08.06.2018, BINP,  M.Kholopov</a:t>
            </a:r>
            <a:endParaRPr lang="en-US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6546" y="6195466"/>
            <a:ext cx="4026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stage 3. 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ctrTitle"/>
          </p:nvPr>
        </p:nvSpPr>
        <p:spPr>
          <a:xfrm>
            <a:off x="1359302" y="0"/>
            <a:ext cx="7046633" cy="70680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stages of Assembly of the PANDA control Dewar: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95926" y="628650"/>
            <a:ext cx="4169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just"/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cs typeface="Aharoni" pitchFamily="2" charset="-79"/>
              </a:rPr>
              <a:t>3. Installation of the </a:t>
            </a:r>
            <a:r>
              <a:rPr lang="en-US" sz="2000" b="1" dirty="0" smtClean="0">
                <a:solidFill>
                  <a:schemeClr val="accent1"/>
                </a:solidFill>
              </a:rPr>
              <a:t>thermal shields</a:t>
            </a: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cs typeface="Aharoni" pitchFamily="2" charset="-79"/>
              </a:rPr>
              <a:t> in the vacuum shell</a:t>
            </a:r>
          </a:p>
          <a:p>
            <a:pPr marL="538163" algn="just"/>
            <a:endParaRPr lang="en-US" sz="1400" b="1" dirty="0" smtClean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  <a:p>
            <a:pPr marL="538163" algn="just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7" name="Выноска 2 16"/>
          <p:cNvSpPr/>
          <p:nvPr/>
        </p:nvSpPr>
        <p:spPr>
          <a:xfrm>
            <a:off x="4752976" y="5602410"/>
            <a:ext cx="495056" cy="312615"/>
          </a:xfrm>
          <a:prstGeom prst="borderCallout2">
            <a:avLst>
              <a:gd name="adj1" fmla="val -4664"/>
              <a:gd name="adj2" fmla="val 47059"/>
              <a:gd name="adj3" fmla="val -71856"/>
              <a:gd name="adj4" fmla="val 44566"/>
              <a:gd name="adj5" fmla="val -246761"/>
              <a:gd name="adj6" fmla="val -770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80K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" name="Выноска 2 17"/>
          <p:cNvSpPr/>
          <p:nvPr/>
        </p:nvSpPr>
        <p:spPr>
          <a:xfrm>
            <a:off x="800101" y="5459535"/>
            <a:ext cx="815340" cy="455490"/>
          </a:xfrm>
          <a:prstGeom prst="borderCallout2">
            <a:avLst>
              <a:gd name="adj1" fmla="val 1430"/>
              <a:gd name="adj2" fmla="val 50480"/>
              <a:gd name="adj3" fmla="val -74903"/>
              <a:gd name="adj4" fmla="val 49837"/>
              <a:gd name="adj5" fmla="val -249808"/>
              <a:gd name="adj6" fmla="val 1939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Vacuum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shell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9" name="Выноска 2 18"/>
          <p:cNvSpPr/>
          <p:nvPr/>
        </p:nvSpPr>
        <p:spPr>
          <a:xfrm>
            <a:off x="3857625" y="1000126"/>
            <a:ext cx="837957" cy="495300"/>
          </a:xfrm>
          <a:prstGeom prst="borderCallout2">
            <a:avLst>
              <a:gd name="adj1" fmla="val 98930"/>
              <a:gd name="adj2" fmla="val 51617"/>
              <a:gd name="adj3" fmla="val 148343"/>
              <a:gd name="adj4" fmla="val 52110"/>
              <a:gd name="adj5" fmla="val 72555"/>
              <a:gd name="adj6" fmla="val -19598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Thermal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shield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21" name="Рисунок 20" descr="Vac_shell_FeedBox_PANDA.jpg"/>
          <p:cNvPicPr>
            <a:picLocks noChangeAspect="1"/>
          </p:cNvPicPr>
          <p:nvPr/>
        </p:nvPicPr>
        <p:blipFill>
          <a:blip r:embed="rId4" cstate="print"/>
          <a:srcRect l="30865" t="19535" r="31250" b="19358"/>
          <a:stretch>
            <a:fillRect/>
          </a:stretch>
        </p:blipFill>
        <p:spPr>
          <a:xfrm>
            <a:off x="5429250" y="1276351"/>
            <a:ext cx="2773845" cy="2428874"/>
          </a:xfrm>
          <a:prstGeom prst="rect">
            <a:avLst/>
          </a:prstGeom>
        </p:spPr>
      </p:pic>
      <p:pic>
        <p:nvPicPr>
          <p:cNvPr id="22" name="Рисунок 21" descr="Vac_shell_FeedBox_PANDA1.jpg"/>
          <p:cNvPicPr>
            <a:picLocks noChangeAspect="1"/>
          </p:cNvPicPr>
          <p:nvPr/>
        </p:nvPicPr>
        <p:blipFill>
          <a:blip r:embed="rId5" cstate="print"/>
          <a:srcRect l="31539" t="22369" r="31442" b="23786"/>
          <a:stretch>
            <a:fillRect/>
          </a:stretch>
        </p:blipFill>
        <p:spPr>
          <a:xfrm>
            <a:off x="6457888" y="3695700"/>
            <a:ext cx="3305238" cy="2609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3679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smtClean="0"/>
              <a:t>PANDA Collaboration Meeting 04-08.06.2018, BINP,  M.Kholopov</a:t>
            </a:r>
            <a:endParaRPr lang="en-US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" y="749668"/>
            <a:ext cx="5553975" cy="30151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0084" y="3204839"/>
            <a:ext cx="5365915" cy="2913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965" y="4368070"/>
            <a:ext cx="1395275" cy="13952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6546" y="6195466"/>
            <a:ext cx="4026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400" b="1" dirty="0" smtClean="0"/>
              <a:t>thermal shield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ctrTitle"/>
          </p:nvPr>
        </p:nvSpPr>
        <p:spPr>
          <a:xfrm>
            <a:off x="1359302" y="0"/>
            <a:ext cx="7046633" cy="70680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Design of the thermal shields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Выноска 2 8"/>
          <p:cNvSpPr/>
          <p:nvPr/>
        </p:nvSpPr>
        <p:spPr>
          <a:xfrm>
            <a:off x="828676" y="5459535"/>
            <a:ext cx="833870" cy="412813"/>
          </a:xfrm>
          <a:prstGeom prst="borderCallout2">
            <a:avLst>
              <a:gd name="adj1" fmla="val 1430"/>
              <a:gd name="adj2" fmla="val 50480"/>
              <a:gd name="adj3" fmla="val -74903"/>
              <a:gd name="adj4" fmla="val 49837"/>
              <a:gd name="adj5" fmla="val -118792"/>
              <a:gd name="adj6" fmla="val 18026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Ball support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246909" y="3609975"/>
            <a:ext cx="1172441" cy="15264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Выноска 2 13"/>
          <p:cNvSpPr/>
          <p:nvPr/>
        </p:nvSpPr>
        <p:spPr>
          <a:xfrm>
            <a:off x="6353175" y="1127464"/>
            <a:ext cx="837957" cy="463211"/>
          </a:xfrm>
          <a:prstGeom prst="borderCallout2">
            <a:avLst>
              <a:gd name="adj1" fmla="val 98930"/>
              <a:gd name="adj2" fmla="val 53890"/>
              <a:gd name="adj3" fmla="val 223691"/>
              <a:gd name="adj4" fmla="val 55521"/>
              <a:gd name="adj5" fmla="val 645975"/>
              <a:gd name="adj6" fmla="val -1979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Al sheet S=3mm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5" name="Выноска 2 14"/>
          <p:cNvSpPr/>
          <p:nvPr/>
        </p:nvSpPr>
        <p:spPr>
          <a:xfrm>
            <a:off x="7962405" y="1341912"/>
            <a:ext cx="1048245" cy="420213"/>
          </a:xfrm>
          <a:prstGeom prst="borderCallout2">
            <a:avLst>
              <a:gd name="adj1" fmla="val 98930"/>
              <a:gd name="adj2" fmla="val 53890"/>
              <a:gd name="adj3" fmla="val 223691"/>
              <a:gd name="adj4" fmla="val 55521"/>
              <a:gd name="adj5" fmla="val 514990"/>
              <a:gd name="adj6" fmla="val -116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Al profile Ø14 Ʊ-type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866900" y="1946910"/>
            <a:ext cx="1181100" cy="155829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48000" y="3505200"/>
            <a:ext cx="266700" cy="358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314700" y="3863340"/>
            <a:ext cx="502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23359" y="3593909"/>
            <a:ext cx="671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1400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240538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smtClean="0"/>
              <a:t>PANDA Collaboration Meeting 04-08.06.2018, BINP,  M.Kholopov</a:t>
            </a:r>
            <a:endParaRPr lang="en-US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735" y="5775336"/>
            <a:ext cx="4026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stage 3. 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ctrTitle"/>
          </p:nvPr>
        </p:nvSpPr>
        <p:spPr>
          <a:xfrm>
            <a:off x="1359302" y="0"/>
            <a:ext cx="7046633" cy="70680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stages of Assembly of the PANDA control Dewar: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9151" y="923925"/>
            <a:ext cx="8732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just"/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cs typeface="Aharoni" pitchFamily="2" charset="-79"/>
              </a:rPr>
              <a:t>3. Installation pipelines into the </a:t>
            </a:r>
            <a:r>
              <a:rPr lang="en-US" sz="2000" b="1" dirty="0" smtClean="0">
                <a:solidFill>
                  <a:schemeClr val="accent1"/>
                </a:solidFill>
              </a:rPr>
              <a:t>thermal shields</a:t>
            </a: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cs typeface="Aharoni" pitchFamily="2" charset="-79"/>
              </a:rPr>
              <a:t> of the control Dewar</a:t>
            </a:r>
          </a:p>
          <a:p>
            <a:pPr marL="538163" algn="just"/>
            <a:endParaRPr lang="en-US" sz="1400" b="1" dirty="0" smtClean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  <a:p>
            <a:pPr marL="538163" algn="just"/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12" name="Рисунок 11" descr="FeedBox_PANDA2.jpg"/>
          <p:cNvPicPr>
            <a:picLocks noChangeAspect="1"/>
          </p:cNvPicPr>
          <p:nvPr/>
        </p:nvPicPr>
        <p:blipFill>
          <a:blip r:embed="rId3" cstate="print"/>
          <a:srcRect l="24327" r="28750" b="2178"/>
          <a:stretch>
            <a:fillRect/>
          </a:stretch>
        </p:blipFill>
        <p:spPr>
          <a:xfrm>
            <a:off x="371477" y="1777592"/>
            <a:ext cx="3352798" cy="3794533"/>
          </a:xfrm>
          <a:prstGeom prst="rect">
            <a:avLst/>
          </a:prstGeom>
        </p:spPr>
      </p:pic>
      <p:pic>
        <p:nvPicPr>
          <p:cNvPr id="14" name="Рисунок 13" descr="FeedBox_PANDA1.jpg"/>
          <p:cNvPicPr>
            <a:picLocks noChangeAspect="1"/>
          </p:cNvPicPr>
          <p:nvPr/>
        </p:nvPicPr>
        <p:blipFill>
          <a:blip r:embed="rId4" cstate="print"/>
          <a:srcRect l="35481" r="35288"/>
          <a:stretch>
            <a:fillRect/>
          </a:stretch>
        </p:blipFill>
        <p:spPr>
          <a:xfrm>
            <a:off x="4048125" y="1759318"/>
            <a:ext cx="2047875" cy="3803317"/>
          </a:xfrm>
          <a:prstGeom prst="rect">
            <a:avLst/>
          </a:prstGeom>
        </p:spPr>
      </p:pic>
      <p:pic>
        <p:nvPicPr>
          <p:cNvPr id="15" name="Рисунок 14" descr="FeedBox_PANDA3.jpg"/>
          <p:cNvPicPr>
            <a:picLocks noChangeAspect="1"/>
          </p:cNvPicPr>
          <p:nvPr/>
        </p:nvPicPr>
        <p:blipFill>
          <a:blip r:embed="rId5" cstate="print"/>
          <a:srcRect l="23846" t="1469" r="28462" b="2532"/>
          <a:stretch>
            <a:fillRect/>
          </a:stretch>
        </p:blipFill>
        <p:spPr>
          <a:xfrm>
            <a:off x="6266958" y="1752600"/>
            <a:ext cx="3486642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3679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3010</TotalTime>
  <Words>637</Words>
  <Application>Microsoft Office PowerPoint</Application>
  <PresentationFormat>Лист A4 (210x297 мм)</PresentationFormat>
  <Paragraphs>124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PANDA   The conceptual design of the control Dewar</vt:lpstr>
      <vt:lpstr>PANDA control Dewar</vt:lpstr>
      <vt:lpstr>Слайд 3</vt:lpstr>
      <vt:lpstr>Слайд 4</vt:lpstr>
      <vt:lpstr>The stages of Assembly of the PANDA control Dewar:</vt:lpstr>
      <vt:lpstr>The stages of Assembly of the PANDA control Dewar:</vt:lpstr>
      <vt:lpstr>The stages of Assembly of the PANDA control Dewar:</vt:lpstr>
      <vt:lpstr>Design of the thermal shields</vt:lpstr>
      <vt:lpstr>The stages of Assembly of the PANDA control Dewar:</vt:lpstr>
      <vt:lpstr>The interface of the PANDA control Dewar. Connection place of the cryogenic system to move the PANDA detector.</vt:lpstr>
      <vt:lpstr>The interface of the PANDA control Dewar – solenoid cryostat</vt:lpstr>
      <vt:lpstr>The Chimney design:</vt:lpstr>
      <vt:lpstr>The TL design: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hotel</dc:creator>
  <cp:lastModifiedBy>Kuzminykh</cp:lastModifiedBy>
  <cp:revision>126</cp:revision>
  <dcterms:created xsi:type="dcterms:W3CDTF">2017-07-14T12:29:42Z</dcterms:created>
  <dcterms:modified xsi:type="dcterms:W3CDTF">2018-06-06T07:25:09Z</dcterms:modified>
</cp:coreProperties>
</file>