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440" r:id="rId2"/>
    <p:sldId id="439" r:id="rId3"/>
    <p:sldId id="438" r:id="rId4"/>
    <p:sldId id="437" r:id="rId5"/>
    <p:sldId id="396" r:id="rId6"/>
    <p:sldId id="397" r:id="rId7"/>
    <p:sldId id="398" r:id="rId8"/>
    <p:sldId id="399" r:id="rId9"/>
    <p:sldId id="400" r:id="rId10"/>
    <p:sldId id="433" r:id="rId11"/>
    <p:sldId id="403" r:id="rId12"/>
    <p:sldId id="404" r:id="rId13"/>
    <p:sldId id="405" r:id="rId14"/>
    <p:sldId id="441" r:id="rId15"/>
    <p:sldId id="410" r:id="rId16"/>
    <p:sldId id="411" r:id="rId17"/>
    <p:sldId id="413" r:id="rId18"/>
    <p:sldId id="414" r:id="rId19"/>
    <p:sldId id="415" r:id="rId20"/>
    <p:sldId id="417" r:id="rId21"/>
    <p:sldId id="419" r:id="rId22"/>
    <p:sldId id="420" r:id="rId23"/>
    <p:sldId id="423" r:id="rId24"/>
    <p:sldId id="424" r:id="rId25"/>
    <p:sldId id="426" r:id="rId26"/>
    <p:sldId id="427" r:id="rId27"/>
    <p:sldId id="434" r:id="rId28"/>
    <p:sldId id="430" r:id="rId29"/>
    <p:sldId id="279" r:id="rId30"/>
    <p:sldId id="280" r:id="rId31"/>
    <p:sldId id="328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0" r:id="rId41"/>
    <p:sldId id="451" r:id="rId42"/>
    <p:sldId id="435" r:id="rId43"/>
    <p:sldId id="436" r:id="rId44"/>
    <p:sldId id="325" r:id="rId45"/>
    <p:sldId id="326" r:id="rId46"/>
    <p:sldId id="329" r:id="rId47"/>
    <p:sldId id="452" r:id="rId48"/>
    <p:sldId id="453" r:id="rId49"/>
    <p:sldId id="330" r:id="rId50"/>
    <p:sldId id="304" r:id="rId51"/>
    <p:sldId id="454" r:id="rId52"/>
    <p:sldId id="455" r:id="rId53"/>
    <p:sldId id="299" r:id="rId54"/>
    <p:sldId id="300" r:id="rId55"/>
    <p:sldId id="301" r:id="rId56"/>
    <p:sldId id="311" r:id="rId57"/>
    <p:sldId id="302" r:id="rId58"/>
    <p:sldId id="303" r:id="rId59"/>
    <p:sldId id="456" r:id="rId60"/>
    <p:sldId id="457" r:id="rId61"/>
    <p:sldId id="357" r:id="rId62"/>
    <p:sldId id="356" r:id="rId63"/>
    <p:sldId id="375" r:id="rId64"/>
    <p:sldId id="379" r:id="rId65"/>
    <p:sldId id="381" r:id="rId66"/>
    <p:sldId id="317" r:id="rId67"/>
    <p:sldId id="458" r:id="rId68"/>
    <p:sldId id="459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804" autoAdjust="0"/>
  </p:normalViewPr>
  <p:slideViewPr>
    <p:cSldViewPr>
      <p:cViewPr varScale="1">
        <p:scale>
          <a:sx n="97" d="100"/>
          <a:sy n="97" d="100"/>
        </p:scale>
        <p:origin x="126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2227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4F22B-61D5-4F65-9869-1DC4D31E00D8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EE91-2CD5-4FBB-B0F5-26245504E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8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65170-0CCC-476D-BDD2-D55104BA13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83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66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10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603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452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434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93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240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287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2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282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695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111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664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929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742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217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375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379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605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35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669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866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D01B224-05C0-4EF2-9AA5-E04E3141568C}" type="slidenum">
              <a:rPr lang="ru-RU" altLang="ru-RU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68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73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983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616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987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835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639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5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756F-8E4B-4C55-97E9-77E43FC32A32}" type="datetime1">
              <a:rPr lang="en-US" smtClean="0"/>
              <a:t>6/6/2018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32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CF56B-DC85-41F6-AFE9-4DFF671420DC}" type="datetime1">
              <a:rPr lang="en-US" smtClean="0"/>
              <a:t>6/6/2018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21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E2F2-975C-4542-80E1-2D763658151B}" type="datetime1">
              <a:rPr lang="en-US" smtClean="0"/>
              <a:t>6/6/2018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97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E6DD9-978D-4CF8-B7C9-D73EF5A4D077}" type="datetime1">
              <a:rPr lang="en-US" altLang="ru-RU" smtClean="0"/>
              <a:t>6/6/2018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ru-RU" smtClean="0"/>
              <a:t>S.Pivovarov, PANDA Magnet, 04-08.06.2018 </a:t>
            </a: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9B5C7-7A8B-48FD-B42A-7B8C6DCBBE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123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6DF2-C86F-49C8-9A58-9731A8CBB375}" type="datetime1">
              <a:rPr lang="en-US" smtClean="0"/>
              <a:t>6/6/2018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5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F90FA-97C6-4168-A252-C19084DBD7B6}" type="datetime1">
              <a:rPr lang="en-US" smtClean="0"/>
              <a:t>6/6/2018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4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F8632-217E-4EAE-A1FD-FF6BB007DDA2}" type="datetime1">
              <a:rPr lang="en-US" smtClean="0"/>
              <a:t>6/6/2018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8501C-8230-4DBF-86EB-2BFE66AB2041}" type="datetime1">
              <a:rPr lang="en-US" smtClean="0"/>
              <a:t>6/6/2018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90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BEE-AB8F-44E7-A52E-FC0C526025FE}" type="datetime1">
              <a:rPr lang="en-US" smtClean="0"/>
              <a:t>6/6/2018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1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D56A0-E0D3-4496-899D-E904B6D063F6}" type="datetime1">
              <a:rPr lang="en-US" smtClean="0"/>
              <a:t>6/6/2018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2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6D06-8310-4357-B938-6E9C0486393B}" type="datetime1">
              <a:rPr lang="en-US" smtClean="0"/>
              <a:t>6/6/2018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8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8EDB-9B55-43A1-8A43-3B2C6691FC29}" type="datetime1">
              <a:rPr lang="en-US" smtClean="0"/>
              <a:t>6/6/2018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43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F1918-8DA9-4705-A6E5-A064D5D2CDB2}" type="datetime1">
              <a:rPr lang="en-US" smtClean="0"/>
              <a:t>6/6/2018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S.Pivovarov, PANDA Magnet, 04-08.06.2018 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5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inp.nsk.su/images/binp00.jpg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BINP logo клёво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" y="-18832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4658" name="Rectangle 87"/>
          <p:cNvSpPr>
            <a:spLocks noChangeArrowheads="1"/>
          </p:cNvSpPr>
          <p:nvPr/>
        </p:nvSpPr>
        <p:spPr bwMode="auto">
          <a:xfrm>
            <a:off x="8629907" y="260648"/>
            <a:ext cx="49997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872009">
              <a:spcBef>
                <a:spcPct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BINP</a:t>
            </a:r>
            <a:endParaRPr lang="ru-RU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94659" name="Freeform 92"/>
          <p:cNvSpPr>
            <a:spLocks noEditPoints="1"/>
          </p:cNvSpPr>
          <p:nvPr/>
        </p:nvSpPr>
        <p:spPr bwMode="auto">
          <a:xfrm>
            <a:off x="8038900" y="-14332"/>
            <a:ext cx="580145" cy="734625"/>
          </a:xfrm>
          <a:custGeom>
            <a:avLst/>
            <a:gdLst>
              <a:gd name="T0" fmla="*/ 333375 w 79"/>
              <a:gd name="T1" fmla="*/ 504825 h 95"/>
              <a:gd name="T2" fmla="*/ 38100 w 79"/>
              <a:gd name="T3" fmla="*/ 285750 h 95"/>
              <a:gd name="T4" fmla="*/ 314325 w 79"/>
              <a:gd name="T5" fmla="*/ 428625 h 95"/>
              <a:gd name="T6" fmla="*/ 285750 w 79"/>
              <a:gd name="T7" fmla="*/ 323850 h 95"/>
              <a:gd name="T8" fmla="*/ 352425 w 79"/>
              <a:gd name="T9" fmla="*/ 400050 h 95"/>
              <a:gd name="T10" fmla="*/ 371475 w 79"/>
              <a:gd name="T11" fmla="*/ 0 h 95"/>
              <a:gd name="T12" fmla="*/ 409575 w 79"/>
              <a:gd name="T13" fmla="*/ 390525 h 95"/>
              <a:gd name="T14" fmla="*/ 523875 w 79"/>
              <a:gd name="T15" fmla="*/ 238125 h 95"/>
              <a:gd name="T16" fmla="*/ 447675 w 79"/>
              <a:gd name="T17" fmla="*/ 419100 h 95"/>
              <a:gd name="T18" fmla="*/ 695325 w 79"/>
              <a:gd name="T19" fmla="*/ 257175 h 95"/>
              <a:gd name="T20" fmla="*/ 428625 w 79"/>
              <a:gd name="T21" fmla="*/ 504825 h 95"/>
              <a:gd name="T22" fmla="*/ 333375 w 79"/>
              <a:gd name="T23" fmla="*/ 504825 h 95"/>
              <a:gd name="T24" fmla="*/ 752475 w 79"/>
              <a:gd name="T25" fmla="*/ 800100 h 95"/>
              <a:gd name="T26" fmla="*/ 590550 w 79"/>
              <a:gd name="T27" fmla="*/ 542925 h 95"/>
              <a:gd name="T28" fmla="*/ 628650 w 79"/>
              <a:gd name="T29" fmla="*/ 542925 h 95"/>
              <a:gd name="T30" fmla="*/ 752475 w 79"/>
              <a:gd name="T31" fmla="*/ 742950 h 95"/>
              <a:gd name="T32" fmla="*/ 752475 w 79"/>
              <a:gd name="T33" fmla="*/ 800100 h 95"/>
              <a:gd name="T34" fmla="*/ 723900 w 79"/>
              <a:gd name="T35" fmla="*/ 895350 h 95"/>
              <a:gd name="T36" fmla="*/ 523875 w 79"/>
              <a:gd name="T37" fmla="*/ 590550 h 95"/>
              <a:gd name="T38" fmla="*/ 161925 w 79"/>
              <a:gd name="T39" fmla="*/ 590550 h 95"/>
              <a:gd name="T40" fmla="*/ 0 w 79"/>
              <a:gd name="T41" fmla="*/ 333375 h 95"/>
              <a:gd name="T42" fmla="*/ 28575 w 79"/>
              <a:gd name="T43" fmla="*/ 333375 h 95"/>
              <a:gd name="T44" fmla="*/ 200025 w 79"/>
              <a:gd name="T45" fmla="*/ 533400 h 95"/>
              <a:gd name="T46" fmla="*/ 552450 w 79"/>
              <a:gd name="T47" fmla="*/ 533400 h 95"/>
              <a:gd name="T48" fmla="*/ 752475 w 79"/>
              <a:gd name="T49" fmla="*/ 847725 h 95"/>
              <a:gd name="T50" fmla="*/ 752475 w 79"/>
              <a:gd name="T51" fmla="*/ 895350 h 95"/>
              <a:gd name="T52" fmla="*/ 723900 w 79"/>
              <a:gd name="T53" fmla="*/ 895350 h 95"/>
              <a:gd name="T54" fmla="*/ 638175 w 79"/>
              <a:gd name="T55" fmla="*/ 895350 h 95"/>
              <a:gd name="T56" fmla="*/ 495300 w 79"/>
              <a:gd name="T57" fmla="*/ 657225 h 95"/>
              <a:gd name="T58" fmla="*/ 200025 w 79"/>
              <a:gd name="T59" fmla="*/ 657225 h 95"/>
              <a:gd name="T60" fmla="*/ 171450 w 79"/>
              <a:gd name="T61" fmla="*/ 628650 h 95"/>
              <a:gd name="T62" fmla="*/ 504825 w 79"/>
              <a:gd name="T63" fmla="*/ 628650 h 95"/>
              <a:gd name="T64" fmla="*/ 676275 w 79"/>
              <a:gd name="T65" fmla="*/ 895350 h 95"/>
              <a:gd name="T66" fmla="*/ 638175 w 79"/>
              <a:gd name="T67" fmla="*/ 895350 h 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9"/>
              <a:gd name="T103" fmla="*/ 0 h 95"/>
              <a:gd name="T104" fmla="*/ 79 w 79"/>
              <a:gd name="T105" fmla="*/ 95 h 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9" h="95">
                <a:moveTo>
                  <a:pt x="35" y="53"/>
                </a:moveTo>
                <a:lnTo>
                  <a:pt x="4" y="30"/>
                </a:lnTo>
                <a:lnTo>
                  <a:pt x="33" y="45"/>
                </a:lnTo>
                <a:lnTo>
                  <a:pt x="30" y="34"/>
                </a:lnTo>
                <a:lnTo>
                  <a:pt x="37" y="42"/>
                </a:lnTo>
                <a:lnTo>
                  <a:pt x="39" y="0"/>
                </a:lnTo>
                <a:lnTo>
                  <a:pt x="43" y="41"/>
                </a:lnTo>
                <a:lnTo>
                  <a:pt x="55" y="25"/>
                </a:lnTo>
                <a:lnTo>
                  <a:pt x="47" y="44"/>
                </a:lnTo>
                <a:lnTo>
                  <a:pt x="73" y="27"/>
                </a:lnTo>
                <a:lnTo>
                  <a:pt x="45" y="53"/>
                </a:lnTo>
                <a:cubicBezTo>
                  <a:pt x="42" y="53"/>
                  <a:pt x="38" y="53"/>
                  <a:pt x="35" y="53"/>
                </a:cubicBezTo>
                <a:close/>
                <a:moveTo>
                  <a:pt x="79" y="84"/>
                </a:moveTo>
                <a:lnTo>
                  <a:pt x="62" y="57"/>
                </a:lnTo>
                <a:lnTo>
                  <a:pt x="66" y="57"/>
                </a:lnTo>
                <a:lnTo>
                  <a:pt x="79" y="78"/>
                </a:lnTo>
                <a:lnTo>
                  <a:pt x="79" y="84"/>
                </a:lnTo>
                <a:close/>
                <a:moveTo>
                  <a:pt x="76" y="94"/>
                </a:moveTo>
                <a:lnTo>
                  <a:pt x="55" y="62"/>
                </a:lnTo>
                <a:lnTo>
                  <a:pt x="17" y="62"/>
                </a:lnTo>
                <a:lnTo>
                  <a:pt x="0" y="35"/>
                </a:lnTo>
                <a:lnTo>
                  <a:pt x="3" y="35"/>
                </a:lnTo>
                <a:lnTo>
                  <a:pt x="21" y="56"/>
                </a:lnTo>
                <a:lnTo>
                  <a:pt x="58" y="56"/>
                </a:lnTo>
                <a:lnTo>
                  <a:pt x="79" y="89"/>
                </a:lnTo>
                <a:lnTo>
                  <a:pt x="79" y="94"/>
                </a:lnTo>
                <a:cubicBezTo>
                  <a:pt x="79" y="95"/>
                  <a:pt x="76" y="94"/>
                  <a:pt x="76" y="94"/>
                </a:cubicBezTo>
                <a:close/>
                <a:moveTo>
                  <a:pt x="67" y="94"/>
                </a:moveTo>
                <a:lnTo>
                  <a:pt x="52" y="69"/>
                </a:lnTo>
                <a:lnTo>
                  <a:pt x="21" y="69"/>
                </a:lnTo>
                <a:lnTo>
                  <a:pt x="18" y="66"/>
                </a:lnTo>
                <a:lnTo>
                  <a:pt x="53" y="66"/>
                </a:lnTo>
                <a:lnTo>
                  <a:pt x="71" y="94"/>
                </a:lnTo>
                <a:cubicBezTo>
                  <a:pt x="70" y="94"/>
                  <a:pt x="69" y="94"/>
                  <a:pt x="67" y="9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727" tIns="39863" rIns="79727" bIns="39863"/>
          <a:lstStyle/>
          <a:p>
            <a:pPr algn="l" eaLnBrk="1" hangingPunct="1">
              <a:spcBef>
                <a:spcPct val="0"/>
              </a:spcBef>
            </a:pPr>
            <a:endParaRPr lang="ru-RU" sz="1700">
              <a:latin typeface="Arial" charset="0"/>
            </a:endParaRPr>
          </a:p>
        </p:txBody>
      </p:sp>
      <p:pic>
        <p:nvPicPr>
          <p:cNvPr id="7" name="Picture 20" descr="http://www.inp.nsk.su/images/binp00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43448"/>
            <a:ext cx="5447462" cy="171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2195736" y="2553375"/>
            <a:ext cx="55646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PANDA Magnet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</a:pP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u="sng" dirty="0" err="1" smtClean="0">
                <a:solidFill>
                  <a:srgbClr val="002060"/>
                </a:solidFill>
              </a:rPr>
              <a:t>S.Pivovarov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E.Pyta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M.Kholopov</a:t>
            </a:r>
            <a:r>
              <a:rPr lang="en-US" sz="1800" dirty="0" smtClean="0">
                <a:solidFill>
                  <a:srgbClr val="002060"/>
                </a:solidFill>
              </a:rPr>
              <a:t>, BINP, Novosibirsk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47664" y="6247557"/>
            <a:ext cx="6770791" cy="39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7903" tIns="43951" rIns="87903" bIns="43951">
            <a:spAutoFit/>
          </a:bodyPr>
          <a:lstStyle>
            <a:lvl1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 defTabSz="10493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049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/>
              <a:t>PANDA Collaboration </a:t>
            </a:r>
            <a:r>
              <a:rPr lang="en-US" sz="2000" dirty="0" err="1" smtClean="0"/>
              <a:t>Meetig</a:t>
            </a:r>
            <a:r>
              <a:rPr lang="en-US" sz="2000" dirty="0" smtClean="0">
                <a:solidFill>
                  <a:srgbClr val="000000"/>
                </a:solidFill>
              </a:rPr>
              <a:t>, 04-08</a:t>
            </a:r>
            <a:r>
              <a:rPr lang="en-US" sz="2000" baseline="30000" dirty="0" smtClean="0">
                <a:solidFill>
                  <a:srgbClr val="000000"/>
                </a:solidFill>
              </a:rPr>
              <a:t>th</a:t>
            </a:r>
            <a:r>
              <a:rPr lang="en-US" sz="2000" dirty="0" smtClean="0">
                <a:solidFill>
                  <a:srgbClr val="000000"/>
                </a:solidFill>
              </a:rPr>
              <a:t> June 2018, Stockholm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7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3D-Model of the Yoke of PANDA Magnet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909451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yoke consists of a barrel part and sliding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doors. The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weight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Yoke is ~280 t 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6" t="1605" r="36875" b="5039"/>
          <a:stretch/>
        </p:blipFill>
        <p:spPr>
          <a:xfrm>
            <a:off x="1763688" y="621935"/>
            <a:ext cx="5112568" cy="511256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4544" y="6473469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462533" y="914734"/>
            <a:ext cx="1781875" cy="3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Downstream Door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36747" y="1204878"/>
            <a:ext cx="1781875" cy="3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Upstream Door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498992" y="4943957"/>
            <a:ext cx="1478318" cy="3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Barrel part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691680" y="1558568"/>
            <a:ext cx="576064" cy="456889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6372200" y="1268760"/>
            <a:ext cx="576064" cy="432048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5220072" y="4598225"/>
            <a:ext cx="576064" cy="360040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9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Yoke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8257722" cy="5832648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63544" y="6492874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11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4544" y="649287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18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Yoke.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8155775" cy="576064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10736" y="6462241"/>
            <a:ext cx="586408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4544" y="649287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07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Drawing of the Barrel part of the Yoke.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5408"/>
            <a:ext cx="8640960" cy="6103339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63544" y="6492875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99073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7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3385" y="869146"/>
            <a:ext cx="3392306" cy="26123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octant of the Barrel part of the Yoke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98" y="1080252"/>
            <a:ext cx="5527964" cy="3865420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566124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consists of horizontal plates and side plates made by water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 machine.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module has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rigidity and allows to reduce the number 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welds.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4544" y="649287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1154106"/>
            <a:ext cx="228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Upper octant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76864" y="3476108"/>
            <a:ext cx="228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Upper octant assembling scheme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845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top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7" y="620688"/>
            <a:ext cx="8359669" cy="590465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469777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92828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4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top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4" y="692696"/>
            <a:ext cx="8215330" cy="5802705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63544" y="6460639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59832" y="6425876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9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181"/>
            <a:ext cx="822960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top Octant.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4" y="518239"/>
            <a:ext cx="8430931" cy="595499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459535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199" y="6414790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626"/>
            <a:ext cx="8229600" cy="490066"/>
          </a:xfrm>
        </p:spPr>
        <p:txBody>
          <a:bodyPr>
            <a:normAutofit/>
          </a:bodyPr>
          <a:lstStyle/>
          <a:p>
            <a:pPr algn="ctr"/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Drawing of the top Octant.</a:t>
            </a:r>
            <a:endParaRPr lang="ru-RU" sz="2000" dirty="0">
              <a:solidFill>
                <a:srgbClr val="FF0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610160"/>
              </p:ext>
            </p:extLst>
          </p:nvPr>
        </p:nvGraphicFramePr>
        <p:xfrm>
          <a:off x="2339752" y="404664"/>
          <a:ext cx="4392488" cy="6209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2" name="Acrobat Document" r:id="rId3" imgW="9075277" imgH="12831912" progId="AcroExch.Document.DC">
                  <p:embed/>
                </p:oleObj>
              </mc:Choice>
              <mc:Fallback>
                <p:oleObj name="Acrobat Document" r:id="rId3" imgW="9075277" imgH="1283191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2" y="404664"/>
                        <a:ext cx="4392488" cy="6209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431252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24200" y="6525217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96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3D- Model of 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Downstream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8736" r="45275" b="8736"/>
          <a:stretch/>
        </p:blipFill>
        <p:spPr>
          <a:xfrm>
            <a:off x="251520" y="606698"/>
            <a:ext cx="5184576" cy="6048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1684" r="58662" b="13157"/>
          <a:stretch/>
        </p:blipFill>
        <p:spPr>
          <a:xfrm>
            <a:off x="6300192" y="671589"/>
            <a:ext cx="1137494" cy="580121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45662" y="6425496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4544" y="6472807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4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2142" y="911712"/>
            <a:ext cx="4734477" cy="5057281"/>
          </a:xfrm>
          <a:prstGeom prst="rect">
            <a:avLst/>
          </a:prstGeom>
        </p:spPr>
      </p:pic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272488" y="94795"/>
            <a:ext cx="6513954" cy="349583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PANDA solenoid magnet, BINP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responsibility.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9304" y="6182641"/>
            <a:ext cx="7022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Arrangement of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components of the PANDA solenoid.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993" y="1572777"/>
            <a:ext cx="1880990" cy="68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92" b="1" dirty="0">
                <a:solidFill>
                  <a:srgbClr val="00B0F0"/>
                </a:solidFill>
              </a:rPr>
              <a:t>Power supply and energy extraction system </a:t>
            </a:r>
            <a:endParaRPr lang="ru-RU" sz="1292" b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4724" y="3294767"/>
            <a:ext cx="1188243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b="1" dirty="0">
                <a:solidFill>
                  <a:srgbClr val="00B0F0"/>
                </a:solidFill>
              </a:rPr>
              <a:t>Cable channel</a:t>
            </a:r>
            <a:endParaRPr lang="ru-RU" sz="1292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7932" y="2716862"/>
            <a:ext cx="1542061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b="1" dirty="0">
                <a:solidFill>
                  <a:srgbClr val="00B0F0"/>
                </a:solidFill>
              </a:rPr>
              <a:t>Control Dewar box</a:t>
            </a:r>
            <a:endParaRPr lang="ru-RU" sz="1292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0189" y="4197342"/>
            <a:ext cx="1488300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b="1" dirty="0">
                <a:solidFill>
                  <a:srgbClr val="00B0F0"/>
                </a:solidFill>
              </a:rPr>
              <a:t>Solenoid and yoke</a:t>
            </a:r>
            <a:endParaRPr lang="ru-RU" sz="1292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6085" y="5119526"/>
            <a:ext cx="1527249" cy="29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2" b="1" dirty="0">
                <a:solidFill>
                  <a:srgbClr val="00B0F0"/>
                </a:solidFill>
              </a:rPr>
              <a:t>Frame of solenoid</a:t>
            </a:r>
            <a:endParaRPr lang="ru-RU" sz="1292" b="1" dirty="0">
              <a:solidFill>
                <a:srgbClr val="00B0F0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067252" y="1814264"/>
            <a:ext cx="1136596" cy="174576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183310" y="5095241"/>
            <a:ext cx="574338" cy="181818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183310" y="5277060"/>
            <a:ext cx="1008114" cy="250914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622586" y="4376835"/>
            <a:ext cx="484033" cy="68646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5687079" y="2920323"/>
            <a:ext cx="676581" cy="365834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3820902" y="2903495"/>
            <a:ext cx="902142" cy="461667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846084" y="6498526"/>
            <a:ext cx="3707115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069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167" y="130675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Downstream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272904"/>
              </p:ext>
            </p:extLst>
          </p:nvPr>
        </p:nvGraphicFramePr>
        <p:xfrm>
          <a:off x="251521" y="476672"/>
          <a:ext cx="8568952" cy="60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6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1" y="476672"/>
                        <a:ext cx="8568952" cy="6053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81459" y="6510620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1840" y="6510620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3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half Downstream 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117222"/>
              </p:ext>
            </p:extLst>
          </p:nvPr>
        </p:nvGraphicFramePr>
        <p:xfrm>
          <a:off x="323528" y="496097"/>
          <a:ext cx="8568952" cy="60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0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496097"/>
                        <a:ext cx="8568952" cy="6053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64953" y="6492874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54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half Downstream 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752145"/>
              </p:ext>
            </p:extLst>
          </p:nvPr>
        </p:nvGraphicFramePr>
        <p:xfrm>
          <a:off x="297868" y="462682"/>
          <a:ext cx="8568952" cy="60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868" y="462682"/>
                        <a:ext cx="8568952" cy="6053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63544" y="6453613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4544" y="649287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616530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35 mm gaps for installation of the muon chambers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The Upstream Door.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842" r="37400" b="7263"/>
          <a:stretch/>
        </p:blipFill>
        <p:spPr>
          <a:xfrm>
            <a:off x="1331640" y="606662"/>
            <a:ext cx="5328592" cy="580435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2485" y="6463871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915816" y="6463871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50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Upstream 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27757"/>
              </p:ext>
            </p:extLst>
          </p:nvPr>
        </p:nvGraphicFramePr>
        <p:xfrm>
          <a:off x="395536" y="465032"/>
          <a:ext cx="8568952" cy="6053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6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465032"/>
                        <a:ext cx="8568952" cy="6053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450227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50853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9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half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Upstream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427891"/>
              </p:ext>
            </p:extLst>
          </p:nvPr>
        </p:nvGraphicFramePr>
        <p:xfrm>
          <a:off x="323528" y="482869"/>
          <a:ext cx="8640960" cy="6103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0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482869"/>
                        <a:ext cx="8640960" cy="6103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471603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71604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7431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half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Upstream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Door.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078024"/>
              </p:ext>
            </p:extLst>
          </p:nvPr>
        </p:nvGraphicFramePr>
        <p:xfrm>
          <a:off x="318787" y="508235"/>
          <a:ext cx="8527114" cy="6023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4" name="Acrobat Document" r:id="rId3" imgW="18165891" imgH="12831912" progId="AcroExch.Document.DC">
                  <p:embed/>
                </p:oleObj>
              </mc:Choice>
              <mc:Fallback>
                <p:oleObj name="Acrobat Document" r:id="rId3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787" y="508235"/>
                        <a:ext cx="8527114" cy="6023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63544" y="6492201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4544" y="6465532"/>
            <a:ext cx="2895600" cy="365125"/>
          </a:xfrm>
        </p:spPr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4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3D-Model of the Platform and Frame of PANDA Magnet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093296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weight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Platform and Frame is ~58 t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t="1057" r="30750" b="4413"/>
          <a:stretch/>
        </p:blipFill>
        <p:spPr>
          <a:xfrm>
            <a:off x="899592" y="587015"/>
            <a:ext cx="5544616" cy="5359797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63544" y="6462628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27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4544" y="6462628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99348" y="570324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Rollers for the detector moving</a:t>
            </a:r>
            <a:endParaRPr lang="ru-RU" b="1" dirty="0"/>
          </a:p>
        </p:txBody>
      </p:sp>
      <p:cxnSp>
        <p:nvCxnSpPr>
          <p:cNvPr id="9" name="Прямая со стрелкой 8"/>
          <p:cNvCxnSpPr>
            <a:stCxn id="6" idx="1"/>
          </p:cNvCxnSpPr>
          <p:nvPr/>
        </p:nvCxnSpPr>
        <p:spPr>
          <a:xfrm flipH="1" flipV="1">
            <a:off x="2987824" y="5703242"/>
            <a:ext cx="1811524" cy="18466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" idx="1"/>
          </p:cNvCxnSpPr>
          <p:nvPr/>
        </p:nvCxnSpPr>
        <p:spPr>
          <a:xfrm flipV="1">
            <a:off x="4799348" y="5013058"/>
            <a:ext cx="549312" cy="87485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030144" y="3717032"/>
            <a:ext cx="702096" cy="792088"/>
          </a:xfrm>
          <a:prstGeom prst="straightConnector1">
            <a:avLst/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51926" y="3291026"/>
            <a:ext cx="2545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Rail for the door wings close/open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7416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395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Platform and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134946"/>
              </p:ext>
            </p:extLst>
          </p:nvPr>
        </p:nvGraphicFramePr>
        <p:xfrm>
          <a:off x="225860" y="397419"/>
          <a:ext cx="8712968" cy="615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8" name="Acrobat Document" r:id="rId4" imgW="18165891" imgH="12831912" progId="AcroExch.Document.DC">
                  <p:embed/>
                </p:oleObj>
              </mc:Choice>
              <mc:Fallback>
                <p:oleObj name="Acrobat Document" r:id="rId4" imgW="18165891" imgH="12831912" progId="AcroExch.Document.DC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5860" y="397419"/>
                        <a:ext cx="8712968" cy="6154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63544" y="6460390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28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4544" y="650647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1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solenoid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8028" r="33375" b="11349"/>
          <a:stretch/>
        </p:blipFill>
        <p:spPr>
          <a:xfrm>
            <a:off x="1259632" y="534690"/>
            <a:ext cx="6192688" cy="5432184"/>
          </a:xfrm>
        </p:spPr>
      </p:pic>
      <p:sp>
        <p:nvSpPr>
          <p:cNvPr id="3" name="Прямоугольник 2"/>
          <p:cNvSpPr/>
          <p:nvPr/>
        </p:nvSpPr>
        <p:spPr>
          <a:xfrm>
            <a:off x="323528" y="6132528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of the vacuum shell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 is stainless steel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magnet  is ~14,5 t. 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63544" y="6447294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29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34544" y="6484951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3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0" t="1044" r="23750" b="18862"/>
          <a:stretch/>
        </p:blipFill>
        <p:spPr>
          <a:xfrm>
            <a:off x="1475656" y="856982"/>
            <a:ext cx="5352256" cy="519939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89521"/>
            <a:ext cx="8229600" cy="125191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Yoke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, Platform 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Frame,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Cryostat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, Control Dewar (for production at BINP).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3</a:t>
            </a:fld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123728" y="3742255"/>
            <a:ext cx="843316" cy="578134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31640" y="3456679"/>
            <a:ext cx="936104" cy="3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600" b="1" dirty="0" smtClean="0">
                <a:solidFill>
                  <a:srgbClr val="3366FF"/>
                </a:solidFill>
              </a:rPr>
              <a:t>Frame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821016" y="2817208"/>
            <a:ext cx="792088" cy="3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600" b="1" dirty="0" smtClean="0">
                <a:solidFill>
                  <a:srgbClr val="3366FF"/>
                </a:solidFill>
              </a:rPr>
              <a:t>Yoke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901870" y="3991660"/>
            <a:ext cx="1008112" cy="3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pPr algn="ctr">
              <a:buClr>
                <a:srgbClr val="00CC99"/>
              </a:buClr>
            </a:pPr>
            <a:r>
              <a:rPr lang="en-US" sz="1600" b="1" dirty="0" smtClean="0">
                <a:solidFill>
                  <a:srgbClr val="3366FF"/>
                </a:solidFill>
              </a:rPr>
              <a:t>Cryostat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191079" y="1150693"/>
            <a:ext cx="1781875" cy="32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11" tIns="40855" rIns="81711" bIns="40855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Control </a:t>
            </a:r>
            <a:r>
              <a:rPr lang="en-US" sz="1600" b="1" dirty="0" smtClean="0">
                <a:solidFill>
                  <a:srgbClr val="0070C0"/>
                </a:solidFill>
              </a:rPr>
              <a:t>Dewar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5354890" y="3836610"/>
            <a:ext cx="1584176" cy="310101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6084169" y="3080436"/>
            <a:ext cx="817701" cy="477194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632171" y="1417084"/>
            <a:ext cx="576064" cy="513366"/>
          </a:xfrm>
          <a:prstGeom prst="straightConnector1">
            <a:avLst/>
          </a:prstGeom>
          <a:ln w="28575">
            <a:solidFill>
              <a:schemeClr val="accent1">
                <a:shade val="95000"/>
                <a:satMod val="10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>
          <a:xfrm>
            <a:off x="3131840" y="6538912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69404" y="6078480"/>
            <a:ext cx="882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weight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Yoke, Platform and Frame is ~340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weight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Cryostat is 14.5 t. The weight of Control Dewar is ~2 t.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9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Dimensions of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 t="3583" r="26375" b="480"/>
          <a:stretch/>
        </p:blipFill>
        <p:spPr>
          <a:xfrm>
            <a:off x="683568" y="514897"/>
            <a:ext cx="7049761" cy="5565600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9552" y="6137131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is 1900 mm,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is 2680 mm,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is  3090 mm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49287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55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Dimensions of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Coils.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5451888"/>
            <a:ext cx="8075239" cy="1093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axial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holes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de-DE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 consists from 3 coils. Outer diameter of coils is 2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mm, length: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coils - 887 mm,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882" r="32500" b="980"/>
          <a:stretch/>
        </p:blipFill>
        <p:spPr>
          <a:xfrm>
            <a:off x="1547664" y="529020"/>
            <a:ext cx="5987924" cy="506022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31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34544" y="6479180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632826"/>
            <a:ext cx="220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Holes for target pipe.</a:t>
            </a:r>
            <a:endParaRPr lang="ru-RU" b="1" dirty="0"/>
          </a:p>
        </p:txBody>
      </p:sp>
      <p:cxnSp>
        <p:nvCxnSpPr>
          <p:cNvPr id="8" name="Прямая со стрелкой 7"/>
          <p:cNvCxnSpPr>
            <a:stCxn id="7" idx="3"/>
          </p:cNvCxnSpPr>
          <p:nvPr/>
        </p:nvCxnSpPr>
        <p:spPr>
          <a:xfrm flipV="1">
            <a:off x="2201565" y="1661755"/>
            <a:ext cx="1959557" cy="1155737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202232" y="2808623"/>
            <a:ext cx="1937720" cy="1876155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0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Cross section of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7868" y="5962498"/>
            <a:ext cx="85689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mass is based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suspensions and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axis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rods.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207" r="39500" b="-987"/>
          <a:stretch/>
        </p:blipFill>
        <p:spPr>
          <a:xfrm>
            <a:off x="1475656" y="534690"/>
            <a:ext cx="5832648" cy="530240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32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34544" y="6479180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98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497" y="20587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Suspensions.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497" y="5877272"/>
            <a:ext cx="8391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suspensions is 16 mm, the length is 840 mm.  Material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752" r="30750" b="3454"/>
          <a:stretch/>
        </p:blipFill>
        <p:spPr>
          <a:xfrm>
            <a:off x="1475656" y="452635"/>
            <a:ext cx="5911307" cy="5449487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17497" y="649287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4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Longitudinal rod. 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(right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side)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816886"/>
            <a:ext cx="8391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axial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the Cold mass is fixed by longitudinal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rods. The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longitudinal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 is 20 mm, the length is 1913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).Material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12085" r="18501" b="8890"/>
          <a:stretch/>
        </p:blipFill>
        <p:spPr>
          <a:xfrm>
            <a:off x="429953" y="1052736"/>
            <a:ext cx="8411434" cy="453650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34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34544" y="6492828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073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Longitudinal rod.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(left side)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6700" r="31625" b="22814"/>
          <a:stretch/>
        </p:blipFill>
        <p:spPr>
          <a:xfrm>
            <a:off x="484487" y="836712"/>
            <a:ext cx="7848872" cy="4865621"/>
          </a:xfrm>
        </p:spPr>
      </p:pic>
      <p:sp>
        <p:nvSpPr>
          <p:cNvPr id="3" name="Прямоугольник 2"/>
          <p:cNvSpPr/>
          <p:nvPr/>
        </p:nvSpPr>
        <p:spPr>
          <a:xfrm>
            <a:off x="467544" y="5846544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rods is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mm, the length is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1123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35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451743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68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Radial rods. 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805264"/>
            <a:ext cx="8391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direction the Cold mass fixed by radial rods. The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rods is 12 mm, the length is 720 mm. Material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1" b="21127"/>
          <a:stretch/>
        </p:blipFill>
        <p:spPr>
          <a:xfrm>
            <a:off x="232697" y="825172"/>
            <a:ext cx="8630138" cy="475252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36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34544" y="649287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44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7466"/>
            <a:ext cx="8373616" cy="5916269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37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4544" y="6538912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50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208912" cy="579817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38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48908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6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6" y="605121"/>
            <a:ext cx="8356158" cy="5902176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39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503507"/>
            <a:ext cx="2895600" cy="365125"/>
          </a:xfrm>
        </p:spPr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50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Configuration 12th layers of Yoke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16373"/>
            <a:ext cx="4104456" cy="5178568"/>
          </a:xfrm>
        </p:spPr>
      </p:pic>
      <p:sp>
        <p:nvSpPr>
          <p:cNvPr id="3" name="Прямоугольник 2"/>
          <p:cNvSpPr/>
          <p:nvPr/>
        </p:nvSpPr>
        <p:spPr>
          <a:xfrm>
            <a:off x="133164" y="5895758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of the outer and inner plates is 60 mm, the thickness of the inner plates is 30 mm. The gap between the plates is 35 mm for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of the muon detectors.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13856" y="6492828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0202"/>
            <a:ext cx="8373616" cy="5914507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40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484709"/>
            <a:ext cx="2895600" cy="365125"/>
          </a:xfrm>
        </p:spPr>
        <p:txBody>
          <a:bodyPr/>
          <a:lstStyle/>
          <a:p>
            <a:r>
              <a:rPr lang="sv-SE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27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4690"/>
            <a:ext cx="8379476" cy="5918646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41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459379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4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701" y="0"/>
            <a:ext cx="6861448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design of Cold mass.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4" y="429435"/>
            <a:ext cx="7128792" cy="3942491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92" y="3807640"/>
            <a:ext cx="3672408" cy="23480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4984" y="4869160"/>
            <a:ext cx="41718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Coils - </a:t>
            </a:r>
            <a:r>
              <a:rPr lang="de-DE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de-DE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 (2x3300 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м)</a:t>
            </a:r>
            <a:endParaRPr lang="de-DE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de-DE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Coil </a:t>
            </a:r>
            <a:r>
              <a:rPr lang="de-DE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</a:t>
            </a:r>
            <a:r>
              <a:rPr lang="de-D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(1500 м)</a:t>
            </a:r>
            <a:endParaRPr lang="en-US" dirty="0" smtClean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field  - 2 T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 -  4.96 kA (3 T)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36131" y="3370016"/>
            <a:ext cx="2112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Coil </a:t>
            </a:r>
            <a:r>
              <a:rPr lang="en-US" dirty="0"/>
              <a:t>connection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49349" y="6373413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42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13856" y="649287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2977" y="6235016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design of Cold mass is based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design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Cold mass of CERN.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3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6">
            <a:extLst>
              <a:ext uri="{FF2B5EF4-FFF2-40B4-BE49-F238E27FC236}">
                <a16:creationId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318476" y="99432"/>
            <a:ext cx="85356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55"/>
              </a:spcBef>
              <a:spcAft>
                <a:spcPts val="355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Conductor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91680" y="5955179"/>
            <a:ext cx="266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55"/>
              </a:spcBef>
              <a:spcAft>
                <a:spcPts val="355"/>
              </a:spcAft>
            </a:pP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Figure 5.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 mass cross-section</a:t>
            </a: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00" y="3841286"/>
            <a:ext cx="3576321" cy="226705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775555" y="6072888"/>
            <a:ext cx="27838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55"/>
              </a:spcBef>
              <a:spcAft>
                <a:spcPts val="355"/>
              </a:spcAft>
            </a:pP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Figure 6. Drawing of the conductor.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07635" y="777109"/>
            <a:ext cx="3835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Table 4. Conductor mechanical and electrical parameters</a:t>
            </a:r>
            <a:r>
              <a:rPr lang="en-US" sz="1108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8" b="1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707144"/>
              </p:ext>
            </p:extLst>
          </p:nvPr>
        </p:nvGraphicFramePr>
        <p:xfrm>
          <a:off x="1346585" y="1078243"/>
          <a:ext cx="6450829" cy="27232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3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4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3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489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Thickness (after cold work) at 300 K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05" marR="4060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7.9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05" marR="4060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191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± 0.03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605" marR="4060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04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Width (after cold work) at 300 K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10.95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± 0.03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266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Critical current (at 4.2 K, 5 T)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&gt; 14690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266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Critical current (at 4.5 K, 3 T)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&gt; 16750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66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Overall Al/Cu/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</a:rPr>
                        <a:t>sc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 ratio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10.5/1.0/1.0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266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Aluminum RRR (at 4.2 K, 0 T)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&gt; 1000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266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Al 0.2% yield strength at 300 K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MPa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&gt; 30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605" marR="4060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475656" y="430425"/>
            <a:ext cx="7056784" cy="49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sz="1662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Rutherford </a:t>
            </a:r>
            <a:r>
              <a:rPr lang="en-US" sz="1662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cable, 8 strands, extruded in Al </a:t>
            </a:r>
            <a:r>
              <a:rPr lang="en-US" sz="1662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matrix</a:t>
            </a:r>
            <a:endParaRPr lang="en-US" sz="1662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829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5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898453"/>
            <a:ext cx="3312368" cy="197882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43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199" y="6463247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9553" y="6171684"/>
            <a:ext cx="8152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 of cable: 10.9 x 7.93 mm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27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Cold mass (3D-Model).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5854122"/>
            <a:ext cx="76328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Cold mass is based in to Cryostat by suspensions, radial rods and longitudinal rods.  For thermal bridges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used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flexible copper. 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mass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3854" r="28126" b="657"/>
          <a:stretch/>
        </p:blipFill>
        <p:spPr>
          <a:xfrm>
            <a:off x="611560" y="621141"/>
            <a:ext cx="7272808" cy="520769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44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533334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91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Cold mass (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dimension for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condition 4.5K)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14710" r="8000" b="8398"/>
          <a:stretch/>
        </p:blipFill>
        <p:spPr>
          <a:xfrm>
            <a:off x="188357" y="980728"/>
            <a:ext cx="8787974" cy="4176464"/>
          </a:xfrm>
        </p:spPr>
      </p:pic>
      <p:sp>
        <p:nvSpPr>
          <p:cNvPr id="6" name="Прямоугольник 5"/>
          <p:cNvSpPr/>
          <p:nvPr/>
        </p:nvSpPr>
        <p:spPr>
          <a:xfrm>
            <a:off x="467544" y="5733256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diameter is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2096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is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2280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2826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Material o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shell is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8083.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45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2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Collector of Cold mass.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1895" r="50000" b="14805"/>
          <a:stretch/>
        </p:blipFill>
        <p:spPr>
          <a:xfrm>
            <a:off x="1547664" y="543560"/>
            <a:ext cx="5256584" cy="5157404"/>
          </a:xfrm>
        </p:spPr>
      </p:pic>
      <p:sp>
        <p:nvSpPr>
          <p:cNvPr id="3" name="Прямоугольник 2"/>
          <p:cNvSpPr/>
          <p:nvPr/>
        </p:nvSpPr>
        <p:spPr>
          <a:xfrm>
            <a:off x="323528" y="6029848"/>
            <a:ext cx="83736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of Coil is used the collector with special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welded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outer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Cold mass.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46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34544" y="6462838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8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Cold mass.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9466"/>
            <a:ext cx="8517632" cy="6016229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47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4544" y="6508750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37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Cold mass.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" y="559574"/>
            <a:ext cx="8517632" cy="601815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48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4544" y="6518582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010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Cryostat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5819028"/>
            <a:ext cx="8478733" cy="729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diameter is 1900 mm,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is 2680 mm, 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is  3090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mm.  Material is 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St.St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The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~8 t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9922" r="42914" b="14375"/>
          <a:stretch/>
        </p:blipFill>
        <p:spPr>
          <a:xfrm>
            <a:off x="1259632" y="624846"/>
            <a:ext cx="5904656" cy="510402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49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34544" y="6521286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9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Dimensions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of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Yoke, Platform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13360" r="5049" b="26182"/>
          <a:stretch/>
        </p:blipFill>
        <p:spPr>
          <a:xfrm>
            <a:off x="166170" y="980728"/>
            <a:ext cx="8832347" cy="4248472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877272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70C0"/>
                </a:solidFill>
              </a:rPr>
              <a:t>Height</a:t>
            </a:r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</a:rPr>
              <a:t>63</a:t>
            </a:r>
            <a:r>
              <a:rPr lang="en-US" sz="1600" dirty="0" smtClean="0">
                <a:solidFill>
                  <a:srgbClr val="0070C0"/>
                </a:solidFill>
              </a:rPr>
              <a:t>5</a:t>
            </a:r>
            <a:r>
              <a:rPr lang="ru-RU" sz="1600" dirty="0" smtClean="0">
                <a:solidFill>
                  <a:srgbClr val="0070C0"/>
                </a:solidFill>
              </a:rPr>
              <a:t>0 </a:t>
            </a:r>
            <a:r>
              <a:rPr lang="ru-RU" sz="1600" dirty="0" err="1">
                <a:solidFill>
                  <a:srgbClr val="0070C0"/>
                </a:solidFill>
              </a:rPr>
              <a:t>mm</a:t>
            </a:r>
            <a:r>
              <a:rPr lang="ru-RU" sz="1600" dirty="0">
                <a:solidFill>
                  <a:srgbClr val="0070C0"/>
                </a:solidFill>
              </a:rPr>
              <a:t>, </a:t>
            </a:r>
            <a:r>
              <a:rPr lang="en-US" sz="1600" dirty="0" smtClean="0">
                <a:solidFill>
                  <a:srgbClr val="0070C0"/>
                </a:solidFill>
              </a:rPr>
              <a:t>W</a:t>
            </a:r>
            <a:r>
              <a:rPr lang="ru-RU" sz="1600" dirty="0" err="1" smtClean="0">
                <a:solidFill>
                  <a:srgbClr val="0070C0"/>
                </a:solidFill>
              </a:rPr>
              <a:t>idth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-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7930 </a:t>
            </a:r>
            <a:r>
              <a:rPr lang="ru-RU" sz="1600" dirty="0" err="1">
                <a:solidFill>
                  <a:srgbClr val="0070C0"/>
                </a:solidFill>
              </a:rPr>
              <a:t>mm</a:t>
            </a:r>
            <a:r>
              <a:rPr lang="ru-RU" sz="1600" dirty="0">
                <a:solidFill>
                  <a:srgbClr val="0070C0"/>
                </a:solidFill>
              </a:rPr>
              <a:t> (</a:t>
            </a:r>
            <a:r>
              <a:rPr lang="ru-RU" sz="1600" dirty="0" err="1">
                <a:solidFill>
                  <a:srgbClr val="0070C0"/>
                </a:solidFill>
              </a:rPr>
              <a:t>doors</a:t>
            </a:r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ru-RU" sz="1600" dirty="0" err="1">
                <a:solidFill>
                  <a:srgbClr val="0070C0"/>
                </a:solidFill>
              </a:rPr>
              <a:t>closed</a:t>
            </a:r>
            <a:r>
              <a:rPr lang="ru-RU" sz="1600" dirty="0">
                <a:solidFill>
                  <a:srgbClr val="0070C0"/>
                </a:solidFill>
              </a:rPr>
              <a:t>), </a:t>
            </a:r>
            <a:r>
              <a:rPr lang="en-US" sz="1600" dirty="0" smtClean="0">
                <a:solidFill>
                  <a:srgbClr val="0070C0"/>
                </a:solidFill>
              </a:rPr>
              <a:t>L</a:t>
            </a:r>
            <a:r>
              <a:rPr lang="ru-RU" sz="1600" dirty="0" err="1" smtClean="0">
                <a:solidFill>
                  <a:srgbClr val="0070C0"/>
                </a:solidFill>
              </a:rPr>
              <a:t>ength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</a:rPr>
              <a:t>4865 </a:t>
            </a:r>
            <a:r>
              <a:rPr lang="ru-RU" sz="1600" dirty="0" err="1">
                <a:solidFill>
                  <a:srgbClr val="0070C0"/>
                </a:solidFill>
              </a:rPr>
              <a:t>mm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1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Configuration of the Cryostat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661248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 outer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inner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8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,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flanges is  40 mm,                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rings is  40 mm</a:t>
            </a:r>
          </a:p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bolts – M12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2x36 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Sealing ring – d=8 mm    </a:t>
            </a:r>
          </a:p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6675" r="19288" b="9563"/>
          <a:stretch/>
        </p:blipFill>
        <p:spPr>
          <a:xfrm>
            <a:off x="611560" y="569461"/>
            <a:ext cx="7920880" cy="504847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50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59832" y="6486004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8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Cryostat.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9" y="620688"/>
            <a:ext cx="8245175" cy="5825520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51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7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Cryostat.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39531"/>
            <a:ext cx="8301608" cy="5863646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52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5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Shield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6918" r="29126" b="4019"/>
          <a:stretch/>
        </p:blipFill>
        <p:spPr>
          <a:xfrm>
            <a:off x="1043608" y="534690"/>
            <a:ext cx="6048672" cy="5184576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6021288"/>
            <a:ext cx="8229600" cy="637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is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2552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mm,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diameter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length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2900 mm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is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 is Al 8083. The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~0,45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53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492828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6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Break of the Shield 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5796209"/>
            <a:ext cx="8229600" cy="932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shield has 4 breaks isolated G11 bars with gaps.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positioned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cryostat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Balls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units with G11 ring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outer and inner surface of the shield will be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covered 30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 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MLI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t="21292" r="67265" b="72198"/>
          <a:stretch/>
        </p:blipFill>
        <p:spPr>
          <a:xfrm>
            <a:off x="185266" y="4032957"/>
            <a:ext cx="2055947" cy="163111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8751" b="1219"/>
          <a:stretch/>
        </p:blipFill>
        <p:spPr>
          <a:xfrm>
            <a:off x="2259387" y="534055"/>
            <a:ext cx="5985021" cy="5130017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54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34544" y="6503016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8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885" y="42321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inner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t="7237" r="39500" b="5693"/>
          <a:stretch/>
        </p:blipFill>
        <p:spPr>
          <a:xfrm>
            <a:off x="136713" y="620906"/>
            <a:ext cx="5179117" cy="4732641"/>
          </a:xfrm>
        </p:spPr>
      </p:pic>
      <p:pic>
        <p:nvPicPr>
          <p:cNvPr id="7170" name="Picture 2" descr="D:\DRAWINGS\FAIR\PANDA\Presentation\09_2017\Shield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2595" y="620906"/>
            <a:ext cx="3867986" cy="341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DRAWINGS\FAIR\PANDA\Presentation\09_2017\pipe_shield Model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50240" r="63315" b="21914"/>
          <a:stretch/>
        </p:blipFill>
        <p:spPr bwMode="auto">
          <a:xfrm>
            <a:off x="5281856" y="3930851"/>
            <a:ext cx="1800201" cy="15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5789919"/>
            <a:ext cx="8508517" cy="90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Inner shell of the shield with flanges, ribs and pipeline . </a:t>
            </a:r>
          </a:p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cooling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used the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special aluminum profile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welded on the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5536" r="44488" b="19779"/>
          <a:stretch/>
        </p:blipFill>
        <p:spPr>
          <a:xfrm>
            <a:off x="6917976" y="4299333"/>
            <a:ext cx="1810744" cy="143350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55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55885" y="649287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7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outer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2309" r="35126" b="7335"/>
          <a:stretch/>
        </p:blipFill>
        <p:spPr>
          <a:xfrm>
            <a:off x="755576" y="744168"/>
            <a:ext cx="5350464" cy="4987721"/>
          </a:xfrm>
        </p:spPr>
      </p:pic>
      <p:pic>
        <p:nvPicPr>
          <p:cNvPr id="4" name="Picture 2" descr="D:\DRAWINGS\FAIR\PANDA\Presentation\09_2017\pipe_shield Model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50240" r="63315" b="21914"/>
          <a:stretch/>
        </p:blipFill>
        <p:spPr bwMode="auto">
          <a:xfrm>
            <a:off x="6444208" y="1196752"/>
            <a:ext cx="1800201" cy="15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5854086"/>
            <a:ext cx="8229600" cy="648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Shell of the shield with ribs,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Balls transfer units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pipeline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special aluminum profile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welded on the shell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6975" r="35038" b="15462"/>
          <a:stretch/>
        </p:blipFill>
        <p:spPr>
          <a:xfrm>
            <a:off x="6410703" y="3157770"/>
            <a:ext cx="2088232" cy="154683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56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442628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Shield into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11769" r="3953" b="38910"/>
          <a:stretch/>
        </p:blipFill>
        <p:spPr>
          <a:xfrm>
            <a:off x="323530" y="515643"/>
            <a:ext cx="8560091" cy="2653629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5665111"/>
            <a:ext cx="87849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Shield is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shells of the cryostat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of Balls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 with G11 ring. Flanges of shield are fixed by of thread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rivets and bolts.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Thermal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bridges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on the shell of shield by of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rivets and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bolts.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1008" r="35037" b="15340"/>
          <a:stretch/>
        </p:blipFill>
        <p:spPr>
          <a:xfrm>
            <a:off x="341279" y="3309008"/>
            <a:ext cx="2790561" cy="2295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6503" r="4326" b="9399"/>
          <a:stretch/>
        </p:blipFill>
        <p:spPr>
          <a:xfrm>
            <a:off x="3563888" y="3189066"/>
            <a:ext cx="3534153" cy="235610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57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473039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6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Fixation of the Shield into the Cryostat.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952" r="11501" b="7335"/>
          <a:stretch/>
        </p:blipFill>
        <p:spPr>
          <a:xfrm>
            <a:off x="632101" y="787816"/>
            <a:ext cx="8023806" cy="4513391"/>
          </a:xfrm>
        </p:spPr>
      </p:pic>
      <p:sp>
        <p:nvSpPr>
          <p:cNvPr id="3" name="Прямоугольник 2"/>
          <p:cNvSpPr/>
          <p:nvPr/>
        </p:nvSpPr>
        <p:spPr>
          <a:xfrm>
            <a:off x="467544" y="5774915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area of the target, the shield is fixed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of bushes (G11)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bolts (8 places).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of bolts for fixing the shield</a:t>
            </a: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cryostat.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58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458708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2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4411"/>
            <a:ext cx="8373616" cy="5916399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59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457188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89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Dimensions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of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Yoke, Platform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(The Doors opened)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65621" y="6200358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W</a:t>
            </a:r>
            <a:r>
              <a:rPr lang="ru-RU" sz="1600" dirty="0" err="1" smtClean="0">
                <a:solidFill>
                  <a:srgbClr val="0070C0"/>
                </a:solidFill>
              </a:rPr>
              <a:t>idth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>
                <a:solidFill>
                  <a:srgbClr val="0070C0"/>
                </a:solidFill>
              </a:rPr>
              <a:t>-</a:t>
            </a:r>
            <a:r>
              <a:rPr lang="en-US" sz="1600" dirty="0" smtClean="0">
                <a:solidFill>
                  <a:srgbClr val="0070C0"/>
                </a:solidFill>
              </a:rPr>
              <a:t> 9600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 err="1">
                <a:solidFill>
                  <a:srgbClr val="0070C0"/>
                </a:solidFill>
              </a:rPr>
              <a:t>mm</a:t>
            </a:r>
            <a:r>
              <a:rPr lang="ru-RU" sz="1600" dirty="0">
                <a:solidFill>
                  <a:srgbClr val="0070C0"/>
                </a:solidFill>
              </a:rPr>
              <a:t> (</a:t>
            </a:r>
            <a:r>
              <a:rPr lang="ru-RU" sz="1600" dirty="0" err="1">
                <a:solidFill>
                  <a:srgbClr val="0070C0"/>
                </a:solidFill>
              </a:rPr>
              <a:t>doors</a:t>
            </a:r>
            <a:r>
              <a:rPr lang="ru-RU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open)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4544" y="6466061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11560" y="6127507"/>
            <a:ext cx="7357910" cy="0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2294" r="13250" b="2391"/>
          <a:stretch/>
        </p:blipFill>
        <p:spPr>
          <a:xfrm>
            <a:off x="565621" y="948881"/>
            <a:ext cx="7403849" cy="5052038"/>
          </a:xfrm>
        </p:spPr>
      </p:pic>
    </p:spTree>
    <p:extLst>
      <p:ext uri="{BB962C8B-B14F-4D97-AF65-F5344CB8AC3E}">
        <p14:creationId xmlns:p14="http://schemas.microsoft.com/office/powerpoint/2010/main" val="24852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0202"/>
            <a:ext cx="8496944" cy="600340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60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64978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342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652463"/>
          </a:xfrm>
        </p:spPr>
        <p:txBody>
          <a:bodyPr>
            <a:normAutofit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Heat loads of the Cold mass and thermal Shield.</a:t>
            </a:r>
            <a:endParaRPr lang="ru-RU" altLang="ru-RU" sz="2400" dirty="0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73800374"/>
              </p:ext>
            </p:extLst>
          </p:nvPr>
        </p:nvGraphicFramePr>
        <p:xfrm>
          <a:off x="1054721" y="1412776"/>
          <a:ext cx="7056784" cy="333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T=4.5K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Thermal load, W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70C0"/>
                          </a:solidFill>
                        </a:rPr>
                        <a:t>Radiation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2.2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040">
                <a:tc>
                  <a:txBody>
                    <a:bodyPr/>
                    <a:lstStyle/>
                    <a:p>
                      <a:r>
                        <a:rPr lang="en-US" sz="1800" i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Heat inflow to the cold mass supports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0.52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Total: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2.72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T=60K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70C0"/>
                          </a:solidFill>
                        </a:rPr>
                        <a:t>Radiation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95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Heat inflow to the cold mass supports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13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Heat inflow to the shield supports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?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i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Total: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108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799052"/>
                  </a:ext>
                </a:extLst>
              </a:tr>
            </a:tbl>
          </a:graphicData>
        </a:graphic>
      </p:graphicFrame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5064125" y="25574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5064125" y="23907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9B5C7-7A8B-48FD-B42A-7B8C6DCBBE29}" type="slidenum">
              <a:rPr lang="ru-RU" altLang="ru-RU" smtClean="0"/>
              <a:pPr/>
              <a:t>61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5313" y="636239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sv-SE" altLang="ru-RU" dirty="0" smtClean="0"/>
              <a:t>S.Pivovarov, PANDA Magnet, 04-08.06.2018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706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 and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Control Dewar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472" r="48250" b="3868"/>
          <a:stretch/>
        </p:blipFill>
        <p:spPr>
          <a:xfrm>
            <a:off x="2125528" y="729948"/>
            <a:ext cx="3919956" cy="5829678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62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4544" y="6513299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8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 and Control Dewar.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0789"/>
            <a:ext cx="8373616" cy="5916269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63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416704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873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Magnet, Feed Box and Frame.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40740"/>
            <a:ext cx="8208912" cy="579817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64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4544" y="6538912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96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Magnet, Feed Box and Frame.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4690"/>
            <a:ext cx="8445624" cy="596714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65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PANDA Magnet, 04-08.06.2018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4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M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agnet, Yoke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, Platform and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Frame.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632" r="37532" b="-866"/>
          <a:stretch/>
        </p:blipFill>
        <p:spPr>
          <a:xfrm>
            <a:off x="1259632" y="669556"/>
            <a:ext cx="5904656" cy="5999891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66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4544" y="6487636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72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Summary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35896" y="6422546"/>
            <a:ext cx="3096344" cy="273844"/>
          </a:xfrm>
        </p:spPr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S.Pivovarov, PANDA Magnet, 04-08.06.2018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16416" y="6356350"/>
            <a:ext cx="370384" cy="365125"/>
          </a:xfrm>
        </p:spPr>
        <p:txBody>
          <a:bodyPr/>
          <a:lstStyle/>
          <a:p>
            <a:fld id="{7393162D-8679-4CDD-AA25-1419BBAB4693}" type="slidenum">
              <a:rPr lang="ru-RU" smtClean="0">
                <a:solidFill>
                  <a:schemeClr val="tx1"/>
                </a:solidFill>
              </a:rPr>
              <a:t>67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550107"/>
            <a:ext cx="756084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Drawings of Iron Yoke and Frame are ready. </a:t>
            </a: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Novosibirsk Plant (</a:t>
            </a:r>
            <a:r>
              <a:rPr lang="en-US" dirty="0" err="1">
                <a:solidFill>
                  <a:srgbClr val="0070C0"/>
                </a:solidFill>
              </a:rPr>
              <a:t>Sibmash</a:t>
            </a:r>
            <a:r>
              <a:rPr lang="en-US" dirty="0">
                <a:solidFill>
                  <a:srgbClr val="0070C0"/>
                </a:solidFill>
              </a:rPr>
              <a:t>) started production of the first octant of the barrel part  of the Iron Yoke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Drawings </a:t>
            </a:r>
            <a:r>
              <a:rPr lang="en-US" dirty="0">
                <a:solidFill>
                  <a:srgbClr val="0070C0"/>
                </a:solidFill>
              </a:rPr>
              <a:t>of the Cryostat, Shield and Cold mass are ready.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>
                <a:solidFill>
                  <a:srgbClr val="0070C0"/>
                </a:solidFill>
              </a:rPr>
              <a:t>technology of </a:t>
            </a:r>
            <a:r>
              <a:rPr lang="en-US" dirty="0" smtClean="0">
                <a:solidFill>
                  <a:srgbClr val="0070C0"/>
                </a:solidFill>
              </a:rPr>
              <a:t>winding coils and special tools are </a:t>
            </a:r>
            <a:r>
              <a:rPr lang="en-US" dirty="0">
                <a:solidFill>
                  <a:srgbClr val="0070C0"/>
                </a:solidFill>
              </a:rPr>
              <a:t>being developed in </a:t>
            </a:r>
            <a:r>
              <a:rPr lang="en-US" dirty="0" smtClean="0">
                <a:solidFill>
                  <a:srgbClr val="0070C0"/>
                </a:solidFill>
              </a:rPr>
              <a:t>BINP.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PANDA solenoid magnet </a:t>
            </a:r>
            <a:r>
              <a:rPr lang="en-US" dirty="0">
                <a:solidFill>
                  <a:srgbClr val="0070C0"/>
                </a:solidFill>
              </a:rPr>
              <a:t>will be </a:t>
            </a:r>
            <a:r>
              <a:rPr lang="en-US" dirty="0" smtClean="0">
                <a:solidFill>
                  <a:srgbClr val="0070C0"/>
                </a:solidFill>
              </a:rPr>
              <a:t>produced in the  BINP Workshop.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INP logo клёво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0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571500" y="5715000"/>
            <a:ext cx="8229600" cy="868363"/>
          </a:xfrm>
        </p:spPr>
        <p:txBody>
          <a:bodyPr/>
          <a:lstStyle/>
          <a:p>
            <a:pPr eaLnBrk="1" hangingPunct="1"/>
            <a:r>
              <a:rPr lang="en-US" altLang="ru-RU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Thanks for your attention</a:t>
            </a:r>
            <a:endParaRPr lang="ru-RU" altLang="ru-RU" sz="36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482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5929313"/>
            <a:ext cx="13304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1492"/>
            <a:ext cx="9144000" cy="513460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5908" y="6450098"/>
            <a:ext cx="370384" cy="365125"/>
          </a:xfrm>
        </p:spPr>
        <p:txBody>
          <a:bodyPr/>
          <a:lstStyle/>
          <a:p>
            <a:pPr>
              <a:defRPr/>
            </a:pPr>
            <a:fld id="{9E033B60-7301-40FD-913F-E911473743C3}" type="slidenum">
              <a:rPr lang="ru-RU" altLang="ru-RU" smtClean="0">
                <a:solidFill>
                  <a:schemeClr val="tx1"/>
                </a:solidFill>
              </a:rPr>
              <a:pPr>
                <a:defRPr/>
              </a:pPr>
              <a:t>68</a:t>
            </a:fld>
            <a:endParaRPr lang="ru-RU" alt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Main Technical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Data of Yoke </a:t>
            </a:r>
            <a:endParaRPr lang="ru-RU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994709"/>
              </p:ext>
            </p:extLst>
          </p:nvPr>
        </p:nvGraphicFramePr>
        <p:xfrm>
          <a:off x="683568" y="678706"/>
          <a:ext cx="8136903" cy="54530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3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9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0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1901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Upstream door with supports,  rollers etc., </a:t>
                      </a:r>
                      <a:endParaRPr lang="en-US" sz="18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weight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48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</a:rPr>
                        <a:t>Left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</a:rPr>
                        <a:t>wing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22.8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648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Right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wing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22.8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901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Downstream door with supports, rollers etc.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48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Left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wing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20.7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648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Right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wing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21.1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901">
                <a:tc row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Octagonal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barrel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Upper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beam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Inclined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side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beams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, 4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pc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20.8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Vertical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side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beams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 2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pc.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20.8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" indent="-21590" algn="ctr">
                        <a:lnSpc>
                          <a:spcPct val="111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Bottom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beam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20.4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12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Platform beams, support frames and carriages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57.8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12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Total weight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341.1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312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Joke length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4875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901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Joke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width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Closed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wings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7930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Open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wings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9600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312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Joke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</a:rPr>
                        <a:t>height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6350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3120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Material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St3/St10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344" y="1234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4544" y="6492875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9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32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Yoke, Platform and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6335"/>
            <a:ext cx="8447217" cy="5966493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34544" y="6492828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5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Drawing of the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Yoke, Platform and Frame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8155775" cy="576064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63544" y="6462241"/>
            <a:ext cx="2133600" cy="365125"/>
          </a:xfrm>
        </p:spPr>
        <p:txBody>
          <a:bodyPr/>
          <a:lstStyle/>
          <a:p>
            <a:fld id="{7C2DA4A3-3530-474B-A2FE-A6EB66FDF702}" type="slidenum">
              <a:rPr lang="ru-RU" smtClean="0"/>
              <a:t>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4544" y="6455370"/>
            <a:ext cx="2895600" cy="365125"/>
          </a:xfrm>
        </p:spPr>
        <p:txBody>
          <a:bodyPr/>
          <a:lstStyle/>
          <a:p>
            <a:r>
              <a:rPr lang="sv-SE" dirty="0" smtClean="0"/>
              <a:t>S.Pivovarov, PANDA Magnet, 04-08.06.2018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1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4947</TotalTime>
  <Words>2145</Words>
  <Application>Microsoft Office PowerPoint</Application>
  <PresentationFormat>Экран (4:3)</PresentationFormat>
  <Paragraphs>398</Paragraphs>
  <Slides>68</Slides>
  <Notes>30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6" baseType="lpstr">
      <vt:lpstr>MS PGothic</vt:lpstr>
      <vt:lpstr>MS PGothic</vt:lpstr>
      <vt:lpstr>Arial</vt:lpstr>
      <vt:lpstr>Calibri</vt:lpstr>
      <vt:lpstr>Comic Sans MS</vt:lpstr>
      <vt:lpstr>Times New Roman</vt:lpstr>
      <vt:lpstr>Тема Office</vt:lpstr>
      <vt:lpstr>Acrobat Document</vt:lpstr>
      <vt:lpstr>Презентация PowerPoint</vt:lpstr>
      <vt:lpstr>PANDA solenoid magnet, BINP responsibility.</vt:lpstr>
      <vt:lpstr>3D model of the Yoke, Platform and Frame, Cryostat, Control Dewar (for production at BINP). </vt:lpstr>
      <vt:lpstr>Configuration 12th layers of Yoke</vt:lpstr>
      <vt:lpstr>Dimensions of the Yoke, Platform and Frame.</vt:lpstr>
      <vt:lpstr>Dimensions of the Yoke, Platform and Frame. (The Doors opened)</vt:lpstr>
      <vt:lpstr>Main Technical Data of Yoke </vt:lpstr>
      <vt:lpstr>Drawing of the Yoke, Platform and Frame.</vt:lpstr>
      <vt:lpstr>Drawing of the Yoke, Platform and Frame.</vt:lpstr>
      <vt:lpstr>3D-Model of the Yoke of PANDA Magnet.</vt:lpstr>
      <vt:lpstr>Drawing of the Yoke.</vt:lpstr>
      <vt:lpstr>Drawing of the Yoke.</vt:lpstr>
      <vt:lpstr>Drawing of the Barrel part of the Yoke.</vt:lpstr>
      <vt:lpstr>The octant of the Barrel part of the Yoke</vt:lpstr>
      <vt:lpstr>Drawing of the top Octant.</vt:lpstr>
      <vt:lpstr>Drawing of the top Octant.</vt:lpstr>
      <vt:lpstr>Drawing of the top Octant.</vt:lpstr>
      <vt:lpstr>Drawing of the top Octant.</vt:lpstr>
      <vt:lpstr>3D- Model of the Downstream Door.</vt:lpstr>
      <vt:lpstr>Drawing of the Downstream Door.</vt:lpstr>
      <vt:lpstr>Drawing of the half Downstream Door.</vt:lpstr>
      <vt:lpstr>Drawing of the half Downstream Door.</vt:lpstr>
      <vt:lpstr>The Upstream Door.</vt:lpstr>
      <vt:lpstr>Drawing of the Upstream Door.</vt:lpstr>
      <vt:lpstr>Drawing of the half of Upstream Door.</vt:lpstr>
      <vt:lpstr>Drawing of the half of Upstream Door.</vt:lpstr>
      <vt:lpstr>3D-Model of the Platform and Frame of PANDA Magnet.</vt:lpstr>
      <vt:lpstr>Drawing of the Platform and Frame.</vt:lpstr>
      <vt:lpstr>3D model of the solenoid magnet.</vt:lpstr>
      <vt:lpstr>Dimensions of the Magnet.</vt:lpstr>
      <vt:lpstr>Dimensions of the Coils.</vt:lpstr>
      <vt:lpstr>Cross section of the Magnet.</vt:lpstr>
      <vt:lpstr>The Suspensions.</vt:lpstr>
      <vt:lpstr>The Longitudinal rod.  (right side)</vt:lpstr>
      <vt:lpstr>The Longitudinal rod. (left side)</vt:lpstr>
      <vt:lpstr>The Radial rods.  </vt:lpstr>
      <vt:lpstr>Drawing of the Magnet.</vt:lpstr>
      <vt:lpstr>Drawing of the Magnet.</vt:lpstr>
      <vt:lpstr>Drawing of the Magnet.</vt:lpstr>
      <vt:lpstr>Drawing of the Magnet.</vt:lpstr>
      <vt:lpstr>Drawing of the Magnet.</vt:lpstr>
      <vt:lpstr>The design of Cold mass. </vt:lpstr>
      <vt:lpstr>Презентация PowerPoint</vt:lpstr>
      <vt:lpstr>The Cold mass (3D-Model).</vt:lpstr>
      <vt:lpstr>The Cold mass (dimension for condition 4.5K)</vt:lpstr>
      <vt:lpstr>The Collector of Cold mass.</vt:lpstr>
      <vt:lpstr>Drawing of the Cold mass.</vt:lpstr>
      <vt:lpstr>Drawing of the Cold mass.</vt:lpstr>
      <vt:lpstr>The Cryostat of The Magnet.</vt:lpstr>
      <vt:lpstr>Configuration of the Cryostat</vt:lpstr>
      <vt:lpstr>Drawing of the Cryostat.</vt:lpstr>
      <vt:lpstr>Drawing of the Cryostat.</vt:lpstr>
      <vt:lpstr>The Shield of the Magnet.</vt:lpstr>
      <vt:lpstr>Break of the Shield .</vt:lpstr>
      <vt:lpstr>The inner Shield.</vt:lpstr>
      <vt:lpstr>The outer Shield.</vt:lpstr>
      <vt:lpstr>The Shield into the Magnet.</vt:lpstr>
      <vt:lpstr>Fixation of the Shield into the Cryostat.</vt:lpstr>
      <vt:lpstr>Drawing of the Shield.</vt:lpstr>
      <vt:lpstr>Drawing of the Shield.</vt:lpstr>
      <vt:lpstr>Heat loads of the Cold mass and thermal Shield.</vt:lpstr>
      <vt:lpstr>3D model of the Magnet and Control Dewar.</vt:lpstr>
      <vt:lpstr>Drawing of the Magnet and Control Dewar.</vt:lpstr>
      <vt:lpstr>Drawing of the Magnet, Feed Box and Frame.</vt:lpstr>
      <vt:lpstr>Drawing of the Magnet, Feed Box and Frame.</vt:lpstr>
      <vt:lpstr>3D model of the Magnet, Yoke, Platform and Frame.</vt:lpstr>
      <vt:lpstr>Summary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CBM Dipole Magnet</dc:title>
  <dc:creator>pivovarov</dc:creator>
  <cp:lastModifiedBy>Pivovarov</cp:lastModifiedBy>
  <cp:revision>350</cp:revision>
  <dcterms:created xsi:type="dcterms:W3CDTF">2016-09-06T03:22:11Z</dcterms:created>
  <dcterms:modified xsi:type="dcterms:W3CDTF">2018-06-06T04:02:30Z</dcterms:modified>
</cp:coreProperties>
</file>