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642" r:id="rId3"/>
    <p:sldId id="620" r:id="rId4"/>
    <p:sldId id="621" r:id="rId5"/>
    <p:sldId id="622" r:id="rId6"/>
    <p:sldId id="623" r:id="rId7"/>
    <p:sldId id="624" r:id="rId8"/>
    <p:sldId id="625" r:id="rId9"/>
    <p:sldId id="626" r:id="rId10"/>
    <p:sldId id="627" r:id="rId11"/>
    <p:sldId id="628" r:id="rId12"/>
    <p:sldId id="629" r:id="rId13"/>
    <p:sldId id="630" r:id="rId14"/>
    <p:sldId id="643" r:id="rId15"/>
    <p:sldId id="600" r:id="rId16"/>
    <p:sldId id="598" r:id="rId17"/>
    <p:sldId id="599" r:id="rId18"/>
    <p:sldId id="601" r:id="rId19"/>
    <p:sldId id="602" r:id="rId20"/>
    <p:sldId id="603" r:id="rId21"/>
    <p:sldId id="604" r:id="rId22"/>
    <p:sldId id="636" r:id="rId23"/>
    <p:sldId id="638" r:id="rId24"/>
    <p:sldId id="639" r:id="rId25"/>
    <p:sldId id="640" r:id="rId26"/>
    <p:sldId id="641" r:id="rId27"/>
    <p:sldId id="635" r:id="rId28"/>
    <p:sldId id="644" r:id="rId29"/>
    <p:sldId id="613" r:id="rId30"/>
    <p:sldId id="609" r:id="rId31"/>
    <p:sldId id="606" r:id="rId32"/>
    <p:sldId id="605" r:id="rId33"/>
    <p:sldId id="607" r:id="rId34"/>
    <p:sldId id="608" r:id="rId35"/>
    <p:sldId id="611" r:id="rId36"/>
    <p:sldId id="610" r:id="rId37"/>
    <p:sldId id="618" r:id="rId38"/>
    <p:sldId id="619" r:id="rId39"/>
    <p:sldId id="612" r:id="rId40"/>
    <p:sldId id="389" r:id="rId41"/>
    <p:sldId id="631" r:id="rId42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3399FF"/>
    <a:srgbClr val="FF3300"/>
    <a:srgbClr val="008000"/>
    <a:srgbClr val="FF00FF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50000" autoAdjust="0"/>
  </p:normalViewPr>
  <p:slideViewPr>
    <p:cSldViewPr>
      <p:cViewPr>
        <p:scale>
          <a:sx n="110" d="100"/>
          <a:sy n="110" d="100"/>
        </p:scale>
        <p:origin x="132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4079D69D-CCE1-478A-8CDB-BC48A46CE55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35213" y="6303963"/>
            <a:ext cx="4103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200">
                <a:latin typeface="MetaNormal-Roman" pitchFamily="34" charset="0"/>
              </a:rPr>
              <a:t>Alfons Khoukaz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92725" y="5803900"/>
            <a:ext cx="28971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de-DE" sz="1500">
                <a:latin typeface="MetaNormal-Roman" pitchFamily="34" charset="0"/>
              </a:rPr>
              <a:t>Institut für Kernphysik</a:t>
            </a:r>
          </a:p>
        </p:txBody>
      </p:sp>
      <p:pic>
        <p:nvPicPr>
          <p:cNvPr id="5" name="Picture 9" descr="ikp_pyramide55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705475"/>
            <a:ext cx="1476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236663"/>
            <a:ext cx="7950200" cy="4062412"/>
          </a:xfrm>
        </p:spPr>
        <p:txBody>
          <a:bodyPr anchor="t"/>
          <a:lstStyle>
            <a:lvl1pPr>
              <a:defRPr sz="3500">
                <a:solidFill>
                  <a:srgbClr val="FFED00"/>
                </a:solidFill>
              </a:defRPr>
            </a:lvl1pPr>
          </a:lstStyle>
          <a:p>
            <a:pPr lvl="0"/>
            <a:r>
              <a:rPr lang="de-DE" noProof="0"/>
              <a:t>Hadron Physics at COSY</a:t>
            </a:r>
          </a:p>
        </p:txBody>
      </p:sp>
    </p:spTree>
    <p:extLst>
      <p:ext uri="{BB962C8B-B14F-4D97-AF65-F5344CB8AC3E}">
        <p14:creationId xmlns:p14="http://schemas.microsoft.com/office/powerpoint/2010/main" val="411435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30FC3-5942-4D8F-8B78-CC763DAA05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588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02363" y="981075"/>
            <a:ext cx="1998662" cy="47339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04788" y="981075"/>
            <a:ext cx="5845175" cy="47339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D703B-BA9A-47D3-96E8-2CB012EBDF5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638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39D71-96B9-4CBD-877B-331130D896C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665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97D29-42C5-4328-9406-FF0ACBA5571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701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4788" y="1931988"/>
            <a:ext cx="3921125" cy="3783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78313" y="1931988"/>
            <a:ext cx="3922712" cy="3783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2ACD4-A929-4E4D-9DD5-9DCC2708769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163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DE6A0-A0DE-48A9-9B94-29D7C8DD4FB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215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B5160-6861-417E-A83F-11E53E3BAE3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630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FB67E-12D6-4709-B564-33742FDDB32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674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FBCD-CD4F-48F1-8B1C-89D575290DC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77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3C46-3504-4285-A2AD-C7CD05DF26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146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4788" y="981075"/>
            <a:ext cx="79962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4788" y="1931988"/>
            <a:ext cx="7996237" cy="37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94163" y="549275"/>
            <a:ext cx="41243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7238" y="611188"/>
            <a:ext cx="6016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MetaNormal-Roman" panose="020B0502030000020004" pitchFamily="34" charset="0"/>
              </a:defRPr>
            </a:lvl1pPr>
          </a:lstStyle>
          <a:p>
            <a:pPr>
              <a:defRPr/>
            </a:pPr>
            <a:fld id="{1A692741-972E-41D9-B1F1-182C30D269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9388" y="6538913"/>
            <a:ext cx="43434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100"/>
              <a:t>Alfons Khoukaz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3038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2pPr>
      <a:lvl3pPr marL="893763" indent="-180975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3pPr>
      <a:lvl4pPr marL="1254125" indent="-180975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1612900" indent="-179388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0701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5273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29845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4417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341438"/>
            <a:ext cx="8353425" cy="5070475"/>
          </a:xfrm>
        </p:spPr>
        <p:txBody>
          <a:bodyPr/>
          <a:lstStyle/>
          <a:p>
            <a:pPr eaLnBrk="1" hangingPunct="1"/>
            <a:br>
              <a:rPr lang="de-DE" altLang="de-DE" sz="4400" b="1" dirty="0"/>
            </a:br>
            <a:r>
              <a:rPr lang="de-DE" altLang="de-DE" sz="4400" b="1" dirty="0"/>
              <a:t>Status </a:t>
            </a:r>
            <a:r>
              <a:rPr lang="de-DE" altLang="de-DE" sz="4400" b="1" dirty="0" err="1"/>
              <a:t>of</a:t>
            </a:r>
            <a:r>
              <a:rPr lang="de-DE" altLang="de-DE" sz="4400" b="1" dirty="0"/>
              <a:t> </a:t>
            </a:r>
            <a:r>
              <a:rPr lang="de-DE" altLang="de-DE" sz="4400" b="1" dirty="0" err="1"/>
              <a:t>the</a:t>
            </a:r>
            <a:r>
              <a:rPr lang="de-DE" altLang="de-DE" sz="4400" b="1" dirty="0"/>
              <a:t> Cluster Target </a:t>
            </a:r>
            <a:br>
              <a:rPr lang="de-DE" altLang="de-DE" sz="4400" b="1" dirty="0"/>
            </a:br>
            <a:r>
              <a:rPr lang="de-DE" altLang="de-DE" sz="3900" b="1" dirty="0"/>
              <a:t> </a:t>
            </a:r>
            <a:br>
              <a:rPr lang="de-DE" altLang="de-DE" sz="39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br>
              <a:rPr lang="de-DE" altLang="de-DE" sz="800" b="1" dirty="0"/>
            </a:br>
            <a:r>
              <a:rPr lang="en-US" altLang="de-DE" sz="2400" b="1" dirty="0">
                <a:solidFill>
                  <a:schemeClr val="tx1"/>
                </a:solidFill>
              </a:rPr>
              <a:t>PANDA Collaboration Meeting 18/2</a:t>
            </a:r>
            <a:br>
              <a:rPr lang="en-US" altLang="de-DE" sz="2400" b="1" dirty="0">
                <a:solidFill>
                  <a:schemeClr val="tx1"/>
                </a:solidFill>
              </a:rPr>
            </a:br>
            <a:r>
              <a:rPr lang="en-US" altLang="de-DE" sz="2400" b="1" dirty="0">
                <a:solidFill>
                  <a:schemeClr val="tx1"/>
                </a:solidFill>
              </a:rPr>
              <a:t>Stockholm, June 4</a:t>
            </a:r>
            <a:r>
              <a:rPr lang="en-US" altLang="de-DE" sz="2400" b="1" baseline="30000" dirty="0">
                <a:solidFill>
                  <a:schemeClr val="tx1"/>
                </a:solidFill>
              </a:rPr>
              <a:t>th</a:t>
            </a:r>
            <a:r>
              <a:rPr lang="en-US" altLang="de-DE" sz="2400" b="1" dirty="0">
                <a:solidFill>
                  <a:schemeClr val="tx1"/>
                </a:solidFill>
              </a:rPr>
              <a:t> </a:t>
            </a:r>
            <a:r>
              <a:rPr lang="de-DE" altLang="de-DE" sz="2400" b="1" dirty="0">
                <a:solidFill>
                  <a:schemeClr val="tx1"/>
                </a:solidFill>
              </a:rPr>
              <a:t>– 8</a:t>
            </a:r>
            <a:r>
              <a:rPr lang="de-DE" altLang="de-DE" sz="2400" b="1" baseline="30000" dirty="0">
                <a:solidFill>
                  <a:schemeClr val="tx1"/>
                </a:solidFill>
              </a:rPr>
              <a:t>th</a:t>
            </a:r>
            <a:r>
              <a:rPr lang="de-DE" altLang="de-DE" sz="2400" b="1" dirty="0">
                <a:solidFill>
                  <a:schemeClr val="tx1"/>
                </a:solidFill>
              </a:rPr>
              <a:t>, 2018</a:t>
            </a:r>
          </a:p>
        </p:txBody>
      </p:sp>
      <p:pic>
        <p:nvPicPr>
          <p:cNvPr id="8195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220912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981075"/>
            <a:ext cx="8183636" cy="647700"/>
          </a:xfrm>
        </p:spPr>
        <p:txBody>
          <a:bodyPr/>
          <a:lstStyle/>
          <a:p>
            <a:pPr eaLnBrk="1" hangingPunct="1"/>
            <a:r>
              <a:rPr lang="de-DE" altLang="de-DE" dirty="0"/>
              <a:t>Measurement on Laval </a:t>
            </a:r>
            <a:r>
              <a:rPr lang="de-DE" altLang="de-DE" dirty="0" err="1"/>
              <a:t>Nozzle</a:t>
            </a:r>
            <a:r>
              <a:rPr lang="de-DE" altLang="de-DE" dirty="0"/>
              <a:t> </a:t>
            </a:r>
            <a:r>
              <a:rPr lang="de-DE" altLang="de-DE" dirty="0" err="1"/>
              <a:t>Geometry</a:t>
            </a:r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Laval </a:t>
                </a:r>
                <a:r>
                  <a:rPr lang="de-DE" dirty="0" err="1"/>
                  <a:t>nozzle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Produced</a:t>
                </a:r>
                <a:r>
                  <a:rPr lang="de-DE" dirty="0"/>
                  <a:t> at University </a:t>
                </a:r>
                <a:r>
                  <a:rPr lang="de-DE" dirty="0" err="1"/>
                  <a:t>of</a:t>
                </a:r>
                <a:r>
                  <a:rPr lang="de-DE" dirty="0"/>
                  <a:t> Münster</a:t>
                </a:r>
              </a:p>
              <a:p>
                <a:pPr lvl="1"/>
                <a:r>
                  <a:rPr lang="de-DE" dirty="0"/>
                  <a:t>CERN </a:t>
                </a:r>
                <a:r>
                  <a:rPr lang="de-DE" dirty="0" err="1"/>
                  <a:t>geometry</a:t>
                </a:r>
                <a:endParaRPr lang="de-DE" dirty="0"/>
              </a:p>
              <a:p>
                <a:pPr lvl="1"/>
                <a:r>
                  <a:rPr lang="de-DE" dirty="0" err="1"/>
                  <a:t>Typically</a:t>
                </a:r>
                <a:r>
                  <a:rPr lang="de-DE" dirty="0"/>
                  <a:t> </a:t>
                </a:r>
                <a:r>
                  <a:rPr lang="de-DE" dirty="0" err="1"/>
                  <a:t>core</a:t>
                </a:r>
                <a:r>
                  <a:rPr lang="de-DE" dirty="0"/>
                  <a:t> beam </a:t>
                </a:r>
                <a:r>
                  <a:rPr lang="de-DE" dirty="0" err="1"/>
                  <a:t>visible</a:t>
                </a:r>
                <a:endParaRPr lang="de-DE" dirty="0"/>
              </a:p>
              <a:p>
                <a:r>
                  <a:rPr lang="de-DE" dirty="0" err="1"/>
                  <a:t>Narrowest</a:t>
                </a:r>
                <a:r>
                  <a:rPr lang="de-DE" dirty="0"/>
                  <a:t> </a:t>
                </a:r>
                <a:r>
                  <a:rPr lang="de-DE" dirty="0" err="1"/>
                  <a:t>inner</a:t>
                </a:r>
                <a:r>
                  <a:rPr lang="de-DE" dirty="0"/>
                  <a:t> </a:t>
                </a:r>
                <a:r>
                  <a:rPr lang="de-DE" dirty="0" err="1"/>
                  <a:t>diameter</a:t>
                </a:r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1. </a:t>
                </a:r>
                <a:r>
                  <a:rPr lang="de-DE" dirty="0" err="1"/>
                  <a:t>measurement</a:t>
                </a:r>
                <a:r>
                  <a:rPr lang="de-DE" dirty="0"/>
                  <a:t>: 33.3 µm</a:t>
                </a:r>
              </a:p>
              <a:p>
                <a:pPr lvl="1"/>
                <a:r>
                  <a:rPr lang="de-DE" dirty="0"/>
                  <a:t>2. </a:t>
                </a:r>
                <a:r>
                  <a:rPr lang="de-DE" dirty="0" err="1"/>
                  <a:t>measurement</a:t>
                </a:r>
                <a:r>
                  <a:rPr lang="de-DE" dirty="0"/>
                  <a:t>: 35.1 µm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 err="1"/>
                  <a:t>Measurements</a:t>
                </a:r>
                <a:r>
                  <a:rPr lang="de-DE" dirty="0"/>
                  <a:t> </a:t>
                </a:r>
                <a:r>
                  <a:rPr lang="de-DE" dirty="0" err="1"/>
                  <a:t>performed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gaseous</a:t>
                </a:r>
                <a:r>
                  <a:rPr lang="de-DE" dirty="0"/>
                  <a:t>, </a:t>
                </a:r>
                <a:r>
                  <a:rPr lang="de-DE" dirty="0" err="1"/>
                  <a:t>supercritical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fluid hydrogen</a:t>
                </a:r>
              </a:p>
              <a:p>
                <a:pPr lvl="2"/>
                <a:r>
                  <a:rPr lang="de-DE" dirty="0"/>
                  <a:t>(Max.) </a:t>
                </a:r>
                <a:r>
                  <a:rPr lang="de-DE" dirty="0" err="1"/>
                  <a:t>target</a:t>
                </a:r>
                <a:r>
                  <a:rPr lang="de-DE" dirty="0"/>
                  <a:t> </a:t>
                </a:r>
                <a:r>
                  <a:rPr lang="de-DE" dirty="0" err="1"/>
                  <a:t>thicknesses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.3</m:t>
                    </m:r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de-DE" dirty="0"/>
                  <a:t> vs.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⋅10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atoms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 err="1"/>
                  <a:t>Velocity</a:t>
                </a:r>
                <a:r>
                  <a:rPr lang="de-DE" dirty="0"/>
                  <a:t> </a:t>
                </a:r>
                <a:r>
                  <a:rPr lang="de-DE" dirty="0" err="1"/>
                  <a:t>decreased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de-DE" dirty="0"/>
                  <a:t> –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de-DE" dirty="0"/>
                  <a:t> m/s): </a:t>
                </a:r>
                <a14:m>
                  <m:oMath xmlns:m="http://schemas.openxmlformats.org/officeDocument/2006/math">
                    <m:r>
                      <a:rPr lang="de-DE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446</m:t>
                    </m:r>
                  </m:oMath>
                </a14:m>
                <a:r>
                  <a:rPr lang="de-DE" dirty="0"/>
                  <a:t> vs.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 324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m/s </a:t>
                </a:r>
              </a:p>
              <a:p>
                <a:pPr lvl="4" eaLnBrk="1" hangingPunct="1"/>
                <a:r>
                  <a:rPr lang="de-DE" dirty="0" err="1"/>
                  <a:t>Examples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de-DE" dirty="0"/>
                  <a:t> bar,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altLang="de-DE" dirty="0"/>
                  <a:t> K</a:t>
                </a:r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2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68" t="-1127" b="-80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775"/>
            <a:ext cx="3783937" cy="278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8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981075"/>
            <a:ext cx="8183636" cy="647700"/>
          </a:xfrm>
        </p:spPr>
        <p:txBody>
          <a:bodyPr/>
          <a:lstStyle/>
          <a:p>
            <a:pPr eaLnBrk="1" hangingPunct="1"/>
            <a:r>
              <a:rPr lang="de-DE" altLang="de-DE" dirty="0"/>
              <a:t>Measurement on Laval </a:t>
            </a:r>
            <a:r>
              <a:rPr lang="de-DE" altLang="de-DE" dirty="0" err="1"/>
              <a:t>Nozzle</a:t>
            </a:r>
            <a:r>
              <a:rPr lang="de-DE" altLang="de-DE" dirty="0"/>
              <a:t> </a:t>
            </a:r>
            <a:r>
              <a:rPr lang="de-DE" altLang="de-DE" dirty="0" err="1"/>
              <a:t>Geometry</a:t>
            </a:r>
            <a:r>
              <a:rPr lang="de-DE" altLang="de-DE" dirty="0"/>
              <a:t>: </a:t>
            </a:r>
            <a:r>
              <a:rPr lang="de-DE" altLang="de-DE" dirty="0" err="1"/>
              <a:t>Length</a:t>
            </a:r>
            <a:endParaRPr lang="de-DE" alt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Impact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nozzle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Laval </a:t>
            </a:r>
            <a:r>
              <a:rPr lang="de-DE" dirty="0" err="1"/>
              <a:t>nozzle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Ø: 35.1 µm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performed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gaseous</a:t>
            </a:r>
            <a:r>
              <a:rPr lang="de-DE" dirty="0"/>
              <a:t>, </a:t>
            </a:r>
            <a:r>
              <a:rPr lang="de-DE" dirty="0" err="1"/>
              <a:t>supercritical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fluid hydrogen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1./2. </a:t>
            </a:r>
            <a:r>
              <a:rPr lang="de-DE" dirty="0" err="1"/>
              <a:t>measurements</a:t>
            </a:r>
            <a:r>
              <a:rPr lang="de-DE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Test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reproducibility</a:t>
            </a:r>
            <a:r>
              <a:rPr lang="de-DE" dirty="0"/>
              <a:t> at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nozzle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(18 mm)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Continuous</a:t>
            </a:r>
            <a:r>
              <a:rPr lang="de-DE" dirty="0"/>
              <a:t> turn off: 1 mm per </a:t>
            </a:r>
            <a:r>
              <a:rPr lang="de-DE" dirty="0" err="1"/>
              <a:t>step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Mechanical</a:t>
            </a:r>
            <a:r>
              <a:rPr lang="de-DE" dirty="0"/>
              <a:t> Workshop </a:t>
            </a:r>
            <a:r>
              <a:rPr lang="de-DE" dirty="0" err="1"/>
              <a:t>of</a:t>
            </a:r>
            <a:r>
              <a:rPr lang="de-DE" dirty="0"/>
              <a:t> University Münster</a:t>
            </a:r>
          </a:p>
          <a:p>
            <a:pPr lvl="1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2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25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981075"/>
            <a:ext cx="8183636" cy="647700"/>
          </a:xfrm>
        </p:spPr>
        <p:txBody>
          <a:bodyPr/>
          <a:lstStyle/>
          <a:p>
            <a:pPr eaLnBrk="1" hangingPunct="1"/>
            <a:r>
              <a:rPr lang="de-DE" altLang="de-DE" dirty="0"/>
              <a:t>Measurement on Laval </a:t>
            </a:r>
            <a:r>
              <a:rPr lang="de-DE" altLang="de-DE" dirty="0" err="1"/>
              <a:t>Nozzle</a:t>
            </a:r>
            <a:r>
              <a:rPr lang="de-DE" altLang="de-DE" dirty="0"/>
              <a:t> </a:t>
            </a:r>
            <a:r>
              <a:rPr lang="de-DE" altLang="de-DE" dirty="0" err="1"/>
              <a:t>Geometry</a:t>
            </a:r>
            <a:r>
              <a:rPr lang="de-DE" altLang="de-DE" dirty="0"/>
              <a:t>: </a:t>
            </a:r>
            <a:r>
              <a:rPr lang="de-DE" altLang="de-DE" dirty="0" err="1"/>
              <a:t>Length</a:t>
            </a:r>
            <a:endParaRPr lang="de-DE" altLang="de-DE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0" y="1700808"/>
            <a:ext cx="7020272" cy="44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2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981075"/>
            <a:ext cx="8183636" cy="647700"/>
          </a:xfrm>
        </p:spPr>
        <p:txBody>
          <a:bodyPr/>
          <a:lstStyle/>
          <a:p>
            <a:pPr eaLnBrk="1" hangingPunct="1"/>
            <a:r>
              <a:rPr lang="de-DE" altLang="de-DE" dirty="0"/>
              <a:t>Measurement on Laval </a:t>
            </a:r>
            <a:r>
              <a:rPr lang="de-DE" altLang="de-DE" dirty="0" err="1"/>
              <a:t>Nozzle</a:t>
            </a:r>
            <a:r>
              <a:rPr lang="de-DE" altLang="de-DE" dirty="0"/>
              <a:t> </a:t>
            </a:r>
            <a:r>
              <a:rPr lang="de-DE" altLang="de-DE" dirty="0" err="1"/>
              <a:t>Geometry</a:t>
            </a:r>
            <a:r>
              <a:rPr lang="de-DE" altLang="de-DE" dirty="0"/>
              <a:t>: </a:t>
            </a:r>
            <a:r>
              <a:rPr lang="de-DE" altLang="de-DE" dirty="0" err="1"/>
              <a:t>Length</a:t>
            </a:r>
            <a:endParaRPr lang="de-DE" altLang="de-DE" dirty="0"/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4" y="1700808"/>
            <a:ext cx="6948264" cy="43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9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788" y="2925316"/>
            <a:ext cx="7996237" cy="647700"/>
          </a:xfrm>
        </p:spPr>
        <p:txBody>
          <a:bodyPr/>
          <a:lstStyle/>
          <a:p>
            <a:pPr algn="ctr"/>
            <a:r>
              <a:rPr lang="de-DE" dirty="0" err="1"/>
              <a:t>Measurements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PANDA Target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332513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Operation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cluster</a:t>
            </a:r>
            <a:r>
              <a:rPr lang="de-DE" altLang="de-DE" dirty="0"/>
              <a:t> </a:t>
            </a:r>
            <a:r>
              <a:rPr lang="de-DE" altLang="de-DE" dirty="0" err="1"/>
              <a:t>target</a:t>
            </a:r>
            <a:r>
              <a:rPr lang="de-DE" altLang="de-DE" dirty="0"/>
              <a:t> in „PANDA-like“ </a:t>
            </a:r>
            <a:r>
              <a:rPr lang="de-DE" altLang="de-DE" dirty="0" err="1"/>
              <a:t>setup</a:t>
            </a:r>
            <a:endParaRPr lang="de-DE" altLang="de-DE" dirty="0"/>
          </a:p>
          <a:p>
            <a:r>
              <a:rPr lang="de-DE" altLang="de-DE" dirty="0"/>
              <a:t>Studies on </a:t>
            </a:r>
            <a:r>
              <a:rPr lang="de-DE" altLang="de-DE" dirty="0" err="1"/>
              <a:t>vacuum</a:t>
            </a:r>
            <a:r>
              <a:rPr lang="de-DE" altLang="de-DE" dirty="0"/>
              <a:t> </a:t>
            </a:r>
            <a:r>
              <a:rPr lang="de-DE" altLang="de-DE" dirty="0" err="1"/>
              <a:t>situation</a:t>
            </a:r>
            <a:endParaRPr lang="de-DE" altLang="de-DE" dirty="0"/>
          </a:p>
          <a:p>
            <a:r>
              <a:rPr lang="de-DE" altLang="de-DE" dirty="0"/>
              <a:t>Test </a:t>
            </a:r>
            <a:r>
              <a:rPr lang="de-DE" altLang="de-DE" dirty="0" err="1"/>
              <a:t>of</a:t>
            </a:r>
            <a:r>
              <a:rPr lang="de-DE" altLang="de-DE" dirty="0"/>
              <a:t> different </a:t>
            </a:r>
            <a:r>
              <a:rPr lang="de-DE" altLang="de-DE" dirty="0" err="1"/>
              <a:t>collimator</a:t>
            </a:r>
            <a:r>
              <a:rPr lang="de-DE" altLang="de-DE" dirty="0"/>
              <a:t> </a:t>
            </a:r>
            <a:r>
              <a:rPr lang="de-DE" altLang="de-DE" dirty="0" err="1"/>
              <a:t>types</a:t>
            </a:r>
            <a:endParaRPr lang="de-DE" altLang="de-DE" dirty="0"/>
          </a:p>
          <a:p>
            <a:r>
              <a:rPr lang="de-DE" altLang="de-DE" dirty="0"/>
              <a:t>Variation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orifices</a:t>
            </a:r>
            <a:r>
              <a:rPr lang="de-DE" altLang="de-DE" dirty="0"/>
              <a:t> </a:t>
            </a:r>
            <a:r>
              <a:rPr lang="de-DE" altLang="de-DE" dirty="0" err="1"/>
              <a:t>between</a:t>
            </a:r>
            <a:r>
              <a:rPr lang="de-DE" altLang="de-DE" dirty="0"/>
              <a:t> </a:t>
            </a:r>
            <a:r>
              <a:rPr lang="de-DE" altLang="de-DE" dirty="0" err="1"/>
              <a:t>pumping</a:t>
            </a:r>
            <a:r>
              <a:rPr lang="de-DE" altLang="de-DE" dirty="0"/>
              <a:t> </a:t>
            </a:r>
            <a:r>
              <a:rPr lang="de-DE" altLang="de-DE" dirty="0" err="1"/>
              <a:t>stages</a:t>
            </a:r>
            <a:endParaRPr lang="de-DE" altLang="de-DE" dirty="0"/>
          </a:p>
          <a:p>
            <a:r>
              <a:rPr lang="de-DE" altLang="de-DE" dirty="0" err="1"/>
              <a:t>Preparation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installation</a:t>
            </a:r>
            <a:r>
              <a:rPr lang="de-DE" altLang="de-DE" dirty="0"/>
              <a:t> at COSY</a:t>
            </a:r>
          </a:p>
        </p:txBody>
      </p:sp>
      <p:sp>
        <p:nvSpPr>
          <p:cNvPr id="33795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>
                <a:solidFill>
                  <a:schemeClr val="bg1"/>
                </a:solidFill>
              </a:rPr>
              <a:t>Erzeugung von </a:t>
            </a:r>
            <a:r>
              <a:rPr lang="en-US" altLang="de-DE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37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PANDA Cluster Target </a:t>
            </a:r>
          </a:p>
        </p:txBody>
      </p:sp>
    </p:spTree>
    <p:extLst>
      <p:ext uri="{BB962C8B-B14F-4D97-AF65-F5344CB8AC3E}">
        <p14:creationId xmlns:p14="http://schemas.microsoft.com/office/powerpoint/2010/main" val="307842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52588"/>
            <a:ext cx="9109075" cy="5205412"/>
          </a:xfrm>
        </p:spPr>
      </p:pic>
      <p:sp>
        <p:nvSpPr>
          <p:cNvPr id="2048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Planned PANDA Setup with Cluster Target</a:t>
            </a:r>
          </a:p>
        </p:txBody>
      </p:sp>
      <p:sp>
        <p:nvSpPr>
          <p:cNvPr id="2048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>
                <a:solidFill>
                  <a:schemeClr val="bg1"/>
                </a:solidFill>
              </a:rPr>
              <a:t>Erzeugung von </a:t>
            </a:r>
            <a:r>
              <a:rPr lang="en-US" altLang="de-DE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chemeClr val="bg1"/>
                </a:solidFill>
              </a:rPr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2582050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5949950"/>
            <a:ext cx="5292725" cy="88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277938"/>
            <a:ext cx="4645025" cy="55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059238"/>
            <a:ext cx="2568575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nhaltsplatzhalt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3338"/>
            <a:ext cx="4594225" cy="382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mit Pfeil 9"/>
          <p:cNvCxnSpPr>
            <a:stCxn id="32773" idx="3"/>
          </p:cNvCxnSpPr>
          <p:nvPr/>
        </p:nvCxnSpPr>
        <p:spPr>
          <a:xfrm>
            <a:off x="4629150" y="1947863"/>
            <a:ext cx="1743075" cy="40163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3132138" y="5373688"/>
            <a:ext cx="3384550" cy="3587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6" name="Textfeld 2"/>
          <p:cNvSpPr txBox="1">
            <a:spLocks noChangeArrowheads="1"/>
          </p:cNvSpPr>
          <p:nvPr/>
        </p:nvSpPr>
        <p:spPr bwMode="auto">
          <a:xfrm>
            <a:off x="2771775" y="5516563"/>
            <a:ext cx="2376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000000"/>
                </a:solidFill>
              </a:rPr>
              <a:t>Beam dump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FF0000"/>
                </a:solidFill>
              </a:rPr>
              <a:t>(prepared by the Genua group)</a:t>
            </a:r>
          </a:p>
        </p:txBody>
      </p:sp>
    </p:spTree>
    <p:extLst>
      <p:ext uri="{BB962C8B-B14F-4D97-AF65-F5344CB8AC3E}">
        <p14:creationId xmlns:p14="http://schemas.microsoft.com/office/powerpoint/2010/main" val="280794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2916238" y="6049963"/>
            <a:ext cx="6227762" cy="7651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4819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>
                <a:solidFill>
                  <a:schemeClr val="bg1"/>
                </a:solidFill>
              </a:rPr>
              <a:t>Erzeugung von </a:t>
            </a:r>
            <a:r>
              <a:rPr lang="en-US" altLang="de-DE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34820" name="Grafik 6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320357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9550"/>
            <a:ext cx="390842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eschweifte Klammer rechts 10"/>
          <p:cNvSpPr/>
          <p:nvPr/>
        </p:nvSpPr>
        <p:spPr>
          <a:xfrm>
            <a:off x="3446463" y="188913"/>
            <a:ext cx="333375" cy="266382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72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987675" y="6070600"/>
            <a:ext cx="6156325" cy="7635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843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>
                <a:solidFill>
                  <a:schemeClr val="bg1"/>
                </a:solidFill>
              </a:rPr>
              <a:t>Erzeugung von </a:t>
            </a:r>
            <a:r>
              <a:rPr lang="en-US" altLang="de-DE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35844" name="Grafik 6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320357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3751" r="12589" b="8063"/>
          <a:stretch>
            <a:fillRect/>
          </a:stretch>
        </p:blipFill>
        <p:spPr bwMode="auto">
          <a:xfrm>
            <a:off x="4427538" y="198438"/>
            <a:ext cx="3033712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eschweifte Klammer rechts 5"/>
          <p:cNvSpPr/>
          <p:nvPr/>
        </p:nvSpPr>
        <p:spPr>
          <a:xfrm>
            <a:off x="3517900" y="3284538"/>
            <a:ext cx="333375" cy="345757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22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788" y="2925316"/>
            <a:ext cx="7996237" cy="1511796"/>
          </a:xfrm>
        </p:spPr>
        <p:txBody>
          <a:bodyPr/>
          <a:lstStyle/>
          <a:p>
            <a:pPr algn="ctr"/>
            <a:r>
              <a:rPr lang="de-DE" dirty="0"/>
              <a:t>Studies at </a:t>
            </a:r>
            <a:r>
              <a:rPr lang="de-DE" dirty="0" err="1"/>
              <a:t>the</a:t>
            </a:r>
            <a:r>
              <a:rPr lang="de-DE" dirty="0"/>
              <a:t> Prototype Target</a:t>
            </a:r>
            <a:br>
              <a:rPr lang="de-DE" dirty="0"/>
            </a:br>
            <a:r>
              <a:rPr lang="de-DE" dirty="0" err="1"/>
              <a:t>and</a:t>
            </a:r>
            <a:br>
              <a:rPr lang="de-DE" dirty="0"/>
            </a:b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198040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rafik 8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0"/>
            <a:ext cx="3779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Grafik 3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4450"/>
            <a:ext cx="26162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feld 1"/>
          <p:cNvSpPr txBox="1">
            <a:spLocks noChangeArrowheads="1"/>
          </p:cNvSpPr>
          <p:nvPr/>
        </p:nvSpPr>
        <p:spPr bwMode="auto">
          <a:xfrm>
            <a:off x="2700338" y="188913"/>
            <a:ext cx="3743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800">
                <a:solidFill>
                  <a:srgbClr val="0066FF"/>
                </a:solidFill>
              </a:rPr>
              <a:t>Münster	  PANDA</a:t>
            </a:r>
          </a:p>
          <a:p>
            <a:r>
              <a:rPr lang="de-DE" altLang="de-DE" sz="2800">
                <a:solidFill>
                  <a:srgbClr val="0066FF"/>
                </a:solidFill>
              </a:rPr>
              <a:t>(today)	  (20xx)</a:t>
            </a:r>
          </a:p>
        </p:txBody>
      </p:sp>
      <p:sp>
        <p:nvSpPr>
          <p:cNvPr id="11" name="Rechteck 10"/>
          <p:cNvSpPr/>
          <p:nvPr/>
        </p:nvSpPr>
        <p:spPr>
          <a:xfrm>
            <a:off x="0" y="6092825"/>
            <a:ext cx="5364163" cy="7651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2916238" y="3887788"/>
            <a:ext cx="2390775" cy="1587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2916238" y="1800225"/>
            <a:ext cx="2390775" cy="1588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916238" y="4545013"/>
            <a:ext cx="2390775" cy="1476375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Measurement of Cluster Beam Properties</a:t>
            </a:r>
          </a:p>
        </p:txBody>
      </p:sp>
      <p:sp>
        <p:nvSpPr>
          <p:cNvPr id="41987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>
                <a:solidFill>
                  <a:schemeClr val="bg1"/>
                </a:solidFill>
              </a:rPr>
              <a:t>Erzeugung von </a:t>
            </a:r>
            <a:r>
              <a:rPr lang="en-US" altLang="de-DE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1988" name="Inhaltsplatzhalter 6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1576388"/>
            <a:ext cx="2555875" cy="5281612"/>
          </a:xfrm>
        </p:spPr>
      </p:pic>
      <p:sp>
        <p:nvSpPr>
          <p:cNvPr id="13" name="Textfeld 12"/>
          <p:cNvSpPr txBox="1"/>
          <p:nvPr/>
        </p:nvSpPr>
        <p:spPr>
          <a:xfrm>
            <a:off x="3707904" y="2132856"/>
            <a:ext cx="4680520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dirty="0"/>
              <a:t>Measurement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cluster</a:t>
            </a:r>
            <a:r>
              <a:rPr lang="de-DE" sz="2400" dirty="0"/>
              <a:t> beam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400" dirty="0" err="1"/>
              <a:t>position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400" dirty="0" err="1"/>
              <a:t>thickness</a:t>
            </a:r>
            <a:r>
              <a:rPr lang="de-DE" sz="2400" dirty="0"/>
              <a:t> </a:t>
            </a:r>
            <a:r>
              <a:rPr lang="de-DE" sz="2400" dirty="0" err="1"/>
              <a:t>distribution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400" dirty="0" err="1"/>
              <a:t>size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400" dirty="0" err="1"/>
              <a:t>vacuum</a:t>
            </a:r>
            <a:r>
              <a:rPr lang="de-DE" sz="2400" dirty="0"/>
              <a:t> </a:t>
            </a:r>
            <a:r>
              <a:rPr lang="de-DE" sz="2400" dirty="0" err="1"/>
              <a:t>situation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gas </a:t>
            </a:r>
            <a:r>
              <a:rPr lang="de-DE" sz="2400" dirty="0" err="1"/>
              <a:t>load</a:t>
            </a:r>
            <a:r>
              <a:rPr lang="de-DE" sz="2400" dirty="0"/>
              <a:t> </a:t>
            </a:r>
          </a:p>
          <a:p>
            <a:pPr>
              <a:defRPr/>
            </a:pPr>
            <a:r>
              <a:rPr lang="de-DE" sz="2400" dirty="0"/>
              <a:t>at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scattering</a:t>
            </a:r>
            <a:r>
              <a:rPr lang="de-DE" sz="2400" dirty="0"/>
              <a:t> </a:t>
            </a:r>
            <a:r>
              <a:rPr lang="de-DE" sz="2400" dirty="0" err="1"/>
              <a:t>chamber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at </a:t>
            </a:r>
            <a:r>
              <a:rPr lang="de-DE" sz="2400" dirty="0" err="1"/>
              <a:t>the</a:t>
            </a:r>
            <a:r>
              <a:rPr lang="de-DE" sz="2400" dirty="0"/>
              <a:t> PANDA IP</a:t>
            </a:r>
          </a:p>
          <a:p>
            <a:pPr>
              <a:defRPr/>
            </a:pPr>
            <a:endParaRPr lang="de-DE" dirty="0"/>
          </a:p>
        </p:txBody>
      </p:sp>
      <p:cxnSp>
        <p:nvCxnSpPr>
          <p:cNvPr id="10" name="Gerade Verbindung mit Pfeil 9"/>
          <p:cNvCxnSpPr>
            <a:cxnSpLocks/>
          </p:cNvCxnSpPr>
          <p:nvPr/>
        </p:nvCxnSpPr>
        <p:spPr>
          <a:xfrm flipH="1">
            <a:off x="1092202" y="4941168"/>
            <a:ext cx="2615702" cy="3134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cxnSpLocks/>
          </p:cNvCxnSpPr>
          <p:nvPr/>
        </p:nvCxnSpPr>
        <p:spPr>
          <a:xfrm flipH="1" flipV="1">
            <a:off x="1092204" y="4370388"/>
            <a:ext cx="2615700" cy="2107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135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</a:t>
            </a:r>
            <a:r>
              <a:rPr lang="de-DE" dirty="0" err="1"/>
              <a:t>Dump</a:t>
            </a:r>
            <a:r>
              <a:rPr lang="de-DE" dirty="0"/>
              <a:t> Efficiency: Gas in Last </a:t>
            </a:r>
            <a:r>
              <a:rPr lang="de-DE" dirty="0" err="1"/>
              <a:t>Dump</a:t>
            </a:r>
            <a:r>
              <a:rPr lang="de-DE" dirty="0"/>
              <a:t> Stage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5" y="1931988"/>
            <a:ext cx="5552883" cy="378301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BC831B03-0324-734C-9F99-BB5BD343E7FF}"/>
              </a:ext>
            </a:extLst>
          </p:cNvPr>
          <p:cNvSpPr/>
          <p:nvPr/>
        </p:nvSpPr>
        <p:spPr>
          <a:xfrm rot="5400000">
            <a:off x="3680774" y="5184322"/>
            <a:ext cx="198276" cy="10081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F007C9-D984-6F4A-AEBA-C6576AAC575D}"/>
              </a:ext>
            </a:extLst>
          </p:cNvPr>
          <p:cNvSpPr txBox="1"/>
          <p:nvPr/>
        </p:nvSpPr>
        <p:spPr>
          <a:xfrm>
            <a:off x="2627784" y="578751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Relevant </a:t>
            </a:r>
            <a:r>
              <a:rPr lang="de-DE" sz="1400" b="1" dirty="0" err="1">
                <a:solidFill>
                  <a:srgbClr val="FF0000"/>
                </a:solidFill>
              </a:rPr>
              <a:t>pressure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range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6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Vakuum Studies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789" y="1931988"/>
            <a:ext cx="5015284" cy="3873276"/>
          </a:xfrm>
        </p:spPr>
        <p:txBody>
          <a:bodyPr/>
          <a:lstStyle/>
          <a:p>
            <a:r>
              <a:rPr lang="de-DE" dirty="0"/>
              <a:t>Hydrogen partial </a:t>
            </a:r>
            <a:r>
              <a:rPr lang="de-DE" dirty="0" err="1"/>
              <a:t>pressures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beam on</a:t>
            </a:r>
          </a:p>
          <a:p>
            <a:pPr lvl="1"/>
            <a:r>
              <a:rPr lang="de-DE" dirty="0"/>
              <a:t>4.1x</a:t>
            </a:r>
            <a:r>
              <a:rPr lang="de-DE" altLang="de-DE" dirty="0"/>
              <a:t>10</a:t>
            </a:r>
            <a:r>
              <a:rPr lang="de-DE" altLang="de-DE" baseline="30000" dirty="0"/>
              <a:t>14</a:t>
            </a:r>
            <a:r>
              <a:rPr lang="de-DE" altLang="de-DE" dirty="0"/>
              <a:t> H-atoms/cm</a:t>
            </a:r>
            <a:r>
              <a:rPr lang="de-DE" altLang="de-DE" baseline="30000" dirty="0"/>
              <a:t>2</a:t>
            </a:r>
            <a:r>
              <a:rPr lang="de-DE" altLang="de-DE" dirty="0"/>
              <a:t> at PANDA IP</a:t>
            </a:r>
          </a:p>
          <a:p>
            <a:pPr lvl="1"/>
            <a:r>
              <a:rPr lang="de-DE" altLang="de-DE" dirty="0"/>
              <a:t>2.25 m </a:t>
            </a:r>
            <a:r>
              <a:rPr lang="de-DE" altLang="de-DE" dirty="0" err="1"/>
              <a:t>behind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nozzle</a:t>
            </a:r>
            <a:endParaRPr lang="de-DE" altLang="de-DE" dirty="0"/>
          </a:p>
          <a:p>
            <a:r>
              <a:rPr lang="de-DE" dirty="0"/>
              <a:t>Partial </a:t>
            </a:r>
            <a:r>
              <a:rPr lang="de-DE" dirty="0" err="1"/>
              <a:t>pressures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gases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negligible</a:t>
            </a:r>
            <a:endParaRPr lang="de-DE" dirty="0"/>
          </a:p>
          <a:p>
            <a:r>
              <a:rPr lang="de-DE" dirty="0" err="1"/>
              <a:t>Pumping</a:t>
            </a:r>
            <a:r>
              <a:rPr lang="de-DE" dirty="0"/>
              <a:t> </a:t>
            </a:r>
            <a:r>
              <a:rPr lang="de-DE" dirty="0" err="1"/>
              <a:t>speed</a:t>
            </a:r>
            <a:r>
              <a:rPr lang="de-DE" dirty="0"/>
              <a:t> at IP in Münster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at PANDA (~ 100 l/s)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147779"/>
              </p:ext>
            </p:extLst>
          </p:nvPr>
        </p:nvGraphicFramePr>
        <p:xfrm>
          <a:off x="5400000" y="0"/>
          <a:ext cx="3264577" cy="6579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Visio" r:id="rId3" imgW="4352769" imgH="8772525" progId="Visio.Drawing.15">
                  <p:embed/>
                </p:oleObj>
              </mc:Choice>
              <mc:Fallback>
                <p:oleObj name="Visio" r:id="rId3" imgW="4352769" imgH="8772525" progId="Visio.Drawing.15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0000" y="0"/>
                        <a:ext cx="3264577" cy="6579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31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Vakuum Studies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789" y="1931988"/>
            <a:ext cx="5087292" cy="4089300"/>
          </a:xfrm>
        </p:spPr>
        <p:txBody>
          <a:bodyPr/>
          <a:lstStyle/>
          <a:p>
            <a:r>
              <a:rPr lang="de-DE" dirty="0"/>
              <a:t>Study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bouncing</a:t>
            </a:r>
            <a:r>
              <a:rPr lang="de-DE" dirty="0"/>
              <a:t> </a:t>
            </a:r>
            <a:r>
              <a:rPr lang="de-DE" dirty="0" err="1"/>
              <a:t>clusters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evaporation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clusters</a:t>
            </a:r>
            <a:endParaRPr lang="de-DE" dirty="0"/>
          </a:p>
          <a:p>
            <a:pPr lvl="1"/>
            <a:r>
              <a:rPr lang="de-DE" dirty="0" err="1"/>
              <a:t>Subtraction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backstreaming</a:t>
            </a:r>
            <a:r>
              <a:rPr lang="de-DE" dirty="0"/>
              <a:t> </a:t>
            </a:r>
            <a:r>
              <a:rPr lang="de-DE" b="1" dirty="0"/>
              <a:t>gas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3rd beam </a:t>
            </a:r>
            <a:r>
              <a:rPr lang="de-DE" dirty="0" err="1"/>
              <a:t>dump</a:t>
            </a:r>
            <a:r>
              <a:rPr lang="de-DE" dirty="0"/>
              <a:t> </a:t>
            </a:r>
            <a:r>
              <a:rPr lang="de-DE" dirty="0" err="1"/>
              <a:t>stage</a:t>
            </a:r>
            <a:endParaRPr lang="de-DE" dirty="0"/>
          </a:p>
          <a:p>
            <a:pPr lvl="2"/>
            <a:r>
              <a:rPr lang="de-DE" dirty="0"/>
              <a:t>Switch </a:t>
            </a:r>
            <a:r>
              <a:rPr lang="de-DE" dirty="0" err="1"/>
              <a:t>cluster</a:t>
            </a:r>
            <a:r>
              <a:rPr lang="de-DE" dirty="0"/>
              <a:t> beam off</a:t>
            </a:r>
          </a:p>
          <a:p>
            <a:pPr lvl="2"/>
            <a:r>
              <a:rPr lang="de-DE" dirty="0"/>
              <a:t>Load 3rd beam </a:t>
            </a:r>
            <a:r>
              <a:rPr lang="de-DE" dirty="0" err="1"/>
              <a:t>dump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hydrogen gas so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beam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obtained</a:t>
            </a:r>
            <a:r>
              <a:rPr lang="de-DE" dirty="0"/>
              <a:t> (i.e. 4x</a:t>
            </a:r>
            <a:r>
              <a:rPr lang="de-DE" altLang="de-DE" dirty="0"/>
              <a:t>10</a:t>
            </a:r>
            <a:r>
              <a:rPr lang="de-DE" altLang="de-DE" baseline="30000" dirty="0"/>
              <a:t>-5 </a:t>
            </a:r>
            <a:r>
              <a:rPr lang="de-DE" dirty="0"/>
              <a:t>mbar)</a:t>
            </a:r>
          </a:p>
          <a:p>
            <a:pPr lvl="1"/>
            <a:r>
              <a:rPr lang="de-DE" dirty="0" err="1"/>
              <a:t>Appreciable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in 2nd beam </a:t>
            </a:r>
            <a:r>
              <a:rPr lang="de-DE" dirty="0" err="1"/>
              <a:t>dump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925993"/>
              </p:ext>
            </p:extLst>
          </p:nvPr>
        </p:nvGraphicFramePr>
        <p:xfrm>
          <a:off x="5400000" y="0"/>
          <a:ext cx="3264577" cy="6579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Visio" r:id="rId3" imgW="4352769" imgH="8772525" progId="Visio.Drawing.15">
                  <p:embed/>
                </p:oleObj>
              </mc:Choice>
              <mc:Fallback>
                <p:oleObj name="Visio" r:id="rId3" imgW="4352769" imgH="8772525" progId="Visio.Drawing.15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0000" y="0"/>
                        <a:ext cx="3264577" cy="6579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250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4211960" y="3140968"/>
            <a:ext cx="4932040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Vakuum Studies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789" y="1931988"/>
            <a:ext cx="4079180" cy="4233316"/>
          </a:xfrm>
        </p:spPr>
        <p:txBody>
          <a:bodyPr/>
          <a:lstStyle/>
          <a:p>
            <a:r>
              <a:rPr lang="de-DE" dirty="0" err="1"/>
              <a:t>Obviously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obtained</a:t>
            </a:r>
            <a:r>
              <a:rPr lang="de-DE" dirty="0"/>
              <a:t> gas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IP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Gas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neighbouring</a:t>
            </a:r>
            <a:r>
              <a:rPr lang="de-DE" dirty="0"/>
              <a:t> </a:t>
            </a:r>
            <a:r>
              <a:rPr lang="de-DE" dirty="0" err="1"/>
              <a:t>chambers</a:t>
            </a:r>
            <a:endParaRPr lang="de-DE" dirty="0"/>
          </a:p>
          <a:p>
            <a:pPr lvl="1"/>
            <a:r>
              <a:rPr lang="de-DE" dirty="0" err="1"/>
              <a:t>Conductance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stages</a:t>
            </a:r>
            <a:endParaRPr lang="de-DE" dirty="0"/>
          </a:p>
          <a:p>
            <a:pPr lvl="1"/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evaporation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gas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clusters</a:t>
            </a:r>
            <a:endParaRPr lang="de-DE" dirty="0"/>
          </a:p>
          <a:p>
            <a:pPr lvl="1"/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bouncing</a:t>
            </a:r>
            <a:r>
              <a:rPr lang="de-DE" dirty="0"/>
              <a:t> </a:t>
            </a:r>
            <a:r>
              <a:rPr lang="de-DE" dirty="0" err="1"/>
              <a:t>clusters</a:t>
            </a:r>
            <a:endParaRPr lang="de-DE" dirty="0"/>
          </a:p>
          <a:p>
            <a:r>
              <a:rPr lang="de-DE" dirty="0"/>
              <a:t>The last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significant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744826"/>
              </p:ext>
            </p:extLst>
          </p:nvPr>
        </p:nvGraphicFramePr>
        <p:xfrm>
          <a:off x="4357831" y="0"/>
          <a:ext cx="4314682" cy="6579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Visio" r:id="rId3" imgW="5752909" imgH="8772525" progId="Visio.Drawing.15">
                  <p:embed/>
                </p:oleObj>
              </mc:Choice>
              <mc:Fallback>
                <p:oleObj name="Visio" r:id="rId3" imgW="5752909" imgH="8772525" progId="Visio.Drawing.15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7831" y="0"/>
                        <a:ext cx="4314682" cy="6579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3058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4211960" y="3140968"/>
            <a:ext cx="4932040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Vakuum Studies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788" y="1931988"/>
            <a:ext cx="4223195" cy="4233316"/>
          </a:xfrm>
        </p:spPr>
        <p:txBody>
          <a:bodyPr/>
          <a:lstStyle/>
          <a:p>
            <a:r>
              <a:rPr lang="de-DE" dirty="0"/>
              <a:t>Further </a:t>
            </a:r>
            <a:r>
              <a:rPr lang="de-DE" dirty="0" err="1"/>
              <a:t>studies</a:t>
            </a:r>
            <a:r>
              <a:rPr lang="de-DE" dirty="0"/>
              <a:t> 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aspect</a:t>
            </a:r>
            <a:r>
              <a:rPr lang="de-DE" dirty="0"/>
              <a:t> in </a:t>
            </a:r>
            <a:r>
              <a:rPr lang="de-DE" dirty="0" err="1"/>
              <a:t>preparation</a:t>
            </a:r>
            <a:endParaRPr lang="de-DE" dirty="0"/>
          </a:p>
          <a:p>
            <a:pPr lvl="1"/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orifices</a:t>
            </a:r>
            <a:r>
              <a:rPr lang="de-DE" dirty="0"/>
              <a:t> (</a:t>
            </a:r>
            <a:r>
              <a:rPr lang="de-DE" dirty="0" err="1"/>
              <a:t>limitation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beam </a:t>
            </a:r>
            <a:r>
              <a:rPr lang="de-DE" dirty="0" err="1"/>
              <a:t>size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, i.e. </a:t>
            </a:r>
            <a:r>
              <a:rPr lang="de-DE" dirty="0" err="1"/>
              <a:t>stagnation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nozzle</a:t>
            </a:r>
            <a:endParaRPr lang="de-DE" dirty="0"/>
          </a:p>
          <a:p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1.2x</a:t>
            </a:r>
            <a:r>
              <a:rPr lang="de-DE" altLang="de-DE" dirty="0"/>
              <a:t>10</a:t>
            </a:r>
            <a:r>
              <a:rPr lang="de-DE" altLang="de-DE" baseline="30000" dirty="0"/>
              <a:t>-5 </a:t>
            </a:r>
            <a:r>
              <a:rPr lang="de-DE" dirty="0"/>
              <a:t>mbar ≙ 6.4x</a:t>
            </a:r>
            <a:r>
              <a:rPr lang="de-DE" altLang="de-DE" dirty="0"/>
              <a:t>10</a:t>
            </a:r>
            <a:r>
              <a:rPr lang="de-DE" altLang="de-DE" baseline="30000" dirty="0"/>
              <a:t>11 </a:t>
            </a:r>
            <a:r>
              <a:rPr lang="de-DE" dirty="0" err="1"/>
              <a:t>atoms</a:t>
            </a:r>
            <a:r>
              <a:rPr lang="de-DE" dirty="0"/>
              <a:t>/cm</a:t>
            </a:r>
            <a:r>
              <a:rPr lang="de-DE" baseline="30000" dirty="0"/>
              <a:t>3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1 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PANDA beam </a:t>
            </a:r>
            <a:r>
              <a:rPr lang="de-DE" dirty="0" err="1"/>
              <a:t>pipe</a:t>
            </a:r>
            <a:r>
              <a:rPr lang="de-DE" dirty="0"/>
              <a:t>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6.4x</a:t>
            </a:r>
            <a:r>
              <a:rPr lang="de-DE" altLang="de-DE" dirty="0"/>
              <a:t>10</a:t>
            </a:r>
            <a:r>
              <a:rPr lang="de-DE" altLang="de-DE" baseline="30000" dirty="0"/>
              <a:t>13 </a:t>
            </a:r>
            <a:r>
              <a:rPr lang="de-DE" dirty="0"/>
              <a:t>H-atoms/cm</a:t>
            </a:r>
            <a:r>
              <a:rPr lang="de-DE" baseline="30000" dirty="0"/>
              <a:t>2</a:t>
            </a:r>
            <a:r>
              <a:rPr lang="de-DE" dirty="0"/>
              <a:t>, i.e. 15.6%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thickness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744826"/>
              </p:ext>
            </p:extLst>
          </p:nvPr>
        </p:nvGraphicFramePr>
        <p:xfrm>
          <a:off x="4357831" y="0"/>
          <a:ext cx="4314682" cy="6579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Visio" r:id="rId3" imgW="5752909" imgH="8772525" progId="Visio.Drawing.15">
                  <p:embed/>
                </p:oleObj>
              </mc:Choice>
              <mc:Fallback>
                <p:oleObj name="Visio" r:id="rId3" imgW="5752909" imgH="8772525" progId="Visio.Drawing.15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7831" y="0"/>
                        <a:ext cx="4314682" cy="6579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832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Operation Panel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System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Erzeugung</a:t>
            </a:r>
            <a:r>
              <a:rPr lang="en-US" dirty="0"/>
              <a:t> von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-</a:t>
            </a:r>
            <a:r>
              <a:rPr lang="en-US" dirty="0" err="1"/>
              <a:t>Mesonen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7590"/>
            <a:ext cx="4032448" cy="4393698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04789" y="1931988"/>
            <a:ext cx="4583236" cy="3783012"/>
          </a:xfrm>
        </p:spPr>
        <p:txBody>
          <a:bodyPr/>
          <a:lstStyle/>
          <a:p>
            <a:r>
              <a:rPr lang="de-DE" dirty="0" err="1"/>
              <a:t>Temporary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exchanged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final </a:t>
            </a:r>
            <a:r>
              <a:rPr lang="de-DE" dirty="0" err="1"/>
              <a:t>panel</a:t>
            </a:r>
            <a:endParaRPr lang="de-DE" dirty="0"/>
          </a:p>
          <a:p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remote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possible</a:t>
            </a:r>
            <a:endParaRPr lang="de-DE" dirty="0"/>
          </a:p>
          <a:p>
            <a:pPr lvl="1"/>
            <a:r>
              <a:rPr lang="de-DE" dirty="0" err="1"/>
              <a:t>Valves</a:t>
            </a:r>
            <a:endParaRPr lang="de-DE" dirty="0"/>
          </a:p>
          <a:p>
            <a:pPr lvl="1"/>
            <a:r>
              <a:rPr lang="de-DE" dirty="0"/>
              <a:t>Pumps</a:t>
            </a:r>
          </a:p>
          <a:p>
            <a:pPr lvl="1"/>
            <a:r>
              <a:rPr lang="de-DE" dirty="0"/>
              <a:t>Control via CRIO</a:t>
            </a:r>
          </a:p>
          <a:p>
            <a:pPr lvl="1"/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(</a:t>
            </a:r>
            <a:r>
              <a:rPr lang="de-DE" dirty="0" err="1"/>
              <a:t>pumps</a:t>
            </a:r>
            <a:r>
              <a:rPr lang="de-DE" dirty="0"/>
              <a:t>, </a:t>
            </a:r>
            <a:r>
              <a:rPr lang="de-DE" dirty="0" err="1"/>
              <a:t>shutter</a:t>
            </a:r>
            <a:r>
              <a:rPr lang="de-DE" dirty="0"/>
              <a:t>)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885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788" y="2925316"/>
            <a:ext cx="7996237" cy="647700"/>
          </a:xfrm>
        </p:spPr>
        <p:txBody>
          <a:bodyPr/>
          <a:lstStyle/>
          <a:p>
            <a:pPr algn="ctr"/>
            <a:r>
              <a:rPr lang="de-DE" dirty="0"/>
              <a:t>PANDA Target at COSY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1593547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Cluster Target at COSY</a:t>
            </a:r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Installation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complete</a:t>
            </a:r>
            <a:r>
              <a:rPr lang="de-DE" dirty="0"/>
              <a:t> PANDA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at an internal COSY beam </a:t>
            </a:r>
            <a:r>
              <a:rPr lang="de-DE" dirty="0" err="1"/>
              <a:t>position</a:t>
            </a:r>
            <a:endParaRPr lang="de-DE" dirty="0"/>
          </a:p>
          <a:p>
            <a:pPr>
              <a:defRPr/>
            </a:pP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suited</a:t>
            </a:r>
            <a:r>
              <a:rPr lang="de-DE" dirty="0"/>
              <a:t>: WASA-at-COSY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partially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+ DAQ</a:t>
            </a:r>
          </a:p>
          <a:p>
            <a:pPr>
              <a:defRPr/>
            </a:pP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WASA pellet </a:t>
            </a:r>
            <a:r>
              <a:rPr lang="de-DE" dirty="0" err="1"/>
              <a:t>target</a:t>
            </a:r>
            <a:endParaRPr lang="de-DE" dirty="0"/>
          </a:p>
          <a:p>
            <a:pPr>
              <a:defRPr/>
            </a:pPr>
            <a:r>
              <a:rPr lang="de-DE" dirty="0"/>
              <a:t>Installation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dump</a:t>
            </a:r>
            <a:r>
              <a:rPr lang="de-DE" dirty="0"/>
              <a:t>: 		</a:t>
            </a:r>
            <a:r>
              <a:rPr lang="de-DE" dirty="0" err="1"/>
              <a:t>week</a:t>
            </a:r>
            <a:r>
              <a:rPr lang="de-DE" dirty="0"/>
              <a:t> 25</a:t>
            </a:r>
          </a:p>
          <a:p>
            <a:pPr>
              <a:defRPr/>
            </a:pPr>
            <a:r>
              <a:rPr lang="de-DE" dirty="0"/>
              <a:t>Installation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generator</a:t>
            </a:r>
            <a:r>
              <a:rPr lang="de-DE" dirty="0"/>
              <a:t>: 	</a:t>
            </a:r>
            <a:r>
              <a:rPr lang="de-DE" dirty="0" err="1"/>
              <a:t>week</a:t>
            </a:r>
            <a:r>
              <a:rPr lang="de-DE" dirty="0"/>
              <a:t> 27</a:t>
            </a:r>
          </a:p>
        </p:txBody>
      </p:sp>
      <p:sp>
        <p:nvSpPr>
          <p:cNvPr id="4506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Erzeugung von </a:t>
            </a:r>
            <a:r>
              <a:rPr lang="en-US" altLang="en-US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1763713" y="4942358"/>
            <a:ext cx="5545137" cy="1150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de-DE" sz="2800" dirty="0">
                <a:solidFill>
                  <a:schemeClr val="tx1"/>
                </a:solidFill>
              </a:rPr>
              <a:t>→ </a:t>
            </a:r>
            <a:r>
              <a:rPr lang="de-DE" sz="2800" dirty="0" err="1">
                <a:solidFill>
                  <a:schemeClr val="tx1"/>
                </a:solidFill>
              </a:rPr>
              <a:t>realistic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test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of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important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de-DE" sz="2800" dirty="0">
                <a:solidFill>
                  <a:schemeClr val="tx1"/>
                </a:solidFill>
              </a:rPr>
              <a:t>beam </a:t>
            </a:r>
            <a:r>
              <a:rPr lang="de-DE" sz="2800" dirty="0" err="1">
                <a:solidFill>
                  <a:schemeClr val="tx1"/>
                </a:solidFill>
              </a:rPr>
              <a:t>and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target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parameter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8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>
                <a:solidFill>
                  <a:srgbClr val="FFFFFF"/>
                </a:solidFill>
              </a:rPr>
              <a:t>Erzeugung von </a:t>
            </a:r>
            <a:r>
              <a:rPr lang="en-US" altLang="de-DE">
                <a:solidFill>
                  <a:srgbClr val="FFFFFF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rgbClr val="FFFFFF"/>
                </a:solidFill>
              </a:rPr>
              <a:t>-Mesonen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and</a:t>
            </a:r>
            <a:r>
              <a:rPr lang="de-DE" altLang="de-DE" dirty="0"/>
              <a:t> Cluster-Jet </a:t>
            </a:r>
            <a:r>
              <a:rPr lang="de-DE" altLang="de-DE" dirty="0" err="1"/>
              <a:t>Beams</a:t>
            </a:r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608537"/>
              </a:xfrm>
            </p:spPr>
            <p:txBody>
              <a:bodyPr/>
              <a:lstStyle/>
              <a:p>
                <a:r>
                  <a:rPr lang="de-DE" dirty="0"/>
                  <a:t>Navier-Stokes </a:t>
                </a:r>
                <a:r>
                  <a:rPr lang="de-DE" dirty="0" err="1"/>
                  <a:t>Equations</a:t>
                </a:r>
                <a:r>
                  <a:rPr lang="de-DE" dirty="0"/>
                  <a:t>:</a:t>
                </a:r>
              </a:p>
              <a:p>
                <a:pPr lvl="1" eaLnBrk="1" hangingPunct="1"/>
                <a:r>
                  <a:rPr lang="en-US" altLang="de-DE" dirty="0"/>
                  <a:t>Continuity equation (conservation of mass):</a:t>
                </a:r>
              </a:p>
              <a:p>
                <a:pPr lvl="2" eaLnBrk="1" hangingPunct="1"/>
                <a:r>
                  <a:rPr lang="de-DE" altLang="de-DE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𝜕𝜌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𝜌</m:t>
                        </m:r>
                        <m:acc>
                          <m:accPr>
                            <m:chr m:val="⃗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e-DE" dirty="0"/>
              </a:p>
              <a:p>
                <a:pPr lvl="1" eaLnBrk="1" hangingPunct="1"/>
                <a:r>
                  <a:rPr lang="de-DE" dirty="0" err="1"/>
                  <a:t>Conservation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momentum</a:t>
                </a:r>
                <a:r>
                  <a:rPr lang="de-DE" dirty="0"/>
                  <a:t>: </a:t>
                </a:r>
              </a:p>
              <a:p>
                <a:pPr lvl="2" eaLnBrk="1" hangingPunct="1"/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𝜌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𝜌</m:t>
                        </m:r>
                        <m:acc>
                          <m:accPr>
                            <m:chr m:val="⃗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  <m:acc>
                          <m:accPr>
                            <m:chr m:val="⃗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⃗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/>
              </a:p>
              <a:p>
                <a:pPr lvl="3" eaLnBrk="1" hangingPunct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/>
                  <a:t> Field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force</a:t>
                </a:r>
                <a:r>
                  <a:rPr lang="de-DE" dirty="0"/>
                  <a:t> (</a:t>
                </a:r>
                <a:r>
                  <a:rPr lang="de-DE" dirty="0" err="1"/>
                  <a:t>gravity</a:t>
                </a:r>
                <a:r>
                  <a:rPr lang="de-DE" dirty="0"/>
                  <a:t>),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/>
                  <a:t> Stress </a:t>
                </a:r>
                <a:r>
                  <a:rPr lang="de-DE" dirty="0" err="1"/>
                  <a:t>tensor</a:t>
                </a:r>
                <a:r>
                  <a:rPr lang="de-DE" dirty="0"/>
                  <a:t> (</a:t>
                </a:r>
                <a:r>
                  <a:rPr lang="de-DE" dirty="0" err="1"/>
                  <a:t>viscosity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pressure</a:t>
                </a:r>
                <a:r>
                  <a:rPr lang="de-DE" dirty="0"/>
                  <a:t>)</a:t>
                </a:r>
              </a:p>
              <a:p>
                <a:pPr lvl="1" eaLnBrk="1" hangingPunct="1"/>
                <a:r>
                  <a:rPr lang="de-DE" dirty="0" err="1"/>
                  <a:t>Energy</a:t>
                </a:r>
                <a:r>
                  <a:rPr lang="de-DE" dirty="0"/>
                  <a:t> </a:t>
                </a:r>
                <a:r>
                  <a:rPr lang="de-DE" dirty="0" err="1"/>
                  <a:t>conservation</a:t>
                </a:r>
                <a:endParaRPr lang="de-DE" dirty="0"/>
              </a:p>
              <a:p>
                <a:pPr lvl="2" eaLnBrk="1" hangingPunct="1"/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𝐸</m:t>
                        </m:r>
                        <m:acc>
                          <m:accPr>
                            <m:chr m:val="⃗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⃗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𝜅</m:t>
                        </m:r>
                        <m:acc>
                          <m:accPr>
                            <m:chr m:val="⃗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dirty="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</m:acc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3" eaLnBrk="1" hangingPunct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Heat</a:t>
                </a:r>
                <a:r>
                  <a:rPr lang="de-DE" dirty="0"/>
                  <a:t> </a:t>
                </a:r>
                <a:r>
                  <a:rPr lang="de-DE" dirty="0" err="1"/>
                  <a:t>supply</a:t>
                </a:r>
                <a:endParaRPr lang="de-DE" dirty="0"/>
              </a:p>
              <a:p>
                <a:pPr lvl="1" eaLnBrk="1" hangingPunct="1"/>
                <a:r>
                  <a:rPr lang="de-DE" dirty="0" err="1"/>
                  <a:t>Equation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state</a:t>
                </a:r>
                <a:r>
                  <a:rPr lang="de-DE" dirty="0"/>
                  <a:t> (ideal gas):</a:t>
                </a:r>
              </a:p>
              <a:p>
                <a:pPr lvl="2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de-DE">
                        <a:latin typeface="Cambria Math" panose="02040503050406030204" pitchFamily="18" charset="0"/>
                      </a:rPr>
                      <m:t>;</m:t>
                    </m:r>
                    <m:r>
                      <a:rPr lang="de-DE" dirty="0" smtClean="0">
                        <a:latin typeface="Cambria Math" panose="02040503050406030204" pitchFamily="18" charset="0"/>
                      </a:rPr>
                      <m:t> 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 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3" eaLnBrk="1" hangingPunct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Specific</a:t>
                </a:r>
                <a:r>
                  <a:rPr lang="de-DE" dirty="0"/>
                  <a:t> </a:t>
                </a:r>
                <a:r>
                  <a:rPr lang="de-DE" dirty="0" err="1"/>
                  <a:t>inner</a:t>
                </a:r>
                <a:r>
                  <a:rPr lang="de-DE" dirty="0"/>
                  <a:t> </a:t>
                </a:r>
                <a:r>
                  <a:rPr lang="de-DE" dirty="0" err="1"/>
                  <a:t>energy</a:t>
                </a:r>
                <a:endParaRPr lang="de-DE" dirty="0"/>
              </a:p>
              <a:p>
                <a:pPr lvl="3" eaLnBrk="1" hangingPunct="1"/>
                <a:endParaRPr lang="de-DE" dirty="0"/>
              </a:p>
            </p:txBody>
          </p:sp>
        </mc:Choice>
        <mc:Fallback xmlns="">
          <p:sp>
            <p:nvSpPr>
              <p:cNvPr id="16391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608537"/>
              </a:xfrm>
              <a:blipFill>
                <a:blip r:embed="rId2"/>
                <a:stretch>
                  <a:fillRect l="-1025" t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048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Installation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Cluster Target at COSY</a:t>
            </a:r>
          </a:p>
        </p:txBody>
      </p:sp>
      <p:pic>
        <p:nvPicPr>
          <p:cNvPr id="50179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" y="1560513"/>
            <a:ext cx="8228013" cy="4525962"/>
          </a:xfrm>
        </p:spPr>
      </p:pic>
      <p:sp>
        <p:nvSpPr>
          <p:cNvPr id="5018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Erzeugung von </a:t>
            </a:r>
            <a:r>
              <a:rPr lang="en-US" altLang="en-US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chemeClr val="bg1"/>
                </a:solidFill>
              </a:rPr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3647950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Installation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Cluster Target at COSY</a:t>
            </a:r>
          </a:p>
        </p:txBody>
      </p:sp>
      <p:pic>
        <p:nvPicPr>
          <p:cNvPr id="47107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3" y="1651000"/>
            <a:ext cx="9088437" cy="4657725"/>
          </a:xfrm>
        </p:spPr>
      </p:pic>
      <p:sp>
        <p:nvSpPr>
          <p:cNvPr id="4710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</a:rPr>
              <a:t>Erzeugung von </a:t>
            </a:r>
            <a:r>
              <a:rPr lang="en-US" altLang="en-US">
                <a:solidFill>
                  <a:srgbClr val="FFFFFF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rgbClr val="FFFFFF"/>
                </a:solidFill>
              </a:rPr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1797145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Installation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Cluster Target at COSY</a:t>
            </a:r>
          </a:p>
        </p:txBody>
      </p:sp>
      <p:sp>
        <p:nvSpPr>
          <p:cNvPr id="4608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</a:rPr>
              <a:t>Erzeugung von </a:t>
            </a:r>
            <a:r>
              <a:rPr lang="en-US" altLang="en-US">
                <a:solidFill>
                  <a:srgbClr val="FFFFFF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rgbClr val="FFFFFF"/>
                </a:solidFill>
              </a:rPr>
              <a:t>-Mesonen</a:t>
            </a:r>
          </a:p>
        </p:txBody>
      </p:sp>
      <p:pic>
        <p:nvPicPr>
          <p:cNvPr id="3" name="Inhaltsplatzhalter 2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8" y="1931988"/>
            <a:ext cx="6902337" cy="3783012"/>
          </a:xfrm>
        </p:spPr>
      </p:pic>
    </p:spTree>
    <p:extLst>
      <p:ext uri="{BB962C8B-B14F-4D97-AF65-F5344CB8AC3E}">
        <p14:creationId xmlns:p14="http://schemas.microsoft.com/office/powerpoint/2010/main" val="1454061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7196138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Installation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Cluster Target at COSY</a:t>
            </a:r>
          </a:p>
        </p:txBody>
      </p:sp>
      <p:sp>
        <p:nvSpPr>
          <p:cNvPr id="4813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</a:rPr>
              <a:t>Erzeugung von </a:t>
            </a:r>
            <a:r>
              <a:rPr lang="en-US" altLang="en-US">
                <a:solidFill>
                  <a:srgbClr val="FFFFFF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rgbClr val="FFFFFF"/>
                </a:solidFill>
              </a:rPr>
              <a:t>-Mesonen</a:t>
            </a:r>
          </a:p>
        </p:txBody>
      </p:sp>
      <p:sp>
        <p:nvSpPr>
          <p:cNvPr id="48133" name="Textfeld 5"/>
          <p:cNvSpPr txBox="1">
            <a:spLocks noChangeArrowheads="1"/>
          </p:cNvSpPr>
          <p:nvPr/>
        </p:nvSpPr>
        <p:spPr bwMode="auto">
          <a:xfrm>
            <a:off x="684213" y="1916832"/>
            <a:ext cx="25916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000000"/>
                </a:solidFill>
              </a:rPr>
              <a:t>New </a:t>
            </a:r>
            <a:r>
              <a:rPr lang="de-DE" altLang="de-DE" dirty="0" err="1">
                <a:solidFill>
                  <a:srgbClr val="000000"/>
                </a:solidFill>
              </a:rPr>
              <a:t>concrete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element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ordered</a:t>
            </a:r>
            <a:r>
              <a:rPr lang="de-DE" altLang="de-DE" dirty="0">
                <a:solidFill>
                  <a:srgbClr val="000000"/>
                </a:solidFill>
              </a:rPr>
              <a:t>, but still not </a:t>
            </a:r>
            <a:r>
              <a:rPr lang="de-DE" altLang="de-DE" dirty="0" err="1">
                <a:solidFill>
                  <a:srgbClr val="000000"/>
                </a:solidFill>
              </a:rPr>
              <a:t>delivered</a:t>
            </a:r>
            <a:endParaRPr lang="de-DE" altLang="de-DE" dirty="0">
              <a:solidFill>
                <a:srgbClr val="00000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908175" y="2574925"/>
            <a:ext cx="1008063" cy="78263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085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Installation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Cluster Target at COSY</a:t>
            </a:r>
          </a:p>
        </p:txBody>
      </p:sp>
      <p:pic>
        <p:nvPicPr>
          <p:cNvPr id="4915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7199313" cy="4500563"/>
          </a:xfrm>
        </p:spPr>
      </p:pic>
      <p:sp>
        <p:nvSpPr>
          <p:cNvPr id="4915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Erzeugung von </a:t>
            </a:r>
            <a:r>
              <a:rPr lang="en-US" altLang="en-US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chemeClr val="bg1"/>
                </a:solidFill>
              </a:rPr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4204237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>
          <a:xfrm>
            <a:off x="204788" y="981075"/>
            <a:ext cx="8543925" cy="647700"/>
          </a:xfrm>
        </p:spPr>
        <p:txBody>
          <a:bodyPr/>
          <a:lstStyle/>
          <a:p>
            <a:r>
              <a:rPr lang="de-DE" altLang="de-DE"/>
              <a:t>Modification of Beam Pipe and Scattering Chamber</a:t>
            </a:r>
          </a:p>
        </p:txBody>
      </p:sp>
      <p:sp>
        <p:nvSpPr>
          <p:cNvPr id="52227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Erzeugung von </a:t>
            </a:r>
            <a:r>
              <a:rPr lang="en-US" altLang="en-US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52228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773238"/>
            <a:ext cx="59499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feld 3"/>
          <p:cNvSpPr txBox="1">
            <a:spLocks noChangeArrowheads="1"/>
          </p:cNvSpPr>
          <p:nvPr/>
        </p:nvSpPr>
        <p:spPr bwMode="auto">
          <a:xfrm>
            <a:off x="3059113" y="5661025"/>
            <a:ext cx="2252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FF0000"/>
                </a:solidFill>
              </a:rPr>
              <a:t>Design and construction by FZ Jülich</a:t>
            </a:r>
          </a:p>
        </p:txBody>
      </p:sp>
    </p:spTree>
    <p:extLst>
      <p:ext uri="{BB962C8B-B14F-4D97-AF65-F5344CB8AC3E}">
        <p14:creationId xmlns:p14="http://schemas.microsoft.com/office/powerpoint/2010/main" val="22786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>
          <a:xfrm>
            <a:off x="204788" y="981075"/>
            <a:ext cx="8543925" cy="647700"/>
          </a:xfrm>
        </p:spPr>
        <p:txBody>
          <a:bodyPr/>
          <a:lstStyle/>
          <a:p>
            <a:r>
              <a:rPr lang="de-DE" altLang="de-DE"/>
              <a:t>Modification of Beam Pipe and Scattering Chamber</a:t>
            </a:r>
          </a:p>
        </p:txBody>
      </p:sp>
      <p:sp>
        <p:nvSpPr>
          <p:cNvPr id="5120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Erzeugung von </a:t>
            </a:r>
            <a:r>
              <a:rPr lang="en-US" altLang="en-US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3" name="Inhaltsplatzhalter 2" descr="Bildschirmausschnitt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31" y="1931988"/>
            <a:ext cx="5464350" cy="3783012"/>
          </a:xfrm>
        </p:spPr>
      </p:pic>
    </p:spTree>
    <p:extLst>
      <p:ext uri="{BB962C8B-B14F-4D97-AF65-F5344CB8AC3E}">
        <p14:creationId xmlns:p14="http://schemas.microsoft.com/office/powerpoint/2010/main" val="2774267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>
          <a:xfrm>
            <a:off x="204788" y="981075"/>
            <a:ext cx="8543925" cy="647700"/>
          </a:xfrm>
        </p:spPr>
        <p:txBody>
          <a:bodyPr/>
          <a:lstStyle/>
          <a:p>
            <a:r>
              <a:rPr lang="de-DE" altLang="de-DE"/>
              <a:t>Modification of Beam Pipe and Scattering Chamber</a:t>
            </a:r>
          </a:p>
        </p:txBody>
      </p:sp>
      <p:sp>
        <p:nvSpPr>
          <p:cNvPr id="5120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Erzeugung von </a:t>
            </a:r>
            <a:r>
              <a:rPr lang="en-US" altLang="en-US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2" y="1931988"/>
            <a:ext cx="6367949" cy="3783012"/>
          </a:xfrm>
        </p:spPr>
      </p:pic>
    </p:spTree>
    <p:extLst>
      <p:ext uri="{BB962C8B-B14F-4D97-AF65-F5344CB8AC3E}">
        <p14:creationId xmlns:p14="http://schemas.microsoft.com/office/powerpoint/2010/main" val="3175168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Monitoring System at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Dump</a:t>
            </a:r>
            <a:r>
              <a:rPr lang="de-DE" dirty="0"/>
              <a:t> </a:t>
            </a:r>
            <a:r>
              <a:rPr lang="de-DE" dirty="0" err="1"/>
              <a:t>Section</a:t>
            </a:r>
            <a:endParaRPr lang="de-DE" dirty="0"/>
          </a:p>
        </p:txBody>
      </p:sp>
      <p:pic>
        <p:nvPicPr>
          <p:cNvPr id="5" name="Inhaltsplatzhalter 4" descr="Bildschirmausschnitt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50" y="1931988"/>
            <a:ext cx="6142712" cy="378301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364088" y="1931988"/>
            <a:ext cx="2591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000000"/>
                </a:solidFill>
              </a:rPr>
              <a:t>In </a:t>
            </a:r>
            <a:r>
              <a:rPr lang="de-DE" altLang="de-DE" dirty="0" err="1">
                <a:solidFill>
                  <a:srgbClr val="000000"/>
                </a:solidFill>
              </a:rPr>
              <a:t>preparation</a:t>
            </a:r>
            <a:r>
              <a:rPr lang="de-DE" altLang="de-DE" dirty="0">
                <a:solidFill>
                  <a:srgbClr val="000000"/>
                </a:solidFill>
              </a:rPr>
              <a:t> at WWU</a:t>
            </a:r>
          </a:p>
        </p:txBody>
      </p:sp>
    </p:spTree>
    <p:extLst>
      <p:ext uri="{BB962C8B-B14F-4D97-AF65-F5344CB8AC3E}">
        <p14:creationId xmlns:p14="http://schemas.microsoft.com/office/powerpoint/2010/main" val="1369914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Beam Time Request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53035"/>
              </p:ext>
            </p:extLst>
          </p:nvPr>
        </p:nvGraphicFramePr>
        <p:xfrm>
          <a:off x="204788" y="1700213"/>
          <a:ext cx="7996237" cy="430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222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Beam time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de-DE" sz="1800" dirty="0" err="1">
                          <a:solidFill>
                            <a:schemeClr val="tx1"/>
                          </a:solidFill>
                        </a:rPr>
                        <a:t>Required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beam time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Topics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</a:rPr>
                        <a:t>be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</a:rPr>
                        <a:t>investigated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2">
                <a:tc>
                  <a:txBody>
                    <a:bodyPr/>
                    <a:lstStyle/>
                    <a:p>
                      <a:r>
                        <a:rPr lang="de-DE" sz="1800" dirty="0"/>
                        <a:t>2018, </a:t>
                      </a:r>
                      <a:r>
                        <a:rPr lang="de-DE" sz="1800" dirty="0" err="1"/>
                        <a:t>week</a:t>
                      </a:r>
                      <a:r>
                        <a:rPr lang="de-DE" sz="1800" dirty="0"/>
                        <a:t> 32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1 </a:t>
                      </a:r>
                      <a:r>
                        <a:rPr lang="de-DE" sz="1800" dirty="0" err="1"/>
                        <a:t>week</a:t>
                      </a:r>
                      <a:endParaRPr lang="de-DE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Target </a:t>
                      </a:r>
                      <a:r>
                        <a:rPr lang="de-DE" sz="1800" dirty="0" err="1"/>
                        <a:t>commissioning</a:t>
                      </a:r>
                      <a:endParaRPr lang="de-DE" sz="18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9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2018, 2</a:t>
                      </a:r>
                      <a:r>
                        <a:rPr lang="de-DE" sz="1800" baseline="30000" dirty="0"/>
                        <a:t>nd</a:t>
                      </a:r>
                      <a:r>
                        <a:rPr lang="de-DE" sz="1800" dirty="0"/>
                        <a:t> half </a:t>
                      </a:r>
                      <a:r>
                        <a:rPr lang="de-DE" sz="1800" dirty="0" err="1"/>
                        <a:t>year</a:t>
                      </a:r>
                      <a:endParaRPr lang="de-DE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(</a:t>
                      </a:r>
                      <a:r>
                        <a:rPr lang="de-DE" sz="1800" dirty="0" err="1"/>
                        <a:t>request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to</a:t>
                      </a:r>
                      <a:r>
                        <a:rPr lang="de-DE" sz="1800" dirty="0"/>
                        <a:t> CBAC</a:t>
                      </a:r>
                      <a:r>
                        <a:rPr lang="de-DE" sz="1800" baseline="0" dirty="0"/>
                        <a:t>)</a:t>
                      </a:r>
                      <a:endParaRPr lang="de-DE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1 </a:t>
                      </a:r>
                      <a:r>
                        <a:rPr lang="de-DE" sz="1800" dirty="0" err="1"/>
                        <a:t>week</a:t>
                      </a:r>
                      <a:endParaRPr lang="de-DE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 err="1"/>
                        <a:t>Vacuum</a:t>
                      </a:r>
                      <a:r>
                        <a:rPr lang="de-DE" sz="1800" dirty="0"/>
                        <a:t> at IP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Target </a:t>
                      </a:r>
                      <a:r>
                        <a:rPr lang="de-DE" sz="1800" dirty="0" err="1"/>
                        <a:t>adjustment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studies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during</a:t>
                      </a:r>
                      <a:r>
                        <a:rPr lang="de-DE" sz="1800" dirty="0"/>
                        <a:t> experimental </a:t>
                      </a:r>
                      <a:r>
                        <a:rPr lang="de-DE" sz="1800" dirty="0" err="1"/>
                        <a:t>runs</a:t>
                      </a:r>
                      <a:endParaRPr lang="de-DE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Beam-target </a:t>
                      </a:r>
                      <a:r>
                        <a:rPr lang="de-DE" sz="1800" dirty="0" err="1"/>
                        <a:t>interaction</a:t>
                      </a:r>
                      <a:endParaRPr lang="de-DE" sz="18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9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2019, 1</a:t>
                      </a:r>
                      <a:r>
                        <a:rPr lang="de-DE" sz="1800" baseline="30000" dirty="0"/>
                        <a:t>st</a:t>
                      </a:r>
                      <a:r>
                        <a:rPr lang="de-DE" sz="1800" dirty="0"/>
                        <a:t> half </a:t>
                      </a:r>
                      <a:r>
                        <a:rPr lang="de-DE" sz="1800" dirty="0" err="1"/>
                        <a:t>year</a:t>
                      </a:r>
                      <a:endParaRPr lang="de-DE" sz="1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(</a:t>
                      </a:r>
                      <a:r>
                        <a:rPr lang="de-DE" sz="1800" dirty="0" err="1"/>
                        <a:t>planned</a:t>
                      </a:r>
                      <a:r>
                        <a:rPr lang="de-DE" sz="1800" dirty="0"/>
                        <a:t>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2 </a:t>
                      </a:r>
                      <a:r>
                        <a:rPr lang="de-DE" sz="1800" dirty="0" err="1"/>
                        <a:t>weeks</a:t>
                      </a:r>
                      <a:endParaRPr lang="de-DE" sz="1800" dirty="0"/>
                    </a:p>
                    <a:p>
                      <a:r>
                        <a:rPr lang="de-DE" sz="1800" dirty="0"/>
                        <a:t>(2x 1 </a:t>
                      </a:r>
                      <a:r>
                        <a:rPr lang="de-DE" sz="1800" dirty="0" err="1"/>
                        <a:t>week</a:t>
                      </a:r>
                      <a:r>
                        <a:rPr lang="de-DE" sz="1800" dirty="0"/>
                        <a:t>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Beam-target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dirty="0" err="1"/>
                        <a:t>interaction</a:t>
                      </a:r>
                      <a:endParaRPr lang="de-DE" sz="18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 err="1"/>
                        <a:t>Vacuum</a:t>
                      </a:r>
                      <a:r>
                        <a:rPr lang="de-DE" sz="1800" dirty="0"/>
                        <a:t> at IP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Beam/</a:t>
                      </a:r>
                      <a:r>
                        <a:rPr lang="de-DE" sz="1800" dirty="0" err="1"/>
                        <a:t>target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effects</a:t>
                      </a:r>
                      <a:r>
                        <a:rPr lang="de-DE" sz="1800" dirty="0"/>
                        <a:t> on </a:t>
                      </a:r>
                      <a:r>
                        <a:rPr lang="de-DE" sz="1800" dirty="0" err="1"/>
                        <a:t>recorded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data</a:t>
                      </a:r>
                      <a:endParaRPr lang="de-DE" sz="18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Development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baseline="0" dirty="0" err="1"/>
                        <a:t>of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baseline="0" dirty="0" err="1"/>
                        <a:t>new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baseline="0" dirty="0" err="1"/>
                        <a:t>technologies</a:t>
                      </a:r>
                      <a:endParaRPr lang="de-DE" sz="18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2019, 2</a:t>
                      </a:r>
                      <a:r>
                        <a:rPr lang="de-DE" sz="1800" baseline="30000" dirty="0"/>
                        <a:t>nd</a:t>
                      </a:r>
                      <a:r>
                        <a:rPr lang="de-DE" sz="1800" dirty="0"/>
                        <a:t> half </a:t>
                      </a:r>
                      <a:r>
                        <a:rPr lang="de-DE" sz="1800" dirty="0" err="1"/>
                        <a:t>year</a:t>
                      </a:r>
                      <a:endParaRPr lang="de-DE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(</a:t>
                      </a:r>
                      <a:r>
                        <a:rPr lang="de-DE" sz="1800" dirty="0" err="1"/>
                        <a:t>planned</a:t>
                      </a:r>
                      <a:r>
                        <a:rPr lang="de-DE" sz="1800" dirty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2 </a:t>
                      </a:r>
                      <a:r>
                        <a:rPr lang="de-DE" sz="1800" dirty="0" err="1"/>
                        <a:t>weeks</a:t>
                      </a:r>
                      <a:r>
                        <a:rPr lang="de-DE" sz="18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(2x 1 </a:t>
                      </a:r>
                      <a:r>
                        <a:rPr lang="de-DE" sz="1800" dirty="0" err="1"/>
                        <a:t>week</a:t>
                      </a:r>
                      <a:r>
                        <a:rPr lang="de-DE" sz="1800" dirty="0"/>
                        <a:t>)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Beam-target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dirty="0" err="1"/>
                        <a:t>interaction</a:t>
                      </a:r>
                      <a:endParaRPr lang="de-DE" sz="18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Beam/</a:t>
                      </a:r>
                      <a:r>
                        <a:rPr lang="de-DE" sz="1800" dirty="0" err="1"/>
                        <a:t>target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effects</a:t>
                      </a:r>
                      <a:r>
                        <a:rPr lang="de-DE" sz="1800" dirty="0"/>
                        <a:t> on </a:t>
                      </a:r>
                      <a:r>
                        <a:rPr lang="de-DE" sz="1800" dirty="0" err="1"/>
                        <a:t>recorded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data</a:t>
                      </a:r>
                      <a:endParaRPr lang="de-DE" sz="18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Development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baseline="0" dirty="0" err="1"/>
                        <a:t>of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baseline="0" dirty="0" err="1"/>
                        <a:t>new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baseline="0" dirty="0" err="1"/>
                        <a:t>technologies</a:t>
                      </a:r>
                      <a:endParaRPr lang="de-DE" sz="18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3277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</a:rPr>
              <a:t>Erzeugung von </a:t>
            </a:r>
            <a:r>
              <a:rPr lang="en-US" altLang="en-US">
                <a:solidFill>
                  <a:srgbClr val="FFFFFF"/>
                </a:solidFill>
                <a:latin typeface="Symbol" panose="05050102010706020507" pitchFamily="18" charset="2"/>
              </a:rPr>
              <a:t>h</a:t>
            </a:r>
            <a:r>
              <a:rPr lang="en-US" altLang="en-US">
                <a:solidFill>
                  <a:srgbClr val="FFFFFF"/>
                </a:solidFill>
              </a:rPr>
              <a:t>-Mesonen</a:t>
            </a:r>
          </a:p>
        </p:txBody>
      </p:sp>
    </p:spTree>
    <p:extLst>
      <p:ext uri="{BB962C8B-B14F-4D97-AF65-F5344CB8AC3E}">
        <p14:creationId xmlns:p14="http://schemas.microsoft.com/office/powerpoint/2010/main" val="427909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and</a:t>
            </a:r>
            <a:r>
              <a:rPr lang="de-DE" altLang="de-DE" dirty="0"/>
              <a:t> Cluster-Jet </a:t>
            </a:r>
            <a:r>
              <a:rPr lang="de-DE" altLang="de-DE" dirty="0" err="1"/>
              <a:t>Beams</a:t>
            </a:r>
            <a:endParaRPr lang="de-DE" altLang="de-DE" dirty="0"/>
          </a:p>
        </p:txBody>
      </p:sp>
      <p:sp>
        <p:nvSpPr>
          <p:cNvPr id="1639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04788" y="1628775"/>
            <a:ext cx="8328025" cy="4086225"/>
          </a:xfrm>
        </p:spPr>
        <p:txBody>
          <a:bodyPr/>
          <a:lstStyle/>
          <a:p>
            <a:r>
              <a:rPr lang="de-DE" dirty="0" err="1"/>
              <a:t>Navier</a:t>
            </a:r>
            <a:r>
              <a:rPr lang="de-DE" dirty="0"/>
              <a:t>-Stokes </a:t>
            </a:r>
            <a:r>
              <a:rPr lang="de-DE" dirty="0" err="1"/>
              <a:t>equations</a:t>
            </a:r>
            <a:r>
              <a:rPr lang="de-DE" dirty="0"/>
              <a:t>:</a:t>
            </a:r>
          </a:p>
          <a:p>
            <a:pPr lvl="1" eaLnBrk="1" hangingPunct="1"/>
            <a:r>
              <a:rPr lang="en-US" altLang="de-DE" dirty="0"/>
              <a:t>Numerical fluid dynamics:</a:t>
            </a:r>
          </a:p>
          <a:p>
            <a:pPr lvl="2" eaLnBrk="1" hangingPunct="1"/>
            <a:r>
              <a:rPr lang="de-DE" altLang="de-DE" dirty="0"/>
              <a:t>Finite </a:t>
            </a:r>
            <a:r>
              <a:rPr lang="de-DE" altLang="de-DE" dirty="0" err="1"/>
              <a:t>volume</a:t>
            </a:r>
            <a:r>
              <a:rPr lang="de-DE" altLang="de-DE" dirty="0"/>
              <a:t> </a:t>
            </a:r>
            <a:r>
              <a:rPr lang="de-DE" altLang="de-DE" dirty="0" err="1"/>
              <a:t>method</a:t>
            </a:r>
            <a:endParaRPr lang="de-DE" altLang="de-DE" dirty="0"/>
          </a:p>
          <a:p>
            <a:pPr lvl="2" eaLnBrk="1" hangingPunct="1"/>
            <a:r>
              <a:rPr lang="de-DE" dirty="0"/>
              <a:t>Block 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grids</a:t>
            </a:r>
            <a:endParaRPr lang="de-DE" dirty="0"/>
          </a:p>
          <a:p>
            <a:pPr lvl="1" eaLnBrk="1" hangingPunct="1"/>
            <a:r>
              <a:rPr lang="de-DE" dirty="0"/>
              <a:t>Axial-</a:t>
            </a:r>
            <a:r>
              <a:rPr lang="de-DE" dirty="0" err="1"/>
              <a:t>symmetrical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(3d): </a:t>
            </a:r>
          </a:p>
          <a:p>
            <a:pPr lvl="2" eaLnBrk="1" hangingPunct="1"/>
            <a:r>
              <a:rPr lang="de-DE" dirty="0"/>
              <a:t>Axial-</a:t>
            </a:r>
            <a:r>
              <a:rPr lang="de-DE" dirty="0" err="1"/>
              <a:t>symmetrical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pPr lvl="3" eaLnBrk="1" hangingPunct="1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33" y="2780928"/>
            <a:ext cx="6922371" cy="338427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76796" y="6120574"/>
            <a:ext cx="1702916" cy="404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4046899" cy="292494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788024" y="177281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Simulation </a:t>
            </a:r>
            <a:r>
              <a:rPr lang="de-DE" b="1" dirty="0" err="1">
                <a:solidFill>
                  <a:srgbClr val="FF0000"/>
                </a:solidFill>
              </a:rPr>
              <a:t>package</a:t>
            </a:r>
            <a:r>
              <a:rPr lang="de-DE" b="1" dirty="0">
                <a:solidFill>
                  <a:srgbClr val="FF0000"/>
                </a:solidFill>
              </a:rPr>
              <a:t>: </a:t>
            </a:r>
            <a:r>
              <a:rPr lang="de-DE" b="1" dirty="0" err="1">
                <a:solidFill>
                  <a:srgbClr val="FF0000"/>
                </a:solidFill>
              </a:rPr>
              <a:t>OpenFOAM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23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>
                <a:solidFill>
                  <a:schemeClr val="bg1"/>
                </a:solidFill>
              </a:rPr>
              <a:t>Erzeugung von </a:t>
            </a:r>
            <a:r>
              <a:rPr lang="en-US" altLang="de-DE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en-US" altLang="de-DE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59395" name="Picture 32" descr="Ikp Pyramide5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3"/>
          <p:cNvSpPr>
            <a:spLocks noChangeArrowheads="1"/>
          </p:cNvSpPr>
          <p:nvPr/>
        </p:nvSpPr>
        <p:spPr bwMode="auto">
          <a:xfrm>
            <a:off x="204788" y="981075"/>
            <a:ext cx="79962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Thank you very much....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Vakuum Studies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Total </a:t>
            </a:r>
            <a:r>
              <a:rPr lang="de-DE" dirty="0" err="1"/>
              <a:t>pressures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beam 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62095"/>
              </p:ext>
            </p:extLst>
          </p:nvPr>
        </p:nvGraphicFramePr>
        <p:xfrm>
          <a:off x="5400000" y="0"/>
          <a:ext cx="3264577" cy="6579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Visio" r:id="rId3" imgW="4352769" imgH="8772525" progId="Visio.Drawing.15">
                  <p:embed/>
                </p:oleObj>
              </mc:Choice>
              <mc:Fallback>
                <p:oleObj name="Visio" r:id="rId3" imgW="4352769" imgH="877252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0000" y="0"/>
                        <a:ext cx="3264577" cy="6579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48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Beams</a:t>
            </a:r>
            <a:r>
              <a:rPr lang="de-DE" altLang="de-DE" dirty="0"/>
              <a:t>: </a:t>
            </a:r>
            <a:r>
              <a:rPr lang="de-DE" altLang="de-DE" dirty="0" err="1"/>
              <a:t>Velocity</a:t>
            </a:r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086225"/>
              </a:xfrm>
            </p:spPr>
            <p:txBody>
              <a:bodyPr/>
              <a:lstStyle/>
              <a:p>
                <a:r>
                  <a:rPr lang="de-DE" dirty="0"/>
                  <a:t>Cern </a:t>
                </a:r>
                <a:r>
                  <a:rPr lang="de-DE" dirty="0" err="1"/>
                  <a:t>nozzle</a:t>
                </a:r>
                <a:r>
                  <a:rPr lang="de-DE" dirty="0"/>
                  <a:t> (Ø = 28 µm):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de-DE" dirty="0"/>
                  <a:t> bar,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altLang="de-DE" dirty="0"/>
                  <a:t> 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𝑐h𝑎𝑚𝑏𝑒𝑟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de-DE" dirty="0"/>
                  <a:t> mbar</a:t>
                </a:r>
              </a:p>
              <a:p>
                <a:pPr lvl="1" eaLnBrk="1" hangingPunct="1"/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3" eaLnBrk="1" hangingPunct="1"/>
                <a:endParaRPr lang="de-DE" dirty="0"/>
              </a:p>
            </p:txBody>
          </p:sp>
        </mc:Choice>
        <mc:Fallback xmlns="">
          <p:sp>
            <p:nvSpPr>
              <p:cNvPr id="16391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086225"/>
              </a:xfrm>
              <a:blipFill>
                <a:blip r:embed="rId4"/>
                <a:stretch>
                  <a:fillRect l="-1025" t="-1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nimatio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2492896"/>
            <a:ext cx="6815484" cy="35875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44208" y="166156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Simulations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by</a:t>
            </a:r>
            <a:r>
              <a:rPr lang="de-DE" sz="1400" dirty="0">
                <a:solidFill>
                  <a:srgbClr val="FF0000"/>
                </a:solidFill>
              </a:rPr>
              <a:t> S. </a:t>
            </a:r>
            <a:r>
              <a:rPr lang="de-DE" sz="1400" dirty="0" err="1">
                <a:solidFill>
                  <a:srgbClr val="FF0000"/>
                </a:solidFill>
              </a:rPr>
              <a:t>Vestrick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P. Brand (WWU)</a:t>
            </a:r>
          </a:p>
        </p:txBody>
      </p:sp>
    </p:spTree>
    <p:extLst>
      <p:ext uri="{BB962C8B-B14F-4D97-AF65-F5344CB8AC3E}">
        <p14:creationId xmlns:p14="http://schemas.microsoft.com/office/powerpoint/2010/main" val="399733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981074"/>
            <a:ext cx="7996237" cy="791741"/>
          </a:xfrm>
        </p:spPr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Beams</a:t>
            </a:r>
            <a:r>
              <a:rPr lang="de-DE" altLang="de-DE" dirty="0"/>
              <a:t>: </a:t>
            </a:r>
            <a:r>
              <a:rPr lang="de-DE" altLang="de-DE" dirty="0" err="1"/>
              <a:t>Density</a:t>
            </a:r>
            <a:br>
              <a:rPr lang="de-DE" altLang="de-DE" dirty="0"/>
            </a:br>
            <a:r>
              <a:rPr lang="de-DE" altLang="de-DE" dirty="0"/>
              <a:t>(</a:t>
            </a:r>
            <a:r>
              <a:rPr lang="de-DE" altLang="de-DE" dirty="0" err="1"/>
              <a:t>previously</a:t>
            </a:r>
            <a:r>
              <a:rPr lang="de-DE" altLang="de-DE" dirty="0"/>
              <a:t> 1d)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4788" y="1844824"/>
                <a:ext cx="8328025" cy="3870176"/>
              </a:xfrm>
            </p:spPr>
            <p:txBody>
              <a:bodyPr/>
              <a:lstStyle/>
              <a:p>
                <a:r>
                  <a:rPr lang="de-DE" dirty="0" err="1"/>
                  <a:t>Cern</a:t>
                </a:r>
                <a:r>
                  <a:rPr lang="de-DE" dirty="0"/>
                  <a:t> </a:t>
                </a:r>
                <a:r>
                  <a:rPr lang="de-DE" dirty="0" err="1"/>
                  <a:t>nozzle</a:t>
                </a:r>
                <a:r>
                  <a:rPr lang="de-DE" dirty="0"/>
                  <a:t> (Ø = 28 µm):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de-DE" dirty="0"/>
                  <a:t> bar,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altLang="de-DE" dirty="0"/>
                  <a:t> 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𝑐h𝑎𝑚𝑏𝑒𝑟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de-DE" dirty="0"/>
                  <a:t> mbar</a:t>
                </a:r>
              </a:p>
              <a:p>
                <a:pPr lvl="1" eaLnBrk="1" hangingPunct="1"/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3" eaLnBrk="1" hangingPunct="1"/>
                <a:endParaRPr lang="de-DE" dirty="0"/>
              </a:p>
            </p:txBody>
          </p:sp>
        </mc:Choice>
        <mc:Fallback xmlns="">
          <p:sp>
            <p:nvSpPr>
              <p:cNvPr id="16391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4788" y="1844824"/>
                <a:ext cx="8328025" cy="3870176"/>
              </a:xfrm>
              <a:blipFill>
                <a:blip r:embed="rId4"/>
                <a:stretch>
                  <a:fillRect l="-1025" t="-11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nimationdenstiy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2636912"/>
            <a:ext cx="7012951" cy="35283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44208" y="166156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Simulations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by</a:t>
            </a:r>
            <a:r>
              <a:rPr lang="de-DE" sz="1400" dirty="0">
                <a:solidFill>
                  <a:srgbClr val="FF0000"/>
                </a:solidFill>
              </a:rPr>
              <a:t> S. </a:t>
            </a:r>
            <a:r>
              <a:rPr lang="de-DE" sz="1400" dirty="0" err="1">
                <a:solidFill>
                  <a:srgbClr val="FF0000"/>
                </a:solidFill>
              </a:rPr>
              <a:t>Vestrick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P. Brand (WWU)</a:t>
            </a:r>
          </a:p>
        </p:txBody>
      </p:sp>
    </p:spTree>
    <p:extLst>
      <p:ext uri="{BB962C8B-B14F-4D97-AF65-F5344CB8AC3E}">
        <p14:creationId xmlns:p14="http://schemas.microsoft.com/office/powerpoint/2010/main" val="7196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Beams</a:t>
            </a:r>
            <a:endParaRPr lang="de-DE" alt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6912"/>
            <a:ext cx="5508104" cy="3895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086225"/>
              </a:xfrm>
            </p:spPr>
            <p:txBody>
              <a:bodyPr/>
              <a:lstStyle/>
              <a:p>
                <a:r>
                  <a:rPr lang="de-DE" dirty="0"/>
                  <a:t>Cern </a:t>
                </a:r>
                <a:r>
                  <a:rPr lang="de-DE" dirty="0" err="1"/>
                  <a:t>nozzle</a:t>
                </a:r>
                <a:r>
                  <a:rPr lang="de-DE" dirty="0"/>
                  <a:t> (Ø = 28 µm):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de-DE" dirty="0"/>
                  <a:t> bar,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altLang="de-DE" dirty="0"/>
                  <a:t> 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𝑐h𝑎𝑚𝑏𝑒𝑟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de-DE" dirty="0"/>
                  <a:t> mbar</a:t>
                </a:r>
              </a:p>
              <a:p>
                <a:pPr lvl="1" eaLnBrk="1" hangingPunct="1"/>
                <a:r>
                  <a:rPr lang="de-DE" altLang="de-DE" dirty="0" err="1"/>
                  <a:t>Nozzle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inlet</a:t>
                </a:r>
                <a:r>
                  <a:rPr lang="de-DE" altLang="de-DE" dirty="0"/>
                  <a:t>:	x = -1 mm, </a:t>
                </a:r>
                <a:r>
                  <a:rPr lang="de-DE" altLang="de-DE" dirty="0" err="1"/>
                  <a:t>narrowest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inner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diameter</a:t>
                </a:r>
                <a:r>
                  <a:rPr lang="de-DE" altLang="de-DE" dirty="0"/>
                  <a:t>: 	x = 0 mm, </a:t>
                </a:r>
              </a:p>
              <a:p>
                <a:pPr marL="360362" lvl="1" indent="0" eaLnBrk="1" hangingPunct="1">
                  <a:buNone/>
                  <a:tabLst>
                    <a:tab pos="534988" algn="l"/>
                  </a:tabLst>
                </a:pPr>
                <a:r>
                  <a:rPr lang="de-DE" altLang="de-DE" dirty="0"/>
                  <a:t>	</a:t>
                </a:r>
                <a:r>
                  <a:rPr lang="de-DE" altLang="de-DE" dirty="0" err="1"/>
                  <a:t>nozzle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exit</a:t>
                </a:r>
                <a:r>
                  <a:rPr lang="de-DE" altLang="de-DE" dirty="0"/>
                  <a:t>: 	x = 17 mm </a:t>
                </a:r>
                <a:endParaRPr lang="en-US" altLang="de-DE" dirty="0"/>
              </a:p>
              <a:p>
                <a:pPr lvl="8"/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3" eaLnBrk="1" hangingPunct="1"/>
                <a:endParaRPr lang="de-DE" dirty="0"/>
              </a:p>
            </p:txBody>
          </p:sp>
        </mc:Choice>
        <mc:Fallback xmlns="">
          <p:sp>
            <p:nvSpPr>
              <p:cNvPr id="16391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086225"/>
              </a:xfrm>
              <a:blipFill>
                <a:blip r:embed="rId3"/>
                <a:stretch>
                  <a:fillRect l="-1025" t="-1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6444208" y="166156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Simulations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by</a:t>
            </a:r>
            <a:r>
              <a:rPr lang="de-DE" sz="1400" dirty="0">
                <a:solidFill>
                  <a:srgbClr val="FF0000"/>
                </a:solidFill>
              </a:rPr>
              <a:t> S. </a:t>
            </a:r>
            <a:r>
              <a:rPr lang="de-DE" sz="1400" dirty="0" err="1">
                <a:solidFill>
                  <a:srgbClr val="FF0000"/>
                </a:solidFill>
              </a:rPr>
              <a:t>Vestrick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P. Brand (WWU)</a:t>
            </a:r>
          </a:p>
        </p:txBody>
      </p:sp>
    </p:spTree>
    <p:extLst>
      <p:ext uri="{BB962C8B-B14F-4D97-AF65-F5344CB8AC3E}">
        <p14:creationId xmlns:p14="http://schemas.microsoft.com/office/powerpoint/2010/main" val="383252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Beams</a:t>
            </a:r>
            <a:endParaRPr lang="de-DE" alt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20113"/>
            <a:ext cx="5508104" cy="3895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086225"/>
              </a:xfrm>
            </p:spPr>
            <p:txBody>
              <a:bodyPr/>
              <a:lstStyle/>
              <a:p>
                <a:r>
                  <a:rPr lang="de-DE" dirty="0" err="1"/>
                  <a:t>Cern</a:t>
                </a:r>
                <a:r>
                  <a:rPr lang="de-DE" dirty="0"/>
                  <a:t> </a:t>
                </a:r>
                <a:r>
                  <a:rPr lang="de-DE" dirty="0" err="1"/>
                  <a:t>nozzle</a:t>
                </a:r>
                <a:r>
                  <a:rPr lang="de-DE" dirty="0"/>
                  <a:t> (Ø = 28 µm):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de-DE" dirty="0"/>
                  <a:t> bar			        Previous Simulations (2d):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altLang="de-DE" dirty="0"/>
                  <a:t> K			        (A. </a:t>
                </a:r>
                <a:r>
                  <a:rPr lang="en-US" altLang="de-DE" dirty="0" err="1"/>
                  <a:t>Täschner</a:t>
                </a:r>
                <a:r>
                  <a:rPr lang="en-US" altLang="de-DE" dirty="0"/>
                  <a:t>, </a:t>
                </a:r>
                <a:r>
                  <a:rPr lang="en-US" altLang="de-DE" dirty="0" err="1"/>
                  <a:t>Münster</a:t>
                </a:r>
                <a:r>
                  <a:rPr lang="en-US" altLang="de-DE" dirty="0"/>
                  <a:t>, 2012)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𝑐h𝑎𝑚𝑏𝑒𝑟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de-DE" dirty="0"/>
                  <a:t> mbar</a:t>
                </a:r>
              </a:p>
              <a:p>
                <a:pPr lvl="1" eaLnBrk="1" hangingPunct="1"/>
                <a:endParaRPr lang="en-US" altLang="de-DE" dirty="0"/>
              </a:p>
              <a:p>
                <a:pPr marL="3262312" lvl="8" indent="0">
                  <a:buNone/>
                </a:pPr>
                <a:r>
                  <a:rPr lang="de-DE" altLang="de-DE" dirty="0"/>
                  <a:t>                             </a:t>
                </a:r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3" eaLnBrk="1" hangingPunct="1"/>
                <a:endParaRPr lang="de-DE" dirty="0"/>
              </a:p>
            </p:txBody>
          </p:sp>
        </mc:Choice>
        <mc:Fallback xmlns="">
          <p:sp>
            <p:nvSpPr>
              <p:cNvPr id="16391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4788" y="1628775"/>
                <a:ext cx="8328025" cy="4086225"/>
              </a:xfrm>
              <a:blipFill>
                <a:blip r:embed="rId3"/>
                <a:stretch>
                  <a:fillRect l="-1025" t="-1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59596"/>
            <a:ext cx="4108243" cy="29337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401460" y="4105190"/>
            <a:ext cx="259228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712892" y="3819937"/>
            <a:ext cx="3284015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662756" y="4139059"/>
            <a:ext cx="2523132" cy="75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28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/>
              <a:t>Simulations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Gas-Jet </a:t>
            </a:r>
            <a:r>
              <a:rPr lang="de-DE" altLang="de-DE" dirty="0" err="1"/>
              <a:t>Beams</a:t>
            </a:r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" y="2060848"/>
            <a:ext cx="5498793" cy="3888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91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4788" y="1628775"/>
                <a:ext cx="8471668" cy="4086225"/>
              </a:xfrm>
            </p:spPr>
            <p:txBody>
              <a:bodyPr/>
              <a:lstStyle/>
              <a:p>
                <a:r>
                  <a:rPr lang="de-DE" dirty="0"/>
                  <a:t>Cern </a:t>
                </a:r>
                <a:r>
                  <a:rPr lang="de-DE" dirty="0" err="1"/>
                  <a:t>nozzle</a:t>
                </a:r>
                <a:r>
                  <a:rPr lang="de-DE" dirty="0"/>
                  <a:t> (Ø = 28 µm):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de-DE" dirty="0"/>
                  <a:t> bar,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𝑛𝑜𝑧𝑧𝑙𝑒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altLang="de-DE" dirty="0"/>
                  <a:t> 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𝑐h𝑎𝑚𝑏𝑒𝑟</m:t>
                        </m:r>
                      </m:sub>
                    </m:sSub>
                    <m:r>
                      <a:rPr lang="de-DE" alt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alt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altLang="de-D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de-DE" dirty="0"/>
                  <a:t> mbar</a:t>
                </a:r>
              </a:p>
              <a:p>
                <a:pPr lvl="1" eaLnBrk="1" hangingPunct="1"/>
                <a:endParaRPr lang="en-US" altLang="de-DE" dirty="0"/>
              </a:p>
              <a:p>
                <a:pPr marL="3262312" lvl="8" indent="0">
                  <a:buNone/>
                </a:pPr>
                <a:r>
                  <a:rPr lang="de-DE" altLang="de-DE" dirty="0"/>
                  <a:t>                             </a:t>
                </a:r>
                <a:r>
                  <a:rPr lang="de-DE" altLang="de-DE" dirty="0" err="1"/>
                  <a:t>Distance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from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nozzle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exit</a:t>
                </a:r>
                <a:r>
                  <a:rPr lang="de-DE" altLang="de-DE" dirty="0"/>
                  <a:t>: 20 mm</a:t>
                </a:r>
              </a:p>
              <a:p>
                <a:pPr marL="3262312" lvl="8" indent="0">
                  <a:buNone/>
                </a:pPr>
                <a:r>
                  <a:rPr lang="de-DE" altLang="de-DE" dirty="0"/>
                  <a:t>		        Axis </a:t>
                </a:r>
                <a:r>
                  <a:rPr lang="de-DE" altLang="de-DE" dirty="0" err="1"/>
                  <a:t>of</a:t>
                </a:r>
                <a:r>
                  <a:rPr lang="de-DE" altLang="de-DE" dirty="0"/>
                  <a:t> </a:t>
                </a:r>
                <a:r>
                  <a:rPr lang="de-DE" altLang="de-DE" dirty="0" err="1"/>
                  <a:t>symmetry</a:t>
                </a:r>
                <a:r>
                  <a:rPr lang="de-DE" altLang="de-DE" dirty="0"/>
                  <a:t>: r = 0 mm</a:t>
                </a:r>
              </a:p>
              <a:p>
                <a:pPr marL="3262312" lvl="8" indent="0">
                  <a:buNone/>
                </a:pPr>
                <a:endParaRPr lang="de-DE" altLang="de-DE" dirty="0"/>
              </a:p>
              <a:p>
                <a:pPr marL="3262312" lvl="8" indent="0">
                  <a:buNone/>
                </a:pPr>
                <a:r>
                  <a:rPr lang="de-DE" altLang="de-DE" dirty="0"/>
                  <a:t>		</a:t>
                </a:r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1" eaLnBrk="1" hangingPunct="1"/>
                <a:endParaRPr lang="en-US" altLang="de-DE" dirty="0"/>
              </a:p>
              <a:p>
                <a:pPr lvl="3" eaLnBrk="1" hangingPunct="1"/>
                <a:endParaRPr lang="de-DE" dirty="0"/>
              </a:p>
            </p:txBody>
          </p:sp>
        </mc:Choice>
        <mc:Fallback xmlns="">
          <p:sp>
            <p:nvSpPr>
              <p:cNvPr id="16391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4788" y="1628775"/>
                <a:ext cx="8471668" cy="4086225"/>
              </a:xfrm>
              <a:blipFill>
                <a:blip r:embed="rId3"/>
                <a:stretch>
                  <a:fillRect l="-1008" t="-1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6444208" y="166156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Simulations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by</a:t>
            </a:r>
            <a:r>
              <a:rPr lang="de-DE" sz="1400" dirty="0">
                <a:solidFill>
                  <a:srgbClr val="FF0000"/>
                </a:solidFill>
              </a:rPr>
              <a:t> S. </a:t>
            </a:r>
            <a:r>
              <a:rPr lang="de-DE" sz="1400" dirty="0" err="1">
                <a:solidFill>
                  <a:srgbClr val="FF0000"/>
                </a:solidFill>
              </a:rPr>
              <a:t>Vestrick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P. Brand (WWU)</a:t>
            </a:r>
          </a:p>
        </p:txBody>
      </p:sp>
    </p:spTree>
    <p:extLst>
      <p:ext uri="{BB962C8B-B14F-4D97-AF65-F5344CB8AC3E}">
        <p14:creationId xmlns:p14="http://schemas.microsoft.com/office/powerpoint/2010/main" val="2158140352"/>
      </p:ext>
    </p:extLst>
  </p:cSld>
  <p:clrMapOvr>
    <a:masterClrMapping/>
  </p:clrMapOvr>
</p:sld>
</file>

<file path=ppt/theme/theme1.xml><?xml version="1.0" encoding="utf-8"?>
<a:theme xmlns:a="http://schemas.openxmlformats.org/drawingml/2006/main" name="WWU_02weißPPT2003">
  <a:themeElements>
    <a:clrScheme name="WWU_02weißPPT2003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66FF"/>
      </a:folHlink>
    </a:clrScheme>
    <a:fontScheme name="WWU_02weißPPT200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WU_02weißPPT20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WWU_02weißPPT2003</Template>
  <TotalTime>0</TotalTime>
  <Words>1163</Words>
  <Application>Microsoft Macintosh PowerPoint</Application>
  <PresentationFormat>Bildschirmpräsentation (4:3)</PresentationFormat>
  <Paragraphs>225</Paragraphs>
  <Slides>41</Slides>
  <Notes>0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8" baseType="lpstr">
      <vt:lpstr>Arial</vt:lpstr>
      <vt:lpstr>Cambria Math</vt:lpstr>
      <vt:lpstr>MetaNormal-Roman</vt:lpstr>
      <vt:lpstr>Symbol</vt:lpstr>
      <vt:lpstr>Wingdings</vt:lpstr>
      <vt:lpstr>WWU_02weißPPT2003</vt:lpstr>
      <vt:lpstr>Visio</vt:lpstr>
      <vt:lpstr> Status of the Cluster Target            PANDA Collaboration Meeting 18/2 Stockholm, June 4th – 8th, 2018</vt:lpstr>
      <vt:lpstr>Studies at the Prototype Target and Numerical Simulations</vt:lpstr>
      <vt:lpstr>Simulations of Gas-Jet and Cluster-Jet Beams</vt:lpstr>
      <vt:lpstr>Simulations of Gas-Jet and Cluster-Jet Beams</vt:lpstr>
      <vt:lpstr>Simulations of Gas-Jet Beams: Velocity</vt:lpstr>
      <vt:lpstr>Simulations of Gas-Jet Beams: Density (previously 1d)</vt:lpstr>
      <vt:lpstr>Simulations of Gas-Jet Beams</vt:lpstr>
      <vt:lpstr>Simulations of Gas-Jet Beams</vt:lpstr>
      <vt:lpstr>Simulations of Gas-Jet Beams</vt:lpstr>
      <vt:lpstr>Measurement on Laval Nozzle Geometry</vt:lpstr>
      <vt:lpstr>Measurement on Laval Nozzle Geometry: Length</vt:lpstr>
      <vt:lpstr>Measurement on Laval Nozzle Geometry: Length</vt:lpstr>
      <vt:lpstr>Measurement on Laval Nozzle Geometry: Length</vt:lpstr>
      <vt:lpstr>Measurements at the PANDA Target</vt:lpstr>
      <vt:lpstr>PANDA Cluster Target </vt:lpstr>
      <vt:lpstr>Planned PANDA Setup with Cluster Target</vt:lpstr>
      <vt:lpstr>PowerPoint-Präsentation</vt:lpstr>
      <vt:lpstr>PowerPoint-Präsentation</vt:lpstr>
      <vt:lpstr>PowerPoint-Präsentation</vt:lpstr>
      <vt:lpstr>PowerPoint-Präsentation</vt:lpstr>
      <vt:lpstr>Measurement of Cluster Beam Properties</vt:lpstr>
      <vt:lpstr>Beam Dump Efficiency: Gas in Last Dump Stage</vt:lpstr>
      <vt:lpstr>Vakuum Studies</vt:lpstr>
      <vt:lpstr>Vakuum Studies</vt:lpstr>
      <vt:lpstr>Vakuum Studies</vt:lpstr>
      <vt:lpstr>Vakuum Studies</vt:lpstr>
      <vt:lpstr>New Operation Panel for the Pumping System</vt:lpstr>
      <vt:lpstr>PANDA Target at COSY</vt:lpstr>
      <vt:lpstr>Cluster Target at COSY</vt:lpstr>
      <vt:lpstr>Installation of the Cluster Target at COSY</vt:lpstr>
      <vt:lpstr>Installation of the Cluster Target at COSY</vt:lpstr>
      <vt:lpstr>Installation of the Cluster Target at COSY</vt:lpstr>
      <vt:lpstr>Installation of the Cluster Target at COSY</vt:lpstr>
      <vt:lpstr>Installation of the Cluster Target at COSY</vt:lpstr>
      <vt:lpstr>Modification of Beam Pipe and Scattering Chamber</vt:lpstr>
      <vt:lpstr>Modification of Beam Pipe and Scattering Chamber</vt:lpstr>
      <vt:lpstr>Modification of Beam Pipe and Scattering Chamber</vt:lpstr>
      <vt:lpstr>Monitoring System at the Beam Dump Section</vt:lpstr>
      <vt:lpstr>Beam Time Request</vt:lpstr>
      <vt:lpstr>PowerPoint-Präsentation</vt:lpstr>
      <vt:lpstr>Vakuum Studies</vt:lpstr>
    </vt:vector>
  </TitlesOfParts>
  <Company>Universität Münster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 Untertitel der Präsentation</dc:title>
  <dc:creator>khoukaz</dc:creator>
  <cp:lastModifiedBy>Microsoft Office-Benutzer</cp:lastModifiedBy>
  <cp:revision>961</cp:revision>
  <cp:lastPrinted>2015-06-15T12:20:42Z</cp:lastPrinted>
  <dcterms:created xsi:type="dcterms:W3CDTF">2008-04-11T14:50:46Z</dcterms:created>
  <dcterms:modified xsi:type="dcterms:W3CDTF">2018-06-04T14:11:52Z</dcterms:modified>
</cp:coreProperties>
</file>