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68" r:id="rId2"/>
    <p:sldId id="266" r:id="rId3"/>
    <p:sldId id="271" r:id="rId4"/>
    <p:sldId id="282" r:id="rId5"/>
    <p:sldId id="284" r:id="rId6"/>
    <p:sldId id="302" r:id="rId7"/>
    <p:sldId id="281" r:id="rId8"/>
    <p:sldId id="285" r:id="rId9"/>
    <p:sldId id="286" r:id="rId10"/>
    <p:sldId id="307" r:id="rId11"/>
    <p:sldId id="287" r:id="rId12"/>
    <p:sldId id="288" r:id="rId13"/>
    <p:sldId id="289" r:id="rId14"/>
    <p:sldId id="290" r:id="rId15"/>
    <p:sldId id="303" r:id="rId16"/>
    <p:sldId id="304" r:id="rId17"/>
    <p:sldId id="291" r:id="rId18"/>
    <p:sldId id="305" r:id="rId19"/>
    <p:sldId id="306" r:id="rId20"/>
    <p:sldId id="292" r:id="rId21"/>
    <p:sldId id="293" r:id="rId22"/>
    <p:sldId id="295" r:id="rId23"/>
    <p:sldId id="296" r:id="rId24"/>
    <p:sldId id="294" r:id="rId25"/>
    <p:sldId id="297" r:id="rId26"/>
    <p:sldId id="298" r:id="rId27"/>
    <p:sldId id="300" r:id="rId28"/>
    <p:sldId id="301" r:id="rId29"/>
    <p:sldId id="308" r:id="rId30"/>
    <p:sldId id="299" r:id="rId31"/>
    <p:sldId id="309" r:id="rId32"/>
    <p:sldId id="310" r:id="rId33"/>
    <p:sldId id="312" r:id="rId34"/>
    <p:sldId id="313" r:id="rId35"/>
    <p:sldId id="314" r:id="rId36"/>
    <p:sldId id="311" r:id="rId37"/>
    <p:sldId id="267" r:id="rId38"/>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4141"/>
    <a:srgbClr val="F1A1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4" d="100"/>
          <a:sy n="74" d="100"/>
        </p:scale>
        <p:origin x="221" y="72"/>
      </p:cViewPr>
      <p:guideLst>
        <p:guide orient="horz" pos="2160"/>
        <p:guide pos="3120"/>
      </p:guideLst>
    </p:cSldViewPr>
  </p:slideViewPr>
  <p:notesTextViewPr>
    <p:cViewPr>
      <p:scale>
        <a:sx n="1" d="1"/>
        <a:sy n="1" d="1"/>
      </p:scale>
      <p:origin x="0" y="0"/>
    </p:cViewPr>
  </p:notesTextViewPr>
  <p:notesViewPr>
    <p:cSldViewPr snapToGrid="0">
      <p:cViewPr varScale="1">
        <p:scale>
          <a:sx n="82" d="100"/>
          <a:sy n="82" d="100"/>
        </p:scale>
        <p:origin x="5466" y="1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ria\Documents\&#1044;&#1072;&#1096;&#1072;\&#1072;&#1083;&#1102;&#1084;&#1080;&#1085;&#1080;&#1081;\A995_999_&#1076;&#1077;&#1092;&#1086;&#1088;&#1084;&#1072;&#1094;&#1080;&#11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aria\Documents\&#1044;&#1072;&#1096;&#1072;\&#1072;&#1083;&#1102;&#1084;&#1080;&#1085;&#1080;&#1081;\A995_999_&#1076;&#1077;&#1092;&#1086;&#1088;&#1084;&#1072;&#1094;&#1080;&#110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1\Downloads\&#1050;&#1085;&#1080;&#1075;&#1072;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1\Downloads\&#1050;&#1085;&#1080;&#1075;&#107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ru-RU" sz="1000"/>
              <a:t>б</a:t>
            </a:r>
          </a:p>
        </c:rich>
      </c:tx>
      <c:layout>
        <c:manualLayout>
          <c:xMode val="edge"/>
          <c:yMode val="edge"/>
          <c:x val="1.8591426071741077E-3"/>
          <c:y val="0.88996763754045305"/>
        </c:manualLayout>
      </c:layout>
      <c:overlay val="1"/>
    </c:title>
    <c:autoTitleDeleted val="0"/>
    <c:plotArea>
      <c:layout>
        <c:manualLayout>
          <c:layoutTarget val="inner"/>
          <c:xMode val="edge"/>
          <c:yMode val="edge"/>
          <c:x val="0.18710665199108176"/>
          <c:y val="3.2915424406900595E-2"/>
          <c:w val="0.75467473691957521"/>
          <c:h val="0.73268253400143168"/>
        </c:manualLayout>
      </c:layout>
      <c:scatterChart>
        <c:scatterStyle val="lineMarker"/>
        <c:varyColors val="0"/>
        <c:ser>
          <c:idx val="2"/>
          <c:order val="0"/>
          <c:spPr>
            <a:ln w="15875">
              <a:solidFill>
                <a:srgbClr val="000000"/>
              </a:solidFill>
              <a:prstDash val="dash"/>
            </a:ln>
          </c:spPr>
          <c:marker>
            <c:symbol val="square"/>
            <c:size val="5"/>
            <c:spPr>
              <a:solidFill>
                <a:srgbClr val="FFFFCC"/>
              </a:solidFill>
              <a:ln>
                <a:solidFill>
                  <a:srgbClr val="000000"/>
                </a:solidFill>
                <a:prstDash val="solid"/>
              </a:ln>
            </c:spPr>
          </c:marker>
          <c:dLbls>
            <c:dLbl>
              <c:idx val="0"/>
              <c:layout>
                <c:manualLayout>
                  <c:x val="-5.4908381779380424E-3"/>
                  <c:y val="2.2870436649964406E-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7149532710280396E-2"/>
                  <c:y val="-6.589477451682203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25433402016336726"/>
                  <c:y val="-0.36703113815318422"/>
                </c:manualLayout>
              </c:layout>
              <c:tx>
                <c:rich>
                  <a:bodyPr/>
                  <a:lstStyle/>
                  <a:p>
                    <a:pPr>
                      <a:defRPr sz="1050"/>
                    </a:pPr>
                    <a:r>
                      <a:rPr lang="ru-RU" sz="1050"/>
                      <a:t>С10100</a:t>
                    </a:r>
                  </a:p>
                </c:rich>
              </c:tx>
              <c:spPr>
                <a:solidFill>
                  <a:srgbClr val="FFFFFF"/>
                </a:solidFill>
              </c:spPr>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2476635514018908E-2"/>
                  <c:y val="-4.884931997136704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7149532710280285E-2"/>
                  <c:y val="-5.453113815318540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Лист1!$AD$3:$AD$7</c:f>
              <c:numCache>
                <c:formatCode>General</c:formatCode>
                <c:ptCount val="5"/>
                <c:pt idx="0">
                  <c:v>0</c:v>
                </c:pt>
                <c:pt idx="1">
                  <c:v>1.35</c:v>
                </c:pt>
                <c:pt idx="2">
                  <c:v>4.5599999999999996</c:v>
                </c:pt>
                <c:pt idx="3">
                  <c:v>5.88</c:v>
                </c:pt>
                <c:pt idx="4">
                  <c:v>12.09</c:v>
                </c:pt>
              </c:numCache>
            </c:numRef>
          </c:xVal>
          <c:yVal>
            <c:numRef>
              <c:f>Лист1!$AE$3:$AE$7</c:f>
              <c:numCache>
                <c:formatCode>General</c:formatCode>
                <c:ptCount val="5"/>
                <c:pt idx="0">
                  <c:v>181</c:v>
                </c:pt>
                <c:pt idx="1">
                  <c:v>89</c:v>
                </c:pt>
                <c:pt idx="2">
                  <c:v>67</c:v>
                </c:pt>
                <c:pt idx="3">
                  <c:v>62</c:v>
                </c:pt>
                <c:pt idx="4">
                  <c:v>52</c:v>
                </c:pt>
              </c:numCache>
            </c:numRef>
          </c:yVal>
          <c:smooth val="1"/>
        </c:ser>
        <c:dLbls>
          <c:showLegendKey val="0"/>
          <c:showVal val="0"/>
          <c:showCatName val="0"/>
          <c:showSerName val="0"/>
          <c:showPercent val="0"/>
          <c:showBubbleSize val="0"/>
        </c:dLbls>
        <c:axId val="621816232"/>
        <c:axId val="621817800"/>
      </c:scatterChart>
      <c:valAx>
        <c:axId val="621816232"/>
        <c:scaling>
          <c:orientation val="minMax"/>
          <c:max val="14"/>
          <c:min val="0"/>
        </c:scaling>
        <c:delete val="0"/>
        <c:axPos val="b"/>
        <c:title>
          <c:tx>
            <c:rich>
              <a:bodyPr/>
              <a:lstStyle/>
              <a:p>
                <a:pPr>
                  <a:defRPr sz="1200" b="0" i="0" u="none" strike="noStrike" baseline="0">
                    <a:solidFill>
                      <a:srgbClr val="000000"/>
                    </a:solidFill>
                    <a:latin typeface="Arial"/>
                    <a:ea typeface="Arial"/>
                    <a:cs typeface="Arial"/>
                  </a:defRPr>
                </a:pPr>
                <a:r>
                  <a:rPr lang="en-US" sz="1200">
                    <a:latin typeface="Symbol" pitchFamily="18" charset="2"/>
                  </a:rPr>
                  <a:t>e</a:t>
                </a:r>
                <a:r>
                  <a:rPr lang="en-US" sz="1200"/>
                  <a:t> (%)</a:t>
                </a:r>
              </a:p>
            </c:rich>
          </c:tx>
          <c:layout>
            <c:manualLayout>
              <c:xMode val="edge"/>
              <c:yMode val="edge"/>
              <c:x val="0.51196372065641327"/>
              <c:y val="0.87102272727272734"/>
            </c:manualLayout>
          </c:layout>
          <c:overlay val="0"/>
          <c:spPr>
            <a:noFill/>
            <a:ln w="25400">
              <a:noFill/>
            </a:ln>
          </c:spPr>
        </c:title>
        <c:numFmt formatCode="General" sourceLinked="1"/>
        <c:majorTickMark val="in"/>
        <c:minorTickMark val="none"/>
        <c:tickLblPos val="nextTo"/>
        <c:spPr>
          <a:ln w="9525">
            <a:solidFill>
              <a:srgbClr val="000000"/>
            </a:solidFill>
            <a:prstDash val="solid"/>
          </a:ln>
        </c:spPr>
        <c:txPr>
          <a:bodyPr rot="0" vert="horz"/>
          <a:lstStyle/>
          <a:p>
            <a:pPr>
              <a:defRPr sz="1000" b="0" i="0" u="none" strike="noStrike" baseline="0">
                <a:solidFill>
                  <a:srgbClr val="000000"/>
                </a:solidFill>
                <a:latin typeface="+mn-lt"/>
                <a:ea typeface="Arial Cyr"/>
                <a:cs typeface="Times New Roman" pitchFamily="18" charset="0"/>
              </a:defRPr>
            </a:pPr>
            <a:endParaRPr lang="ru-RU"/>
          </a:p>
        </c:txPr>
        <c:crossAx val="621817800"/>
        <c:crosses val="autoZero"/>
        <c:crossBetween val="midCat"/>
        <c:majorUnit val="2"/>
      </c:valAx>
      <c:valAx>
        <c:axId val="621817800"/>
        <c:scaling>
          <c:orientation val="minMax"/>
        </c:scaling>
        <c:delete val="0"/>
        <c:axPos val="l"/>
        <c:title>
          <c:tx>
            <c:rich>
              <a:bodyPr/>
              <a:lstStyle/>
              <a:p>
                <a:pPr>
                  <a:defRPr sz="1200" b="0" i="0" u="none" strike="noStrike" baseline="0">
                    <a:solidFill>
                      <a:srgbClr val="000000"/>
                    </a:solidFill>
                    <a:latin typeface="+mn-lt"/>
                    <a:ea typeface="Arial"/>
                    <a:cs typeface="Times New Roman" pitchFamily="18" charset="0"/>
                  </a:defRPr>
                </a:pPr>
                <a:r>
                  <a:rPr lang="en-US" sz="1200">
                    <a:latin typeface="+mn-lt"/>
                    <a:cs typeface="Times New Roman" pitchFamily="18" charset="0"/>
                  </a:rPr>
                  <a:t>RRR</a:t>
                </a:r>
              </a:p>
            </c:rich>
          </c:tx>
          <c:layout>
            <c:manualLayout>
              <c:xMode val="edge"/>
              <c:yMode val="edge"/>
              <c:x val="1.7359629111781587E-3"/>
              <c:y val="0.33940094846098956"/>
            </c:manualLayout>
          </c:layout>
          <c:overlay val="0"/>
          <c:spPr>
            <a:noFill/>
            <a:ln w="25400">
              <a:noFill/>
            </a:ln>
          </c:spPr>
        </c:title>
        <c:numFmt formatCode="General" sourceLinked="1"/>
        <c:majorTickMark val="in"/>
        <c:minorTickMark val="in"/>
        <c:tickLblPos val="nextTo"/>
        <c:spPr>
          <a:ln w="6350">
            <a:solidFill>
              <a:srgbClr val="000000"/>
            </a:solidFill>
            <a:prstDash val="solid"/>
          </a:ln>
        </c:spPr>
        <c:txPr>
          <a:bodyPr rot="0" vert="horz"/>
          <a:lstStyle/>
          <a:p>
            <a:pPr>
              <a:defRPr sz="1000" b="0" i="0" u="none" strike="noStrike" baseline="0">
                <a:solidFill>
                  <a:srgbClr val="000000"/>
                </a:solidFill>
                <a:latin typeface="+mn-lt"/>
                <a:ea typeface="Times New Roman"/>
                <a:cs typeface="Times New Roman"/>
              </a:defRPr>
            </a:pPr>
            <a:endParaRPr lang="ru-RU"/>
          </a:p>
        </c:txPr>
        <c:crossAx val="621816232"/>
        <c:crosses val="autoZero"/>
        <c:crossBetween val="midCat"/>
        <c:minorUnit val="25"/>
      </c:valAx>
      <c:spPr>
        <a:solidFill>
          <a:srgbClr val="FFFFFF"/>
        </a:solidFill>
        <a:ln w="12700">
          <a:solidFill>
            <a:srgbClr val="000000"/>
          </a:solidFill>
          <a:prstDash val="solid"/>
        </a:ln>
      </c:spPr>
    </c:plotArea>
    <c:plotVisOnly val="1"/>
    <c:dispBlanksAs val="gap"/>
    <c:showDLblsOverMax val="0"/>
  </c:chart>
  <c:spPr>
    <a:solidFill>
      <a:srgbClr val="FFFFFF"/>
    </a:solidFill>
    <a:ln w="12700">
      <a:noFill/>
    </a:ln>
  </c:spPr>
  <c:txPr>
    <a:bodyPr/>
    <a:lstStyle/>
    <a:p>
      <a:pPr>
        <a:defRPr sz="800" b="0" i="0" u="none" strike="noStrike" baseline="0">
          <a:solidFill>
            <a:srgbClr val="000000"/>
          </a:solidFill>
          <a:latin typeface="Arial Cyr"/>
          <a:ea typeface="Arial Cyr"/>
          <a:cs typeface="Arial Cy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0"/>
            </a:pPr>
            <a:r>
              <a:rPr lang="ru-RU" sz="1200" b="0"/>
              <a:t>а</a:t>
            </a:r>
          </a:p>
        </c:rich>
      </c:tx>
      <c:layout>
        <c:manualLayout>
          <c:xMode val="edge"/>
          <c:yMode val="edge"/>
          <c:x val="8.1809028622016097E-2"/>
          <c:y val="0.87918015102481151"/>
        </c:manualLayout>
      </c:layout>
      <c:overlay val="1"/>
    </c:title>
    <c:autoTitleDeleted val="0"/>
    <c:plotArea>
      <c:layout>
        <c:manualLayout>
          <c:layoutTarget val="inner"/>
          <c:xMode val="edge"/>
          <c:yMode val="edge"/>
          <c:x val="0.18953008885937586"/>
          <c:y val="4.0355225483178284E-2"/>
          <c:w val="0.76602219903234958"/>
          <c:h val="0.76222586759989808"/>
        </c:manualLayout>
      </c:layout>
      <c:scatterChart>
        <c:scatterStyle val="lineMarker"/>
        <c:varyColors val="0"/>
        <c:ser>
          <c:idx val="0"/>
          <c:order val="0"/>
          <c:tx>
            <c:strRef>
              <c:f>Лист1!$D$15</c:f>
              <c:strCache>
                <c:ptCount val="1"/>
                <c:pt idx="0">
                  <c:v>A995</c:v>
                </c:pt>
              </c:strCache>
            </c:strRef>
          </c:tx>
          <c:spPr>
            <a:ln w="12700">
              <a:solidFill>
                <a:sysClr val="windowText" lastClr="000000"/>
              </a:solidFill>
              <a:prstDash val="sysDash"/>
            </a:ln>
          </c:spPr>
          <c:marker>
            <c:symbol val="circle"/>
            <c:size val="6"/>
            <c:spPr>
              <a:solidFill>
                <a:schemeClr val="bg1">
                  <a:lumMod val="50000"/>
                </a:schemeClr>
              </a:solidFill>
              <a:ln w="15875">
                <a:solidFill>
                  <a:sysClr val="windowText" lastClr="000000"/>
                </a:solidFill>
              </a:ln>
            </c:spPr>
          </c:marker>
          <c:dLbls>
            <c:dLbl>
              <c:idx val="0"/>
              <c:layout>
                <c:manualLayout>
                  <c:x val="-1.2791776027996499E-2"/>
                  <c:y val="-6.297462817147857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9458442694663346E-2"/>
                  <c:y val="-5.371536891221933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236220472441304E-2"/>
                  <c:y val="-5.371536891221933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2778433945757324E-2"/>
                  <c:y val="-4.908573928258980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solidFill>
                <a:sysClr val="window" lastClr="FFFFFF"/>
              </a:solidFill>
            </c:spPr>
            <c:txPr>
              <a:bodyPr/>
              <a:lstStyle/>
              <a:p>
                <a:pPr>
                  <a:defRPr sz="900"/>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Лист1!$C$16:$C$19</c:f>
              <c:numCache>
                <c:formatCode>General</c:formatCode>
                <c:ptCount val="4"/>
                <c:pt idx="0">
                  <c:v>0</c:v>
                </c:pt>
                <c:pt idx="1">
                  <c:v>2.4843750000000036</c:v>
                </c:pt>
                <c:pt idx="2">
                  <c:v>7.3593750000000204</c:v>
                </c:pt>
                <c:pt idx="3">
                  <c:v>14.43750000000002</c:v>
                </c:pt>
              </c:numCache>
            </c:numRef>
          </c:xVal>
          <c:yVal>
            <c:numRef>
              <c:f>Лист1!$D$16:$D$19</c:f>
              <c:numCache>
                <c:formatCode>General</c:formatCode>
                <c:ptCount val="4"/>
                <c:pt idx="0">
                  <c:v>565</c:v>
                </c:pt>
                <c:pt idx="1">
                  <c:v>461</c:v>
                </c:pt>
                <c:pt idx="2">
                  <c:v>374</c:v>
                </c:pt>
                <c:pt idx="3">
                  <c:v>402</c:v>
                </c:pt>
              </c:numCache>
            </c:numRef>
          </c:yVal>
          <c:smooth val="1"/>
        </c:ser>
        <c:ser>
          <c:idx val="1"/>
          <c:order val="1"/>
          <c:tx>
            <c:strRef>
              <c:f>Лист1!$E$15</c:f>
              <c:strCache>
                <c:ptCount val="1"/>
                <c:pt idx="0">
                  <c:v>A999</c:v>
                </c:pt>
              </c:strCache>
            </c:strRef>
          </c:tx>
          <c:spPr>
            <a:ln w="12700">
              <a:solidFill>
                <a:sysClr val="windowText" lastClr="000000"/>
              </a:solidFill>
              <a:prstDash val="dash"/>
            </a:ln>
          </c:spPr>
          <c:marker>
            <c:symbol val="circle"/>
            <c:size val="6"/>
            <c:spPr>
              <a:noFill/>
              <a:ln w="15875">
                <a:solidFill>
                  <a:schemeClr val="tx1"/>
                </a:solidFill>
              </a:ln>
            </c:spPr>
          </c:marker>
          <c:dLbls>
            <c:dLbl>
              <c:idx val="0"/>
              <c:layout>
                <c:manualLayout>
                  <c:x val="-1.1444444444444465E-2"/>
                  <c:y val="-4.163203557888596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9777777777777918E-2"/>
                  <c:y val="-4.626166520851562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6666666666667894E-3"/>
                  <c:y val="-5.089129483814643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4125546806649173E-2"/>
                  <c:y val="-5.552092446777486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solidFill>
                <a:schemeClr val="bg1"/>
              </a:solidFill>
            </c:spPr>
            <c:txPr>
              <a:bodyPr/>
              <a:lstStyle/>
              <a:p>
                <a:pPr>
                  <a:defRPr sz="900"/>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Лист1!$C$16:$C$19</c:f>
              <c:numCache>
                <c:formatCode>General</c:formatCode>
                <c:ptCount val="4"/>
                <c:pt idx="0">
                  <c:v>0</c:v>
                </c:pt>
                <c:pt idx="1">
                  <c:v>2.4843750000000036</c:v>
                </c:pt>
                <c:pt idx="2">
                  <c:v>7.3593750000000204</c:v>
                </c:pt>
                <c:pt idx="3">
                  <c:v>14.43750000000002</c:v>
                </c:pt>
              </c:numCache>
            </c:numRef>
          </c:xVal>
          <c:yVal>
            <c:numRef>
              <c:f>Лист1!$E$16:$E$19</c:f>
              <c:numCache>
                <c:formatCode>General</c:formatCode>
                <c:ptCount val="4"/>
                <c:pt idx="0">
                  <c:v>3475</c:v>
                </c:pt>
                <c:pt idx="1">
                  <c:v>2733</c:v>
                </c:pt>
                <c:pt idx="2">
                  <c:v>1678</c:v>
                </c:pt>
                <c:pt idx="3">
                  <c:v>1639</c:v>
                </c:pt>
              </c:numCache>
            </c:numRef>
          </c:yVal>
          <c:smooth val="1"/>
        </c:ser>
        <c:dLbls>
          <c:showLegendKey val="0"/>
          <c:showVal val="0"/>
          <c:showCatName val="0"/>
          <c:showSerName val="0"/>
          <c:showPercent val="0"/>
          <c:showBubbleSize val="0"/>
        </c:dLbls>
        <c:axId val="547205232"/>
        <c:axId val="547204448"/>
      </c:scatterChart>
      <c:valAx>
        <c:axId val="547205232"/>
        <c:scaling>
          <c:orientation val="minMax"/>
          <c:max val="15"/>
          <c:min val="0"/>
        </c:scaling>
        <c:delete val="0"/>
        <c:axPos val="b"/>
        <c:title>
          <c:tx>
            <c:rich>
              <a:bodyPr/>
              <a:lstStyle/>
              <a:p>
                <a:pPr>
                  <a:defRPr sz="1200" b="0"/>
                </a:pPr>
                <a:r>
                  <a:rPr lang="ru-RU" sz="1200" b="0"/>
                  <a:t>ԑ</a:t>
                </a:r>
                <a:r>
                  <a:rPr lang="en-US" sz="1200" b="0" baseline="0"/>
                  <a:t> (%)</a:t>
                </a:r>
                <a:endParaRPr lang="ru-RU" sz="1200" b="0"/>
              </a:p>
            </c:rich>
          </c:tx>
          <c:layout/>
          <c:overlay val="0"/>
        </c:title>
        <c:numFmt formatCode="General" sourceLinked="1"/>
        <c:majorTickMark val="in"/>
        <c:minorTickMark val="none"/>
        <c:tickLblPos val="nextTo"/>
        <c:spPr>
          <a:ln>
            <a:solidFill>
              <a:schemeClr val="tx1"/>
            </a:solidFill>
          </a:ln>
        </c:spPr>
        <c:txPr>
          <a:bodyPr/>
          <a:lstStyle/>
          <a:p>
            <a:pPr>
              <a:defRPr>
                <a:solidFill>
                  <a:schemeClr val="tx1"/>
                </a:solidFill>
              </a:defRPr>
            </a:pPr>
            <a:endParaRPr lang="ru-RU"/>
          </a:p>
        </c:txPr>
        <c:crossAx val="547204448"/>
        <c:crosses val="autoZero"/>
        <c:crossBetween val="midCat"/>
        <c:majorUnit val="2"/>
      </c:valAx>
      <c:valAx>
        <c:axId val="547204448"/>
        <c:scaling>
          <c:orientation val="minMax"/>
          <c:max val="3500"/>
          <c:min val="100"/>
        </c:scaling>
        <c:delete val="0"/>
        <c:axPos val="l"/>
        <c:title>
          <c:tx>
            <c:rich>
              <a:bodyPr rot="-5400000" vert="horz"/>
              <a:lstStyle/>
              <a:p>
                <a:pPr>
                  <a:defRPr sz="1200" b="0"/>
                </a:pPr>
                <a:r>
                  <a:rPr lang="en-US" sz="1200" b="0"/>
                  <a:t>RRR</a:t>
                </a:r>
              </a:p>
            </c:rich>
          </c:tx>
          <c:layout>
            <c:manualLayout>
              <c:xMode val="edge"/>
              <c:yMode val="edge"/>
              <c:x val="0"/>
              <c:y val="0.35253355404438075"/>
            </c:manualLayout>
          </c:layout>
          <c:overlay val="0"/>
        </c:title>
        <c:numFmt formatCode="General" sourceLinked="1"/>
        <c:majorTickMark val="in"/>
        <c:minorTickMark val="none"/>
        <c:tickLblPos val="nextTo"/>
        <c:spPr>
          <a:ln>
            <a:solidFill>
              <a:schemeClr val="tx1"/>
            </a:solidFill>
          </a:ln>
        </c:spPr>
        <c:txPr>
          <a:bodyPr/>
          <a:lstStyle/>
          <a:p>
            <a:pPr>
              <a:defRPr>
                <a:solidFill>
                  <a:schemeClr val="tx1"/>
                </a:solidFill>
              </a:defRPr>
            </a:pPr>
            <a:endParaRPr lang="ru-RU"/>
          </a:p>
        </c:txPr>
        <c:crossAx val="547205232"/>
        <c:crosses val="autoZero"/>
        <c:crossBetween val="midCat"/>
      </c:valAx>
      <c:spPr>
        <a:ln w="12700">
          <a:solidFill>
            <a:schemeClr val="tx1"/>
          </a:solidFill>
        </a:ln>
      </c:spPr>
    </c:plotArea>
    <c:legend>
      <c:legendPos val="r"/>
      <c:layout>
        <c:manualLayout>
          <c:xMode val="edge"/>
          <c:yMode val="edge"/>
          <c:x val="0.6499898807829747"/>
          <c:y val="6.4430956547098614E-2"/>
          <c:w val="0.2444546690699807"/>
          <c:h val="0.20762795275590554"/>
        </c:manualLayout>
      </c:layout>
      <c:overlay val="0"/>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62450584323437"/>
          <c:y val="4.8819371405289143E-2"/>
          <c:w val="0.77305489293731156"/>
          <c:h val="0.73162019007551982"/>
        </c:manualLayout>
      </c:layout>
      <c:scatterChart>
        <c:scatterStyle val="lineMarker"/>
        <c:varyColors val="0"/>
        <c:ser>
          <c:idx val="0"/>
          <c:order val="0"/>
          <c:tx>
            <c:v>A995</c:v>
          </c:tx>
          <c:spPr>
            <a:ln w="28575">
              <a:noFill/>
            </a:ln>
          </c:spPr>
          <c:marker>
            <c:symbol val="circle"/>
            <c:size val="5"/>
            <c:spPr>
              <a:solidFill>
                <a:schemeClr val="bg2">
                  <a:lumMod val="50000"/>
                </a:schemeClr>
              </a:solidFill>
              <a:ln w="15875">
                <a:solidFill>
                  <a:schemeClr val="tx1"/>
                </a:solidFill>
              </a:ln>
            </c:spPr>
          </c:marker>
          <c:dLbls>
            <c:dLbl>
              <c:idx val="0"/>
              <c:layout>
                <c:manualLayout>
                  <c:x val="-0.22341570725640991"/>
                  <c:y val="0.45539143044902669"/>
                </c:manualLayout>
              </c:layout>
              <c:tx>
                <c:rich>
                  <a:bodyPr/>
                  <a:lstStyle/>
                  <a:p>
                    <a:pPr>
                      <a:defRPr sz="1400" b="0">
                        <a:latin typeface="Times New Roman" panose="02020603050405020304" pitchFamily="18" charset="0"/>
                        <a:cs typeface="Times New Roman" panose="02020603050405020304" pitchFamily="18" charset="0"/>
                      </a:defRPr>
                    </a:pPr>
                    <a:r>
                      <a:rPr lang="ru-RU" sz="1400" b="0">
                        <a:latin typeface="Times New Roman" panose="02020603050405020304" pitchFamily="18" charset="0"/>
                        <a:cs typeface="Times New Roman" panose="02020603050405020304" pitchFamily="18" charset="0"/>
                      </a:rPr>
                      <a:t>а</a:t>
                    </a:r>
                    <a:endParaRPr lang="ru-RU" sz="1400"/>
                  </a:p>
                </c:rich>
              </c:tx>
              <c:sp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0">
                    <a:latin typeface="Times New Roman" panose="02020603050405020304" pitchFamily="18" charset="0"/>
                    <a:cs typeface="Times New Roman" panose="02020603050405020304" pitchFamily="18" charset="0"/>
                  </a:defRPr>
                </a:pPr>
                <a:endParaRPr lang="ru-RU"/>
              </a:p>
            </c:txPr>
            <c:showLegendKey val="0"/>
            <c:showVal val="0"/>
            <c:showCatName val="0"/>
            <c:showSerName val="0"/>
            <c:showPercent val="0"/>
            <c:showBubbleSize val="0"/>
            <c:extLst>
              <c:ext xmlns:c15="http://schemas.microsoft.com/office/drawing/2012/chart" uri="{CE6537A1-D6FC-4f65-9D91-7224C49458BB}">
                <c15:showLeaderLines val="0"/>
              </c:ext>
            </c:extLst>
          </c:dLbls>
          <c:errBars>
            <c:errDir val="y"/>
            <c:errBarType val="both"/>
            <c:errValType val="percentage"/>
            <c:noEndCap val="0"/>
            <c:val val="5"/>
          </c:errBars>
          <c:errBars>
            <c:errDir val="x"/>
            <c:errBarType val="both"/>
            <c:errValType val="fixedVal"/>
            <c:noEndCap val="0"/>
            <c:val val="1"/>
          </c:errBars>
          <c:xVal>
            <c:numRef>
              <c:f>Лист1!$I$1:$I$6</c:f>
              <c:numCache>
                <c:formatCode>General</c:formatCode>
                <c:ptCount val="6"/>
                <c:pt idx="0">
                  <c:v>20</c:v>
                </c:pt>
                <c:pt idx="1">
                  <c:v>230</c:v>
                </c:pt>
                <c:pt idx="2">
                  <c:v>280</c:v>
                </c:pt>
                <c:pt idx="3">
                  <c:v>330</c:v>
                </c:pt>
                <c:pt idx="4">
                  <c:v>380</c:v>
                </c:pt>
                <c:pt idx="5">
                  <c:v>430</c:v>
                </c:pt>
              </c:numCache>
            </c:numRef>
          </c:xVal>
          <c:yVal>
            <c:numRef>
              <c:f>Лист1!$J$1:$J$6</c:f>
              <c:numCache>
                <c:formatCode>General</c:formatCode>
                <c:ptCount val="6"/>
                <c:pt idx="0">
                  <c:v>238</c:v>
                </c:pt>
                <c:pt idx="1">
                  <c:v>340</c:v>
                </c:pt>
                <c:pt idx="2">
                  <c:v>499</c:v>
                </c:pt>
                <c:pt idx="3">
                  <c:v>573</c:v>
                </c:pt>
                <c:pt idx="4">
                  <c:v>675</c:v>
                </c:pt>
                <c:pt idx="5">
                  <c:v>637</c:v>
                </c:pt>
              </c:numCache>
            </c:numRef>
          </c:yVal>
          <c:smooth val="0"/>
        </c:ser>
        <c:ser>
          <c:idx val="1"/>
          <c:order val="1"/>
          <c:spPr>
            <a:ln w="9525">
              <a:solidFill>
                <a:schemeClr val="tx1"/>
              </a:solidFill>
              <a:prstDash val="dash"/>
            </a:ln>
          </c:spPr>
          <c:marker>
            <c:symbol val="none"/>
          </c:marker>
          <c:xVal>
            <c:numRef>
              <c:f>Лист1!$N$27:$N$32</c:f>
              <c:numCache>
                <c:formatCode>General</c:formatCode>
                <c:ptCount val="6"/>
                <c:pt idx="0">
                  <c:v>20</c:v>
                </c:pt>
                <c:pt idx="1">
                  <c:v>230</c:v>
                </c:pt>
                <c:pt idx="2">
                  <c:v>280</c:v>
                </c:pt>
                <c:pt idx="3">
                  <c:v>330</c:v>
                </c:pt>
                <c:pt idx="4">
                  <c:v>380</c:v>
                </c:pt>
                <c:pt idx="5">
                  <c:v>430</c:v>
                </c:pt>
              </c:numCache>
            </c:numRef>
          </c:xVal>
          <c:yVal>
            <c:numRef>
              <c:f>Лист1!$P$27:$P$32</c:f>
              <c:numCache>
                <c:formatCode>General</c:formatCode>
                <c:ptCount val="6"/>
                <c:pt idx="0">
                  <c:v>238</c:v>
                </c:pt>
                <c:pt idx="1">
                  <c:v>355</c:v>
                </c:pt>
                <c:pt idx="2">
                  <c:v>475</c:v>
                </c:pt>
                <c:pt idx="3">
                  <c:v>590</c:v>
                </c:pt>
                <c:pt idx="4">
                  <c:v>660</c:v>
                </c:pt>
                <c:pt idx="5">
                  <c:v>655</c:v>
                </c:pt>
              </c:numCache>
            </c:numRef>
          </c:yVal>
          <c:smooth val="1"/>
        </c:ser>
        <c:dLbls>
          <c:showLegendKey val="0"/>
          <c:showVal val="0"/>
          <c:showCatName val="0"/>
          <c:showSerName val="0"/>
          <c:showPercent val="0"/>
          <c:showBubbleSize val="0"/>
        </c:dLbls>
        <c:axId val="507577520"/>
        <c:axId val="507579480"/>
      </c:scatterChart>
      <c:valAx>
        <c:axId val="507577520"/>
        <c:scaling>
          <c:orientation val="minMax"/>
          <c:max val="450"/>
          <c:min val="0"/>
        </c:scaling>
        <c:delete val="0"/>
        <c:axPos val="b"/>
        <c:title>
          <c:tx>
            <c:rich>
              <a:bodyPr/>
              <a:lstStyle/>
              <a:p>
                <a:pPr>
                  <a:defRPr sz="1100" b="0"/>
                </a:pPr>
                <a:r>
                  <a:rPr lang="ru-RU" sz="1100" b="0"/>
                  <a:t>Температура отжига, </a:t>
                </a:r>
                <a:r>
                  <a:rPr lang="ru-RU" sz="1100" b="0" baseline="30000"/>
                  <a:t>о</a:t>
                </a:r>
                <a:r>
                  <a:rPr lang="ru-RU" sz="1100" b="0"/>
                  <a:t>С</a:t>
                </a:r>
              </a:p>
            </c:rich>
          </c:tx>
          <c:layout>
            <c:manualLayout>
              <c:xMode val="edge"/>
              <c:yMode val="edge"/>
              <c:x val="0.32108654918822993"/>
              <c:y val="0.89969474969474972"/>
            </c:manualLayout>
          </c:layout>
          <c:overlay val="0"/>
        </c:title>
        <c:numFmt formatCode="General" sourceLinked="1"/>
        <c:majorTickMark val="in"/>
        <c:minorTickMark val="none"/>
        <c:tickLblPos val="nextTo"/>
        <c:spPr>
          <a:ln>
            <a:solidFill>
              <a:schemeClr val="tx1"/>
            </a:solidFill>
          </a:ln>
        </c:spPr>
        <c:txPr>
          <a:bodyPr/>
          <a:lstStyle/>
          <a:p>
            <a:pPr>
              <a:defRPr sz="900"/>
            </a:pPr>
            <a:endParaRPr lang="ru-RU"/>
          </a:p>
        </c:txPr>
        <c:crossAx val="507579480"/>
        <c:crosses val="autoZero"/>
        <c:crossBetween val="midCat"/>
        <c:majorUnit val="50"/>
      </c:valAx>
      <c:valAx>
        <c:axId val="507579480"/>
        <c:scaling>
          <c:orientation val="minMax"/>
          <c:max val="800"/>
          <c:min val="200"/>
        </c:scaling>
        <c:delete val="0"/>
        <c:axPos val="l"/>
        <c:title>
          <c:tx>
            <c:rich>
              <a:bodyPr rot="-5400000" vert="horz"/>
              <a:lstStyle/>
              <a:p>
                <a:pPr>
                  <a:defRPr sz="1200" b="0"/>
                </a:pPr>
                <a:r>
                  <a:rPr lang="en-US" sz="1200" b="0"/>
                  <a:t>RRR</a:t>
                </a:r>
                <a:endParaRPr lang="ru-RU" sz="1200" b="0"/>
              </a:p>
            </c:rich>
          </c:tx>
          <c:layout>
            <c:manualLayout>
              <c:xMode val="edge"/>
              <c:yMode val="edge"/>
              <c:x val="0"/>
              <c:y val="0.33774935256927768"/>
            </c:manualLayout>
          </c:layout>
          <c:overlay val="0"/>
        </c:title>
        <c:numFmt formatCode="General" sourceLinked="1"/>
        <c:majorTickMark val="in"/>
        <c:minorTickMark val="none"/>
        <c:tickLblPos val="nextTo"/>
        <c:spPr>
          <a:ln>
            <a:solidFill>
              <a:schemeClr val="tx1"/>
            </a:solidFill>
          </a:ln>
        </c:spPr>
        <c:txPr>
          <a:bodyPr/>
          <a:lstStyle/>
          <a:p>
            <a:pPr>
              <a:defRPr sz="900"/>
            </a:pPr>
            <a:endParaRPr lang="ru-RU"/>
          </a:p>
        </c:txPr>
        <c:crossAx val="507577520"/>
        <c:crosses val="autoZero"/>
        <c:crossBetween val="midCat"/>
      </c:valAx>
      <c:spPr>
        <a:ln w="12700">
          <a:solidFill>
            <a:schemeClr val="tx1"/>
          </a:solidFill>
        </a:ln>
      </c:spPr>
    </c:plotArea>
    <c:legend>
      <c:legendPos val="r"/>
      <c:legendEntry>
        <c:idx val="1"/>
        <c:delete val="1"/>
      </c:legendEntry>
      <c:layout>
        <c:manualLayout>
          <c:xMode val="edge"/>
          <c:yMode val="edge"/>
          <c:x val="0.18343466114993032"/>
          <c:y val="7.4745823739541584E-2"/>
          <c:w val="0.1814218717845964"/>
          <c:h val="0.10166806072317892"/>
        </c:manualLayout>
      </c:layout>
      <c:overlay val="0"/>
    </c:legend>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08746704744454"/>
          <c:y val="6.0343670633403831E-2"/>
          <c:w val="0.77212297135970531"/>
          <c:h val="0.74460592691871152"/>
        </c:manualLayout>
      </c:layout>
      <c:scatterChart>
        <c:scatterStyle val="lineMarker"/>
        <c:varyColors val="0"/>
        <c:ser>
          <c:idx val="0"/>
          <c:order val="0"/>
          <c:tx>
            <c:v>99,995%Al</c:v>
          </c:tx>
          <c:spPr>
            <a:ln w="28575">
              <a:noFill/>
            </a:ln>
          </c:spPr>
          <c:marker>
            <c:symbol val="circle"/>
            <c:size val="6"/>
            <c:spPr>
              <a:noFill/>
              <a:ln w="15875">
                <a:solidFill>
                  <a:schemeClr val="tx1"/>
                </a:solidFill>
              </a:ln>
            </c:spPr>
          </c:marker>
          <c:xVal>
            <c:numRef>
              <c:f>Лист1!$I$2:$I$6</c:f>
              <c:numCache>
                <c:formatCode>General</c:formatCode>
                <c:ptCount val="5"/>
                <c:pt idx="0">
                  <c:v>230</c:v>
                </c:pt>
                <c:pt idx="1">
                  <c:v>280</c:v>
                </c:pt>
                <c:pt idx="2">
                  <c:v>330</c:v>
                </c:pt>
                <c:pt idx="3">
                  <c:v>380</c:v>
                </c:pt>
                <c:pt idx="4">
                  <c:v>430</c:v>
                </c:pt>
              </c:numCache>
            </c:numRef>
          </c:xVal>
          <c:yVal>
            <c:numRef>
              <c:f>Лист1!$J$2:$J$6</c:f>
              <c:numCache>
                <c:formatCode>General</c:formatCode>
                <c:ptCount val="5"/>
                <c:pt idx="0">
                  <c:v>340</c:v>
                </c:pt>
                <c:pt idx="1">
                  <c:v>499</c:v>
                </c:pt>
                <c:pt idx="2">
                  <c:v>573</c:v>
                </c:pt>
                <c:pt idx="3">
                  <c:v>675</c:v>
                </c:pt>
                <c:pt idx="4">
                  <c:v>637</c:v>
                </c:pt>
              </c:numCache>
            </c:numRef>
          </c:yVal>
          <c:smooth val="0"/>
        </c:ser>
        <c:ser>
          <c:idx val="1"/>
          <c:order val="1"/>
          <c:tx>
            <c:v>A999</c:v>
          </c:tx>
          <c:spPr>
            <a:ln w="28575">
              <a:noFill/>
            </a:ln>
          </c:spPr>
          <c:marker>
            <c:symbol val="circle"/>
            <c:size val="5"/>
            <c:spPr>
              <a:noFill/>
              <a:ln>
                <a:solidFill>
                  <a:schemeClr val="tx1"/>
                </a:solidFill>
              </a:ln>
            </c:spPr>
          </c:marker>
          <c:dLbls>
            <c:dLbl>
              <c:idx val="1"/>
              <c:layout>
                <c:manualLayout>
                  <c:x val="-0.55906440898427523"/>
                  <c:y val="0.68102260185674657"/>
                </c:manualLayout>
              </c:layout>
              <c:tx>
                <c:rich>
                  <a:bodyPr/>
                  <a:lstStyle/>
                  <a:p>
                    <a:r>
                      <a:rPr lang="ru-RU" sz="1400" b="0">
                        <a:latin typeface="Times New Roman" panose="02020603050405020304" pitchFamily="18" charset="0"/>
                        <a:cs typeface="Times New Roman" panose="02020603050405020304" pitchFamily="18" charset="0"/>
                      </a:rPr>
                      <a:t>б</a:t>
                    </a:r>
                    <a:endParaRPr lang="ru-RU" sz="1400" b="1"/>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b="0">
                    <a:latin typeface="Times New Roman" panose="02020603050405020304" pitchFamily="18" charset="0"/>
                    <a:cs typeface="Times New Roman" panose="02020603050405020304" pitchFamily="18" charset="0"/>
                  </a:defRPr>
                </a:pPr>
                <a:endParaRPr lang="ru-RU"/>
              </a:p>
            </c:txPr>
            <c:showLegendKey val="0"/>
            <c:showVal val="0"/>
            <c:showCatName val="0"/>
            <c:showSerName val="0"/>
            <c:showPercent val="0"/>
            <c:showBubbleSize val="0"/>
            <c:extLst>
              <c:ext xmlns:c15="http://schemas.microsoft.com/office/drawing/2012/chart" uri="{CE6537A1-D6FC-4f65-9D91-7224C49458BB}">
                <c15:showLeaderLines val="0"/>
              </c:ext>
            </c:extLst>
          </c:dLbls>
          <c:trendline>
            <c:spPr>
              <a:ln>
                <a:prstDash val="dash"/>
              </a:ln>
            </c:spPr>
            <c:trendlineType val="poly"/>
            <c:order val="3"/>
            <c:dispRSqr val="0"/>
            <c:dispEq val="0"/>
          </c:trendline>
          <c:errBars>
            <c:errDir val="y"/>
            <c:errBarType val="both"/>
            <c:errValType val="percentage"/>
            <c:noEndCap val="0"/>
            <c:val val="5"/>
          </c:errBars>
          <c:errBars>
            <c:errDir val="x"/>
            <c:errBarType val="both"/>
            <c:errValType val="fixedVal"/>
            <c:noEndCap val="0"/>
            <c:val val="1"/>
          </c:errBars>
          <c:xVal>
            <c:numRef>
              <c:f>Лист1!$I$1:$I$6</c:f>
              <c:numCache>
                <c:formatCode>General</c:formatCode>
                <c:ptCount val="6"/>
                <c:pt idx="0">
                  <c:v>20</c:v>
                </c:pt>
                <c:pt idx="1">
                  <c:v>230</c:v>
                </c:pt>
                <c:pt idx="2">
                  <c:v>280</c:v>
                </c:pt>
                <c:pt idx="3">
                  <c:v>330</c:v>
                </c:pt>
                <c:pt idx="4">
                  <c:v>380</c:v>
                </c:pt>
                <c:pt idx="5">
                  <c:v>430</c:v>
                </c:pt>
              </c:numCache>
            </c:numRef>
          </c:xVal>
          <c:yVal>
            <c:numRef>
              <c:f>Лист1!$L$1:$L$6</c:f>
              <c:numCache>
                <c:formatCode>General</c:formatCode>
                <c:ptCount val="6"/>
                <c:pt idx="0">
                  <c:v>1560</c:v>
                </c:pt>
                <c:pt idx="1">
                  <c:v>3498</c:v>
                </c:pt>
                <c:pt idx="2">
                  <c:v>3475</c:v>
                </c:pt>
                <c:pt idx="3">
                  <c:v>3600</c:v>
                </c:pt>
                <c:pt idx="4">
                  <c:v>3984</c:v>
                </c:pt>
                <c:pt idx="5">
                  <c:v>4004</c:v>
                </c:pt>
              </c:numCache>
            </c:numRef>
          </c:yVal>
          <c:smooth val="0"/>
        </c:ser>
        <c:dLbls>
          <c:showLegendKey val="0"/>
          <c:showVal val="0"/>
          <c:showCatName val="0"/>
          <c:showSerName val="0"/>
          <c:showPercent val="0"/>
          <c:showBubbleSize val="0"/>
        </c:dLbls>
        <c:axId val="507568504"/>
        <c:axId val="507567328"/>
      </c:scatterChart>
      <c:valAx>
        <c:axId val="507568504"/>
        <c:scaling>
          <c:orientation val="minMax"/>
          <c:max val="450"/>
          <c:min val="0"/>
        </c:scaling>
        <c:delete val="0"/>
        <c:axPos val="b"/>
        <c:title>
          <c:tx>
            <c:rich>
              <a:bodyPr/>
              <a:lstStyle/>
              <a:p>
                <a:pPr>
                  <a:defRPr sz="1100" b="0"/>
                </a:pPr>
                <a:r>
                  <a:rPr lang="ru-RU" sz="1100" b="0"/>
                  <a:t>Температура отжига, </a:t>
                </a:r>
                <a:r>
                  <a:rPr lang="ru-RU" sz="1100" b="0" baseline="30000"/>
                  <a:t>о</a:t>
                </a:r>
                <a:r>
                  <a:rPr lang="ru-RU" sz="1100" b="0"/>
                  <a:t>С</a:t>
                </a:r>
              </a:p>
            </c:rich>
          </c:tx>
          <c:layout>
            <c:manualLayout>
              <c:xMode val="edge"/>
              <c:yMode val="edge"/>
              <c:x val="0.33724566232318332"/>
              <c:y val="0.8960541813898707"/>
            </c:manualLayout>
          </c:layout>
          <c:overlay val="0"/>
        </c:title>
        <c:numFmt formatCode="General" sourceLinked="1"/>
        <c:majorTickMark val="in"/>
        <c:minorTickMark val="none"/>
        <c:tickLblPos val="nextTo"/>
        <c:spPr>
          <a:ln>
            <a:solidFill>
              <a:schemeClr val="tx1"/>
            </a:solidFill>
          </a:ln>
        </c:spPr>
        <c:txPr>
          <a:bodyPr/>
          <a:lstStyle/>
          <a:p>
            <a:pPr>
              <a:defRPr sz="900"/>
            </a:pPr>
            <a:endParaRPr lang="ru-RU"/>
          </a:p>
        </c:txPr>
        <c:crossAx val="507567328"/>
        <c:crosses val="autoZero"/>
        <c:crossBetween val="midCat"/>
        <c:majorUnit val="50"/>
      </c:valAx>
      <c:valAx>
        <c:axId val="507567328"/>
        <c:scaling>
          <c:orientation val="minMax"/>
          <c:max val="4300"/>
          <c:min val="1500"/>
        </c:scaling>
        <c:delete val="0"/>
        <c:axPos val="l"/>
        <c:numFmt formatCode="General" sourceLinked="1"/>
        <c:majorTickMark val="in"/>
        <c:minorTickMark val="none"/>
        <c:tickLblPos val="nextTo"/>
        <c:spPr>
          <a:ln>
            <a:solidFill>
              <a:schemeClr val="tx1"/>
            </a:solidFill>
          </a:ln>
        </c:spPr>
        <c:txPr>
          <a:bodyPr/>
          <a:lstStyle/>
          <a:p>
            <a:pPr>
              <a:defRPr sz="900"/>
            </a:pPr>
            <a:endParaRPr lang="ru-RU"/>
          </a:p>
        </c:txPr>
        <c:crossAx val="507568504"/>
        <c:crosses val="autoZero"/>
        <c:crossBetween val="midCat"/>
        <c:majorUnit val="400"/>
      </c:valAx>
      <c:spPr>
        <a:ln w="12700">
          <a:solidFill>
            <a:schemeClr val="tx1"/>
          </a:solidFill>
        </a:ln>
      </c:spPr>
    </c:plotArea>
    <c:legend>
      <c:legendPos val="r"/>
      <c:legendEntry>
        <c:idx val="0"/>
        <c:delete val="1"/>
      </c:legendEntry>
      <c:legendEntry>
        <c:idx val="2"/>
        <c:delete val="1"/>
      </c:legendEntry>
      <c:layout>
        <c:manualLayout>
          <c:xMode val="edge"/>
          <c:yMode val="edge"/>
          <c:x val="0.19380065296715937"/>
          <c:y val="9.3922767632769327E-2"/>
          <c:w val="0.18253112442803071"/>
          <c:h val="7.3291412778349704E-2"/>
        </c:manualLayout>
      </c:layout>
      <c:overlay val="0"/>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3BDE3944-1023-4162-8EAD-A63E9A35FF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PANDA meeting 2017 July 20-25                                    </a:t>
            </a:r>
            <a:r>
              <a:rPr lang="en-US" dirty="0" err="1" smtClean="0"/>
              <a:t>Flowcheme</a:t>
            </a:r>
            <a:endParaRPr lang="en-US" dirty="0"/>
          </a:p>
        </p:txBody>
      </p:sp>
      <p:sp>
        <p:nvSpPr>
          <p:cNvPr id="3" name="Date Placeholder 2">
            <a:extLst>
              <a:ext uri="{FF2B5EF4-FFF2-40B4-BE49-F238E27FC236}">
                <a16:creationId xmlns="" xmlns:a16="http://schemas.microsoft.com/office/drawing/2014/main" id="{DAC8C801-21D9-471C-AB85-FED1B1623E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CD1506-62D0-41D8-9547-C83C0894F07D}" type="datetimeFigureOut">
              <a:rPr lang="en-US" smtClean="0"/>
              <a:t>3/14/2018</a:t>
            </a:fld>
            <a:endParaRPr lang="en-US"/>
          </a:p>
        </p:txBody>
      </p:sp>
      <p:sp>
        <p:nvSpPr>
          <p:cNvPr id="4" name="Footer Placeholder 3">
            <a:extLst>
              <a:ext uri="{FF2B5EF4-FFF2-40B4-BE49-F238E27FC236}">
                <a16:creationId xmlns="" xmlns:a16="http://schemas.microsoft.com/office/drawing/2014/main" id="{AA58C8B9-6721-43FB-807F-FD97EBBD6E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9AADB302-A891-4BC8-9F8F-15ED72ED7B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29BB7A-2FD3-4038-9AA5-44DC3D017A35}" type="slidenum">
              <a:rPr lang="en-US" smtClean="0"/>
              <a:t>‹#›</a:t>
            </a:fld>
            <a:endParaRPr lang="en-US"/>
          </a:p>
        </p:txBody>
      </p:sp>
    </p:spTree>
    <p:extLst>
      <p:ext uri="{BB962C8B-B14F-4D97-AF65-F5344CB8AC3E}">
        <p14:creationId xmlns:p14="http://schemas.microsoft.com/office/powerpoint/2010/main" val="2358202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smtClean="0"/>
              <a:t>PANDA meeting 2017 July 20-25                                    </a:t>
            </a:r>
            <a:r>
              <a:rPr lang="en-US" dirty="0" err="1" smtClean="0"/>
              <a:t>Flowcheme</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2C515-A623-407E-907E-65949DD21DA2}" type="datetimeFigureOut">
              <a:rPr lang="en-US" smtClean="0"/>
              <a:t>3/14/2018</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29BB3-9E72-41AD-A89D-FC770D57374F}" type="slidenum">
              <a:rPr lang="en-US" smtClean="0"/>
              <a:t>‹#›</a:t>
            </a:fld>
            <a:endParaRPr lang="en-US"/>
          </a:p>
        </p:txBody>
      </p:sp>
    </p:spTree>
    <p:extLst>
      <p:ext uri="{BB962C8B-B14F-4D97-AF65-F5344CB8AC3E}">
        <p14:creationId xmlns:p14="http://schemas.microsoft.com/office/powerpoint/2010/main" val="109785125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389774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1523951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3854078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480080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3198282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4050190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2759007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3136105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406907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
        <p:nvSpPr>
          <p:cNvPr id="2" name="Header Placeholder 1">
            <a:extLst>
              <a:ext uri="{FF2B5EF4-FFF2-40B4-BE49-F238E27FC236}">
                <a16:creationId xmlns:a16="http://schemas.microsoft.com/office/drawing/2014/main" xmlns="" id="{58FD5DBE-4287-4D04-BFBC-768323F4A16C}"/>
              </a:ext>
            </a:extLst>
          </p:cNvPr>
          <p:cNvSpPr>
            <a:spLocks noGrp="1"/>
          </p:cNvSpPr>
          <p:nvPr>
            <p:ph type="hdr" sz="quarter" idx="10"/>
          </p:nvPr>
        </p:nvSpPr>
        <p:spPr/>
        <p:txBody>
          <a:bodyPr/>
          <a:lstStyle/>
          <a:p>
            <a:r>
              <a:rPr lang="en-US" dirty="0" smtClean="0"/>
              <a:t>PANDA meeting 2017 July 20-25   E.Pyata                               Conductor</a:t>
            </a:r>
            <a:endParaRPr lang="en-US" dirty="0"/>
          </a:p>
        </p:txBody>
      </p:sp>
    </p:spTree>
    <p:extLst>
      <p:ext uri="{BB962C8B-B14F-4D97-AF65-F5344CB8AC3E}">
        <p14:creationId xmlns:p14="http://schemas.microsoft.com/office/powerpoint/2010/main" val="733184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204844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2760892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2322984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2056904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2844616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225785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260761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4200251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2057603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1496969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1657120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2725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3781627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4115432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1755018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500298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3824473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766392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4139213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389774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1039074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1162914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3908995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348861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112324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ea typeface="ＭＳ Ｐゴシック" pitchFamily="34" charset="-128"/>
            </a:endParaRPr>
          </a:p>
        </p:txBody>
      </p:sp>
    </p:spTree>
    <p:extLst>
      <p:ext uri="{BB962C8B-B14F-4D97-AF65-F5344CB8AC3E}">
        <p14:creationId xmlns:p14="http://schemas.microsoft.com/office/powerpoint/2010/main" val="2465402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52A753-141B-4FC0-AF8A-147C07834BB3}" type="datetime1">
              <a:rPr lang="en-US" smtClean="0"/>
              <a:t>3/14/2018</a:t>
            </a:fld>
            <a:endParaRPr lang="en-US"/>
          </a:p>
        </p:txBody>
      </p:sp>
      <p:sp>
        <p:nvSpPr>
          <p:cNvPr id="5" name="Footer Placeholder 4"/>
          <p:cNvSpPr>
            <a:spLocks noGrp="1"/>
          </p:cNvSpPr>
          <p:nvPr>
            <p:ph type="ftr" sz="quarter" idx="11"/>
          </p:nvPr>
        </p:nvSpPr>
        <p:spPr/>
        <p:txBody>
          <a:bodyPr/>
          <a:lstStyle/>
          <a:p>
            <a:r>
              <a:rPr lang="en-US" smtClean="0"/>
              <a:t>PANDA meeting 2017 July 20-25                                    Flowcheme</a:t>
            </a:r>
            <a:endParaRPr lang="en-US" dirty="0"/>
          </a:p>
        </p:txBody>
      </p:sp>
      <p:sp>
        <p:nvSpPr>
          <p:cNvPr id="6" name="Slide Number Placeholder 5"/>
          <p:cNvSpPr>
            <a:spLocks noGrp="1"/>
          </p:cNvSpPr>
          <p:nvPr>
            <p:ph type="sldNum" sz="quarter" idx="12"/>
          </p:nvPr>
        </p:nvSpPr>
        <p:spPr/>
        <p:txBody>
          <a:bodyPr/>
          <a:lstStyle/>
          <a:p>
            <a:fld id="{ABA80EE7-ABEB-45F5-9263-42A0E4DE94A6}" type="slidenum">
              <a:rPr lang="en-US" smtClean="0"/>
              <a:t>‹#›</a:t>
            </a:fld>
            <a:endParaRPr lang="en-US"/>
          </a:p>
        </p:txBody>
      </p:sp>
    </p:spTree>
    <p:extLst>
      <p:ext uri="{BB962C8B-B14F-4D97-AF65-F5344CB8AC3E}">
        <p14:creationId xmlns:p14="http://schemas.microsoft.com/office/powerpoint/2010/main" val="3382796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B3D43-2DCE-4A61-8AAD-58B35C2A2875}" type="datetime1">
              <a:rPr lang="en-US" smtClean="0"/>
              <a:t>3/14/2018</a:t>
            </a:fld>
            <a:endParaRPr lang="en-US"/>
          </a:p>
        </p:txBody>
      </p:sp>
      <p:sp>
        <p:nvSpPr>
          <p:cNvPr id="5" name="Footer Placeholder 4"/>
          <p:cNvSpPr>
            <a:spLocks noGrp="1"/>
          </p:cNvSpPr>
          <p:nvPr>
            <p:ph type="ftr" sz="quarter" idx="11"/>
          </p:nvPr>
        </p:nvSpPr>
        <p:spPr/>
        <p:txBody>
          <a:bodyPr/>
          <a:lstStyle/>
          <a:p>
            <a:r>
              <a:rPr lang="en-US" smtClean="0"/>
              <a:t>PANDA meeting 2017 July 20-25                                    Flowcheme</a:t>
            </a:r>
            <a:endParaRPr lang="en-US" dirty="0"/>
          </a:p>
        </p:txBody>
      </p:sp>
      <p:sp>
        <p:nvSpPr>
          <p:cNvPr id="6" name="Slide Number Placeholder 5"/>
          <p:cNvSpPr>
            <a:spLocks noGrp="1"/>
          </p:cNvSpPr>
          <p:nvPr>
            <p:ph type="sldNum" sz="quarter" idx="12"/>
          </p:nvPr>
        </p:nvSpPr>
        <p:spPr/>
        <p:txBody>
          <a:bodyPr/>
          <a:lstStyle/>
          <a:p>
            <a:fld id="{ABA80EE7-ABEB-45F5-9263-42A0E4DE94A6}" type="slidenum">
              <a:rPr lang="en-US" smtClean="0"/>
              <a:t>‹#›</a:t>
            </a:fld>
            <a:endParaRPr lang="en-US"/>
          </a:p>
        </p:txBody>
      </p:sp>
    </p:spTree>
    <p:extLst>
      <p:ext uri="{BB962C8B-B14F-4D97-AF65-F5344CB8AC3E}">
        <p14:creationId xmlns:p14="http://schemas.microsoft.com/office/powerpoint/2010/main" val="354447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256867-6A8E-4BFA-A8AC-E28BC4FBE626}" type="datetime1">
              <a:rPr lang="en-US" smtClean="0"/>
              <a:t>3/14/2018</a:t>
            </a:fld>
            <a:endParaRPr lang="en-US"/>
          </a:p>
        </p:txBody>
      </p:sp>
      <p:sp>
        <p:nvSpPr>
          <p:cNvPr id="5" name="Footer Placeholder 4"/>
          <p:cNvSpPr>
            <a:spLocks noGrp="1"/>
          </p:cNvSpPr>
          <p:nvPr>
            <p:ph type="ftr" sz="quarter" idx="11"/>
          </p:nvPr>
        </p:nvSpPr>
        <p:spPr/>
        <p:txBody>
          <a:bodyPr/>
          <a:lstStyle/>
          <a:p>
            <a:r>
              <a:rPr lang="en-US" smtClean="0"/>
              <a:t>PANDA meeting 2017 July 20-25                                    Flowcheme</a:t>
            </a:r>
            <a:endParaRPr lang="en-US" dirty="0"/>
          </a:p>
        </p:txBody>
      </p:sp>
      <p:sp>
        <p:nvSpPr>
          <p:cNvPr id="6" name="Slide Number Placeholder 5"/>
          <p:cNvSpPr>
            <a:spLocks noGrp="1"/>
          </p:cNvSpPr>
          <p:nvPr>
            <p:ph type="sldNum" sz="quarter" idx="12"/>
          </p:nvPr>
        </p:nvSpPr>
        <p:spPr/>
        <p:txBody>
          <a:bodyPr/>
          <a:lstStyle/>
          <a:p>
            <a:fld id="{ABA80EE7-ABEB-45F5-9263-42A0E4DE94A6}" type="slidenum">
              <a:rPr lang="en-US" smtClean="0"/>
              <a:t>‹#›</a:t>
            </a:fld>
            <a:endParaRPr lang="en-US"/>
          </a:p>
        </p:txBody>
      </p:sp>
    </p:spTree>
    <p:extLst>
      <p:ext uri="{BB962C8B-B14F-4D97-AF65-F5344CB8AC3E}">
        <p14:creationId xmlns:p14="http://schemas.microsoft.com/office/powerpoint/2010/main" val="378754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E598EF-B304-4C3D-AFA8-168A2B0BA366}" type="datetime1">
              <a:rPr lang="en-US" smtClean="0"/>
              <a:t>3/14/2018</a:t>
            </a:fld>
            <a:endParaRPr lang="en-US"/>
          </a:p>
        </p:txBody>
      </p:sp>
      <p:sp>
        <p:nvSpPr>
          <p:cNvPr id="5" name="Footer Placeholder 4"/>
          <p:cNvSpPr>
            <a:spLocks noGrp="1"/>
          </p:cNvSpPr>
          <p:nvPr>
            <p:ph type="ftr" sz="quarter" idx="11"/>
          </p:nvPr>
        </p:nvSpPr>
        <p:spPr/>
        <p:txBody>
          <a:bodyPr/>
          <a:lstStyle/>
          <a:p>
            <a:r>
              <a:rPr lang="en-US" smtClean="0"/>
              <a:t>PANDA meeting 2017 July 20-25                                    Flowcheme</a:t>
            </a:r>
            <a:endParaRPr lang="en-US" dirty="0"/>
          </a:p>
        </p:txBody>
      </p:sp>
      <p:sp>
        <p:nvSpPr>
          <p:cNvPr id="6" name="Slide Number Placeholder 5"/>
          <p:cNvSpPr>
            <a:spLocks noGrp="1"/>
          </p:cNvSpPr>
          <p:nvPr>
            <p:ph type="sldNum" sz="quarter" idx="12"/>
          </p:nvPr>
        </p:nvSpPr>
        <p:spPr/>
        <p:txBody>
          <a:bodyPr/>
          <a:lstStyle/>
          <a:p>
            <a:fld id="{ABA80EE7-ABEB-45F5-9263-42A0E4DE94A6}" type="slidenum">
              <a:rPr lang="en-US" smtClean="0"/>
              <a:t>‹#›</a:t>
            </a:fld>
            <a:endParaRPr lang="en-US"/>
          </a:p>
        </p:txBody>
      </p:sp>
    </p:spTree>
    <p:extLst>
      <p:ext uri="{BB962C8B-B14F-4D97-AF65-F5344CB8AC3E}">
        <p14:creationId xmlns:p14="http://schemas.microsoft.com/office/powerpoint/2010/main" val="370468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B5A0A9-F2DA-416F-8F0B-47E7DC88703D}" type="datetime1">
              <a:rPr lang="en-US" smtClean="0"/>
              <a:t>3/14/2018</a:t>
            </a:fld>
            <a:endParaRPr lang="en-US"/>
          </a:p>
        </p:txBody>
      </p:sp>
      <p:sp>
        <p:nvSpPr>
          <p:cNvPr id="5" name="Footer Placeholder 4"/>
          <p:cNvSpPr>
            <a:spLocks noGrp="1"/>
          </p:cNvSpPr>
          <p:nvPr>
            <p:ph type="ftr" sz="quarter" idx="11"/>
          </p:nvPr>
        </p:nvSpPr>
        <p:spPr/>
        <p:txBody>
          <a:bodyPr/>
          <a:lstStyle/>
          <a:p>
            <a:r>
              <a:rPr lang="en-US" smtClean="0"/>
              <a:t>PANDA meeting 2017 July 20-25                                    Flowcheme</a:t>
            </a:r>
            <a:endParaRPr lang="en-US" dirty="0"/>
          </a:p>
        </p:txBody>
      </p:sp>
      <p:sp>
        <p:nvSpPr>
          <p:cNvPr id="6" name="Slide Number Placeholder 5"/>
          <p:cNvSpPr>
            <a:spLocks noGrp="1"/>
          </p:cNvSpPr>
          <p:nvPr>
            <p:ph type="sldNum" sz="quarter" idx="12"/>
          </p:nvPr>
        </p:nvSpPr>
        <p:spPr/>
        <p:txBody>
          <a:bodyPr/>
          <a:lstStyle/>
          <a:p>
            <a:fld id="{ABA80EE7-ABEB-45F5-9263-42A0E4DE94A6}" type="slidenum">
              <a:rPr lang="en-US" smtClean="0"/>
              <a:t>‹#›</a:t>
            </a:fld>
            <a:endParaRPr lang="en-US"/>
          </a:p>
        </p:txBody>
      </p:sp>
    </p:spTree>
    <p:extLst>
      <p:ext uri="{BB962C8B-B14F-4D97-AF65-F5344CB8AC3E}">
        <p14:creationId xmlns:p14="http://schemas.microsoft.com/office/powerpoint/2010/main" val="3193453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BDEFF9-7AE0-4FED-8A81-EE4CCE413E56}" type="datetime1">
              <a:rPr lang="en-US" smtClean="0"/>
              <a:t>3/14/2018</a:t>
            </a:fld>
            <a:endParaRPr lang="en-US"/>
          </a:p>
        </p:txBody>
      </p:sp>
      <p:sp>
        <p:nvSpPr>
          <p:cNvPr id="6" name="Footer Placeholder 5"/>
          <p:cNvSpPr>
            <a:spLocks noGrp="1"/>
          </p:cNvSpPr>
          <p:nvPr>
            <p:ph type="ftr" sz="quarter" idx="11"/>
          </p:nvPr>
        </p:nvSpPr>
        <p:spPr/>
        <p:txBody>
          <a:bodyPr/>
          <a:lstStyle/>
          <a:p>
            <a:r>
              <a:rPr lang="en-US" smtClean="0"/>
              <a:t>PANDA meeting 2017 July 20-25                                    Flowcheme</a:t>
            </a:r>
            <a:endParaRPr lang="en-US" dirty="0"/>
          </a:p>
        </p:txBody>
      </p:sp>
      <p:sp>
        <p:nvSpPr>
          <p:cNvPr id="7" name="Slide Number Placeholder 6"/>
          <p:cNvSpPr>
            <a:spLocks noGrp="1"/>
          </p:cNvSpPr>
          <p:nvPr>
            <p:ph type="sldNum" sz="quarter" idx="12"/>
          </p:nvPr>
        </p:nvSpPr>
        <p:spPr/>
        <p:txBody>
          <a:bodyPr/>
          <a:lstStyle/>
          <a:p>
            <a:fld id="{ABA80EE7-ABEB-45F5-9263-42A0E4DE94A6}" type="slidenum">
              <a:rPr lang="en-US" smtClean="0"/>
              <a:t>‹#›</a:t>
            </a:fld>
            <a:endParaRPr lang="en-US"/>
          </a:p>
        </p:txBody>
      </p:sp>
    </p:spTree>
    <p:extLst>
      <p:ext uri="{BB962C8B-B14F-4D97-AF65-F5344CB8AC3E}">
        <p14:creationId xmlns:p14="http://schemas.microsoft.com/office/powerpoint/2010/main" val="1939914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2F5D6-DBD2-4E64-B6BF-96EB1ACFFF3E}" type="datetime1">
              <a:rPr lang="en-US" smtClean="0"/>
              <a:t>3/14/2018</a:t>
            </a:fld>
            <a:endParaRPr lang="en-US"/>
          </a:p>
        </p:txBody>
      </p:sp>
      <p:sp>
        <p:nvSpPr>
          <p:cNvPr id="8" name="Footer Placeholder 7"/>
          <p:cNvSpPr>
            <a:spLocks noGrp="1"/>
          </p:cNvSpPr>
          <p:nvPr>
            <p:ph type="ftr" sz="quarter" idx="11"/>
          </p:nvPr>
        </p:nvSpPr>
        <p:spPr/>
        <p:txBody>
          <a:bodyPr/>
          <a:lstStyle/>
          <a:p>
            <a:r>
              <a:rPr lang="en-US" smtClean="0"/>
              <a:t>PANDA meeting 2017 July 20-25                                    Flowcheme</a:t>
            </a:r>
            <a:endParaRPr lang="en-US" dirty="0"/>
          </a:p>
        </p:txBody>
      </p:sp>
      <p:sp>
        <p:nvSpPr>
          <p:cNvPr id="9" name="Slide Number Placeholder 8"/>
          <p:cNvSpPr>
            <a:spLocks noGrp="1"/>
          </p:cNvSpPr>
          <p:nvPr>
            <p:ph type="sldNum" sz="quarter" idx="12"/>
          </p:nvPr>
        </p:nvSpPr>
        <p:spPr/>
        <p:txBody>
          <a:bodyPr/>
          <a:lstStyle/>
          <a:p>
            <a:fld id="{ABA80EE7-ABEB-45F5-9263-42A0E4DE94A6}" type="slidenum">
              <a:rPr lang="en-US" smtClean="0"/>
              <a:t>‹#›</a:t>
            </a:fld>
            <a:endParaRPr lang="en-US"/>
          </a:p>
        </p:txBody>
      </p:sp>
    </p:spTree>
    <p:extLst>
      <p:ext uri="{BB962C8B-B14F-4D97-AF65-F5344CB8AC3E}">
        <p14:creationId xmlns:p14="http://schemas.microsoft.com/office/powerpoint/2010/main" val="1307528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371837-0468-411D-953E-45A12A1998EA}" type="datetime1">
              <a:rPr lang="en-US" smtClean="0"/>
              <a:t>3/14/2018</a:t>
            </a:fld>
            <a:endParaRPr lang="en-US"/>
          </a:p>
        </p:txBody>
      </p:sp>
      <p:sp>
        <p:nvSpPr>
          <p:cNvPr id="4" name="Footer Placeholder 3"/>
          <p:cNvSpPr>
            <a:spLocks noGrp="1"/>
          </p:cNvSpPr>
          <p:nvPr>
            <p:ph type="ftr" sz="quarter" idx="11"/>
          </p:nvPr>
        </p:nvSpPr>
        <p:spPr/>
        <p:txBody>
          <a:bodyPr/>
          <a:lstStyle/>
          <a:p>
            <a:r>
              <a:rPr lang="en-US" smtClean="0"/>
              <a:t>PANDA meeting 2017 July 20-25                                    Flowcheme</a:t>
            </a:r>
            <a:endParaRPr lang="en-US" dirty="0"/>
          </a:p>
        </p:txBody>
      </p:sp>
      <p:sp>
        <p:nvSpPr>
          <p:cNvPr id="5" name="Slide Number Placeholder 4"/>
          <p:cNvSpPr>
            <a:spLocks noGrp="1"/>
          </p:cNvSpPr>
          <p:nvPr>
            <p:ph type="sldNum" sz="quarter" idx="12"/>
          </p:nvPr>
        </p:nvSpPr>
        <p:spPr/>
        <p:txBody>
          <a:bodyPr/>
          <a:lstStyle/>
          <a:p>
            <a:fld id="{ABA80EE7-ABEB-45F5-9263-42A0E4DE94A6}" type="slidenum">
              <a:rPr lang="en-US" smtClean="0"/>
              <a:t>‹#›</a:t>
            </a:fld>
            <a:endParaRPr lang="en-US"/>
          </a:p>
        </p:txBody>
      </p:sp>
    </p:spTree>
    <p:extLst>
      <p:ext uri="{BB962C8B-B14F-4D97-AF65-F5344CB8AC3E}">
        <p14:creationId xmlns:p14="http://schemas.microsoft.com/office/powerpoint/2010/main" val="168347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02B52D-4FF2-46B9-B4AE-2EC64D83CD9E}" type="datetime1">
              <a:rPr lang="en-US" smtClean="0"/>
              <a:t>3/14/2018</a:t>
            </a:fld>
            <a:endParaRPr lang="en-US"/>
          </a:p>
        </p:txBody>
      </p:sp>
      <p:sp>
        <p:nvSpPr>
          <p:cNvPr id="3" name="Footer Placeholder 2"/>
          <p:cNvSpPr>
            <a:spLocks noGrp="1"/>
          </p:cNvSpPr>
          <p:nvPr>
            <p:ph type="ftr" sz="quarter" idx="11"/>
          </p:nvPr>
        </p:nvSpPr>
        <p:spPr/>
        <p:txBody>
          <a:bodyPr/>
          <a:lstStyle/>
          <a:p>
            <a:r>
              <a:rPr lang="en-US" smtClean="0"/>
              <a:t>PANDA meeting 2017 July 20-25                                    Flowcheme</a:t>
            </a:r>
            <a:endParaRPr lang="en-US" dirty="0"/>
          </a:p>
        </p:txBody>
      </p:sp>
      <p:sp>
        <p:nvSpPr>
          <p:cNvPr id="4" name="Slide Number Placeholder 3"/>
          <p:cNvSpPr>
            <a:spLocks noGrp="1"/>
          </p:cNvSpPr>
          <p:nvPr>
            <p:ph type="sldNum" sz="quarter" idx="12"/>
          </p:nvPr>
        </p:nvSpPr>
        <p:spPr/>
        <p:txBody>
          <a:bodyPr/>
          <a:lstStyle/>
          <a:p>
            <a:fld id="{ABA80EE7-ABEB-45F5-9263-42A0E4DE94A6}" type="slidenum">
              <a:rPr lang="en-US" smtClean="0"/>
              <a:t>‹#›</a:t>
            </a:fld>
            <a:endParaRPr lang="en-US"/>
          </a:p>
        </p:txBody>
      </p:sp>
    </p:spTree>
    <p:extLst>
      <p:ext uri="{BB962C8B-B14F-4D97-AF65-F5344CB8AC3E}">
        <p14:creationId xmlns:p14="http://schemas.microsoft.com/office/powerpoint/2010/main" val="163809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081BC0-0A8E-4158-B958-46288E498CFA}" type="datetime1">
              <a:rPr lang="en-US" smtClean="0"/>
              <a:t>3/14/2018</a:t>
            </a:fld>
            <a:endParaRPr lang="en-US"/>
          </a:p>
        </p:txBody>
      </p:sp>
      <p:sp>
        <p:nvSpPr>
          <p:cNvPr id="6" name="Footer Placeholder 5"/>
          <p:cNvSpPr>
            <a:spLocks noGrp="1"/>
          </p:cNvSpPr>
          <p:nvPr>
            <p:ph type="ftr" sz="quarter" idx="11"/>
          </p:nvPr>
        </p:nvSpPr>
        <p:spPr/>
        <p:txBody>
          <a:bodyPr/>
          <a:lstStyle/>
          <a:p>
            <a:r>
              <a:rPr lang="en-US" smtClean="0"/>
              <a:t>PANDA meeting 2017 July 20-25                                    Flowcheme</a:t>
            </a:r>
            <a:endParaRPr lang="en-US" dirty="0"/>
          </a:p>
        </p:txBody>
      </p:sp>
      <p:sp>
        <p:nvSpPr>
          <p:cNvPr id="7" name="Slide Number Placeholder 6"/>
          <p:cNvSpPr>
            <a:spLocks noGrp="1"/>
          </p:cNvSpPr>
          <p:nvPr>
            <p:ph type="sldNum" sz="quarter" idx="12"/>
          </p:nvPr>
        </p:nvSpPr>
        <p:spPr/>
        <p:txBody>
          <a:bodyPr/>
          <a:lstStyle/>
          <a:p>
            <a:fld id="{ABA80EE7-ABEB-45F5-9263-42A0E4DE94A6}" type="slidenum">
              <a:rPr lang="en-US" smtClean="0"/>
              <a:t>‹#›</a:t>
            </a:fld>
            <a:endParaRPr lang="en-US"/>
          </a:p>
        </p:txBody>
      </p:sp>
    </p:spTree>
    <p:extLst>
      <p:ext uri="{BB962C8B-B14F-4D97-AF65-F5344CB8AC3E}">
        <p14:creationId xmlns:p14="http://schemas.microsoft.com/office/powerpoint/2010/main" val="1534291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49FF27-3210-4F6A-AD39-DF5668FAE8C9}" type="datetime1">
              <a:rPr lang="en-US" smtClean="0"/>
              <a:t>3/14/2018</a:t>
            </a:fld>
            <a:endParaRPr lang="en-US"/>
          </a:p>
        </p:txBody>
      </p:sp>
      <p:sp>
        <p:nvSpPr>
          <p:cNvPr id="6" name="Footer Placeholder 5"/>
          <p:cNvSpPr>
            <a:spLocks noGrp="1"/>
          </p:cNvSpPr>
          <p:nvPr>
            <p:ph type="ftr" sz="quarter" idx="11"/>
          </p:nvPr>
        </p:nvSpPr>
        <p:spPr/>
        <p:txBody>
          <a:bodyPr/>
          <a:lstStyle/>
          <a:p>
            <a:r>
              <a:rPr lang="en-US" smtClean="0"/>
              <a:t>PANDA meeting 2017 July 20-25                                    Flowcheme</a:t>
            </a:r>
            <a:endParaRPr lang="en-US" dirty="0"/>
          </a:p>
        </p:txBody>
      </p:sp>
      <p:sp>
        <p:nvSpPr>
          <p:cNvPr id="7" name="Slide Number Placeholder 6"/>
          <p:cNvSpPr>
            <a:spLocks noGrp="1"/>
          </p:cNvSpPr>
          <p:nvPr>
            <p:ph type="sldNum" sz="quarter" idx="12"/>
          </p:nvPr>
        </p:nvSpPr>
        <p:spPr/>
        <p:txBody>
          <a:bodyPr/>
          <a:lstStyle/>
          <a:p>
            <a:fld id="{ABA80EE7-ABEB-45F5-9263-42A0E4DE94A6}" type="slidenum">
              <a:rPr lang="en-US" smtClean="0"/>
              <a:t>‹#›</a:t>
            </a:fld>
            <a:endParaRPr lang="en-US"/>
          </a:p>
        </p:txBody>
      </p:sp>
    </p:spTree>
    <p:extLst>
      <p:ext uri="{BB962C8B-B14F-4D97-AF65-F5344CB8AC3E}">
        <p14:creationId xmlns:p14="http://schemas.microsoft.com/office/powerpoint/2010/main" val="2650535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57BB8-F440-4B75-93C2-8DC9E2F0DB0D}" type="datetime1">
              <a:rPr lang="en-US" smtClean="0"/>
              <a:t>3/14/2018</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PANDA meeting 2017 July 20-25                                    Flowcheme</a:t>
            </a:r>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80EE7-ABEB-45F5-9263-42A0E4DE94A6}" type="slidenum">
              <a:rPr lang="en-US" smtClean="0"/>
              <a:t>‹#›</a:t>
            </a:fld>
            <a:endParaRPr lang="en-US"/>
          </a:p>
        </p:txBody>
      </p:sp>
    </p:spTree>
    <p:extLst>
      <p:ext uri="{BB962C8B-B14F-4D97-AF65-F5344CB8AC3E}">
        <p14:creationId xmlns:p14="http://schemas.microsoft.com/office/powerpoint/2010/main" val="2702219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109" y="140840"/>
            <a:ext cx="9333781" cy="1325563"/>
          </a:xfrm>
        </p:spPr>
        <p:txBody>
          <a:bodyPr>
            <a:normAutofit/>
          </a:bodyPr>
          <a:lstStyle/>
          <a:p>
            <a:pPr algn="ctr"/>
            <a:r>
              <a:rPr lang="en-US" sz="2400" b="1" dirty="0">
                <a:solidFill>
                  <a:srgbClr val="FF0000"/>
                </a:solidFill>
                <a:latin typeface="Comic Sans MS" panose="030F0702030302020204" pitchFamily="66" charset="0"/>
              </a:rPr>
              <a:t>Status of </a:t>
            </a:r>
            <a:r>
              <a:rPr lang="en-US" sz="2400" b="1" dirty="0" smtClean="0">
                <a:solidFill>
                  <a:srgbClr val="FF0000"/>
                </a:solidFill>
                <a:latin typeface="Comic Sans MS" panose="030F0702030302020204" pitchFamily="66" charset="0"/>
              </a:rPr>
              <a:t>the PANDA Solenoid Magnet Production</a:t>
            </a:r>
            <a:br>
              <a:rPr lang="en-US" sz="2400" b="1" dirty="0" smtClean="0">
                <a:solidFill>
                  <a:srgbClr val="FF0000"/>
                </a:solidFill>
                <a:latin typeface="Comic Sans MS" panose="030F0702030302020204" pitchFamily="66" charset="0"/>
              </a:rPr>
            </a:br>
            <a:r>
              <a:rPr lang="en-US" sz="2400" b="1" dirty="0" smtClean="0">
                <a:solidFill>
                  <a:srgbClr val="FF0000"/>
                </a:solidFill>
                <a:latin typeface="Comic Sans MS" panose="030F0702030302020204" pitchFamily="66" charset="0"/>
              </a:rPr>
              <a:t> in BINP March 14, 2018</a:t>
            </a:r>
            <a:endParaRPr lang="ru-RU" sz="2400" b="1" dirty="0"/>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82452" y="1244461"/>
            <a:ext cx="7705182" cy="5351647"/>
          </a:xfrm>
          <a:prstGeom prst="rect">
            <a:avLst/>
          </a:prstGeom>
        </p:spPr>
      </p:pic>
    </p:spTree>
    <p:extLst>
      <p:ext uri="{BB962C8B-B14F-4D97-AF65-F5344CB8AC3E}">
        <p14:creationId xmlns:p14="http://schemas.microsoft.com/office/powerpoint/2010/main" val="2110480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12590" r="23490"/>
          <a:stretch/>
        </p:blipFill>
        <p:spPr>
          <a:xfrm>
            <a:off x="3830650" y="2847110"/>
            <a:ext cx="5897056" cy="3727772"/>
          </a:xfrm>
          <a:prstGeom prst="rect">
            <a:avLst/>
          </a:prstGeom>
        </p:spPr>
      </p:pic>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l="12482" t="11136" r="26783" b="7913"/>
          <a:stretch/>
        </p:blipFill>
        <p:spPr>
          <a:xfrm>
            <a:off x="176646" y="368637"/>
            <a:ext cx="5079694" cy="3746164"/>
          </a:xfrm>
          <a:prstGeom prst="rect">
            <a:avLst/>
          </a:prstGeom>
        </p:spPr>
      </p:pic>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35267" y="185865"/>
            <a:ext cx="7056783" cy="365542"/>
          </a:xfrm>
        </p:spPr>
        <p:txBody>
          <a:bodyPr>
            <a:normAutofit fontScale="90000"/>
          </a:bodyPr>
          <a:lstStyle/>
          <a:p>
            <a:r>
              <a:rPr lang="en-US" sz="2000" b="1" dirty="0" smtClean="0">
                <a:solidFill>
                  <a:srgbClr val="FF0000"/>
                </a:solidFill>
                <a:latin typeface="Comic Sans MS" panose="030F0702030302020204" pitchFamily="66" charset="0"/>
              </a:rPr>
              <a:t>Status of the PANDA yoke and frame production</a:t>
            </a:r>
            <a:endParaRPr lang="en-US" sz="2000" b="1" dirty="0">
              <a:solidFill>
                <a:srgbClr val="FF0000"/>
              </a:solidFill>
              <a:latin typeface="Comic Sans MS" panose="030F0702030302020204" pitchFamily="66" charset="0"/>
            </a:endParaRPr>
          </a:p>
        </p:txBody>
      </p:sp>
      <p:sp>
        <p:nvSpPr>
          <p:cNvPr id="6" name="Прямоугольник 5"/>
          <p:cNvSpPr/>
          <p:nvPr/>
        </p:nvSpPr>
        <p:spPr>
          <a:xfrm>
            <a:off x="470114" y="5294552"/>
            <a:ext cx="3052404" cy="523220"/>
          </a:xfrm>
          <a:prstGeom prst="rect">
            <a:avLst/>
          </a:prstGeom>
        </p:spPr>
        <p:txBody>
          <a:bodyPr wrap="square">
            <a:spAutoFit/>
          </a:bodyPr>
          <a:lstStyle/>
          <a:p>
            <a:pPr algn="ctr"/>
            <a:r>
              <a:rPr lang="en-US" sz="1400" b="1" dirty="0" smtClean="0">
                <a:latin typeface="Arial" panose="020B0604020202020204" pitchFamily="34" charset="0"/>
                <a:ea typeface="Times New Roman" panose="02020603050405020304" pitchFamily="18" charset="0"/>
                <a:cs typeface="Times New Roman" panose="02020603050405020304" pitchFamily="18" charset="0"/>
              </a:rPr>
              <a:t>Figure . Status of work of the PANDA solenoid production.</a:t>
            </a:r>
            <a:endParaRPr lang="en-US" sz="1400" b="1" dirty="0"/>
          </a:p>
        </p:txBody>
      </p:sp>
    </p:spTree>
    <p:extLst>
      <p:ext uri="{BB962C8B-B14F-4D97-AF65-F5344CB8AC3E}">
        <p14:creationId xmlns:p14="http://schemas.microsoft.com/office/powerpoint/2010/main" val="6194016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smtClean="0">
                <a:solidFill>
                  <a:srgbClr val="FF0000"/>
                </a:solidFill>
                <a:latin typeface="Comic Sans MS" panose="030F0702030302020204" pitchFamily="66" charset="0"/>
              </a:rPr>
              <a:t>Status of the PANDA yoke and frame production</a:t>
            </a:r>
            <a:endParaRPr lang="en-US" sz="2000" b="1" dirty="0">
              <a:solidFill>
                <a:srgbClr val="FF0000"/>
              </a:solidFill>
              <a:latin typeface="Comic Sans MS" panose="030F0702030302020204" pitchFamily="66" charset="0"/>
            </a:endParaRPr>
          </a:p>
        </p:txBody>
      </p:sp>
      <p:graphicFrame>
        <p:nvGraphicFramePr>
          <p:cNvPr id="9" name="Объект 8"/>
          <p:cNvGraphicFramePr>
            <a:graphicFrameLocks noChangeAspect="1"/>
          </p:cNvGraphicFramePr>
          <p:nvPr>
            <p:extLst>
              <p:ext uri="{D42A27DB-BD31-4B8C-83A1-F6EECF244321}">
                <p14:modId xmlns:p14="http://schemas.microsoft.com/office/powerpoint/2010/main" val="2233397886"/>
              </p:ext>
            </p:extLst>
          </p:nvPr>
        </p:nvGraphicFramePr>
        <p:xfrm>
          <a:off x="251520" y="597756"/>
          <a:ext cx="8177232" cy="5776411"/>
        </p:xfrm>
        <a:graphic>
          <a:graphicData uri="http://schemas.openxmlformats.org/presentationml/2006/ole">
            <mc:AlternateContent xmlns:mc="http://schemas.openxmlformats.org/markup-compatibility/2006">
              <mc:Choice xmlns:v="urn:schemas-microsoft-com:vml" Requires="v">
                <p:oleObj spid="_x0000_s1036" name="Acrobat Document" r:id="rId4" imgW="18165891" imgH="12831912" progId="AcroExch.Document.DC">
                  <p:embed/>
                </p:oleObj>
              </mc:Choice>
              <mc:Fallback>
                <p:oleObj name="Acrobat Document" r:id="rId4" imgW="18165891" imgH="12831912" progId="AcroExch.Document.DC">
                  <p:embed/>
                  <p:pic>
                    <p:nvPicPr>
                      <p:cNvPr id="0" name=""/>
                      <p:cNvPicPr/>
                      <p:nvPr/>
                    </p:nvPicPr>
                    <p:blipFill>
                      <a:blip r:embed="rId5"/>
                      <a:stretch>
                        <a:fillRect/>
                      </a:stretch>
                    </p:blipFill>
                    <p:spPr>
                      <a:xfrm>
                        <a:off x="251520" y="597756"/>
                        <a:ext cx="8177232" cy="5776411"/>
                      </a:xfrm>
                      <a:prstGeom prst="rect">
                        <a:avLst/>
                      </a:prstGeom>
                    </p:spPr>
                  </p:pic>
                </p:oleObj>
              </mc:Fallback>
            </mc:AlternateContent>
          </a:graphicData>
        </a:graphic>
      </p:graphicFrame>
      <p:sp>
        <p:nvSpPr>
          <p:cNvPr id="11" name="Прямоугольник 10"/>
          <p:cNvSpPr/>
          <p:nvPr/>
        </p:nvSpPr>
        <p:spPr>
          <a:xfrm>
            <a:off x="4340136" y="5941684"/>
            <a:ext cx="5011308" cy="523220"/>
          </a:xfrm>
          <a:prstGeom prst="rect">
            <a:avLst/>
          </a:prstGeom>
        </p:spPr>
        <p:txBody>
          <a:bodyPr wrap="none">
            <a:spAutoFit/>
          </a:bodyPr>
          <a:lstStyle/>
          <a:p>
            <a:r>
              <a:rPr lang="en-US" sz="1400" b="1" dirty="0" smtClean="0">
                <a:latin typeface="Arial" panose="020B0604020202020204" pitchFamily="34" charset="0"/>
                <a:ea typeface="Times New Roman" panose="02020603050405020304" pitchFamily="18" charset="0"/>
                <a:cs typeface="Times New Roman" panose="02020603050405020304" pitchFamily="18" charset="0"/>
              </a:rPr>
              <a:t>Ringbolts should be used instead ears for transportation</a:t>
            </a:r>
          </a:p>
          <a:p>
            <a:r>
              <a:rPr lang="en-US" sz="1400" b="1" dirty="0" smtClean="0">
                <a:latin typeface="Arial" panose="020B0604020202020204" pitchFamily="34" charset="0"/>
                <a:ea typeface="Times New Roman" panose="02020603050405020304" pitchFamily="18" charset="0"/>
                <a:cs typeface="Times New Roman" panose="02020603050405020304" pitchFamily="18" charset="0"/>
              </a:rPr>
              <a:t>Of the modules and during assembled procedure.</a:t>
            </a:r>
            <a:endParaRPr lang="en-US" sz="1400" b="1" dirty="0"/>
          </a:p>
        </p:txBody>
      </p:sp>
    </p:spTree>
    <p:extLst>
      <p:ext uri="{BB962C8B-B14F-4D97-AF65-F5344CB8AC3E}">
        <p14:creationId xmlns:p14="http://schemas.microsoft.com/office/powerpoint/2010/main" val="77809359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26389" y="106839"/>
            <a:ext cx="7056783" cy="365542"/>
          </a:xfrm>
        </p:spPr>
        <p:txBody>
          <a:bodyPr>
            <a:normAutofit fontScale="90000"/>
          </a:bodyPr>
          <a:lstStyle/>
          <a:p>
            <a:r>
              <a:rPr lang="en-US" sz="2000" b="1" dirty="0" smtClean="0">
                <a:solidFill>
                  <a:srgbClr val="FF0000"/>
                </a:solidFill>
                <a:latin typeface="Comic Sans MS" panose="030F0702030302020204" pitchFamily="66" charset="0"/>
              </a:rPr>
              <a:t>Status of the PANDA yoke and frame production</a:t>
            </a:r>
            <a:endParaRPr lang="en-US" sz="2000" b="1" dirty="0">
              <a:solidFill>
                <a:srgbClr val="FF0000"/>
              </a:solidFill>
              <a:latin typeface="Comic Sans MS" panose="030F0702030302020204" pitchFamily="66" charset="0"/>
            </a:endParaRPr>
          </a:p>
        </p:txBody>
      </p:sp>
      <p:pic>
        <p:nvPicPr>
          <p:cNvPr id="2" name="Рисунок 1"/>
          <p:cNvPicPr>
            <a:picLocks noChangeAspect="1"/>
          </p:cNvPicPr>
          <p:nvPr/>
        </p:nvPicPr>
        <p:blipFill>
          <a:blip r:embed="rId3"/>
          <a:stretch>
            <a:fillRect/>
          </a:stretch>
        </p:blipFill>
        <p:spPr>
          <a:xfrm>
            <a:off x="515182" y="580908"/>
            <a:ext cx="3851717" cy="2888788"/>
          </a:xfrm>
          <a:prstGeom prst="rect">
            <a:avLst/>
          </a:prstGeom>
        </p:spPr>
      </p:pic>
      <p:pic>
        <p:nvPicPr>
          <p:cNvPr id="3" name="Рисунок 2"/>
          <p:cNvPicPr>
            <a:picLocks noChangeAspect="1"/>
          </p:cNvPicPr>
          <p:nvPr/>
        </p:nvPicPr>
        <p:blipFill>
          <a:blip r:embed="rId4"/>
          <a:stretch>
            <a:fillRect/>
          </a:stretch>
        </p:blipFill>
        <p:spPr>
          <a:xfrm>
            <a:off x="5220845" y="580908"/>
            <a:ext cx="3851717" cy="2888788"/>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181" y="3594712"/>
            <a:ext cx="3851717" cy="2888788"/>
          </a:xfrm>
          <a:prstGeom prst="rect">
            <a:avLst/>
          </a:prstGeom>
        </p:spPr>
      </p:pic>
      <p:pic>
        <p:nvPicPr>
          <p:cNvPr id="5" name="Рисунок 4"/>
          <p:cNvPicPr>
            <a:picLocks noChangeAspect="1"/>
          </p:cNvPicPr>
          <p:nvPr/>
        </p:nvPicPr>
        <p:blipFill>
          <a:blip r:embed="rId6"/>
          <a:stretch>
            <a:fillRect/>
          </a:stretch>
        </p:blipFill>
        <p:spPr>
          <a:xfrm>
            <a:off x="5220845" y="3594712"/>
            <a:ext cx="3851717" cy="2888788"/>
          </a:xfrm>
          <a:prstGeom prst="rect">
            <a:avLst/>
          </a:prstGeom>
        </p:spPr>
      </p:pic>
    </p:spTree>
    <p:extLst>
      <p:ext uri="{BB962C8B-B14F-4D97-AF65-F5344CB8AC3E}">
        <p14:creationId xmlns:p14="http://schemas.microsoft.com/office/powerpoint/2010/main" val="206312632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smtClean="0">
                <a:solidFill>
                  <a:srgbClr val="FF0000"/>
                </a:solidFill>
                <a:latin typeface="Comic Sans MS" panose="030F0702030302020204" pitchFamily="66" charset="0"/>
              </a:rPr>
              <a:t>Status of the PANDA yoke and frame production</a:t>
            </a:r>
            <a:endParaRPr lang="en-US" sz="2000" b="1" dirty="0">
              <a:solidFill>
                <a:srgbClr val="FF0000"/>
              </a:solidFill>
              <a:latin typeface="Comic Sans MS" panose="030F0702030302020204" pitchFamily="66"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687" y="717947"/>
            <a:ext cx="7472363" cy="5604272"/>
          </a:xfrm>
          <a:prstGeom prst="rect">
            <a:avLst/>
          </a:prstGeom>
        </p:spPr>
      </p:pic>
    </p:spTree>
    <p:extLst>
      <p:ext uri="{BB962C8B-B14F-4D97-AF65-F5344CB8AC3E}">
        <p14:creationId xmlns:p14="http://schemas.microsoft.com/office/powerpoint/2010/main" val="147719171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35267" y="185865"/>
            <a:ext cx="7056783" cy="365542"/>
          </a:xfrm>
        </p:spPr>
        <p:txBody>
          <a:bodyPr>
            <a:normAutofit fontScale="90000"/>
          </a:bodyPr>
          <a:lstStyle/>
          <a:p>
            <a:r>
              <a:rPr lang="en-US" sz="2000" b="1" dirty="0" smtClean="0">
                <a:solidFill>
                  <a:srgbClr val="FF0000"/>
                </a:solidFill>
                <a:latin typeface="Comic Sans MS" panose="030F0702030302020204" pitchFamily="66" charset="0"/>
              </a:rPr>
              <a:t>Status of the PANDA yoke and frame production</a:t>
            </a:r>
            <a:endParaRPr lang="en-US" sz="2000" b="1" dirty="0">
              <a:solidFill>
                <a:srgbClr val="FF0000"/>
              </a:solidFill>
              <a:latin typeface="Comic Sans MS" panose="030F0702030302020204" pitchFamily="66" charset="0"/>
            </a:endParaRPr>
          </a:p>
        </p:txBody>
      </p:sp>
      <p:sp>
        <p:nvSpPr>
          <p:cNvPr id="6" name="Прямоугольник 5"/>
          <p:cNvSpPr/>
          <p:nvPr/>
        </p:nvSpPr>
        <p:spPr>
          <a:xfrm>
            <a:off x="6418188" y="6395249"/>
            <a:ext cx="2327881" cy="307777"/>
          </a:xfrm>
          <a:prstGeom prst="rect">
            <a:avLst/>
          </a:prstGeom>
        </p:spPr>
        <p:txBody>
          <a:bodyPr wrap="none">
            <a:spAutoFit/>
          </a:bodyPr>
          <a:lstStyle/>
          <a:p>
            <a:r>
              <a:rPr lang="en-US" sz="1400" b="1" dirty="0" smtClean="0">
                <a:latin typeface="Arial" panose="020B0604020202020204" pitchFamily="34" charset="0"/>
                <a:ea typeface="Times New Roman" panose="02020603050405020304" pitchFamily="18" charset="0"/>
                <a:cs typeface="Times New Roman" panose="02020603050405020304" pitchFamily="18" charset="0"/>
              </a:rPr>
              <a:t>Module</a:t>
            </a:r>
            <a:r>
              <a:rPr lang="ru-RU" sz="14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1400" b="1" dirty="0" smtClean="0">
                <a:latin typeface="Arial" panose="020B0604020202020204" pitchFamily="34" charset="0"/>
                <a:ea typeface="Times New Roman" panose="02020603050405020304" pitchFamily="18" charset="0"/>
                <a:cs typeface="Times New Roman" panose="02020603050405020304" pitchFamily="18" charset="0"/>
              </a:rPr>
              <a:t>sheets by cutting</a:t>
            </a:r>
            <a:endParaRPr lang="en-US" sz="1400" b="1" dirty="0"/>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t="-102"/>
          <a:stretch/>
        </p:blipFill>
        <p:spPr>
          <a:xfrm>
            <a:off x="319088" y="700088"/>
            <a:ext cx="5253037" cy="5120133"/>
          </a:xfrm>
          <a:prstGeom prst="rect">
            <a:avLst/>
          </a:prstGeom>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t="-1537"/>
          <a:stretch/>
        </p:blipFill>
        <p:spPr>
          <a:xfrm>
            <a:off x="5014913" y="1585914"/>
            <a:ext cx="4681536" cy="4598766"/>
          </a:xfrm>
          <a:prstGeom prst="rect">
            <a:avLst/>
          </a:prstGeom>
        </p:spPr>
      </p:pic>
    </p:spTree>
    <p:extLst>
      <p:ext uri="{BB962C8B-B14F-4D97-AF65-F5344CB8AC3E}">
        <p14:creationId xmlns:p14="http://schemas.microsoft.com/office/powerpoint/2010/main" val="136414540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35267" y="185865"/>
            <a:ext cx="7056783" cy="365542"/>
          </a:xfrm>
        </p:spPr>
        <p:txBody>
          <a:bodyPr>
            <a:normAutofit fontScale="90000"/>
          </a:bodyPr>
          <a:lstStyle/>
          <a:p>
            <a:r>
              <a:rPr lang="en-US" sz="2000" b="1" dirty="0" smtClean="0">
                <a:solidFill>
                  <a:srgbClr val="FF0000"/>
                </a:solidFill>
                <a:latin typeface="Comic Sans MS" panose="030F0702030302020204" pitchFamily="66" charset="0"/>
              </a:rPr>
              <a:t>Status of the PANDA yoke and frame production</a:t>
            </a:r>
            <a:endParaRPr lang="en-US" sz="2000" b="1" dirty="0">
              <a:solidFill>
                <a:srgbClr val="FF0000"/>
              </a:solidFill>
              <a:latin typeface="Comic Sans MS" panose="030F0702030302020204" pitchFamily="66" charset="0"/>
            </a:endParaRPr>
          </a:p>
        </p:txBody>
      </p:sp>
      <p:sp>
        <p:nvSpPr>
          <p:cNvPr id="6" name="Прямоугольник 5"/>
          <p:cNvSpPr/>
          <p:nvPr/>
        </p:nvSpPr>
        <p:spPr>
          <a:xfrm>
            <a:off x="6158415" y="5842449"/>
            <a:ext cx="2327881" cy="307777"/>
          </a:xfrm>
          <a:prstGeom prst="rect">
            <a:avLst/>
          </a:prstGeom>
        </p:spPr>
        <p:txBody>
          <a:bodyPr wrap="none">
            <a:spAutoFit/>
          </a:bodyPr>
          <a:lstStyle/>
          <a:p>
            <a:r>
              <a:rPr lang="en-US" sz="1400" b="1" dirty="0" smtClean="0">
                <a:latin typeface="Arial" panose="020B0604020202020204" pitchFamily="34" charset="0"/>
                <a:ea typeface="Times New Roman" panose="02020603050405020304" pitchFamily="18" charset="0"/>
                <a:cs typeface="Times New Roman" panose="02020603050405020304" pitchFamily="18" charset="0"/>
              </a:rPr>
              <a:t>Module</a:t>
            </a:r>
            <a:r>
              <a:rPr lang="ru-RU" sz="14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1400" b="1" dirty="0" smtClean="0">
                <a:latin typeface="Arial" panose="020B0604020202020204" pitchFamily="34" charset="0"/>
                <a:ea typeface="Times New Roman" panose="02020603050405020304" pitchFamily="18" charset="0"/>
                <a:cs typeface="Times New Roman" panose="02020603050405020304" pitchFamily="18" charset="0"/>
              </a:rPr>
              <a:t>sheets by cutting</a:t>
            </a:r>
            <a:endParaRPr lang="en-US" sz="1400" b="1" dirty="0"/>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0012" y="608557"/>
            <a:ext cx="4919024" cy="2806156"/>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t="-1991"/>
          <a:stretch/>
        </p:blipFill>
        <p:spPr>
          <a:xfrm>
            <a:off x="5214938" y="1302061"/>
            <a:ext cx="4646606" cy="4141477"/>
          </a:xfrm>
          <a:prstGeom prst="rect">
            <a:avLst/>
          </a:prstGeom>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r="-120"/>
          <a:stretch/>
        </p:blipFill>
        <p:spPr>
          <a:xfrm>
            <a:off x="128587" y="3543301"/>
            <a:ext cx="4890449" cy="3047669"/>
          </a:xfrm>
          <a:prstGeom prst="rect">
            <a:avLst/>
          </a:prstGeom>
        </p:spPr>
      </p:pic>
    </p:spTree>
    <p:extLst>
      <p:ext uri="{BB962C8B-B14F-4D97-AF65-F5344CB8AC3E}">
        <p14:creationId xmlns:p14="http://schemas.microsoft.com/office/powerpoint/2010/main" val="107291648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78352" y="145069"/>
            <a:ext cx="7056783" cy="365542"/>
          </a:xfrm>
        </p:spPr>
        <p:txBody>
          <a:bodyPr>
            <a:normAutofit fontScale="90000"/>
          </a:bodyPr>
          <a:lstStyle/>
          <a:p>
            <a:r>
              <a:rPr lang="en-US" sz="2000" b="1" dirty="0">
                <a:solidFill>
                  <a:srgbClr val="FF0000"/>
                </a:solidFill>
                <a:latin typeface="Comic Sans MS" panose="030F0702030302020204" pitchFamily="66" charset="0"/>
              </a:rPr>
              <a:t>The main milestones </a:t>
            </a:r>
            <a:r>
              <a:rPr lang="en-US" sz="2000" b="1" dirty="0" smtClean="0">
                <a:solidFill>
                  <a:srgbClr val="FF0000"/>
                </a:solidFill>
                <a:latin typeface="Comic Sans MS" panose="030F0702030302020204" pitchFamily="66" charset="0"/>
              </a:rPr>
              <a:t>of </a:t>
            </a:r>
            <a:r>
              <a:rPr lang="en-US" sz="2000" b="1" dirty="0">
                <a:solidFill>
                  <a:srgbClr val="FF0000"/>
                </a:solidFill>
                <a:latin typeface="Comic Sans MS" panose="030F0702030302020204" pitchFamily="66" charset="0"/>
              </a:rPr>
              <a:t>the </a:t>
            </a:r>
            <a:r>
              <a:rPr lang="en-US" sz="2000" b="1" dirty="0" smtClean="0">
                <a:solidFill>
                  <a:srgbClr val="FF0000"/>
                </a:solidFill>
                <a:latin typeface="Comic Sans MS" panose="030F0702030302020204" pitchFamily="66" charset="0"/>
              </a:rPr>
              <a:t>yoke production </a:t>
            </a:r>
            <a:endParaRPr lang="en-US" sz="2000" b="1" dirty="0">
              <a:solidFill>
                <a:srgbClr val="FF0000"/>
              </a:solidFill>
              <a:latin typeface="Comic Sans MS" panose="030F0702030302020204" pitchFamily="66" charset="0"/>
            </a:endParaRPr>
          </a:p>
        </p:txBody>
      </p:sp>
      <p:graphicFrame>
        <p:nvGraphicFramePr>
          <p:cNvPr id="10" name="Таблица 9"/>
          <p:cNvGraphicFramePr>
            <a:graphicFrameLocks noGrp="1" noChangeAspect="1"/>
          </p:cNvGraphicFramePr>
          <p:nvPr>
            <p:extLst/>
          </p:nvPr>
        </p:nvGraphicFramePr>
        <p:xfrm>
          <a:off x="459368" y="1158681"/>
          <a:ext cx="8633010" cy="3543199"/>
        </p:xfrm>
        <a:graphic>
          <a:graphicData uri="http://schemas.openxmlformats.org/drawingml/2006/table">
            <a:tbl>
              <a:tblPr>
                <a:tableStyleId>{5C22544A-7EE6-4342-B048-85BDC9FD1C3A}</a:tableStyleId>
              </a:tblPr>
              <a:tblGrid>
                <a:gridCol w="6868736">
                  <a:extLst>
                    <a:ext uri="{9D8B030D-6E8A-4147-A177-3AD203B41FA5}">
                      <a16:colId xmlns:a16="http://schemas.microsoft.com/office/drawing/2014/main" xmlns="" val="20000"/>
                    </a:ext>
                  </a:extLst>
                </a:gridCol>
                <a:gridCol w="1764274"/>
              </a:tblGrid>
              <a:tr h="519199">
                <a:tc>
                  <a:txBody>
                    <a:bodyPr/>
                    <a:lstStyle/>
                    <a:p>
                      <a:pPr algn="ctr" fontAlgn="ctr"/>
                      <a:r>
                        <a:rPr lang="en-US" sz="1600" b="1" i="0" u="none" strike="noStrike" dirty="0" smtClean="0">
                          <a:solidFill>
                            <a:srgbClr val="FF0000"/>
                          </a:solidFill>
                          <a:effectLst/>
                          <a:latin typeface="Comic Sans MS" panose="030F0702030302020204" pitchFamily="66" charset="0"/>
                        </a:rPr>
                        <a:t>Name of milestone</a:t>
                      </a:r>
                      <a:endParaRPr lang="en-US" sz="1600" b="1" i="0" u="none" strike="noStrike" dirty="0">
                        <a:solidFill>
                          <a:srgbClr val="FF0000"/>
                        </a:solidFill>
                        <a:effectLst/>
                        <a:latin typeface="Comic Sans MS" panose="030F0702030302020204" pitchFamily="66" charset="0"/>
                      </a:endParaRPr>
                    </a:p>
                  </a:txBody>
                  <a:tcPr marL="180000" marR="9525" marT="9525" marB="0" anchor="ctr"/>
                </a:tc>
                <a:tc>
                  <a:txBody>
                    <a:bodyPr/>
                    <a:lstStyle/>
                    <a:p>
                      <a:pPr algn="ctr" fontAlgn="b"/>
                      <a:r>
                        <a:rPr lang="en-US" sz="1600" b="1" i="0" u="none" strike="noStrike" dirty="0" smtClean="0">
                          <a:solidFill>
                            <a:srgbClr val="FF0000"/>
                          </a:solidFill>
                          <a:effectLst/>
                          <a:latin typeface="Comic Sans MS" panose="030F0702030302020204" pitchFamily="66" charset="0"/>
                        </a:rPr>
                        <a:t>Date 2017/10</a:t>
                      </a:r>
                      <a:endParaRPr lang="en-US" sz="1600" b="1" i="0" u="none" strike="noStrike" dirty="0">
                        <a:solidFill>
                          <a:srgbClr val="FF0000"/>
                        </a:solidFill>
                        <a:effectLst/>
                        <a:latin typeface="Comic Sans MS" panose="030F0702030302020204" pitchFamily="66" charset="0"/>
                      </a:endParaRPr>
                    </a:p>
                  </a:txBody>
                  <a:tcPr marL="9525" marR="9525" marT="9525" marB="0" anchor="ctr" anchorCtr="1"/>
                </a:tc>
              </a:tr>
              <a:tr h="504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rgbClr val="000000"/>
                          </a:solidFill>
                          <a:effectLst/>
                          <a:latin typeface="+mn-lt"/>
                        </a:rPr>
                        <a:t>Production of the all barrel octants</a:t>
                      </a:r>
                    </a:p>
                  </a:txBody>
                  <a:tcPr marL="180000" marR="9525" marT="9525" marB="0" anchor="ctr"/>
                </a:tc>
                <a:tc>
                  <a:txBody>
                    <a:bodyPr/>
                    <a:lstStyle/>
                    <a:p>
                      <a:pPr algn="ctr" fontAlgn="b"/>
                      <a:r>
                        <a:rPr lang="en-US" sz="1600" b="1" i="0" u="none" strike="noStrike" dirty="0" smtClean="0">
                          <a:solidFill>
                            <a:srgbClr val="000000"/>
                          </a:solidFill>
                          <a:effectLst/>
                          <a:latin typeface="+mn-lt"/>
                        </a:rPr>
                        <a:t>12/2018</a:t>
                      </a:r>
                      <a:endParaRPr lang="en-US" sz="1600" b="1" i="0" u="none" strike="noStrike" dirty="0">
                        <a:solidFill>
                          <a:srgbClr val="000000"/>
                        </a:solidFill>
                        <a:effectLst/>
                        <a:latin typeface="+mn-lt"/>
                      </a:endParaRPr>
                    </a:p>
                  </a:txBody>
                  <a:tcPr marL="9525" marR="9525" marT="9525" marB="0" anchor="ctr" anchorCtr="1"/>
                </a:tc>
              </a:tr>
              <a:tr h="504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rgbClr val="000000"/>
                          </a:solidFill>
                          <a:effectLst/>
                          <a:latin typeface="+mn-lt"/>
                        </a:rPr>
                        <a:t>Production of the frame</a:t>
                      </a:r>
                      <a:r>
                        <a:rPr lang="en-US" sz="1600" b="1" i="0" u="none" strike="noStrike" baseline="0" dirty="0" smtClean="0">
                          <a:solidFill>
                            <a:srgbClr val="000000"/>
                          </a:solidFill>
                          <a:effectLst/>
                          <a:latin typeface="+mn-lt"/>
                        </a:rPr>
                        <a:t> and beams</a:t>
                      </a:r>
                      <a:endParaRPr lang="en-US" sz="1600" b="1" i="0" u="none" strike="noStrike" dirty="0" smtClean="0">
                        <a:solidFill>
                          <a:srgbClr val="000000"/>
                        </a:solidFill>
                        <a:effectLst/>
                        <a:latin typeface="+mn-lt"/>
                      </a:endParaRPr>
                    </a:p>
                  </a:txBody>
                  <a:tcPr marL="180000" marR="9525" marT="9525" marB="0" anchor="ctr"/>
                </a:tc>
                <a:tc>
                  <a:txBody>
                    <a:bodyPr/>
                    <a:lstStyle/>
                    <a:p>
                      <a:pPr algn="ctr" fontAlgn="b"/>
                      <a:r>
                        <a:rPr lang="en-US" sz="1600" b="1" i="0" u="none" strike="noStrike" dirty="0" smtClean="0">
                          <a:solidFill>
                            <a:srgbClr val="000000"/>
                          </a:solidFill>
                          <a:effectLst/>
                          <a:latin typeface="+mn-lt"/>
                        </a:rPr>
                        <a:t>11/2018</a:t>
                      </a:r>
                      <a:endParaRPr lang="en-US" sz="1600" b="1" i="0" u="none" strike="noStrike" dirty="0">
                        <a:solidFill>
                          <a:srgbClr val="000000"/>
                        </a:solidFill>
                        <a:effectLst/>
                        <a:latin typeface="+mn-lt"/>
                      </a:endParaRPr>
                    </a:p>
                  </a:txBody>
                  <a:tcPr marL="9525" marR="9525" marT="9525" marB="0" anchor="ctr" anchorCtr="1"/>
                </a:tc>
              </a:tr>
              <a:tr h="504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rgbClr val="000000"/>
                          </a:solidFill>
                          <a:effectLst/>
                          <a:latin typeface="+mn-lt"/>
                        </a:rPr>
                        <a:t>Production of the doors</a:t>
                      </a:r>
                    </a:p>
                  </a:txBody>
                  <a:tcPr marL="180000" marR="9525" marT="9525" marB="0" anchor="ctr"/>
                </a:tc>
                <a:tc>
                  <a:txBody>
                    <a:bodyPr/>
                    <a:lstStyle/>
                    <a:p>
                      <a:pPr algn="ctr" fontAlgn="b"/>
                      <a:r>
                        <a:rPr lang="en-US" sz="1600" b="1" i="0" u="none" strike="noStrike" dirty="0" smtClean="0">
                          <a:solidFill>
                            <a:srgbClr val="000000"/>
                          </a:solidFill>
                          <a:effectLst/>
                          <a:latin typeface="+mn-lt"/>
                        </a:rPr>
                        <a:t>03/2019</a:t>
                      </a:r>
                      <a:endParaRPr lang="en-US" sz="1600" b="1" i="0" u="none" strike="noStrike" dirty="0">
                        <a:solidFill>
                          <a:srgbClr val="000000"/>
                        </a:solidFill>
                        <a:effectLst/>
                        <a:latin typeface="+mn-lt"/>
                      </a:endParaRPr>
                    </a:p>
                  </a:txBody>
                  <a:tcPr marL="9525" marR="9525" marT="9525" marB="0" anchor="ctr" anchorCtr="1"/>
                </a:tc>
              </a:tr>
              <a:tr h="504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rgbClr val="000000"/>
                          </a:solidFill>
                          <a:effectLst/>
                          <a:latin typeface="+mn-lt"/>
                        </a:rPr>
                        <a:t>Control assembling at SET</a:t>
                      </a:r>
                    </a:p>
                  </a:txBody>
                  <a:tcPr marL="180000" marR="9525" marT="9525" marB="0" anchor="ctr"/>
                </a:tc>
                <a:tc>
                  <a:txBody>
                    <a:bodyPr/>
                    <a:lstStyle/>
                    <a:p>
                      <a:pPr algn="ctr" fontAlgn="b"/>
                      <a:r>
                        <a:rPr lang="en-US" sz="1600" b="1" i="0" u="none" strike="noStrike" dirty="0" smtClean="0">
                          <a:solidFill>
                            <a:srgbClr val="000000"/>
                          </a:solidFill>
                          <a:effectLst/>
                          <a:latin typeface="+mn-lt"/>
                        </a:rPr>
                        <a:t>04/2019</a:t>
                      </a:r>
                      <a:endParaRPr lang="en-US" sz="1600" b="1" i="0" u="none" strike="noStrike" dirty="0">
                        <a:solidFill>
                          <a:srgbClr val="000000"/>
                        </a:solidFill>
                        <a:effectLst/>
                        <a:latin typeface="+mn-lt"/>
                      </a:endParaRPr>
                    </a:p>
                  </a:txBody>
                  <a:tcPr marL="9525" marR="9525" marT="9525" marB="0" anchor="ctr" anchorCtr="1"/>
                </a:tc>
              </a:tr>
              <a:tr h="504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rgbClr val="000000"/>
                          </a:solidFill>
                          <a:effectLst/>
                          <a:latin typeface="+mn-lt"/>
                        </a:rPr>
                        <a:t>Finalization of the parts</a:t>
                      </a:r>
                    </a:p>
                  </a:txBody>
                  <a:tcPr marL="180000" marR="9525" marT="9525" marB="0" anchor="ctr"/>
                </a:tc>
                <a:tc>
                  <a:txBody>
                    <a:bodyPr/>
                    <a:lstStyle/>
                    <a:p>
                      <a:pPr algn="ctr" fontAlgn="b"/>
                      <a:r>
                        <a:rPr lang="en-US" sz="1600" b="1" i="0" u="none" strike="noStrike" dirty="0" smtClean="0">
                          <a:solidFill>
                            <a:srgbClr val="000000"/>
                          </a:solidFill>
                          <a:effectLst/>
                          <a:latin typeface="+mn-lt"/>
                        </a:rPr>
                        <a:t>05/2019</a:t>
                      </a:r>
                      <a:endParaRPr lang="en-US" sz="1600" b="1" i="0" u="none" strike="noStrike" dirty="0">
                        <a:solidFill>
                          <a:srgbClr val="000000"/>
                        </a:solidFill>
                        <a:effectLst/>
                        <a:latin typeface="+mn-lt"/>
                      </a:endParaRPr>
                    </a:p>
                  </a:txBody>
                  <a:tcPr marL="9525" marR="9525" marT="9525" marB="0" anchor="ctr" anchorCtr="1"/>
                </a:tc>
              </a:tr>
              <a:tr h="504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u="none" strike="noStrike" dirty="0" smtClean="0">
                          <a:effectLst/>
                          <a:latin typeface="+mn-lt"/>
                        </a:rPr>
                        <a:t>Assembling of the Yoke at BINP</a:t>
                      </a:r>
                      <a:endParaRPr lang="en-US" sz="1600" b="1" i="0" u="none" strike="noStrike" dirty="0" smtClean="0">
                        <a:solidFill>
                          <a:srgbClr val="000000"/>
                        </a:solidFill>
                        <a:effectLst/>
                        <a:latin typeface="+mn-lt"/>
                      </a:endParaRPr>
                    </a:p>
                  </a:txBody>
                  <a:tcPr marL="180000" marR="9525" marT="9525" marB="0" anchor="ctr"/>
                </a:tc>
                <a:tc>
                  <a:txBody>
                    <a:bodyPr/>
                    <a:lstStyle/>
                    <a:p>
                      <a:pPr algn="ctr" fontAlgn="b"/>
                      <a:r>
                        <a:rPr lang="en-US" sz="1600" b="1" i="0" u="none" strike="noStrike" dirty="0" smtClean="0">
                          <a:solidFill>
                            <a:srgbClr val="000000"/>
                          </a:solidFill>
                          <a:effectLst/>
                          <a:latin typeface="+mn-lt"/>
                        </a:rPr>
                        <a:t>09/2019</a:t>
                      </a:r>
                      <a:endParaRPr lang="en-US" sz="1600" b="1" i="0" u="none" strike="noStrike" dirty="0">
                        <a:solidFill>
                          <a:srgbClr val="000000"/>
                        </a:solidFill>
                        <a:effectLst/>
                        <a:latin typeface="+mn-lt"/>
                      </a:endParaRPr>
                    </a:p>
                  </a:txBody>
                  <a:tcPr marL="9525" marR="9525" marT="9525" marB="0" anchor="ctr" anchorCtr="1"/>
                </a:tc>
              </a:tr>
            </a:tbl>
          </a:graphicData>
        </a:graphic>
      </p:graphicFrame>
      <p:sp>
        <p:nvSpPr>
          <p:cNvPr id="6" name="Прямоугольник 5"/>
          <p:cNvSpPr/>
          <p:nvPr/>
        </p:nvSpPr>
        <p:spPr>
          <a:xfrm>
            <a:off x="4692889" y="5042173"/>
            <a:ext cx="4680577" cy="307777"/>
          </a:xfrm>
          <a:prstGeom prst="rect">
            <a:avLst/>
          </a:prstGeom>
        </p:spPr>
        <p:txBody>
          <a:bodyPr wrap="none">
            <a:spAutoFit/>
          </a:bodyPr>
          <a:lstStyle/>
          <a:p>
            <a:r>
              <a:rPr lang="en-US" sz="1400" b="1" dirty="0" smtClean="0">
                <a:latin typeface="Arial" panose="020B0604020202020204" pitchFamily="34" charset="0"/>
                <a:ea typeface="Times New Roman" panose="02020603050405020304" pitchFamily="18" charset="0"/>
                <a:cs typeface="Times New Roman" panose="02020603050405020304" pitchFamily="18" charset="0"/>
              </a:rPr>
              <a:t>Table3. </a:t>
            </a:r>
            <a:r>
              <a:rPr lang="en-US" sz="1400" b="1" dirty="0">
                <a:latin typeface="Arial" panose="020B0604020202020204" pitchFamily="34" charset="0"/>
                <a:ea typeface="Times New Roman" panose="02020603050405020304" pitchFamily="18" charset="0"/>
                <a:cs typeface="Times New Roman" panose="02020603050405020304" pitchFamily="18" charset="0"/>
              </a:rPr>
              <a:t>The main </a:t>
            </a:r>
            <a:r>
              <a:rPr lang="en-US" sz="1400" b="1" dirty="0" smtClean="0">
                <a:latin typeface="Arial" panose="020B0604020202020204" pitchFamily="34" charset="0"/>
                <a:ea typeface="Times New Roman" panose="02020603050405020304" pitchFamily="18" charset="0"/>
                <a:cs typeface="Times New Roman" panose="02020603050405020304" pitchFamily="18" charset="0"/>
              </a:rPr>
              <a:t>milestones of the yoke production.</a:t>
            </a:r>
            <a:endParaRPr lang="en-US" sz="1400" b="1" dirty="0"/>
          </a:p>
        </p:txBody>
      </p:sp>
    </p:spTree>
    <p:extLst>
      <p:ext uri="{BB962C8B-B14F-4D97-AF65-F5344CB8AC3E}">
        <p14:creationId xmlns:p14="http://schemas.microsoft.com/office/powerpoint/2010/main" val="241234358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470348" y="2066619"/>
            <a:ext cx="7056783" cy="20377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FF0000"/>
                </a:solidFill>
                <a:latin typeface="Comic Sans MS" panose="030F0702030302020204" pitchFamily="66" charset="0"/>
              </a:rPr>
              <a:t>Status of the PANDA conductor development/ procurement</a:t>
            </a:r>
            <a:endParaRPr lang="en-US" sz="36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5871917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00262" y="6468195"/>
            <a:ext cx="5695838" cy="308862"/>
          </a:xfrm>
        </p:spPr>
        <p:txBody>
          <a:bodyPr/>
          <a:lstStyle/>
          <a:p>
            <a:r>
              <a:rPr lang="en-US" sz="1000" dirty="0"/>
              <a:t>PANDA meeting GSI, Darmstadt,  2018 March 14                   </a:t>
            </a:r>
            <a:r>
              <a:rPr lang="en-US" sz="1000" dirty="0" err="1"/>
              <a:t>E.Pyata</a:t>
            </a:r>
            <a:endParaRPr lang="en-US" sz="1000" dirty="0"/>
          </a:p>
        </p:txBody>
      </p:sp>
      <p:sp>
        <p:nvSpPr>
          <p:cNvPr id="22" name="Прямоугольник 16">
            <a:extLst>
              <a:ext uri="{FF2B5EF4-FFF2-40B4-BE49-F238E27FC236}">
                <a16:creationId xmlns="" xmlns:a16="http://schemas.microsoft.com/office/drawing/2014/main" id="{5F7CC429-1E45-494B-AA7F-4ABFF8D72F21}"/>
              </a:ext>
            </a:extLst>
          </p:cNvPr>
          <p:cNvSpPr/>
          <p:nvPr/>
        </p:nvSpPr>
        <p:spPr>
          <a:xfrm>
            <a:off x="373244" y="132762"/>
            <a:ext cx="9247005"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Main risks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8" name="Рисунок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58" y="2015073"/>
            <a:ext cx="2882373" cy="2503667"/>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69493" y="4722144"/>
            <a:ext cx="2795238" cy="461665"/>
          </a:xfrm>
          <a:prstGeom prst="rect">
            <a:avLst/>
          </a:prstGeom>
        </p:spPr>
        <p:txBody>
          <a:bodyPr wrap="square">
            <a:spAutoFit/>
          </a:bodyPr>
          <a:lstStyle/>
          <a:p>
            <a:pPr algn="ctr">
              <a:spcBef>
                <a:spcPts val="385"/>
              </a:spcBef>
              <a:spcAft>
                <a:spcPts val="385"/>
              </a:spcAft>
            </a:pPr>
            <a:r>
              <a:rPr lang="en-US" sz="1200" b="1" dirty="0">
                <a:ea typeface="Times New Roman" panose="02020603050405020304" pitchFamily="18" charset="0"/>
                <a:cs typeface="Times New Roman" panose="02020603050405020304" pitchFamily="18" charset="0"/>
              </a:rPr>
              <a:t>Figure </a:t>
            </a:r>
            <a:r>
              <a:rPr lang="en-US" sz="1200" b="1" dirty="0" smtClean="0">
                <a:ea typeface="Times New Roman" panose="02020603050405020304" pitchFamily="18" charset="0"/>
                <a:cs typeface="Times New Roman" panose="02020603050405020304" pitchFamily="18" charset="0"/>
              </a:rPr>
              <a:t>4. </a:t>
            </a:r>
            <a:r>
              <a:rPr lang="en-US" sz="1200" b="1" dirty="0">
                <a:ea typeface="Times New Roman" panose="02020603050405020304" pitchFamily="18" charset="0"/>
                <a:cs typeface="Times New Roman" panose="02020603050405020304" pitchFamily="18" charset="0"/>
              </a:rPr>
              <a:t>Longitudinal section of the cryostat with cold mass.</a:t>
            </a: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755" y="4298906"/>
            <a:ext cx="3114129" cy="1640479"/>
          </a:xfrm>
          <a:prstGeom prst="rect">
            <a:avLst/>
          </a:prstGeom>
        </p:spPr>
      </p:pic>
      <p:sp>
        <p:nvSpPr>
          <p:cNvPr id="11" name="Прямоугольник 10"/>
          <p:cNvSpPr/>
          <p:nvPr/>
        </p:nvSpPr>
        <p:spPr>
          <a:xfrm>
            <a:off x="3192604" y="6004301"/>
            <a:ext cx="2350429" cy="276999"/>
          </a:xfrm>
          <a:prstGeom prst="rect">
            <a:avLst/>
          </a:prstGeom>
        </p:spPr>
        <p:txBody>
          <a:bodyPr wrap="square">
            <a:spAutoFit/>
          </a:bodyPr>
          <a:lstStyle/>
          <a:p>
            <a:pPr algn="just">
              <a:spcBef>
                <a:spcPts val="385"/>
              </a:spcBef>
              <a:spcAft>
                <a:spcPts val="385"/>
              </a:spcAft>
            </a:pPr>
            <a:r>
              <a:rPr lang="en-US" sz="1200" b="1" dirty="0">
                <a:ea typeface="Times New Roman" panose="02020603050405020304" pitchFamily="18" charset="0"/>
                <a:cs typeface="Times New Roman" panose="02020603050405020304" pitchFamily="18" charset="0"/>
              </a:rPr>
              <a:t>Figure </a:t>
            </a:r>
            <a:r>
              <a:rPr lang="en-US" sz="1200" b="1" dirty="0" smtClean="0">
                <a:ea typeface="Times New Roman" panose="02020603050405020304" pitchFamily="18" charset="0"/>
                <a:cs typeface="Times New Roman" panose="02020603050405020304" pitchFamily="18" charset="0"/>
              </a:rPr>
              <a:t>5. </a:t>
            </a:r>
            <a:r>
              <a:rPr lang="en-US" sz="1200" b="1" dirty="0">
                <a:latin typeface="Times New Roman" panose="02020603050405020304" pitchFamily="18" charset="0"/>
                <a:ea typeface="Calibri" panose="020F0502020204030204" pitchFamily="34" charset="0"/>
                <a:cs typeface="Times New Roman" panose="02020603050405020304" pitchFamily="18" charset="0"/>
              </a:rPr>
              <a:t>Cold mass cross-section</a:t>
            </a:r>
            <a:r>
              <a:rPr lang="en-US" sz="1200" b="1" dirty="0">
                <a:ea typeface="Times New Roman" panose="02020603050405020304" pitchFamily="18" charset="0"/>
                <a:cs typeface="Times New Roman" panose="02020603050405020304" pitchFamily="18" charset="0"/>
              </a:rPr>
              <a:t>.</a:t>
            </a:r>
          </a:p>
        </p:txBody>
      </p:sp>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1668" y="4427102"/>
            <a:ext cx="2193231" cy="1390304"/>
          </a:xfrm>
          <a:prstGeom prst="rect">
            <a:avLst/>
          </a:prstGeom>
        </p:spPr>
      </p:pic>
      <p:sp>
        <p:nvSpPr>
          <p:cNvPr id="14" name="Прямоугольник 13"/>
          <p:cNvSpPr/>
          <p:nvPr/>
        </p:nvSpPr>
        <p:spPr>
          <a:xfrm>
            <a:off x="6905816" y="5817406"/>
            <a:ext cx="2531207" cy="276999"/>
          </a:xfrm>
          <a:prstGeom prst="rect">
            <a:avLst/>
          </a:prstGeom>
        </p:spPr>
        <p:txBody>
          <a:bodyPr wrap="square">
            <a:spAutoFit/>
          </a:bodyPr>
          <a:lstStyle/>
          <a:p>
            <a:pPr algn="just">
              <a:spcBef>
                <a:spcPts val="385"/>
              </a:spcBef>
              <a:spcAft>
                <a:spcPts val="385"/>
              </a:spcAft>
            </a:pPr>
            <a:r>
              <a:rPr lang="en-US" sz="1200" b="1" dirty="0">
                <a:ea typeface="Times New Roman" panose="02020603050405020304" pitchFamily="18" charset="0"/>
                <a:cs typeface="Times New Roman" panose="02020603050405020304" pitchFamily="18" charset="0"/>
              </a:rPr>
              <a:t>Figure </a:t>
            </a:r>
            <a:r>
              <a:rPr lang="en-US" sz="1200" b="1" dirty="0" smtClean="0">
                <a:ea typeface="Times New Roman" panose="02020603050405020304" pitchFamily="18" charset="0"/>
                <a:cs typeface="Times New Roman" panose="02020603050405020304" pitchFamily="18" charset="0"/>
              </a:rPr>
              <a:t>6. </a:t>
            </a:r>
            <a:r>
              <a:rPr lang="en-US" sz="1200" b="1" dirty="0">
                <a:ea typeface="Times New Roman" panose="02020603050405020304" pitchFamily="18" charset="0"/>
                <a:cs typeface="Times New Roman" panose="02020603050405020304" pitchFamily="18" charset="0"/>
              </a:rPr>
              <a:t>Drawing of the conductor.</a:t>
            </a:r>
          </a:p>
        </p:txBody>
      </p:sp>
      <p:sp>
        <p:nvSpPr>
          <p:cNvPr id="15" name="Прямоугольник 14"/>
          <p:cNvSpPr/>
          <p:nvPr/>
        </p:nvSpPr>
        <p:spPr>
          <a:xfrm>
            <a:off x="5304971" y="3939131"/>
            <a:ext cx="3838871" cy="276999"/>
          </a:xfrm>
          <a:prstGeom prst="rect">
            <a:avLst/>
          </a:prstGeom>
        </p:spPr>
        <p:txBody>
          <a:bodyPr wrap="none">
            <a:spAutoFit/>
          </a:bodyPr>
          <a:lstStyle/>
          <a:p>
            <a:r>
              <a:rPr lang="en-US" sz="1200" b="1" dirty="0">
                <a:ea typeface="Times New Roman" panose="02020603050405020304" pitchFamily="18" charset="0"/>
                <a:cs typeface="Times New Roman" panose="02020603050405020304" pitchFamily="18" charset="0"/>
              </a:rPr>
              <a:t>Table </a:t>
            </a:r>
            <a:r>
              <a:rPr lang="en-US" sz="1200" b="1" dirty="0" smtClean="0">
                <a:ea typeface="Times New Roman" panose="02020603050405020304" pitchFamily="18" charset="0"/>
                <a:cs typeface="Times New Roman" panose="02020603050405020304" pitchFamily="18" charset="0"/>
              </a:rPr>
              <a:t>4. </a:t>
            </a:r>
            <a:r>
              <a:rPr lang="en-US" sz="1200" b="1" dirty="0">
                <a:ea typeface="Times New Roman" panose="02020603050405020304" pitchFamily="18" charset="0"/>
                <a:cs typeface="Times New Roman" panose="02020603050405020304" pitchFamily="18" charset="0"/>
              </a:rPr>
              <a:t>Conductor mechanical and electrical parameters.</a:t>
            </a:r>
            <a:endParaRPr lang="en-US" sz="1200" b="1" dirty="0"/>
          </a:p>
        </p:txBody>
      </p:sp>
      <p:graphicFrame>
        <p:nvGraphicFramePr>
          <p:cNvPr id="16" name="Таблица 15"/>
          <p:cNvGraphicFramePr>
            <a:graphicFrameLocks noGrp="1"/>
          </p:cNvGraphicFramePr>
          <p:nvPr>
            <p:extLst/>
          </p:nvPr>
        </p:nvGraphicFramePr>
        <p:xfrm>
          <a:off x="4459624" y="1915750"/>
          <a:ext cx="4872951" cy="1925019"/>
        </p:xfrm>
        <a:graphic>
          <a:graphicData uri="http://schemas.openxmlformats.org/drawingml/2006/table">
            <a:tbl>
              <a:tblPr firstRow="1" firstCol="1" bandRow="1">
                <a:tableStyleId>{5C22544A-7EE6-4342-B048-85BDC9FD1C3A}</a:tableStyleId>
              </a:tblPr>
              <a:tblGrid>
                <a:gridCol w="2525837">
                  <a:extLst>
                    <a:ext uri="{9D8B030D-6E8A-4147-A177-3AD203B41FA5}">
                      <a16:colId xmlns:a16="http://schemas.microsoft.com/office/drawing/2014/main" xmlns="" val="20000"/>
                    </a:ext>
                  </a:extLst>
                </a:gridCol>
                <a:gridCol w="651977">
                  <a:extLst>
                    <a:ext uri="{9D8B030D-6E8A-4147-A177-3AD203B41FA5}">
                      <a16:colId xmlns:a16="http://schemas.microsoft.com/office/drawing/2014/main" xmlns="" val="20001"/>
                    </a:ext>
                  </a:extLst>
                </a:gridCol>
                <a:gridCol w="977964">
                  <a:extLst>
                    <a:ext uri="{9D8B030D-6E8A-4147-A177-3AD203B41FA5}">
                      <a16:colId xmlns:a16="http://schemas.microsoft.com/office/drawing/2014/main" xmlns="" val="20002"/>
                    </a:ext>
                  </a:extLst>
                </a:gridCol>
                <a:gridCol w="717173">
                  <a:extLst>
                    <a:ext uri="{9D8B030D-6E8A-4147-A177-3AD203B41FA5}">
                      <a16:colId xmlns:a16="http://schemas.microsoft.com/office/drawing/2014/main" xmlns="" val="20003"/>
                    </a:ext>
                  </a:extLst>
                </a:gridCol>
              </a:tblGrid>
              <a:tr h="287811">
                <a:tc>
                  <a:txBody>
                    <a:bodyPr/>
                    <a:lstStyle/>
                    <a:p>
                      <a:pPr algn="just">
                        <a:lnSpc>
                          <a:spcPct val="112000"/>
                        </a:lnSpc>
                        <a:spcAft>
                          <a:spcPts val="0"/>
                        </a:spcAft>
                      </a:pPr>
                      <a:r>
                        <a:rPr lang="en-US" sz="900" dirty="0">
                          <a:effectLst/>
                        </a:rPr>
                        <a:t>Thickness (after cold work) at 300 K</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algn="ctr">
                        <a:lnSpc>
                          <a:spcPct val="112000"/>
                        </a:lnSpc>
                        <a:spcAft>
                          <a:spcPts val="0"/>
                        </a:spcAft>
                      </a:pPr>
                      <a:r>
                        <a:rPr lang="ru-RU" sz="900" b="0" dirty="0" err="1">
                          <a:effectLst/>
                        </a:rPr>
                        <a:t>mm</a:t>
                      </a:r>
                      <a:endParaRPr lang="en-US"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algn="ctr">
                        <a:lnSpc>
                          <a:spcPct val="112000"/>
                        </a:lnSpc>
                        <a:spcAft>
                          <a:spcPts val="0"/>
                        </a:spcAft>
                      </a:pPr>
                      <a:r>
                        <a:rPr lang="ru-RU" sz="900" b="0" dirty="0">
                          <a:effectLst/>
                        </a:rPr>
                        <a:t>7.9</a:t>
                      </a:r>
                      <a:r>
                        <a:rPr lang="en-US" sz="900" b="0" dirty="0">
                          <a:effectLst/>
                        </a:rPr>
                        <a:t>3</a:t>
                      </a:r>
                      <a:endParaRPr lang="en-US"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indent="41910" algn="ctr">
                        <a:lnSpc>
                          <a:spcPct val="112000"/>
                        </a:lnSpc>
                        <a:spcAft>
                          <a:spcPts val="0"/>
                        </a:spcAft>
                      </a:pPr>
                      <a:r>
                        <a:rPr lang="ru-RU" sz="900" b="0" dirty="0">
                          <a:effectLst/>
                        </a:rPr>
                        <a:t>± 0.03</a:t>
                      </a:r>
                      <a:endParaRPr lang="en-US"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extLst>
                  <a:ext uri="{0D108BD9-81ED-4DB2-BD59-A6C34878D82A}">
                    <a16:rowId xmlns:a16="http://schemas.microsoft.com/office/drawing/2014/main" xmlns="" val="10000"/>
                  </a:ext>
                </a:extLst>
              </a:tr>
              <a:tr h="272868">
                <a:tc>
                  <a:txBody>
                    <a:bodyPr/>
                    <a:lstStyle/>
                    <a:p>
                      <a:pPr algn="just">
                        <a:spcBef>
                          <a:spcPts val="1200"/>
                        </a:spcBef>
                        <a:spcAft>
                          <a:spcPts val="1200"/>
                        </a:spcAft>
                      </a:pPr>
                      <a:r>
                        <a:rPr lang="en-US" sz="900">
                          <a:effectLst/>
                        </a:rPr>
                        <a:t>Width (after cold work) at 300 K</a:t>
                      </a:r>
                      <a:endParaRPr lang="en-US" sz="90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dirty="0">
                          <a:effectLst/>
                        </a:rPr>
                        <a:t>mm</a:t>
                      </a:r>
                      <a:endParaRPr lang="en-US" sz="900"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a:effectLst/>
                        </a:rPr>
                        <a:t>10.95</a:t>
                      </a:r>
                      <a:endParaRPr lang="en-US" sz="900">
                        <a:effectLst/>
                        <a:latin typeface="Calibri" panose="020F0502020204030204" pitchFamily="34" charset="0"/>
                      </a:endParaRPr>
                    </a:p>
                  </a:txBody>
                  <a:tcPr marL="43989" marR="43989" marT="0" marB="0"/>
                </a:tc>
                <a:tc>
                  <a:txBody>
                    <a:bodyPr/>
                    <a:lstStyle/>
                    <a:p>
                      <a:pPr algn="ctr">
                        <a:spcBef>
                          <a:spcPts val="1200"/>
                        </a:spcBef>
                        <a:spcAft>
                          <a:spcPts val="1200"/>
                        </a:spcAft>
                      </a:pPr>
                      <a:r>
                        <a:rPr lang="ru-RU" sz="900">
                          <a:effectLst/>
                        </a:rPr>
                        <a:t>± 0.03</a:t>
                      </a:r>
                      <a:endParaRPr lang="en-US" sz="900">
                        <a:effectLst/>
                        <a:latin typeface="Calibri" panose="020F0502020204030204" pitchFamily="34" charset="0"/>
                      </a:endParaRPr>
                    </a:p>
                  </a:txBody>
                  <a:tcPr marL="43989" marR="43989" marT="0" marB="0"/>
                </a:tc>
                <a:extLst>
                  <a:ext uri="{0D108BD9-81ED-4DB2-BD59-A6C34878D82A}">
                    <a16:rowId xmlns:a16="http://schemas.microsoft.com/office/drawing/2014/main" xmlns="" val="10001"/>
                  </a:ext>
                </a:extLst>
              </a:tr>
              <a:tr h="272868">
                <a:tc>
                  <a:txBody>
                    <a:bodyPr/>
                    <a:lstStyle/>
                    <a:p>
                      <a:pPr algn="just">
                        <a:spcBef>
                          <a:spcPts val="1200"/>
                        </a:spcBef>
                        <a:spcAft>
                          <a:spcPts val="1200"/>
                        </a:spcAft>
                      </a:pPr>
                      <a:r>
                        <a:rPr lang="en-US" sz="900" dirty="0">
                          <a:effectLst/>
                        </a:rPr>
                        <a:t>Critical current (at 4.2 K, 5 T)</a:t>
                      </a:r>
                      <a:endParaRPr lang="en-US" sz="900"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dirty="0">
                          <a:effectLst/>
                        </a:rPr>
                        <a:t>A</a:t>
                      </a:r>
                      <a:endParaRPr lang="en-US" sz="900"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dirty="0">
                          <a:effectLst/>
                        </a:rPr>
                        <a:t>&gt; 14690</a:t>
                      </a:r>
                      <a:endParaRPr lang="en-US" sz="900"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a:effectLst/>
                        </a:rPr>
                        <a:t> </a:t>
                      </a:r>
                      <a:endParaRPr lang="en-US" sz="900">
                        <a:effectLst/>
                        <a:latin typeface="Calibri" panose="020F0502020204030204" pitchFamily="34" charset="0"/>
                      </a:endParaRPr>
                    </a:p>
                  </a:txBody>
                  <a:tcPr marL="43989" marR="43989" marT="0" marB="0"/>
                </a:tc>
                <a:extLst>
                  <a:ext uri="{0D108BD9-81ED-4DB2-BD59-A6C34878D82A}">
                    <a16:rowId xmlns:a16="http://schemas.microsoft.com/office/drawing/2014/main" xmlns="" val="10002"/>
                  </a:ext>
                </a:extLst>
              </a:tr>
              <a:tr h="272868">
                <a:tc>
                  <a:txBody>
                    <a:bodyPr/>
                    <a:lstStyle/>
                    <a:p>
                      <a:pPr algn="just">
                        <a:spcBef>
                          <a:spcPts val="1200"/>
                        </a:spcBef>
                        <a:spcAft>
                          <a:spcPts val="1200"/>
                        </a:spcAft>
                      </a:pPr>
                      <a:r>
                        <a:rPr lang="en-US" sz="900">
                          <a:effectLst/>
                        </a:rPr>
                        <a:t>Critical current (at 4.5 K, 3 T)</a:t>
                      </a:r>
                      <a:endParaRPr lang="en-US" sz="90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a:effectLst/>
                        </a:rPr>
                        <a:t>A</a:t>
                      </a:r>
                      <a:endParaRPr lang="en-US" sz="90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dirty="0">
                          <a:effectLst/>
                        </a:rPr>
                        <a:t>&gt; 16750</a:t>
                      </a:r>
                      <a:endParaRPr lang="en-US" sz="900"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a:effectLst/>
                        </a:rPr>
                        <a:t> </a:t>
                      </a:r>
                      <a:endParaRPr lang="en-US" sz="900">
                        <a:effectLst/>
                        <a:latin typeface="Calibri" panose="020F0502020204030204" pitchFamily="34" charset="0"/>
                      </a:endParaRPr>
                    </a:p>
                  </a:txBody>
                  <a:tcPr marL="43989" marR="43989" marT="0" marB="0"/>
                </a:tc>
                <a:extLst>
                  <a:ext uri="{0D108BD9-81ED-4DB2-BD59-A6C34878D82A}">
                    <a16:rowId xmlns:a16="http://schemas.microsoft.com/office/drawing/2014/main" xmlns="" val="10003"/>
                  </a:ext>
                </a:extLst>
              </a:tr>
              <a:tr h="272868">
                <a:tc>
                  <a:txBody>
                    <a:bodyPr/>
                    <a:lstStyle/>
                    <a:p>
                      <a:pPr algn="just">
                        <a:spcBef>
                          <a:spcPts val="1200"/>
                        </a:spcBef>
                        <a:spcAft>
                          <a:spcPts val="1200"/>
                        </a:spcAft>
                      </a:pPr>
                      <a:r>
                        <a:rPr lang="en-US" sz="900">
                          <a:effectLst/>
                        </a:rPr>
                        <a:t>Overall Al/Cu/sc ratio</a:t>
                      </a:r>
                      <a:endParaRPr lang="en-US" sz="90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a:effectLst/>
                        </a:rPr>
                        <a:t> </a:t>
                      </a:r>
                      <a:endParaRPr lang="en-US" sz="90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dirty="0">
                          <a:effectLst/>
                        </a:rPr>
                        <a:t>10.5/1.0/1.0</a:t>
                      </a:r>
                      <a:endParaRPr lang="en-US" sz="900"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a:effectLst/>
                        </a:rPr>
                        <a:t> </a:t>
                      </a:r>
                      <a:endParaRPr lang="en-US" sz="900">
                        <a:effectLst/>
                        <a:latin typeface="Calibri" panose="020F0502020204030204" pitchFamily="34" charset="0"/>
                      </a:endParaRPr>
                    </a:p>
                  </a:txBody>
                  <a:tcPr marL="43989" marR="43989" marT="0" marB="0"/>
                </a:tc>
                <a:extLst>
                  <a:ext uri="{0D108BD9-81ED-4DB2-BD59-A6C34878D82A}">
                    <a16:rowId xmlns:a16="http://schemas.microsoft.com/office/drawing/2014/main" xmlns="" val="10004"/>
                  </a:ext>
                </a:extLst>
              </a:tr>
              <a:tr h="272868">
                <a:tc>
                  <a:txBody>
                    <a:bodyPr/>
                    <a:lstStyle/>
                    <a:p>
                      <a:pPr algn="just">
                        <a:spcBef>
                          <a:spcPts val="1200"/>
                        </a:spcBef>
                        <a:spcAft>
                          <a:spcPts val="1200"/>
                        </a:spcAft>
                      </a:pPr>
                      <a:r>
                        <a:rPr lang="en-US" sz="900">
                          <a:effectLst/>
                        </a:rPr>
                        <a:t>Aluminum RRR (at 4.2 K, 0 T)</a:t>
                      </a:r>
                      <a:endParaRPr lang="en-US" sz="90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a:effectLst/>
                        </a:rPr>
                        <a:t> </a:t>
                      </a:r>
                      <a:endParaRPr lang="en-US" sz="90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dirty="0">
                          <a:effectLst/>
                        </a:rPr>
                        <a:t>&gt; 1000</a:t>
                      </a:r>
                      <a:endParaRPr lang="en-US" sz="900"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dirty="0">
                          <a:effectLst/>
                        </a:rPr>
                        <a:t> </a:t>
                      </a:r>
                      <a:endParaRPr lang="en-US" sz="900" dirty="0">
                        <a:effectLst/>
                        <a:latin typeface="Calibri" panose="020F0502020204030204" pitchFamily="34" charset="0"/>
                      </a:endParaRPr>
                    </a:p>
                  </a:txBody>
                  <a:tcPr marL="43989" marR="43989" marT="0" marB="0"/>
                </a:tc>
                <a:extLst>
                  <a:ext uri="{0D108BD9-81ED-4DB2-BD59-A6C34878D82A}">
                    <a16:rowId xmlns:a16="http://schemas.microsoft.com/office/drawing/2014/main" xmlns="" val="10005"/>
                  </a:ext>
                </a:extLst>
              </a:tr>
              <a:tr h="272868">
                <a:tc>
                  <a:txBody>
                    <a:bodyPr/>
                    <a:lstStyle/>
                    <a:p>
                      <a:pPr algn="just">
                        <a:spcBef>
                          <a:spcPts val="1200"/>
                        </a:spcBef>
                        <a:spcAft>
                          <a:spcPts val="1200"/>
                        </a:spcAft>
                      </a:pPr>
                      <a:r>
                        <a:rPr lang="en-US" sz="900">
                          <a:effectLst/>
                        </a:rPr>
                        <a:t>Al 0.2% yield strength at 300 K</a:t>
                      </a:r>
                      <a:endParaRPr lang="en-US" sz="90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a:effectLst/>
                        </a:rPr>
                        <a:t>MPa</a:t>
                      </a:r>
                      <a:endParaRPr lang="en-US" sz="90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a:effectLst/>
                        </a:rPr>
                        <a:t>&gt; 30</a:t>
                      </a:r>
                      <a:endParaRPr lang="en-US" sz="90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900" dirty="0">
                          <a:effectLst/>
                        </a:rPr>
                        <a:t> </a:t>
                      </a:r>
                      <a:endParaRPr lang="en-US" sz="900" dirty="0">
                        <a:effectLst/>
                        <a:latin typeface="Calibri" panose="020F0502020204030204" pitchFamily="34" charset="0"/>
                      </a:endParaRPr>
                    </a:p>
                  </a:txBody>
                  <a:tcPr marL="43989" marR="43989" marT="0" marB="0"/>
                </a:tc>
                <a:extLst>
                  <a:ext uri="{0D108BD9-81ED-4DB2-BD59-A6C34878D82A}">
                    <a16:rowId xmlns:a16="http://schemas.microsoft.com/office/drawing/2014/main" xmlns="" val="10006"/>
                  </a:ext>
                </a:extLst>
              </a:tr>
            </a:tbl>
          </a:graphicData>
        </a:graphic>
      </p:graphicFrame>
      <p:sp>
        <p:nvSpPr>
          <p:cNvPr id="17" name="Прямоугольник 16"/>
          <p:cNvSpPr/>
          <p:nvPr/>
        </p:nvSpPr>
        <p:spPr>
          <a:xfrm>
            <a:off x="494949" y="707404"/>
            <a:ext cx="9111063" cy="1109984"/>
          </a:xfrm>
          <a:prstGeom prst="rect">
            <a:avLst/>
          </a:prstGeom>
        </p:spPr>
        <p:txBody>
          <a:bodyPr wrap="square">
            <a:spAutoFit/>
          </a:bodyPr>
          <a:lstStyle/>
          <a:p>
            <a:pPr marL="285750" indent="-285750" algn="just">
              <a:lnSpc>
                <a:spcPct val="105000"/>
              </a:lnSpc>
              <a:buFont typeface="Arial" panose="020B0604020202020204" pitchFamily="34" charset="0"/>
              <a:buChar char="•"/>
            </a:pPr>
            <a:r>
              <a:rPr lang="en-US"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Purchasing super </a:t>
            </a:r>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conductive conductor - lack of a </a:t>
            </a:r>
            <a:r>
              <a:rPr lang="en-US"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manufacturers</a:t>
            </a:r>
          </a:p>
          <a:p>
            <a:pPr marL="285750" indent="-285750" algn="just">
              <a:lnSpc>
                <a:spcPct val="105000"/>
              </a:lnSpc>
              <a:buFont typeface="Arial" panose="020B0604020202020204" pitchFamily="34" charset="0"/>
              <a:buChar char="•"/>
            </a:pPr>
            <a:endPar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Rutherford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cable, 8 strands, extruded in Al matrix</a:t>
            </a:r>
            <a:r>
              <a:rPr lang="en-US"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62165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ChangeArrowheads="1"/>
          </p:cNvSpPr>
          <p:nvPr/>
        </p:nvSpPr>
        <p:spPr bwMode="auto">
          <a:xfrm>
            <a:off x="309676" y="3515953"/>
            <a:ext cx="118514" cy="174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8652" tIns="29326" rIns="58652" bIns="29326" numCol="1" anchor="ctr" anchorCtr="0" compatLnSpc="1">
            <a:prstTxWarp prst="textNoShape">
              <a:avLst/>
            </a:prstTxWarp>
            <a:spAutoFit/>
          </a:bodyPr>
          <a:lstStyle/>
          <a:p>
            <a:endParaRPr lang="en-US" sz="750"/>
          </a:p>
        </p:txBody>
      </p:sp>
      <p:sp>
        <p:nvSpPr>
          <p:cNvPr id="7" name="Rectangle 19"/>
          <p:cNvSpPr>
            <a:spLocks noChangeArrowheads="1"/>
          </p:cNvSpPr>
          <p:nvPr/>
        </p:nvSpPr>
        <p:spPr bwMode="auto">
          <a:xfrm>
            <a:off x="309676" y="3662583"/>
            <a:ext cx="118514" cy="174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8652" tIns="29326" rIns="58652" bIns="29326" numCol="1" anchor="ctr" anchorCtr="0" compatLnSpc="1">
            <a:prstTxWarp prst="textNoShape">
              <a:avLst/>
            </a:prstTxWarp>
            <a:spAutoFit/>
          </a:bodyPr>
          <a:lstStyle/>
          <a:p>
            <a:endParaRPr lang="en-US" sz="750"/>
          </a:p>
        </p:txBody>
      </p:sp>
      <p:sp>
        <p:nvSpPr>
          <p:cNvPr id="13" name="Footer Placeholder 12">
            <a:extLst>
              <a:ext uri="{FF2B5EF4-FFF2-40B4-BE49-F238E27FC236}">
                <a16:creationId xmlns:a16="http://schemas.microsoft.com/office/drawing/2014/main" xmlns="" id="{60606563-19B1-436D-AB80-DD03470B787A}"/>
              </a:ext>
            </a:extLst>
          </p:cNvPr>
          <p:cNvSpPr>
            <a:spLocks noGrp="1"/>
          </p:cNvSpPr>
          <p:nvPr>
            <p:ph type="ftr" sz="quarter" idx="11"/>
          </p:nvPr>
        </p:nvSpPr>
        <p:spPr>
          <a:xfrm>
            <a:off x="1200262" y="6468195"/>
            <a:ext cx="5695838" cy="308862"/>
          </a:xfrm>
        </p:spPr>
        <p:txBody>
          <a:bodyPr/>
          <a:lstStyle/>
          <a:p>
            <a:r>
              <a:rPr lang="en-US" sz="1000" dirty="0"/>
              <a:t>PANDA meeting GSI, Darmstadt,  2018 March 14                   </a:t>
            </a:r>
            <a:r>
              <a:rPr lang="en-US" sz="1000" dirty="0" err="1"/>
              <a:t>E.Pyata</a:t>
            </a:r>
            <a:endParaRPr lang="en-US" sz="1000" dirty="0"/>
          </a:p>
        </p:txBody>
      </p:sp>
      <p:sp>
        <p:nvSpPr>
          <p:cNvPr id="22" name="Прямоугольник 16">
            <a:extLst>
              <a:ext uri="{FF2B5EF4-FFF2-40B4-BE49-F238E27FC236}">
                <a16:creationId xmlns:a16="http://schemas.microsoft.com/office/drawing/2014/main" xmlns="" id="{5F7CC429-1E45-494B-AA7F-4ABFF8D72F21}"/>
              </a:ext>
            </a:extLst>
          </p:cNvPr>
          <p:cNvSpPr/>
          <p:nvPr/>
        </p:nvSpPr>
        <p:spPr>
          <a:xfrm>
            <a:off x="373244" y="132762"/>
            <a:ext cx="9247005" cy="523220"/>
          </a:xfrm>
          <a:prstGeom prst="rect">
            <a:avLst/>
          </a:prstGeom>
        </p:spPr>
        <p:txBody>
          <a:bodyPr wrap="square">
            <a:spAutoFit/>
          </a:bodyPr>
          <a:lstStyle/>
          <a:p>
            <a:pPr algn="just">
              <a:spcBef>
                <a:spcPts val="385"/>
              </a:spcBef>
              <a:spcAft>
                <a:spcPts val="385"/>
              </a:spcAft>
            </a:pPr>
            <a:r>
              <a:rPr lang="en-US" sz="28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PANDA solenoid </a:t>
            </a:r>
            <a:r>
              <a:rPr lang="en-US" sz="28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2018,          Conductor  Cost </a:t>
            </a:r>
            <a:r>
              <a:rPr lang="en-US" sz="28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a:t>
            </a:r>
          </a:p>
        </p:txBody>
      </p:sp>
      <p:sp>
        <p:nvSpPr>
          <p:cNvPr id="9" name="Прямоугольник 17">
            <a:extLst>
              <a:ext uri="{FF2B5EF4-FFF2-40B4-BE49-F238E27FC236}">
                <a16:creationId xmlns:a16="http://schemas.microsoft.com/office/drawing/2014/main" xmlns="" id="{BED484DB-4BDB-49DF-BCB5-06729B064E84}"/>
              </a:ext>
            </a:extLst>
          </p:cNvPr>
          <p:cNvSpPr/>
          <p:nvPr/>
        </p:nvSpPr>
        <p:spPr>
          <a:xfrm>
            <a:off x="368933" y="1038065"/>
            <a:ext cx="9459966" cy="5252207"/>
          </a:xfrm>
          <a:prstGeom prst="rect">
            <a:avLst/>
          </a:prstGeom>
        </p:spPr>
        <p:txBody>
          <a:bodyPr wrap="square">
            <a:spAutoFit/>
          </a:bodyPr>
          <a:lstStyle/>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sz="20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Conductor`s manufacturers</a:t>
            </a:r>
          </a:p>
          <a:p>
            <a:pPr marL="342900" indent="-342900" algn="just">
              <a:lnSpc>
                <a:spcPct val="105000"/>
              </a:lnSpc>
              <a:spcAft>
                <a:spcPts val="600"/>
              </a:spcAft>
              <a:buFont typeface="+mj-lt"/>
              <a:buAutoNum type="arabicPeriod"/>
            </a:pPr>
            <a:r>
              <a:rPr lang="en-US" b="1"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Furukawa, Japan -  according to CERN specification, 1.5 year production </a:t>
            </a:r>
            <a:r>
              <a:rPr lang="en-US" b="1" dirty="0" smtClean="0">
                <a:solidFill>
                  <a:srgbClr val="FF0000"/>
                </a:solidFill>
                <a:latin typeface="Comic Sans MS" panose="030F0702030302020204" pitchFamily="66" charset="0"/>
                <a:ea typeface="Calibri" panose="020F0502020204030204" pitchFamily="34" charset="0"/>
                <a:cs typeface="Times New Roman" panose="02020603050405020304" pitchFamily="18" charset="0"/>
              </a:rPr>
              <a:t>time</a:t>
            </a:r>
          </a:p>
          <a:p>
            <a:pPr algn="just">
              <a:lnSpc>
                <a:spcPct val="105000"/>
              </a:lnSpc>
              <a:spcAft>
                <a:spcPts val="600"/>
              </a:spcAft>
            </a:pPr>
            <a:r>
              <a:rPr lang="en-US" b="1" dirty="0" smtClean="0">
                <a:solidFill>
                  <a:srgbClr val="FF0000"/>
                </a:solidFill>
                <a:latin typeface="Comic Sans MS" panose="030F0702030302020204" pitchFamily="66" charset="0"/>
                <a:ea typeface="Calibri" panose="020F0502020204030204" pitchFamily="34" charset="0"/>
                <a:cs typeface="Times New Roman" panose="02020603050405020304" pitchFamily="18" charset="0"/>
              </a:rPr>
              <a:t>   But now absent possibility to </a:t>
            </a:r>
            <a:r>
              <a:rPr lang="en-US" b="1"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produce extrusion of Rutherford cable to </a:t>
            </a:r>
            <a:r>
              <a:rPr lang="en-US" b="1" dirty="0" smtClean="0">
                <a:solidFill>
                  <a:srgbClr val="FF0000"/>
                </a:solidFill>
                <a:latin typeface="Comic Sans MS" panose="030F0702030302020204" pitchFamily="66" charset="0"/>
                <a:ea typeface="Calibri" panose="020F0502020204030204" pitchFamily="34" charset="0"/>
                <a:cs typeface="Times New Roman" panose="02020603050405020304" pitchFamily="18" charset="0"/>
              </a:rPr>
              <a:t>Al.</a:t>
            </a:r>
          </a:p>
          <a:p>
            <a:pPr algn="just">
              <a:lnSpc>
                <a:spcPct val="105000"/>
              </a:lnSpc>
              <a:spcAft>
                <a:spcPts val="600"/>
              </a:spcAft>
            </a:pP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spcAft>
                <a:spcPts val="600"/>
              </a:spcAft>
            </a:pP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2. BINP</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1.1 year production time, if samples will produce according to CERN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specification</a:t>
            </a:r>
          </a:p>
          <a:p>
            <a:pPr algn="just">
              <a:lnSpc>
                <a:spcPct val="105000"/>
              </a:lnSpc>
            </a:pP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1339850" indent="-598488" algn="just">
              <a:lnSpc>
                <a:spcPct val="150000"/>
              </a:lnSpc>
              <a:buFont typeface="Wingdings" panose="05000000000000000000" pitchFamily="2" charset="2"/>
              <a:buChar char="v"/>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A.A. BOCHVAR </a:t>
            </a:r>
            <a:r>
              <a:rPr lang="en-US" sz="1200" b="1" cap="small"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HIGH-TECHNOLOGY SCIENTIFIC RESEARCH INSTITUTE FOR INORGANIC MATERIALS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(VNIINM), Russia – strands - according to CERN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specification - ?</a:t>
            </a: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1339850" indent="-598488" algn="just">
              <a:lnSpc>
                <a:spcPct val="150000"/>
              </a:lnSpc>
              <a:buFont typeface="Wingdings" panose="05000000000000000000" pitchFamily="2" charset="2"/>
              <a:buChar char="v"/>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VNIIKP -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Rutherford cable, according to CERN specification </a:t>
            </a:r>
          </a:p>
          <a:p>
            <a:pPr marL="1339850" indent="-598488" algn="just">
              <a:lnSpc>
                <a:spcPct val="150000"/>
              </a:lnSpc>
              <a:buFont typeface="Wingdings" panose="05000000000000000000" pitchFamily="2" charset="2"/>
              <a:buChar char="v"/>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BINP, extrusion of Rutherford cable to Al, according to CERN specification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endParaRPr lang="en-US" b="1" dirty="0">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4271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78352" y="145068"/>
            <a:ext cx="7056783" cy="415649"/>
          </a:xfrm>
        </p:spPr>
        <p:txBody>
          <a:bodyPr>
            <a:normAutofit/>
          </a:bodyPr>
          <a:lstStyle/>
          <a:p>
            <a:r>
              <a:rPr lang="en-US" sz="2000" b="1" dirty="0" smtClean="0">
                <a:solidFill>
                  <a:srgbClr val="FF0000"/>
                </a:solidFill>
                <a:latin typeface="Comic Sans MS" panose="030F0702030302020204" pitchFamily="66" charset="0"/>
              </a:rPr>
              <a:t>PANDA </a:t>
            </a:r>
            <a:r>
              <a:rPr lang="en-US" sz="2000" b="1" dirty="0">
                <a:solidFill>
                  <a:srgbClr val="FF0000"/>
                </a:solidFill>
                <a:latin typeface="Comic Sans MS" panose="030F0702030302020204" pitchFamily="66" charset="0"/>
              </a:rPr>
              <a:t>solenoid magnet</a:t>
            </a:r>
          </a:p>
        </p:txBody>
      </p:sp>
      <p:pic>
        <p:nvPicPr>
          <p:cNvPr id="11" name="Picture 2"/>
          <p:cNvPicPr/>
          <p:nvPr/>
        </p:nvPicPr>
        <p:blipFill>
          <a:blip r:embed="rId3">
            <a:extLst>
              <a:ext uri="{28A0092B-C50C-407E-A947-70E740481C1C}">
                <a14:useLocalDpi xmlns:a14="http://schemas.microsoft.com/office/drawing/2010/main" val="0"/>
              </a:ext>
            </a:extLst>
          </a:blip>
          <a:stretch>
            <a:fillRect/>
          </a:stretch>
        </p:blipFill>
        <p:spPr>
          <a:xfrm>
            <a:off x="3594179" y="829865"/>
            <a:ext cx="5454027" cy="5126797"/>
          </a:xfrm>
          <a:prstGeom prst="rect">
            <a:avLst/>
          </a:prstGeom>
        </p:spPr>
      </p:pic>
      <p:sp>
        <p:nvSpPr>
          <p:cNvPr id="12" name="Прямоугольник 11"/>
          <p:cNvSpPr/>
          <p:nvPr/>
        </p:nvSpPr>
        <p:spPr>
          <a:xfrm>
            <a:off x="256847" y="1569769"/>
            <a:ext cx="3183039" cy="2308324"/>
          </a:xfrm>
          <a:prstGeom prst="rect">
            <a:avLst/>
          </a:prstGeom>
        </p:spPr>
        <p:txBody>
          <a:bodyPr wrap="square">
            <a:spAutoFit/>
          </a:bodyPr>
          <a:lstStyle/>
          <a:p>
            <a:pPr algn="just">
              <a:spcAft>
                <a:spcPts val="400"/>
              </a:spcAft>
            </a:pPr>
            <a:r>
              <a:rPr lang="en-US" sz="1600" b="1" dirty="0">
                <a:latin typeface="Calibri" panose="020F0502020204030204" pitchFamily="34" charset="0"/>
                <a:ea typeface="Times New Roman" panose="02020603050405020304" pitchFamily="18" charset="0"/>
                <a:cs typeface="Calibri" panose="020F0502020204030204" pitchFamily="34" charset="0"/>
              </a:rPr>
              <a:t>The PANDA solenoid is designed to provide a magnetic field of 2 T with a uniformity of ± 2% and radial magnetic field integral in the range 0 to 2 mm over the central tracking region. The magnet is characterized by a warm bore of 1.9 m diameter, a free length of 4 m and </a:t>
            </a:r>
            <a:r>
              <a:rPr lang="en-US" sz="1600" b="1" dirty="0" smtClean="0">
                <a:latin typeface="Calibri" panose="020F0502020204030204" pitchFamily="34" charset="0"/>
                <a:ea typeface="Times New Roman" panose="02020603050405020304" pitchFamily="18" charset="0"/>
                <a:cs typeface="Calibri" panose="020F0502020204030204" pitchFamily="34" charset="0"/>
              </a:rPr>
              <a:t>22.4 </a:t>
            </a:r>
            <a:r>
              <a:rPr lang="en-US" sz="1600" b="1" dirty="0">
                <a:latin typeface="Calibri" panose="020F0502020204030204" pitchFamily="34" charset="0"/>
                <a:ea typeface="Times New Roman" panose="02020603050405020304" pitchFamily="18" charset="0"/>
                <a:cs typeface="Calibri" panose="020F0502020204030204" pitchFamily="34" charset="0"/>
              </a:rPr>
              <a:t>MJ of stored energy.</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Прямоугольник 13"/>
          <p:cNvSpPr/>
          <p:nvPr/>
        </p:nvSpPr>
        <p:spPr>
          <a:xfrm>
            <a:off x="561614" y="6199160"/>
            <a:ext cx="8190500" cy="307777"/>
          </a:xfrm>
          <a:prstGeom prst="rect">
            <a:avLst/>
          </a:prstGeom>
        </p:spPr>
        <p:txBody>
          <a:bodyPr wrap="square">
            <a:spAutoFit/>
          </a:bodyPr>
          <a:lstStyle/>
          <a:p>
            <a:pPr algn="just">
              <a:spcBef>
                <a:spcPts val="600"/>
              </a:spcBef>
              <a:spcAft>
                <a:spcPts val="600"/>
              </a:spcAft>
            </a:pPr>
            <a:r>
              <a:rPr lang="en-US" sz="1400" b="1" dirty="0">
                <a:latin typeface="Arial" panose="020B0604020202020204" pitchFamily="34" charset="0"/>
                <a:ea typeface="Times New Roman" panose="02020603050405020304" pitchFamily="18" charset="0"/>
                <a:cs typeface="Times New Roman" panose="02020603050405020304" pitchFamily="18" charset="0"/>
              </a:rPr>
              <a:t>Figure 1. Artistic cut side view of the solenoid magnet including contained detector systems.</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075553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35267" y="185865"/>
            <a:ext cx="7056783" cy="365542"/>
          </a:xfrm>
        </p:spPr>
        <p:txBody>
          <a:bodyPr>
            <a:normAutofit fontScale="90000"/>
          </a:bodyPr>
          <a:lstStyle/>
          <a:p>
            <a:r>
              <a:rPr lang="en-US" sz="2000" b="1" dirty="0" smtClean="0">
                <a:solidFill>
                  <a:srgbClr val="FF0000"/>
                </a:solidFill>
                <a:latin typeface="Comic Sans MS" panose="030F0702030302020204" pitchFamily="66" charset="0"/>
              </a:rPr>
              <a:t>Status of the PANDA conductor production</a:t>
            </a:r>
            <a:endParaRPr lang="en-US" sz="2000" b="1" dirty="0">
              <a:solidFill>
                <a:srgbClr val="FF0000"/>
              </a:solidFill>
              <a:latin typeface="Comic Sans MS" panose="030F0702030302020204" pitchFamily="66" charset="0"/>
            </a:endParaRPr>
          </a:p>
        </p:txBody>
      </p:sp>
      <p:sp>
        <p:nvSpPr>
          <p:cNvPr id="6" name="Прямоугольник 5"/>
          <p:cNvSpPr/>
          <p:nvPr/>
        </p:nvSpPr>
        <p:spPr>
          <a:xfrm>
            <a:off x="3737131" y="6146458"/>
            <a:ext cx="3135795" cy="307777"/>
          </a:xfrm>
          <a:prstGeom prst="rect">
            <a:avLst/>
          </a:prstGeom>
        </p:spPr>
        <p:txBody>
          <a:bodyPr wrap="none">
            <a:spAutoFit/>
          </a:bodyPr>
          <a:lstStyle/>
          <a:p>
            <a:r>
              <a:rPr lang="en-US" sz="1400" b="1" dirty="0" smtClean="0">
                <a:latin typeface="Arial" panose="020B0604020202020204" pitchFamily="34" charset="0"/>
                <a:ea typeface="Times New Roman" panose="02020603050405020304" pitchFamily="18" charset="0"/>
                <a:cs typeface="Times New Roman" panose="02020603050405020304" pitchFamily="18" charset="0"/>
              </a:rPr>
              <a:t>Figure 2. Conductor cross section.</a:t>
            </a:r>
            <a:endParaRPr lang="en-US" sz="1400" b="1"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05" y="781243"/>
            <a:ext cx="8409295" cy="5330709"/>
          </a:xfrm>
          <a:prstGeom prst="rect">
            <a:avLst/>
          </a:prstGeom>
        </p:spPr>
      </p:pic>
    </p:spTree>
    <p:extLst>
      <p:ext uri="{BB962C8B-B14F-4D97-AF65-F5344CB8AC3E}">
        <p14:creationId xmlns:p14="http://schemas.microsoft.com/office/powerpoint/2010/main" val="323960789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1" dirty="0">
              <a:solidFill>
                <a:srgbClr val="FF0000"/>
              </a:solidFill>
              <a:latin typeface="Comic Sans MS" panose="030F0702030302020204" pitchFamily="66" charset="0"/>
            </a:endParaRPr>
          </a:p>
        </p:txBody>
      </p:sp>
      <p:sp>
        <p:nvSpPr>
          <p:cNvPr id="6" name="Заголовок 3"/>
          <p:cNvSpPr>
            <a:spLocks noGrp="1"/>
          </p:cNvSpPr>
          <p:nvPr>
            <p:ph type="ctrTitle"/>
          </p:nvPr>
        </p:nvSpPr>
        <p:spPr>
          <a:xfrm>
            <a:off x="1487667" y="338265"/>
            <a:ext cx="7056783" cy="365542"/>
          </a:xfrm>
        </p:spPr>
        <p:txBody>
          <a:bodyPr>
            <a:normAutofit fontScale="90000"/>
          </a:bodyPr>
          <a:lstStyle/>
          <a:p>
            <a:r>
              <a:rPr lang="en-US" sz="2000" b="1" dirty="0" smtClean="0">
                <a:solidFill>
                  <a:srgbClr val="FF0000"/>
                </a:solidFill>
                <a:latin typeface="Comic Sans MS" panose="030F0702030302020204" pitchFamily="66" charset="0"/>
              </a:rPr>
              <a:t>Status of the PANDA conductor production</a:t>
            </a:r>
            <a:endParaRPr lang="en-US" sz="2000" b="1" dirty="0">
              <a:solidFill>
                <a:srgbClr val="FF0000"/>
              </a:solidFill>
              <a:latin typeface="Comic Sans MS" panose="030F0702030302020204" pitchFamily="66" charset="0"/>
            </a:endParaRPr>
          </a:p>
        </p:txBody>
      </p:sp>
      <p:sp>
        <p:nvSpPr>
          <p:cNvPr id="2" name="Прямоугольник 1"/>
          <p:cNvSpPr/>
          <p:nvPr/>
        </p:nvSpPr>
        <p:spPr>
          <a:xfrm>
            <a:off x="392103" y="1052129"/>
            <a:ext cx="9247909" cy="2169825"/>
          </a:xfrm>
          <a:prstGeom prst="rect">
            <a:avLst/>
          </a:prstGeom>
        </p:spPr>
        <p:txBody>
          <a:bodyPr wrap="square">
            <a:spAutoFit/>
          </a:bodyPr>
          <a:lstStyle/>
          <a:p>
            <a:pPr algn="ctr">
              <a:lnSpc>
                <a:spcPct val="150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A.A. BOCHVAR </a:t>
            </a:r>
            <a:r>
              <a:rPr lang="en-US" sz="1200" b="1" cap="small"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HIGH-TECHNOLOGY SCIENTIFIC RESEARCH INSTITUTE FOR INORGANIC MATERIALS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(VNIINM),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Russia</a:t>
            </a:r>
          </a:p>
          <a:p>
            <a:pPr algn="ctr">
              <a:lnSpc>
                <a:spcPct val="150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strands - according to CERN specification -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p>
          <a:p>
            <a:pPr algn="ctr">
              <a:lnSpc>
                <a:spcPct val="150000"/>
              </a:lnSpc>
            </a:pP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ctr">
              <a:lnSpc>
                <a:spcPct val="150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Max. length of a strand – 20 000 m</a:t>
            </a: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3" name="TextBox 2"/>
          <p:cNvSpPr txBox="1"/>
          <p:nvPr/>
        </p:nvSpPr>
        <p:spPr>
          <a:xfrm>
            <a:off x="1044999" y="3307177"/>
            <a:ext cx="7637318" cy="3046988"/>
          </a:xfrm>
          <a:prstGeom prst="rect">
            <a:avLst/>
          </a:prstGeom>
          <a:noFill/>
        </p:spPr>
        <p:txBody>
          <a:bodyPr wrap="square" rtlCol="0">
            <a:spAutoFit/>
          </a:bodyPr>
          <a:lstStyle/>
          <a:p>
            <a:pPr algn="ctr"/>
            <a:r>
              <a:rPr lang="en-US" sz="1600" b="1" dirty="0" smtClean="0">
                <a:latin typeface="Comic Sans MS" panose="030F0702030302020204" pitchFamily="66" charset="0"/>
              </a:rPr>
              <a:t>For development</a:t>
            </a:r>
          </a:p>
          <a:p>
            <a:r>
              <a:rPr lang="en-US" sz="1600" b="1" dirty="0" smtClean="0">
                <a:latin typeface="Comic Sans MS" panose="030F0702030302020204" pitchFamily="66" charset="0"/>
              </a:rPr>
              <a:t>Manufactured strand:</a:t>
            </a:r>
          </a:p>
          <a:p>
            <a:pPr marL="285750" indent="-285750">
              <a:buFont typeface="Arial" panose="020B0604020202020204" pitchFamily="34" charset="0"/>
              <a:buChar char="•"/>
            </a:pPr>
            <a:r>
              <a:rPr lang="en-US" sz="1600" b="1" dirty="0" smtClean="0">
                <a:latin typeface="Comic Sans MS" panose="030F0702030302020204" pitchFamily="66" charset="0"/>
              </a:rPr>
              <a:t>Diameter			 – 1,4 mm;</a:t>
            </a:r>
          </a:p>
          <a:p>
            <a:pPr marL="285750" indent="-285750">
              <a:buFont typeface="Arial" panose="020B0604020202020204" pitchFamily="34" charset="0"/>
              <a:buChar char="•"/>
            </a:pPr>
            <a:r>
              <a:rPr lang="en-US" sz="1600" b="1" dirty="0" smtClean="0">
                <a:latin typeface="Comic Sans MS" panose="030F0702030302020204" pitchFamily="66" charset="0"/>
              </a:rPr>
              <a:t>Length			- 1700 m.</a:t>
            </a:r>
          </a:p>
          <a:p>
            <a:pPr marL="285750" indent="-285750">
              <a:buFont typeface="Arial" panose="020B0604020202020204" pitchFamily="34" charset="0"/>
              <a:buChar char="•"/>
            </a:pPr>
            <a:endParaRPr lang="en-US" sz="1600" b="1" dirty="0" smtClean="0">
              <a:latin typeface="Comic Sans MS" panose="030F0702030302020204" pitchFamily="66" charset="0"/>
            </a:endParaRPr>
          </a:p>
          <a:p>
            <a:pPr algn="ctr"/>
            <a:r>
              <a:rPr lang="en-US" sz="1600" b="1" dirty="0" smtClean="0">
                <a:latin typeface="Comic Sans MS" panose="030F0702030302020204" pitchFamily="66" charset="0"/>
              </a:rPr>
              <a:t>Set up for study of strand parameters</a:t>
            </a:r>
          </a:p>
          <a:p>
            <a:r>
              <a:rPr lang="en-US" sz="1600" b="1" dirty="0" smtClean="0">
                <a:latin typeface="Comic Sans MS" panose="030F0702030302020204" pitchFamily="66" charset="0"/>
              </a:rPr>
              <a:t>Max. current 				- 1 kA</a:t>
            </a:r>
          </a:p>
          <a:p>
            <a:r>
              <a:rPr lang="en-US" sz="1600" b="1" dirty="0" smtClean="0">
                <a:latin typeface="Comic Sans MS" panose="030F0702030302020204" pitchFamily="66" charset="0"/>
              </a:rPr>
              <a:t>Max. magnetic field			- 3 T</a:t>
            </a:r>
          </a:p>
          <a:p>
            <a:r>
              <a:rPr lang="en-US" sz="1600" b="1" dirty="0" smtClean="0">
                <a:latin typeface="Comic Sans MS" panose="030F0702030302020204" pitchFamily="66" charset="0"/>
              </a:rPr>
              <a:t>Measurement RRR			- yes</a:t>
            </a:r>
          </a:p>
          <a:p>
            <a:endParaRPr lang="en-US" sz="1600" b="1" dirty="0">
              <a:latin typeface="Comic Sans MS" panose="030F0702030302020204" pitchFamily="66" charset="0"/>
            </a:endParaRPr>
          </a:p>
          <a:p>
            <a:pPr algn="ctr"/>
            <a:r>
              <a:rPr lang="en-US" sz="1600" b="1" dirty="0" smtClean="0">
                <a:latin typeface="Comic Sans MS" panose="030F0702030302020204" pitchFamily="66" charset="0"/>
              </a:rPr>
              <a:t>Machine for production pure Al rods diameter 9,5 mm – yes</a:t>
            </a:r>
            <a:endParaRPr lang="ru-RU" sz="1600" b="1" dirty="0" smtClean="0">
              <a:latin typeface="Comic Sans MS" panose="030F0702030302020204" pitchFamily="66" charset="0"/>
            </a:endParaRPr>
          </a:p>
          <a:p>
            <a:r>
              <a:rPr lang="en-US" sz="1600" b="1" dirty="0" smtClean="0">
                <a:latin typeface="Comic Sans MS" panose="030F0702030302020204" pitchFamily="66" charset="0"/>
              </a:rPr>
              <a:t>Weight loss	pure Al				-   10-20%</a:t>
            </a:r>
            <a:endParaRPr lang="ru-RU" sz="1600" b="1" dirty="0">
              <a:latin typeface="Comic Sans MS" panose="030F0702030302020204" pitchFamily="66" charset="0"/>
            </a:endParaRPr>
          </a:p>
        </p:txBody>
      </p:sp>
    </p:spTree>
    <p:extLst>
      <p:ext uri="{BB962C8B-B14F-4D97-AF65-F5344CB8AC3E}">
        <p14:creationId xmlns:p14="http://schemas.microsoft.com/office/powerpoint/2010/main" val="366591813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1" dirty="0">
              <a:solidFill>
                <a:srgbClr val="FF0000"/>
              </a:solidFill>
              <a:latin typeface="Comic Sans MS" panose="030F0702030302020204" pitchFamily="66" charset="0"/>
            </a:endParaRPr>
          </a:p>
        </p:txBody>
      </p:sp>
      <p:sp>
        <p:nvSpPr>
          <p:cNvPr id="4" name="Заголовок 3"/>
          <p:cNvSpPr>
            <a:spLocks noGrp="1"/>
          </p:cNvSpPr>
          <p:nvPr>
            <p:ph type="ctrTitle"/>
          </p:nvPr>
        </p:nvSpPr>
        <p:spPr>
          <a:xfrm>
            <a:off x="1487667" y="338265"/>
            <a:ext cx="7056783" cy="365542"/>
          </a:xfrm>
        </p:spPr>
        <p:txBody>
          <a:bodyPr>
            <a:normAutofit fontScale="90000"/>
          </a:bodyPr>
          <a:lstStyle/>
          <a:p>
            <a:r>
              <a:rPr lang="en-US" sz="2000" b="1" dirty="0" smtClean="0">
                <a:solidFill>
                  <a:srgbClr val="FF0000"/>
                </a:solidFill>
                <a:latin typeface="Comic Sans MS" panose="030F0702030302020204" pitchFamily="66" charset="0"/>
              </a:rPr>
              <a:t>Status of the PANDA conductor production</a:t>
            </a:r>
            <a:endParaRPr lang="en-US" sz="2000" b="1" dirty="0">
              <a:solidFill>
                <a:srgbClr val="FF0000"/>
              </a:solidFill>
              <a:latin typeface="Comic Sans MS" panose="030F0702030302020204" pitchFamily="66" charset="0"/>
            </a:endParaRPr>
          </a:p>
        </p:txBody>
      </p:sp>
      <p:pic>
        <p:nvPicPr>
          <p:cNvPr id="2" name="Рисунок 1"/>
          <p:cNvPicPr>
            <a:picLocks noChangeAspect="1"/>
          </p:cNvPicPr>
          <p:nvPr/>
        </p:nvPicPr>
        <p:blipFill>
          <a:blip r:embed="rId3"/>
          <a:stretch>
            <a:fillRect/>
          </a:stretch>
        </p:blipFill>
        <p:spPr>
          <a:xfrm>
            <a:off x="172162" y="1067809"/>
            <a:ext cx="9382992" cy="4406916"/>
          </a:xfrm>
          <a:prstGeom prst="rect">
            <a:avLst/>
          </a:prstGeom>
        </p:spPr>
      </p:pic>
      <p:sp>
        <p:nvSpPr>
          <p:cNvPr id="3" name="TextBox 2"/>
          <p:cNvSpPr txBox="1"/>
          <p:nvPr/>
        </p:nvSpPr>
        <p:spPr>
          <a:xfrm>
            <a:off x="1870364" y="5529462"/>
            <a:ext cx="5631873" cy="923330"/>
          </a:xfrm>
          <a:prstGeom prst="rect">
            <a:avLst/>
          </a:prstGeom>
          <a:noFill/>
        </p:spPr>
        <p:txBody>
          <a:bodyPr wrap="square" rtlCol="0">
            <a:spAutoFit/>
          </a:bodyPr>
          <a:lstStyle/>
          <a:p>
            <a:r>
              <a:rPr lang="en-US" b="1" dirty="0" smtClean="0">
                <a:solidFill>
                  <a:schemeClr val="accent1">
                    <a:lumMod val="75000"/>
                  </a:schemeClr>
                </a:solidFill>
                <a:latin typeface="Comic Sans MS" panose="030F0702030302020204" pitchFamily="66" charset="0"/>
              </a:rPr>
              <a:t>Suggest changing</a:t>
            </a:r>
          </a:p>
          <a:p>
            <a:pPr marL="285750" indent="-285750">
              <a:buFont typeface="Arial" panose="020B0604020202020204" pitchFamily="34" charset="0"/>
              <a:buChar char="•"/>
            </a:pPr>
            <a:r>
              <a:rPr lang="en-US" b="1" dirty="0" smtClean="0">
                <a:solidFill>
                  <a:schemeClr val="accent1">
                    <a:lumMod val="75000"/>
                  </a:schemeClr>
                </a:solidFill>
                <a:latin typeface="Comic Sans MS" panose="030F0702030302020204" pitchFamily="66" charset="0"/>
              </a:rPr>
              <a:t> diameter filament			25 ÷ 35 µm</a:t>
            </a:r>
          </a:p>
          <a:p>
            <a:pPr marL="285750" indent="-285750">
              <a:buFont typeface="Arial" panose="020B0604020202020204" pitchFamily="34" charset="0"/>
              <a:buChar char="•"/>
            </a:pPr>
            <a:r>
              <a:rPr lang="en-US" b="1" dirty="0" err="1" smtClean="0">
                <a:solidFill>
                  <a:schemeClr val="accent1">
                    <a:lumMod val="75000"/>
                  </a:schemeClr>
                </a:solidFill>
                <a:latin typeface="Comic Sans MS" panose="030F0702030302020204" pitchFamily="66" charset="0"/>
              </a:rPr>
              <a:t>Jc</a:t>
            </a:r>
            <a:r>
              <a:rPr lang="en-US" b="1" dirty="0" smtClean="0">
                <a:solidFill>
                  <a:schemeClr val="accent1">
                    <a:lumMod val="75000"/>
                  </a:schemeClr>
                </a:solidFill>
                <a:latin typeface="Comic Sans MS" panose="030F0702030302020204" pitchFamily="66" charset="0"/>
              </a:rPr>
              <a:t>							≥ 3000 A/mm</a:t>
            </a:r>
            <a:r>
              <a:rPr lang="en-US" b="1" baseline="30000" dirty="0" smtClean="0">
                <a:solidFill>
                  <a:schemeClr val="accent1">
                    <a:lumMod val="75000"/>
                  </a:schemeClr>
                </a:solidFill>
                <a:latin typeface="Comic Sans MS" panose="030F0702030302020204" pitchFamily="66" charset="0"/>
              </a:rPr>
              <a:t>2</a:t>
            </a:r>
            <a:endParaRPr lang="ru-RU" b="1" baseline="30000"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297603215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2" name="Прямоугольник 1"/>
          <p:cNvSpPr/>
          <p:nvPr/>
        </p:nvSpPr>
        <p:spPr>
          <a:xfrm>
            <a:off x="353651" y="265781"/>
            <a:ext cx="9382631" cy="6437788"/>
          </a:xfrm>
          <a:prstGeom prst="rect">
            <a:avLst/>
          </a:prstGeom>
        </p:spPr>
        <p:txBody>
          <a:bodyPr wrap="square">
            <a:spAutoFit/>
          </a:bodyPr>
          <a:lstStyle/>
          <a:p>
            <a:pPr indent="450215" algn="ctr">
              <a:lnSpc>
                <a:spcPct val="115000"/>
              </a:lnSpc>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CONTROLS</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indent="450215" algn="ctr">
              <a:lnSpc>
                <a:spcPct val="115000"/>
              </a:lnSpc>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4.1 On strands</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pPr>
            <a:r>
              <a:rPr 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4.1.1 Continuous control during fabrication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Eddy current scan on each strand to check for cracks and metallic inclusions.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Diameter control of the strand.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Visual control.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Cleaning control to be specified by the contractor.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Speed and rotation direction of the twist machine.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Recording the copper to superconducting ratio versus the length.</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pPr>
            <a:r>
              <a:rPr 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4.1.2 At start and end of each unit length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Critical current and n-value at 4.2 K and 3, 4 and 5 T.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RRR of the copper.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NbTi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ratio by weight method.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Visual control on twist and broken filaments after removal of Cu by etching.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Micrograph of the cross-section.</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pPr>
            <a:r>
              <a:rPr 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4.1.3 Material test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NbTi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billet chemical composition must be produced by the contractor as a part of the quality assurance plan.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NbTi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mechanical tensile strength, 0.2% yield strength and hardness must be given according to ISO 9000 norm.</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424197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smtClean="0">
                <a:solidFill>
                  <a:srgbClr val="FF0000"/>
                </a:solidFill>
                <a:latin typeface="Comic Sans MS" panose="030F0702030302020204" pitchFamily="66" charset="0"/>
              </a:rPr>
              <a:t>Status of the PANDA conductor production</a:t>
            </a:r>
            <a:endParaRPr lang="en-US" sz="2000" b="1" dirty="0">
              <a:solidFill>
                <a:srgbClr val="FF0000"/>
              </a:solidFill>
              <a:latin typeface="Comic Sans MS" panose="030F0702030302020204" pitchFamily="66" charset="0"/>
            </a:endParaRPr>
          </a:p>
        </p:txBody>
      </p:sp>
      <p:sp>
        <p:nvSpPr>
          <p:cNvPr id="3" name="Прямоугольник 2"/>
          <p:cNvSpPr/>
          <p:nvPr/>
        </p:nvSpPr>
        <p:spPr>
          <a:xfrm>
            <a:off x="2476500" y="3105835"/>
            <a:ext cx="4953000" cy="369332"/>
          </a:xfrm>
          <a:prstGeom prst="rect">
            <a:avLst/>
          </a:prstGeom>
        </p:spPr>
        <p:txBody>
          <a:bodyPr>
            <a:spAutoFit/>
          </a:bodyPr>
          <a:lstStyle/>
          <a:p>
            <a:endParaRPr lang="ru-RU" dirty="0"/>
          </a:p>
        </p:txBody>
      </p:sp>
      <p:sp>
        <p:nvSpPr>
          <p:cNvPr id="4" name="Прямоугольник 3"/>
          <p:cNvSpPr/>
          <p:nvPr/>
        </p:nvSpPr>
        <p:spPr>
          <a:xfrm>
            <a:off x="244361" y="889844"/>
            <a:ext cx="9238593" cy="5170646"/>
          </a:xfrm>
          <a:prstGeom prst="rect">
            <a:avLst/>
          </a:prstGeom>
        </p:spPr>
        <p:txBody>
          <a:bodyPr wrap="square">
            <a:spAutoFit/>
          </a:bodyPr>
          <a:lstStyle/>
          <a:p>
            <a:pPr marL="741362" algn="ctr">
              <a:lnSpc>
                <a:spcPct val="150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VNIIKP</a:t>
            </a:r>
            <a:endPar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741362" algn="ctr">
              <a:lnSpc>
                <a:spcPct val="150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Russian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Scientific Research Design and Technological </a:t>
            </a:r>
            <a:endPar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741362" algn="ctr">
              <a:lnSpc>
                <a:spcPct val="150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Institute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of Cable Industry</a:t>
            </a:r>
          </a:p>
          <a:p>
            <a:pPr marL="741362" algn="just">
              <a:lnSpc>
                <a:spcPct val="150000"/>
              </a:lnSpc>
            </a:pPr>
            <a:endPar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741362" algn="just">
              <a:lnSpc>
                <a:spcPct val="150000"/>
              </a:lnSpc>
            </a:pP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741362" algn="just">
              <a:lnSpc>
                <a:spcPct val="150000"/>
              </a:lnSpc>
            </a:pPr>
            <a:r>
              <a:rPr lang="en-US" b="1" dirty="0" smtClean="0">
                <a:latin typeface="Comic Sans MS" panose="030F0702030302020204" pitchFamily="66" charset="0"/>
                <a:ea typeface="Calibri" panose="020F0502020204030204" pitchFamily="34" charset="0"/>
                <a:cs typeface="Times New Roman" panose="02020603050405020304" pitchFamily="18" charset="0"/>
              </a:rPr>
              <a:t>Adjustment and fitting machine to produce Rutherford cable (max. 28 strands) 					-  </a:t>
            </a:r>
            <a:r>
              <a:rPr lang="en-US" b="1" dirty="0">
                <a:latin typeface="Comic Sans MS" panose="030F0702030302020204" pitchFamily="66" charset="0"/>
                <a:ea typeface="Calibri" panose="020F0502020204030204" pitchFamily="34" charset="0"/>
                <a:cs typeface="Times New Roman" panose="02020603050405020304" pitchFamily="18" charset="0"/>
              </a:rPr>
              <a:t>according to CERN specification </a:t>
            </a:r>
            <a:endParaRPr lang="en-US" b="1" dirty="0" smtClean="0">
              <a:latin typeface="Comic Sans MS" panose="030F0702030302020204" pitchFamily="66" charset="0"/>
              <a:ea typeface="Calibri" panose="020F0502020204030204" pitchFamily="34" charset="0"/>
              <a:cs typeface="Times New Roman" panose="02020603050405020304" pitchFamily="18" charset="0"/>
            </a:endParaRPr>
          </a:p>
          <a:p>
            <a:pPr marL="741362" algn="just">
              <a:lnSpc>
                <a:spcPct val="150000"/>
              </a:lnSpc>
            </a:pPr>
            <a:endParaRPr lang="en-US" b="1" dirty="0" smtClean="0">
              <a:latin typeface="Comic Sans MS" panose="030F0702030302020204" pitchFamily="66" charset="0"/>
              <a:ea typeface="Calibri" panose="020F0502020204030204" pitchFamily="34" charset="0"/>
              <a:cs typeface="Times New Roman" panose="02020603050405020304" pitchFamily="18" charset="0"/>
            </a:endParaRPr>
          </a:p>
          <a:p>
            <a:pPr marL="741362" algn="just">
              <a:lnSpc>
                <a:spcPct val="150000"/>
              </a:lnSpc>
            </a:pPr>
            <a:r>
              <a:rPr lang="de-DE" sz="2000" dirty="0"/>
              <a:t>The nominal </a:t>
            </a:r>
            <a:r>
              <a:rPr lang="de-DE" sz="2000" dirty="0" err="1"/>
              <a:t>cable</a:t>
            </a:r>
            <a:r>
              <a:rPr lang="de-DE" sz="2000" dirty="0"/>
              <a:t> </a:t>
            </a:r>
            <a:r>
              <a:rPr lang="de-DE" sz="2000" dirty="0" err="1"/>
              <a:t>insulation</a:t>
            </a:r>
            <a:r>
              <a:rPr lang="de-DE" sz="2000" dirty="0"/>
              <a:t> </a:t>
            </a:r>
            <a:r>
              <a:rPr lang="de-DE" sz="2000" dirty="0" err="1"/>
              <a:t>thickness</a:t>
            </a:r>
            <a:r>
              <a:rPr lang="de-DE" sz="2000" dirty="0"/>
              <a:t> </a:t>
            </a:r>
            <a:r>
              <a:rPr lang="de-DE" sz="2000" dirty="0" err="1"/>
              <a:t>is</a:t>
            </a:r>
            <a:r>
              <a:rPr lang="de-DE" sz="2000" dirty="0"/>
              <a:t> 0.200 mm per </a:t>
            </a:r>
            <a:r>
              <a:rPr lang="de-DE" sz="2000" dirty="0" err="1"/>
              <a:t>side</a:t>
            </a:r>
            <a:r>
              <a:rPr lang="de-DE" sz="2000" dirty="0"/>
              <a:t>. </a:t>
            </a:r>
            <a:endParaRPr lang="de-DE" sz="2000" dirty="0" smtClean="0"/>
          </a:p>
          <a:p>
            <a:pPr marL="741362" algn="just">
              <a:lnSpc>
                <a:spcPct val="150000"/>
              </a:lnSpc>
            </a:pPr>
            <a:endParaRPr lang="en-US" sz="2000" b="1" dirty="0">
              <a:latin typeface="Comic Sans MS" panose="030F0702030302020204" pitchFamily="66" charset="0"/>
              <a:ea typeface="Calibri" panose="020F0502020204030204" pitchFamily="34" charset="0"/>
              <a:cs typeface="Times New Roman" panose="02020603050405020304" pitchFamily="18" charset="0"/>
            </a:endParaRPr>
          </a:p>
          <a:p>
            <a:pPr marL="741362" algn="just">
              <a:lnSpc>
                <a:spcPct val="150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Machines for installation </a:t>
            </a:r>
            <a:r>
              <a:rPr lang="en-US" b="1" dirty="0" err="1"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kapton</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tape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25</a:t>
            </a:r>
            <a:r>
              <a:rPr lang="en-US" b="1" dirty="0">
                <a:solidFill>
                  <a:schemeClr val="accent1">
                    <a:lumMod val="75000"/>
                  </a:schemeClr>
                </a:solidFill>
                <a:latin typeface="Comic Sans MS" panose="030F0702030302020204" pitchFamily="66" charset="0"/>
              </a:rPr>
              <a:t>µm</a:t>
            </a:r>
          </a:p>
          <a:p>
            <a:pPr marL="741362" algn="just">
              <a:lnSpc>
                <a:spcPct val="150000"/>
              </a:lnSpc>
            </a:pP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and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E-glass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tape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50 </a:t>
            </a:r>
            <a:r>
              <a:rPr lang="en-US" b="1" dirty="0" smtClean="0">
                <a:solidFill>
                  <a:schemeClr val="accent1">
                    <a:lumMod val="75000"/>
                  </a:schemeClr>
                </a:solidFill>
                <a:latin typeface="Comic Sans MS" panose="030F0702030302020204" pitchFamily="66" charset="0"/>
              </a:rPr>
              <a:t>µm</a:t>
            </a:r>
            <a:r>
              <a:rPr lang="ru-RU" b="1" dirty="0" smtClean="0">
                <a:solidFill>
                  <a:schemeClr val="accent1">
                    <a:lumMod val="75000"/>
                  </a:schemeClr>
                </a:solidFill>
                <a:latin typeface="Comic Sans MS" panose="030F0702030302020204" pitchFamily="66"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Yes</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48773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pic>
        <p:nvPicPr>
          <p:cNvPr id="2" name="Рисунок 1"/>
          <p:cNvPicPr>
            <a:picLocks noChangeAspect="1"/>
          </p:cNvPicPr>
          <p:nvPr/>
        </p:nvPicPr>
        <p:blipFill>
          <a:blip r:embed="rId3"/>
          <a:stretch>
            <a:fillRect/>
          </a:stretch>
        </p:blipFill>
        <p:spPr>
          <a:xfrm>
            <a:off x="657050" y="987136"/>
            <a:ext cx="8518775" cy="4842164"/>
          </a:xfrm>
          <a:prstGeom prst="rect">
            <a:avLst/>
          </a:prstGeom>
        </p:spPr>
      </p:pic>
    </p:spTree>
    <p:extLst>
      <p:ext uri="{BB962C8B-B14F-4D97-AF65-F5344CB8AC3E}">
        <p14:creationId xmlns:p14="http://schemas.microsoft.com/office/powerpoint/2010/main" val="184157195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35267" y="185865"/>
            <a:ext cx="7056783" cy="365542"/>
          </a:xfrm>
        </p:spPr>
        <p:txBody>
          <a:bodyPr>
            <a:normAutofit fontScale="90000"/>
          </a:bodyPr>
          <a:lstStyle/>
          <a:p>
            <a:r>
              <a:rPr lang="en-US" sz="2000" b="1" dirty="0" smtClean="0">
                <a:solidFill>
                  <a:srgbClr val="FF0000"/>
                </a:solidFill>
                <a:latin typeface="Comic Sans MS" panose="030F0702030302020204" pitchFamily="66" charset="0"/>
              </a:rPr>
              <a:t>Control</a:t>
            </a:r>
            <a:endParaRPr lang="en-US" sz="2000" b="1" dirty="0">
              <a:solidFill>
                <a:srgbClr val="FF0000"/>
              </a:solidFill>
              <a:latin typeface="Comic Sans MS" panose="030F0702030302020204" pitchFamily="66" charset="0"/>
            </a:endParaRPr>
          </a:p>
        </p:txBody>
      </p:sp>
      <p:sp>
        <p:nvSpPr>
          <p:cNvPr id="2" name="Прямоугольник 1"/>
          <p:cNvSpPr/>
          <p:nvPr/>
        </p:nvSpPr>
        <p:spPr>
          <a:xfrm>
            <a:off x="395567" y="998005"/>
            <a:ext cx="8936182" cy="4411913"/>
          </a:xfrm>
          <a:prstGeom prst="rect">
            <a:avLst/>
          </a:prstGeom>
        </p:spPr>
        <p:txBody>
          <a:bodyPr wrap="square">
            <a:spAutoFit/>
          </a:bodyPr>
          <a:lstStyle/>
          <a:p>
            <a:pPr indent="450215" algn="ctr">
              <a:lnSpc>
                <a:spcPct val="112000"/>
              </a:lnSpc>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4.2 On the cable</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2000"/>
              </a:lnSpc>
            </a:pPr>
            <a:r>
              <a:rPr lang="en-US" b="1" i="1" dirty="0">
                <a:solidFill>
                  <a:srgbClr val="000000"/>
                </a:solidFill>
              </a:rPr>
              <a:t>4.1.1 Continuous control during fabrication</a:t>
            </a:r>
            <a:r>
              <a:rPr lang="en-US" dirty="0">
                <a:solidFill>
                  <a:srgbClr val="000000"/>
                </a:solidFill>
              </a:rPr>
              <a:t> </a:t>
            </a:r>
            <a:endParaRPr lang="ru-RU" dirty="0"/>
          </a:p>
          <a:p>
            <a:pPr marL="342900" lvl="0" indent="-342900" algn="just">
              <a:lnSpc>
                <a:spcPct val="112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Dimensional calibration under controlled conditions. The contractor shall describe the proposed system.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2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 cross-overs, nor swelling, nor kinking, no welds.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2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Speed and rotation direction of the cabling machine.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2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Visual control.</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2000"/>
              </a:lnSpc>
            </a:pPr>
            <a:r>
              <a:rPr 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4.1.2 At start and end of each unit length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2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Critical current and n-value measurement on 2 strands extracted from each cable sample, one at the start and one at the end of each length. Strands must be of different billet number. The measurement shall be performed at 4.2 K and 3, 4 and 5 T. The critical currents shall be compared to the measured critical currents of the same strands before cabling.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2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RRR copper degradation measurement on 2 strands.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2000"/>
              </a:lnSpc>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Control of broken filaments by etching.</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682114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56049" y="187036"/>
            <a:ext cx="7056783" cy="966355"/>
          </a:xfrm>
        </p:spPr>
        <p:txBody>
          <a:bodyPr>
            <a:noAutofit/>
          </a:bodyPr>
          <a:lstStyle/>
          <a:p>
            <a:pPr>
              <a:lnSpc>
                <a:spcPct val="114000"/>
              </a:lnSpc>
            </a:pPr>
            <a:r>
              <a:rPr lang="en-US" sz="2400" b="1" dirty="0" err="1" smtClean="0">
                <a:solidFill>
                  <a:srgbClr val="FF0000"/>
                </a:solidFill>
                <a:latin typeface="Comic Sans MS" panose="030F0702030302020204" pitchFamily="66" charset="0"/>
              </a:rPr>
              <a:t>Sarko</a:t>
            </a:r>
            <a:r>
              <a:rPr lang="en-US" sz="2400" b="1" dirty="0" smtClean="0">
                <a:solidFill>
                  <a:srgbClr val="FF0000"/>
                </a:solidFill>
                <a:latin typeface="Comic Sans MS" panose="030F0702030302020204" pitchFamily="66" charset="0"/>
              </a:rPr>
              <a:t/>
            </a:r>
            <a:br>
              <a:rPr lang="en-US" sz="2400" b="1" dirty="0" smtClean="0">
                <a:solidFill>
                  <a:srgbClr val="FF0000"/>
                </a:solidFill>
                <a:latin typeface="Comic Sans MS" panose="030F0702030302020204" pitchFamily="66" charset="0"/>
              </a:rPr>
            </a:br>
            <a:r>
              <a:rPr lang="en-US" sz="2400" b="1" dirty="0" smtClean="0">
                <a:solidFill>
                  <a:schemeClr val="accent1">
                    <a:lumMod val="75000"/>
                  </a:schemeClr>
                </a:solidFill>
                <a:latin typeface="Comic Sans MS" panose="030F0702030302020204" pitchFamily="66" charset="0"/>
              </a:rPr>
              <a:t>Pure Al co-extrusion/ plating</a:t>
            </a:r>
            <a:endParaRPr lang="en-US" sz="2400" b="1" dirty="0">
              <a:solidFill>
                <a:schemeClr val="accent1">
                  <a:lumMod val="75000"/>
                </a:schemeClr>
              </a:solidFill>
              <a:latin typeface="Comic Sans MS" panose="030F0702030302020204" pitchFamily="66" charset="0"/>
            </a:endParaRPr>
          </a:p>
        </p:txBody>
      </p:sp>
      <p:sp>
        <p:nvSpPr>
          <p:cNvPr id="2" name="TextBox 1"/>
          <p:cNvSpPr txBox="1"/>
          <p:nvPr/>
        </p:nvSpPr>
        <p:spPr>
          <a:xfrm>
            <a:off x="529937" y="1288473"/>
            <a:ext cx="9216736" cy="5355312"/>
          </a:xfrm>
          <a:prstGeom prst="rect">
            <a:avLst/>
          </a:prstGeom>
          <a:noFill/>
        </p:spPr>
        <p:txBody>
          <a:bodyPr wrap="square" rtlCol="0">
            <a:spAutoFit/>
          </a:bodyPr>
          <a:lstStyle/>
          <a:p>
            <a:r>
              <a:rPr lang="en-US" b="1" dirty="0"/>
              <a:t>Two lines (China and England production) about 100 m length are working on today. Two additional lines are in process of shipping and preparation for montage.</a:t>
            </a:r>
            <a:r>
              <a:rPr lang="en-US" b="1" dirty="0"/>
              <a:t/>
            </a:r>
            <a:br>
              <a:rPr lang="en-US" b="1" dirty="0"/>
            </a:br>
            <a:r>
              <a:rPr lang="en-US" b="1" dirty="0"/>
              <a:t/>
            </a:r>
            <a:br>
              <a:rPr lang="en-US" b="1" dirty="0"/>
            </a:br>
            <a:r>
              <a:rPr lang="en-US" b="1" dirty="0"/>
              <a:t>The development of parameters of extrusion is our aims at the present time.</a:t>
            </a:r>
            <a:r>
              <a:rPr lang="en-US" b="1" dirty="0"/>
              <a:t/>
            </a:r>
            <a:br>
              <a:rPr lang="en-US" b="1" dirty="0"/>
            </a:br>
            <a:r>
              <a:rPr lang="en-US" b="1" dirty="0"/>
              <a:t>Lines work in automatic conditions with control temperatures, pressures and velocities of steel pipe/wire and  Al rod moving.</a:t>
            </a:r>
            <a:r>
              <a:rPr lang="en-US" b="1" dirty="0"/>
              <a:t/>
            </a:r>
            <a:br>
              <a:rPr lang="en-US" b="1" dirty="0"/>
            </a:br>
            <a:r>
              <a:rPr lang="en-US" b="1" dirty="0"/>
              <a:t>The parameters possible to regulate in the ranges</a:t>
            </a:r>
            <a:r>
              <a:rPr lang="en-US" b="1" dirty="0" smtClean="0"/>
              <a:t>:</a:t>
            </a:r>
          </a:p>
          <a:p>
            <a:endParaRPr lang="en-US" b="1" dirty="0"/>
          </a:p>
          <a:p>
            <a:pPr marL="171450" indent="639763">
              <a:buFont typeface="Arial" panose="020B0604020202020204" pitchFamily="34" charset="0"/>
              <a:buChar char="•"/>
            </a:pPr>
            <a:r>
              <a:rPr lang="en-US" b="1" dirty="0"/>
              <a:t>temperatures of steel pipe/wire - 300-450 degrees </a:t>
            </a:r>
            <a:endParaRPr lang="en-US" b="1" dirty="0" smtClean="0"/>
          </a:p>
          <a:p>
            <a:pPr marL="171450" indent="639763">
              <a:buFont typeface="Arial" panose="020B0604020202020204" pitchFamily="34" charset="0"/>
              <a:buChar char="•"/>
            </a:pPr>
            <a:r>
              <a:rPr lang="en-US" b="1" dirty="0" smtClean="0"/>
              <a:t>Celsius </a:t>
            </a:r>
            <a:r>
              <a:rPr lang="en-US" b="1" dirty="0"/>
              <a:t>temperatures of extrusion volume - 300-450 degrees </a:t>
            </a:r>
            <a:r>
              <a:rPr lang="en-US" b="1" dirty="0" smtClean="0"/>
              <a:t>Celsius</a:t>
            </a:r>
          </a:p>
          <a:p>
            <a:pPr marL="171450" indent="639763">
              <a:buFont typeface="Arial" panose="020B0604020202020204" pitchFamily="34" charset="0"/>
              <a:buChar char="•"/>
            </a:pPr>
            <a:r>
              <a:rPr lang="en-US" b="1" dirty="0" smtClean="0"/>
              <a:t>heating </a:t>
            </a:r>
            <a:r>
              <a:rPr lang="en-US" b="1" dirty="0"/>
              <a:t>medium - </a:t>
            </a:r>
            <a:r>
              <a:rPr lang="en-US" b="1" dirty="0" smtClean="0"/>
              <a:t>N2</a:t>
            </a:r>
          </a:p>
          <a:p>
            <a:pPr marL="171450" indent="639763">
              <a:buFont typeface="Arial" panose="020B0604020202020204" pitchFamily="34" charset="0"/>
              <a:buChar char="•"/>
            </a:pPr>
            <a:r>
              <a:rPr lang="en-US" b="1" dirty="0" smtClean="0"/>
              <a:t>pressures</a:t>
            </a:r>
            <a:r>
              <a:rPr lang="en-US" b="1" dirty="0"/>
              <a:t> of extrusion volume -     20-50 </a:t>
            </a:r>
            <a:r>
              <a:rPr lang="en-US" b="1" dirty="0" smtClean="0"/>
              <a:t>bars</a:t>
            </a:r>
          </a:p>
          <a:p>
            <a:pPr marL="171450" indent="639763">
              <a:buFont typeface="Arial" panose="020B0604020202020204" pitchFamily="34" charset="0"/>
              <a:buChar char="•"/>
            </a:pPr>
            <a:r>
              <a:rPr lang="en-US" b="1" dirty="0" smtClean="0"/>
              <a:t>diameter </a:t>
            </a:r>
            <a:r>
              <a:rPr lang="en-US" b="1" dirty="0"/>
              <a:t>Al rod - 9.5 </a:t>
            </a:r>
            <a:r>
              <a:rPr lang="en-US" b="1" dirty="0" smtClean="0"/>
              <a:t>mm</a:t>
            </a:r>
          </a:p>
          <a:p>
            <a:pPr marL="171450" indent="639763">
              <a:buFont typeface="Arial" panose="020B0604020202020204" pitchFamily="34" charset="0"/>
              <a:buChar char="•"/>
            </a:pPr>
            <a:r>
              <a:rPr lang="en-US" b="1" dirty="0" smtClean="0"/>
              <a:t>quantity </a:t>
            </a:r>
            <a:r>
              <a:rPr lang="en-US" b="1" dirty="0"/>
              <a:t>of inlet of Al rods </a:t>
            </a:r>
            <a:r>
              <a:rPr lang="en-US" b="1" dirty="0" smtClean="0"/>
              <a:t>– 2</a:t>
            </a:r>
          </a:p>
          <a:p>
            <a:pPr marL="171450" indent="639763">
              <a:buFont typeface="Arial" panose="020B0604020202020204" pitchFamily="34" charset="0"/>
              <a:buChar char="•"/>
            </a:pPr>
            <a:r>
              <a:rPr lang="en-US" b="1" dirty="0" smtClean="0"/>
              <a:t>velocity </a:t>
            </a:r>
            <a:r>
              <a:rPr lang="en-US" b="1" dirty="0"/>
              <a:t>of pipe/wire - 30-100 </a:t>
            </a:r>
            <a:r>
              <a:rPr lang="en-US" b="1" dirty="0" smtClean="0"/>
              <a:t>m/min</a:t>
            </a:r>
          </a:p>
          <a:p>
            <a:pPr marL="171450" indent="639763">
              <a:buFont typeface="Arial" panose="020B0604020202020204" pitchFamily="34" charset="0"/>
              <a:buChar char="•"/>
            </a:pPr>
            <a:r>
              <a:rPr lang="en-US" b="1" dirty="0" smtClean="0"/>
              <a:t>velocity </a:t>
            </a:r>
            <a:r>
              <a:rPr lang="en-US" b="1" dirty="0"/>
              <a:t>of pipe/wire - depend</a:t>
            </a:r>
            <a:r>
              <a:rPr lang="en-US" b="1" dirty="0" smtClean="0"/>
              <a:t>.</a:t>
            </a:r>
          </a:p>
          <a:p>
            <a:r>
              <a:rPr lang="en-US" b="1" dirty="0"/>
              <a:t/>
            </a:r>
            <a:br>
              <a:rPr lang="en-US" b="1" dirty="0"/>
            </a:br>
            <a:r>
              <a:rPr lang="en-US" b="1" dirty="0"/>
              <a:t>Used centering tooling, tolerance of non-centers smaller than 0.1 mm for standard process, for Rutherford cable - </a:t>
            </a:r>
            <a:r>
              <a:rPr lang="en-US" b="1" dirty="0" smtClean="0"/>
              <a:t>?</a:t>
            </a:r>
            <a:endParaRPr lang="ru-RU" b="1" dirty="0"/>
          </a:p>
        </p:txBody>
      </p:sp>
    </p:spTree>
    <p:extLst>
      <p:ext uri="{BB962C8B-B14F-4D97-AF65-F5344CB8AC3E}">
        <p14:creationId xmlns:p14="http://schemas.microsoft.com/office/powerpoint/2010/main" val="218467615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err="1" smtClean="0">
                <a:solidFill>
                  <a:srgbClr val="FF0000"/>
                </a:solidFill>
                <a:latin typeface="Comic Sans MS" panose="030F0702030302020204" pitchFamily="66" charset="0"/>
              </a:rPr>
              <a:t>Sarko</a:t>
            </a:r>
            <a:endParaRPr lang="en-US" sz="2800" b="1" dirty="0">
              <a:solidFill>
                <a:srgbClr val="FF0000"/>
              </a:solidFill>
              <a:latin typeface="Comic Sans MS" panose="030F0702030302020204" pitchFamily="66" charset="0"/>
            </a:endParaRPr>
          </a:p>
        </p:txBody>
      </p:sp>
      <p:pic>
        <p:nvPicPr>
          <p:cNvPr id="2" name="Рисунок 1"/>
          <p:cNvPicPr>
            <a:picLocks noChangeAspect="1"/>
          </p:cNvPicPr>
          <p:nvPr/>
        </p:nvPicPr>
        <p:blipFill>
          <a:blip r:embed="rId3"/>
          <a:stretch>
            <a:fillRect/>
          </a:stretch>
        </p:blipFill>
        <p:spPr>
          <a:xfrm>
            <a:off x="405244" y="854650"/>
            <a:ext cx="4623956" cy="3467967"/>
          </a:xfrm>
          <a:prstGeom prst="rect">
            <a:avLst/>
          </a:prstGeom>
        </p:spPr>
      </p:pic>
      <p:pic>
        <p:nvPicPr>
          <p:cNvPr id="3" name="Рисунок 2"/>
          <p:cNvPicPr>
            <a:picLocks noChangeAspect="1"/>
          </p:cNvPicPr>
          <p:nvPr/>
        </p:nvPicPr>
        <p:blipFill>
          <a:blip r:embed="rId4"/>
          <a:stretch>
            <a:fillRect/>
          </a:stretch>
        </p:blipFill>
        <p:spPr>
          <a:xfrm>
            <a:off x="3913909" y="1859972"/>
            <a:ext cx="5874328" cy="4405746"/>
          </a:xfrm>
          <a:prstGeom prst="rect">
            <a:avLst/>
          </a:prstGeom>
        </p:spPr>
      </p:pic>
      <p:sp>
        <p:nvSpPr>
          <p:cNvPr id="6" name="TextBox 5"/>
          <p:cNvSpPr txBox="1"/>
          <p:nvPr/>
        </p:nvSpPr>
        <p:spPr>
          <a:xfrm>
            <a:off x="543792" y="5205155"/>
            <a:ext cx="2937164" cy="646331"/>
          </a:xfrm>
          <a:prstGeom prst="rect">
            <a:avLst/>
          </a:prstGeom>
          <a:noFill/>
        </p:spPr>
        <p:txBody>
          <a:bodyPr wrap="square" rtlCol="0">
            <a:spAutoFit/>
          </a:bodyPr>
          <a:lstStyle/>
          <a:p>
            <a:pPr algn="ctr"/>
            <a:r>
              <a:rPr lang="en-US" b="1" dirty="0" smtClean="0"/>
              <a:t>Matri</a:t>
            </a:r>
            <a:r>
              <a:rPr lang="en-US" b="1" dirty="0"/>
              <a:t>c</a:t>
            </a:r>
            <a:r>
              <a:rPr lang="en-US" b="1" dirty="0" smtClean="0"/>
              <a:t>es for pipe and plating Al alloy. </a:t>
            </a:r>
            <a:endParaRPr lang="ru-RU" b="1" dirty="0"/>
          </a:p>
        </p:txBody>
      </p:sp>
    </p:spTree>
    <p:extLst>
      <p:ext uri="{BB962C8B-B14F-4D97-AF65-F5344CB8AC3E}">
        <p14:creationId xmlns:p14="http://schemas.microsoft.com/office/powerpoint/2010/main" val="123263159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0" y="368636"/>
            <a:ext cx="5368232" cy="4048991"/>
          </a:xfrm>
          <a:prstGeom prst="rect">
            <a:avLst/>
          </a:prstGeom>
        </p:spPr>
      </p:pic>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err="1" smtClean="0">
                <a:solidFill>
                  <a:srgbClr val="FF0000"/>
                </a:solidFill>
                <a:latin typeface="Comic Sans MS" panose="030F0702030302020204" pitchFamily="66" charset="0"/>
              </a:rPr>
              <a:t>Sarko</a:t>
            </a:r>
            <a:endParaRPr lang="en-US" sz="2800" b="1" dirty="0">
              <a:solidFill>
                <a:srgbClr val="FF0000"/>
              </a:solidFill>
              <a:latin typeface="Comic Sans MS" panose="030F0702030302020204" pitchFamily="66" charset="0"/>
            </a:endParaRPr>
          </a:p>
        </p:txBody>
      </p:sp>
      <p:sp>
        <p:nvSpPr>
          <p:cNvPr id="6" name="TextBox 5"/>
          <p:cNvSpPr txBox="1"/>
          <p:nvPr/>
        </p:nvSpPr>
        <p:spPr>
          <a:xfrm>
            <a:off x="398320" y="5797437"/>
            <a:ext cx="2937164" cy="646331"/>
          </a:xfrm>
          <a:prstGeom prst="rect">
            <a:avLst/>
          </a:prstGeom>
          <a:noFill/>
        </p:spPr>
        <p:txBody>
          <a:bodyPr wrap="square" rtlCol="0">
            <a:spAutoFit/>
          </a:bodyPr>
          <a:lstStyle/>
          <a:p>
            <a:pPr algn="ctr"/>
            <a:r>
              <a:rPr lang="en-US" b="1" dirty="0" smtClean="0"/>
              <a:t>Matri</a:t>
            </a:r>
            <a:r>
              <a:rPr lang="en-US" b="1" dirty="0"/>
              <a:t>c</a:t>
            </a:r>
            <a:r>
              <a:rPr lang="en-US" b="1" dirty="0" smtClean="0"/>
              <a:t>es for Rutherford cable and plating Al alloy. </a:t>
            </a:r>
            <a:endParaRPr lang="ru-RU" b="1" dirty="0"/>
          </a:p>
        </p:txBody>
      </p:sp>
      <p:pic>
        <p:nvPicPr>
          <p:cNvPr id="5" name="Рисунок 4"/>
          <p:cNvPicPr>
            <a:picLocks noChangeAspect="1"/>
          </p:cNvPicPr>
          <p:nvPr/>
        </p:nvPicPr>
        <p:blipFill>
          <a:blip r:embed="rId4"/>
          <a:stretch>
            <a:fillRect/>
          </a:stretch>
        </p:blipFill>
        <p:spPr>
          <a:xfrm>
            <a:off x="4863658" y="913038"/>
            <a:ext cx="4438650" cy="5229225"/>
          </a:xfrm>
          <a:prstGeom prst="rect">
            <a:avLst/>
          </a:prstGeom>
        </p:spPr>
      </p:pic>
    </p:spTree>
    <p:extLst>
      <p:ext uri="{BB962C8B-B14F-4D97-AF65-F5344CB8AC3E}">
        <p14:creationId xmlns:p14="http://schemas.microsoft.com/office/powerpoint/2010/main" val="351928496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765756" y="6429834"/>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78352" y="145068"/>
            <a:ext cx="7056783" cy="708947"/>
          </a:xfrm>
        </p:spPr>
        <p:txBody>
          <a:bodyPr>
            <a:normAutofit/>
          </a:bodyPr>
          <a:lstStyle/>
          <a:p>
            <a:r>
              <a:rPr lang="en-US" sz="2000" b="1" dirty="0">
                <a:solidFill>
                  <a:srgbClr val="FF0000"/>
                </a:solidFill>
                <a:latin typeface="Comic Sans MS" panose="030F0702030302020204" pitchFamily="66" charset="0"/>
              </a:rPr>
              <a:t>The main milestones of production of the PANDA solenoid magnet</a:t>
            </a:r>
          </a:p>
        </p:txBody>
      </p:sp>
      <p:sp>
        <p:nvSpPr>
          <p:cNvPr id="9" name="Прямоугольник 8"/>
          <p:cNvSpPr/>
          <p:nvPr/>
        </p:nvSpPr>
        <p:spPr>
          <a:xfrm>
            <a:off x="765756" y="784345"/>
            <a:ext cx="6840759" cy="1600438"/>
          </a:xfrm>
          <a:prstGeom prst="rect">
            <a:avLst/>
          </a:prstGeom>
        </p:spPr>
        <p:txBody>
          <a:bodyPr wrap="square">
            <a:spAutoFit/>
          </a:bodyPr>
          <a:lstStyle/>
          <a:p>
            <a:pPr marL="180340" algn="just">
              <a:spcAft>
                <a:spcPts val="0"/>
              </a:spcAft>
            </a:pPr>
            <a:r>
              <a:rPr lang="en-US" sz="1400" b="1" dirty="0">
                <a:solidFill>
                  <a:srgbClr val="000000"/>
                </a:solidFill>
                <a:latin typeface="+mn-lt"/>
                <a:ea typeface="Times New Roman" panose="02020603050405020304" pitchFamily="18" charset="0"/>
                <a:cs typeface="Arial" panose="020B0604020202020204" pitchFamily="34" charset="0"/>
              </a:rPr>
              <a:t>The scope of delivery includes: </a:t>
            </a:r>
          </a:p>
          <a:p>
            <a:pPr marL="180340" algn="just">
              <a:spcAft>
                <a:spcPts val="0"/>
              </a:spcAft>
            </a:pPr>
            <a:endParaRPr lang="en-US" sz="1400" b="1" dirty="0">
              <a:latin typeface="+mn-lt"/>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n-US" sz="1400" b="1" dirty="0">
                <a:solidFill>
                  <a:srgbClr val="000000"/>
                </a:solidFill>
                <a:latin typeface="+mn-lt"/>
                <a:ea typeface="Times New Roman" panose="02020603050405020304" pitchFamily="18" charset="0"/>
                <a:cs typeface="Arial" panose="020B0604020202020204" pitchFamily="34" charset="0"/>
              </a:rPr>
              <a:t>Magnetic and engineering design of the magnet including tools and support;</a:t>
            </a:r>
            <a:endParaRPr lang="en-US" sz="1400" b="1" dirty="0">
              <a:latin typeface="+mn-lt"/>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n-US" sz="1400" b="1" dirty="0">
                <a:solidFill>
                  <a:srgbClr val="000000"/>
                </a:solidFill>
                <a:latin typeface="+mn-lt"/>
                <a:ea typeface="Times New Roman" panose="02020603050405020304" pitchFamily="18" charset="0"/>
                <a:cs typeface="Arial" panose="020B0604020202020204" pitchFamily="34" charset="0"/>
              </a:rPr>
              <a:t>Production and delivery of the magnet (consisting of yoke, cold mass and cryostat, alignment components, proximity cryogenics, support frame and platform beams) and all tools; </a:t>
            </a:r>
          </a:p>
          <a:p>
            <a:pPr marL="342900" lvl="0" indent="-342900" algn="just">
              <a:spcAft>
                <a:spcPts val="0"/>
              </a:spcAft>
              <a:buFont typeface="Symbol" panose="05050102010706020507" pitchFamily="18" charset="2"/>
              <a:buChar char=""/>
            </a:pPr>
            <a:r>
              <a:rPr lang="en-US" sz="1400" b="1" dirty="0">
                <a:latin typeface="+mn-lt"/>
                <a:ea typeface="Times New Roman" panose="02020603050405020304" pitchFamily="18" charset="0"/>
                <a:cs typeface="Times New Roman" panose="02020603050405020304" pitchFamily="18" charset="0"/>
              </a:rPr>
              <a:t>Power converter and quench protection and </a:t>
            </a:r>
            <a:r>
              <a:rPr lang="en-US" sz="1400" b="1" dirty="0" smtClean="0">
                <a:latin typeface="+mn-lt"/>
                <a:ea typeface="Times New Roman" panose="02020603050405020304" pitchFamily="18" charset="0"/>
                <a:cs typeface="Times New Roman" panose="02020603050405020304" pitchFamily="18" charset="0"/>
              </a:rPr>
              <a:t>instrumentation. </a:t>
            </a:r>
            <a:endParaRPr lang="en-US" sz="1400" b="1" dirty="0">
              <a:effectLst/>
              <a:latin typeface="+mn-lt"/>
              <a:ea typeface="Times New Roman" panose="02020603050405020304" pitchFamily="18" charset="0"/>
              <a:cs typeface="Times New Roman" panose="02020603050405020304" pitchFamily="18"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181147916"/>
              </p:ext>
            </p:extLst>
          </p:nvPr>
        </p:nvGraphicFramePr>
        <p:xfrm>
          <a:off x="665384" y="2441464"/>
          <a:ext cx="8307831" cy="3738145"/>
        </p:xfrm>
        <a:graphic>
          <a:graphicData uri="http://schemas.openxmlformats.org/drawingml/2006/table">
            <a:tbl>
              <a:tblPr>
                <a:tableStyleId>{5C22544A-7EE6-4342-B048-85BDC9FD1C3A}</a:tableStyleId>
              </a:tblPr>
              <a:tblGrid>
                <a:gridCol w="5563402">
                  <a:extLst>
                    <a:ext uri="{9D8B030D-6E8A-4147-A177-3AD203B41FA5}">
                      <a16:colId xmlns:a16="http://schemas.microsoft.com/office/drawing/2014/main" xmlns="" val="20000"/>
                    </a:ext>
                  </a:extLst>
                </a:gridCol>
                <a:gridCol w="2744429"/>
              </a:tblGrid>
              <a:tr h="301736">
                <a:tc>
                  <a:txBody>
                    <a:bodyPr/>
                    <a:lstStyle/>
                    <a:p>
                      <a:pPr algn="ctr" fontAlgn="ctr"/>
                      <a:r>
                        <a:rPr lang="en-US" sz="1800" b="1" i="0" u="none" strike="noStrike" dirty="0" smtClean="0">
                          <a:solidFill>
                            <a:srgbClr val="FF0000"/>
                          </a:solidFill>
                          <a:effectLst/>
                          <a:latin typeface="Comic Sans MS" panose="030F0702030302020204" pitchFamily="66" charset="0"/>
                        </a:rPr>
                        <a:t>Item</a:t>
                      </a:r>
                      <a:endParaRPr lang="en-US" sz="1800" b="1" i="0" u="none" strike="noStrike" dirty="0">
                        <a:solidFill>
                          <a:srgbClr val="FF0000"/>
                        </a:solidFill>
                        <a:effectLst/>
                        <a:latin typeface="Comic Sans MS" panose="030F0702030302020204" pitchFamily="66" charset="0"/>
                      </a:endParaRPr>
                    </a:p>
                  </a:txBody>
                  <a:tcPr marL="180000"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FF0000"/>
                          </a:solidFill>
                          <a:effectLst/>
                          <a:latin typeface="Comic Sans MS" panose="030F0702030302020204" pitchFamily="66" charset="0"/>
                        </a:rPr>
                        <a:t>Date</a:t>
                      </a:r>
                    </a:p>
                  </a:txBody>
                  <a:tcPr marL="9525" marR="9525" marT="9525" marB="0" anchor="ctr" anchorCtr="1"/>
                </a:tc>
              </a:tr>
              <a:tr h="346229">
                <a:tc>
                  <a:txBody>
                    <a:bodyPr/>
                    <a:lstStyle/>
                    <a:p>
                      <a:pPr algn="l" fontAlgn="ctr"/>
                      <a:r>
                        <a:rPr lang="en-US" sz="1800" b="1" u="none" strike="noStrike" dirty="0">
                          <a:effectLst/>
                          <a:latin typeface="+mn-lt"/>
                        </a:rPr>
                        <a:t>Start contract</a:t>
                      </a:r>
                      <a:endParaRPr lang="en-US" sz="1800" b="1" i="0" u="none" strike="noStrike" dirty="0">
                        <a:solidFill>
                          <a:srgbClr val="000000"/>
                        </a:solidFill>
                        <a:effectLst/>
                        <a:latin typeface="+mn-lt"/>
                      </a:endParaRPr>
                    </a:p>
                  </a:txBody>
                  <a:tcPr marL="180000" marR="9525" marT="9525" marB="0" anchor="ctr"/>
                </a:tc>
                <a:tc>
                  <a:txBody>
                    <a:bodyPr/>
                    <a:lstStyle/>
                    <a:p>
                      <a:pPr algn="r" fontAlgn="b"/>
                      <a:r>
                        <a:rPr lang="en-US" sz="1800" b="1" i="0" u="none" strike="noStrike" dirty="0">
                          <a:solidFill>
                            <a:srgbClr val="000000"/>
                          </a:solidFill>
                          <a:effectLst/>
                          <a:latin typeface="+mn-lt"/>
                        </a:rPr>
                        <a:t>03/2017</a:t>
                      </a:r>
                    </a:p>
                  </a:txBody>
                  <a:tcPr marL="9525" marR="9525" marT="9525" marB="0" anchor="ctr" anchorCtr="1"/>
                </a:tc>
                <a:extLst>
                  <a:ext uri="{0D108BD9-81ED-4DB2-BD59-A6C34878D82A}">
                    <a16:rowId xmlns:a16="http://schemas.microsoft.com/office/drawing/2014/main" xmlns="" val="10000"/>
                  </a:ext>
                </a:extLst>
              </a:tr>
              <a:tr h="509392">
                <a:tc>
                  <a:txBody>
                    <a:bodyPr/>
                    <a:lstStyle/>
                    <a:p>
                      <a:pPr algn="l" fontAlgn="ctr"/>
                      <a:r>
                        <a:rPr lang="en-US" sz="1800" b="1" u="none" strike="noStrike" dirty="0">
                          <a:effectLst/>
                          <a:latin typeface="+mn-lt"/>
                        </a:rPr>
                        <a:t>Control assembling of the Yoke of solenoid at the BINP site</a:t>
                      </a:r>
                      <a:endParaRPr lang="en-US" sz="1800" b="1" i="0" u="none" strike="noStrike" dirty="0">
                        <a:solidFill>
                          <a:srgbClr val="000000"/>
                        </a:solidFill>
                        <a:effectLst/>
                        <a:latin typeface="+mn-lt"/>
                      </a:endParaRPr>
                    </a:p>
                  </a:txBody>
                  <a:tcPr marL="180000" marR="9525" marT="9525" marB="0" anchor="ctr"/>
                </a:tc>
                <a:tc>
                  <a:txBody>
                    <a:bodyPr/>
                    <a:lstStyle/>
                    <a:p>
                      <a:pPr algn="r" fontAlgn="b"/>
                      <a:r>
                        <a:rPr lang="en-US" sz="1800" b="1" i="0" u="none" strike="noStrike" dirty="0">
                          <a:solidFill>
                            <a:srgbClr val="000000"/>
                          </a:solidFill>
                          <a:effectLst/>
                          <a:latin typeface="+mn-lt"/>
                        </a:rPr>
                        <a:t>09/2019</a:t>
                      </a:r>
                    </a:p>
                  </a:txBody>
                  <a:tcPr marL="9525" marR="9525" marT="9525" marB="0" anchor="ctr" anchorCtr="1"/>
                </a:tc>
                <a:extLst>
                  <a:ext uri="{0D108BD9-81ED-4DB2-BD59-A6C34878D82A}">
                    <a16:rowId xmlns:a16="http://schemas.microsoft.com/office/drawing/2014/main" xmlns="" val="10001"/>
                  </a:ext>
                </a:extLst>
              </a:tr>
              <a:tr h="770132">
                <a:tc>
                  <a:txBody>
                    <a:bodyPr/>
                    <a:lstStyle/>
                    <a:p>
                      <a:pPr algn="l" fontAlgn="ctr"/>
                      <a:r>
                        <a:rPr lang="en-US" sz="1800" b="1" u="none" strike="noStrike" dirty="0">
                          <a:effectLst/>
                          <a:latin typeface="+mn-lt"/>
                        </a:rPr>
                        <a:t>Magnetic tests of the PANDA solenoid including safety system and electrical components at </a:t>
                      </a:r>
                      <a:r>
                        <a:rPr lang="en-US" sz="1800" b="1" u="none" strike="noStrike" dirty="0" smtClean="0">
                          <a:effectLst/>
                          <a:latin typeface="+mn-lt"/>
                        </a:rPr>
                        <a:t>BINP (additional contract)</a:t>
                      </a:r>
                      <a:endParaRPr lang="en-US" sz="1800" b="1" i="0" u="none" strike="noStrike" dirty="0">
                        <a:solidFill>
                          <a:srgbClr val="000000"/>
                        </a:solidFill>
                        <a:effectLst/>
                        <a:latin typeface="+mn-lt"/>
                      </a:endParaRPr>
                    </a:p>
                  </a:txBody>
                  <a:tcPr marL="180000" marR="9525" marT="9525" marB="0" anchor="ctr"/>
                </a:tc>
                <a:tc>
                  <a:txBody>
                    <a:bodyPr/>
                    <a:lstStyle/>
                    <a:p>
                      <a:pPr algn="r" fontAlgn="b"/>
                      <a:r>
                        <a:rPr lang="en-US" sz="1800" b="1" i="0" u="none" strike="noStrike" dirty="0" smtClean="0">
                          <a:solidFill>
                            <a:srgbClr val="000000"/>
                          </a:solidFill>
                          <a:effectLst/>
                          <a:latin typeface="+mn-lt"/>
                        </a:rPr>
                        <a:t>07/2020 - 05/2021</a:t>
                      </a:r>
                      <a:endParaRPr lang="en-US" sz="1800" b="1" i="0" u="none" strike="noStrike" dirty="0">
                        <a:solidFill>
                          <a:srgbClr val="000000"/>
                        </a:solidFill>
                        <a:effectLst/>
                        <a:latin typeface="+mn-lt"/>
                      </a:endParaRPr>
                    </a:p>
                  </a:txBody>
                  <a:tcPr marL="9525" marR="9525" marT="9525" marB="0" anchor="ctr" anchorCtr="1"/>
                </a:tc>
                <a:extLst>
                  <a:ext uri="{0D108BD9-81ED-4DB2-BD59-A6C34878D82A}">
                    <a16:rowId xmlns:a16="http://schemas.microsoft.com/office/drawing/2014/main" xmlns="" val="10002"/>
                  </a:ext>
                </a:extLst>
              </a:tr>
              <a:tr h="380455">
                <a:tc gridSpan="2">
                  <a:txBody>
                    <a:bodyPr/>
                    <a:lstStyle/>
                    <a:p>
                      <a:pPr algn="ctr" fontAlgn="ctr"/>
                      <a:r>
                        <a:rPr lang="en-US" sz="1800" b="1" u="none" strike="noStrike" dirty="0">
                          <a:effectLst/>
                          <a:latin typeface="+mn-lt"/>
                        </a:rPr>
                        <a:t>Assembling and tests at the FAIR site</a:t>
                      </a:r>
                      <a:endParaRPr lang="en-US" sz="1800" b="1" i="0" u="none" strike="noStrike" dirty="0">
                        <a:solidFill>
                          <a:srgbClr val="000000"/>
                        </a:solidFill>
                        <a:effectLst/>
                        <a:latin typeface="+mn-lt"/>
                      </a:endParaRPr>
                    </a:p>
                  </a:txBody>
                  <a:tcPr marL="180000" marR="9525" marT="9525" marB="0" anchor="ctr"/>
                </a:tc>
                <a:tc hMerge="1">
                  <a:txBody>
                    <a:bodyPr/>
                    <a:lstStyle/>
                    <a:p>
                      <a:pPr algn="ctr" fontAlgn="ctr"/>
                      <a:endParaRPr lang="en-US" sz="1800" b="1" i="0" u="none" strike="noStrike" dirty="0">
                        <a:solidFill>
                          <a:srgbClr val="000000"/>
                        </a:solidFill>
                        <a:effectLst/>
                        <a:latin typeface="+mn-lt"/>
                      </a:endParaRPr>
                    </a:p>
                  </a:txBody>
                  <a:tcPr marL="180000" marR="9525" marT="9525" marB="0" anchor="ctr"/>
                </a:tc>
                <a:extLst>
                  <a:ext uri="{0D108BD9-81ED-4DB2-BD59-A6C34878D82A}">
                    <a16:rowId xmlns:a16="http://schemas.microsoft.com/office/drawing/2014/main" xmlns="" val="10003"/>
                  </a:ext>
                </a:extLst>
              </a:tr>
              <a:tr h="380455">
                <a:tc>
                  <a:txBody>
                    <a:bodyPr/>
                    <a:lstStyle/>
                    <a:p>
                      <a:pPr algn="l" fontAlgn="ctr"/>
                      <a:r>
                        <a:rPr lang="en-US" sz="1800" b="1" u="none" strike="noStrike" dirty="0">
                          <a:effectLst/>
                          <a:latin typeface="+mn-lt"/>
                        </a:rPr>
                        <a:t>Assembling of the Yoke at Darmstadt</a:t>
                      </a:r>
                      <a:endParaRPr lang="en-US" sz="1800" b="1" i="0" u="none" strike="noStrike" dirty="0">
                        <a:solidFill>
                          <a:srgbClr val="000000"/>
                        </a:solidFill>
                        <a:effectLst/>
                        <a:latin typeface="+mn-lt"/>
                      </a:endParaRPr>
                    </a:p>
                  </a:txBody>
                  <a:tcPr marL="180000" marR="9525" marT="9525" marB="0" anchor="ctr"/>
                </a:tc>
                <a:tc>
                  <a:txBody>
                    <a:bodyPr/>
                    <a:lstStyle/>
                    <a:p>
                      <a:pPr algn="r" fontAlgn="b"/>
                      <a:r>
                        <a:rPr lang="en-US" sz="1800" b="1" i="0" u="none" strike="noStrike" dirty="0" smtClean="0">
                          <a:solidFill>
                            <a:srgbClr val="000000"/>
                          </a:solidFill>
                          <a:effectLst/>
                          <a:latin typeface="+mn-lt"/>
                        </a:rPr>
                        <a:t>11/2021</a:t>
                      </a:r>
                      <a:endParaRPr lang="en-US" sz="1800" b="1" i="0" u="none" strike="noStrike" dirty="0">
                        <a:solidFill>
                          <a:srgbClr val="000000"/>
                        </a:solidFill>
                        <a:effectLst/>
                        <a:latin typeface="+mn-lt"/>
                      </a:endParaRPr>
                    </a:p>
                  </a:txBody>
                  <a:tcPr marL="9525" marR="9525" marT="9525" marB="0" anchor="ctr" anchorCtr="1"/>
                </a:tc>
                <a:extLst>
                  <a:ext uri="{0D108BD9-81ED-4DB2-BD59-A6C34878D82A}">
                    <a16:rowId xmlns:a16="http://schemas.microsoft.com/office/drawing/2014/main" xmlns="" val="10004"/>
                  </a:ext>
                </a:extLst>
              </a:tr>
              <a:tr h="380455">
                <a:tc>
                  <a:txBody>
                    <a:bodyPr/>
                    <a:lstStyle/>
                    <a:p>
                      <a:pPr algn="l" fontAlgn="ctr"/>
                      <a:r>
                        <a:rPr lang="en-US" sz="1800" b="1" u="none" strike="noStrike" dirty="0">
                          <a:effectLst/>
                          <a:latin typeface="+mn-lt"/>
                        </a:rPr>
                        <a:t>Acceptant tests at FAIR</a:t>
                      </a:r>
                      <a:endParaRPr lang="en-US" sz="1800" b="1" i="0" u="none" strike="noStrike" dirty="0">
                        <a:solidFill>
                          <a:srgbClr val="000000"/>
                        </a:solidFill>
                        <a:effectLst/>
                        <a:latin typeface="+mn-lt"/>
                      </a:endParaRPr>
                    </a:p>
                  </a:txBody>
                  <a:tcPr marL="180000" marR="9525" marT="9525" marB="0" anchor="ctr"/>
                </a:tc>
                <a:tc>
                  <a:txBody>
                    <a:bodyPr/>
                    <a:lstStyle/>
                    <a:p>
                      <a:pPr algn="r" fontAlgn="b"/>
                      <a:r>
                        <a:rPr lang="en-US" sz="1800" b="1" i="0" u="none" strike="noStrike" dirty="0">
                          <a:solidFill>
                            <a:srgbClr val="000000"/>
                          </a:solidFill>
                          <a:effectLst/>
                          <a:latin typeface="+mn-lt"/>
                        </a:rPr>
                        <a:t>08/2022</a:t>
                      </a:r>
                    </a:p>
                  </a:txBody>
                  <a:tcPr marL="9525" marR="9525" marT="9525" marB="0" anchor="ctr" anchorCtr="1"/>
                </a:tc>
                <a:extLst>
                  <a:ext uri="{0D108BD9-81ED-4DB2-BD59-A6C34878D82A}">
                    <a16:rowId xmlns:a16="http://schemas.microsoft.com/office/drawing/2014/main" xmlns="" val="10005"/>
                  </a:ext>
                </a:extLst>
              </a:tr>
              <a:tr h="516359">
                <a:tc>
                  <a:txBody>
                    <a:bodyPr/>
                    <a:lstStyle/>
                    <a:p>
                      <a:pPr algn="l" fontAlgn="ctr"/>
                      <a:r>
                        <a:rPr lang="en-US" sz="1800" b="1" u="none" strike="noStrike" dirty="0">
                          <a:effectLst/>
                          <a:latin typeface="+mn-lt"/>
                        </a:rPr>
                        <a:t>Installation of the PANDA solenoid magnet at worked </a:t>
                      </a:r>
                      <a:r>
                        <a:rPr lang="en-US" sz="1800" b="1" u="none" strike="noStrike" dirty="0" smtClean="0">
                          <a:effectLst/>
                          <a:latin typeface="+mn-lt"/>
                        </a:rPr>
                        <a:t>position and start final acceptance tests</a:t>
                      </a:r>
                      <a:endParaRPr lang="en-US" sz="1800" b="1" i="0" u="none" strike="noStrike" dirty="0">
                        <a:solidFill>
                          <a:srgbClr val="000000"/>
                        </a:solidFill>
                        <a:effectLst/>
                        <a:latin typeface="+mn-lt"/>
                      </a:endParaRPr>
                    </a:p>
                  </a:txBody>
                  <a:tcPr marL="180000" marR="9525" marT="9525" marB="0" anchor="ctr"/>
                </a:tc>
                <a:tc>
                  <a:txBody>
                    <a:bodyPr/>
                    <a:lstStyle/>
                    <a:p>
                      <a:pPr algn="r" fontAlgn="b"/>
                      <a:r>
                        <a:rPr lang="en-US" sz="1800" b="1" i="0" u="none" strike="noStrike" dirty="0" smtClean="0">
                          <a:solidFill>
                            <a:srgbClr val="000000"/>
                          </a:solidFill>
                          <a:effectLst/>
                          <a:latin typeface="+mn-lt"/>
                        </a:rPr>
                        <a:t>05/2023</a:t>
                      </a:r>
                      <a:endParaRPr lang="en-US" sz="1800" b="1" i="0" u="none" strike="noStrike" dirty="0">
                        <a:solidFill>
                          <a:srgbClr val="000000"/>
                        </a:solidFill>
                        <a:effectLst/>
                        <a:latin typeface="+mn-lt"/>
                      </a:endParaRPr>
                    </a:p>
                  </a:txBody>
                  <a:tcPr marL="9525" marR="9525" marT="9525" marB="0" anchor="ctr" anchorCtr="1"/>
                </a:tc>
                <a:extLst>
                  <a:ext uri="{0D108BD9-81ED-4DB2-BD59-A6C34878D82A}">
                    <a16:rowId xmlns:a16="http://schemas.microsoft.com/office/drawing/2014/main" xmlns="" val="10006"/>
                  </a:ext>
                </a:extLst>
              </a:tr>
            </a:tbl>
          </a:graphicData>
        </a:graphic>
      </p:graphicFrame>
      <p:sp>
        <p:nvSpPr>
          <p:cNvPr id="6" name="Прямоугольник 5"/>
          <p:cNvSpPr/>
          <p:nvPr/>
        </p:nvSpPr>
        <p:spPr>
          <a:xfrm>
            <a:off x="5993855" y="6276488"/>
            <a:ext cx="2705677" cy="307777"/>
          </a:xfrm>
          <a:prstGeom prst="rect">
            <a:avLst/>
          </a:prstGeom>
        </p:spPr>
        <p:txBody>
          <a:bodyPr wrap="none">
            <a:spAutoFit/>
          </a:bodyPr>
          <a:lstStyle/>
          <a:p>
            <a:r>
              <a:rPr lang="en-US" sz="1400" b="1" dirty="0">
                <a:latin typeface="Arial" panose="020B0604020202020204" pitchFamily="34" charset="0"/>
                <a:ea typeface="Times New Roman" panose="02020603050405020304" pitchFamily="18" charset="0"/>
                <a:cs typeface="Times New Roman" panose="02020603050405020304" pitchFamily="18" charset="0"/>
              </a:rPr>
              <a:t>Table </a:t>
            </a:r>
            <a:r>
              <a:rPr lang="en-US" sz="1400" b="1" dirty="0" smtClean="0">
                <a:latin typeface="Arial" panose="020B0604020202020204" pitchFamily="34" charset="0"/>
                <a:ea typeface="Times New Roman" panose="02020603050405020304" pitchFamily="18" charset="0"/>
                <a:cs typeface="Times New Roman" panose="02020603050405020304" pitchFamily="18" charset="0"/>
              </a:rPr>
              <a:t>1. </a:t>
            </a:r>
            <a:r>
              <a:rPr lang="en-US" sz="1400" b="1" dirty="0">
                <a:latin typeface="Arial" panose="020B0604020202020204" pitchFamily="34" charset="0"/>
                <a:ea typeface="Times New Roman" panose="02020603050405020304" pitchFamily="18" charset="0"/>
                <a:cs typeface="Times New Roman" panose="02020603050405020304" pitchFamily="18" charset="0"/>
              </a:rPr>
              <a:t>The main milestones.</a:t>
            </a:r>
            <a:endParaRPr lang="en-US" sz="1400" b="1" dirty="0"/>
          </a:p>
        </p:txBody>
      </p:sp>
    </p:spTree>
    <p:extLst>
      <p:ext uri="{BB962C8B-B14F-4D97-AF65-F5344CB8AC3E}">
        <p14:creationId xmlns:p14="http://schemas.microsoft.com/office/powerpoint/2010/main" val="425209346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FF0000"/>
                </a:solidFill>
                <a:latin typeface="Comic Sans MS" panose="030F0702030302020204" pitchFamily="66" charset="0"/>
              </a:rPr>
              <a:t>Status of the PANDA conductor production</a:t>
            </a:r>
            <a:endParaRPr lang="en-US" sz="2000" b="1" dirty="0">
              <a:solidFill>
                <a:srgbClr val="FF0000"/>
              </a:solidFill>
              <a:latin typeface="Comic Sans MS" panose="030F0702030302020204" pitchFamily="66"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219495287"/>
              </p:ext>
            </p:extLst>
          </p:nvPr>
        </p:nvGraphicFramePr>
        <p:xfrm>
          <a:off x="1896620" y="2623044"/>
          <a:ext cx="5934075" cy="3712464"/>
        </p:xfrm>
        <a:graphic>
          <a:graphicData uri="http://schemas.openxmlformats.org/drawingml/2006/table">
            <a:tbl>
              <a:tblPr firstRow="1" firstCol="1" bandRow="1"/>
              <a:tblGrid>
                <a:gridCol w="2967355"/>
                <a:gridCol w="810260"/>
                <a:gridCol w="1350010"/>
                <a:gridCol w="806450"/>
              </a:tblGrid>
              <a:tr h="144145">
                <a:tc>
                  <a:txBody>
                    <a:bodyPr/>
                    <a:lstStyle/>
                    <a:p>
                      <a:pPr indent="450215" algn="just">
                        <a:lnSpc>
                          <a:spcPct val="115000"/>
                        </a:lnSpc>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Thickness (after cold work) at 4.5 K</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nSpc>
                          <a:spcPct val="115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mm</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nSpc>
                          <a:spcPct val="115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7.90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1910">
                        <a:lnSpc>
                          <a:spcPct val="115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0.03</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Minimum Al layer thickness in height</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mm</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&gt; 1.9</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Minimum Al layer thickness in width</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mm</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&gt; 2.1</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Surface roughness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Ra&lt; 3.2</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Critical current (at 4.2 K, 5 T)</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A</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&gt; 14690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Critical current (at 4.5 K, 3 T)</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A</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&gt; 16750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Critical current degradation of extracted strand w.r.t. virgin wire</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&lt; 15</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Overall Al/Cu/sc ratio</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10.5/1.0/1.0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Extracted strand RRR</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&gt; 100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Aluminum RRR (at 4.2 K, 0 T)</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&gt; 1000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Al 0.2% yield strength at 300 K</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MPa</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&gt; 30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Al 0.2% yield strength at 4.2 K</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MPa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&gt; 40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Shear strength Al to strands</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MPa</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&gt; 20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Unit length for coils 1 &amp; 3</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4 x 1600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Unit length for coil 2</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1500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Total length of conductor</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7900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 </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Minimum bending radius during production and on spools</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mm</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a:solidFill>
                            <a:srgbClr val="000000"/>
                          </a:solidFill>
                          <a:effectLst/>
                          <a:latin typeface="Calibri" panose="020F0502020204030204" pitchFamily="34" charset="0"/>
                          <a:cs typeface="Times New Roman" panose="02020603050405020304" pitchFamily="18" charset="0"/>
                        </a:rPr>
                        <a:t>&gt; 1000</a:t>
                      </a:r>
                      <a:endParaRPr lang="ru-RU" sz="1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1200"/>
                        </a:spcAft>
                      </a:pPr>
                      <a:r>
                        <a:rPr lang="en-US" sz="1200" dirty="0">
                          <a:solidFill>
                            <a:srgbClr val="000000"/>
                          </a:solidFill>
                          <a:effectLst/>
                          <a:latin typeface="Calibri" panose="020F0502020204030204" pitchFamily="34" charset="0"/>
                          <a:cs typeface="Times New Roman" panose="02020603050405020304" pitchFamily="18" charset="0"/>
                        </a:rPr>
                        <a:t> </a:t>
                      </a:r>
                      <a:endParaRPr lang="ru-RU" sz="11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Рисунок 3"/>
          <p:cNvPicPr>
            <a:picLocks noChangeAspect="1"/>
          </p:cNvPicPr>
          <p:nvPr/>
        </p:nvPicPr>
        <p:blipFill>
          <a:blip r:embed="rId3"/>
          <a:stretch>
            <a:fillRect/>
          </a:stretch>
        </p:blipFill>
        <p:spPr>
          <a:xfrm>
            <a:off x="1335267" y="679197"/>
            <a:ext cx="6838539" cy="1730217"/>
          </a:xfrm>
          <a:prstGeom prst="rect">
            <a:avLst/>
          </a:prstGeom>
        </p:spPr>
      </p:pic>
    </p:spTree>
    <p:extLst>
      <p:ext uri="{BB962C8B-B14F-4D97-AF65-F5344CB8AC3E}">
        <p14:creationId xmlns:p14="http://schemas.microsoft.com/office/powerpoint/2010/main" val="148822368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FF0000"/>
                </a:solidFill>
                <a:latin typeface="Comic Sans MS" panose="030F0702030302020204" pitchFamily="66" charset="0"/>
              </a:rPr>
              <a:t>Status of the PANDA conductor production</a:t>
            </a:r>
            <a:endParaRPr lang="en-US" sz="2000" b="1" dirty="0">
              <a:solidFill>
                <a:srgbClr val="FF0000"/>
              </a:solidFill>
              <a:latin typeface="Comic Sans MS" panose="030F0702030302020204" pitchFamily="66" charset="0"/>
            </a:endParaRPr>
          </a:p>
        </p:txBody>
      </p:sp>
      <p:sp>
        <p:nvSpPr>
          <p:cNvPr id="2" name="Прямоугольник 1"/>
          <p:cNvSpPr/>
          <p:nvPr/>
        </p:nvSpPr>
        <p:spPr>
          <a:xfrm>
            <a:off x="218209" y="845301"/>
            <a:ext cx="9486900" cy="5409943"/>
          </a:xfrm>
          <a:prstGeom prst="rect">
            <a:avLst/>
          </a:prstGeom>
        </p:spPr>
        <p:txBody>
          <a:bodyPr wrap="square">
            <a:spAutoFit/>
          </a:bodyPr>
          <a:lstStyle/>
          <a:p>
            <a:pPr algn="ctr">
              <a:lnSpc>
                <a:spcPct val="114000"/>
              </a:lnSpc>
            </a:pPr>
            <a:r>
              <a:rPr lang="en-US" b="1" dirty="0">
                <a:solidFill>
                  <a:srgbClr val="000000"/>
                </a:solidFill>
              </a:rPr>
              <a:t>4.3 On the </a:t>
            </a:r>
            <a:r>
              <a:rPr lang="en-US" b="1" dirty="0" smtClean="0">
                <a:solidFill>
                  <a:srgbClr val="000000"/>
                </a:solidFill>
              </a:rPr>
              <a:t>conductor control</a:t>
            </a:r>
            <a:endParaRPr lang="ru-RU" dirty="0"/>
          </a:p>
          <a:p>
            <a:pPr algn="just">
              <a:lnSpc>
                <a:spcPct val="114000"/>
              </a:lnSpc>
            </a:pPr>
            <a:r>
              <a:rPr lang="en-US" sz="1600" b="1" i="1" dirty="0">
                <a:solidFill>
                  <a:srgbClr val="000000"/>
                </a:solidFill>
              </a:rPr>
              <a:t>4.3.1 Aluminum batch</a:t>
            </a:r>
            <a:r>
              <a:rPr lang="en-US" sz="1600" dirty="0">
                <a:solidFill>
                  <a:srgbClr val="000000"/>
                </a:solidFill>
              </a:rPr>
              <a:t> </a:t>
            </a:r>
            <a:endParaRPr lang="ru-RU" sz="1600" dirty="0"/>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Chemical analysis with the full traceability. </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RRR measurement on 2 samples.</a:t>
            </a:r>
            <a:endParaRPr lang="ru-RU" sz="1600" dirty="0">
              <a:ea typeface="Calibri" panose="020F0502020204030204" pitchFamily="34" charset="0"/>
              <a:cs typeface="Times New Roman" panose="02020603050405020304" pitchFamily="18" charset="0"/>
            </a:endParaRPr>
          </a:p>
          <a:p>
            <a:pPr indent="450215" algn="just">
              <a:lnSpc>
                <a:spcPct val="114000"/>
              </a:lnSpc>
            </a:pPr>
            <a:r>
              <a:rPr lang="en-US" sz="1600" b="1" i="1" dirty="0">
                <a:solidFill>
                  <a:srgbClr val="000000"/>
                </a:solidFill>
                <a:ea typeface="Calibri" panose="020F0502020204030204" pitchFamily="34" charset="0"/>
                <a:cs typeface="Times New Roman" panose="02020603050405020304" pitchFamily="18" charset="0"/>
              </a:rPr>
              <a:t>4.3.2 During extrusion</a:t>
            </a:r>
            <a:r>
              <a:rPr lang="en-US" sz="1600" dirty="0">
                <a:solidFill>
                  <a:srgbClr val="000000"/>
                </a:solidFill>
                <a:ea typeface="Calibri" panose="020F0502020204030204" pitchFamily="34" charset="0"/>
                <a:cs typeface="Times New Roman" panose="02020603050405020304" pitchFamily="18" charset="0"/>
              </a:rPr>
              <a:t> </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Continuous recording of extrusion parameters:</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oven temperature or aluminum billets temperature;</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extrusion chamber temperature;</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drawing die temperature;</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cable preheating temperature;</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extrusion speed in real time and date;</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delay for changing aluminum billet or accidental hold up;</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pressure (or force) of the press. </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Control of the cleanliness of the finished conductor.</a:t>
            </a:r>
            <a:endParaRPr lang="ru-RU" sz="1600" dirty="0">
              <a:ea typeface="Calibri" panose="020F0502020204030204" pitchFamily="34" charset="0"/>
              <a:cs typeface="Times New Roman" panose="02020603050405020304" pitchFamily="18" charset="0"/>
            </a:endParaRPr>
          </a:p>
          <a:p>
            <a:pPr indent="450215" algn="just">
              <a:lnSpc>
                <a:spcPct val="114000"/>
              </a:lnSpc>
            </a:pPr>
            <a:r>
              <a:rPr lang="en-US" sz="1600" b="1" i="1" dirty="0">
                <a:solidFill>
                  <a:srgbClr val="000000"/>
                </a:solidFill>
                <a:ea typeface="Calibri" panose="020F0502020204030204" pitchFamily="34" charset="0"/>
                <a:cs typeface="Times New Roman" panose="02020603050405020304" pitchFamily="18" charset="0"/>
              </a:rPr>
              <a:t>4.3.3 Continuous control after extrusion</a:t>
            </a:r>
            <a:r>
              <a:rPr lang="en-US" sz="1600" dirty="0">
                <a:solidFill>
                  <a:srgbClr val="000000"/>
                </a:solidFill>
                <a:ea typeface="Calibri" panose="020F0502020204030204" pitchFamily="34" charset="0"/>
                <a:cs typeface="Times New Roman" panose="02020603050405020304" pitchFamily="18" charset="0"/>
              </a:rPr>
              <a:t> </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Dimensional measurement. </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Visual control. </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Eddy current scanning to check for aluminum void. </a:t>
            </a:r>
            <a:endParaRPr lang="ru-RU" sz="1600" dirty="0">
              <a:ea typeface="Calibri" panose="020F0502020204030204" pitchFamily="34" charset="0"/>
              <a:cs typeface="Times New Roman" panose="02020603050405020304" pitchFamily="18" charset="0"/>
            </a:endParaRPr>
          </a:p>
          <a:p>
            <a:pPr marL="342900" lvl="0" indent="-342900" algn="just">
              <a:lnSpc>
                <a:spcPct val="114000"/>
              </a:lnSpc>
              <a:buFont typeface="Wingdings" panose="05000000000000000000" pitchFamily="2" charset="2"/>
              <a:buChar char=""/>
            </a:pPr>
            <a:r>
              <a:rPr lang="en-US" sz="1600" dirty="0">
                <a:solidFill>
                  <a:srgbClr val="000000"/>
                </a:solidFill>
                <a:ea typeface="Calibri" panose="020F0502020204030204" pitchFamily="34" charset="0"/>
                <a:cs typeface="Times New Roman" panose="02020603050405020304" pitchFamily="18" charset="0"/>
              </a:rPr>
              <a:t>Ultrasonic method to test the quality of bonding. Alternative methods can be proposed by the supplier.</a:t>
            </a:r>
            <a:endParaRPr lang="ru-RU"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90929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98830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FF0000"/>
                </a:solidFill>
                <a:latin typeface="Comic Sans MS" panose="030F0702030302020204" pitchFamily="66" charset="0"/>
              </a:rPr>
              <a:t>Status of the PANDA conductor </a:t>
            </a:r>
            <a:r>
              <a:rPr lang="en-US" sz="2000" b="1" dirty="0" smtClean="0">
                <a:solidFill>
                  <a:srgbClr val="FF0000"/>
                </a:solidFill>
                <a:latin typeface="Comic Sans MS" panose="030F0702030302020204" pitchFamily="66" charset="0"/>
              </a:rPr>
              <a:t>production</a:t>
            </a:r>
          </a:p>
          <a:p>
            <a:r>
              <a:rPr lang="en-US" sz="2000" b="1" dirty="0">
                <a:solidFill>
                  <a:srgbClr val="FF0000"/>
                </a:solidFill>
                <a:latin typeface="Comic Sans MS" panose="030F0702030302020204" pitchFamily="66" charset="0"/>
              </a:rPr>
              <a:t>conductor control</a:t>
            </a:r>
          </a:p>
          <a:p>
            <a:endParaRPr lang="en-US" sz="2000" b="1" dirty="0">
              <a:solidFill>
                <a:srgbClr val="FF0000"/>
              </a:solidFill>
              <a:latin typeface="Comic Sans MS" panose="030F0702030302020204" pitchFamily="66" charset="0"/>
            </a:endParaRPr>
          </a:p>
        </p:txBody>
      </p:sp>
      <p:sp>
        <p:nvSpPr>
          <p:cNvPr id="2" name="Прямоугольник 1"/>
          <p:cNvSpPr/>
          <p:nvPr/>
        </p:nvSpPr>
        <p:spPr>
          <a:xfrm>
            <a:off x="363681" y="1718751"/>
            <a:ext cx="8769928" cy="4190378"/>
          </a:xfrm>
          <a:prstGeom prst="rect">
            <a:avLst/>
          </a:prstGeom>
        </p:spPr>
        <p:txBody>
          <a:bodyPr wrap="square">
            <a:spAutoFit/>
          </a:bodyPr>
          <a:lstStyle/>
          <a:p>
            <a:pPr indent="450215" algn="just">
              <a:lnSpc>
                <a:spcPct val="115000"/>
              </a:lnSpc>
              <a:spcBef>
                <a:spcPts val="1200"/>
              </a:spcBef>
              <a:spcAft>
                <a:spcPts val="1200"/>
              </a:spcAft>
            </a:pPr>
            <a:r>
              <a:rPr lang="en-US" b="1" i="1" dirty="0">
                <a:solidFill>
                  <a:srgbClr val="000000"/>
                </a:solidFill>
                <a:latin typeface="SymbolMT"/>
                <a:ea typeface="Calibri" panose="020F0502020204030204" pitchFamily="34" charset="0"/>
                <a:cs typeface="Times New Roman" panose="02020603050405020304" pitchFamily="18" charset="0"/>
              </a:rPr>
              <a:t>4.3.4 At start and end of each unit length</a:t>
            </a:r>
            <a:r>
              <a:rPr lang="en-US" dirty="0">
                <a:solidFill>
                  <a:srgbClr val="000000"/>
                </a:solidFill>
                <a:latin typeface="SymbolMT"/>
                <a:ea typeface="Calibri" panose="020F0502020204030204" pitchFamily="34" charset="0"/>
                <a:cs typeface="Times New Roman" panose="02020603050405020304" pitchFamily="18" charset="0"/>
              </a:rPr>
              <a:t>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Bef>
                <a:spcPts val="1200"/>
              </a:spcBef>
              <a:spcAft>
                <a:spcPts val="1200"/>
              </a:spcAft>
              <a:buFont typeface="Wingdings" panose="05000000000000000000" pitchFamily="2" charset="2"/>
              <a:buChar char=""/>
            </a:pPr>
            <a:r>
              <a:rPr lang="en-US" dirty="0">
                <a:solidFill>
                  <a:srgbClr val="000000"/>
                </a:solidFill>
                <a:latin typeface="SymbolMT"/>
                <a:ea typeface="Calibri" panose="020F0502020204030204" pitchFamily="34" charset="0"/>
                <a:cs typeface="Times New Roman" panose="02020603050405020304" pitchFamily="18" charset="0"/>
              </a:rPr>
              <a:t>Measurement of shear stress between cable and aluminum (3 samples).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Bef>
                <a:spcPts val="1200"/>
              </a:spcBef>
              <a:spcAft>
                <a:spcPts val="1200"/>
              </a:spcAft>
              <a:buFont typeface="Wingdings" panose="05000000000000000000" pitchFamily="2" charset="2"/>
              <a:buChar char=""/>
            </a:pPr>
            <a:r>
              <a:rPr lang="en-US" dirty="0">
                <a:solidFill>
                  <a:srgbClr val="000000"/>
                </a:solidFill>
                <a:latin typeface="SymbolMT"/>
                <a:ea typeface="Calibri" panose="020F0502020204030204" pitchFamily="34" charset="0"/>
                <a:cs typeface="Times New Roman" panose="02020603050405020304" pitchFamily="18" charset="0"/>
              </a:rPr>
              <a:t>Inter-metallic diffusion zone micrographic analysis.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Bef>
                <a:spcPts val="1200"/>
              </a:spcBef>
              <a:spcAft>
                <a:spcPts val="1200"/>
              </a:spcAft>
              <a:buFont typeface="Wingdings" panose="05000000000000000000" pitchFamily="2" charset="2"/>
              <a:buChar char=""/>
            </a:pPr>
            <a:r>
              <a:rPr lang="en-US" dirty="0">
                <a:solidFill>
                  <a:srgbClr val="000000"/>
                </a:solidFill>
                <a:latin typeface="SymbolMT"/>
                <a:ea typeface="Calibri" panose="020F0502020204030204" pitchFamily="34" charset="0"/>
                <a:cs typeface="Times New Roman" panose="02020603050405020304" pitchFamily="18" charset="0"/>
              </a:rPr>
              <a:t>Measurement of RRR of the aluminum (~ on spool at zero field) (2 samples)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Bef>
                <a:spcPts val="1200"/>
              </a:spcBef>
              <a:spcAft>
                <a:spcPts val="1200"/>
              </a:spcAft>
              <a:buFont typeface="Wingdings" panose="05000000000000000000" pitchFamily="2" charset="2"/>
              <a:buChar char=""/>
            </a:pPr>
            <a:r>
              <a:rPr lang="en-US" dirty="0">
                <a:solidFill>
                  <a:srgbClr val="000000"/>
                </a:solidFill>
                <a:latin typeface="SymbolMT"/>
                <a:ea typeface="Calibri" panose="020F0502020204030204" pitchFamily="34" charset="0"/>
                <a:cs typeface="Times New Roman" panose="02020603050405020304" pitchFamily="18" charset="0"/>
              </a:rPr>
              <a:t>Critical current and n-value measurement of 2 strands extracted from each cable sample, one at start and one at the end of each length. Strands must be of different billet number. The measurement shall be performed at 4.2 K and 3, 4 and 5 T. The critical currents shall be compared to the measured critical currents of the strands used to make the aluminum stabilized cable in question.</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104110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smtClean="0">
                <a:solidFill>
                  <a:srgbClr val="FF0000"/>
                </a:solidFill>
                <a:latin typeface="Comic Sans MS" panose="030F0702030302020204" pitchFamily="66" charset="0"/>
              </a:rPr>
              <a:t>RRR measurements</a:t>
            </a:r>
            <a:endParaRPr lang="en-US" sz="2000" b="1" dirty="0">
              <a:solidFill>
                <a:srgbClr val="FF0000"/>
              </a:solidFill>
              <a:latin typeface="Comic Sans MS" panose="030F0702030302020204" pitchFamily="66" charset="0"/>
            </a:endParaRPr>
          </a:p>
        </p:txBody>
      </p:sp>
      <p:sp>
        <p:nvSpPr>
          <p:cNvPr id="2" name="Прямоугольник 1"/>
          <p:cNvSpPr/>
          <p:nvPr/>
        </p:nvSpPr>
        <p:spPr>
          <a:xfrm>
            <a:off x="187036" y="813527"/>
            <a:ext cx="9507682" cy="5282985"/>
          </a:xfrm>
          <a:prstGeom prst="rect">
            <a:avLst/>
          </a:prstGeom>
        </p:spPr>
        <p:txBody>
          <a:bodyPr wrap="square">
            <a:spAutoFit/>
          </a:bodyPr>
          <a:lstStyle/>
          <a:p>
            <a:pPr algn="ctr">
              <a:lnSpc>
                <a:spcPct val="115000"/>
              </a:lnSpc>
              <a:spcAft>
                <a:spcPts val="1000"/>
              </a:spcAft>
            </a:pPr>
            <a:r>
              <a:rPr lang="en-US"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ELECTROMAGNETIC STUDY OF HIGH-PURITY ALUMINUM AND COPPER WIRES AT CRYOGENIC TEMPERATURE</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Yu.V</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Karasev</a:t>
            </a:r>
            <a:r>
              <a:rPr lang="en-US" b="1" dirty="0">
                <a:latin typeface="Times New Roman" panose="02020603050405020304" pitchFamily="18" charset="0"/>
                <a:ea typeface="Calibri" panose="020F0502020204030204" pitchFamily="34" charset="0"/>
                <a:cs typeface="Times New Roman" panose="02020603050405020304" pitchFamily="18" charset="0"/>
              </a:rPr>
              <a:t>, A.V. </a:t>
            </a:r>
            <a:r>
              <a:rPr lang="en-US" b="1" dirty="0" err="1">
                <a:latin typeface="Times New Roman" panose="02020603050405020304" pitchFamily="18" charset="0"/>
                <a:ea typeface="Calibri" panose="020F0502020204030204" pitchFamily="34" charset="0"/>
                <a:cs typeface="Times New Roman" panose="02020603050405020304" pitchFamily="18" charset="0"/>
              </a:rPr>
              <a:t>Malchenkov</a:t>
            </a:r>
            <a:r>
              <a:rPr lang="en-US" b="1" dirty="0">
                <a:latin typeface="Times New Roman" panose="02020603050405020304" pitchFamily="18" charset="0"/>
                <a:ea typeface="Calibri" panose="020F0502020204030204" pitchFamily="34" charset="0"/>
                <a:cs typeface="Times New Roman" panose="02020603050405020304" pitchFamily="18" charset="0"/>
              </a:rPr>
              <a:t>, I.N. </a:t>
            </a:r>
            <a:r>
              <a:rPr lang="en-US" b="1" dirty="0" err="1">
                <a:latin typeface="Times New Roman" panose="02020603050405020304" pitchFamily="18" charset="0"/>
                <a:ea typeface="Calibri" panose="020F0502020204030204" pitchFamily="34" charset="0"/>
                <a:cs typeface="Times New Roman" panose="02020603050405020304" pitchFamily="18" charset="0"/>
              </a:rPr>
              <a:t>Gubkin</a:t>
            </a:r>
            <a:r>
              <a:rPr lang="en-US" b="1" dirty="0">
                <a:latin typeface="Times New Roman" panose="02020603050405020304" pitchFamily="18" charset="0"/>
                <a:ea typeface="Calibri" panose="020F0502020204030204" pitchFamily="34" charset="0"/>
                <a:cs typeface="Times New Roman" panose="02020603050405020304" pitchFamily="18" charset="0"/>
              </a:rPr>
              <a:t>, E.V. </a:t>
            </a:r>
            <a:r>
              <a:rPr lang="en-US" b="1" dirty="0" err="1">
                <a:latin typeface="Times New Roman" panose="02020603050405020304" pitchFamily="18" charset="0"/>
                <a:ea typeface="Calibri" panose="020F0502020204030204" pitchFamily="34" charset="0"/>
                <a:cs typeface="Times New Roman" panose="02020603050405020304" pitchFamily="18" charset="0"/>
              </a:rPr>
              <a:t>Nikulenkov</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Abdyukhanov</a:t>
            </a:r>
            <a:r>
              <a:rPr lang="en-US" b="1" dirty="0">
                <a:latin typeface="Times New Roman" panose="02020603050405020304" pitchFamily="18" charset="0"/>
                <a:ea typeface="Calibri" panose="020F0502020204030204" pitchFamily="34" charset="0"/>
                <a:cs typeface="Times New Roman" panose="02020603050405020304" pitchFamily="18" charset="0"/>
              </a:rPr>
              <a:t> I.M., P.A. </a:t>
            </a:r>
            <a:r>
              <a:rPr lang="en-US" b="1" dirty="0" err="1">
                <a:latin typeface="Times New Roman" panose="02020603050405020304" pitchFamily="18" charset="0"/>
                <a:ea typeface="Calibri" panose="020F0502020204030204" pitchFamily="34" charset="0"/>
                <a:cs typeface="Times New Roman" panose="02020603050405020304" pitchFamily="18" charset="0"/>
              </a:rPr>
              <a:t>Lukyanov</a:t>
            </a:r>
            <a:r>
              <a:rPr lang="en-US" b="1" dirty="0">
                <a:latin typeface="Times New Roman" panose="02020603050405020304" pitchFamily="18" charset="0"/>
                <a:ea typeface="Calibri" panose="020F0502020204030204" pitchFamily="34" charset="0"/>
                <a:cs typeface="Times New Roman" panose="02020603050405020304" pitchFamily="18" charset="0"/>
              </a:rPr>
              <a:t>, D.S. </a:t>
            </a:r>
            <a:r>
              <a:rPr lang="en-US" b="1" dirty="0" err="1">
                <a:latin typeface="Times New Roman" panose="02020603050405020304" pitchFamily="18" charset="0"/>
                <a:ea typeface="Calibri" panose="020F0502020204030204" pitchFamily="34" charset="0"/>
                <a:cs typeface="Times New Roman" panose="02020603050405020304" pitchFamily="18" charset="0"/>
              </a:rPr>
              <a:t>Novosilova</a:t>
            </a:r>
            <a:r>
              <a:rPr lang="en-US" b="1" dirty="0">
                <a:latin typeface="Times New Roman" panose="02020603050405020304" pitchFamily="18" charset="0"/>
                <a:ea typeface="Calibri" panose="020F0502020204030204" pitchFamily="34" charset="0"/>
                <a:cs typeface="Times New Roman" panose="02020603050405020304" pitchFamily="18" charset="0"/>
              </a:rPr>
              <a:t>, M.V. </a:t>
            </a:r>
            <a:r>
              <a:rPr lang="en-US" b="1" dirty="0" err="1">
                <a:latin typeface="Times New Roman" panose="02020603050405020304" pitchFamily="18" charset="0"/>
                <a:ea typeface="Calibri" panose="020F0502020204030204" pitchFamily="34" charset="0"/>
                <a:cs typeface="Times New Roman" panose="02020603050405020304" pitchFamily="18" charset="0"/>
              </a:rPr>
              <a:t>Polikarpova</a:t>
            </a:r>
            <a:endParaRPr lang="ru-RU"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Annealing, strain and external magnetic field application effects on residual resistivity ratio (RRR) of high-purity copper and aluminum wire samples intended for </a:t>
            </a:r>
            <a:r>
              <a:rPr lang="en-US"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Nb-Ti</a:t>
            </a:r>
            <a:r>
              <a:rPr 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superconductor elements are investigated. It is shown, that RRR-parameter reaches a value about 600 and 4000 for aluminum with a purity of 99.995% and 99,999% respectively. These RRR-values exceed RRR-level of high-purity oxygen-free copper (OFE). Moreover, aluminum wire samples reveals less sensitivity to annealing temperature and low degrees of deformation.</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magneto resistive effect was studied in magnetic fields up to 10 T in relation to these grades of copper and aluminum and it was shown that the magnetoresistance of aluminum goes to saturation in fields above 3 T, while for copper it increases linearly over the entire range of fields.</a:t>
            </a:r>
            <a:endParaRPr lang="ru-RU"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1000"/>
              </a:spcAft>
            </a:pPr>
            <a:r>
              <a:rPr lang="en-US" b="1" dirty="0">
                <a:latin typeface="Times New Roman" panose="02020603050405020304" pitchFamily="18" charset="0"/>
                <a:ea typeface="Calibri" panose="020F0502020204030204" pitchFamily="34" charset="0"/>
                <a:cs typeface="Times New Roman" panose="02020603050405020304" pitchFamily="18" charset="0"/>
              </a:rPr>
              <a:t>Key words: High purity aluminum; high purity copper; Residual Resistance Ratio; magneto resistance effect.</a:t>
            </a:r>
            <a:endParaRPr lang="ru-RU"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625369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smtClean="0">
                <a:solidFill>
                  <a:srgbClr val="FF0000"/>
                </a:solidFill>
                <a:latin typeface="Comic Sans MS" panose="030F0702030302020204" pitchFamily="66" charset="0"/>
              </a:rPr>
              <a:t>RRR measurements</a:t>
            </a:r>
            <a:endParaRPr lang="en-US" sz="2000" b="1" dirty="0">
              <a:solidFill>
                <a:srgbClr val="FF0000"/>
              </a:solidFill>
              <a:latin typeface="Comic Sans MS" panose="030F0702030302020204" pitchFamily="66" charset="0"/>
            </a:endParaRPr>
          </a:p>
        </p:txBody>
      </p:sp>
      <p:graphicFrame>
        <p:nvGraphicFramePr>
          <p:cNvPr id="4" name="Диаграмма 3"/>
          <p:cNvGraphicFramePr/>
          <p:nvPr>
            <p:extLst>
              <p:ext uri="{D42A27DB-BD31-4B8C-83A1-F6EECF244321}">
                <p14:modId xmlns:p14="http://schemas.microsoft.com/office/powerpoint/2010/main" val="1115155964"/>
              </p:ext>
            </p:extLst>
          </p:nvPr>
        </p:nvGraphicFramePr>
        <p:xfrm>
          <a:off x="4948844" y="661901"/>
          <a:ext cx="4579620" cy="3141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Диаграмма 4"/>
          <p:cNvGraphicFramePr/>
          <p:nvPr>
            <p:extLst>
              <p:ext uri="{D42A27DB-BD31-4B8C-83A1-F6EECF244321}">
                <p14:modId xmlns:p14="http://schemas.microsoft.com/office/powerpoint/2010/main" val="317824444"/>
              </p:ext>
            </p:extLst>
          </p:nvPr>
        </p:nvGraphicFramePr>
        <p:xfrm>
          <a:off x="169372" y="796983"/>
          <a:ext cx="4589664" cy="3006090"/>
        </p:xfrm>
        <a:graphic>
          <a:graphicData uri="http://schemas.openxmlformats.org/drawingml/2006/chart">
            <c:chart xmlns:c="http://schemas.openxmlformats.org/drawingml/2006/chart" xmlns:r="http://schemas.openxmlformats.org/officeDocument/2006/relationships" r:id="rId4"/>
          </a:graphicData>
        </a:graphic>
      </p:graphicFrame>
      <p:sp>
        <p:nvSpPr>
          <p:cNvPr id="2" name="Прямоугольник 1"/>
          <p:cNvSpPr/>
          <p:nvPr/>
        </p:nvSpPr>
        <p:spPr>
          <a:xfrm>
            <a:off x="415636" y="4321709"/>
            <a:ext cx="9112828" cy="1115626"/>
          </a:xfrm>
          <a:prstGeom prst="rect">
            <a:avLst/>
          </a:prstGeom>
        </p:spPr>
        <p:txBody>
          <a:bodyPr wrap="square">
            <a:spAutoFit/>
          </a:bodyPr>
          <a:lstStyle/>
          <a:p>
            <a:pPr marL="342265" indent="254000">
              <a:lnSpc>
                <a:spcPct val="200000"/>
              </a:lnSpc>
              <a:spcBef>
                <a:spcPts val="600"/>
              </a:spcBef>
              <a:spcAft>
                <a:spcPts val="600"/>
              </a:spcAft>
            </a:pPr>
            <a:r>
              <a:rPr lang="en-US" b="1" dirty="0" smtClean="0">
                <a:latin typeface="Times New Roman" panose="02020603050405020304" pitchFamily="18" charset="0"/>
                <a:ea typeface="Times New Roman" panose="02020603050405020304" pitchFamily="18" charset="0"/>
              </a:rPr>
              <a:t>Fig</a:t>
            </a:r>
            <a:r>
              <a:rPr lang="ru-RU" b="1" dirty="0" smtClean="0">
                <a:latin typeface="Times New Roman" panose="02020603050405020304" pitchFamily="18" charset="0"/>
                <a:ea typeface="Times New Roman" panose="02020603050405020304" pitchFamily="18" charset="0"/>
              </a:rPr>
              <a:t>. </a:t>
            </a:r>
            <a:r>
              <a:rPr lang="ru-RU" b="1" dirty="0">
                <a:latin typeface="Times New Roman" panose="02020603050405020304" pitchFamily="18" charset="0"/>
                <a:ea typeface="Times New Roman" panose="02020603050405020304" pitchFamily="18" charset="0"/>
              </a:rPr>
              <a:t>1  </a:t>
            </a:r>
            <a:r>
              <a:rPr lang="en-US" b="1" dirty="0" smtClean="0">
                <a:latin typeface="Times New Roman" panose="02020603050405020304" pitchFamily="18" charset="0"/>
                <a:ea typeface="Times New Roman" panose="02020603050405020304" pitchFamily="18" charset="0"/>
              </a:rPr>
              <a:t>Dependence RRR</a:t>
            </a:r>
            <a:r>
              <a:rPr lang="ru-RU" b="1" dirty="0" smtClean="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versus level of sample deformation, % for pure Al </a:t>
            </a:r>
            <a:r>
              <a:rPr lang="ru-RU" b="1" dirty="0" smtClean="0">
                <a:latin typeface="Times New Roman" panose="02020603050405020304" pitchFamily="18" charset="0"/>
                <a:ea typeface="Times New Roman" panose="02020603050405020304" pitchFamily="18" charset="0"/>
              </a:rPr>
              <a:t>А995 </a:t>
            </a:r>
            <a:r>
              <a:rPr lang="en-US" b="1" dirty="0" smtClean="0">
                <a:latin typeface="Times New Roman" panose="02020603050405020304" pitchFamily="18" charset="0"/>
                <a:ea typeface="Times New Roman" panose="02020603050405020304" pitchFamily="18" charset="0"/>
              </a:rPr>
              <a:t>and</a:t>
            </a:r>
            <a:r>
              <a:rPr lang="ru-RU" b="1" dirty="0" smtClean="0">
                <a:latin typeface="Times New Roman" panose="02020603050405020304" pitchFamily="18" charset="0"/>
                <a:ea typeface="Times New Roman" panose="02020603050405020304" pitchFamily="18" charset="0"/>
              </a:rPr>
              <a:t> </a:t>
            </a:r>
            <a:r>
              <a:rPr lang="ru-RU" b="1" dirty="0">
                <a:latin typeface="Times New Roman" panose="02020603050405020304" pitchFamily="18" charset="0"/>
                <a:ea typeface="Times New Roman" panose="02020603050405020304" pitchFamily="18" charset="0"/>
              </a:rPr>
              <a:t>А999 </a:t>
            </a:r>
            <a:r>
              <a:rPr lang="en-US" b="1" dirty="0" smtClean="0">
                <a:latin typeface="Times New Roman" panose="02020603050405020304" pitchFamily="18" charset="0"/>
                <a:ea typeface="Times New Roman" panose="02020603050405020304" pitchFamily="18" charset="0"/>
              </a:rPr>
              <a:t>(5N and 4N5)</a:t>
            </a:r>
            <a:r>
              <a:rPr lang="ru-RU" b="1" dirty="0" smtClean="0">
                <a:latin typeface="Times New Roman" panose="02020603050405020304" pitchFamily="18" charset="0"/>
                <a:ea typeface="Times New Roman" panose="02020603050405020304" pitchFamily="18" charset="0"/>
              </a:rPr>
              <a:t>(</a:t>
            </a:r>
            <a:r>
              <a:rPr lang="ru-RU" b="1" dirty="0">
                <a:latin typeface="Times New Roman" panose="02020603050405020304" pitchFamily="18" charset="0"/>
                <a:ea typeface="Times New Roman" panose="02020603050405020304" pitchFamily="18" charset="0"/>
              </a:rPr>
              <a:t>а) </a:t>
            </a:r>
            <a:r>
              <a:rPr lang="en-US" b="1" dirty="0" smtClean="0">
                <a:latin typeface="Times New Roman" panose="02020603050405020304" pitchFamily="18" charset="0"/>
                <a:ea typeface="Times New Roman" panose="02020603050405020304" pitchFamily="18" charset="0"/>
              </a:rPr>
              <a:t>and </a:t>
            </a:r>
            <a:r>
              <a:rPr lang="ru-RU" b="1" dirty="0" smtClean="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Cu</a:t>
            </a:r>
            <a:r>
              <a:rPr lang="ru-RU" b="1" dirty="0">
                <a:latin typeface="Times New Roman" panose="02020603050405020304" pitchFamily="18" charset="0"/>
                <a:ea typeface="Times New Roman" panose="02020603050405020304" pitchFamily="18" charset="0"/>
              </a:rPr>
              <a:t>/</a:t>
            </a:r>
            <a:r>
              <a:rPr lang="en-US" b="1" dirty="0" err="1">
                <a:latin typeface="Times New Roman" panose="02020603050405020304" pitchFamily="18" charset="0"/>
                <a:ea typeface="Times New Roman" panose="02020603050405020304" pitchFamily="18" charset="0"/>
              </a:rPr>
              <a:t>Nb</a:t>
            </a:r>
            <a:r>
              <a:rPr lang="ru-RU" b="1" dirty="0">
                <a:latin typeface="Times New Roman" panose="02020603050405020304" pitchFamily="18" charset="0"/>
                <a:ea typeface="Times New Roman" panose="02020603050405020304" pitchFamily="18" charset="0"/>
              </a:rPr>
              <a:t>-</a:t>
            </a:r>
            <a:r>
              <a:rPr lang="en-US" b="1" dirty="0" err="1">
                <a:latin typeface="Times New Roman" panose="02020603050405020304" pitchFamily="18" charset="0"/>
                <a:ea typeface="Times New Roman" panose="02020603050405020304" pitchFamily="18" charset="0"/>
              </a:rPr>
              <a:t>Ti</a:t>
            </a:r>
            <a:r>
              <a:rPr lang="ru-RU" b="1" dirty="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strand</a:t>
            </a:r>
            <a:r>
              <a:rPr lang="ru-RU" b="1" dirty="0" smtClean="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stabilized by Cu </a:t>
            </a:r>
            <a:r>
              <a:rPr lang="ru-RU" b="1" dirty="0" smtClean="0">
                <a:latin typeface="Times New Roman" panose="02020603050405020304" pitchFamily="18" charset="0"/>
                <a:ea typeface="Times New Roman" panose="02020603050405020304" pitchFamily="18" charset="0"/>
              </a:rPr>
              <a:t>С10100 </a:t>
            </a:r>
            <a:r>
              <a:rPr lang="ru-RU" b="1" dirty="0">
                <a:latin typeface="Times New Roman" panose="02020603050405020304" pitchFamily="18" charset="0"/>
                <a:ea typeface="Times New Roman" panose="02020603050405020304" pitchFamily="18" charset="0"/>
              </a:rPr>
              <a:t>(б). </a:t>
            </a:r>
            <a:endParaRPr lang="ru-RU" sz="20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76004014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smtClean="0">
                <a:solidFill>
                  <a:srgbClr val="FF0000"/>
                </a:solidFill>
                <a:latin typeface="Comic Sans MS" panose="030F0702030302020204" pitchFamily="66" charset="0"/>
              </a:rPr>
              <a:t>RRR measurements</a:t>
            </a:r>
            <a:endParaRPr lang="en-US" sz="2000" b="1" dirty="0">
              <a:solidFill>
                <a:srgbClr val="FF0000"/>
              </a:solidFill>
              <a:latin typeface="Comic Sans MS" panose="030F0702030302020204" pitchFamily="66" charset="0"/>
            </a:endParaRPr>
          </a:p>
        </p:txBody>
      </p:sp>
      <p:graphicFrame>
        <p:nvGraphicFramePr>
          <p:cNvPr id="4" name="Диаграмма 3"/>
          <p:cNvGraphicFramePr/>
          <p:nvPr>
            <p:extLst>
              <p:ext uri="{D42A27DB-BD31-4B8C-83A1-F6EECF244321}">
                <p14:modId xmlns:p14="http://schemas.microsoft.com/office/powerpoint/2010/main" val="3379331471"/>
              </p:ext>
            </p:extLst>
          </p:nvPr>
        </p:nvGraphicFramePr>
        <p:xfrm>
          <a:off x="317240" y="917142"/>
          <a:ext cx="4337887" cy="33327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Диаграмма 4"/>
          <p:cNvGraphicFramePr/>
          <p:nvPr>
            <p:extLst>
              <p:ext uri="{D42A27DB-BD31-4B8C-83A1-F6EECF244321}">
                <p14:modId xmlns:p14="http://schemas.microsoft.com/office/powerpoint/2010/main" val="3259815141"/>
              </p:ext>
            </p:extLst>
          </p:nvPr>
        </p:nvGraphicFramePr>
        <p:xfrm>
          <a:off x="4655127" y="1006446"/>
          <a:ext cx="4197928" cy="3118745"/>
        </p:xfrm>
        <a:graphic>
          <a:graphicData uri="http://schemas.openxmlformats.org/drawingml/2006/chart">
            <c:chart xmlns:c="http://schemas.openxmlformats.org/drawingml/2006/chart" xmlns:r="http://schemas.openxmlformats.org/officeDocument/2006/relationships" r:id="rId4"/>
          </a:graphicData>
        </a:graphic>
      </p:graphicFrame>
      <p:sp>
        <p:nvSpPr>
          <p:cNvPr id="7" name="Прямоугольник 6"/>
          <p:cNvSpPr/>
          <p:nvPr/>
        </p:nvSpPr>
        <p:spPr>
          <a:xfrm>
            <a:off x="415636" y="4321709"/>
            <a:ext cx="9112828" cy="1200329"/>
          </a:xfrm>
          <a:prstGeom prst="rect">
            <a:avLst/>
          </a:prstGeom>
        </p:spPr>
        <p:txBody>
          <a:bodyPr wrap="square">
            <a:spAutoFit/>
          </a:bodyPr>
          <a:lstStyle/>
          <a:p>
            <a:pPr marL="342265" indent="254000">
              <a:lnSpc>
                <a:spcPct val="200000"/>
              </a:lnSpc>
              <a:spcBef>
                <a:spcPts val="600"/>
              </a:spcBef>
              <a:spcAft>
                <a:spcPts val="600"/>
              </a:spcAft>
            </a:pPr>
            <a:r>
              <a:rPr lang="en-US" b="1" dirty="0" smtClean="0">
                <a:latin typeface="Times New Roman" panose="02020603050405020304" pitchFamily="18" charset="0"/>
                <a:ea typeface="Times New Roman" panose="02020603050405020304" pitchFamily="18" charset="0"/>
              </a:rPr>
              <a:t>Fig</a:t>
            </a:r>
            <a:r>
              <a:rPr lang="ru-RU" b="1" dirty="0" smtClean="0">
                <a:latin typeface="Times New Roman" panose="02020603050405020304" pitchFamily="18" charset="0"/>
                <a:ea typeface="Times New Roman" panose="02020603050405020304" pitchFamily="18" charset="0"/>
              </a:rPr>
              <a:t>. </a:t>
            </a:r>
            <a:r>
              <a:rPr lang="ru-RU" b="1" dirty="0">
                <a:latin typeface="Times New Roman" panose="02020603050405020304" pitchFamily="18" charset="0"/>
                <a:ea typeface="Times New Roman" panose="02020603050405020304" pitchFamily="18" charset="0"/>
              </a:rPr>
              <a:t>1  </a:t>
            </a:r>
            <a:r>
              <a:rPr lang="en-US" b="1" dirty="0" smtClean="0">
                <a:latin typeface="Times New Roman" panose="02020603050405020304" pitchFamily="18" charset="0"/>
                <a:ea typeface="Times New Roman" panose="02020603050405020304" pitchFamily="18" charset="0"/>
              </a:rPr>
              <a:t>Dependence RRR</a:t>
            </a:r>
            <a:r>
              <a:rPr lang="ru-RU" b="1" dirty="0" smtClean="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versus temperature of sample for pure Al </a:t>
            </a:r>
            <a:r>
              <a:rPr lang="ru-RU" b="1" dirty="0" smtClean="0">
                <a:latin typeface="Times New Roman" panose="02020603050405020304" pitchFamily="18" charset="0"/>
                <a:ea typeface="Times New Roman" panose="02020603050405020304" pitchFamily="18" charset="0"/>
              </a:rPr>
              <a:t>А995 </a:t>
            </a:r>
            <a:r>
              <a:rPr lang="ru-RU" b="1" dirty="0">
                <a:latin typeface="Times New Roman" panose="02020603050405020304" pitchFamily="18" charset="0"/>
                <a:ea typeface="Times New Roman" panose="02020603050405020304" pitchFamily="18" charset="0"/>
              </a:rPr>
              <a:t>(а</a:t>
            </a:r>
            <a:r>
              <a:rPr lang="ru-RU" b="1" dirty="0" smtClean="0">
                <a:latin typeface="Times New Roman" panose="02020603050405020304" pitchFamily="18" charset="0"/>
                <a:ea typeface="Times New Roman" panose="02020603050405020304" pitchFamily="18" charset="0"/>
              </a:rPr>
              <a:t>)</a:t>
            </a:r>
            <a:r>
              <a:rPr lang="en-US" b="1" dirty="0" smtClean="0">
                <a:latin typeface="Times New Roman" panose="02020603050405020304" pitchFamily="18" charset="0"/>
                <a:ea typeface="Times New Roman" panose="02020603050405020304" pitchFamily="18" charset="0"/>
              </a:rPr>
              <a:t> and</a:t>
            </a:r>
            <a:r>
              <a:rPr lang="ru-RU" b="1" dirty="0" smtClean="0">
                <a:latin typeface="Times New Roman" panose="02020603050405020304" pitchFamily="18" charset="0"/>
                <a:ea typeface="Times New Roman" panose="02020603050405020304" pitchFamily="18" charset="0"/>
              </a:rPr>
              <a:t> </a:t>
            </a:r>
            <a:r>
              <a:rPr lang="ru-RU" b="1" dirty="0">
                <a:latin typeface="Times New Roman" panose="02020603050405020304" pitchFamily="18" charset="0"/>
                <a:ea typeface="Times New Roman" panose="02020603050405020304" pitchFamily="18" charset="0"/>
              </a:rPr>
              <a:t>А999 (б) </a:t>
            </a:r>
            <a:r>
              <a:rPr lang="en-US" b="1" dirty="0" smtClean="0">
                <a:latin typeface="Times New Roman" panose="02020603050405020304" pitchFamily="18" charset="0"/>
                <a:ea typeface="Times New Roman" panose="02020603050405020304" pitchFamily="18" charset="0"/>
              </a:rPr>
              <a:t>(5N and 4N5)</a:t>
            </a:r>
            <a:r>
              <a:rPr lang="ru-RU" b="1" dirty="0" smtClean="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 Bake up in vacuum during 30 minutes.</a:t>
            </a:r>
            <a:endParaRPr lang="ru-RU" sz="20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00137931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8" name="Заголовок 3"/>
          <p:cNvSpPr txBox="1">
            <a:spLocks/>
          </p:cNvSpPr>
          <p:nvPr/>
        </p:nvSpPr>
        <p:spPr>
          <a:xfrm>
            <a:off x="1335267" y="185865"/>
            <a:ext cx="7056783" cy="36554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FF0000"/>
                </a:solidFill>
                <a:latin typeface="Comic Sans MS" panose="030F0702030302020204" pitchFamily="66" charset="0"/>
              </a:rPr>
              <a:t>Status of the PANDA conductor production</a:t>
            </a:r>
            <a:endParaRPr lang="en-US" sz="2000" b="1" dirty="0">
              <a:solidFill>
                <a:srgbClr val="FF0000"/>
              </a:solidFill>
              <a:latin typeface="Comic Sans MS" panose="030F0702030302020204" pitchFamily="66" charset="0"/>
            </a:endParaRPr>
          </a:p>
        </p:txBody>
      </p:sp>
      <p:sp>
        <p:nvSpPr>
          <p:cNvPr id="4" name="TextBox 3"/>
          <p:cNvSpPr txBox="1"/>
          <p:nvPr/>
        </p:nvSpPr>
        <p:spPr>
          <a:xfrm>
            <a:off x="529937" y="1288473"/>
            <a:ext cx="8572499" cy="3046988"/>
          </a:xfrm>
          <a:prstGeom prst="rect">
            <a:avLst/>
          </a:prstGeom>
          <a:noFill/>
        </p:spPr>
        <p:txBody>
          <a:bodyPr wrap="square" rtlCol="0">
            <a:spAutoFit/>
          </a:bodyPr>
          <a:lstStyle/>
          <a:p>
            <a:r>
              <a:rPr lang="en-US" sz="2400" b="1" dirty="0" smtClean="0"/>
              <a:t>Suggests</a:t>
            </a:r>
          </a:p>
          <a:p>
            <a:endParaRPr lang="en-US" sz="2400" b="1" dirty="0"/>
          </a:p>
          <a:p>
            <a:pPr marL="285750" indent="-285750">
              <a:buFont typeface="Arial" panose="020B0604020202020204" pitchFamily="34" charset="0"/>
              <a:buChar char="•"/>
            </a:pPr>
            <a:r>
              <a:rPr lang="en-US" sz="2400" b="1" dirty="0" smtClean="0"/>
              <a:t>To decrease the value of critical current , 5T		-  ≥ 10 000 A</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smtClean="0"/>
              <a:t>Specify RRR Al 99,995								- </a:t>
            </a:r>
            <a:r>
              <a:rPr lang="en-US" sz="2400" b="1" dirty="0"/>
              <a:t>≥ </a:t>
            </a:r>
            <a:r>
              <a:rPr lang="en-US" sz="2400" b="1" dirty="0" smtClean="0"/>
              <a:t>500</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Specify </a:t>
            </a:r>
            <a:r>
              <a:rPr lang="en-US" sz="2400" b="1" dirty="0" smtClean="0"/>
              <a:t>units length </a:t>
            </a:r>
            <a:r>
              <a:rPr lang="en-US" sz="2400" b="1" dirty="0"/>
              <a:t>	</a:t>
            </a:r>
            <a:r>
              <a:rPr lang="en-US" sz="2400" b="1" dirty="0" smtClean="0"/>
              <a:t>1 &amp; 3</a:t>
            </a:r>
            <a:r>
              <a:rPr lang="en-US" sz="2400" b="1" dirty="0"/>
              <a:t>					</a:t>
            </a:r>
            <a:r>
              <a:rPr lang="en-US" sz="2400" b="1" dirty="0" smtClean="0"/>
              <a:t>	- 3300 m</a:t>
            </a:r>
            <a:endParaRPr lang="ru-RU" sz="2400" b="1" dirty="0"/>
          </a:p>
          <a:p>
            <a:endParaRPr lang="ru-RU" sz="2400" b="1" dirty="0"/>
          </a:p>
        </p:txBody>
      </p:sp>
    </p:spTree>
    <p:extLst>
      <p:ext uri="{BB962C8B-B14F-4D97-AF65-F5344CB8AC3E}">
        <p14:creationId xmlns:p14="http://schemas.microsoft.com/office/powerpoint/2010/main" val="178233172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00262" y="6468195"/>
            <a:ext cx="5695838" cy="308862"/>
          </a:xfrm>
        </p:spPr>
        <p:txBody>
          <a:bodyPr/>
          <a:lstStyle/>
          <a:p>
            <a:r>
              <a:rPr lang="en-US" sz="1000" dirty="0"/>
              <a:t>PANDA meeting GSI, Darmstadt,  2018 March 14                   </a:t>
            </a:r>
            <a:r>
              <a:rPr lang="en-US" sz="1000" dirty="0" err="1"/>
              <a:t>E.Pyata</a:t>
            </a:r>
            <a:endParaRPr lang="en-US" sz="1000" dirty="0"/>
          </a:p>
        </p:txBody>
      </p:sp>
      <p:pic>
        <p:nvPicPr>
          <p:cNvPr id="5" name="Picture 3" descr="D:\+++CHINA-COOPERATION\Budker_INP_p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42875"/>
            <a:ext cx="7631112"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1"/>
          <p:cNvSpPr txBox="1">
            <a:spLocks/>
          </p:cNvSpPr>
          <p:nvPr/>
        </p:nvSpPr>
        <p:spPr>
          <a:xfrm>
            <a:off x="636588" y="5240338"/>
            <a:ext cx="8229600" cy="8683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600" smtClean="0">
                <a:solidFill>
                  <a:srgbClr val="17375E"/>
                </a:solidFill>
                <a:latin typeface="Comic Sans MS" pitchFamily="66" charset="0"/>
              </a:rPr>
              <a:t>Thank you for your attention</a:t>
            </a:r>
            <a:endParaRPr lang="ru-RU" sz="3600" dirty="0" smtClean="0">
              <a:solidFill>
                <a:srgbClr val="17375E"/>
              </a:solidFill>
              <a:latin typeface="Comic Sans MS" pitchFamily="66" charset="0"/>
            </a:endParaRPr>
          </a:p>
        </p:txBody>
      </p:sp>
      <p:pic>
        <p:nvPicPr>
          <p:cNvPr id="7" name="Рисунок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5661025"/>
            <a:ext cx="454112" cy="80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74716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9820" y="701937"/>
            <a:ext cx="5129017" cy="5478721"/>
          </a:xfrm>
          <a:prstGeom prst="rect">
            <a:avLst/>
          </a:prstGeom>
        </p:spPr>
      </p:pic>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614961" y="6558646"/>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60597" y="74047"/>
            <a:ext cx="7056783" cy="378715"/>
          </a:xfrm>
        </p:spPr>
        <p:txBody>
          <a:bodyPr>
            <a:normAutofit/>
          </a:bodyPr>
          <a:lstStyle/>
          <a:p>
            <a:r>
              <a:rPr lang="en-US" sz="2000" b="1" dirty="0">
                <a:solidFill>
                  <a:srgbClr val="FF0000"/>
                </a:solidFill>
                <a:latin typeface="Comic Sans MS" panose="030F0702030302020204" pitchFamily="66" charset="0"/>
              </a:rPr>
              <a:t>PANDA solenoid magnet, BINP responsibility</a:t>
            </a:r>
          </a:p>
        </p:txBody>
      </p:sp>
      <p:sp>
        <p:nvSpPr>
          <p:cNvPr id="6" name="Прямоугольник 5"/>
          <p:cNvSpPr/>
          <p:nvPr/>
        </p:nvSpPr>
        <p:spPr>
          <a:xfrm>
            <a:off x="550415" y="6180658"/>
            <a:ext cx="7608163" cy="338554"/>
          </a:xfrm>
          <a:prstGeom prst="rect">
            <a:avLst/>
          </a:prstGeom>
        </p:spPr>
        <p:txBody>
          <a:bodyPr wrap="square">
            <a:spAutoFit/>
          </a:bodyPr>
          <a:lstStyle/>
          <a:p>
            <a:pPr algn="just"/>
            <a:r>
              <a:rPr lang="en-US" sz="1600" b="1" dirty="0" smtClean="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Figure 2. Arrangement of the components of the PANDA solenoid.</a:t>
            </a:r>
            <a:endParaRPr lang="en-US" sz="1600" b="1" dirty="0">
              <a:solidFill>
                <a:srgbClr val="002060"/>
              </a:solidFill>
              <a:latin typeface="Comic Sans MS" panose="030F0702030302020204" pitchFamily="66" charset="0"/>
            </a:endParaRPr>
          </a:p>
        </p:txBody>
      </p:sp>
      <p:sp>
        <p:nvSpPr>
          <p:cNvPr id="5" name="TextBox 4"/>
          <p:cNvSpPr txBox="1"/>
          <p:nvPr/>
        </p:nvSpPr>
        <p:spPr>
          <a:xfrm>
            <a:off x="359659" y="1418092"/>
            <a:ext cx="2037739" cy="523220"/>
          </a:xfrm>
          <a:prstGeom prst="rect">
            <a:avLst/>
          </a:prstGeom>
          <a:noFill/>
        </p:spPr>
        <p:txBody>
          <a:bodyPr wrap="square" rtlCol="0">
            <a:spAutoFit/>
          </a:bodyPr>
          <a:lstStyle/>
          <a:p>
            <a:pPr algn="ctr"/>
            <a:r>
              <a:rPr lang="en-US" sz="1400" b="1" dirty="0" smtClean="0"/>
              <a:t>Power supply and energy extraction system </a:t>
            </a:r>
            <a:endParaRPr lang="ru-RU" sz="1400" b="1" dirty="0"/>
          </a:p>
        </p:txBody>
      </p:sp>
      <p:sp>
        <p:nvSpPr>
          <p:cNvPr id="12" name="TextBox 11"/>
          <p:cNvSpPr txBox="1"/>
          <p:nvPr/>
        </p:nvSpPr>
        <p:spPr>
          <a:xfrm>
            <a:off x="2786415" y="3291310"/>
            <a:ext cx="1287263" cy="307777"/>
          </a:xfrm>
          <a:prstGeom prst="rect">
            <a:avLst/>
          </a:prstGeom>
          <a:noFill/>
        </p:spPr>
        <p:txBody>
          <a:bodyPr wrap="square" rtlCol="0">
            <a:spAutoFit/>
          </a:bodyPr>
          <a:lstStyle/>
          <a:p>
            <a:r>
              <a:rPr lang="en-US" sz="1400" b="1" dirty="0" smtClean="0"/>
              <a:t>Cable channel</a:t>
            </a:r>
            <a:endParaRPr lang="ru-RU" sz="1400" b="1" dirty="0"/>
          </a:p>
        </p:txBody>
      </p:sp>
      <p:sp>
        <p:nvSpPr>
          <p:cNvPr id="14" name="TextBox 13"/>
          <p:cNvSpPr txBox="1"/>
          <p:nvPr/>
        </p:nvSpPr>
        <p:spPr>
          <a:xfrm>
            <a:off x="6901010" y="2627182"/>
            <a:ext cx="1670566" cy="307777"/>
          </a:xfrm>
          <a:prstGeom prst="rect">
            <a:avLst/>
          </a:prstGeom>
          <a:noFill/>
        </p:spPr>
        <p:txBody>
          <a:bodyPr wrap="square" rtlCol="0">
            <a:spAutoFit/>
          </a:bodyPr>
          <a:lstStyle/>
          <a:p>
            <a:r>
              <a:rPr lang="en-US" sz="1400" b="1" dirty="0" smtClean="0"/>
              <a:t>Control Dewar box</a:t>
            </a:r>
            <a:endParaRPr lang="ru-RU" sz="1400" b="1" dirty="0"/>
          </a:p>
        </p:txBody>
      </p:sp>
      <p:sp>
        <p:nvSpPr>
          <p:cNvPr id="15" name="TextBox 14"/>
          <p:cNvSpPr txBox="1"/>
          <p:nvPr/>
        </p:nvSpPr>
        <p:spPr>
          <a:xfrm>
            <a:off x="7798005" y="4277572"/>
            <a:ext cx="1612325" cy="307777"/>
          </a:xfrm>
          <a:prstGeom prst="rect">
            <a:avLst/>
          </a:prstGeom>
          <a:noFill/>
        </p:spPr>
        <p:txBody>
          <a:bodyPr wrap="square" rtlCol="0">
            <a:spAutoFit/>
          </a:bodyPr>
          <a:lstStyle/>
          <a:p>
            <a:r>
              <a:rPr lang="en-US" sz="1400" b="1" dirty="0" smtClean="0"/>
              <a:t>Solenoid and yoke</a:t>
            </a:r>
            <a:endParaRPr lang="ru-RU" sz="1400" b="1" dirty="0"/>
          </a:p>
        </p:txBody>
      </p:sp>
      <p:sp>
        <p:nvSpPr>
          <p:cNvPr id="16" name="TextBox 15"/>
          <p:cNvSpPr txBox="1"/>
          <p:nvPr/>
        </p:nvSpPr>
        <p:spPr>
          <a:xfrm>
            <a:off x="2973451" y="5271984"/>
            <a:ext cx="1654520" cy="307777"/>
          </a:xfrm>
          <a:prstGeom prst="rect">
            <a:avLst/>
          </a:prstGeom>
          <a:noFill/>
        </p:spPr>
        <p:txBody>
          <a:bodyPr wrap="square" rtlCol="0">
            <a:spAutoFit/>
          </a:bodyPr>
          <a:lstStyle/>
          <a:p>
            <a:r>
              <a:rPr lang="en-US" sz="1400" b="1" dirty="0" smtClean="0"/>
              <a:t>Frame of solenoid</a:t>
            </a:r>
            <a:endParaRPr lang="ru-RU" sz="1400" b="1" dirty="0"/>
          </a:p>
        </p:txBody>
      </p:sp>
      <p:cxnSp>
        <p:nvCxnSpPr>
          <p:cNvPr id="17" name="Прямая со стрелкой 16"/>
          <p:cNvCxnSpPr/>
          <p:nvPr/>
        </p:nvCxnSpPr>
        <p:spPr>
          <a:xfrm>
            <a:off x="2239523" y="1679702"/>
            <a:ext cx="1106241" cy="63845"/>
          </a:xfrm>
          <a:prstGeom prst="straightConnector1">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V="1">
            <a:off x="4462880" y="5271984"/>
            <a:ext cx="622200" cy="196970"/>
          </a:xfrm>
          <a:prstGeom prst="straightConnector1">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4462880" y="5468954"/>
            <a:ext cx="1092123" cy="271824"/>
          </a:xfrm>
          <a:prstGeom prst="straightConnector1">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15" idx="1"/>
          </p:cNvCxnSpPr>
          <p:nvPr/>
        </p:nvCxnSpPr>
        <p:spPr>
          <a:xfrm flipH="1">
            <a:off x="7273636" y="4431461"/>
            <a:ext cx="524369" cy="78194"/>
          </a:xfrm>
          <a:prstGeom prst="straightConnector1">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H="1">
            <a:off x="6211127" y="2824779"/>
            <a:ext cx="732963" cy="396320"/>
          </a:xfrm>
          <a:prstGeom prst="straightConnector1">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V="1">
            <a:off x="3952275" y="2859803"/>
            <a:ext cx="977320" cy="500139"/>
          </a:xfrm>
          <a:prstGeom prst="straightConnector1">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14682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872288" y="6498184"/>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69475" y="74471"/>
            <a:ext cx="7056783" cy="387592"/>
          </a:xfrm>
        </p:spPr>
        <p:txBody>
          <a:bodyPr>
            <a:normAutofit/>
          </a:bodyPr>
          <a:lstStyle/>
          <a:p>
            <a:r>
              <a:rPr lang="en-US" sz="2000" b="1" dirty="0" smtClean="0">
                <a:solidFill>
                  <a:srgbClr val="FF0000"/>
                </a:solidFill>
                <a:latin typeface="Comic Sans MS" panose="030F0702030302020204" pitchFamily="66" charset="0"/>
              </a:rPr>
              <a:t>PANDA </a:t>
            </a:r>
            <a:r>
              <a:rPr lang="en-US" sz="2000" b="1" dirty="0">
                <a:solidFill>
                  <a:srgbClr val="FF0000"/>
                </a:solidFill>
                <a:latin typeface="Comic Sans MS" panose="030F0702030302020204" pitchFamily="66" charset="0"/>
              </a:rPr>
              <a:t>solenoid </a:t>
            </a:r>
            <a:r>
              <a:rPr lang="en-US" sz="2000" b="1" dirty="0" smtClean="0">
                <a:solidFill>
                  <a:srgbClr val="FF0000"/>
                </a:solidFill>
                <a:latin typeface="Comic Sans MS" panose="030F0702030302020204" pitchFamily="66" charset="0"/>
              </a:rPr>
              <a:t>magnet, BINP responsibility</a:t>
            </a:r>
            <a:endParaRPr lang="en-US" sz="2000" b="1" dirty="0">
              <a:solidFill>
                <a:srgbClr val="FF0000"/>
              </a:solidFill>
              <a:latin typeface="Comic Sans MS" panose="030F0702030302020204" pitchFamily="66" charset="0"/>
            </a:endParaRPr>
          </a:p>
        </p:txBody>
      </p:sp>
      <p:sp>
        <p:nvSpPr>
          <p:cNvPr id="6" name="Прямоугольник 5"/>
          <p:cNvSpPr/>
          <p:nvPr/>
        </p:nvSpPr>
        <p:spPr>
          <a:xfrm>
            <a:off x="1913715" y="6190407"/>
            <a:ext cx="5968301" cy="307777"/>
          </a:xfrm>
          <a:prstGeom prst="rect">
            <a:avLst/>
          </a:prstGeom>
        </p:spPr>
        <p:txBody>
          <a:bodyPr wrap="none">
            <a:spAutoFit/>
          </a:bodyPr>
          <a:lstStyle/>
          <a:p>
            <a:pPr algn="just"/>
            <a:r>
              <a:rPr lang="en-US" sz="1400" b="1" dirty="0" smtClean="0">
                <a:latin typeface="Arial" panose="020B0604020202020204" pitchFamily="34" charset="0"/>
                <a:ea typeface="Times New Roman" panose="02020603050405020304" pitchFamily="18" charset="0"/>
                <a:cs typeface="Times New Roman" panose="02020603050405020304" pitchFamily="18" charset="0"/>
              </a:rPr>
              <a:t>Figure 3. </a:t>
            </a:r>
            <a:r>
              <a:rPr lang="en-US" sz="1400" b="1"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Arrangement of the components of the PANDA solenoid.</a:t>
            </a:r>
            <a:endParaRPr lang="en-US" sz="1400" b="1" dirty="0">
              <a:solidFill>
                <a:srgbClr val="002060"/>
              </a:solidFill>
              <a:latin typeface="Comic Sans MS" panose="030F0702030302020204" pitchFamily="66" charset="0"/>
            </a:endParaRPr>
          </a:p>
        </p:txBody>
      </p:sp>
      <p:pic>
        <p:nvPicPr>
          <p:cNvPr id="8" name="Объект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236" y="462063"/>
            <a:ext cx="8204375" cy="5796694"/>
          </a:xfrm>
          <a:prstGeom prst="rect">
            <a:avLst/>
          </a:prstGeom>
        </p:spPr>
      </p:pic>
    </p:spTree>
    <p:extLst>
      <p:ext uri="{BB962C8B-B14F-4D97-AF65-F5344CB8AC3E}">
        <p14:creationId xmlns:p14="http://schemas.microsoft.com/office/powerpoint/2010/main" val="277621908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3"/>
          <p:cNvPicPr>
            <a:picLocks noChangeAspect="1"/>
          </p:cNvPicPr>
          <p:nvPr/>
        </p:nvPicPr>
        <p:blipFill rotWithShape="1">
          <a:blip r:embed="rId3" cstate="print">
            <a:extLst>
              <a:ext uri="{28A0092B-C50C-407E-A947-70E740481C1C}">
                <a14:useLocalDpi xmlns:a14="http://schemas.microsoft.com/office/drawing/2010/main" val="0"/>
              </a:ext>
            </a:extLst>
          </a:blip>
          <a:srcRect l="7256" t="632" r="37532" b="-866"/>
          <a:stretch/>
        </p:blipFill>
        <p:spPr>
          <a:xfrm>
            <a:off x="1250754" y="498294"/>
            <a:ext cx="5297805" cy="5383252"/>
          </a:xfrm>
          <a:prstGeom prst="rect">
            <a:avLst/>
          </a:prstGeom>
        </p:spPr>
      </p:pic>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872288" y="6498184"/>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69475" y="74471"/>
            <a:ext cx="7056783" cy="387592"/>
          </a:xfrm>
        </p:spPr>
        <p:txBody>
          <a:bodyPr>
            <a:normAutofit/>
          </a:bodyPr>
          <a:lstStyle/>
          <a:p>
            <a:r>
              <a:rPr lang="en-US" sz="2000" b="1" dirty="0" smtClean="0">
                <a:solidFill>
                  <a:srgbClr val="FF0000"/>
                </a:solidFill>
                <a:latin typeface="Comic Sans MS" panose="030F0702030302020204" pitchFamily="66" charset="0"/>
              </a:rPr>
              <a:t>PANDA </a:t>
            </a:r>
            <a:r>
              <a:rPr lang="en-US" sz="2000" b="1" dirty="0">
                <a:solidFill>
                  <a:srgbClr val="FF0000"/>
                </a:solidFill>
                <a:latin typeface="Comic Sans MS" panose="030F0702030302020204" pitchFamily="66" charset="0"/>
              </a:rPr>
              <a:t>solenoid </a:t>
            </a:r>
            <a:r>
              <a:rPr lang="en-US" sz="2000" b="1" dirty="0" smtClean="0">
                <a:solidFill>
                  <a:srgbClr val="FF0000"/>
                </a:solidFill>
                <a:latin typeface="Comic Sans MS" panose="030F0702030302020204" pitchFamily="66" charset="0"/>
              </a:rPr>
              <a:t>magnet</a:t>
            </a:r>
            <a:endParaRPr lang="en-US" sz="2000" b="1" dirty="0">
              <a:solidFill>
                <a:srgbClr val="FF0000"/>
              </a:solidFill>
              <a:latin typeface="Comic Sans MS" panose="030F0702030302020204" pitchFamily="66" charset="0"/>
            </a:endParaRPr>
          </a:p>
        </p:txBody>
      </p:sp>
      <p:sp>
        <p:nvSpPr>
          <p:cNvPr id="6" name="Прямоугольник 5"/>
          <p:cNvSpPr/>
          <p:nvPr/>
        </p:nvSpPr>
        <p:spPr>
          <a:xfrm>
            <a:off x="2969300" y="6190407"/>
            <a:ext cx="3857146" cy="307777"/>
          </a:xfrm>
          <a:prstGeom prst="rect">
            <a:avLst/>
          </a:prstGeom>
        </p:spPr>
        <p:txBody>
          <a:bodyPr wrap="none">
            <a:spAutoFit/>
          </a:bodyPr>
          <a:lstStyle/>
          <a:p>
            <a:pPr algn="just"/>
            <a:r>
              <a:rPr lang="en-US" sz="1400" b="1" dirty="0" smtClean="0">
                <a:latin typeface="Arial" panose="020B0604020202020204" pitchFamily="34" charset="0"/>
                <a:ea typeface="Times New Roman" panose="02020603050405020304" pitchFamily="18" charset="0"/>
                <a:cs typeface="Times New Roman" panose="02020603050405020304" pitchFamily="18" charset="0"/>
              </a:rPr>
              <a:t>Figure 3. </a:t>
            </a:r>
            <a:r>
              <a:rPr lang="en-US" sz="1400" b="1" dirty="0" smtClean="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PANDA solenoid</a:t>
            </a:r>
            <a:r>
              <a:rPr lang="ru-RU" sz="1400" b="1" dirty="0" smtClean="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1400" b="1" dirty="0" smtClean="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quarter section.</a:t>
            </a:r>
            <a:endParaRPr lang="en-US" sz="14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54804203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35267" y="185865"/>
            <a:ext cx="7056783" cy="365542"/>
          </a:xfrm>
        </p:spPr>
        <p:txBody>
          <a:bodyPr>
            <a:normAutofit fontScale="90000"/>
          </a:bodyPr>
          <a:lstStyle/>
          <a:p>
            <a:r>
              <a:rPr lang="en-US" sz="2000" b="1" dirty="0" smtClean="0">
                <a:solidFill>
                  <a:srgbClr val="FF0000"/>
                </a:solidFill>
                <a:latin typeface="Comic Sans MS" panose="030F0702030302020204" pitchFamily="66" charset="0"/>
              </a:rPr>
              <a:t>Development of the PANDA solenoid magnet</a:t>
            </a:r>
            <a:endParaRPr lang="en-US" sz="2000" b="1" dirty="0">
              <a:solidFill>
                <a:srgbClr val="FF0000"/>
              </a:solidFill>
              <a:latin typeface="Comic Sans MS" panose="030F0702030302020204" pitchFamily="66" charset="0"/>
            </a:endParaRPr>
          </a:p>
        </p:txBody>
      </p:sp>
      <p:graphicFrame>
        <p:nvGraphicFramePr>
          <p:cNvPr id="10" name="Таблица 9"/>
          <p:cNvGraphicFramePr>
            <a:graphicFrameLocks noGrp="1" noChangeAspect="1"/>
          </p:cNvGraphicFramePr>
          <p:nvPr>
            <p:extLst>
              <p:ext uri="{D42A27DB-BD31-4B8C-83A1-F6EECF244321}">
                <p14:modId xmlns:p14="http://schemas.microsoft.com/office/powerpoint/2010/main" val="1575054624"/>
              </p:ext>
            </p:extLst>
          </p:nvPr>
        </p:nvGraphicFramePr>
        <p:xfrm>
          <a:off x="987735" y="928289"/>
          <a:ext cx="7751849" cy="4853400"/>
        </p:xfrm>
        <a:graphic>
          <a:graphicData uri="http://schemas.openxmlformats.org/drawingml/2006/table">
            <a:tbl>
              <a:tblPr>
                <a:tableStyleId>{5C22544A-7EE6-4342-B048-85BDC9FD1C3A}</a:tableStyleId>
              </a:tblPr>
              <a:tblGrid>
                <a:gridCol w="4490015">
                  <a:extLst>
                    <a:ext uri="{9D8B030D-6E8A-4147-A177-3AD203B41FA5}">
                      <a16:colId xmlns:a16="http://schemas.microsoft.com/office/drawing/2014/main" xmlns="" val="20000"/>
                    </a:ext>
                  </a:extLst>
                </a:gridCol>
                <a:gridCol w="3261834"/>
              </a:tblGrid>
              <a:tr h="565486">
                <a:tc>
                  <a:txBody>
                    <a:bodyPr/>
                    <a:lstStyle/>
                    <a:p>
                      <a:pPr algn="ctr" fontAlgn="ctr"/>
                      <a:r>
                        <a:rPr lang="en-US" sz="1600" b="1" i="0" u="none" strike="noStrike" dirty="0" smtClean="0">
                          <a:solidFill>
                            <a:srgbClr val="FF0000"/>
                          </a:solidFill>
                          <a:effectLst/>
                          <a:latin typeface="Comic Sans MS" panose="030F0702030302020204" pitchFamily="66" charset="0"/>
                        </a:rPr>
                        <a:t>Name of item</a:t>
                      </a:r>
                      <a:endParaRPr lang="en-US" sz="1600" b="1" i="0" u="none" strike="noStrike" dirty="0">
                        <a:solidFill>
                          <a:srgbClr val="FF0000"/>
                        </a:solidFill>
                        <a:effectLst/>
                        <a:latin typeface="Comic Sans MS" panose="030F0702030302020204" pitchFamily="66" charset="0"/>
                      </a:endParaRPr>
                    </a:p>
                  </a:txBody>
                  <a:tcPr marL="180000" marR="9525" marT="9525" marB="0" anchor="ctr"/>
                </a:tc>
                <a:tc>
                  <a:txBody>
                    <a:bodyPr/>
                    <a:lstStyle/>
                    <a:p>
                      <a:pPr algn="ctr" fontAlgn="b"/>
                      <a:r>
                        <a:rPr lang="en-US" sz="1600" b="1" i="0" u="none" strike="noStrike" dirty="0" smtClean="0">
                          <a:solidFill>
                            <a:srgbClr val="FF0000"/>
                          </a:solidFill>
                          <a:effectLst/>
                          <a:latin typeface="Comic Sans MS" panose="030F0702030302020204" pitchFamily="66" charset="0"/>
                        </a:rPr>
                        <a:t>Status of work</a:t>
                      </a:r>
                      <a:endParaRPr lang="en-US" sz="1600" b="1" i="0" u="none" strike="noStrike" dirty="0">
                        <a:solidFill>
                          <a:srgbClr val="FF0000"/>
                        </a:solidFill>
                        <a:effectLst/>
                        <a:latin typeface="Comic Sans MS" panose="030F0702030302020204" pitchFamily="66" charset="0"/>
                      </a:endParaRPr>
                    </a:p>
                  </a:txBody>
                  <a:tcPr marL="9525" marR="9525" marT="9525" marB="0" anchor="ctr" anchorCtr="1"/>
                </a:tc>
              </a:tr>
              <a:tr h="692458">
                <a:tc>
                  <a:txBody>
                    <a:bodyPr/>
                    <a:lstStyle/>
                    <a:p>
                      <a:pPr algn="ctr" fontAlgn="ctr"/>
                      <a:r>
                        <a:rPr lang="en-US" sz="1600" b="1" u="none" strike="noStrike" dirty="0" smtClean="0">
                          <a:solidFill>
                            <a:schemeClr val="tx1"/>
                          </a:solidFill>
                          <a:effectLst/>
                          <a:latin typeface="+mn-lt"/>
                        </a:rPr>
                        <a:t>Yoke and frame</a:t>
                      </a:r>
                      <a:endParaRPr lang="en-US" sz="1600" b="1" i="0" u="none" strike="noStrike" dirty="0">
                        <a:solidFill>
                          <a:schemeClr val="tx1"/>
                        </a:solidFill>
                        <a:effectLst/>
                        <a:latin typeface="+mn-lt"/>
                      </a:endParaRPr>
                    </a:p>
                  </a:txBody>
                  <a:tcPr marL="180000" marR="9525" marT="9525" marB="0" anchor="ctr"/>
                </a:tc>
                <a:tc>
                  <a:txBody>
                    <a:bodyPr/>
                    <a:lstStyle/>
                    <a:p>
                      <a:pPr algn="ctr" fontAlgn="b"/>
                      <a:r>
                        <a:rPr lang="en-US" sz="1600" b="1" i="0" u="none" strike="noStrike" dirty="0" smtClean="0">
                          <a:solidFill>
                            <a:schemeClr val="tx1"/>
                          </a:solidFill>
                          <a:effectLst/>
                          <a:latin typeface="+mn-lt"/>
                        </a:rPr>
                        <a:t>Design is ready, </a:t>
                      </a:r>
                    </a:p>
                    <a:p>
                      <a:pPr algn="ctr" fontAlgn="b"/>
                      <a:r>
                        <a:rPr lang="en-US" sz="1600" b="1" i="0" u="none" strike="noStrike" dirty="0" smtClean="0">
                          <a:solidFill>
                            <a:schemeClr val="tx1"/>
                          </a:solidFill>
                          <a:effectLst/>
                          <a:latin typeface="+mn-lt"/>
                        </a:rPr>
                        <a:t>start production</a:t>
                      </a:r>
                      <a:endParaRPr lang="en-US" sz="1600" b="1" i="0" u="none" strike="noStrike" dirty="0">
                        <a:solidFill>
                          <a:schemeClr val="tx1"/>
                        </a:solidFill>
                        <a:effectLst/>
                        <a:latin typeface="+mn-lt"/>
                      </a:endParaRPr>
                    </a:p>
                  </a:txBody>
                  <a:tcPr marL="9525" marR="9525" marT="9525" marB="0" anchor="ctr" anchorCtr="1"/>
                </a:tc>
                <a:extLst>
                  <a:ext uri="{0D108BD9-81ED-4DB2-BD59-A6C34878D82A}">
                    <a16:rowId xmlns:a16="http://schemas.microsoft.com/office/drawing/2014/main" xmlns="" val="10000"/>
                  </a:ext>
                </a:extLst>
              </a:tr>
              <a:tr h="727969">
                <a:tc>
                  <a:txBody>
                    <a:bodyPr/>
                    <a:lstStyle/>
                    <a:p>
                      <a:pPr algn="ctr" fontAlgn="ctr"/>
                      <a:r>
                        <a:rPr lang="en-US" sz="1600" b="1" u="none" strike="noStrike" dirty="0" smtClean="0">
                          <a:solidFill>
                            <a:schemeClr val="tx1"/>
                          </a:solidFill>
                          <a:effectLst/>
                          <a:latin typeface="+mn-lt"/>
                        </a:rPr>
                        <a:t>Cryostat</a:t>
                      </a:r>
                      <a:r>
                        <a:rPr lang="en-US" sz="1600" b="1" u="none" strike="noStrike" baseline="0" dirty="0" smtClean="0">
                          <a:solidFill>
                            <a:schemeClr val="tx1"/>
                          </a:solidFill>
                          <a:effectLst/>
                          <a:latin typeface="+mn-lt"/>
                        </a:rPr>
                        <a:t> of solenoid</a:t>
                      </a:r>
                      <a:endParaRPr lang="en-US" sz="1600" b="1" i="0" u="none" strike="noStrike" dirty="0">
                        <a:solidFill>
                          <a:schemeClr val="tx1"/>
                        </a:solidFill>
                        <a:effectLst/>
                        <a:latin typeface="+mn-lt"/>
                      </a:endParaRPr>
                    </a:p>
                  </a:txBody>
                  <a:tcPr marL="180000" marR="9525" marT="9525" marB="0" anchor="ctr"/>
                </a:tc>
                <a:tc>
                  <a:txBody>
                    <a:bodyPr/>
                    <a:lstStyle/>
                    <a:p>
                      <a:pPr algn="ctr" fontAlgn="b"/>
                      <a:r>
                        <a:rPr lang="en-US" sz="1600" b="1" i="0" u="none" strike="noStrike" dirty="0" smtClean="0">
                          <a:solidFill>
                            <a:schemeClr val="tx1"/>
                          </a:solidFill>
                          <a:effectLst/>
                          <a:latin typeface="+mn-lt"/>
                        </a:rPr>
                        <a:t>Design is ready,</a:t>
                      </a:r>
                    </a:p>
                    <a:p>
                      <a:pPr algn="ctr" fontAlgn="b"/>
                      <a:r>
                        <a:rPr lang="en-US" sz="1600" b="1" i="0" u="none" strike="noStrike" dirty="0" smtClean="0">
                          <a:solidFill>
                            <a:schemeClr val="tx1"/>
                          </a:solidFill>
                          <a:effectLst/>
                          <a:latin typeface="+mn-lt"/>
                        </a:rPr>
                        <a:t> PDR 11</a:t>
                      </a:r>
                      <a:r>
                        <a:rPr lang="en-US" sz="1600" b="1" i="0" u="none" strike="noStrike" baseline="30000" dirty="0" smtClean="0">
                          <a:solidFill>
                            <a:schemeClr val="tx1"/>
                          </a:solidFill>
                          <a:effectLst/>
                          <a:latin typeface="+mn-lt"/>
                        </a:rPr>
                        <a:t>th</a:t>
                      </a:r>
                      <a:r>
                        <a:rPr lang="en-US" sz="1600" b="1" i="0" u="none" strike="noStrike" dirty="0" smtClean="0">
                          <a:solidFill>
                            <a:schemeClr val="tx1"/>
                          </a:solidFill>
                          <a:effectLst/>
                          <a:latin typeface="+mn-lt"/>
                        </a:rPr>
                        <a:t> week 2018</a:t>
                      </a:r>
                      <a:endParaRPr lang="en-US" sz="1600" b="1" i="0" u="none" strike="noStrike" dirty="0">
                        <a:solidFill>
                          <a:schemeClr val="tx1"/>
                        </a:solidFill>
                        <a:effectLst/>
                        <a:latin typeface="+mn-lt"/>
                      </a:endParaRPr>
                    </a:p>
                  </a:txBody>
                  <a:tcPr marL="9525" marR="9525" marT="9525" marB="0" anchor="ctr" anchorCtr="1"/>
                </a:tc>
                <a:extLst>
                  <a:ext uri="{0D108BD9-81ED-4DB2-BD59-A6C34878D82A}">
                    <a16:rowId xmlns:a16="http://schemas.microsoft.com/office/drawing/2014/main" xmlns="" val="10001"/>
                  </a:ext>
                </a:extLst>
              </a:tr>
              <a:tr h="594804">
                <a:tc>
                  <a:txBody>
                    <a:bodyPr/>
                    <a:lstStyle/>
                    <a:p>
                      <a:pPr algn="ctr" fontAlgn="ctr"/>
                      <a:r>
                        <a:rPr lang="en-US" sz="1600" b="1" u="none" strike="noStrike" dirty="0" smtClean="0">
                          <a:solidFill>
                            <a:schemeClr val="tx1"/>
                          </a:solidFill>
                          <a:effectLst/>
                          <a:latin typeface="+mn-lt"/>
                        </a:rPr>
                        <a:t>Cold mass</a:t>
                      </a:r>
                      <a:endParaRPr lang="en-US" sz="1600" b="1" i="0" u="none" strike="noStrike" dirty="0">
                        <a:solidFill>
                          <a:schemeClr val="tx1"/>
                        </a:solidFill>
                        <a:effectLst/>
                        <a:latin typeface="+mn-lt"/>
                      </a:endParaRPr>
                    </a:p>
                  </a:txBody>
                  <a:tcPr marL="180000" marR="9525" marT="9525" marB="0" anchor="ctr"/>
                </a:tc>
                <a:tc>
                  <a:txBody>
                    <a:bodyPr/>
                    <a:lstStyle/>
                    <a:p>
                      <a:pPr algn="ctr" fontAlgn="b"/>
                      <a:r>
                        <a:rPr lang="en-US" sz="1600" b="1" i="0" u="none" strike="noStrike" dirty="0" smtClean="0">
                          <a:solidFill>
                            <a:schemeClr val="tx1"/>
                          </a:solidFill>
                          <a:effectLst/>
                          <a:latin typeface="+mn-lt"/>
                        </a:rPr>
                        <a:t>Design is ready,</a:t>
                      </a:r>
                    </a:p>
                    <a:p>
                      <a:pPr algn="ctr" fontAlgn="b"/>
                      <a:r>
                        <a:rPr lang="en-US" sz="1600" b="1" i="0" u="none" strike="noStrike" dirty="0" smtClean="0">
                          <a:solidFill>
                            <a:schemeClr val="tx1"/>
                          </a:solidFill>
                          <a:effectLst/>
                          <a:latin typeface="+mn-lt"/>
                        </a:rPr>
                        <a:t> PDR 11</a:t>
                      </a:r>
                      <a:r>
                        <a:rPr lang="en-US" sz="1600" b="1" i="0" u="none" strike="noStrike" baseline="30000" dirty="0" smtClean="0">
                          <a:solidFill>
                            <a:schemeClr val="tx1"/>
                          </a:solidFill>
                          <a:effectLst/>
                          <a:latin typeface="+mn-lt"/>
                        </a:rPr>
                        <a:t>th</a:t>
                      </a:r>
                      <a:r>
                        <a:rPr lang="en-US" sz="1600" b="1" i="0" u="none" strike="noStrike" dirty="0" smtClean="0">
                          <a:solidFill>
                            <a:schemeClr val="tx1"/>
                          </a:solidFill>
                          <a:effectLst/>
                          <a:latin typeface="+mn-lt"/>
                        </a:rPr>
                        <a:t> week 2018</a:t>
                      </a:r>
                      <a:endParaRPr lang="en-US" sz="1600" b="1" i="0" u="none" strike="noStrike" dirty="0">
                        <a:solidFill>
                          <a:schemeClr val="tx1"/>
                        </a:solidFill>
                        <a:effectLst/>
                        <a:latin typeface="+mn-lt"/>
                      </a:endParaRPr>
                    </a:p>
                  </a:txBody>
                  <a:tcPr marL="9525" marR="9525" marT="9525" marB="0" anchor="ctr" anchorCtr="1"/>
                </a:tc>
                <a:extLst>
                  <a:ext uri="{0D108BD9-81ED-4DB2-BD59-A6C34878D82A}">
                    <a16:rowId xmlns:a16="http://schemas.microsoft.com/office/drawing/2014/main" xmlns="" val="10002"/>
                  </a:ext>
                </a:extLst>
              </a:tr>
              <a:tr h="355107">
                <a:tc>
                  <a:txBody>
                    <a:bodyPr/>
                    <a:lstStyle/>
                    <a:p>
                      <a:pPr algn="ctr" fontAlgn="ctr"/>
                      <a:r>
                        <a:rPr lang="en-US" sz="1600" b="1" i="0" u="none" strike="noStrike" dirty="0" smtClean="0">
                          <a:solidFill>
                            <a:schemeClr val="tx1"/>
                          </a:solidFill>
                          <a:effectLst/>
                          <a:latin typeface="+mn-lt"/>
                        </a:rPr>
                        <a:t>Conductor purchasing</a:t>
                      </a:r>
                      <a:endParaRPr lang="en-US" sz="1600" b="1" i="0" u="none" strike="noStrike" dirty="0">
                        <a:solidFill>
                          <a:schemeClr val="tx1"/>
                        </a:solidFill>
                        <a:effectLst/>
                        <a:latin typeface="+mn-lt"/>
                      </a:endParaRPr>
                    </a:p>
                  </a:txBody>
                  <a:tcPr marL="180000" marR="9525" marT="9525" marB="0" anchor="ctr">
                    <a:solidFill>
                      <a:srgbClr val="FD4141"/>
                    </a:solidFill>
                  </a:tcPr>
                </a:tc>
                <a:tc>
                  <a:txBody>
                    <a:bodyPr/>
                    <a:lstStyle/>
                    <a:p>
                      <a:pPr algn="ctr" fontAlgn="b"/>
                      <a:r>
                        <a:rPr lang="en-US" sz="1600" b="1" i="0" u="none" strike="noStrike" dirty="0" smtClean="0">
                          <a:solidFill>
                            <a:schemeClr val="tx1"/>
                          </a:solidFill>
                          <a:effectLst/>
                          <a:latin typeface="+mn-lt"/>
                        </a:rPr>
                        <a:t>Development work</a:t>
                      </a:r>
                      <a:endParaRPr lang="en-US" sz="1600" b="1" i="0" u="none" strike="noStrike" dirty="0">
                        <a:solidFill>
                          <a:schemeClr val="tx1"/>
                        </a:solidFill>
                        <a:effectLst/>
                        <a:latin typeface="+mn-lt"/>
                      </a:endParaRPr>
                    </a:p>
                  </a:txBody>
                  <a:tcPr marL="180000" marR="9525" marT="9525" marB="0" anchor="ctr">
                    <a:solidFill>
                      <a:srgbClr val="FD4141"/>
                    </a:solidFill>
                  </a:tcPr>
                </a:tc>
              </a:tr>
              <a:tr h="355107">
                <a:tc>
                  <a:txBody>
                    <a:bodyPr/>
                    <a:lstStyle/>
                    <a:p>
                      <a:pPr algn="ctr" fontAlgn="ctr"/>
                      <a:r>
                        <a:rPr lang="en-US" sz="1600" b="1" i="0" u="none" strike="noStrike" dirty="0" smtClean="0">
                          <a:solidFill>
                            <a:schemeClr val="tx1"/>
                          </a:solidFill>
                          <a:effectLst/>
                          <a:latin typeface="+mn-lt"/>
                        </a:rPr>
                        <a:t>Control Dewar box</a:t>
                      </a:r>
                      <a:endParaRPr lang="en-US" sz="1600" b="1" i="0" u="none" strike="noStrike" dirty="0">
                        <a:solidFill>
                          <a:schemeClr val="tx1"/>
                        </a:solidFill>
                        <a:effectLst/>
                        <a:latin typeface="+mn-lt"/>
                      </a:endParaRPr>
                    </a:p>
                  </a:txBody>
                  <a:tcPr marL="180000" marR="9525" marT="9525" marB="0" anchor="ctr"/>
                </a:tc>
                <a:tc>
                  <a:txBody>
                    <a:bodyPr/>
                    <a:lstStyle/>
                    <a:p>
                      <a:pPr algn="ctr" fontAlgn="b"/>
                      <a:r>
                        <a:rPr lang="en-US" sz="1600" b="1" i="0" u="none" strike="noStrike" dirty="0" smtClean="0">
                          <a:solidFill>
                            <a:schemeClr val="tx1"/>
                          </a:solidFill>
                          <a:effectLst/>
                          <a:latin typeface="+mn-lt"/>
                        </a:rPr>
                        <a:t>Design in progress</a:t>
                      </a:r>
                      <a:endParaRPr lang="en-US" sz="1600" b="1" i="0" u="none" strike="noStrike" dirty="0">
                        <a:solidFill>
                          <a:schemeClr val="tx1"/>
                        </a:solidFill>
                        <a:effectLst/>
                        <a:latin typeface="+mn-lt"/>
                      </a:endParaRPr>
                    </a:p>
                  </a:txBody>
                  <a:tcPr marL="180000" marR="9525" marT="9525" marB="0" anchor="ctr"/>
                </a:tc>
                <a:extLst>
                  <a:ext uri="{0D108BD9-81ED-4DB2-BD59-A6C34878D82A}">
                    <a16:rowId xmlns:a16="http://schemas.microsoft.com/office/drawing/2014/main" xmlns="" val="10003"/>
                  </a:ext>
                </a:extLst>
              </a:tr>
              <a:tr h="355106">
                <a:tc>
                  <a:txBody>
                    <a:bodyPr/>
                    <a:lstStyle/>
                    <a:p>
                      <a:pPr algn="ctr" fontAlgn="ctr"/>
                      <a:r>
                        <a:rPr lang="en-US" sz="1600" b="1" i="0" u="none" strike="noStrike" dirty="0" smtClean="0">
                          <a:solidFill>
                            <a:schemeClr val="tx1"/>
                          </a:solidFill>
                          <a:effectLst/>
                          <a:latin typeface="+mn-lt"/>
                        </a:rPr>
                        <a:t>Cable channel</a:t>
                      </a:r>
                      <a:endParaRPr lang="en-US" sz="1600" b="1" i="0" u="none" strike="noStrike" dirty="0">
                        <a:solidFill>
                          <a:schemeClr val="tx1"/>
                        </a:solidFill>
                        <a:effectLst/>
                        <a:latin typeface="+mn-lt"/>
                      </a:endParaRPr>
                    </a:p>
                  </a:txBody>
                  <a:tcPr marL="180000" marR="9525" marT="9525" marB="0" anchor="ctr"/>
                </a:tc>
                <a:tc>
                  <a:txBody>
                    <a:bodyPr/>
                    <a:lstStyle/>
                    <a:p>
                      <a:pPr algn="ctr" fontAlgn="b"/>
                      <a:r>
                        <a:rPr lang="en-US" sz="1600" b="1" i="0" u="none" strike="noStrike" dirty="0" smtClean="0">
                          <a:solidFill>
                            <a:schemeClr val="tx1"/>
                          </a:solidFill>
                          <a:effectLst/>
                          <a:latin typeface="+mn-lt"/>
                        </a:rPr>
                        <a:t>Start design</a:t>
                      </a:r>
                      <a:endParaRPr lang="en-US" sz="1600" b="1" i="0" u="none" strike="noStrike" dirty="0">
                        <a:solidFill>
                          <a:schemeClr val="tx1"/>
                        </a:solidFill>
                        <a:effectLst/>
                        <a:latin typeface="+mn-lt"/>
                      </a:endParaRPr>
                    </a:p>
                  </a:txBody>
                  <a:tcPr marL="180000" marR="9525" marT="9525" marB="0" anchor="ctr"/>
                </a:tc>
              </a:tr>
              <a:tr h="612559">
                <a:tc>
                  <a:txBody>
                    <a:bodyPr/>
                    <a:lstStyle/>
                    <a:p>
                      <a:pPr algn="ctr" fontAlgn="ctr"/>
                      <a:r>
                        <a:rPr lang="en-US" sz="1600" b="1" i="0" u="none" strike="noStrike" dirty="0" smtClean="0">
                          <a:solidFill>
                            <a:schemeClr val="tx1"/>
                          </a:solidFill>
                          <a:effectLst/>
                          <a:latin typeface="+mn-lt"/>
                        </a:rPr>
                        <a:t>Power supply and energy extraction system</a:t>
                      </a:r>
                      <a:endParaRPr lang="en-US" sz="1600" b="1" i="0" u="none" strike="noStrike" dirty="0">
                        <a:solidFill>
                          <a:schemeClr val="tx1"/>
                        </a:solidFill>
                        <a:effectLst/>
                        <a:latin typeface="+mn-lt"/>
                      </a:endParaRPr>
                    </a:p>
                  </a:txBody>
                  <a:tcPr marL="180000" marR="9525" marT="9525" marB="0" anchor="ctr"/>
                </a:tc>
                <a:tc>
                  <a:txBody>
                    <a:bodyPr/>
                    <a:lstStyle/>
                    <a:p>
                      <a:pPr algn="ctr" fontAlgn="b"/>
                      <a:r>
                        <a:rPr lang="en-US" sz="1600" b="1" i="0" u="none" strike="noStrike" dirty="0" smtClean="0">
                          <a:solidFill>
                            <a:schemeClr val="tx1"/>
                          </a:solidFill>
                          <a:effectLst/>
                          <a:latin typeface="+mn-lt"/>
                        </a:rPr>
                        <a:t>Design in progress, </a:t>
                      </a:r>
                    </a:p>
                    <a:p>
                      <a:pPr algn="ctr" fontAlgn="b"/>
                      <a:r>
                        <a:rPr lang="en-US" sz="1600" b="1" i="0" u="none" strike="noStrike" dirty="0" smtClean="0">
                          <a:solidFill>
                            <a:schemeClr val="tx1"/>
                          </a:solidFill>
                          <a:effectLst/>
                          <a:latin typeface="+mn-lt"/>
                        </a:rPr>
                        <a:t>PDR 17</a:t>
                      </a:r>
                      <a:r>
                        <a:rPr lang="en-US" sz="1600" b="1" i="0" u="none" strike="noStrike" baseline="30000" dirty="0" smtClean="0">
                          <a:solidFill>
                            <a:schemeClr val="tx1"/>
                          </a:solidFill>
                          <a:effectLst/>
                          <a:latin typeface="+mn-lt"/>
                        </a:rPr>
                        <a:t>th</a:t>
                      </a:r>
                      <a:r>
                        <a:rPr lang="en-US" sz="1600" b="1" i="0" u="none" strike="noStrike" dirty="0" smtClean="0">
                          <a:solidFill>
                            <a:schemeClr val="tx1"/>
                          </a:solidFill>
                          <a:effectLst/>
                          <a:latin typeface="+mn-lt"/>
                        </a:rPr>
                        <a:t> week 2018</a:t>
                      </a:r>
                      <a:endParaRPr lang="en-US" sz="1600" b="1" i="0" u="none" strike="noStrike" dirty="0">
                        <a:solidFill>
                          <a:schemeClr val="tx1"/>
                        </a:solidFill>
                        <a:effectLst/>
                        <a:latin typeface="+mn-lt"/>
                      </a:endParaRPr>
                    </a:p>
                  </a:txBody>
                  <a:tcPr marL="9525" marR="9525" marT="9525" marB="0" anchor="ctr" anchorCtr="1"/>
                </a:tc>
                <a:extLst>
                  <a:ext uri="{0D108BD9-81ED-4DB2-BD59-A6C34878D82A}">
                    <a16:rowId xmlns:a16="http://schemas.microsoft.com/office/drawing/2014/main" xmlns="" val="10004"/>
                  </a:ext>
                </a:extLst>
              </a:tr>
              <a:tr h="594804">
                <a:tc>
                  <a:txBody>
                    <a:bodyPr/>
                    <a:lstStyle/>
                    <a:p>
                      <a:pPr algn="ctr" fontAlgn="ctr"/>
                      <a:r>
                        <a:rPr lang="en-US" sz="1600" b="1" i="0" u="none" strike="noStrike" dirty="0" smtClean="0">
                          <a:solidFill>
                            <a:schemeClr val="tx1"/>
                          </a:solidFill>
                          <a:effectLst/>
                          <a:latin typeface="+mn-lt"/>
                        </a:rPr>
                        <a:t>Magnet safety system</a:t>
                      </a:r>
                      <a:endParaRPr lang="en-US" sz="1600" b="1" i="0" u="none" strike="noStrike" dirty="0">
                        <a:solidFill>
                          <a:schemeClr val="tx1"/>
                        </a:solidFill>
                        <a:effectLst/>
                        <a:latin typeface="+mn-lt"/>
                      </a:endParaRPr>
                    </a:p>
                  </a:txBody>
                  <a:tcPr marL="180000" marR="9525" marT="9525" marB="0" anchor="ctr"/>
                </a:tc>
                <a:tc>
                  <a:txBody>
                    <a:bodyPr/>
                    <a:lstStyle/>
                    <a:p>
                      <a:pPr algn="ctr" fontAlgn="b"/>
                      <a:r>
                        <a:rPr lang="en-US" sz="1600" b="1" i="0" u="none" strike="noStrike" dirty="0" smtClean="0">
                          <a:solidFill>
                            <a:schemeClr val="tx1"/>
                          </a:solidFill>
                          <a:effectLst/>
                          <a:latin typeface="+mn-lt"/>
                        </a:rPr>
                        <a:t>Start discussing 11</a:t>
                      </a:r>
                      <a:r>
                        <a:rPr lang="en-US" sz="1600" b="1" i="0" u="none" strike="noStrike" baseline="30000" dirty="0" smtClean="0">
                          <a:solidFill>
                            <a:schemeClr val="tx1"/>
                          </a:solidFill>
                          <a:effectLst/>
                          <a:latin typeface="+mn-lt"/>
                        </a:rPr>
                        <a:t>th</a:t>
                      </a:r>
                      <a:r>
                        <a:rPr lang="en-US" sz="1600" b="1" i="0" u="none" strike="noStrike" dirty="0" smtClean="0">
                          <a:solidFill>
                            <a:schemeClr val="tx1"/>
                          </a:solidFill>
                          <a:effectLst/>
                          <a:latin typeface="+mn-lt"/>
                        </a:rPr>
                        <a:t> week 2018</a:t>
                      </a:r>
                      <a:endParaRPr lang="en-US" sz="1600" b="1" i="0" u="none" strike="noStrike" dirty="0">
                        <a:solidFill>
                          <a:schemeClr val="tx1"/>
                        </a:solidFill>
                        <a:effectLst/>
                        <a:latin typeface="+mn-lt"/>
                      </a:endParaRPr>
                    </a:p>
                  </a:txBody>
                  <a:tcPr marL="9525" marR="9525" marT="9525" marB="0" anchor="ctr" anchorCtr="1"/>
                </a:tc>
                <a:extLst>
                  <a:ext uri="{0D108BD9-81ED-4DB2-BD59-A6C34878D82A}">
                    <a16:rowId xmlns:a16="http://schemas.microsoft.com/office/drawing/2014/main" xmlns="" val="10005"/>
                  </a:ext>
                </a:extLst>
              </a:tr>
            </a:tbl>
          </a:graphicData>
        </a:graphic>
      </p:graphicFrame>
      <p:sp>
        <p:nvSpPr>
          <p:cNvPr id="6" name="Прямоугольник 5"/>
          <p:cNvSpPr/>
          <p:nvPr/>
        </p:nvSpPr>
        <p:spPr>
          <a:xfrm>
            <a:off x="3737132" y="6011525"/>
            <a:ext cx="5139869" cy="307777"/>
          </a:xfrm>
          <a:prstGeom prst="rect">
            <a:avLst/>
          </a:prstGeom>
        </p:spPr>
        <p:txBody>
          <a:bodyPr wrap="none">
            <a:spAutoFit/>
          </a:bodyPr>
          <a:lstStyle/>
          <a:p>
            <a:r>
              <a:rPr lang="en-US" sz="1400" b="1" dirty="0">
                <a:latin typeface="Arial" panose="020B0604020202020204" pitchFamily="34" charset="0"/>
                <a:ea typeface="Times New Roman" panose="02020603050405020304" pitchFamily="18" charset="0"/>
                <a:cs typeface="Times New Roman" panose="02020603050405020304" pitchFamily="18" charset="0"/>
              </a:rPr>
              <a:t>Table </a:t>
            </a:r>
            <a:r>
              <a:rPr lang="en-US" sz="1400" b="1" dirty="0" smtClean="0">
                <a:latin typeface="Arial" panose="020B0604020202020204" pitchFamily="34" charset="0"/>
                <a:ea typeface="Times New Roman" panose="02020603050405020304" pitchFamily="18" charset="0"/>
                <a:cs typeface="Times New Roman" panose="02020603050405020304" pitchFamily="18" charset="0"/>
              </a:rPr>
              <a:t>2. Status of work of the PANDA solenoid production.</a:t>
            </a:r>
            <a:endParaRPr lang="en-US" sz="1400" b="1" dirty="0"/>
          </a:p>
        </p:txBody>
      </p:sp>
    </p:spTree>
    <p:extLst>
      <p:ext uri="{BB962C8B-B14F-4D97-AF65-F5344CB8AC3E}">
        <p14:creationId xmlns:p14="http://schemas.microsoft.com/office/powerpoint/2010/main" val="77198522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78352" y="145069"/>
            <a:ext cx="7056783" cy="365542"/>
          </a:xfrm>
        </p:spPr>
        <p:txBody>
          <a:bodyPr>
            <a:normAutofit fontScale="90000"/>
          </a:bodyPr>
          <a:lstStyle/>
          <a:p>
            <a:r>
              <a:rPr lang="en-US" sz="2000" b="1" dirty="0">
                <a:solidFill>
                  <a:srgbClr val="FF0000"/>
                </a:solidFill>
                <a:latin typeface="Comic Sans MS" panose="030F0702030302020204" pitchFamily="66" charset="0"/>
              </a:rPr>
              <a:t>The main milestones </a:t>
            </a:r>
            <a:r>
              <a:rPr lang="en-US" sz="2000" b="1" dirty="0" smtClean="0">
                <a:solidFill>
                  <a:srgbClr val="FF0000"/>
                </a:solidFill>
                <a:latin typeface="Comic Sans MS" panose="030F0702030302020204" pitchFamily="66" charset="0"/>
              </a:rPr>
              <a:t>of </a:t>
            </a:r>
            <a:r>
              <a:rPr lang="en-US" sz="2000" b="1" dirty="0">
                <a:solidFill>
                  <a:srgbClr val="FF0000"/>
                </a:solidFill>
                <a:latin typeface="Comic Sans MS" panose="030F0702030302020204" pitchFamily="66" charset="0"/>
              </a:rPr>
              <a:t>the </a:t>
            </a:r>
            <a:r>
              <a:rPr lang="en-US" sz="2000" b="1" dirty="0" smtClean="0">
                <a:solidFill>
                  <a:srgbClr val="FF0000"/>
                </a:solidFill>
                <a:latin typeface="Comic Sans MS" panose="030F0702030302020204" pitchFamily="66" charset="0"/>
              </a:rPr>
              <a:t>yoke production </a:t>
            </a:r>
            <a:endParaRPr lang="en-US" sz="2000" b="1" dirty="0">
              <a:solidFill>
                <a:srgbClr val="FF0000"/>
              </a:solidFill>
              <a:latin typeface="Comic Sans MS" panose="030F0702030302020204" pitchFamily="66" charset="0"/>
            </a:endParaRPr>
          </a:p>
        </p:txBody>
      </p:sp>
      <p:graphicFrame>
        <p:nvGraphicFramePr>
          <p:cNvPr id="10" name="Таблица 9"/>
          <p:cNvGraphicFramePr>
            <a:graphicFrameLocks noGrp="1" noChangeAspect="1"/>
          </p:cNvGraphicFramePr>
          <p:nvPr>
            <p:extLst>
              <p:ext uri="{D42A27DB-BD31-4B8C-83A1-F6EECF244321}">
                <p14:modId xmlns:p14="http://schemas.microsoft.com/office/powerpoint/2010/main" val="3550803330"/>
              </p:ext>
            </p:extLst>
          </p:nvPr>
        </p:nvGraphicFramePr>
        <p:xfrm>
          <a:off x="459367" y="641878"/>
          <a:ext cx="8633010" cy="5407815"/>
        </p:xfrm>
        <a:graphic>
          <a:graphicData uri="http://schemas.openxmlformats.org/drawingml/2006/table">
            <a:tbl>
              <a:tblPr>
                <a:tableStyleId>{5C22544A-7EE6-4342-B048-85BDC9FD1C3A}</a:tableStyleId>
              </a:tblPr>
              <a:tblGrid>
                <a:gridCol w="6868736">
                  <a:extLst>
                    <a:ext uri="{9D8B030D-6E8A-4147-A177-3AD203B41FA5}">
                      <a16:colId xmlns:a16="http://schemas.microsoft.com/office/drawing/2014/main" xmlns="" val="20000"/>
                    </a:ext>
                  </a:extLst>
                </a:gridCol>
                <a:gridCol w="1764274"/>
              </a:tblGrid>
              <a:tr h="299604">
                <a:tc>
                  <a:txBody>
                    <a:bodyPr/>
                    <a:lstStyle/>
                    <a:p>
                      <a:pPr algn="ctr" fontAlgn="ctr"/>
                      <a:r>
                        <a:rPr lang="en-US" sz="1600" b="1" i="0" u="none" strike="noStrike" dirty="0" smtClean="0">
                          <a:solidFill>
                            <a:srgbClr val="FF0000"/>
                          </a:solidFill>
                          <a:effectLst/>
                          <a:latin typeface="Comic Sans MS" panose="030F0702030302020204" pitchFamily="66" charset="0"/>
                        </a:rPr>
                        <a:t>Name of milestone</a:t>
                      </a:r>
                      <a:endParaRPr lang="en-US" sz="1600" b="1" i="0" u="none" strike="noStrike" dirty="0">
                        <a:solidFill>
                          <a:srgbClr val="FF0000"/>
                        </a:solidFill>
                        <a:effectLst/>
                        <a:latin typeface="Comic Sans MS" panose="030F0702030302020204" pitchFamily="66" charset="0"/>
                      </a:endParaRPr>
                    </a:p>
                  </a:txBody>
                  <a:tcPr marL="180000" marR="9525" marT="9525" marB="0" anchor="ctr"/>
                </a:tc>
                <a:tc>
                  <a:txBody>
                    <a:bodyPr/>
                    <a:lstStyle/>
                    <a:p>
                      <a:pPr algn="ctr" fontAlgn="b"/>
                      <a:r>
                        <a:rPr lang="en-US" sz="1600" b="1" i="0" u="none" strike="noStrike" dirty="0" smtClean="0">
                          <a:solidFill>
                            <a:srgbClr val="FF0000"/>
                          </a:solidFill>
                          <a:effectLst/>
                          <a:latin typeface="Comic Sans MS" panose="030F0702030302020204" pitchFamily="66" charset="0"/>
                        </a:rPr>
                        <a:t>Date 2017/10</a:t>
                      </a:r>
                      <a:endParaRPr lang="en-US" sz="1600" b="1" i="0" u="none" strike="noStrike" dirty="0">
                        <a:solidFill>
                          <a:srgbClr val="FF0000"/>
                        </a:solidFill>
                        <a:effectLst/>
                        <a:latin typeface="Comic Sans MS" panose="030F0702030302020204" pitchFamily="66" charset="0"/>
                      </a:endParaRPr>
                    </a:p>
                  </a:txBody>
                  <a:tcPr marL="9525" marR="9525" marT="9525" marB="0" anchor="ctr" anchorCtr="1"/>
                </a:tc>
              </a:tr>
              <a:tr h="299604">
                <a:tc>
                  <a:txBody>
                    <a:bodyPr/>
                    <a:lstStyle/>
                    <a:p>
                      <a:pPr algn="l" fontAlgn="ctr"/>
                      <a:r>
                        <a:rPr lang="en-US" sz="1400" b="1" u="none" strike="noStrike" dirty="0" smtClean="0">
                          <a:solidFill>
                            <a:schemeClr val="tx1"/>
                          </a:solidFill>
                          <a:effectLst/>
                          <a:latin typeface="+mn-lt"/>
                        </a:rPr>
                        <a:t>Memorandum BINP/</a:t>
                      </a:r>
                      <a:r>
                        <a:rPr lang="en-US" sz="1400" b="1" u="none" strike="noStrike" baseline="0" dirty="0" smtClean="0">
                          <a:solidFill>
                            <a:schemeClr val="tx1"/>
                          </a:solidFill>
                          <a:effectLst/>
                          <a:latin typeface="+mn-lt"/>
                        </a:rPr>
                        <a:t> plant </a:t>
                      </a:r>
                      <a:r>
                        <a:rPr lang="en-US" sz="1400" b="1" u="none" strike="noStrike" baseline="0" dirty="0" err="1" smtClean="0">
                          <a:solidFill>
                            <a:schemeClr val="tx1"/>
                          </a:solidFill>
                          <a:effectLst/>
                          <a:latin typeface="+mn-lt"/>
                        </a:rPr>
                        <a:t>SibElectroTherm</a:t>
                      </a:r>
                      <a:r>
                        <a:rPr lang="en-US" sz="1400" b="1" u="none" strike="noStrike" baseline="0" dirty="0" smtClean="0">
                          <a:solidFill>
                            <a:schemeClr val="tx1"/>
                          </a:solidFill>
                          <a:effectLst/>
                          <a:latin typeface="+mn-lt"/>
                        </a:rPr>
                        <a:t> (SET)</a:t>
                      </a:r>
                      <a:endParaRPr lang="en-US" sz="1400" b="1" i="0" u="none" strike="noStrike" dirty="0">
                        <a:solidFill>
                          <a:schemeClr val="tx1"/>
                        </a:solidFill>
                        <a:effectLst/>
                        <a:latin typeface="+mn-lt"/>
                      </a:endParaRPr>
                    </a:p>
                  </a:txBody>
                  <a:tcPr marL="180000" marR="9525" marT="9525" marB="0" anchor="ctr"/>
                </a:tc>
                <a:tc>
                  <a:txBody>
                    <a:bodyPr/>
                    <a:lstStyle/>
                    <a:p>
                      <a:pPr algn="ctr" fontAlgn="b"/>
                      <a:r>
                        <a:rPr lang="en-US" sz="1400" b="1" i="0" u="none" strike="noStrike" dirty="0" smtClean="0">
                          <a:solidFill>
                            <a:schemeClr val="tx1"/>
                          </a:solidFill>
                          <a:effectLst/>
                          <a:latin typeface="+mn-lt"/>
                        </a:rPr>
                        <a:t>05/2017</a:t>
                      </a:r>
                      <a:endParaRPr lang="en-US" sz="1400" b="1" i="0" u="none" strike="noStrike" dirty="0">
                        <a:solidFill>
                          <a:schemeClr val="tx1"/>
                        </a:solidFill>
                        <a:effectLst/>
                        <a:latin typeface="+mn-lt"/>
                      </a:endParaRPr>
                    </a:p>
                  </a:txBody>
                  <a:tcPr marL="9525" marR="9525" marT="9525" marB="0" anchor="ctr" anchorCtr="1"/>
                </a:tc>
                <a:extLst>
                  <a:ext uri="{0D108BD9-81ED-4DB2-BD59-A6C34878D82A}">
                    <a16:rowId xmlns:a16="http://schemas.microsoft.com/office/drawing/2014/main" xmlns="" val="10000"/>
                  </a:ext>
                </a:extLst>
              </a:tr>
              <a:tr h="376380">
                <a:tc>
                  <a:txBody>
                    <a:bodyPr/>
                    <a:lstStyle/>
                    <a:p>
                      <a:pPr algn="l" fontAlgn="ctr"/>
                      <a:r>
                        <a:rPr lang="en-US" sz="1400" b="1" u="none" strike="noStrike" dirty="0" smtClean="0">
                          <a:solidFill>
                            <a:schemeClr val="tx1"/>
                          </a:solidFill>
                          <a:effectLst/>
                          <a:latin typeface="+mn-lt"/>
                        </a:rPr>
                        <a:t>Presentation design of the yoke after technological work of drawings in FAIR</a:t>
                      </a:r>
                      <a:endParaRPr lang="en-US" sz="1400" b="1" i="0" u="none" strike="noStrike" dirty="0">
                        <a:solidFill>
                          <a:schemeClr val="tx1"/>
                        </a:solidFill>
                        <a:effectLst/>
                        <a:latin typeface="+mn-lt"/>
                      </a:endParaRPr>
                    </a:p>
                  </a:txBody>
                  <a:tcPr marL="180000" marR="9525" marT="9525" marB="0" anchor="ctr"/>
                </a:tc>
                <a:tc>
                  <a:txBody>
                    <a:bodyPr/>
                    <a:lstStyle/>
                    <a:p>
                      <a:pPr algn="ctr" fontAlgn="b"/>
                      <a:r>
                        <a:rPr lang="en-US" sz="1400" b="1" i="0" u="none" strike="noStrike" dirty="0" smtClean="0">
                          <a:solidFill>
                            <a:schemeClr val="tx1"/>
                          </a:solidFill>
                          <a:effectLst/>
                          <a:latin typeface="+mn-lt"/>
                        </a:rPr>
                        <a:t>20-25/07/2017</a:t>
                      </a:r>
                      <a:endParaRPr lang="en-US" sz="1400" b="1" i="0" u="none" strike="noStrike" dirty="0">
                        <a:solidFill>
                          <a:schemeClr val="tx1"/>
                        </a:solidFill>
                        <a:effectLst/>
                        <a:latin typeface="+mn-lt"/>
                      </a:endParaRPr>
                    </a:p>
                  </a:txBody>
                  <a:tcPr marL="9525" marR="9525" marT="9525" marB="0" anchor="ctr" anchorCtr="1"/>
                </a:tc>
                <a:extLst>
                  <a:ext uri="{0D108BD9-81ED-4DB2-BD59-A6C34878D82A}">
                    <a16:rowId xmlns:a16="http://schemas.microsoft.com/office/drawing/2014/main" xmlns="" val="10001"/>
                  </a:ext>
                </a:extLst>
              </a:tr>
              <a:tr h="382269">
                <a:tc>
                  <a:txBody>
                    <a:bodyPr/>
                    <a:lstStyle/>
                    <a:p>
                      <a:pPr algn="l" fontAlgn="ctr"/>
                      <a:r>
                        <a:rPr lang="en-US" sz="1400" b="1" u="none" strike="noStrike" dirty="0" smtClean="0">
                          <a:solidFill>
                            <a:schemeClr val="tx1"/>
                          </a:solidFill>
                          <a:effectLst/>
                          <a:latin typeface="+mn-lt"/>
                        </a:rPr>
                        <a:t>PDR of the yoke</a:t>
                      </a:r>
                      <a:endParaRPr lang="en-US" sz="1400" b="1" i="0" u="none" strike="noStrike" dirty="0">
                        <a:solidFill>
                          <a:schemeClr val="tx1"/>
                        </a:solidFill>
                        <a:effectLst/>
                        <a:latin typeface="+mn-lt"/>
                      </a:endParaRPr>
                    </a:p>
                  </a:txBody>
                  <a:tcPr marL="180000" marR="9525" marT="9525" marB="0" anchor="ctr"/>
                </a:tc>
                <a:tc>
                  <a:txBody>
                    <a:bodyPr/>
                    <a:lstStyle/>
                    <a:p>
                      <a:pPr algn="ctr" fontAlgn="b"/>
                      <a:r>
                        <a:rPr lang="en-US" sz="1400" b="1" i="0" u="none" strike="noStrike" dirty="0" smtClean="0">
                          <a:solidFill>
                            <a:schemeClr val="tx1"/>
                          </a:solidFill>
                          <a:effectLst/>
                          <a:latin typeface="+mn-lt"/>
                        </a:rPr>
                        <a:t>04-07/10/2017</a:t>
                      </a:r>
                      <a:endParaRPr lang="en-US" sz="1400" b="1" i="0" u="none" strike="noStrike" dirty="0">
                        <a:solidFill>
                          <a:schemeClr val="tx1"/>
                        </a:solidFill>
                        <a:effectLst/>
                        <a:latin typeface="+mn-lt"/>
                      </a:endParaRPr>
                    </a:p>
                  </a:txBody>
                  <a:tcPr marL="9525" marR="9525" marT="9525" marB="0" anchor="ctr" anchorCtr="1"/>
                </a:tc>
                <a:extLst>
                  <a:ext uri="{0D108BD9-81ED-4DB2-BD59-A6C34878D82A}">
                    <a16:rowId xmlns:a16="http://schemas.microsoft.com/office/drawing/2014/main" xmlns="" val="10002"/>
                  </a:ext>
                </a:extLst>
              </a:tr>
              <a:tr h="368178">
                <a:tc>
                  <a:txBody>
                    <a:bodyPr/>
                    <a:lstStyle/>
                    <a:p>
                      <a:pPr algn="l" fontAlgn="ctr"/>
                      <a:r>
                        <a:rPr lang="en-US" sz="1400" b="1" i="0" u="none" strike="noStrike" dirty="0" smtClean="0">
                          <a:solidFill>
                            <a:schemeClr val="tx1"/>
                          </a:solidFill>
                          <a:effectLst/>
                          <a:latin typeface="+mn-lt"/>
                        </a:rPr>
                        <a:t>FDR </a:t>
                      </a:r>
                      <a:r>
                        <a:rPr lang="en-US" sz="1400" b="1" u="none" strike="noStrike" dirty="0" smtClean="0">
                          <a:solidFill>
                            <a:schemeClr val="tx1"/>
                          </a:solidFill>
                          <a:effectLst/>
                          <a:latin typeface="+mn-lt"/>
                        </a:rPr>
                        <a:t>of the yoke</a:t>
                      </a:r>
                      <a:endParaRPr lang="en-US" sz="1400" b="1" i="0" u="none" strike="noStrike" dirty="0">
                        <a:solidFill>
                          <a:schemeClr val="tx1"/>
                        </a:solidFill>
                        <a:effectLst/>
                        <a:latin typeface="+mn-lt"/>
                      </a:endParaRPr>
                    </a:p>
                  </a:txBody>
                  <a:tcPr marL="180000" marR="9525" marT="9525" marB="0" anchor="ctr"/>
                </a:tc>
                <a:tc>
                  <a:txBody>
                    <a:bodyPr/>
                    <a:lstStyle/>
                    <a:p>
                      <a:pPr algn="ctr" fontAlgn="b"/>
                      <a:r>
                        <a:rPr lang="en-US" sz="1400" b="1" i="0" u="none" strike="noStrike" dirty="0" smtClean="0">
                          <a:solidFill>
                            <a:schemeClr val="tx1"/>
                          </a:solidFill>
                          <a:effectLst/>
                          <a:latin typeface="+mn-lt"/>
                        </a:rPr>
                        <a:t>20-25/11/2017</a:t>
                      </a:r>
                      <a:endParaRPr lang="en-US" sz="1400" b="1" i="0" u="none" strike="noStrike" dirty="0">
                        <a:solidFill>
                          <a:schemeClr val="tx1"/>
                        </a:solidFill>
                        <a:effectLst/>
                        <a:latin typeface="+mn-lt"/>
                      </a:endParaRPr>
                    </a:p>
                  </a:txBody>
                  <a:tcPr marL="180000" marR="9525" marT="9525" marB="0" anchor="ctr"/>
                </a:tc>
                <a:extLst>
                  <a:ext uri="{0D108BD9-81ED-4DB2-BD59-A6C34878D82A}">
                    <a16:rowId xmlns:a16="http://schemas.microsoft.com/office/drawing/2014/main" xmlns="" val="10003"/>
                  </a:ext>
                </a:extLst>
              </a:tr>
              <a:tr h="368178">
                <a:tc>
                  <a:txBody>
                    <a:bodyPr/>
                    <a:lstStyle/>
                    <a:p>
                      <a:pPr algn="l" fontAlgn="ctr"/>
                      <a:r>
                        <a:rPr lang="en-US" sz="1400" b="1" i="0" u="none" strike="noStrike" dirty="0" smtClean="0">
                          <a:solidFill>
                            <a:schemeClr val="tx1"/>
                          </a:solidFill>
                          <a:effectLst/>
                          <a:latin typeface="+mn-lt"/>
                        </a:rPr>
                        <a:t>Contract</a:t>
                      </a:r>
                      <a:r>
                        <a:rPr lang="en-US" sz="1400" b="1" i="0" u="none" strike="noStrike" baseline="0" dirty="0" smtClean="0">
                          <a:solidFill>
                            <a:schemeClr val="tx1"/>
                          </a:solidFill>
                          <a:effectLst/>
                          <a:latin typeface="+mn-lt"/>
                        </a:rPr>
                        <a:t> with </a:t>
                      </a:r>
                      <a:r>
                        <a:rPr lang="en-US" sz="1400" b="1" i="0" u="none" strike="noStrike" baseline="0" dirty="0" err="1" smtClean="0">
                          <a:solidFill>
                            <a:schemeClr val="tx1"/>
                          </a:solidFill>
                          <a:effectLst/>
                          <a:latin typeface="+mn-lt"/>
                        </a:rPr>
                        <a:t>SibMash</a:t>
                      </a:r>
                      <a:r>
                        <a:rPr lang="en-US" sz="1400" b="1" i="0" u="none" strike="noStrike" baseline="0" dirty="0" smtClean="0">
                          <a:solidFill>
                            <a:schemeClr val="tx1"/>
                          </a:solidFill>
                          <a:effectLst/>
                          <a:latin typeface="+mn-lt"/>
                        </a:rPr>
                        <a:t> (SET), signed</a:t>
                      </a:r>
                      <a:endParaRPr lang="en-US" sz="1400" b="1" i="0" u="none" strike="noStrike" dirty="0">
                        <a:solidFill>
                          <a:schemeClr val="tx1"/>
                        </a:solidFill>
                        <a:effectLst/>
                        <a:latin typeface="+mn-lt"/>
                      </a:endParaRPr>
                    </a:p>
                  </a:txBody>
                  <a:tcPr marL="180000" marR="9525" marT="9525" marB="0" anchor="ctr"/>
                </a:tc>
                <a:tc>
                  <a:txBody>
                    <a:bodyPr/>
                    <a:lstStyle/>
                    <a:p>
                      <a:pPr algn="ctr" fontAlgn="b"/>
                      <a:r>
                        <a:rPr lang="en-US" sz="1400" b="1" i="0" u="none" strike="noStrike" dirty="0" smtClean="0">
                          <a:solidFill>
                            <a:schemeClr val="tx1"/>
                          </a:solidFill>
                          <a:effectLst/>
                          <a:latin typeface="+mn-lt"/>
                        </a:rPr>
                        <a:t>2/11/2017</a:t>
                      </a:r>
                      <a:endParaRPr lang="en-US" sz="1400" b="1" i="0" u="none" strike="noStrike" dirty="0">
                        <a:solidFill>
                          <a:schemeClr val="tx1"/>
                        </a:solidFill>
                        <a:effectLst/>
                        <a:latin typeface="+mn-lt"/>
                      </a:endParaRPr>
                    </a:p>
                  </a:txBody>
                  <a:tcPr marL="9525" marR="9525" marT="9525" marB="0" anchor="ctr" anchorCtr="1"/>
                </a:tc>
                <a:extLst>
                  <a:ext uri="{0D108BD9-81ED-4DB2-BD59-A6C34878D82A}">
                    <a16:rowId xmlns:a16="http://schemas.microsoft.com/office/drawing/2014/main" xmlns="" val="10004"/>
                  </a:ext>
                </a:extLst>
              </a:tr>
              <a:tr h="368178">
                <a:tc>
                  <a:txBody>
                    <a:bodyPr/>
                    <a:lstStyle/>
                    <a:p>
                      <a:pPr algn="l" fontAlgn="ctr"/>
                      <a:r>
                        <a:rPr lang="en-US" sz="1400" b="1" i="0" u="none" strike="noStrike" dirty="0" smtClean="0">
                          <a:solidFill>
                            <a:schemeClr val="tx1"/>
                          </a:solidFill>
                          <a:effectLst/>
                          <a:latin typeface="+mn-lt"/>
                        </a:rPr>
                        <a:t>Purchasing raw materials (1</a:t>
                      </a:r>
                      <a:r>
                        <a:rPr lang="en-US" sz="1400" b="1" i="0" u="none" strike="noStrike" baseline="30000" dirty="0" smtClean="0">
                          <a:solidFill>
                            <a:schemeClr val="tx1"/>
                          </a:solidFill>
                          <a:effectLst/>
                          <a:latin typeface="+mn-lt"/>
                        </a:rPr>
                        <a:t>st</a:t>
                      </a:r>
                      <a:r>
                        <a:rPr lang="en-US" sz="1400" b="1" i="0" u="none" strike="noStrike" dirty="0" smtClean="0">
                          <a:solidFill>
                            <a:schemeClr val="tx1"/>
                          </a:solidFill>
                          <a:effectLst/>
                          <a:latin typeface="+mn-lt"/>
                        </a:rPr>
                        <a:t> batch, 60 t)</a:t>
                      </a:r>
                      <a:endParaRPr lang="en-US" sz="1400" b="1" i="0" u="none" strike="noStrike" dirty="0">
                        <a:solidFill>
                          <a:schemeClr val="tx1"/>
                        </a:solidFill>
                        <a:effectLst/>
                        <a:latin typeface="+mn-lt"/>
                      </a:endParaRPr>
                    </a:p>
                  </a:txBody>
                  <a:tcPr marL="180000" marR="9525" marT="9525" marB="0" anchor="ctr"/>
                </a:tc>
                <a:tc>
                  <a:txBody>
                    <a:bodyPr/>
                    <a:lstStyle/>
                    <a:p>
                      <a:pPr algn="ctr" fontAlgn="b"/>
                      <a:r>
                        <a:rPr lang="en-US" sz="1400" b="1" i="0" u="none" strike="noStrike" dirty="0" smtClean="0">
                          <a:solidFill>
                            <a:schemeClr val="tx1"/>
                          </a:solidFill>
                          <a:effectLst/>
                          <a:latin typeface="+mn-lt"/>
                        </a:rPr>
                        <a:t>26/12/2017</a:t>
                      </a:r>
                      <a:endParaRPr lang="en-US" sz="1400" b="1" i="0" u="none" strike="noStrike" dirty="0">
                        <a:solidFill>
                          <a:schemeClr val="tx1"/>
                        </a:solidFill>
                        <a:effectLst/>
                        <a:latin typeface="+mn-lt"/>
                      </a:endParaRPr>
                    </a:p>
                  </a:txBody>
                  <a:tcPr marL="9525" marR="9525" marT="9525" marB="0" anchor="ctr" anchorCtr="1"/>
                </a:tc>
                <a:extLst>
                  <a:ext uri="{0D108BD9-81ED-4DB2-BD59-A6C34878D82A}">
                    <a16:rowId xmlns:a16="http://schemas.microsoft.com/office/drawing/2014/main" xmlns="" val="10005"/>
                  </a:ext>
                </a:extLst>
              </a:tr>
              <a:tr h="368178">
                <a:tc>
                  <a:txBody>
                    <a:bodyPr/>
                    <a:lstStyle/>
                    <a:p>
                      <a:pPr algn="l" fontAlgn="ctr"/>
                      <a:r>
                        <a:rPr lang="en-US" sz="1400" b="1" i="0" u="none" strike="noStrike" dirty="0" smtClean="0">
                          <a:solidFill>
                            <a:schemeClr val="tx1"/>
                          </a:solidFill>
                          <a:effectLst/>
                          <a:latin typeface="+mn-lt"/>
                        </a:rPr>
                        <a:t>Start of production of the 1</a:t>
                      </a:r>
                      <a:r>
                        <a:rPr lang="en-US" sz="1400" b="1" i="0" u="none" strike="noStrike" baseline="30000" dirty="0" smtClean="0">
                          <a:solidFill>
                            <a:schemeClr val="tx1"/>
                          </a:solidFill>
                          <a:effectLst/>
                          <a:latin typeface="+mn-lt"/>
                        </a:rPr>
                        <a:t>st</a:t>
                      </a:r>
                      <a:r>
                        <a:rPr lang="en-US" sz="1400" b="1" i="0" u="none" strike="noStrike" dirty="0" smtClean="0">
                          <a:solidFill>
                            <a:schemeClr val="tx1"/>
                          </a:solidFill>
                          <a:effectLst/>
                          <a:latin typeface="+mn-lt"/>
                        </a:rPr>
                        <a:t> octant</a:t>
                      </a:r>
                      <a:endParaRPr lang="en-US" sz="1400" b="1" i="0" u="none" strike="noStrike" dirty="0">
                        <a:solidFill>
                          <a:schemeClr val="tx1"/>
                        </a:solidFill>
                        <a:effectLst/>
                        <a:latin typeface="+mn-lt"/>
                      </a:endParaRPr>
                    </a:p>
                  </a:txBody>
                  <a:tcPr marL="180000" marR="9525" marT="9525" marB="0" anchor="ctr"/>
                </a:tc>
                <a:tc>
                  <a:txBody>
                    <a:bodyPr/>
                    <a:lstStyle/>
                    <a:p>
                      <a:pPr algn="ctr" fontAlgn="b"/>
                      <a:r>
                        <a:rPr lang="en-US" sz="1400" b="1" i="0" u="none" strike="noStrike" dirty="0" smtClean="0">
                          <a:solidFill>
                            <a:schemeClr val="tx1"/>
                          </a:solidFill>
                          <a:effectLst/>
                          <a:latin typeface="+mn-lt"/>
                        </a:rPr>
                        <a:t>01/2018</a:t>
                      </a:r>
                      <a:endParaRPr lang="en-US" sz="1400" b="1" i="0" u="none" strike="noStrike" dirty="0">
                        <a:solidFill>
                          <a:schemeClr val="tx1"/>
                        </a:solidFill>
                        <a:effectLst/>
                        <a:latin typeface="+mn-lt"/>
                      </a:endParaRPr>
                    </a:p>
                  </a:txBody>
                  <a:tcPr marL="9525" marR="9525" marT="9525" marB="0" anchor="ctr" anchorCtr="1"/>
                </a:tc>
              </a:tr>
              <a:tr h="368178">
                <a:tc gridSpan="2">
                  <a:txBody>
                    <a:bodyPr/>
                    <a:lstStyle/>
                    <a:p>
                      <a:pPr algn="ctr" fontAlgn="ctr"/>
                      <a:r>
                        <a:rPr lang="en-US" sz="1600" b="1" i="0" u="none" strike="noStrike" dirty="0" smtClean="0">
                          <a:solidFill>
                            <a:srgbClr val="FF0000"/>
                          </a:solidFill>
                          <a:effectLst/>
                          <a:latin typeface="Comic Sans MS" panose="030F0702030302020204" pitchFamily="66" charset="0"/>
                        </a:rPr>
                        <a:t>Status production</a:t>
                      </a:r>
                      <a:endParaRPr lang="en-US" sz="1600" b="1" i="0" u="none" strike="noStrike" dirty="0">
                        <a:solidFill>
                          <a:srgbClr val="FF0000"/>
                        </a:solidFill>
                        <a:effectLst/>
                        <a:latin typeface="Comic Sans MS" panose="030F0702030302020204" pitchFamily="66" charset="0"/>
                      </a:endParaRPr>
                    </a:p>
                  </a:txBody>
                  <a:tcPr marL="180000" marR="9525" marT="9525" marB="0" anchor="ctr"/>
                </a:tc>
                <a:tc hMerge="1">
                  <a:txBody>
                    <a:bodyPr/>
                    <a:lstStyle/>
                    <a:p>
                      <a:pPr algn="ctr" fontAlgn="b"/>
                      <a:endParaRPr lang="en-US" sz="1400" b="1" i="0" u="none" strike="noStrike" dirty="0">
                        <a:solidFill>
                          <a:schemeClr val="tx1"/>
                        </a:solidFill>
                        <a:effectLst/>
                        <a:latin typeface="+mn-lt"/>
                      </a:endParaRPr>
                    </a:p>
                  </a:txBody>
                  <a:tcPr marL="9525" marR="9525" marT="9525" marB="0" anchor="ctr" anchorCtr="1"/>
                </a:tc>
              </a:tr>
              <a:tr h="368178">
                <a:tc>
                  <a:txBody>
                    <a:bodyPr/>
                    <a:lstStyle/>
                    <a:p>
                      <a:pPr algn="l" fontAlgn="ctr"/>
                      <a:r>
                        <a:rPr lang="en-US" sz="1400" b="1" i="0" u="none" strike="noStrike" dirty="0" smtClean="0">
                          <a:solidFill>
                            <a:schemeClr val="tx1"/>
                          </a:solidFill>
                          <a:effectLst/>
                          <a:latin typeface="+mn-lt"/>
                        </a:rPr>
                        <a:t>Manufacturing parts of tooling for assembly of octants</a:t>
                      </a:r>
                      <a:endParaRPr lang="en-US" sz="1400" b="1" i="0" u="none" strike="noStrike" dirty="0">
                        <a:solidFill>
                          <a:schemeClr val="tx1"/>
                        </a:solidFill>
                        <a:effectLst/>
                        <a:latin typeface="+mn-lt"/>
                      </a:endParaRPr>
                    </a:p>
                  </a:txBody>
                  <a:tcPr marL="180000" marR="9525" marT="9525" marB="0" anchor="ctr"/>
                </a:tc>
                <a:tc>
                  <a:txBody>
                    <a:bodyPr/>
                    <a:lstStyle/>
                    <a:p>
                      <a:pPr algn="ctr" fontAlgn="b"/>
                      <a:r>
                        <a:rPr lang="en-US" sz="1400" b="1" i="0" u="none" strike="noStrike" dirty="0" smtClean="0">
                          <a:solidFill>
                            <a:schemeClr val="tx1"/>
                          </a:solidFill>
                          <a:effectLst/>
                          <a:latin typeface="+mn-lt"/>
                        </a:rPr>
                        <a:t>ready</a:t>
                      </a:r>
                      <a:endParaRPr lang="en-US" sz="1400" b="1" i="0" u="none" strike="noStrike" dirty="0">
                        <a:solidFill>
                          <a:schemeClr val="tx1"/>
                        </a:solidFill>
                        <a:effectLst/>
                        <a:latin typeface="+mn-lt"/>
                      </a:endParaRPr>
                    </a:p>
                  </a:txBody>
                  <a:tcPr marL="9525" marR="9525" marT="9525" marB="0" anchor="ctr" anchorCtr="1"/>
                </a:tc>
              </a:tr>
              <a:tr h="368178">
                <a:tc>
                  <a:txBody>
                    <a:bodyPr/>
                    <a:lstStyle/>
                    <a:p>
                      <a:pPr algn="l" fontAlgn="ctr"/>
                      <a:r>
                        <a:rPr lang="en-US" sz="1400" b="1" i="0" u="none" strike="noStrike" dirty="0" smtClean="0">
                          <a:solidFill>
                            <a:schemeClr val="tx1"/>
                          </a:solidFill>
                          <a:effectLst/>
                          <a:latin typeface="+mn-lt"/>
                        </a:rPr>
                        <a:t>Welding and machining tooling</a:t>
                      </a:r>
                      <a:endParaRPr lang="en-US" sz="1400" b="1" i="0" u="none" strike="noStrike" dirty="0">
                        <a:solidFill>
                          <a:schemeClr val="tx1"/>
                        </a:solidFill>
                        <a:effectLst/>
                        <a:latin typeface="+mn-lt"/>
                      </a:endParaRPr>
                    </a:p>
                  </a:txBody>
                  <a:tcPr marL="180000" marR="9525" marT="9525" marB="0" anchor="ctr"/>
                </a:tc>
                <a:tc>
                  <a:txBody>
                    <a:bodyPr/>
                    <a:lstStyle/>
                    <a:p>
                      <a:pPr algn="ctr" fontAlgn="b"/>
                      <a:r>
                        <a:rPr lang="en-US" sz="1400" b="1" i="0" u="none" strike="noStrike" dirty="0" smtClean="0">
                          <a:solidFill>
                            <a:schemeClr val="tx1"/>
                          </a:solidFill>
                          <a:effectLst/>
                          <a:latin typeface="+mn-lt"/>
                        </a:rPr>
                        <a:t>In process</a:t>
                      </a:r>
                      <a:endParaRPr lang="en-US" sz="1400" b="1" i="0" u="none" strike="noStrike" dirty="0">
                        <a:solidFill>
                          <a:schemeClr val="tx1"/>
                        </a:solidFill>
                        <a:effectLst/>
                        <a:latin typeface="+mn-lt"/>
                      </a:endParaRPr>
                    </a:p>
                  </a:txBody>
                  <a:tcPr marL="9525" marR="9525" marT="9525" marB="0" anchor="ctr" anchorCtr="1"/>
                </a:tc>
              </a:tr>
              <a:tr h="36817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1" i="0" u="none" strike="noStrike" dirty="0" smtClean="0">
                          <a:solidFill>
                            <a:schemeClr val="tx1"/>
                          </a:solidFill>
                          <a:effectLst/>
                          <a:latin typeface="+mn-lt"/>
                        </a:rPr>
                        <a:t>Cutting sheets of the 1</a:t>
                      </a:r>
                      <a:r>
                        <a:rPr lang="en-US" sz="1400" b="1" i="0" u="none" strike="noStrike" baseline="30000" dirty="0" smtClean="0">
                          <a:solidFill>
                            <a:schemeClr val="tx1"/>
                          </a:solidFill>
                          <a:effectLst/>
                          <a:latin typeface="+mn-lt"/>
                        </a:rPr>
                        <a:t>st</a:t>
                      </a:r>
                      <a:r>
                        <a:rPr lang="en-US" sz="1400" b="1" i="0" u="none" strike="noStrike" dirty="0" smtClean="0">
                          <a:solidFill>
                            <a:schemeClr val="tx1"/>
                          </a:solidFill>
                          <a:effectLst/>
                          <a:latin typeface="+mn-lt"/>
                        </a:rPr>
                        <a:t> octant</a:t>
                      </a:r>
                    </a:p>
                  </a:txBody>
                  <a:tcPr marL="180000"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smtClean="0">
                          <a:solidFill>
                            <a:schemeClr val="tx1"/>
                          </a:solidFill>
                          <a:effectLst/>
                          <a:latin typeface="+mn-lt"/>
                        </a:rPr>
                        <a:t>In process</a:t>
                      </a:r>
                    </a:p>
                  </a:txBody>
                  <a:tcPr marL="9525" marR="9525" marT="9525" marB="0" anchor="ctr" anchorCtr="1"/>
                </a:tc>
              </a:tr>
              <a:tr h="36817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1" i="0" u="none" strike="noStrike" dirty="0" smtClean="0">
                          <a:solidFill>
                            <a:schemeClr val="tx1"/>
                          </a:solidFill>
                          <a:effectLst/>
                          <a:latin typeface="+mn-lt"/>
                        </a:rPr>
                        <a:t>Start assembling</a:t>
                      </a:r>
                      <a:r>
                        <a:rPr lang="en-US" sz="1400" b="1" i="0" u="none" strike="noStrike" baseline="0" dirty="0" smtClean="0">
                          <a:solidFill>
                            <a:schemeClr val="tx1"/>
                          </a:solidFill>
                          <a:effectLst/>
                          <a:latin typeface="+mn-lt"/>
                        </a:rPr>
                        <a:t> of </a:t>
                      </a:r>
                      <a:r>
                        <a:rPr lang="en-US" sz="1400" b="1" i="0" u="none" strike="noStrike" dirty="0" smtClean="0">
                          <a:solidFill>
                            <a:schemeClr val="tx1"/>
                          </a:solidFill>
                          <a:effectLst/>
                          <a:latin typeface="+mn-lt"/>
                        </a:rPr>
                        <a:t>the 1</a:t>
                      </a:r>
                      <a:r>
                        <a:rPr lang="en-US" sz="1400" b="1" i="0" u="none" strike="noStrike" baseline="30000" dirty="0" smtClean="0">
                          <a:solidFill>
                            <a:schemeClr val="tx1"/>
                          </a:solidFill>
                          <a:effectLst/>
                          <a:latin typeface="+mn-lt"/>
                        </a:rPr>
                        <a:t>st</a:t>
                      </a:r>
                      <a:r>
                        <a:rPr lang="en-US" sz="1400" b="1" i="0" u="none" strike="noStrike" dirty="0" smtClean="0">
                          <a:solidFill>
                            <a:schemeClr val="tx1"/>
                          </a:solidFill>
                          <a:effectLst/>
                          <a:latin typeface="+mn-lt"/>
                        </a:rPr>
                        <a:t> octant</a:t>
                      </a:r>
                    </a:p>
                  </a:txBody>
                  <a:tcPr marL="180000" marR="9525" marT="9525" marB="0" anchor="ctr"/>
                </a:tc>
                <a:tc>
                  <a:txBody>
                    <a:bodyPr/>
                    <a:lstStyle/>
                    <a:p>
                      <a:pPr algn="ctr" fontAlgn="b"/>
                      <a:r>
                        <a:rPr lang="en-US" sz="1400" b="1" i="0" u="none" strike="noStrike" dirty="0" smtClean="0">
                          <a:solidFill>
                            <a:schemeClr val="tx1"/>
                          </a:solidFill>
                          <a:effectLst/>
                          <a:latin typeface="+mn-lt"/>
                        </a:rPr>
                        <a:t>12</a:t>
                      </a:r>
                      <a:r>
                        <a:rPr lang="en-US" sz="1400" b="1" i="0" u="none" strike="noStrike" baseline="30000" dirty="0" smtClean="0">
                          <a:solidFill>
                            <a:schemeClr val="tx1"/>
                          </a:solidFill>
                          <a:effectLst/>
                          <a:latin typeface="+mn-lt"/>
                        </a:rPr>
                        <a:t>th</a:t>
                      </a:r>
                      <a:r>
                        <a:rPr lang="en-US" sz="1400" b="1" i="0" u="none" strike="noStrike" dirty="0" smtClean="0">
                          <a:solidFill>
                            <a:schemeClr val="tx1"/>
                          </a:solidFill>
                          <a:effectLst/>
                          <a:latin typeface="+mn-lt"/>
                        </a:rPr>
                        <a:t>  week 2018</a:t>
                      </a:r>
                      <a:endParaRPr lang="en-US" sz="1400" b="1" i="0" u="none" strike="noStrike" dirty="0">
                        <a:solidFill>
                          <a:schemeClr val="tx1"/>
                        </a:solidFill>
                        <a:effectLst/>
                        <a:latin typeface="+mn-lt"/>
                      </a:endParaRPr>
                    </a:p>
                  </a:txBody>
                  <a:tcPr marL="9525" marR="9525" marT="9525" marB="0" anchor="ctr" anchorCtr="1"/>
                </a:tc>
              </a:tr>
              <a:tr h="368178">
                <a:tc>
                  <a:txBody>
                    <a:bodyPr/>
                    <a:lstStyle/>
                    <a:p>
                      <a:pPr algn="l" fontAlgn="ctr"/>
                      <a:r>
                        <a:rPr lang="en-US" sz="1400" b="1" i="0" u="none" strike="noStrike" dirty="0" smtClean="0">
                          <a:solidFill>
                            <a:schemeClr val="tx1"/>
                          </a:solidFill>
                          <a:effectLst/>
                          <a:latin typeface="+mn-lt"/>
                        </a:rPr>
                        <a:t>Control </a:t>
                      </a:r>
                      <a:r>
                        <a:rPr lang="en-US" sz="1400" b="1" i="0" u="none" strike="noStrike" baseline="0" dirty="0" smtClean="0">
                          <a:solidFill>
                            <a:schemeClr val="tx1"/>
                          </a:solidFill>
                          <a:effectLst/>
                          <a:latin typeface="+mn-lt"/>
                        </a:rPr>
                        <a:t>of </a:t>
                      </a:r>
                      <a:r>
                        <a:rPr lang="en-US" sz="1400" b="1" i="0" u="none" strike="noStrike" dirty="0" smtClean="0">
                          <a:solidFill>
                            <a:schemeClr val="tx1"/>
                          </a:solidFill>
                          <a:effectLst/>
                          <a:latin typeface="+mn-lt"/>
                        </a:rPr>
                        <a:t>the 1</a:t>
                      </a:r>
                      <a:r>
                        <a:rPr lang="en-US" sz="1400" b="1" i="0" u="none" strike="noStrike" baseline="30000" dirty="0" smtClean="0">
                          <a:solidFill>
                            <a:schemeClr val="tx1"/>
                          </a:solidFill>
                          <a:effectLst/>
                          <a:latin typeface="+mn-lt"/>
                        </a:rPr>
                        <a:t>st</a:t>
                      </a:r>
                      <a:r>
                        <a:rPr lang="en-US" sz="1400" b="1" i="0" u="none" strike="noStrike" dirty="0" smtClean="0">
                          <a:solidFill>
                            <a:schemeClr val="tx1"/>
                          </a:solidFill>
                          <a:effectLst/>
                          <a:latin typeface="+mn-lt"/>
                        </a:rPr>
                        <a:t> octant </a:t>
                      </a:r>
                      <a:endParaRPr lang="en-US" sz="1400" b="1" i="0" u="none" strike="noStrike" dirty="0">
                        <a:solidFill>
                          <a:schemeClr val="tx1"/>
                        </a:solidFill>
                        <a:effectLst/>
                        <a:latin typeface="+mn-lt"/>
                      </a:endParaRPr>
                    </a:p>
                  </a:txBody>
                  <a:tcPr marL="180000" marR="9525" marT="9525" marB="0" anchor="ctr"/>
                </a:tc>
                <a:tc>
                  <a:txBody>
                    <a:bodyPr/>
                    <a:lstStyle/>
                    <a:p>
                      <a:pPr algn="ctr" fontAlgn="b"/>
                      <a:r>
                        <a:rPr lang="en-US" sz="1400" b="1" i="0" u="none" strike="noStrike" dirty="0" smtClean="0">
                          <a:solidFill>
                            <a:schemeClr val="tx1"/>
                          </a:solidFill>
                          <a:effectLst/>
                          <a:latin typeface="+mn-lt"/>
                        </a:rPr>
                        <a:t>15</a:t>
                      </a:r>
                      <a:r>
                        <a:rPr lang="en-US" sz="1400" b="1" i="0" u="none" strike="noStrike" baseline="30000" dirty="0" smtClean="0">
                          <a:solidFill>
                            <a:schemeClr val="tx1"/>
                          </a:solidFill>
                          <a:effectLst/>
                          <a:latin typeface="+mn-lt"/>
                        </a:rPr>
                        <a:t>th</a:t>
                      </a:r>
                      <a:r>
                        <a:rPr lang="en-US" sz="1400" b="1" i="0" u="none" strike="noStrike" dirty="0" smtClean="0">
                          <a:solidFill>
                            <a:schemeClr val="tx1"/>
                          </a:solidFill>
                          <a:effectLst/>
                          <a:latin typeface="+mn-lt"/>
                        </a:rPr>
                        <a:t> week 2018</a:t>
                      </a:r>
                      <a:endParaRPr lang="en-US" sz="1400" b="1" i="0" u="none" strike="noStrike" dirty="0">
                        <a:solidFill>
                          <a:schemeClr val="tx1"/>
                        </a:solidFill>
                        <a:effectLst/>
                        <a:latin typeface="+mn-lt"/>
                      </a:endParaRPr>
                    </a:p>
                  </a:txBody>
                  <a:tcPr marL="9525" marR="9525" marT="9525" marB="0" anchor="ctr" anchorCtr="1"/>
                </a:tc>
              </a:tr>
              <a:tr h="368178">
                <a:tc>
                  <a:txBody>
                    <a:bodyPr/>
                    <a:lstStyle/>
                    <a:p>
                      <a:pPr marL="0" marR="0" lvl="0" indent="1252538" algn="l" defTabSz="914400" rtl="0" eaLnBrk="1" fontAlgn="ctr" latinLnBrk="0" hangingPunct="1">
                        <a:lnSpc>
                          <a:spcPct val="100000"/>
                        </a:lnSpc>
                        <a:spcBef>
                          <a:spcPts val="0"/>
                        </a:spcBef>
                        <a:spcAft>
                          <a:spcPts val="0"/>
                        </a:spcAft>
                        <a:buClrTx/>
                        <a:buSzTx/>
                        <a:buFontTx/>
                        <a:buNone/>
                        <a:tabLst/>
                        <a:defRPr/>
                      </a:pPr>
                      <a:r>
                        <a:rPr lang="en-US" sz="1400" b="1" i="0" u="none" strike="noStrike" dirty="0" smtClean="0">
                          <a:solidFill>
                            <a:schemeClr val="tx1"/>
                          </a:solidFill>
                          <a:effectLst/>
                          <a:latin typeface="+mn-lt"/>
                        </a:rPr>
                        <a:t>Delivery raw  material to </a:t>
                      </a:r>
                      <a:r>
                        <a:rPr lang="en-US" sz="1400" b="1" i="0" u="none" strike="noStrike" baseline="0" dirty="0" err="1" smtClean="0">
                          <a:solidFill>
                            <a:schemeClr val="tx1"/>
                          </a:solidFill>
                          <a:effectLst/>
                          <a:latin typeface="+mn-lt"/>
                        </a:rPr>
                        <a:t>SibMash</a:t>
                      </a:r>
                      <a:r>
                        <a:rPr lang="en-US" sz="1400" b="1" i="0" u="none" strike="noStrike" baseline="0" dirty="0" smtClean="0">
                          <a:solidFill>
                            <a:schemeClr val="tx1"/>
                          </a:solidFill>
                          <a:effectLst/>
                          <a:latin typeface="+mn-lt"/>
                        </a:rPr>
                        <a:t> (SET)</a:t>
                      </a:r>
                      <a:endParaRPr lang="en-US" sz="1400" b="1" i="0" u="none" strike="noStrike" dirty="0" smtClean="0">
                        <a:solidFill>
                          <a:schemeClr val="tx1"/>
                        </a:solidFill>
                        <a:effectLst/>
                        <a:latin typeface="+mn-lt"/>
                      </a:endParaRPr>
                    </a:p>
                  </a:txBody>
                  <a:tcPr marL="180000" marR="9525" marT="9525" marB="0" anchor="ctr"/>
                </a:tc>
                <a:tc>
                  <a:txBody>
                    <a:bodyPr/>
                    <a:lstStyle/>
                    <a:p>
                      <a:pPr algn="ctr" fontAlgn="b"/>
                      <a:r>
                        <a:rPr lang="en-US" sz="1400" b="1" i="0" u="none" strike="noStrike" dirty="0" smtClean="0">
                          <a:solidFill>
                            <a:schemeClr val="tx1"/>
                          </a:solidFill>
                          <a:effectLst/>
                          <a:latin typeface="+mn-lt"/>
                        </a:rPr>
                        <a:t>04 - 08/2018</a:t>
                      </a:r>
                      <a:endParaRPr lang="en-US" sz="1400" b="1" i="0" u="none" strike="noStrike" dirty="0">
                        <a:solidFill>
                          <a:schemeClr val="tx1"/>
                        </a:solidFill>
                        <a:effectLst/>
                        <a:latin typeface="+mn-lt"/>
                      </a:endParaRPr>
                    </a:p>
                  </a:txBody>
                  <a:tcPr marL="9525" marR="9525" marT="9525" marB="0" anchor="ctr" anchorCtr="1"/>
                </a:tc>
              </a:tr>
            </a:tbl>
          </a:graphicData>
        </a:graphic>
      </p:graphicFrame>
      <p:sp>
        <p:nvSpPr>
          <p:cNvPr id="6" name="Прямоугольник 5"/>
          <p:cNvSpPr/>
          <p:nvPr/>
        </p:nvSpPr>
        <p:spPr>
          <a:xfrm>
            <a:off x="4971128" y="6180960"/>
            <a:ext cx="4680577" cy="307777"/>
          </a:xfrm>
          <a:prstGeom prst="rect">
            <a:avLst/>
          </a:prstGeom>
        </p:spPr>
        <p:txBody>
          <a:bodyPr wrap="none">
            <a:spAutoFit/>
          </a:bodyPr>
          <a:lstStyle/>
          <a:p>
            <a:r>
              <a:rPr lang="en-US" sz="1400" b="1" dirty="0">
                <a:latin typeface="Arial" panose="020B0604020202020204" pitchFamily="34" charset="0"/>
                <a:ea typeface="Times New Roman" panose="02020603050405020304" pitchFamily="18" charset="0"/>
                <a:cs typeface="Times New Roman" panose="02020603050405020304" pitchFamily="18" charset="0"/>
              </a:rPr>
              <a:t>Table </a:t>
            </a:r>
            <a:r>
              <a:rPr lang="en-US" sz="1400" b="1" dirty="0" smtClean="0">
                <a:latin typeface="Arial" panose="020B0604020202020204" pitchFamily="34" charset="0"/>
                <a:ea typeface="Times New Roman" panose="02020603050405020304" pitchFamily="18" charset="0"/>
                <a:cs typeface="Times New Roman" panose="02020603050405020304" pitchFamily="18" charset="0"/>
              </a:rPr>
              <a:t>3. </a:t>
            </a:r>
            <a:r>
              <a:rPr lang="en-US" sz="1400" b="1" dirty="0">
                <a:latin typeface="Arial" panose="020B0604020202020204" pitchFamily="34" charset="0"/>
                <a:ea typeface="Times New Roman" panose="02020603050405020304" pitchFamily="18" charset="0"/>
                <a:cs typeface="Times New Roman" panose="02020603050405020304" pitchFamily="18" charset="0"/>
              </a:rPr>
              <a:t>The main </a:t>
            </a:r>
            <a:r>
              <a:rPr lang="en-US" sz="1400" b="1" dirty="0" smtClean="0">
                <a:latin typeface="Arial" panose="020B0604020202020204" pitchFamily="34" charset="0"/>
                <a:ea typeface="Times New Roman" panose="02020603050405020304" pitchFamily="18" charset="0"/>
                <a:cs typeface="Times New Roman" panose="02020603050405020304" pitchFamily="18" charset="0"/>
              </a:rPr>
              <a:t>milestones of the yoke production.</a:t>
            </a:r>
            <a:endParaRPr lang="en-US" sz="1400" b="1" dirty="0"/>
          </a:p>
        </p:txBody>
      </p:sp>
    </p:spTree>
    <p:extLst>
      <p:ext uri="{BB962C8B-B14F-4D97-AF65-F5344CB8AC3E}">
        <p14:creationId xmlns:p14="http://schemas.microsoft.com/office/powerpoint/2010/main" val="165614207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 xmlns:a16="http://schemas.microsoft.com/office/drawing/2014/main" id="{60606563-19B1-436D-AB80-DD03470B787A}"/>
              </a:ext>
            </a:extLst>
          </p:cNvPr>
          <p:cNvSpPr>
            <a:spLocks noGrp="1"/>
          </p:cNvSpPr>
          <p:nvPr>
            <p:ph type="ftr" sz="quarter" idx="11"/>
          </p:nvPr>
        </p:nvSpPr>
        <p:spPr>
          <a:xfrm>
            <a:off x="1212962" y="6549138"/>
            <a:ext cx="5695838" cy="308862"/>
          </a:xfrm>
        </p:spPr>
        <p:txBody>
          <a:bodyPr/>
          <a:lstStyle/>
          <a:p>
            <a:r>
              <a:rPr lang="en-US" sz="1000" dirty="0"/>
              <a:t>PANDA meeting GSI, Darmstadt,  2018 March 14                   </a:t>
            </a:r>
            <a:r>
              <a:rPr lang="en-US" sz="1000" dirty="0" err="1"/>
              <a:t>E.Pyata</a:t>
            </a:r>
            <a:endParaRPr lang="en-US" sz="1000" dirty="0"/>
          </a:p>
        </p:txBody>
      </p:sp>
      <p:sp>
        <p:nvSpPr>
          <p:cNvPr id="7" name="Заголовок 3"/>
          <p:cNvSpPr>
            <a:spLocks noGrp="1"/>
          </p:cNvSpPr>
          <p:nvPr>
            <p:ph type="ctrTitle"/>
          </p:nvPr>
        </p:nvSpPr>
        <p:spPr>
          <a:xfrm>
            <a:off x="1335267" y="185865"/>
            <a:ext cx="7056783" cy="365542"/>
          </a:xfrm>
        </p:spPr>
        <p:txBody>
          <a:bodyPr>
            <a:normAutofit fontScale="90000"/>
          </a:bodyPr>
          <a:lstStyle/>
          <a:p>
            <a:r>
              <a:rPr lang="en-US" sz="2000" b="1" dirty="0" smtClean="0">
                <a:solidFill>
                  <a:srgbClr val="FF0000"/>
                </a:solidFill>
                <a:latin typeface="Comic Sans MS" panose="030F0702030302020204" pitchFamily="66" charset="0"/>
              </a:rPr>
              <a:t>Status of the PANDA yoke and frame production</a:t>
            </a:r>
            <a:endParaRPr lang="en-US" sz="2000" b="1" dirty="0">
              <a:solidFill>
                <a:srgbClr val="FF0000"/>
              </a:solidFill>
              <a:latin typeface="Comic Sans MS" panose="030F0702030302020204" pitchFamily="66" charset="0"/>
            </a:endParaRPr>
          </a:p>
        </p:txBody>
      </p:sp>
      <p:sp>
        <p:nvSpPr>
          <p:cNvPr id="6" name="Прямоугольник 5"/>
          <p:cNvSpPr/>
          <p:nvPr/>
        </p:nvSpPr>
        <p:spPr>
          <a:xfrm>
            <a:off x="3737132" y="6011525"/>
            <a:ext cx="5139869" cy="307777"/>
          </a:xfrm>
          <a:prstGeom prst="rect">
            <a:avLst/>
          </a:prstGeom>
        </p:spPr>
        <p:txBody>
          <a:bodyPr wrap="none">
            <a:spAutoFit/>
          </a:bodyPr>
          <a:lstStyle/>
          <a:p>
            <a:r>
              <a:rPr lang="en-US" sz="1400" b="1" dirty="0">
                <a:latin typeface="Arial" panose="020B0604020202020204" pitchFamily="34" charset="0"/>
                <a:ea typeface="Times New Roman" panose="02020603050405020304" pitchFamily="18" charset="0"/>
                <a:cs typeface="Times New Roman" panose="02020603050405020304" pitchFamily="18" charset="0"/>
              </a:rPr>
              <a:t>Table </a:t>
            </a:r>
            <a:r>
              <a:rPr lang="en-US" sz="1400" b="1" dirty="0" smtClean="0">
                <a:latin typeface="Arial" panose="020B0604020202020204" pitchFamily="34" charset="0"/>
                <a:ea typeface="Times New Roman" panose="02020603050405020304" pitchFamily="18" charset="0"/>
                <a:cs typeface="Times New Roman" panose="02020603050405020304" pitchFamily="18" charset="0"/>
              </a:rPr>
              <a:t>2. Status of work of the PANDA solenoid production.</a:t>
            </a:r>
            <a:endParaRPr lang="en-US" sz="1400" b="1" dirty="0"/>
          </a:p>
        </p:txBody>
      </p:sp>
      <p:pic>
        <p:nvPicPr>
          <p:cNvPr id="8" name="Объект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9102" y="1735773"/>
            <a:ext cx="5527964" cy="3865420"/>
          </a:xfrm>
          <a:prstGeom prst="rect">
            <a:avLst/>
          </a:prstGeom>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508104" y="548681"/>
            <a:ext cx="3580087" cy="2756986"/>
          </a:xfrm>
          <a:prstGeom prst="rect">
            <a:avLst/>
          </a:prstGeom>
        </p:spPr>
      </p:pic>
    </p:spTree>
    <p:extLst>
      <p:ext uri="{BB962C8B-B14F-4D97-AF65-F5344CB8AC3E}">
        <p14:creationId xmlns:p14="http://schemas.microsoft.com/office/powerpoint/2010/main" val="178125175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2000</TotalTime>
  <Words>2508</Words>
  <Application>Microsoft Office PowerPoint</Application>
  <PresentationFormat>Лист A4 (210x297 мм)</PresentationFormat>
  <Paragraphs>424</Paragraphs>
  <Slides>37</Slides>
  <Notes>36</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1</vt:i4>
      </vt:variant>
      <vt:variant>
        <vt:lpstr>Внедренные серверы OLE</vt:lpstr>
      </vt:variant>
      <vt:variant>
        <vt:i4>1</vt:i4>
      </vt:variant>
      <vt:variant>
        <vt:lpstr>Заголовки слайдов</vt:lpstr>
      </vt:variant>
      <vt:variant>
        <vt:i4>37</vt:i4>
      </vt:variant>
    </vt:vector>
  </HeadingPairs>
  <TitlesOfParts>
    <vt:vector size="49" baseType="lpstr">
      <vt:lpstr>MS PGothic</vt:lpstr>
      <vt:lpstr>Arial</vt:lpstr>
      <vt:lpstr>Arial Cyr</vt:lpstr>
      <vt:lpstr>Calibri</vt:lpstr>
      <vt:lpstr>Calibri Light</vt:lpstr>
      <vt:lpstr>Comic Sans MS</vt:lpstr>
      <vt:lpstr>Symbol</vt:lpstr>
      <vt:lpstr>SymbolMT</vt:lpstr>
      <vt:lpstr>Times New Roman</vt:lpstr>
      <vt:lpstr>Wingdings</vt:lpstr>
      <vt:lpstr>Office Theme</vt:lpstr>
      <vt:lpstr>Acrobat Document</vt:lpstr>
      <vt:lpstr>Status of the PANDA Solenoid Magnet Production  in BINP March 14, 2018</vt:lpstr>
      <vt:lpstr>PANDA solenoid magnet</vt:lpstr>
      <vt:lpstr>The main milestones of production of the PANDA solenoid magnet</vt:lpstr>
      <vt:lpstr>PANDA solenoid magnet, BINP responsibility</vt:lpstr>
      <vt:lpstr>PANDA solenoid magnet, BINP responsibility</vt:lpstr>
      <vt:lpstr>PANDA solenoid magnet</vt:lpstr>
      <vt:lpstr>Development of the PANDA solenoid magnet</vt:lpstr>
      <vt:lpstr>The main milestones of the yoke production </vt:lpstr>
      <vt:lpstr>Status of the PANDA yoke and frame production</vt:lpstr>
      <vt:lpstr>Status of the PANDA yoke and frame production</vt:lpstr>
      <vt:lpstr>Презентация PowerPoint</vt:lpstr>
      <vt:lpstr>Status of the PANDA yoke and frame production</vt:lpstr>
      <vt:lpstr>Презентация PowerPoint</vt:lpstr>
      <vt:lpstr>Status of the PANDA yoke and frame production</vt:lpstr>
      <vt:lpstr>Status of the PANDA yoke and frame production</vt:lpstr>
      <vt:lpstr>The main milestones of the yoke production </vt:lpstr>
      <vt:lpstr>Презентация PowerPoint</vt:lpstr>
      <vt:lpstr>Презентация PowerPoint</vt:lpstr>
      <vt:lpstr>Презентация PowerPoint</vt:lpstr>
      <vt:lpstr>Status of the PANDA conductor production</vt:lpstr>
      <vt:lpstr>Status of the PANDA conductor production</vt:lpstr>
      <vt:lpstr>Status of the PANDA conductor production</vt:lpstr>
      <vt:lpstr>Презентация PowerPoint</vt:lpstr>
      <vt:lpstr>Презентация PowerPoint</vt:lpstr>
      <vt:lpstr>Презентация PowerPoint</vt:lpstr>
      <vt:lpstr>Control</vt:lpstr>
      <vt:lpstr>Sarko Pure Al co-extrusion/ plating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hotel</dc:creator>
  <cp:lastModifiedBy>Pyata</cp:lastModifiedBy>
  <cp:revision>104</cp:revision>
  <dcterms:created xsi:type="dcterms:W3CDTF">2017-07-14T12:29:42Z</dcterms:created>
  <dcterms:modified xsi:type="dcterms:W3CDTF">2018-03-14T12:11:19Z</dcterms:modified>
</cp:coreProperties>
</file>