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1" r:id="rId2"/>
  </p:sldMasterIdLst>
  <p:notesMasterIdLst>
    <p:notesMasterId r:id="rId79"/>
  </p:notesMasterIdLst>
  <p:sldIdLst>
    <p:sldId id="395" r:id="rId3"/>
    <p:sldId id="257" r:id="rId4"/>
    <p:sldId id="279" r:id="rId5"/>
    <p:sldId id="280" r:id="rId6"/>
    <p:sldId id="328" r:id="rId7"/>
    <p:sldId id="332" r:id="rId8"/>
    <p:sldId id="325" r:id="rId9"/>
    <p:sldId id="326" r:id="rId10"/>
    <p:sldId id="329" r:id="rId11"/>
    <p:sldId id="330" r:id="rId12"/>
    <p:sldId id="304" r:id="rId13"/>
    <p:sldId id="312" r:id="rId14"/>
    <p:sldId id="313" r:id="rId15"/>
    <p:sldId id="314" r:id="rId16"/>
    <p:sldId id="310" r:id="rId17"/>
    <p:sldId id="315" r:id="rId18"/>
    <p:sldId id="316" r:id="rId19"/>
    <p:sldId id="299" r:id="rId20"/>
    <p:sldId id="300" r:id="rId21"/>
    <p:sldId id="301" r:id="rId22"/>
    <p:sldId id="311" r:id="rId23"/>
    <p:sldId id="302" r:id="rId24"/>
    <p:sldId id="303" r:id="rId25"/>
    <p:sldId id="318" r:id="rId26"/>
    <p:sldId id="338" r:id="rId27"/>
    <p:sldId id="334" r:id="rId28"/>
    <p:sldId id="339" r:id="rId29"/>
    <p:sldId id="342" r:id="rId30"/>
    <p:sldId id="343" r:id="rId31"/>
    <p:sldId id="340" r:id="rId32"/>
    <p:sldId id="344" r:id="rId33"/>
    <p:sldId id="345" r:id="rId34"/>
    <p:sldId id="347" r:id="rId35"/>
    <p:sldId id="320" r:id="rId36"/>
    <p:sldId id="323" r:id="rId37"/>
    <p:sldId id="335" r:id="rId38"/>
    <p:sldId id="348" r:id="rId39"/>
    <p:sldId id="349" r:id="rId40"/>
    <p:sldId id="350" r:id="rId41"/>
    <p:sldId id="351" r:id="rId42"/>
    <p:sldId id="352" r:id="rId43"/>
    <p:sldId id="382" r:id="rId44"/>
    <p:sldId id="383" r:id="rId45"/>
    <p:sldId id="384" r:id="rId46"/>
    <p:sldId id="385" r:id="rId47"/>
    <p:sldId id="386" r:id="rId48"/>
    <p:sldId id="387" r:id="rId49"/>
    <p:sldId id="389" r:id="rId50"/>
    <p:sldId id="331" r:id="rId51"/>
    <p:sldId id="333" r:id="rId52"/>
    <p:sldId id="357" r:id="rId53"/>
    <p:sldId id="392" r:id="rId54"/>
    <p:sldId id="393" r:id="rId55"/>
    <p:sldId id="390" r:id="rId56"/>
    <p:sldId id="391" r:id="rId57"/>
    <p:sldId id="363" r:id="rId58"/>
    <p:sldId id="364" r:id="rId59"/>
    <p:sldId id="365" r:id="rId60"/>
    <p:sldId id="366" r:id="rId61"/>
    <p:sldId id="367" r:id="rId62"/>
    <p:sldId id="368" r:id="rId63"/>
    <p:sldId id="369" r:id="rId64"/>
    <p:sldId id="370" r:id="rId65"/>
    <p:sldId id="371" r:id="rId66"/>
    <p:sldId id="372" r:id="rId67"/>
    <p:sldId id="373" r:id="rId68"/>
    <p:sldId id="374" r:id="rId69"/>
    <p:sldId id="375" r:id="rId70"/>
    <p:sldId id="379" r:id="rId71"/>
    <p:sldId id="381" r:id="rId72"/>
    <p:sldId id="356" r:id="rId73"/>
    <p:sldId id="336" r:id="rId74"/>
    <p:sldId id="394" r:id="rId75"/>
    <p:sldId id="317" r:id="rId76"/>
    <p:sldId id="337" r:id="rId77"/>
    <p:sldId id="272" r:id="rId7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179" autoAdjust="0"/>
  </p:normalViewPr>
  <p:slideViewPr>
    <p:cSldViewPr>
      <p:cViewPr varScale="1">
        <p:scale>
          <a:sx n="102" d="100"/>
          <a:sy n="102" d="100"/>
        </p:scale>
        <p:origin x="45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2227" y="8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B4F22B-61D5-4F65-9869-1DC4D31E00D8}" type="datetimeFigureOut">
              <a:rPr lang="ru-RU" smtClean="0"/>
              <a:t>14.03.2018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8EE91-2CD5-4FBB-B0F5-26245504E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187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FD7928F-38F0-429F-820C-FB59F6F0B3D7}" type="slidenum">
              <a:rPr lang="ru-RU" altLang="ru-RU"/>
              <a:pPr eaLnBrk="1" hangingPunct="1"/>
              <a:t>1</a:t>
            </a:fld>
            <a:endParaRPr lang="ru-RU" altLang="ru-RU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Верхний колонтитул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7557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067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1514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842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1911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16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6373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9204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4997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9690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260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0382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7379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8605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735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835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734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664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929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742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291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8EE91-2CD5-4FBB-B0F5-26245504EEF7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673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88071-359A-470E-A67C-849310B7740A}" type="datetime1">
              <a:rPr lang="en-US" smtClean="0"/>
              <a:t>3/14/2018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14.03.2018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322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C3A05-25C7-4E66-AF5D-3E11EE8D0FA2}" type="datetime1">
              <a:rPr lang="en-US" smtClean="0"/>
              <a:t>3/14/2018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14.03.2018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212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16A5B-4D7A-4B69-A3BD-E5892BDA1B7A}" type="datetime1">
              <a:rPr lang="en-US" smtClean="0"/>
              <a:t>3/14/2018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14.03.2018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97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1B0C2-B970-467C-9700-5307F1E0D8EE}" type="datetime1">
              <a:rPr lang="en-US" altLang="ru-RU" smtClean="0"/>
              <a:t>3/14/2018</a:t>
            </a:fld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altLang="ru-RU" smtClean="0"/>
              <a:t>S.Pivovarov, BINP, PANDA Magnet, 14.03.2018</a:t>
            </a: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29B5C7-7A8B-48FD-B42A-7B8C6DCBBE2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1238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312F7B-9581-455D-A0CB-9697895F0085}" type="datetime1">
              <a:rPr lang="en-US" altLang="en-US" smtClean="0"/>
              <a:t>3/14/2018</a:t>
            </a:fld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 altLang="en-US" smtClean="0"/>
              <a:t>S.Pivovarov, BINP, PANDA Magnet, 14.03.2018</a:t>
            </a:r>
            <a:endParaRPr lang="en-US" altLang="en-US"/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126DC-8849-4187-B706-7E0203B700CC}" type="slidenum">
              <a:rPr lang="en-US" altLang="en-US"/>
              <a:pPr>
                <a:defRPr/>
              </a:pPr>
              <a:t>‹#›</a:t>
            </a:fld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531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291D3-AF99-430A-AACC-CEB2CD93E92B}" type="datetime1">
              <a:rPr lang="en-US" smtClean="0"/>
              <a:t>3/14/2018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14.03.2018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467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83C99-7FE6-414B-9D88-6BF4DA62ACC3}" type="datetime1">
              <a:rPr lang="en-US" smtClean="0"/>
              <a:t>3/14/2018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14.03.2018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234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729CD-94D6-4A89-9C0E-E8B3751F93ED}" type="datetime1">
              <a:rPr lang="en-US" smtClean="0"/>
              <a:t>3/14/2018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14.03.2018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9407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71B8E-E21D-4A4C-9ABE-1B2C327F74EE}" type="datetime1">
              <a:rPr lang="en-US" smtClean="0"/>
              <a:t>3/14/2018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14.03.2018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1607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04331-42CA-418B-91DC-6A0B14473EE2}" type="datetime1">
              <a:rPr lang="en-US" smtClean="0"/>
              <a:t>3/14/2018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14.03.2018</a:t>
            </a: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476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EF033-40E8-4543-A0A7-8F9FDD584FB8}" type="datetime1">
              <a:rPr lang="en-US" smtClean="0"/>
              <a:t>3/14/2018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14.03.2018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219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19810-9FE6-44D1-91D3-EEB168629915}" type="datetime1">
              <a:rPr lang="en-US" smtClean="0"/>
              <a:t>3/14/2018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14.03.2018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9528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7385E-B630-4C89-A3B6-F2C4300F7FEC}" type="datetime1">
              <a:rPr lang="en-US" smtClean="0"/>
              <a:t>3/14/2018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14.03.2018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2878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6D5CD-3BFE-4644-85DA-8A569426F2DE}" type="datetime1">
              <a:rPr lang="en-US" smtClean="0"/>
              <a:t>3/14/2018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14.03.2018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2032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A671-72A5-433A-9B8E-5116411BA7A4}" type="datetime1">
              <a:rPr lang="en-US" smtClean="0"/>
              <a:t>3/14/2018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14.03.2018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1306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6F7C3-622D-448A-B5C1-BDBBC6046A43}" type="datetime1">
              <a:rPr lang="en-US" smtClean="0"/>
              <a:t>3/14/2018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14.03.2018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1301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C704A-A9B3-44F8-93C9-C85BC67A0D53}" type="datetime1">
              <a:rPr lang="en-US" smtClean="0"/>
              <a:t>3/14/2018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14.03.2018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095635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751DA-1E0B-4780-A950-3B48CDEBE2FF}" type="datetime1">
              <a:rPr lang="en-US" smtClean="0"/>
              <a:t>3/14/2018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14.03.2018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5107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E7DD6-4A6F-4694-95EA-EE43807755B0}" type="datetime1">
              <a:rPr lang="en-US" smtClean="0"/>
              <a:t>3/14/2018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14.03.2018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247020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A8CCD-AC9D-418A-993E-3F3F2630F921}" type="datetime1">
              <a:rPr lang="en-US" smtClean="0"/>
              <a:t>3/14/2018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14.03.2018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6155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014BE-214F-445A-B4C3-DA64853C5710}" type="datetime1">
              <a:rPr lang="en-US" smtClean="0"/>
              <a:t>3/14/2018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14.03.2018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5413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62D83-C9B2-47F9-BC5F-DB8AEFFDD15A}" type="datetime1">
              <a:rPr lang="en-US" smtClean="0"/>
              <a:t>3/14/2018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14.03.2018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296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BC0B9-94FF-4D76-8AE7-5BC9D434B3EF}" type="datetime1">
              <a:rPr lang="en-US" smtClean="0"/>
              <a:t>3/14/2018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14.03.2018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434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CBBCE-6B0A-4F09-A800-2CE7AAA3626E}" type="datetime1">
              <a:rPr lang="en-US" smtClean="0"/>
              <a:t>3/14/2018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14.03.2018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91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CABB2-09DF-4E6A-8A95-58A27CFC6515}" type="datetime1">
              <a:rPr lang="en-US" smtClean="0"/>
              <a:t>3/14/2018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14.03.2018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908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FAB70-A6EB-41B3-8032-C1446734A1FB}" type="datetime1">
              <a:rPr lang="en-US" smtClean="0"/>
              <a:t>3/14/2018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14.03.2018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318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4AA5-F846-4CED-9D0B-E5E02187D0B0}" type="datetime1">
              <a:rPr lang="en-US" smtClean="0"/>
              <a:t>3/14/2018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14.03.2018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023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ABF1D-860F-4091-83CB-89AF68D4294A}" type="datetime1">
              <a:rPr lang="en-US" smtClean="0"/>
              <a:t>3/14/2018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14.03.2018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786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82474-46A0-4D9F-A65F-8F31E61D350A}" type="datetime1">
              <a:rPr lang="en-US" smtClean="0"/>
              <a:t>3/14/2018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smtClean="0"/>
              <a:t>S.Pivovarov, BINP, PANDA Magnet, 14.03.2018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436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E8C5F-6B05-446C-A7C5-072E180810FA}" type="datetime1">
              <a:rPr lang="en-US" smtClean="0"/>
              <a:t>3/14/2018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 smtClean="0"/>
              <a:t>S.Pivovarov, BINP, PANDA Magnet, 14.03.2018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458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8" r:id="rId13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7A4EF-DEC0-4BCA-9AF1-F2C8C221B2EA}" type="datetime1">
              <a:rPr lang="en-US" smtClean="0"/>
              <a:t>3/14/2018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 smtClean="0"/>
              <a:t>S.Pivovarov, BINP, PANDA Magnet, 14.03.2018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C2DA4A3-3530-474B-A2FE-A6EB66FDF7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057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774700"/>
          </a:xfrm>
        </p:spPr>
        <p:txBody>
          <a:bodyPr/>
          <a:lstStyle/>
          <a:p>
            <a:r>
              <a:rPr lang="en-US" altLang="ru-RU" sz="2800" b="1">
                <a:solidFill>
                  <a:srgbClr val="FF0000"/>
                </a:solidFill>
              </a:rPr>
              <a:t>The Budker Institute of Nuclear Physics</a:t>
            </a:r>
            <a:endParaRPr lang="ru-RU" altLang="ru-RU" sz="2800" b="1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58" y="1049338"/>
            <a:ext cx="8720477" cy="489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68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Cryostat of The Magnet.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047656" y="6492875"/>
            <a:ext cx="3096344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67544" y="5819028"/>
            <a:ext cx="8478733" cy="7296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Inner diameter is 1900 mm, </a:t>
            </a:r>
            <a:r>
              <a:rPr lang="ru-RU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Outer diameter is 2680 mm, </a:t>
            </a:r>
            <a:r>
              <a:rPr lang="ru-RU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length is  3090 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 Material is </a:t>
            </a:r>
            <a:r>
              <a:rPr lang="en-US" sz="1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St.St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 The</a:t>
            </a:r>
            <a:r>
              <a:rPr lang="ru-RU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weight</a:t>
            </a:r>
            <a:r>
              <a:rPr lang="ru-RU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~8 t</a:t>
            </a:r>
            <a:endParaRPr lang="ru-RU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5" t="3257" r="28738" b="4719"/>
          <a:stretch/>
        </p:blipFill>
        <p:spPr>
          <a:xfrm>
            <a:off x="1331640" y="534690"/>
            <a:ext cx="5616624" cy="512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0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Configuration of the Cryostat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081069" y="6492875"/>
            <a:ext cx="3062931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39552" y="5661248"/>
            <a:ext cx="822960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Thickness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 outer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shell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Thickness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inner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shell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8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 ,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Thickness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flanges is  40 mm,                Thickness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rings is  40 mm</a:t>
            </a:r>
          </a:p>
          <a:p>
            <a:pPr algn="l"/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bolts – M12 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2x36 </a:t>
            </a:r>
            <a:r>
              <a:rPr lang="en-US" sz="16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Sealing ring – d=8 mm    </a:t>
            </a:r>
          </a:p>
          <a:p>
            <a:pPr algn="l"/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</a:t>
            </a:r>
            <a:endParaRPr lang="ru-RU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t="6675" r="19288" b="9563"/>
          <a:stretch/>
        </p:blipFill>
        <p:spPr>
          <a:xfrm>
            <a:off x="611560" y="569461"/>
            <a:ext cx="7920880" cy="504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83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280400" cy="8651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ru-RU" sz="2200" dirty="0" smtClean="0">
                <a:solidFill>
                  <a:srgbClr val="FF0000"/>
                </a:solidFill>
                <a:latin typeface="Comic Sans MS" pitchFamily="66" charset="0"/>
              </a:rPr>
              <a:t>Results of calculation of the Cryostat.</a:t>
            </a:r>
            <a:br>
              <a:rPr lang="en-US" altLang="ru-RU" sz="22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altLang="ru-RU" sz="2200" dirty="0" smtClean="0">
                <a:solidFill>
                  <a:srgbClr val="FF0000"/>
                </a:solidFill>
                <a:latin typeface="Comic Sans MS" pitchFamily="66" charset="0"/>
              </a:rPr>
              <a:t> Operation condition (p=0.1 MPa) </a:t>
            </a:r>
            <a: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</a:br>
            <a:endParaRPr lang="ru-RU" altLang="ru-RU" sz="20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868144" y="6495077"/>
            <a:ext cx="3168352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 t="11145" r="39762" b="14023"/>
          <a:stretch/>
        </p:blipFill>
        <p:spPr>
          <a:xfrm>
            <a:off x="1547664" y="1340768"/>
            <a:ext cx="5544616" cy="488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2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280400" cy="86518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  <a:t>Results of calculation of the Cryostat.</a:t>
            </a:r>
            <a:b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  <a:t>Stress</a:t>
            </a:r>
            <a:endParaRPr lang="ru-RU" altLang="ru-RU" sz="20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25" b="13271"/>
          <a:stretch/>
        </p:blipFill>
        <p:spPr>
          <a:xfrm>
            <a:off x="1475656" y="1107642"/>
            <a:ext cx="5976664" cy="4901123"/>
          </a:xfr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6047656" y="6492875"/>
            <a:ext cx="3096344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187450" y="6042538"/>
            <a:ext cx="66960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ru-RU" sz="1800" dirty="0" smtClean="0">
                <a:solidFill>
                  <a:srgbClr val="0070C0"/>
                </a:solidFill>
              </a:rPr>
              <a:t>The maximum equivalent stress is 43 MPa.</a:t>
            </a:r>
            <a:r>
              <a:rPr lang="en-GB" altLang="ru-RU" sz="2400" dirty="0" smtClean="0">
                <a:solidFill>
                  <a:srgbClr val="0070C0"/>
                </a:solidFill>
              </a:rPr>
              <a:t> </a:t>
            </a:r>
            <a:endParaRPr lang="de-DE" altLang="ru-RU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94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280400" cy="86518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  <a:t>Results of calculation of the Cryostat.</a:t>
            </a:r>
            <a:b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  <a:t>Deformation</a:t>
            </a:r>
            <a:endParaRPr lang="ru-RU" altLang="ru-RU" sz="20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" r="42125" b="14870"/>
          <a:stretch/>
        </p:blipFill>
        <p:spPr>
          <a:xfrm>
            <a:off x="1115616" y="1062828"/>
            <a:ext cx="6336704" cy="4981712"/>
          </a:xfrm>
        </p:spPr>
      </p:pic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015533" y="6472000"/>
            <a:ext cx="3096344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016291" y="6075125"/>
            <a:ext cx="66960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ru-RU" sz="1800" dirty="0">
                <a:solidFill>
                  <a:srgbClr val="0070C0"/>
                </a:solidFill>
              </a:rPr>
              <a:t>The maximum deformation is </a:t>
            </a:r>
            <a:r>
              <a:rPr lang="en-GB" altLang="ru-RU" sz="1800" dirty="0" smtClean="0">
                <a:solidFill>
                  <a:srgbClr val="0070C0"/>
                </a:solidFill>
              </a:rPr>
              <a:t>0,1 </a:t>
            </a:r>
            <a:r>
              <a:rPr lang="en-GB" altLang="ru-RU" sz="1800" dirty="0">
                <a:solidFill>
                  <a:srgbClr val="0070C0"/>
                </a:solidFill>
              </a:rPr>
              <a:t>mm.</a:t>
            </a:r>
            <a:r>
              <a:rPr lang="en-GB" altLang="ru-RU" sz="2400" dirty="0">
                <a:solidFill>
                  <a:srgbClr val="0070C0"/>
                </a:solidFill>
              </a:rPr>
              <a:t> </a:t>
            </a:r>
            <a:endParaRPr lang="de-DE" altLang="ru-RU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82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5968008" y="6461521"/>
            <a:ext cx="3175992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09688" y="277813"/>
            <a:ext cx="7834312" cy="774700"/>
          </a:xfrm>
        </p:spPr>
        <p:txBody>
          <a:bodyPr>
            <a:normAutofit fontScale="90000"/>
          </a:bodyPr>
          <a:lstStyle/>
          <a:p>
            <a:r>
              <a:rPr lang="en-US" altLang="ru-RU" sz="2200" dirty="0" smtClean="0">
                <a:solidFill>
                  <a:srgbClr val="FF0000"/>
                </a:solidFill>
                <a:latin typeface="Comic Sans MS" pitchFamily="66" charset="0"/>
              </a:rPr>
              <a:t>Results of calculation of the Cryostat.</a:t>
            </a:r>
            <a:br>
              <a:rPr lang="en-US" altLang="ru-RU" sz="22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altLang="ru-RU" sz="22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altLang="ru-RU" sz="2200" dirty="0">
                <a:solidFill>
                  <a:srgbClr val="FF0000"/>
                </a:solidFill>
                <a:latin typeface="Comic Sans MS" pitchFamily="66" charset="0"/>
              </a:rPr>
              <a:t> Operation condition </a:t>
            </a:r>
            <a:r>
              <a:rPr lang="en-US" altLang="ru-RU" sz="2200" dirty="0" smtClean="0">
                <a:solidFill>
                  <a:srgbClr val="FF0000"/>
                </a:solidFill>
                <a:latin typeface="Comic Sans MS" pitchFamily="66" charset="0"/>
              </a:rPr>
              <a:t>(p=0.05 MPa)</a:t>
            </a:r>
            <a: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</a:br>
            <a:endParaRPr lang="ru-RU" altLang="ru-RU" sz="20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11145" r="42913" b="14023"/>
          <a:stretch/>
        </p:blipFill>
        <p:spPr>
          <a:xfrm>
            <a:off x="1259632" y="1268413"/>
            <a:ext cx="5400600" cy="510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3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280400" cy="86518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  <a:t>Results of calculation of the Cryostat.</a:t>
            </a:r>
            <a:b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  <a:t>Stress</a:t>
            </a:r>
            <a:endParaRPr lang="ru-RU" altLang="ru-RU" sz="20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3" r="42125" b="13271"/>
          <a:stretch/>
        </p:blipFill>
        <p:spPr>
          <a:xfrm>
            <a:off x="1403648" y="1285909"/>
            <a:ext cx="6048672" cy="4755270"/>
          </a:xfrm>
        </p:spPr>
      </p:pic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5937319" y="6469910"/>
            <a:ext cx="3172680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827584" y="5959475"/>
            <a:ext cx="66960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ru-RU" sz="1800" dirty="0" smtClean="0">
                <a:solidFill>
                  <a:srgbClr val="0070C0"/>
                </a:solidFill>
              </a:rPr>
              <a:t>The maximum equivalent stress is 21.5 MPa.</a:t>
            </a:r>
            <a:r>
              <a:rPr lang="en-GB" altLang="ru-RU" sz="2400" dirty="0" smtClean="0">
                <a:solidFill>
                  <a:srgbClr val="0070C0"/>
                </a:solidFill>
              </a:rPr>
              <a:t> </a:t>
            </a:r>
            <a:endParaRPr lang="de-DE" altLang="ru-RU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04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280400" cy="86518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  <a:t>Results of calculation of the Cryostat.</a:t>
            </a:r>
            <a:b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  <a:t>Deformation</a:t>
            </a:r>
            <a:endParaRPr lang="ru-RU" altLang="ru-RU" sz="20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" r="42125" b="11672"/>
          <a:stretch/>
        </p:blipFill>
        <p:spPr>
          <a:xfrm>
            <a:off x="899592" y="1117888"/>
            <a:ext cx="6048672" cy="4938165"/>
          </a:xfrm>
        </p:spPr>
      </p:pic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5940152" y="6492875"/>
            <a:ext cx="3168352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971600" y="5959475"/>
            <a:ext cx="66960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ru-RU" sz="1800" dirty="0">
                <a:solidFill>
                  <a:srgbClr val="0070C0"/>
                </a:solidFill>
              </a:rPr>
              <a:t>The maximum deformation is </a:t>
            </a:r>
            <a:r>
              <a:rPr lang="en-GB" altLang="ru-RU" sz="1800" dirty="0" smtClean="0">
                <a:solidFill>
                  <a:srgbClr val="0070C0"/>
                </a:solidFill>
              </a:rPr>
              <a:t>0,06 </a:t>
            </a:r>
            <a:r>
              <a:rPr lang="en-GB" altLang="ru-RU" sz="1800" dirty="0">
                <a:solidFill>
                  <a:srgbClr val="0070C0"/>
                </a:solidFill>
              </a:rPr>
              <a:t>mm.</a:t>
            </a:r>
            <a:r>
              <a:rPr lang="en-GB" altLang="ru-RU" sz="2400" dirty="0">
                <a:solidFill>
                  <a:srgbClr val="0070C0"/>
                </a:solidFill>
              </a:rPr>
              <a:t> </a:t>
            </a:r>
            <a:endParaRPr lang="de-DE" altLang="ru-RU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47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Shield of the Magnet.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 t="6918" r="29126" b="4019"/>
          <a:stretch/>
        </p:blipFill>
        <p:spPr>
          <a:xfrm>
            <a:off x="1043608" y="534690"/>
            <a:ext cx="6048672" cy="5184576"/>
          </a:xfrm>
        </p:spPr>
      </p:pic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5940152" y="6453336"/>
            <a:ext cx="3125824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67544" y="6058206"/>
            <a:ext cx="8229600" cy="5690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Outer diameter is </a:t>
            </a:r>
            <a:r>
              <a:rPr lang="ru-RU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2552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mm, 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Inner diameter 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ru-RU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mm, length 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2900 mm</a:t>
            </a:r>
            <a:r>
              <a:rPr lang="ru-RU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18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Thickness is </a:t>
            </a:r>
            <a:r>
              <a:rPr lang="ru-RU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Material is Al. The</a:t>
            </a:r>
            <a:r>
              <a:rPr lang="ru-RU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weight</a:t>
            </a:r>
            <a:r>
              <a:rPr lang="ru-RU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~0,45 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endParaRPr lang="ru-RU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62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Break of the Shield 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5841976" y="6492875"/>
            <a:ext cx="3302024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81323" y="5603305"/>
            <a:ext cx="8229600" cy="8895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The shield has 4 breaks isolated G10 bars with gaps. 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shield 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positioned 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 the cryostat 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Balls transfer units with G10 ring.</a:t>
            </a:r>
            <a:r>
              <a:rPr lang="ru-RU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outer and inner surface of the 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shield 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be 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 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layers of 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superinsulation.</a:t>
            </a:r>
            <a:endParaRPr lang="ru-RU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7" t="21292" r="67265" b="72198"/>
          <a:stretch/>
        </p:blipFill>
        <p:spPr>
          <a:xfrm>
            <a:off x="203441" y="3972189"/>
            <a:ext cx="2055947" cy="1631115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8751" b="1219"/>
          <a:stretch/>
        </p:blipFill>
        <p:spPr>
          <a:xfrm>
            <a:off x="2259388" y="534056"/>
            <a:ext cx="5914124" cy="5069248"/>
          </a:xfrm>
        </p:spPr>
      </p:pic>
    </p:spTree>
    <p:extLst>
      <p:ext uri="{BB962C8B-B14F-4D97-AF65-F5344CB8AC3E}">
        <p14:creationId xmlns:p14="http://schemas.microsoft.com/office/powerpoint/2010/main" val="291085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BINP logo клёво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14" y="0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7260" y="836712"/>
            <a:ext cx="7653536" cy="3456384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PANDA </a:t>
            </a:r>
            <a:br>
              <a:rPr lang="en-US" sz="6000" dirty="0" smtClean="0">
                <a:solidFill>
                  <a:srgbClr val="FF0000"/>
                </a:solidFill>
              </a:rPr>
            </a:br>
            <a:r>
              <a:rPr lang="en-US" sz="6000" dirty="0" smtClean="0">
                <a:solidFill>
                  <a:srgbClr val="FF0000"/>
                </a:solidFill>
              </a:rPr>
              <a:t>Magnet</a:t>
            </a:r>
            <a:br>
              <a:rPr lang="en-US" sz="6000" dirty="0" smtClean="0">
                <a:solidFill>
                  <a:srgbClr val="FF0000"/>
                </a:solidFill>
              </a:rPr>
            </a:br>
            <a:r>
              <a:rPr lang="en-US" altLang="ru-RU" sz="3100" b="1" dirty="0" smtClean="0">
                <a:solidFill>
                  <a:schemeClr val="accent2"/>
                </a:solidFill>
              </a:rPr>
              <a:t>Preliminary</a:t>
            </a:r>
            <a:r>
              <a:rPr lang="en-US" altLang="ru-RU" sz="4000" b="1" dirty="0" smtClean="0"/>
              <a:t> </a:t>
            </a:r>
            <a:r>
              <a:rPr lang="en-US" altLang="ru-RU" sz="3100" b="1" dirty="0">
                <a:solidFill>
                  <a:srgbClr val="FF0000"/>
                </a:solidFill>
              </a:rPr>
              <a:t>Design Report</a:t>
            </a:r>
            <a:r>
              <a:rPr lang="ru-RU" altLang="ru-RU" sz="3100" b="1" dirty="0">
                <a:solidFill>
                  <a:srgbClr val="FF0000"/>
                </a:solidFill>
              </a:rPr>
              <a:t/>
            </a:r>
            <a:br>
              <a:rPr lang="ru-RU" altLang="ru-RU" sz="3100" b="1" dirty="0">
                <a:solidFill>
                  <a:srgbClr val="FF0000"/>
                </a:solidFill>
              </a:rPr>
            </a:br>
            <a:endParaRPr lang="ru-RU" sz="3100" dirty="0">
              <a:solidFill>
                <a:srgbClr val="FF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187624" y="6297823"/>
            <a:ext cx="7272808" cy="365125"/>
          </a:xfrm>
        </p:spPr>
        <p:txBody>
          <a:bodyPr/>
          <a:lstStyle/>
          <a:p>
            <a:r>
              <a:rPr lang="sv-SE" sz="2000" smtClean="0">
                <a:solidFill>
                  <a:srgbClr val="FF0000"/>
                </a:solidFill>
              </a:rPr>
              <a:t>S.Pivovarov, BINP, PANDA Magnet, 14.03.2018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55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885" y="42321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inner Shield.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0" t="7237" r="39500" b="5693"/>
          <a:stretch/>
        </p:blipFill>
        <p:spPr>
          <a:xfrm>
            <a:off x="136713" y="664818"/>
            <a:ext cx="5179117" cy="4732641"/>
          </a:xfrm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6071455" y="6492875"/>
            <a:ext cx="3060066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pic>
        <p:nvPicPr>
          <p:cNvPr id="7170" name="Picture 2" descr="D:\DRAWINGS\FAIR\PANDA\Presentation\09_2017\Shield-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32595" y="620906"/>
            <a:ext cx="3867986" cy="341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DRAWINGS\FAIR\PANDA\Presentation\09_2017\pipe_shield Model (1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1" t="50240" r="63315" b="21914"/>
          <a:stretch/>
        </p:blipFill>
        <p:spPr bwMode="auto">
          <a:xfrm>
            <a:off x="5281856" y="3930851"/>
            <a:ext cx="1800201" cy="159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51520" y="5789919"/>
            <a:ext cx="8508517" cy="908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Inner shell of the shield with flanges, ribs and pipeline. </a:t>
            </a:r>
          </a:p>
          <a:p>
            <a:pPr algn="l"/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cooling 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Shield 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used the 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pipeline 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special aluminum profile</a:t>
            </a:r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is welded on the 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shell.</a:t>
            </a:r>
            <a:endParaRPr lang="ru-RU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25536" r="44488" b="19779"/>
          <a:stretch/>
        </p:blipFill>
        <p:spPr>
          <a:xfrm>
            <a:off x="6917976" y="4299333"/>
            <a:ext cx="1810744" cy="143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5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outer Shield.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1" t="2309" r="35126" b="7335"/>
          <a:stretch/>
        </p:blipFill>
        <p:spPr>
          <a:xfrm>
            <a:off x="755576" y="744168"/>
            <a:ext cx="5350464" cy="4987721"/>
          </a:xfrm>
        </p:spPr>
      </p:pic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>
          <a:xfrm>
            <a:off x="5944274" y="6492875"/>
            <a:ext cx="3173992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pic>
        <p:nvPicPr>
          <p:cNvPr id="4" name="Picture 2" descr="D:\DRAWINGS\FAIR\PANDA\Presentation\09_2017\pipe_shield Model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1" t="50240" r="63315" b="21914"/>
          <a:stretch/>
        </p:blipFill>
        <p:spPr bwMode="auto">
          <a:xfrm>
            <a:off x="6444208" y="1196752"/>
            <a:ext cx="1800201" cy="159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67544" y="5854086"/>
            <a:ext cx="8229600" cy="648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Outer Shell of the shield with ribs, 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Balls 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pipeline 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special aluminum profile</a:t>
            </a:r>
            <a:r>
              <a:rPr lang="ru-RU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is welded on the shell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26975" r="35038" b="15462"/>
          <a:stretch/>
        </p:blipFill>
        <p:spPr>
          <a:xfrm>
            <a:off x="6410703" y="3157770"/>
            <a:ext cx="2088232" cy="154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7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Shield into the Magnet.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" t="11769" r="3953" b="38910"/>
          <a:stretch/>
        </p:blipFill>
        <p:spPr>
          <a:xfrm>
            <a:off x="323530" y="515643"/>
            <a:ext cx="8560091" cy="2653629"/>
          </a:xfr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933557" y="6466519"/>
            <a:ext cx="3183993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30" y="5659907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Shield is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the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outer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shells of the cryostat with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Balls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units with G10 ring. Flanges of shield are fixed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help of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thread</a:t>
            </a:r>
            <a:r>
              <a:rPr lang="ru-RU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rivets and bolts.</a:t>
            </a:r>
          </a:p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bridges</a:t>
            </a:r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fixed on the shell of shield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help of thread</a:t>
            </a:r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rivets and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bolts.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9" t="11008" r="35037" b="15340"/>
          <a:stretch/>
        </p:blipFill>
        <p:spPr>
          <a:xfrm>
            <a:off x="341279" y="3309008"/>
            <a:ext cx="2790561" cy="22954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t="6503" r="4326" b="9399"/>
          <a:stretch/>
        </p:blipFill>
        <p:spPr>
          <a:xfrm>
            <a:off x="3563888" y="3189066"/>
            <a:ext cx="3534153" cy="235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2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Fixation of the Shield into the Cryostat.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" t="3952" r="11501" b="7335"/>
          <a:stretch/>
        </p:blipFill>
        <p:spPr>
          <a:xfrm>
            <a:off x="632101" y="787816"/>
            <a:ext cx="8023806" cy="4513391"/>
          </a:xfrm>
        </p:spPr>
      </p:pic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5956873" y="6515348"/>
            <a:ext cx="3175992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6650" y="5554335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In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area of the target, the shield is fixed with help of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bushes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(G10) and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bolts (8 places).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 of bolts for fixing the shield</a:t>
            </a:r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 the cryostat. </a:t>
            </a:r>
            <a:endParaRPr lang="ru-R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21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Cross section of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the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Magnet.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982172" y="6492875"/>
            <a:ext cx="3161828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5792500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radial direction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mass is based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Cryostat with help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suspensions and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axis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rods. </a:t>
            </a:r>
            <a:endParaRPr lang="ru-R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t="2207" r="39500" b="-987"/>
          <a:stretch/>
        </p:blipFill>
        <p:spPr>
          <a:xfrm>
            <a:off x="1475656" y="534690"/>
            <a:ext cx="5832648" cy="5302407"/>
          </a:xfrm>
        </p:spPr>
      </p:pic>
    </p:spTree>
    <p:extLst>
      <p:ext uri="{BB962C8B-B14F-4D97-AF65-F5344CB8AC3E}">
        <p14:creationId xmlns:p14="http://schemas.microsoft.com/office/powerpoint/2010/main" val="95010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497" y="20587"/>
            <a:ext cx="8229600" cy="43204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Suspensions.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975648" y="6492875"/>
            <a:ext cx="3168352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0497" y="5877272"/>
            <a:ext cx="83913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diameter of suspension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16 mm, the length is 840 mm.</a:t>
            </a:r>
          </a:p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Ti-5Al-2.5Sn</a:t>
            </a:r>
            <a:endParaRPr lang="ru-R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0" t="1752" r="30750" b="3454"/>
          <a:stretch/>
        </p:blipFill>
        <p:spPr>
          <a:xfrm>
            <a:off x="1475656" y="452635"/>
            <a:ext cx="5911307" cy="5449487"/>
          </a:xfrm>
        </p:spPr>
      </p:pic>
    </p:spTree>
    <p:extLst>
      <p:ext uri="{BB962C8B-B14F-4D97-AF65-F5344CB8AC3E}">
        <p14:creationId xmlns:p14="http://schemas.microsoft.com/office/powerpoint/2010/main" val="88982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Comic Sans MS" panose="030F0702030302020204" pitchFamily="66" charset="0"/>
              </a:rPr>
              <a:t>The position of the suspension before and after </a:t>
            </a:r>
            <a:r>
              <a:rPr lang="en-US" sz="2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cooling down.</a:t>
            </a:r>
            <a:endParaRPr lang="ru-RU" sz="2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" t="5615" r="13376" b="4696"/>
          <a:stretch/>
        </p:blipFill>
        <p:spPr>
          <a:xfrm>
            <a:off x="323528" y="836712"/>
            <a:ext cx="8640960" cy="4320480"/>
          </a:xfr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982172" y="6492875"/>
            <a:ext cx="3161828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5792500"/>
            <a:ext cx="8568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After cooling down the 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suspension take a vertical 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position.</a:t>
            </a:r>
            <a:endParaRPr lang="ru-RU" sz="2000" dirty="0">
              <a:solidFill>
                <a:srgbClr val="0070C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18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280400" cy="720378"/>
          </a:xfrm>
        </p:spPr>
        <p:txBody>
          <a:bodyPr>
            <a:noAutofit/>
          </a:bodyPr>
          <a:lstStyle/>
          <a:p>
            <a:r>
              <a:rPr lang="en-US" altLang="ru-RU" sz="2200" dirty="0" smtClean="0">
                <a:solidFill>
                  <a:srgbClr val="FF0000"/>
                </a:solidFill>
                <a:latin typeface="Comic Sans MS" pitchFamily="66" charset="0"/>
              </a:rPr>
              <a:t>Results of calculation of the Suspension.</a:t>
            </a:r>
            <a:br>
              <a:rPr lang="en-US" altLang="ru-RU" sz="22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altLang="ru-RU" sz="2200" dirty="0" smtClean="0">
                <a:solidFill>
                  <a:srgbClr val="FF0000"/>
                </a:solidFill>
                <a:latin typeface="Comic Sans MS" pitchFamily="66" charset="0"/>
              </a:rPr>
              <a:t>(temperature loads)</a:t>
            </a:r>
            <a:endParaRPr lang="ru-RU" altLang="ru-RU" sz="22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954586" y="6453336"/>
            <a:ext cx="3168352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986998"/>
            <a:ext cx="5753554" cy="479521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5288" y="5877272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weight load of the cold mass of ~63 </a:t>
            </a:r>
            <a:r>
              <a:rPr lang="en-US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kN.</a:t>
            </a:r>
            <a:endParaRPr lang="en-US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radial decentering magnetic force of 51 </a:t>
            </a:r>
            <a:r>
              <a:rPr lang="en-US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smtClean="0">
                <a:solidFill>
                  <a:srgbClr val="0070C0"/>
                </a:solidFill>
              </a:rPr>
              <a:t>(Specification F-DS-PND-004)</a:t>
            </a:r>
            <a:endParaRPr lang="ru-RU" sz="1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31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280400" cy="865188"/>
          </a:xfrm>
        </p:spPr>
        <p:txBody>
          <a:bodyPr>
            <a:normAutofit fontScale="90000"/>
          </a:bodyPr>
          <a:lstStyle/>
          <a:p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Results of calculation of the Suspension.</a:t>
            </a:r>
            <a:b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(temperature </a:t>
            </a:r>
            <a:r>
              <a:rPr lang="en-US" altLang="ru-RU" sz="2400" dirty="0" smtClean="0">
                <a:solidFill>
                  <a:srgbClr val="FF0000"/>
                </a:solidFill>
                <a:latin typeface="Comic Sans MS" pitchFamily="66" charset="0"/>
              </a:rPr>
              <a:t>distribution)</a:t>
            </a:r>
            <a:r>
              <a:rPr lang="en-US" altLang="ru-RU" sz="2200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en-US" altLang="ru-RU" sz="2200" dirty="0" smtClean="0">
                <a:solidFill>
                  <a:srgbClr val="FF0000"/>
                </a:solidFill>
                <a:latin typeface="Comic Sans MS" pitchFamily="66" charset="0"/>
              </a:rPr>
            </a:br>
            <a:endParaRPr lang="ru-RU" altLang="ru-RU" sz="20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868144" y="6495077"/>
            <a:ext cx="3168352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148" y="1196752"/>
            <a:ext cx="6120680" cy="510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11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-9037"/>
            <a:ext cx="8280400" cy="865188"/>
          </a:xfrm>
        </p:spPr>
        <p:txBody>
          <a:bodyPr>
            <a:normAutofit/>
          </a:bodyPr>
          <a:lstStyle/>
          <a:p>
            <a:r>
              <a:rPr lang="en-US" altLang="ru-RU" sz="2200" dirty="0" smtClean="0">
                <a:solidFill>
                  <a:srgbClr val="FF0000"/>
                </a:solidFill>
                <a:latin typeface="Comic Sans MS" pitchFamily="66" charset="0"/>
              </a:rPr>
              <a:t>Results of calculation of the Suspension.</a:t>
            </a:r>
            <a:br>
              <a:rPr lang="en-US" altLang="ru-RU" sz="22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  <a:t>(fixation)</a:t>
            </a:r>
            <a:endParaRPr lang="ru-RU" altLang="ru-RU" sz="20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868144" y="6495077"/>
            <a:ext cx="3168352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908720"/>
            <a:ext cx="6120680" cy="510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8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3D model of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Magnet.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005893" y="6492875"/>
            <a:ext cx="3103984" cy="365125"/>
          </a:xfrm>
        </p:spPr>
        <p:txBody>
          <a:bodyPr/>
          <a:lstStyle/>
          <a:p>
            <a:r>
              <a:rPr lang="sv-SE" dirty="0" smtClean="0"/>
              <a:t>S.Pivovarov, BINP, PANDA Magnet, 14.03.2018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48272" y="6132528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 with St. Steel Cryostat.    The</a:t>
            </a:r>
            <a:r>
              <a:rPr lang="ru-RU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weight</a:t>
            </a:r>
            <a:r>
              <a:rPr lang="ru-RU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magnet  is ~14,5 t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9" t="6996" r="23654" b="5498"/>
          <a:stretch/>
        </p:blipFill>
        <p:spPr>
          <a:xfrm>
            <a:off x="1554652" y="739269"/>
            <a:ext cx="5969676" cy="5295682"/>
          </a:xfrm>
        </p:spPr>
      </p:pic>
    </p:spTree>
    <p:extLst>
      <p:ext uri="{BB962C8B-B14F-4D97-AF65-F5344CB8AC3E}">
        <p14:creationId xmlns:p14="http://schemas.microsoft.com/office/powerpoint/2010/main" val="63732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6632"/>
            <a:ext cx="8280400" cy="792386"/>
          </a:xfrm>
        </p:spPr>
        <p:txBody>
          <a:bodyPr>
            <a:normAutofit/>
          </a:bodyPr>
          <a:lstStyle/>
          <a:p>
            <a: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  <a:t>Results of calculation of the Suspension</a:t>
            </a:r>
            <a:r>
              <a:rPr lang="en-US" altLang="ru-RU" sz="2000" dirty="0">
                <a:solidFill>
                  <a:srgbClr val="FF0000"/>
                </a:solidFill>
                <a:latin typeface="Comic Sans MS" pitchFamily="66" charset="0"/>
              </a:rPr>
              <a:t>.</a:t>
            </a:r>
            <a: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  <a:t>Stress.</a:t>
            </a:r>
            <a:endParaRPr lang="ru-RU" altLang="ru-RU" sz="20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3648" y="836712"/>
            <a:ext cx="5976664" cy="4981167"/>
          </a:xfrm>
          <a:prstGeom prst="rect">
            <a:avLst/>
          </a:prstGeo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6047656" y="6492875"/>
            <a:ext cx="3096344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187450" y="6042538"/>
            <a:ext cx="66960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ru-RU" sz="1800" dirty="0" smtClean="0">
                <a:solidFill>
                  <a:srgbClr val="0070C0"/>
                </a:solidFill>
              </a:rPr>
              <a:t>The equivalent stress of suspension is ~150 MPa.</a:t>
            </a:r>
            <a:r>
              <a:rPr lang="en-GB" altLang="ru-RU" sz="2400" dirty="0" smtClean="0">
                <a:solidFill>
                  <a:srgbClr val="0070C0"/>
                </a:solidFill>
              </a:rPr>
              <a:t> </a:t>
            </a:r>
            <a:endParaRPr lang="de-DE" altLang="ru-RU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11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280400" cy="865188"/>
          </a:xfrm>
        </p:spPr>
        <p:txBody>
          <a:bodyPr>
            <a:normAutofit/>
          </a:bodyPr>
          <a:lstStyle/>
          <a:p>
            <a: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  <a:t>Results of calculation of the Suspension</a:t>
            </a:r>
            <a:r>
              <a:rPr lang="en-US" altLang="ru-RU" sz="2000" dirty="0">
                <a:solidFill>
                  <a:srgbClr val="FF0000"/>
                </a:solidFill>
                <a:latin typeface="Comic Sans MS" pitchFamily="66" charset="0"/>
              </a:rPr>
              <a:t>.</a:t>
            </a:r>
            <a: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  <a:t>Stress.</a:t>
            </a:r>
            <a:endParaRPr lang="ru-RU" altLang="ru-RU" sz="20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3688" y="1156763"/>
            <a:ext cx="5750312" cy="4792517"/>
          </a:xfrm>
          <a:prstGeom prst="rect">
            <a:avLst/>
          </a:prstGeo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6047656" y="6492875"/>
            <a:ext cx="3096344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187450" y="6042538"/>
            <a:ext cx="66960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ru-RU" sz="1800" dirty="0" smtClean="0">
                <a:solidFill>
                  <a:srgbClr val="0070C0"/>
                </a:solidFill>
              </a:rPr>
              <a:t>The maximum equivalent stress is 545 MPa.</a:t>
            </a:r>
            <a:r>
              <a:rPr lang="en-GB" altLang="ru-RU" sz="2400" dirty="0" smtClean="0">
                <a:solidFill>
                  <a:srgbClr val="0070C0"/>
                </a:solidFill>
              </a:rPr>
              <a:t> </a:t>
            </a:r>
            <a:endParaRPr lang="de-DE" altLang="ru-RU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66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280400" cy="865188"/>
          </a:xfrm>
        </p:spPr>
        <p:txBody>
          <a:bodyPr>
            <a:normAutofit/>
          </a:bodyPr>
          <a:lstStyle/>
          <a:p>
            <a: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  <a:t>Results of calculation of the Suspension</a:t>
            </a:r>
            <a:r>
              <a:rPr lang="en-US" altLang="ru-RU" sz="2000" dirty="0">
                <a:solidFill>
                  <a:srgbClr val="FF0000"/>
                </a:solidFill>
                <a:latin typeface="Comic Sans MS" pitchFamily="66" charset="0"/>
              </a:rPr>
              <a:t>.</a:t>
            </a:r>
            <a: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  <a:t>Stress.</a:t>
            </a:r>
            <a:endParaRPr lang="ru-RU" altLang="ru-RU" sz="20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680" y="1157260"/>
            <a:ext cx="5663317" cy="4720012"/>
          </a:xfrm>
          <a:prstGeom prst="rect">
            <a:avLst/>
          </a:prstGeo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6047656" y="6492875"/>
            <a:ext cx="3096344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187450" y="6042538"/>
            <a:ext cx="66960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ru-RU" sz="1800" dirty="0" smtClean="0">
                <a:solidFill>
                  <a:srgbClr val="0070C0"/>
                </a:solidFill>
              </a:rPr>
              <a:t>The maximum equivalent stress of fixing bolts is 250 MPa.</a:t>
            </a:r>
            <a:r>
              <a:rPr lang="en-GB" altLang="ru-RU" sz="2400" dirty="0" smtClean="0">
                <a:solidFill>
                  <a:srgbClr val="0070C0"/>
                </a:solidFill>
              </a:rPr>
              <a:t> </a:t>
            </a:r>
            <a:endParaRPr lang="de-DE" altLang="ru-RU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13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280400" cy="865188"/>
          </a:xfrm>
        </p:spPr>
        <p:txBody>
          <a:bodyPr>
            <a:normAutofit/>
          </a:bodyPr>
          <a:lstStyle/>
          <a:p>
            <a: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  <a:t>Results of calculation of the Suspension</a:t>
            </a:r>
            <a:r>
              <a:rPr lang="en-US" altLang="ru-RU" sz="2000" dirty="0">
                <a:solidFill>
                  <a:srgbClr val="FF0000"/>
                </a:solidFill>
                <a:latin typeface="Comic Sans MS" pitchFamily="66" charset="0"/>
              </a:rPr>
              <a:t>.</a:t>
            </a:r>
            <a: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  <a:t>Stress.</a:t>
            </a:r>
            <a:endParaRPr lang="ru-RU" altLang="ru-RU" sz="20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0672" y="1052736"/>
            <a:ext cx="6307124" cy="5256584"/>
          </a:xfrm>
          <a:prstGeom prst="rect">
            <a:avLst/>
          </a:prstGeo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6047656" y="6492875"/>
            <a:ext cx="3096344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699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Longitudinal rod. </a:t>
            </a:r>
            <a:br>
              <a:rPr lang="en-US" sz="2400" dirty="0" smtClean="0">
                <a:solidFill>
                  <a:srgbClr val="FF0000"/>
                </a:solidFill>
                <a:latin typeface="Comic Sans MS" charset="0"/>
              </a:rPr>
            </a:b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(right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side)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975648" y="6492875"/>
            <a:ext cx="3168352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9782" y="5889070"/>
            <a:ext cx="83913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In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axial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direction the Cold mass is fixed with help longitudinal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rods.</a:t>
            </a:r>
            <a:endParaRPr lang="ru-RU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diameter of longitudinal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rods is 20 mm, the length is 1913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(right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side).</a:t>
            </a:r>
            <a:endParaRPr lang="en-US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Ti-5Al-2.5Sn</a:t>
            </a:r>
            <a:endParaRPr lang="ru-R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" t="12085" r="18501" b="8890"/>
          <a:stretch/>
        </p:blipFill>
        <p:spPr>
          <a:xfrm>
            <a:off x="429953" y="1052736"/>
            <a:ext cx="8411434" cy="4536504"/>
          </a:xfrm>
        </p:spPr>
      </p:pic>
    </p:spTree>
    <p:extLst>
      <p:ext uri="{BB962C8B-B14F-4D97-AF65-F5344CB8AC3E}">
        <p14:creationId xmlns:p14="http://schemas.microsoft.com/office/powerpoint/2010/main" val="407035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Longitudinal rod.</a:t>
            </a:r>
            <a:br>
              <a:rPr lang="en-US" sz="2400" dirty="0" smtClean="0">
                <a:solidFill>
                  <a:srgbClr val="FF0000"/>
                </a:solidFill>
                <a:latin typeface="Comic Sans MS" charset="0"/>
              </a:rPr>
            </a:b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(left side)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7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1" t="6700" r="31625" b="22814"/>
          <a:stretch/>
        </p:blipFill>
        <p:spPr>
          <a:xfrm>
            <a:off x="484487" y="836712"/>
            <a:ext cx="7848872" cy="4865621"/>
          </a:xfr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6090184" y="6492875"/>
            <a:ext cx="3053816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5846544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diameter of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longitudinal rods is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mm, the length is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1123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Ti-5Al-2.5Sn</a:t>
            </a:r>
            <a:endParaRPr lang="ru-R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35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648072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Comic Sans MS" panose="030F0702030302020204" pitchFamily="66" charset="0"/>
              </a:rPr>
              <a:t>The position of the </a:t>
            </a:r>
            <a:r>
              <a:rPr lang="en-US" sz="2000" dirty="0" smtClean="0">
                <a:solidFill>
                  <a:srgbClr val="FF0000"/>
                </a:solidFill>
                <a:latin typeface="Comic Sans MS" charset="0"/>
              </a:rPr>
              <a:t>longitudinal</a:t>
            </a:r>
            <a:r>
              <a:rPr lang="en-US" sz="2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rods </a:t>
            </a:r>
            <a:r>
              <a:rPr lang="en-US" sz="2200" dirty="0">
                <a:solidFill>
                  <a:srgbClr val="FF0000"/>
                </a:solidFill>
                <a:latin typeface="Comic Sans MS" panose="030F0702030302020204" pitchFamily="66" charset="0"/>
              </a:rPr>
              <a:t>before and after </a:t>
            </a:r>
            <a:r>
              <a:rPr lang="en-US" sz="2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cooling down.</a:t>
            </a:r>
            <a:endParaRPr lang="ru-RU" sz="2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16998" r="23751" b="20768"/>
          <a:stretch/>
        </p:blipFill>
        <p:spPr>
          <a:xfrm>
            <a:off x="137396" y="1124744"/>
            <a:ext cx="8929669" cy="3614390"/>
          </a:xfr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982172" y="6492875"/>
            <a:ext cx="3161828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5792500"/>
            <a:ext cx="8568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After cooling down the axial rods 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take a 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horizontal position.</a:t>
            </a:r>
            <a:endParaRPr lang="ru-RU" sz="2000" dirty="0">
              <a:solidFill>
                <a:srgbClr val="0070C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97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280400" cy="720378"/>
          </a:xfrm>
        </p:spPr>
        <p:txBody>
          <a:bodyPr>
            <a:normAutofit/>
          </a:bodyPr>
          <a:lstStyle/>
          <a:p>
            <a: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  <a:t>Results of calculation of the </a:t>
            </a:r>
            <a:r>
              <a:rPr lang="en-US" sz="2000" dirty="0" smtClean="0">
                <a:solidFill>
                  <a:srgbClr val="FF0000"/>
                </a:solidFill>
                <a:latin typeface="Comic Sans MS" charset="0"/>
              </a:rPr>
              <a:t>longitudinal</a:t>
            </a:r>
            <a:r>
              <a:rPr lang="en-US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rods </a:t>
            </a:r>
            <a: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  <a:t>.</a:t>
            </a:r>
            <a:b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  <a:t>(temperature loads)</a:t>
            </a:r>
            <a:endParaRPr lang="ru-RU" altLang="ru-RU" sz="18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868144" y="6495077"/>
            <a:ext cx="3168352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008702"/>
            <a:ext cx="5706049" cy="47556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7544" y="5949280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axial decentering magnetic force of up to 168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initial tightening force is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3.7 </a:t>
            </a:r>
            <a:r>
              <a:rPr lang="en-US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i="1" dirty="0" smtClean="0">
                <a:solidFill>
                  <a:srgbClr val="0070C0"/>
                </a:solidFill>
              </a:rPr>
              <a:t>(Specification F-DS-PND-004)</a:t>
            </a:r>
            <a:endParaRPr lang="ru-RU" sz="1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4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280400" cy="865188"/>
          </a:xfrm>
        </p:spPr>
        <p:txBody>
          <a:bodyPr>
            <a:normAutofit fontScale="90000"/>
          </a:bodyPr>
          <a:lstStyle/>
          <a:p>
            <a:r>
              <a:rPr lang="en-US" altLang="ru-RU" sz="2200" dirty="0" smtClean="0">
                <a:solidFill>
                  <a:srgbClr val="FF0000"/>
                </a:solidFill>
                <a:latin typeface="Comic Sans MS" pitchFamily="66" charset="0"/>
              </a:rPr>
              <a:t>Results of calculation of </a:t>
            </a:r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the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longitudinal</a:t>
            </a:r>
            <a:r>
              <a:rPr lang="en-US" sz="2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200" dirty="0">
                <a:solidFill>
                  <a:srgbClr val="FF0000"/>
                </a:solidFill>
                <a:latin typeface="Comic Sans MS" panose="030F0702030302020204" pitchFamily="66" charset="0"/>
              </a:rPr>
              <a:t>rods </a:t>
            </a:r>
            <a:r>
              <a:rPr lang="en-US" altLang="ru-RU" sz="2200" dirty="0" smtClean="0">
                <a:solidFill>
                  <a:srgbClr val="FF0000"/>
                </a:solidFill>
                <a:latin typeface="Comic Sans MS" pitchFamily="66" charset="0"/>
              </a:rPr>
              <a:t>.</a:t>
            </a:r>
            <a:br>
              <a:rPr lang="en-US" altLang="ru-RU" sz="22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altLang="ru-RU" sz="2200" dirty="0">
                <a:solidFill>
                  <a:srgbClr val="FF0000"/>
                </a:solidFill>
                <a:latin typeface="Comic Sans MS" pitchFamily="66" charset="0"/>
              </a:rPr>
              <a:t>(temperature </a:t>
            </a:r>
            <a:r>
              <a:rPr lang="en-US" altLang="ru-RU" sz="2200" dirty="0" smtClean="0">
                <a:solidFill>
                  <a:srgbClr val="FF0000"/>
                </a:solidFill>
                <a:latin typeface="Comic Sans MS" pitchFamily="66" charset="0"/>
              </a:rPr>
              <a:t>distribution)</a:t>
            </a:r>
            <a:br>
              <a:rPr lang="en-US" altLang="ru-RU" sz="2200" dirty="0" smtClean="0">
                <a:solidFill>
                  <a:srgbClr val="FF0000"/>
                </a:solidFill>
                <a:latin typeface="Comic Sans MS" pitchFamily="66" charset="0"/>
              </a:rPr>
            </a:br>
            <a:endParaRPr lang="ru-RU" altLang="ru-RU" sz="20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868144" y="6495077"/>
            <a:ext cx="3168352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980728"/>
            <a:ext cx="6552728" cy="546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19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-9037"/>
            <a:ext cx="8280400" cy="865188"/>
          </a:xfrm>
        </p:spPr>
        <p:txBody>
          <a:bodyPr>
            <a:normAutofit/>
          </a:bodyPr>
          <a:lstStyle/>
          <a:p>
            <a:r>
              <a:rPr lang="en-US" altLang="ru-RU" sz="2200" dirty="0" smtClean="0">
                <a:solidFill>
                  <a:srgbClr val="FF0000"/>
                </a:solidFill>
                <a:latin typeface="Comic Sans MS" pitchFamily="66" charset="0"/>
              </a:rPr>
              <a:t>Results of calculation of </a:t>
            </a:r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the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longitudinal</a:t>
            </a:r>
            <a:r>
              <a:rPr lang="en-US" sz="2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200" dirty="0">
                <a:solidFill>
                  <a:srgbClr val="FF0000"/>
                </a:solidFill>
                <a:latin typeface="Comic Sans MS" panose="030F0702030302020204" pitchFamily="66" charset="0"/>
              </a:rPr>
              <a:t>rods </a:t>
            </a:r>
            <a:r>
              <a:rPr lang="en-US" altLang="ru-RU" sz="2200" dirty="0" smtClean="0">
                <a:solidFill>
                  <a:srgbClr val="FF0000"/>
                </a:solidFill>
                <a:latin typeface="Comic Sans MS" pitchFamily="66" charset="0"/>
              </a:rPr>
              <a:t>.</a:t>
            </a:r>
            <a:br>
              <a:rPr lang="en-US" altLang="ru-RU" sz="22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  <a:t>(fixation)</a:t>
            </a:r>
            <a:endParaRPr lang="ru-RU" altLang="ru-RU" sz="20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868144" y="6495077"/>
            <a:ext cx="3168352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856151"/>
            <a:ext cx="6768752" cy="56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Dimensions of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the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Magnet.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5" t="3583" r="26375" b="480"/>
          <a:stretch/>
        </p:blipFill>
        <p:spPr>
          <a:xfrm>
            <a:off x="683568" y="514897"/>
            <a:ext cx="7049761" cy="5565600"/>
          </a:xfrm>
        </p:spPr>
      </p:pic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004320" y="6472716"/>
            <a:ext cx="3139680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39552" y="6137131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Inner diamet</a:t>
            </a:r>
            <a:r>
              <a:rPr lang="en-US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is 1900 mm, </a:t>
            </a:r>
            <a:r>
              <a:rPr lang="ru-RU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Outer diameter is 2680 mm, </a:t>
            </a:r>
            <a:r>
              <a:rPr lang="ru-RU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length is  3090 mm</a:t>
            </a:r>
            <a:endParaRPr lang="ru-RU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55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280400" cy="865188"/>
          </a:xfrm>
        </p:spPr>
        <p:txBody>
          <a:bodyPr>
            <a:normAutofit/>
          </a:bodyPr>
          <a:lstStyle/>
          <a:p>
            <a: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  <a:t>Results of calculation of </a:t>
            </a:r>
            <a:r>
              <a:rPr lang="en-US" altLang="ru-RU" sz="2000" dirty="0">
                <a:solidFill>
                  <a:srgbClr val="FF0000"/>
                </a:solidFill>
                <a:latin typeface="Comic Sans MS" pitchFamily="66" charset="0"/>
              </a:rPr>
              <a:t>the </a:t>
            </a:r>
            <a:r>
              <a:rPr lang="en-US" sz="2000" dirty="0" smtClean="0">
                <a:solidFill>
                  <a:srgbClr val="FF0000"/>
                </a:solidFill>
                <a:latin typeface="Comic Sans MS" charset="0"/>
              </a:rPr>
              <a:t>longitudinal</a:t>
            </a:r>
            <a:r>
              <a:rPr lang="en-US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rods </a:t>
            </a:r>
            <a: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  <a:t>.</a:t>
            </a:r>
            <a:b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  <a:t>Stress</a:t>
            </a:r>
            <a:endParaRPr lang="ru-RU" altLang="ru-RU" sz="20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0357" y="1125538"/>
            <a:ext cx="5616624" cy="4681096"/>
          </a:xfrm>
          <a:prstGeom prst="rect">
            <a:avLst/>
          </a:prstGeo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6047656" y="6492875"/>
            <a:ext cx="3096344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187450" y="6042538"/>
            <a:ext cx="66960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ru-RU" sz="1800" dirty="0" smtClean="0">
                <a:solidFill>
                  <a:srgbClr val="0070C0"/>
                </a:solidFill>
              </a:rPr>
              <a:t>The equivalent stress of longitudinal rods is ~140 MPa.</a:t>
            </a:r>
            <a:r>
              <a:rPr lang="en-GB" altLang="ru-RU" sz="2400" dirty="0" smtClean="0">
                <a:solidFill>
                  <a:srgbClr val="0070C0"/>
                </a:solidFill>
              </a:rPr>
              <a:t> </a:t>
            </a:r>
            <a:endParaRPr lang="de-DE" altLang="ru-RU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08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280400" cy="865188"/>
          </a:xfrm>
        </p:spPr>
        <p:txBody>
          <a:bodyPr>
            <a:normAutofit/>
          </a:bodyPr>
          <a:lstStyle/>
          <a:p>
            <a: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  <a:t>Results of calculation of </a:t>
            </a:r>
            <a:r>
              <a:rPr lang="en-US" altLang="ru-RU" sz="2000" dirty="0">
                <a:solidFill>
                  <a:srgbClr val="FF0000"/>
                </a:solidFill>
                <a:latin typeface="Comic Sans MS" pitchFamily="66" charset="0"/>
              </a:rPr>
              <a:t>the </a:t>
            </a:r>
            <a:r>
              <a:rPr lang="en-US" sz="2000" dirty="0" smtClean="0">
                <a:solidFill>
                  <a:srgbClr val="FF0000"/>
                </a:solidFill>
                <a:latin typeface="Comic Sans MS" charset="0"/>
              </a:rPr>
              <a:t>longitudinal</a:t>
            </a:r>
            <a:r>
              <a:rPr lang="en-US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rods </a:t>
            </a:r>
            <a: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  <a:t>.</a:t>
            </a:r>
            <a:b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  <a:t>Stress</a:t>
            </a:r>
            <a:endParaRPr lang="ru-RU" altLang="ru-RU" sz="20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6047656" y="6492875"/>
            <a:ext cx="3096344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187450" y="6042538"/>
            <a:ext cx="66960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ru-RU" sz="1800" dirty="0" smtClean="0">
                <a:solidFill>
                  <a:srgbClr val="0070C0"/>
                </a:solidFill>
              </a:rPr>
              <a:t>The maximum equivalent stress is 545 MPa.</a:t>
            </a:r>
            <a:r>
              <a:rPr lang="en-GB" altLang="ru-RU" sz="2400" dirty="0" smtClean="0">
                <a:solidFill>
                  <a:srgbClr val="0070C0"/>
                </a:solidFill>
              </a:rPr>
              <a:t> </a:t>
            </a:r>
            <a:endParaRPr lang="de-DE" altLang="ru-RU" sz="2400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067444"/>
            <a:ext cx="5976664" cy="498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48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Radial rods. </a:t>
            </a:r>
            <a:br>
              <a:rPr lang="en-US" sz="2400" dirty="0" smtClean="0">
                <a:solidFill>
                  <a:srgbClr val="FF0000"/>
                </a:solidFill>
                <a:latin typeface="Comic Sans MS" charset="0"/>
              </a:rPr>
            </a:b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975648" y="6492875"/>
            <a:ext cx="3168352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5805264"/>
            <a:ext cx="83913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In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radial direction the Cold mass fixed with help radial rods. The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diameter of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radial rods is 12 mm, the length is 720 mm.</a:t>
            </a:r>
          </a:p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Ti-5Al-2.5Sn</a:t>
            </a:r>
            <a:endParaRPr lang="ru-R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01" b="21127"/>
          <a:stretch/>
        </p:blipFill>
        <p:spPr>
          <a:xfrm>
            <a:off x="232697" y="825172"/>
            <a:ext cx="8630138" cy="4752528"/>
          </a:xfrm>
        </p:spPr>
      </p:pic>
    </p:spTree>
    <p:extLst>
      <p:ext uri="{BB962C8B-B14F-4D97-AF65-F5344CB8AC3E}">
        <p14:creationId xmlns:p14="http://schemas.microsoft.com/office/powerpoint/2010/main" val="180593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280400" cy="720378"/>
          </a:xfrm>
        </p:spPr>
        <p:txBody>
          <a:bodyPr>
            <a:normAutofit/>
          </a:bodyPr>
          <a:lstStyle/>
          <a:p>
            <a: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  <a:t>Results of calculation of the </a:t>
            </a:r>
            <a:r>
              <a:rPr lang="en-US" sz="2000" dirty="0" smtClean="0">
                <a:solidFill>
                  <a:srgbClr val="FF0000"/>
                </a:solidFill>
                <a:latin typeface="Comic Sans MS" charset="0"/>
              </a:rPr>
              <a:t>radial</a:t>
            </a:r>
            <a:r>
              <a:rPr lang="en-US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rods </a:t>
            </a:r>
            <a: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  <a:t>.</a:t>
            </a:r>
            <a:b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  <a:t>(temperature loads)</a:t>
            </a:r>
            <a:endParaRPr lang="ru-RU" altLang="ru-RU" sz="18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868144" y="6495077"/>
            <a:ext cx="3168352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983747"/>
            <a:ext cx="5760640" cy="480112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7544" y="5949280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radial decentering magnetic force of 51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</a:t>
            </a:r>
            <a:endParaRPr lang="ru-R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tightening force is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3.7 </a:t>
            </a:r>
            <a:r>
              <a:rPr lang="en-US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i="1" dirty="0" smtClean="0">
                <a:solidFill>
                  <a:srgbClr val="0070C0"/>
                </a:solidFill>
              </a:rPr>
              <a:t>(Specification F-DS-PND-004)</a:t>
            </a:r>
            <a:endParaRPr lang="ru-RU" sz="1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91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280400" cy="865188"/>
          </a:xfrm>
        </p:spPr>
        <p:txBody>
          <a:bodyPr>
            <a:normAutofit fontScale="90000"/>
          </a:bodyPr>
          <a:lstStyle/>
          <a:p>
            <a:r>
              <a:rPr lang="en-US" altLang="ru-RU" sz="2200" dirty="0" smtClean="0">
                <a:solidFill>
                  <a:srgbClr val="FF0000"/>
                </a:solidFill>
                <a:latin typeface="Comic Sans MS" pitchFamily="66" charset="0"/>
              </a:rPr>
              <a:t>Results of calculation of </a:t>
            </a:r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the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radial</a:t>
            </a:r>
            <a:r>
              <a:rPr lang="en-US" sz="2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200" dirty="0">
                <a:solidFill>
                  <a:srgbClr val="FF0000"/>
                </a:solidFill>
                <a:latin typeface="Comic Sans MS" panose="030F0702030302020204" pitchFamily="66" charset="0"/>
              </a:rPr>
              <a:t>rods </a:t>
            </a:r>
            <a:r>
              <a:rPr lang="en-US" altLang="ru-RU" sz="2200" dirty="0" smtClean="0">
                <a:solidFill>
                  <a:srgbClr val="FF0000"/>
                </a:solidFill>
                <a:latin typeface="Comic Sans MS" pitchFamily="66" charset="0"/>
              </a:rPr>
              <a:t>.</a:t>
            </a:r>
            <a:br>
              <a:rPr lang="en-US" altLang="ru-RU" sz="22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altLang="ru-RU" sz="2200" dirty="0">
                <a:solidFill>
                  <a:srgbClr val="FF0000"/>
                </a:solidFill>
                <a:latin typeface="Comic Sans MS" pitchFamily="66" charset="0"/>
              </a:rPr>
              <a:t>(temperature </a:t>
            </a:r>
            <a:r>
              <a:rPr lang="en-US" altLang="ru-RU" sz="2200" dirty="0" smtClean="0">
                <a:solidFill>
                  <a:srgbClr val="FF0000"/>
                </a:solidFill>
                <a:latin typeface="Comic Sans MS" pitchFamily="66" charset="0"/>
              </a:rPr>
              <a:t>distribution)</a:t>
            </a:r>
            <a:br>
              <a:rPr lang="en-US" altLang="ru-RU" sz="2200" dirty="0" smtClean="0">
                <a:solidFill>
                  <a:srgbClr val="FF0000"/>
                </a:solidFill>
                <a:latin typeface="Comic Sans MS" pitchFamily="66" charset="0"/>
              </a:rPr>
            </a:br>
            <a:endParaRPr lang="ru-RU" altLang="ru-RU" sz="20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868144" y="6495077"/>
            <a:ext cx="3168352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980728"/>
            <a:ext cx="6624736" cy="552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6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-9037"/>
            <a:ext cx="8280400" cy="865188"/>
          </a:xfrm>
        </p:spPr>
        <p:txBody>
          <a:bodyPr>
            <a:normAutofit/>
          </a:bodyPr>
          <a:lstStyle/>
          <a:p>
            <a:r>
              <a:rPr lang="en-US" altLang="ru-RU" sz="2200" dirty="0" smtClean="0">
                <a:solidFill>
                  <a:srgbClr val="FF0000"/>
                </a:solidFill>
                <a:latin typeface="Comic Sans MS" pitchFamily="66" charset="0"/>
              </a:rPr>
              <a:t>Results of calculation of </a:t>
            </a:r>
            <a:r>
              <a:rPr lang="en-US" altLang="ru-RU" sz="2400" dirty="0">
                <a:solidFill>
                  <a:srgbClr val="FF0000"/>
                </a:solidFill>
                <a:latin typeface="Comic Sans MS" pitchFamily="66" charset="0"/>
              </a:rPr>
              <a:t>the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radial</a:t>
            </a:r>
            <a:r>
              <a:rPr lang="en-US" sz="2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200" dirty="0">
                <a:solidFill>
                  <a:srgbClr val="FF0000"/>
                </a:solidFill>
                <a:latin typeface="Comic Sans MS" panose="030F0702030302020204" pitchFamily="66" charset="0"/>
              </a:rPr>
              <a:t>rods </a:t>
            </a:r>
            <a:r>
              <a:rPr lang="en-US" altLang="ru-RU" sz="2200" dirty="0" smtClean="0">
                <a:solidFill>
                  <a:srgbClr val="FF0000"/>
                </a:solidFill>
                <a:latin typeface="Comic Sans MS" pitchFamily="66" charset="0"/>
              </a:rPr>
              <a:t>.</a:t>
            </a:r>
            <a:br>
              <a:rPr lang="en-US" altLang="ru-RU" sz="22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  <a:t>(fixation)</a:t>
            </a:r>
            <a:endParaRPr lang="ru-RU" altLang="ru-RU" sz="20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868144" y="6495077"/>
            <a:ext cx="3168352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793742"/>
            <a:ext cx="6840760" cy="570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48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280400" cy="865188"/>
          </a:xfrm>
        </p:spPr>
        <p:txBody>
          <a:bodyPr>
            <a:normAutofit/>
          </a:bodyPr>
          <a:lstStyle/>
          <a:p>
            <a: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  <a:t>Results of calculation of </a:t>
            </a:r>
            <a:r>
              <a:rPr lang="en-US" altLang="ru-RU" sz="2000" dirty="0">
                <a:solidFill>
                  <a:srgbClr val="FF0000"/>
                </a:solidFill>
                <a:latin typeface="Comic Sans MS" pitchFamily="66" charset="0"/>
              </a:rPr>
              <a:t>the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</a:rPr>
              <a:t>radial</a:t>
            </a:r>
            <a:r>
              <a:rPr lang="en-US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rods </a:t>
            </a:r>
            <a: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  <a:t>.</a:t>
            </a:r>
            <a:b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  <a:t>Stress</a:t>
            </a:r>
            <a:endParaRPr lang="ru-RU" altLang="ru-RU" sz="20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6047656" y="6492875"/>
            <a:ext cx="3096344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3648" y="1052736"/>
            <a:ext cx="5904656" cy="4921153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187450" y="6042538"/>
            <a:ext cx="66960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ru-RU" sz="1800" dirty="0" smtClean="0">
                <a:solidFill>
                  <a:srgbClr val="0070C0"/>
                </a:solidFill>
              </a:rPr>
              <a:t>The equivalent stress of radial rods is ~120 MPa.</a:t>
            </a:r>
            <a:r>
              <a:rPr lang="en-GB" altLang="ru-RU" sz="2400" dirty="0" smtClean="0">
                <a:solidFill>
                  <a:srgbClr val="0070C0"/>
                </a:solidFill>
              </a:rPr>
              <a:t> </a:t>
            </a:r>
            <a:endParaRPr lang="de-DE" altLang="ru-RU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41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7" y="115540"/>
            <a:ext cx="8280400" cy="865188"/>
          </a:xfrm>
        </p:spPr>
        <p:txBody>
          <a:bodyPr>
            <a:normAutofit/>
          </a:bodyPr>
          <a:lstStyle/>
          <a:p>
            <a: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  <a:t>Results of calculation of </a:t>
            </a:r>
            <a:r>
              <a:rPr lang="en-US" altLang="ru-RU" sz="2000" dirty="0">
                <a:solidFill>
                  <a:srgbClr val="FF0000"/>
                </a:solidFill>
                <a:latin typeface="Comic Sans MS" pitchFamily="66" charset="0"/>
              </a:rPr>
              <a:t>the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</a:rPr>
              <a:t>radial</a:t>
            </a:r>
            <a:r>
              <a:rPr lang="en-US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rods </a:t>
            </a:r>
            <a: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  <a:t>.</a:t>
            </a:r>
            <a:b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  <a:t>Stress</a:t>
            </a:r>
            <a:endParaRPr lang="ru-RU" altLang="ru-RU" sz="20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6047656" y="6492875"/>
            <a:ext cx="3096344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187450" y="6042538"/>
            <a:ext cx="66960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ru-RU" sz="1800" dirty="0" smtClean="0">
                <a:solidFill>
                  <a:srgbClr val="0070C0"/>
                </a:solidFill>
              </a:rPr>
              <a:t>The maximum equivalent stress is 478 MPa.</a:t>
            </a:r>
            <a:r>
              <a:rPr lang="en-GB" altLang="ru-RU" sz="2400" dirty="0" smtClean="0">
                <a:solidFill>
                  <a:srgbClr val="0070C0"/>
                </a:solidFill>
              </a:rPr>
              <a:t> </a:t>
            </a:r>
            <a:endParaRPr lang="de-DE" altLang="ru-RU" sz="2400" dirty="0">
              <a:solidFill>
                <a:srgbClr val="0070C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802" y="943231"/>
            <a:ext cx="6048846" cy="504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1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7" y="115540"/>
            <a:ext cx="8280400" cy="865188"/>
          </a:xfrm>
        </p:spPr>
        <p:txBody>
          <a:bodyPr>
            <a:normAutofit/>
          </a:bodyPr>
          <a:lstStyle/>
          <a:p>
            <a: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  <a:t>Results of calculation of </a:t>
            </a:r>
            <a:r>
              <a:rPr lang="en-US" altLang="ru-RU" sz="2000" dirty="0">
                <a:solidFill>
                  <a:srgbClr val="FF0000"/>
                </a:solidFill>
                <a:latin typeface="Comic Sans MS" pitchFamily="66" charset="0"/>
              </a:rPr>
              <a:t>the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</a:rPr>
              <a:t>radial</a:t>
            </a:r>
            <a:r>
              <a:rPr lang="en-US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rods </a:t>
            </a:r>
            <a: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  <a:t>.</a:t>
            </a:r>
            <a:b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altLang="ru-RU" sz="2000" dirty="0" smtClean="0">
                <a:solidFill>
                  <a:srgbClr val="FF0000"/>
                </a:solidFill>
                <a:latin typeface="Comic Sans MS" pitchFamily="66" charset="0"/>
              </a:rPr>
              <a:t>Stress</a:t>
            </a:r>
            <a:endParaRPr lang="ru-RU" altLang="ru-RU" sz="20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6047656" y="6492875"/>
            <a:ext cx="3096344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187450" y="6042538"/>
            <a:ext cx="66960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ru-RU" sz="1800" dirty="0">
                <a:solidFill>
                  <a:srgbClr val="0070C0"/>
                </a:solidFill>
              </a:rPr>
              <a:t>The maximum equivalent stress of fixing bolts is </a:t>
            </a:r>
            <a:r>
              <a:rPr lang="en-GB" altLang="ru-RU" sz="1800" dirty="0" smtClean="0">
                <a:solidFill>
                  <a:srgbClr val="0070C0"/>
                </a:solidFill>
              </a:rPr>
              <a:t>260 </a:t>
            </a:r>
            <a:r>
              <a:rPr lang="en-GB" altLang="ru-RU" sz="1800" dirty="0">
                <a:solidFill>
                  <a:srgbClr val="0070C0"/>
                </a:solidFill>
              </a:rPr>
              <a:t>MPa.</a:t>
            </a:r>
            <a:r>
              <a:rPr lang="en-GB" altLang="ru-RU" sz="2400" dirty="0">
                <a:solidFill>
                  <a:srgbClr val="0070C0"/>
                </a:solidFill>
              </a:rPr>
              <a:t> </a:t>
            </a:r>
            <a:endParaRPr lang="de-DE" altLang="ru-RU" sz="2400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821" y="809875"/>
            <a:ext cx="6336704" cy="528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31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Diagram of position of the target`s axis in worked condition.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004320" y="6472716"/>
            <a:ext cx="3139680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39552" y="6137131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1762" y="5854479"/>
            <a:ext cx="8336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  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length and position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fixation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longitudinal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rod,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thermal bridges allow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to move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axis of the hole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target.</a:t>
            </a:r>
            <a:endParaRPr lang="ru-R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6" t="10581" r="8876" b="10679"/>
          <a:stretch/>
        </p:blipFill>
        <p:spPr>
          <a:xfrm>
            <a:off x="290956" y="1152927"/>
            <a:ext cx="8496942" cy="4248472"/>
          </a:xfrm>
        </p:spPr>
      </p:pic>
    </p:spTree>
    <p:extLst>
      <p:ext uri="{BB962C8B-B14F-4D97-AF65-F5344CB8AC3E}">
        <p14:creationId xmlns:p14="http://schemas.microsoft.com/office/powerpoint/2010/main" val="58953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Dimensions of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the Coils (worked condition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4.5</a:t>
            </a:r>
            <a:r>
              <a:rPr lang="ru-RU" sz="2400" dirty="0" smtClean="0">
                <a:solidFill>
                  <a:srgbClr val="FF0000"/>
                </a:solidFill>
                <a:latin typeface="Comic Sans MS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K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).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6007832" y="6492875"/>
            <a:ext cx="3136168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39552" y="6137131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Outer diameter of coils is 2</a:t>
            </a:r>
            <a:r>
              <a:rPr lang="ru-RU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mm, length:</a:t>
            </a:r>
            <a:r>
              <a:rPr lang="ru-RU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ru-RU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coils - 887 mm,</a:t>
            </a:r>
            <a:r>
              <a:rPr lang="ru-RU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ru-RU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400 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mm.</a:t>
            </a:r>
            <a:r>
              <a:rPr lang="ru-RU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" t="882" r="32500" b="980"/>
          <a:stretch/>
        </p:blipFill>
        <p:spPr>
          <a:xfrm>
            <a:off x="1233972" y="530842"/>
            <a:ext cx="6696744" cy="5659222"/>
          </a:xfrm>
        </p:spPr>
      </p:pic>
    </p:spTree>
    <p:extLst>
      <p:ext uri="{BB962C8B-B14F-4D97-AF65-F5344CB8AC3E}">
        <p14:creationId xmlns:p14="http://schemas.microsoft.com/office/powerpoint/2010/main" val="338605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496944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Diagram of position of the Cold mass axis in worked condition.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004320" y="6472716"/>
            <a:ext cx="3139680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39552" y="6137131"/>
            <a:ext cx="82296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2609" y="5826385"/>
            <a:ext cx="8336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  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length and position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fixation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suspensions, and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thermal bridges allow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move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axis of the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mass for 0,1 mm.</a:t>
            </a:r>
            <a:endParaRPr lang="ru-R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" t="7300" r="43000" b="10679"/>
          <a:stretch/>
        </p:blipFill>
        <p:spPr>
          <a:xfrm>
            <a:off x="1115616" y="638390"/>
            <a:ext cx="6624736" cy="5175576"/>
          </a:xfrm>
        </p:spPr>
      </p:pic>
    </p:spTree>
    <p:extLst>
      <p:ext uri="{BB962C8B-B14F-4D97-AF65-F5344CB8AC3E}">
        <p14:creationId xmlns:p14="http://schemas.microsoft.com/office/powerpoint/2010/main" val="197860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29600" cy="652463"/>
          </a:xfrm>
        </p:spPr>
        <p:txBody>
          <a:bodyPr>
            <a:normAutofit/>
          </a:bodyPr>
          <a:lstStyle/>
          <a:p>
            <a:r>
              <a:rPr lang="en-US" altLang="ru-RU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Heat loads of the Cold mass and thermal Shield.</a:t>
            </a:r>
            <a:endParaRPr lang="ru-RU" altLang="ru-RU" sz="2400" dirty="0" smtClean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073800374"/>
              </p:ext>
            </p:extLst>
          </p:nvPr>
        </p:nvGraphicFramePr>
        <p:xfrm>
          <a:off x="1054721" y="1412776"/>
          <a:ext cx="7056784" cy="3333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245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T=4.5K</a:t>
                      </a:r>
                      <a:endParaRPr lang="ru-R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C00000"/>
                          </a:solidFill>
                        </a:rPr>
                        <a:t>Thermal load, W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 smtClean="0">
                          <a:solidFill>
                            <a:srgbClr val="0070C0"/>
                          </a:solidFill>
                        </a:rPr>
                        <a:t>Radiation</a:t>
                      </a:r>
                      <a:endParaRPr lang="ru-RU" i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2.2</a:t>
                      </a:r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7040">
                <a:tc>
                  <a:txBody>
                    <a:bodyPr/>
                    <a:lstStyle/>
                    <a:p>
                      <a:r>
                        <a:rPr lang="en-US" sz="1800" i="1" kern="120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Heat inflow to the cold mass supports</a:t>
                      </a:r>
                      <a:endParaRPr lang="ru-RU" i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0.52</a:t>
                      </a:r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800" b="1" i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Total: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2.72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B050"/>
                          </a:solidFill>
                        </a:rPr>
                        <a:t>T=60K</a:t>
                      </a:r>
                      <a:endParaRPr lang="ru-R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 smtClean="0">
                          <a:solidFill>
                            <a:srgbClr val="0070C0"/>
                          </a:solidFill>
                        </a:rPr>
                        <a:t>Radiation</a:t>
                      </a:r>
                      <a:endParaRPr lang="ru-RU" i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95</a:t>
                      </a:r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i="1" kern="120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Heat inflow to the cold mass supports</a:t>
                      </a:r>
                      <a:endParaRPr lang="ru-RU" i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13</a:t>
                      </a:r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800" i="1" kern="120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Heat inflow to the shield supports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70C0"/>
                          </a:solidFill>
                        </a:rPr>
                        <a:t>?</a:t>
                      </a:r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800" b="1" i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Total: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108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9799052"/>
                  </a:ext>
                </a:extLst>
              </a:tr>
            </a:tbl>
          </a:graphicData>
        </a:graphic>
      </p:graphicFrame>
      <p:sp>
        <p:nvSpPr>
          <p:cNvPr id="12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004320" y="6472716"/>
            <a:ext cx="3139680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sp>
        <p:nvSpPr>
          <p:cNvPr id="35843" name="Line 3"/>
          <p:cNvSpPr>
            <a:spLocks noChangeShapeType="1"/>
          </p:cNvSpPr>
          <p:nvPr/>
        </p:nvSpPr>
        <p:spPr bwMode="auto">
          <a:xfrm>
            <a:off x="5064125" y="255746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5844" name="Line 4"/>
          <p:cNvSpPr>
            <a:spLocks noChangeShapeType="1"/>
          </p:cNvSpPr>
          <p:nvPr/>
        </p:nvSpPr>
        <p:spPr bwMode="auto">
          <a:xfrm>
            <a:off x="5064125" y="2390775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63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Title 3"/>
          <p:cNvSpPr>
            <a:spLocks noGrp="1" noChangeArrowheads="1"/>
          </p:cNvSpPr>
          <p:nvPr/>
        </p:nvSpPr>
        <p:spPr bwMode="auto">
          <a:xfrm>
            <a:off x="435799" y="116632"/>
            <a:ext cx="8229600" cy="432048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marL="685800" indent="-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685800" indent="-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685800" indent="-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685800" indent="-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685800" indent="-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1143000" indent="-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1600200" indent="-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2057400" indent="-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2514600" indent="-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dirty="0" smtClean="0">
                <a:solidFill>
                  <a:srgbClr val="FF0000"/>
                </a:solidFill>
                <a:latin typeface="Comic Sans MS" panose="030F0702030302020204" pitchFamily="66" charset="0"/>
                <a:sym typeface="Calibri Light" panose="020F0302020204030204" pitchFamily="34" charset="0"/>
              </a:rPr>
              <a:t>Magnet assembly </a:t>
            </a:r>
            <a:r>
              <a:rPr lang="en-US" altLang="zh-CN" sz="2400" dirty="0">
                <a:solidFill>
                  <a:srgbClr val="FF0000"/>
                </a:solidFill>
                <a:latin typeface="Comic Sans MS" panose="030F0702030302020204" pitchFamily="66" charset="0"/>
                <a:sym typeface="Calibri Light" panose="020F0302020204030204" pitchFamily="34" charset="0"/>
              </a:rPr>
              <a:t>procedure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35799" y="764704"/>
            <a:ext cx="813690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</a:rPr>
              <a:t>  For </a:t>
            </a:r>
            <a:r>
              <a:rPr lang="en-US" sz="2000" dirty="0">
                <a:solidFill>
                  <a:srgbClr val="0070C0"/>
                </a:solidFill>
              </a:rPr>
              <a:t>assembling the magnet, it is possible to use an I-beam steel hot-rolled with parallel faces of shelves 70B2 (697 x </a:t>
            </a:r>
            <a:r>
              <a:rPr lang="en-US" sz="2000" dirty="0" smtClean="0">
                <a:solidFill>
                  <a:srgbClr val="0070C0"/>
                </a:solidFill>
              </a:rPr>
              <a:t>260 mm) </a:t>
            </a:r>
            <a:r>
              <a:rPr lang="en-US" sz="2000" dirty="0">
                <a:solidFill>
                  <a:srgbClr val="0070C0"/>
                </a:solidFill>
              </a:rPr>
              <a:t>GOST 26020-83</a:t>
            </a:r>
            <a:r>
              <a:rPr lang="en-US" sz="2000" dirty="0" smtClean="0">
                <a:solidFill>
                  <a:srgbClr val="0070C0"/>
                </a:solidFill>
              </a:rPr>
              <a:t>.</a:t>
            </a:r>
          </a:p>
          <a:p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rgbClr val="0070C0"/>
                </a:solidFill>
              </a:rPr>
              <a:t>The length of the beam is L = </a:t>
            </a:r>
            <a:r>
              <a:rPr lang="en-US" sz="2000" dirty="0" smtClean="0">
                <a:solidFill>
                  <a:srgbClr val="0070C0"/>
                </a:solidFill>
              </a:rPr>
              <a:t>9 m</a:t>
            </a:r>
            <a:r>
              <a:rPr lang="en-US" sz="2000" dirty="0">
                <a:solidFill>
                  <a:srgbClr val="0070C0"/>
                </a:solidFill>
              </a:rPr>
              <a:t>.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>
              <a:solidFill>
                <a:srgbClr val="0070C0"/>
              </a:solidFill>
            </a:endParaRPr>
          </a:p>
          <a:p>
            <a:endParaRPr lang="en-US" sz="2000" dirty="0" smtClean="0">
              <a:solidFill>
                <a:srgbClr val="0070C0"/>
              </a:solidFill>
            </a:endParaRPr>
          </a:p>
          <a:p>
            <a:endParaRPr lang="en-US" sz="2000" dirty="0">
              <a:solidFill>
                <a:srgbClr val="0070C0"/>
              </a:solidFill>
            </a:endParaRPr>
          </a:p>
          <a:p>
            <a:endParaRPr lang="en-US" sz="2000" dirty="0" smtClean="0">
              <a:solidFill>
                <a:srgbClr val="0070C0"/>
              </a:solidFill>
            </a:endParaRPr>
          </a:p>
          <a:p>
            <a:endParaRPr lang="en-US" sz="2000" dirty="0">
              <a:solidFill>
                <a:srgbClr val="0070C0"/>
              </a:solidFill>
            </a:endParaRPr>
          </a:p>
          <a:p>
            <a:endParaRPr lang="en-US" sz="2000" dirty="0" smtClean="0">
              <a:solidFill>
                <a:srgbClr val="0070C0"/>
              </a:solidFill>
            </a:endParaRPr>
          </a:p>
          <a:p>
            <a:endParaRPr lang="en-US" sz="2000" dirty="0">
              <a:solidFill>
                <a:srgbClr val="0070C0"/>
              </a:solidFill>
            </a:endParaRPr>
          </a:p>
          <a:p>
            <a:endParaRPr lang="en-US" sz="2000" dirty="0" smtClean="0">
              <a:solidFill>
                <a:srgbClr val="0070C0"/>
              </a:solidFill>
            </a:endParaRPr>
          </a:p>
          <a:p>
            <a:endParaRPr lang="en-US" sz="2000" dirty="0">
              <a:solidFill>
                <a:srgbClr val="0070C0"/>
              </a:solidFill>
            </a:endParaRPr>
          </a:p>
          <a:p>
            <a:endParaRPr lang="en-US" sz="2000" dirty="0" smtClean="0">
              <a:solidFill>
                <a:srgbClr val="0070C0"/>
              </a:solidFill>
            </a:endParaRPr>
          </a:p>
          <a:p>
            <a:endParaRPr lang="en-US" sz="2000" dirty="0" smtClean="0">
              <a:solidFill>
                <a:srgbClr val="0070C0"/>
              </a:solidFill>
            </a:endParaRPr>
          </a:p>
          <a:p>
            <a:r>
              <a:rPr lang="en-US" sz="2000" dirty="0" smtClean="0">
                <a:solidFill>
                  <a:srgbClr val="0070C0"/>
                </a:solidFill>
              </a:rPr>
              <a:t>  To </a:t>
            </a:r>
            <a:r>
              <a:rPr lang="en-US" sz="2000" dirty="0">
                <a:solidFill>
                  <a:srgbClr val="0070C0"/>
                </a:solidFill>
              </a:rPr>
              <a:t>roll inside, </a:t>
            </a:r>
            <a:r>
              <a:rPr lang="en-US" sz="2000" dirty="0" smtClean="0">
                <a:solidFill>
                  <a:srgbClr val="0070C0"/>
                </a:solidFill>
              </a:rPr>
              <a:t>we </a:t>
            </a:r>
            <a:r>
              <a:rPr lang="en-US" sz="2000" dirty="0">
                <a:solidFill>
                  <a:srgbClr val="0070C0"/>
                </a:solidFill>
              </a:rPr>
              <a:t>can use rollers that are used to open doors (Roller skate </a:t>
            </a:r>
            <a:r>
              <a:rPr lang="en-US" sz="2000" dirty="0" err="1">
                <a:solidFill>
                  <a:srgbClr val="0070C0"/>
                </a:solidFill>
              </a:rPr>
              <a:t>Boerkey</a:t>
            </a:r>
            <a:r>
              <a:rPr lang="en-US" sz="2000" dirty="0">
                <a:solidFill>
                  <a:srgbClr val="0070C0"/>
                </a:solidFill>
              </a:rPr>
              <a:t> model AM-H)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15" name="Рисунок 1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" t="2050" r="3631" b="1368"/>
          <a:stretch/>
        </p:blipFill>
        <p:spPr bwMode="auto">
          <a:xfrm>
            <a:off x="4860032" y="2780928"/>
            <a:ext cx="2664296" cy="16677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wpc="http://schemas.microsoft.com/office/word/2010/wordprocessingCanvas"/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1" t="5549" r="55512" b="15921"/>
          <a:stretch/>
        </p:blipFill>
        <p:spPr>
          <a:xfrm>
            <a:off x="1475656" y="1988840"/>
            <a:ext cx="1872208" cy="3006879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5607968" y="6492875"/>
            <a:ext cx="3536032" cy="365125"/>
          </a:xfrm>
        </p:spPr>
        <p:txBody>
          <a:bodyPr/>
          <a:lstStyle/>
          <a:p>
            <a:pPr>
              <a:defRPr/>
            </a:pPr>
            <a:r>
              <a:rPr lang="sv-SE" altLang="en-US" dirty="0" smtClean="0"/>
              <a:t>S.Pivovarov, BINP, PANDA Magnet, 14.03.2018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1204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Title 3"/>
          <p:cNvSpPr>
            <a:spLocks noGrp="1" noChangeArrowheads="1"/>
          </p:cNvSpPr>
          <p:nvPr/>
        </p:nvSpPr>
        <p:spPr bwMode="auto">
          <a:xfrm>
            <a:off x="435799" y="116632"/>
            <a:ext cx="8229600" cy="432048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marL="685800" indent="-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685800" indent="-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685800" indent="-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685800" indent="-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685800" indent="-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1143000" indent="-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1600200" indent="-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2057400" indent="-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2514600" indent="-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dirty="0" smtClean="0">
                <a:solidFill>
                  <a:srgbClr val="FF0000"/>
                </a:solidFill>
                <a:latin typeface="Comic Sans MS" panose="030F0702030302020204" pitchFamily="66" charset="0"/>
                <a:sym typeface="Calibri Light" panose="020F0302020204030204" pitchFamily="34" charset="0"/>
              </a:rPr>
              <a:t>Magnet assembly </a:t>
            </a:r>
            <a:r>
              <a:rPr lang="en-US" altLang="zh-CN" sz="2400" dirty="0">
                <a:solidFill>
                  <a:srgbClr val="FF0000"/>
                </a:solidFill>
                <a:latin typeface="Comic Sans MS" panose="030F0702030302020204" pitchFamily="66" charset="0"/>
                <a:sym typeface="Calibri Light" panose="020F0302020204030204" pitchFamily="34" charset="0"/>
              </a:rPr>
              <a:t>procedure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t="23925" r="30313" b="15233"/>
          <a:stretch/>
        </p:blipFill>
        <p:spPr>
          <a:xfrm>
            <a:off x="102378" y="802065"/>
            <a:ext cx="2674285" cy="216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t="21027" r="29525" b="16682"/>
          <a:stretch/>
        </p:blipFill>
        <p:spPr>
          <a:xfrm>
            <a:off x="2921315" y="743725"/>
            <a:ext cx="2662326" cy="216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18130" r="38188" b="28271"/>
          <a:stretch/>
        </p:blipFill>
        <p:spPr>
          <a:xfrm>
            <a:off x="5728293" y="752872"/>
            <a:ext cx="2802163" cy="216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28271" r="47637" b="16682"/>
          <a:stretch/>
        </p:blipFill>
        <p:spPr>
          <a:xfrm>
            <a:off x="380050" y="3645024"/>
            <a:ext cx="2614739" cy="216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7" t="21028" r="26375" b="10887"/>
          <a:stretch/>
        </p:blipFill>
        <p:spPr>
          <a:xfrm>
            <a:off x="3280763" y="3645024"/>
            <a:ext cx="2803405" cy="216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19579" r="27951" b="9439"/>
          <a:stretch/>
        </p:blipFill>
        <p:spPr>
          <a:xfrm>
            <a:off x="6147185" y="3813357"/>
            <a:ext cx="2644898" cy="2160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31008" y="2915853"/>
            <a:ext cx="15391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Pic.1.  Stand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75329" y="2903725"/>
            <a:ext cx="2808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Pic.2. Outer shell of cryostat 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     insertion.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674370" y="2915853"/>
            <a:ext cx="2808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Pic.3. Outer </a:t>
            </a:r>
            <a:r>
              <a:rPr lang="en-US" sz="1600" dirty="0">
                <a:solidFill>
                  <a:srgbClr val="0070C0"/>
                </a:solidFill>
              </a:rPr>
              <a:t>shell of cryostat </a:t>
            </a:r>
            <a:endParaRPr lang="en-US" sz="1600" dirty="0" smtClean="0">
              <a:solidFill>
                <a:srgbClr val="0070C0"/>
              </a:solidFill>
            </a:endParaRP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     position.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1819" y="5944863"/>
            <a:ext cx="2808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Pic.4. Outer shield insertion.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961747" y="5969555"/>
            <a:ext cx="2808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Pic.5. Outer shield </a:t>
            </a:r>
            <a:r>
              <a:rPr lang="en-US" sz="1600" dirty="0">
                <a:solidFill>
                  <a:srgbClr val="0070C0"/>
                </a:solidFill>
              </a:rPr>
              <a:t>position</a:t>
            </a:r>
            <a:r>
              <a:rPr lang="en-US" sz="1600" dirty="0" smtClean="0">
                <a:solidFill>
                  <a:srgbClr val="0070C0"/>
                </a:solidFill>
              </a:rPr>
              <a:t>.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583641" y="5942040"/>
            <a:ext cx="2808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Pic.6. Cold mass insertion.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499448" y="6492875"/>
            <a:ext cx="3644552" cy="365125"/>
          </a:xfrm>
        </p:spPr>
        <p:txBody>
          <a:bodyPr/>
          <a:lstStyle/>
          <a:p>
            <a:pPr>
              <a:defRPr/>
            </a:pPr>
            <a:r>
              <a:rPr lang="sv-SE" altLang="en-US" dirty="0" smtClean="0"/>
              <a:t>S.Pivovarov, BINP, PANDA Magnet, 14.03.2018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7022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Title 3"/>
          <p:cNvSpPr>
            <a:spLocks noGrp="1" noChangeArrowheads="1"/>
          </p:cNvSpPr>
          <p:nvPr/>
        </p:nvSpPr>
        <p:spPr bwMode="auto">
          <a:xfrm>
            <a:off x="435799" y="116632"/>
            <a:ext cx="8229600" cy="432048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marL="685800" indent="-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685800" indent="-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685800" indent="-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685800" indent="-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685800" indent="-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1143000" indent="-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1600200" indent="-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2057400" indent="-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2514600" indent="-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dirty="0" smtClean="0">
                <a:solidFill>
                  <a:srgbClr val="FF0000"/>
                </a:solidFill>
                <a:latin typeface="Comic Sans MS" panose="030F0702030302020204" pitchFamily="66" charset="0"/>
                <a:sym typeface="Calibri Light" panose="020F0302020204030204" pitchFamily="34" charset="0"/>
              </a:rPr>
              <a:t>Magnet assembly </a:t>
            </a:r>
            <a:r>
              <a:rPr lang="en-US" altLang="zh-CN" sz="2400" dirty="0">
                <a:solidFill>
                  <a:srgbClr val="FF0000"/>
                </a:solidFill>
                <a:latin typeface="Comic Sans MS" panose="030F0702030302020204" pitchFamily="66" charset="0"/>
                <a:sym typeface="Calibri Light" panose="020F0302020204030204" pitchFamily="34" charset="0"/>
              </a:rPr>
              <a:t>procedure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7" t="21028" r="26375" b="10887"/>
          <a:stretch/>
        </p:blipFill>
        <p:spPr>
          <a:xfrm>
            <a:off x="270006" y="908720"/>
            <a:ext cx="2803404" cy="216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8" t="19579" r="27951" b="9439"/>
          <a:stretch/>
        </p:blipFill>
        <p:spPr>
          <a:xfrm>
            <a:off x="6300314" y="908720"/>
            <a:ext cx="2600816" cy="216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4" t="29720" r="27951" b="15232"/>
          <a:stretch/>
        </p:blipFill>
        <p:spPr>
          <a:xfrm>
            <a:off x="3131840" y="908720"/>
            <a:ext cx="3168474" cy="2160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311921" y="3182975"/>
            <a:ext cx="2808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Pic.8. Suspensions and axial  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     rods insertion.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70006" y="3182975"/>
            <a:ext cx="2808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Pic.7. Cold mass position.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269936" y="3182975"/>
            <a:ext cx="2808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Pic.9. Inner shield insertion.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8" t="21028" r="27163" b="10887"/>
          <a:stretch/>
        </p:blipFill>
        <p:spPr>
          <a:xfrm>
            <a:off x="270006" y="3844258"/>
            <a:ext cx="2757446" cy="21600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6" t="22476" r="27162" b="10888"/>
          <a:stretch/>
        </p:blipFill>
        <p:spPr>
          <a:xfrm>
            <a:off x="3170833" y="3937463"/>
            <a:ext cx="2770435" cy="216000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8" t="23926" r="27951" b="12335"/>
          <a:stretch/>
        </p:blipFill>
        <p:spPr>
          <a:xfrm>
            <a:off x="6101571" y="3937463"/>
            <a:ext cx="2896363" cy="2160000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107504" y="6107139"/>
            <a:ext cx="2808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Pic.10. Inner shield position.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925259" y="6098394"/>
            <a:ext cx="29307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Pic.11. Flange of shield insertion  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       and position.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970391" y="6107139"/>
            <a:ext cx="29307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Pic.11. Flange of shield insertion.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5970391" y="6492440"/>
            <a:ext cx="3145736" cy="365125"/>
          </a:xfrm>
        </p:spPr>
        <p:txBody>
          <a:bodyPr/>
          <a:lstStyle/>
          <a:p>
            <a:pPr>
              <a:defRPr/>
            </a:pPr>
            <a:r>
              <a:rPr lang="sv-SE" altLang="en-US" dirty="0" smtClean="0"/>
              <a:t>S.Pivovarov, BINP, PANDA Magnet, 14.03.2018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5004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Title 3"/>
          <p:cNvSpPr>
            <a:spLocks noGrp="1" noChangeArrowheads="1"/>
          </p:cNvSpPr>
          <p:nvPr/>
        </p:nvSpPr>
        <p:spPr bwMode="auto">
          <a:xfrm>
            <a:off x="435799" y="116632"/>
            <a:ext cx="8229600" cy="432048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marL="685800" indent="-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685800" indent="-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685800" indent="-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685800" indent="-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685800" indent="-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1143000" indent="-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1600200" indent="-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2057400" indent="-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2514600" indent="-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400" dirty="0" smtClean="0">
                <a:solidFill>
                  <a:srgbClr val="FF0000"/>
                </a:solidFill>
                <a:latin typeface="Comic Sans MS" panose="030F0702030302020204" pitchFamily="66" charset="0"/>
                <a:sym typeface="Calibri Light" panose="020F0302020204030204" pitchFamily="34" charset="0"/>
              </a:rPr>
              <a:t>Magnet assembly </a:t>
            </a:r>
            <a:r>
              <a:rPr lang="en-US" altLang="zh-CN" sz="2400" dirty="0">
                <a:solidFill>
                  <a:srgbClr val="FF0000"/>
                </a:solidFill>
                <a:latin typeface="Comic Sans MS" panose="030F0702030302020204" pitchFamily="66" charset="0"/>
                <a:sym typeface="Calibri Light" panose="020F0302020204030204" pitchFamily="34" charset="0"/>
              </a:rPr>
              <a:t>procedure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t="23926" r="27951" b="12335"/>
          <a:stretch/>
        </p:blipFill>
        <p:spPr>
          <a:xfrm>
            <a:off x="238127" y="836712"/>
            <a:ext cx="2798182" cy="216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22476" r="29525" b="12336"/>
          <a:stretch/>
        </p:blipFill>
        <p:spPr>
          <a:xfrm>
            <a:off x="3249801" y="836712"/>
            <a:ext cx="2688000" cy="216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t="22476" r="27951" b="12336"/>
          <a:stretch/>
        </p:blipFill>
        <p:spPr>
          <a:xfrm>
            <a:off x="6162426" y="836712"/>
            <a:ext cx="2736000" cy="216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t="23926" r="27951" b="12335"/>
          <a:stretch/>
        </p:blipFill>
        <p:spPr>
          <a:xfrm>
            <a:off x="241090" y="3861048"/>
            <a:ext cx="2798182" cy="216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8" t="22476" r="27951" b="13785"/>
          <a:stretch/>
        </p:blipFill>
        <p:spPr>
          <a:xfrm>
            <a:off x="3036309" y="3872732"/>
            <a:ext cx="2896363" cy="2160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2" t="15233" r="28738" b="21028"/>
          <a:stretch/>
        </p:blipFill>
        <p:spPr>
          <a:xfrm>
            <a:off x="6162426" y="3861048"/>
            <a:ext cx="2749091" cy="216000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207845" y="2995413"/>
            <a:ext cx="28284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Pic.13. Flange of shield position.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150119" y="2995413"/>
            <a:ext cx="2808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Pic.14. Inner shell </a:t>
            </a:r>
            <a:r>
              <a:rPr lang="en-US" sz="1600" dirty="0">
                <a:solidFill>
                  <a:srgbClr val="0070C0"/>
                </a:solidFill>
              </a:rPr>
              <a:t>of cryostat </a:t>
            </a:r>
            <a:endParaRPr lang="en-US" sz="1600" dirty="0" smtClean="0">
              <a:solidFill>
                <a:srgbClr val="0070C0"/>
              </a:solidFill>
            </a:endParaRP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       insertion.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858749" y="3001224"/>
            <a:ext cx="2808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Pic.15. Inner shell </a:t>
            </a:r>
            <a:r>
              <a:rPr lang="en-US" sz="1600" dirty="0">
                <a:solidFill>
                  <a:srgbClr val="0070C0"/>
                </a:solidFill>
              </a:rPr>
              <a:t>of cryostat</a:t>
            </a:r>
            <a:r>
              <a:rPr lang="en-US" sz="1600" dirty="0" smtClean="0">
                <a:solidFill>
                  <a:srgbClr val="0070C0"/>
                </a:solidFill>
              </a:rPr>
              <a:t> 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       position.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4153" y="6139803"/>
            <a:ext cx="24496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Pic.16. Flange of cryostat 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       insertion and pos.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771800" y="6139803"/>
            <a:ext cx="24496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Pic.17. Flange of cryostat 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       insertion.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975694" y="6021048"/>
            <a:ext cx="24496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Pic.16. Flange of cryostat 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dirty="0" smtClean="0">
                <a:solidFill>
                  <a:srgbClr val="0070C0"/>
                </a:solidFill>
              </a:rPr>
              <a:t>            position.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6105774" y="6492875"/>
            <a:ext cx="3038226" cy="365125"/>
          </a:xfrm>
        </p:spPr>
        <p:txBody>
          <a:bodyPr/>
          <a:lstStyle/>
          <a:p>
            <a:pPr>
              <a:defRPr/>
            </a:pPr>
            <a:r>
              <a:rPr lang="sv-SE" altLang="en-US" dirty="0" smtClean="0"/>
              <a:t>S.Pivovarov, BINP, PANDA Magnet, 14.03.2018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1614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331236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Drawings of the PANDA Magnet</a:t>
            </a:r>
            <a:endParaRPr lang="ru-RU" sz="3100" dirty="0">
              <a:solidFill>
                <a:srgbClr val="FF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187624" y="6297823"/>
            <a:ext cx="7272808" cy="365125"/>
          </a:xfrm>
        </p:spPr>
        <p:txBody>
          <a:bodyPr/>
          <a:lstStyle/>
          <a:p>
            <a:r>
              <a:rPr lang="sv-SE" sz="2000" smtClean="0">
                <a:solidFill>
                  <a:srgbClr val="FF0000"/>
                </a:solidFill>
              </a:rPr>
              <a:t>S.Pivovarov, BINP, PANDA Magnet, 14.03.2018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12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Drawing of the Magnet.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040016" y="6577728"/>
            <a:ext cx="3103984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2126"/>
            <a:ext cx="8461492" cy="5978356"/>
          </a:xfrm>
        </p:spPr>
      </p:pic>
    </p:spTree>
    <p:extLst>
      <p:ext uri="{BB962C8B-B14F-4D97-AF65-F5344CB8AC3E}">
        <p14:creationId xmlns:p14="http://schemas.microsoft.com/office/powerpoint/2010/main" val="279359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Drawing of the Magnet.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040016" y="6577728"/>
            <a:ext cx="3103984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51" y="534690"/>
            <a:ext cx="8555587" cy="6043038"/>
          </a:xfrm>
        </p:spPr>
      </p:pic>
    </p:spTree>
    <p:extLst>
      <p:ext uri="{BB962C8B-B14F-4D97-AF65-F5344CB8AC3E}">
        <p14:creationId xmlns:p14="http://schemas.microsoft.com/office/powerpoint/2010/main" val="357486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Drawing of the Magnet.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040016" y="6577728"/>
            <a:ext cx="3103984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34690"/>
            <a:ext cx="8555587" cy="6043038"/>
          </a:xfrm>
        </p:spPr>
      </p:pic>
    </p:spTree>
    <p:extLst>
      <p:ext uri="{BB962C8B-B14F-4D97-AF65-F5344CB8AC3E}">
        <p14:creationId xmlns:p14="http://schemas.microsoft.com/office/powerpoint/2010/main" val="287554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4701" y="0"/>
            <a:ext cx="6861448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Cold mass. (</a:t>
            </a:r>
            <a:r>
              <a:rPr lang="en-US" sz="2400" dirty="0" smtClean="0">
                <a:solidFill>
                  <a:srgbClr val="FF0000"/>
                </a:solidFill>
              </a:rPr>
              <a:t>CERN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design) 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8" name="Picture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4345" y="393988"/>
            <a:ext cx="6539341" cy="3616502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940152" y="6489494"/>
            <a:ext cx="3203848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59" y="4010490"/>
            <a:ext cx="3672408" cy="2348057"/>
          </a:xfrm>
          <a:prstGeom prst="rect">
            <a:avLst/>
          </a:prstGeom>
        </p:spPr>
      </p:pic>
      <p:pic>
        <p:nvPicPr>
          <p:cNvPr id="10" name="Picture 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855" y="3204517"/>
            <a:ext cx="2591435" cy="188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6588224" y="566048"/>
            <a:ext cx="2103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2x 6 </a:t>
            </a:r>
            <a:r>
              <a:rPr lang="en-US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layers</a:t>
            </a:r>
            <a:r>
              <a:rPr lang="de-DE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de-DE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78 </a:t>
            </a:r>
            <a:r>
              <a:rPr lang="en-US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turns</a:t>
            </a:r>
            <a:endParaRPr lang="de-DE" sz="1600" dirty="0" smtClean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1x 6 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layers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35 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turns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56176" y="5099238"/>
            <a:ext cx="20749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10,95 мм </a:t>
            </a:r>
            <a:r>
              <a:rPr lang="de-DE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93 мм,</a:t>
            </a:r>
          </a:p>
          <a:p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NbTi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Cu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d=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мм</a:t>
            </a:r>
            <a:r>
              <a:rPr lang="ru-RU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60223" y="1660276"/>
            <a:ext cx="23564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Magnetic </a:t>
            </a:r>
            <a:r>
              <a:rPr lang="en-US" dirty="0"/>
              <a:t>field </a:t>
            </a:r>
            <a:r>
              <a:rPr lang="en-US" dirty="0" smtClean="0"/>
              <a:t> - 2 T</a:t>
            </a:r>
          </a:p>
          <a:p>
            <a:r>
              <a:rPr lang="en-US" dirty="0" smtClean="0"/>
              <a:t>Current  -  4.96 kA (3 T)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937410" y="6103511"/>
            <a:ext cx="67542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design of Cold mass is based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design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Cold mass of CERN. 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83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Drawing of the Magnet.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040016" y="6577728"/>
            <a:ext cx="3103984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34690"/>
            <a:ext cx="8555587" cy="6043038"/>
          </a:xfrm>
        </p:spPr>
      </p:pic>
    </p:spTree>
    <p:extLst>
      <p:ext uri="{BB962C8B-B14F-4D97-AF65-F5344CB8AC3E}">
        <p14:creationId xmlns:p14="http://schemas.microsoft.com/office/powerpoint/2010/main" val="408669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Drawing of the Magnet.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040016" y="6577728"/>
            <a:ext cx="3103984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34690"/>
            <a:ext cx="8555587" cy="6043038"/>
          </a:xfrm>
        </p:spPr>
      </p:pic>
    </p:spTree>
    <p:extLst>
      <p:ext uri="{BB962C8B-B14F-4D97-AF65-F5344CB8AC3E}">
        <p14:creationId xmlns:p14="http://schemas.microsoft.com/office/powerpoint/2010/main" val="100983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Drawing of the Cryostat.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040016" y="6577728"/>
            <a:ext cx="3103984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34690"/>
            <a:ext cx="8553040" cy="6043038"/>
          </a:xfrm>
        </p:spPr>
      </p:pic>
    </p:spTree>
    <p:extLst>
      <p:ext uri="{BB962C8B-B14F-4D97-AF65-F5344CB8AC3E}">
        <p14:creationId xmlns:p14="http://schemas.microsoft.com/office/powerpoint/2010/main" val="174609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Drawing of the Cryostat.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040016" y="6577728"/>
            <a:ext cx="3103984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1441"/>
            <a:ext cx="8546029" cy="6036287"/>
          </a:xfrm>
        </p:spPr>
      </p:pic>
    </p:spTree>
    <p:extLst>
      <p:ext uri="{BB962C8B-B14F-4D97-AF65-F5344CB8AC3E}">
        <p14:creationId xmlns:p14="http://schemas.microsoft.com/office/powerpoint/2010/main" val="292008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Drawing of the Cold mass.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040016" y="6577728"/>
            <a:ext cx="3103984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69466"/>
            <a:ext cx="8517632" cy="6016229"/>
          </a:xfrm>
        </p:spPr>
      </p:pic>
    </p:spTree>
    <p:extLst>
      <p:ext uri="{BB962C8B-B14F-4D97-AF65-F5344CB8AC3E}">
        <p14:creationId xmlns:p14="http://schemas.microsoft.com/office/powerpoint/2010/main" val="33974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Drawing of the Cold mass.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040016" y="6577728"/>
            <a:ext cx="3103984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" y="559574"/>
            <a:ext cx="8517632" cy="6018154"/>
          </a:xfrm>
        </p:spPr>
      </p:pic>
    </p:spTree>
    <p:extLst>
      <p:ext uri="{BB962C8B-B14F-4D97-AF65-F5344CB8AC3E}">
        <p14:creationId xmlns:p14="http://schemas.microsoft.com/office/powerpoint/2010/main" val="317499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Drawing of the Shield.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040016" y="6577728"/>
            <a:ext cx="3103984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54411"/>
            <a:ext cx="8524940" cy="6023317"/>
          </a:xfrm>
        </p:spPr>
      </p:pic>
    </p:spTree>
    <p:extLst>
      <p:ext uri="{BB962C8B-B14F-4D97-AF65-F5344CB8AC3E}">
        <p14:creationId xmlns:p14="http://schemas.microsoft.com/office/powerpoint/2010/main" val="67192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Drawing of the Shield.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040016" y="6577728"/>
            <a:ext cx="3103984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70202"/>
            <a:ext cx="8496944" cy="6003404"/>
          </a:xfrm>
        </p:spPr>
      </p:pic>
    </p:spTree>
    <p:extLst>
      <p:ext uri="{BB962C8B-B14F-4D97-AF65-F5344CB8AC3E}">
        <p14:creationId xmlns:p14="http://schemas.microsoft.com/office/powerpoint/2010/main" val="415271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Drawing of the Magnet and Feed Box.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040016" y="6577728"/>
            <a:ext cx="3103984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34690"/>
            <a:ext cx="8553040" cy="6043038"/>
          </a:xfrm>
        </p:spPr>
      </p:pic>
    </p:spTree>
    <p:extLst>
      <p:ext uri="{BB962C8B-B14F-4D97-AF65-F5344CB8AC3E}">
        <p14:creationId xmlns:p14="http://schemas.microsoft.com/office/powerpoint/2010/main" val="382873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Drawing of the Magnet, Feed Box and Frame.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040016" y="6577728"/>
            <a:ext cx="3103984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56415"/>
            <a:ext cx="8640960" cy="6103339"/>
          </a:xfrm>
        </p:spPr>
      </p:pic>
    </p:spTree>
    <p:extLst>
      <p:ext uri="{BB962C8B-B14F-4D97-AF65-F5344CB8AC3E}">
        <p14:creationId xmlns:p14="http://schemas.microsoft.com/office/powerpoint/2010/main" val="85296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Cold mass (3D-Model).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5958900" y="6494875"/>
            <a:ext cx="3168352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5848544"/>
            <a:ext cx="87026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Cold mass is based in to Cryostat with help of suspension, radial rods and longitudinal rods.  For thermal bridges</a:t>
            </a:r>
            <a:r>
              <a:rPr lang="ru-RU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used</a:t>
            </a:r>
            <a:r>
              <a:rPr lang="ru-RU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flexible copper. </a:t>
            </a:r>
          </a:p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ru-RU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weight</a:t>
            </a:r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mass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~5</a:t>
            </a:r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endParaRPr lang="ru-R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" t="4938" r="29472" b="-426"/>
          <a:stretch/>
        </p:blipFill>
        <p:spPr>
          <a:xfrm>
            <a:off x="1040299" y="534690"/>
            <a:ext cx="7269082" cy="5270084"/>
          </a:xfrm>
        </p:spPr>
      </p:pic>
    </p:spTree>
    <p:extLst>
      <p:ext uri="{BB962C8B-B14F-4D97-AF65-F5344CB8AC3E}">
        <p14:creationId xmlns:p14="http://schemas.microsoft.com/office/powerpoint/2010/main" val="411911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Drawing of the Magnet, Feed Box and Frame.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040016" y="6577728"/>
            <a:ext cx="3103984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04364"/>
            <a:ext cx="8496944" cy="6003404"/>
          </a:xfrm>
        </p:spPr>
      </p:pic>
    </p:spTree>
    <p:extLst>
      <p:ext uri="{BB962C8B-B14F-4D97-AF65-F5344CB8AC3E}">
        <p14:creationId xmlns:p14="http://schemas.microsoft.com/office/powerpoint/2010/main" val="216546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3D model of the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Magnet and 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Feed Box.</a:t>
            </a:r>
            <a:endParaRPr lang="ru-RU" sz="240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980636" y="6491044"/>
            <a:ext cx="3134107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3" t="632" r="41219" b="-866"/>
          <a:stretch/>
        </p:blipFill>
        <p:spPr>
          <a:xfrm>
            <a:off x="1619672" y="678705"/>
            <a:ext cx="4176464" cy="5979937"/>
          </a:xfrm>
        </p:spPr>
      </p:pic>
    </p:spTree>
    <p:extLst>
      <p:ext uri="{BB962C8B-B14F-4D97-AF65-F5344CB8AC3E}">
        <p14:creationId xmlns:p14="http://schemas.microsoft.com/office/powerpoint/2010/main" val="75881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64096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3D model of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Yoke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,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Magnet, Feed Box, Frame. 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50" b="-1080"/>
          <a:stretch/>
        </p:blipFill>
        <p:spPr>
          <a:xfrm>
            <a:off x="251520" y="989383"/>
            <a:ext cx="8275748" cy="5820155"/>
          </a:xfr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980636" y="6491044"/>
            <a:ext cx="3134107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857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64096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3D model of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Yoke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,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Magnet, Frame, Feed Box and Platform. </a:t>
            </a:r>
            <a:endParaRPr lang="ru-RU" sz="240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980636" y="6491044"/>
            <a:ext cx="3134107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9" t="5405" r="4224" b="727"/>
          <a:stretch/>
        </p:blipFill>
        <p:spPr>
          <a:xfrm>
            <a:off x="907695" y="935293"/>
            <a:ext cx="7387705" cy="5068310"/>
          </a:xfrm>
        </p:spPr>
      </p:pic>
      <p:sp>
        <p:nvSpPr>
          <p:cNvPr id="7" name="Прямоугольник 6"/>
          <p:cNvSpPr/>
          <p:nvPr/>
        </p:nvSpPr>
        <p:spPr>
          <a:xfrm>
            <a:off x="433480" y="6022199"/>
            <a:ext cx="8336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To service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box, it is necessary to have the length of the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platform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 600 mm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the box.</a:t>
            </a:r>
            <a:endParaRPr lang="ru-R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35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3D model of the M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agnet, Yoke and Frame.</a:t>
            </a:r>
            <a:endParaRPr lang="ru-RU" sz="240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980636" y="6491044"/>
            <a:ext cx="3134107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1" t="632" r="29753" b="2317"/>
          <a:stretch/>
        </p:blipFill>
        <p:spPr>
          <a:xfrm>
            <a:off x="1907704" y="665574"/>
            <a:ext cx="4968552" cy="5942779"/>
          </a:xfrm>
        </p:spPr>
      </p:pic>
    </p:spTree>
    <p:extLst>
      <p:ext uri="{BB962C8B-B14F-4D97-AF65-F5344CB8AC3E}">
        <p14:creationId xmlns:p14="http://schemas.microsoft.com/office/powerpoint/2010/main" val="190720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63097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Power supply of PANDA Magnet.</a:t>
            </a:r>
            <a:endParaRPr lang="ru-RU" sz="24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15" y="480964"/>
            <a:ext cx="8554939" cy="6044380"/>
          </a:xfr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5980636" y="6491044"/>
            <a:ext cx="3134107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667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ru-RU" dirty="0">
                <a:solidFill>
                  <a:srgbClr val="FF0000"/>
                </a:solidFill>
              </a:rPr>
              <a:t> </a:t>
            </a:r>
            <a:r>
              <a:rPr lang="ru-RU" altLang="ru-RU" dirty="0" smtClean="0">
                <a:solidFill>
                  <a:srgbClr val="FF0000"/>
                </a:solidFill>
              </a:rPr>
              <a:t/>
            </a:r>
            <a:br>
              <a:rPr lang="ru-RU" altLang="ru-RU" dirty="0" smtClean="0">
                <a:solidFill>
                  <a:srgbClr val="FF0000"/>
                </a:solidFill>
              </a:rPr>
            </a:br>
            <a:r>
              <a:rPr lang="ru-RU" altLang="ru-RU" dirty="0">
                <a:solidFill>
                  <a:srgbClr val="FF0000"/>
                </a:solidFill>
              </a:rPr>
              <a:t/>
            </a:r>
            <a:br>
              <a:rPr lang="ru-RU" altLang="ru-RU" dirty="0">
                <a:solidFill>
                  <a:srgbClr val="FF0000"/>
                </a:solidFill>
              </a:rPr>
            </a:br>
            <a:r>
              <a:rPr lang="ru-RU" altLang="ru-RU" dirty="0" smtClean="0">
                <a:solidFill>
                  <a:srgbClr val="FF0000"/>
                </a:solidFill>
              </a:rPr>
              <a:t/>
            </a:r>
            <a:br>
              <a:rPr lang="ru-RU" altLang="ru-RU" dirty="0" smtClean="0">
                <a:solidFill>
                  <a:srgbClr val="FF0000"/>
                </a:solidFill>
              </a:rPr>
            </a:br>
            <a:r>
              <a:rPr lang="ru-RU" altLang="ru-RU" dirty="0">
                <a:solidFill>
                  <a:srgbClr val="FF0000"/>
                </a:solidFill>
              </a:rPr>
              <a:t/>
            </a:r>
            <a:br>
              <a:rPr lang="ru-RU" altLang="ru-RU" dirty="0">
                <a:solidFill>
                  <a:srgbClr val="FF0000"/>
                </a:solidFill>
              </a:rPr>
            </a:br>
            <a:r>
              <a:rPr lang="ru-RU" altLang="ru-RU" dirty="0" smtClean="0">
                <a:solidFill>
                  <a:srgbClr val="FF0000"/>
                </a:solidFill>
              </a:rPr>
              <a:t/>
            </a:r>
            <a:br>
              <a:rPr lang="ru-RU" altLang="ru-RU" dirty="0" smtClean="0">
                <a:solidFill>
                  <a:srgbClr val="FF0000"/>
                </a:solidFill>
              </a:rPr>
            </a:br>
            <a:r>
              <a:rPr lang="ru-RU" altLang="ru-RU" dirty="0">
                <a:solidFill>
                  <a:srgbClr val="FF0000"/>
                </a:solidFill>
              </a:rPr>
              <a:t/>
            </a:r>
            <a:br>
              <a:rPr lang="ru-RU" altLang="ru-RU" dirty="0">
                <a:solidFill>
                  <a:srgbClr val="FF0000"/>
                </a:solidFill>
              </a:rPr>
            </a:br>
            <a:r>
              <a:rPr lang="ru-RU" altLang="ru-RU" dirty="0" smtClean="0">
                <a:solidFill>
                  <a:srgbClr val="FF0000"/>
                </a:solidFill>
              </a:rPr>
              <a:t/>
            </a:r>
            <a:br>
              <a:rPr lang="ru-RU" altLang="ru-RU" dirty="0" smtClean="0">
                <a:solidFill>
                  <a:srgbClr val="FF0000"/>
                </a:solidFill>
              </a:rPr>
            </a:br>
            <a:r>
              <a:rPr lang="en-US" altLang="ru-RU" dirty="0" smtClean="0">
                <a:solidFill>
                  <a:srgbClr val="FF0000"/>
                </a:solidFill>
              </a:rPr>
              <a:t>T</a:t>
            </a:r>
            <a:r>
              <a:rPr lang="ru-RU" altLang="ru-RU" dirty="0" err="1">
                <a:solidFill>
                  <a:srgbClr val="FF0000"/>
                </a:solidFill>
              </a:rPr>
              <a:t>hank</a:t>
            </a:r>
            <a:r>
              <a:rPr lang="ru-RU" altLang="ru-RU" dirty="0">
                <a:solidFill>
                  <a:srgbClr val="FF0000"/>
                </a:solidFill>
              </a:rPr>
              <a:t> </a:t>
            </a:r>
            <a:r>
              <a:rPr lang="en-GB" altLang="ru-RU" dirty="0">
                <a:solidFill>
                  <a:srgbClr val="FF0000"/>
                </a:solidFill>
              </a:rPr>
              <a:t>you </a:t>
            </a:r>
            <a:r>
              <a:rPr lang="en-US" altLang="ru-RU" dirty="0">
                <a:solidFill>
                  <a:srgbClr val="FF0000"/>
                </a:solidFill>
              </a:rPr>
              <a:t>for </a:t>
            </a:r>
            <a:r>
              <a:rPr lang="ru-RU" altLang="ru-RU" dirty="0" err="1">
                <a:solidFill>
                  <a:srgbClr val="FF0000"/>
                </a:solidFill>
              </a:rPr>
              <a:t>you</a:t>
            </a:r>
            <a:r>
              <a:rPr lang="en-GB" altLang="ru-RU" dirty="0">
                <a:solidFill>
                  <a:srgbClr val="FF0000"/>
                </a:solidFill>
              </a:rPr>
              <a:t>r</a:t>
            </a:r>
            <a:r>
              <a:rPr lang="en-US" altLang="ru-RU" dirty="0">
                <a:solidFill>
                  <a:srgbClr val="FF0000"/>
                </a:solidFill>
              </a:rPr>
              <a:t> </a:t>
            </a:r>
            <a:r>
              <a:rPr lang="ru-RU" altLang="ru-RU" dirty="0" err="1">
                <a:solidFill>
                  <a:srgbClr val="FF0000"/>
                </a:solidFill>
              </a:rPr>
              <a:t>attention</a:t>
            </a:r>
            <a:r>
              <a:rPr lang="en-US" altLang="ru-RU" dirty="0">
                <a:solidFill>
                  <a:srgbClr val="FF0000"/>
                </a:solidFill>
              </a:rPr>
              <a:t>!</a:t>
            </a:r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3320008" cy="365125"/>
          </a:xfrm>
        </p:spPr>
        <p:txBody>
          <a:bodyPr/>
          <a:lstStyle/>
          <a:p>
            <a:r>
              <a:rPr lang="sv-SE" smtClean="0">
                <a:solidFill>
                  <a:srgbClr val="FF0000"/>
                </a:solidFill>
              </a:rPr>
              <a:t>S.Pivovarov, BINP, PANDA Magnet, 14.03.2018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24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Cold mass (dimension)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6047656" y="6492875"/>
            <a:ext cx="3096344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5733256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Inner diameter is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2096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mm, </a:t>
            </a:r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Outer diameter is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2280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mm, </a:t>
            </a:r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length is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2826 mm</a:t>
            </a:r>
            <a:endParaRPr lang="ru-R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28905" r="12376" b="4715"/>
          <a:stretch/>
        </p:blipFill>
        <p:spPr>
          <a:xfrm>
            <a:off x="248885" y="931338"/>
            <a:ext cx="8790245" cy="3960440"/>
          </a:xfrm>
        </p:spPr>
      </p:pic>
    </p:spTree>
    <p:extLst>
      <p:ext uri="{BB962C8B-B14F-4D97-AF65-F5344CB8AC3E}">
        <p14:creationId xmlns:p14="http://schemas.microsoft.com/office/powerpoint/2010/main" val="367027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Collector of Cold mass.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6" t="1895" r="50000" b="14805"/>
          <a:stretch/>
        </p:blipFill>
        <p:spPr>
          <a:xfrm>
            <a:off x="1547664" y="543560"/>
            <a:ext cx="5256584" cy="5157404"/>
          </a:xfr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6047656" y="6481525"/>
            <a:ext cx="3096344" cy="365125"/>
          </a:xfrm>
        </p:spPr>
        <p:txBody>
          <a:bodyPr/>
          <a:lstStyle/>
          <a:p>
            <a:r>
              <a:rPr lang="sv-SE" smtClean="0"/>
              <a:t>S.Pivovarov, BINP, PANDA Magnet, 14.03.2018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6029848"/>
            <a:ext cx="8373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cooling of Coil is used the collector with special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aluminum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profile</a:t>
            </a:r>
            <a:r>
              <a:rPr lang="ru-RU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is welded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outer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shell</a:t>
            </a:r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Cold mass.</a:t>
            </a:r>
            <a:endParaRPr lang="ru-RU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85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4581</TotalTime>
  <Words>2234</Words>
  <Application>Microsoft Office PowerPoint</Application>
  <PresentationFormat>Экран (4:3)</PresentationFormat>
  <Paragraphs>290</Paragraphs>
  <Slides>76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76</vt:i4>
      </vt:variant>
    </vt:vector>
  </HeadingPairs>
  <TitlesOfParts>
    <vt:vector size="87" baseType="lpstr">
      <vt:lpstr>SimSun</vt:lpstr>
      <vt:lpstr>Arial</vt:lpstr>
      <vt:lpstr>Arial Unicode MS</vt:lpstr>
      <vt:lpstr>Calibri</vt:lpstr>
      <vt:lpstr>Calibri Light</vt:lpstr>
      <vt:lpstr>Comic Sans MS</vt:lpstr>
      <vt:lpstr>Times New Roman</vt:lpstr>
      <vt:lpstr>Trebuchet MS</vt:lpstr>
      <vt:lpstr>Wingdings 3</vt:lpstr>
      <vt:lpstr>Тема Office</vt:lpstr>
      <vt:lpstr>Грань</vt:lpstr>
      <vt:lpstr>The Budker Institute of Nuclear Physics</vt:lpstr>
      <vt:lpstr>PANDA  Magnet Preliminary Design Report </vt:lpstr>
      <vt:lpstr>3D model of the Magnet.</vt:lpstr>
      <vt:lpstr>Dimensions of the Magnet.</vt:lpstr>
      <vt:lpstr>Dimensions of the Coils (worked condition 4.5 K).</vt:lpstr>
      <vt:lpstr>The Cold mass. (CERN design) </vt:lpstr>
      <vt:lpstr>The Cold mass (3D-Model).</vt:lpstr>
      <vt:lpstr>The Cold mass (dimension)</vt:lpstr>
      <vt:lpstr>The Collector of Cold mass.</vt:lpstr>
      <vt:lpstr>The Cryostat of The Magnet.</vt:lpstr>
      <vt:lpstr>Configuration of the Cryostat</vt:lpstr>
      <vt:lpstr>Results of calculation of the Cryostat.  Operation condition (p=0.1 MPa)  </vt:lpstr>
      <vt:lpstr>Results of calculation of the Cryostat. Stress</vt:lpstr>
      <vt:lpstr>Results of calculation of the Cryostat. Deformation</vt:lpstr>
      <vt:lpstr>Results of calculation of the Cryostat.   Operation condition (p=0.05 MPa) </vt:lpstr>
      <vt:lpstr>Results of calculation of the Cryostat. Stress</vt:lpstr>
      <vt:lpstr>Results of calculation of the Cryostat. Deformation</vt:lpstr>
      <vt:lpstr>The Shield of the Magnet.</vt:lpstr>
      <vt:lpstr>Break of the Shield .</vt:lpstr>
      <vt:lpstr>The inner Shield.</vt:lpstr>
      <vt:lpstr>The outer Shield.</vt:lpstr>
      <vt:lpstr>The Shield into the Magnet.</vt:lpstr>
      <vt:lpstr>Fixation of the Shield into the Cryostat.</vt:lpstr>
      <vt:lpstr>Cross section of the Magnet.</vt:lpstr>
      <vt:lpstr>The Suspensions.</vt:lpstr>
      <vt:lpstr>The position of the suspension before and after cooling down.</vt:lpstr>
      <vt:lpstr>Results of calculation of the Suspension. (temperature loads)</vt:lpstr>
      <vt:lpstr>Results of calculation of the Suspension. (temperature distribution) </vt:lpstr>
      <vt:lpstr>Results of calculation of the Suspension. (fixation)</vt:lpstr>
      <vt:lpstr>Results of calculation of the Suspension. Stress.</vt:lpstr>
      <vt:lpstr>Results of calculation of the Suspension. Stress.</vt:lpstr>
      <vt:lpstr>Results of calculation of the Suspension. Stress.</vt:lpstr>
      <vt:lpstr>Results of calculation of the Suspension. Stress.</vt:lpstr>
      <vt:lpstr>The Longitudinal rod.  (right side)</vt:lpstr>
      <vt:lpstr>The Longitudinal rod. (left side)</vt:lpstr>
      <vt:lpstr>The position of the longitudinal rods before and after cooling down.</vt:lpstr>
      <vt:lpstr>Results of calculation of the longitudinal rods . (temperature loads)</vt:lpstr>
      <vt:lpstr>Results of calculation of the longitudinal rods . (temperature distribution) </vt:lpstr>
      <vt:lpstr>Results of calculation of the longitudinal rods . (fixation)</vt:lpstr>
      <vt:lpstr>Results of calculation of the longitudinal rods . Stress</vt:lpstr>
      <vt:lpstr>Results of calculation of the longitudinal rods . Stress</vt:lpstr>
      <vt:lpstr>The Radial rods.  </vt:lpstr>
      <vt:lpstr>Results of calculation of the radial rods . (temperature loads)</vt:lpstr>
      <vt:lpstr>Results of calculation of the radial rods . (temperature distribution) </vt:lpstr>
      <vt:lpstr>Results of calculation of the radial rods . (fixation)</vt:lpstr>
      <vt:lpstr>Results of calculation of the radial rods . Stress</vt:lpstr>
      <vt:lpstr>Results of calculation of the radial rods . Stress</vt:lpstr>
      <vt:lpstr>Results of calculation of the radial rods . Stress</vt:lpstr>
      <vt:lpstr>Diagram of position of the target`s axis in worked condition.</vt:lpstr>
      <vt:lpstr>Diagram of position of the Cold mass axis in worked condition.</vt:lpstr>
      <vt:lpstr>Heat loads of the Cold mass and thermal Shield.</vt:lpstr>
      <vt:lpstr>Презентация PowerPoint</vt:lpstr>
      <vt:lpstr>Презентация PowerPoint</vt:lpstr>
      <vt:lpstr>Презентация PowerPoint</vt:lpstr>
      <vt:lpstr>Презентация PowerPoint</vt:lpstr>
      <vt:lpstr>Drawings of the PANDA Magnet</vt:lpstr>
      <vt:lpstr>Drawing of the Magnet.</vt:lpstr>
      <vt:lpstr>Drawing of the Magnet.</vt:lpstr>
      <vt:lpstr>Drawing of the Magnet.</vt:lpstr>
      <vt:lpstr>Drawing of the Magnet.</vt:lpstr>
      <vt:lpstr>Drawing of the Magnet.</vt:lpstr>
      <vt:lpstr>Drawing of the Cryostat.</vt:lpstr>
      <vt:lpstr>Drawing of the Cryostat.</vt:lpstr>
      <vt:lpstr>Drawing of the Cold mass.</vt:lpstr>
      <vt:lpstr>Drawing of the Cold mass.</vt:lpstr>
      <vt:lpstr>Drawing of the Shield.</vt:lpstr>
      <vt:lpstr>Drawing of the Shield.</vt:lpstr>
      <vt:lpstr>Drawing of the Magnet and Feed Box.</vt:lpstr>
      <vt:lpstr>Drawing of the Magnet, Feed Box and Frame.</vt:lpstr>
      <vt:lpstr>Drawing of the Magnet, Feed Box and Frame.</vt:lpstr>
      <vt:lpstr>3D model of the Magnet and Feed Box.</vt:lpstr>
      <vt:lpstr>3D model of the Yoke, Magnet, Feed Box, Frame. </vt:lpstr>
      <vt:lpstr>3D model of the Yoke, Magnet, Frame, Feed Box and Platform. </vt:lpstr>
      <vt:lpstr>3D model of the Magnet, Yoke and Frame.</vt:lpstr>
      <vt:lpstr>Power supply of PANDA Magnet.</vt:lpstr>
      <vt:lpstr>        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CBM Dipole Magnet</dc:title>
  <dc:creator>pivovarov</dc:creator>
  <cp:lastModifiedBy>Pivovarov</cp:lastModifiedBy>
  <cp:revision>318</cp:revision>
  <dcterms:created xsi:type="dcterms:W3CDTF">2016-09-06T03:22:11Z</dcterms:created>
  <dcterms:modified xsi:type="dcterms:W3CDTF">2018-03-14T12:49:18Z</dcterms:modified>
</cp:coreProperties>
</file>