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57" r:id="rId3"/>
    <p:sldId id="306" r:id="rId4"/>
    <p:sldId id="337" r:id="rId5"/>
    <p:sldId id="338" r:id="rId6"/>
    <p:sldId id="340" r:id="rId7"/>
    <p:sldId id="341" r:id="rId8"/>
    <p:sldId id="342" r:id="rId9"/>
    <p:sldId id="343" r:id="rId10"/>
    <p:sldId id="344" r:id="rId11"/>
    <p:sldId id="345" r:id="rId12"/>
    <p:sldId id="347" r:id="rId13"/>
    <p:sldId id="339" r:id="rId14"/>
    <p:sldId id="349" r:id="rId15"/>
    <p:sldId id="350" r:id="rId16"/>
    <p:sldId id="352" r:id="rId17"/>
    <p:sldId id="353" r:id="rId18"/>
    <p:sldId id="354" r:id="rId19"/>
    <p:sldId id="355" r:id="rId20"/>
    <p:sldId id="378" r:id="rId21"/>
    <p:sldId id="356" r:id="rId22"/>
    <p:sldId id="377" r:id="rId23"/>
    <p:sldId id="383" r:id="rId24"/>
    <p:sldId id="357" r:id="rId25"/>
    <p:sldId id="379" r:id="rId26"/>
    <p:sldId id="380" r:id="rId27"/>
    <p:sldId id="381" r:id="rId28"/>
    <p:sldId id="382" r:id="rId29"/>
    <p:sldId id="371" r:id="rId30"/>
    <p:sldId id="372" r:id="rId31"/>
    <p:sldId id="373" r:id="rId32"/>
    <p:sldId id="374" r:id="rId33"/>
    <p:sldId id="375" r:id="rId34"/>
    <p:sldId id="376" r:id="rId35"/>
    <p:sldId id="360" r:id="rId36"/>
    <p:sldId id="361" r:id="rId37"/>
    <p:sldId id="384" r:id="rId38"/>
    <p:sldId id="362" r:id="rId39"/>
    <p:sldId id="363" r:id="rId40"/>
    <p:sldId id="305" r:id="rId41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666666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91" autoAdjust="0"/>
  </p:normalViewPr>
  <p:slideViewPr>
    <p:cSldViewPr snapToGrid="0" snapToObjects="1">
      <p:cViewPr>
        <p:scale>
          <a:sx n="100" d="100"/>
          <a:sy n="100" d="100"/>
        </p:scale>
        <p:origin x="-522" y="-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10.04.2018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10.04.2018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alt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Auch hier ein Blick</a:t>
            </a:r>
            <a:r>
              <a:rPr lang="de-DE" baseline="0" dirty="0" smtClean="0"/>
              <a:t> in den Tank (</a:t>
            </a:r>
            <a:r>
              <a:rPr lang="de-DE" baseline="0" dirty="0" err="1" smtClean="0"/>
              <a:t>Extraktionsseptum</a:t>
            </a:r>
            <a:r>
              <a:rPr lang="de-DE" baseline="0" dirty="0" smtClean="0"/>
              <a:t>)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EC407-AD1B-4338-AE4D-3469E1C46ECE}" type="slidenum">
              <a:rPr lang="de-DE" altLang="de-DE" smtClean="0"/>
              <a:pPr/>
              <a:t>37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40910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3193470" y="150090"/>
            <a:ext cx="5615712" cy="845209"/>
            <a:chOff x="3193470" y="150090"/>
            <a:chExt cx="5615712" cy="84520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/>
            <p:cNvSpPr txBox="1"/>
            <p:nvPr userDrawn="1"/>
          </p:nvSpPr>
          <p:spPr>
            <a:xfrm>
              <a:off x="3193470" y="595189"/>
              <a:ext cx="55308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dirty="0" smtClean="0">
                  <a:solidFill>
                    <a:srgbClr val="333333"/>
                  </a:solidFill>
                  <a:latin typeface="Arial"/>
                  <a:cs typeface="Arial"/>
                </a:rPr>
                <a:t>GSI Helmholtzzentrum für Schwerionenforschung GmbH</a:t>
              </a:r>
            </a:p>
            <a:p>
              <a:pPr algn="r"/>
              <a:endParaRPr lang="de-DE" sz="1000" dirty="0">
                <a:solidFill>
                  <a:srgbClr val="333333"/>
                </a:solidFill>
                <a:latin typeface="Arial"/>
                <a:cs typeface="Arial"/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4" y="99885"/>
            <a:ext cx="6873585" cy="7875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 smtClean="0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4" y="98550"/>
            <a:ext cx="6816435" cy="7875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 smtClean="0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4" y="98550"/>
            <a:ext cx="6854535" cy="7875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 smtClean="0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Jens Stadlmann | GSI Summer Student Lecture 2015</a:t>
            </a:r>
          </a:p>
        </p:txBody>
      </p:sp>
    </p:spTree>
    <p:extLst>
      <p:ext uri="{BB962C8B-B14F-4D97-AF65-F5344CB8AC3E}">
        <p14:creationId xmlns:p14="http://schemas.microsoft.com/office/powerpoint/2010/main" val="1906460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35267" y="9093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6" r:id="rId5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4.jpeg"/><Relationship Id="rId4" Type="http://schemas.openxmlformats.org/officeDocument/2006/relationships/image" Target="../media/image22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oleObject" Target="../embeddings/oleObject3.bin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4.bin"/><Relationship Id="rId10" Type="http://schemas.openxmlformats.org/officeDocument/2006/relationships/oleObject" Target="../embeddings/oleObject6.bin"/><Relationship Id="rId4" Type="http://schemas.openxmlformats.org/officeDocument/2006/relationships/image" Target="../media/image25.emf"/><Relationship Id="rId9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6.wmf"/><Relationship Id="rId4" Type="http://schemas.openxmlformats.org/officeDocument/2006/relationships/oleObject" Target="../embeddings/oleObject7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Stadlm\_Vortrag\OP2018\SIS18.avi" TargetMode="External"/><Relationship Id="rId4" Type="http://schemas.openxmlformats.org/officeDocument/2006/relationships/image" Target="../media/image44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2" Type="http://schemas.openxmlformats.org/officeDocument/2006/relationships/image" Target="../media/image62.jpeg"/><Relationship Id="rId16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5" Type="http://schemas.openxmlformats.org/officeDocument/2006/relationships/image" Target="../media/image7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Relationship Id="rId14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Ringbeschleuniger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Jens Stadlmann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57250"/>
          </a:xfrm>
          <a:noFill/>
        </p:spPr>
        <p:txBody>
          <a:bodyPr/>
          <a:lstStyle/>
          <a:p>
            <a:pPr eaLnBrk="1" hangingPunct="1"/>
            <a:r>
              <a:rPr lang="en-US" altLang="de-DE" dirty="0" smtClean="0"/>
              <a:t>Brookhaven Nat’l Labs, Long Island, USA</a:t>
            </a:r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9375" r="6000" b="9375"/>
          <a:stretch>
            <a:fillRect/>
          </a:stretch>
        </p:blipFill>
        <p:spPr bwMode="auto">
          <a:xfrm>
            <a:off x="0" y="1219200"/>
            <a:ext cx="7240588" cy="531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0468" name="Text Box 4"/>
          <p:cNvSpPr txBox="1">
            <a:spLocks noChangeArrowheads="1"/>
          </p:cNvSpPr>
          <p:nvPr/>
        </p:nvSpPr>
        <p:spPr bwMode="auto">
          <a:xfrm>
            <a:off x="7180263" y="1295400"/>
            <a:ext cx="1844675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dirty="0">
                <a:latin typeface="+mj-lt"/>
              </a:rPr>
              <a:t>RHIC:</a:t>
            </a:r>
          </a:p>
          <a:p>
            <a:pPr eaLnBrk="0" hangingPunct="0">
              <a:defRPr/>
            </a:pPr>
            <a:r>
              <a:rPr lang="en-US" sz="2400" dirty="0">
                <a:latin typeface="+mj-lt"/>
              </a:rPr>
              <a:t>Relativistic</a:t>
            </a:r>
          </a:p>
          <a:p>
            <a:pPr eaLnBrk="0" hangingPunct="0">
              <a:defRPr/>
            </a:pPr>
            <a:r>
              <a:rPr lang="en-US" sz="2400" dirty="0">
                <a:latin typeface="+mj-lt"/>
              </a:rPr>
              <a:t> Heavy Ion </a:t>
            </a:r>
          </a:p>
          <a:p>
            <a:pPr eaLnBrk="0" hangingPunct="0">
              <a:defRPr/>
            </a:pPr>
            <a:r>
              <a:rPr lang="en-US" sz="2400" dirty="0">
                <a:latin typeface="+mj-lt"/>
              </a:rPr>
              <a:t>Collider</a:t>
            </a:r>
          </a:p>
          <a:p>
            <a:pPr eaLnBrk="0" hangingPunct="0">
              <a:defRPr/>
            </a:pPr>
            <a:endParaRPr lang="en-US" sz="2400" dirty="0">
              <a:latin typeface="+mj-lt"/>
            </a:endParaRPr>
          </a:p>
          <a:p>
            <a:pPr eaLnBrk="0" hangingPunct="0">
              <a:defRPr/>
            </a:pPr>
            <a:r>
              <a:rPr lang="en-US" sz="2400" dirty="0">
                <a:latin typeface="+mj-lt"/>
              </a:rPr>
              <a:t>AGS:</a:t>
            </a:r>
          </a:p>
          <a:p>
            <a:pPr eaLnBrk="0" hangingPunct="0">
              <a:defRPr/>
            </a:pPr>
            <a:r>
              <a:rPr lang="en-US" sz="2400" dirty="0">
                <a:latin typeface="+mj-lt"/>
              </a:rPr>
              <a:t>Alternating</a:t>
            </a:r>
          </a:p>
          <a:p>
            <a:pPr eaLnBrk="0" hangingPunct="0">
              <a:defRPr/>
            </a:pPr>
            <a:r>
              <a:rPr lang="en-US" sz="2400" dirty="0">
                <a:latin typeface="+mj-lt"/>
              </a:rPr>
              <a:t>Gradient</a:t>
            </a:r>
          </a:p>
          <a:p>
            <a:pPr eaLnBrk="0" hangingPunct="0">
              <a:defRPr/>
            </a:pPr>
            <a:r>
              <a:rPr lang="en-US" sz="2400" dirty="0">
                <a:latin typeface="+mj-lt"/>
              </a:rPr>
              <a:t>Synchrotron</a:t>
            </a:r>
          </a:p>
        </p:txBody>
      </p:sp>
    </p:spTree>
    <p:extLst>
      <p:ext uri="{BB962C8B-B14F-4D97-AF65-F5344CB8AC3E}">
        <p14:creationId xmlns:p14="http://schemas.microsoft.com/office/powerpoint/2010/main" val="411106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25" y="1219200"/>
            <a:ext cx="6556375" cy="448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6" name="Group 3"/>
          <p:cNvGrpSpPr>
            <a:grpSpLocks/>
          </p:cNvGrpSpPr>
          <p:nvPr/>
        </p:nvGrpSpPr>
        <p:grpSpPr bwMode="auto">
          <a:xfrm>
            <a:off x="0" y="4292600"/>
            <a:ext cx="3914775" cy="2344738"/>
            <a:chOff x="70" y="2945"/>
            <a:chExt cx="2466" cy="1299"/>
          </a:xfrm>
        </p:grpSpPr>
        <p:sp>
          <p:nvSpPr>
            <p:cNvPr id="23561" name="AutoShape 4"/>
            <p:cNvSpPr>
              <a:spLocks noChangeArrowheads="1"/>
            </p:cNvSpPr>
            <p:nvPr/>
          </p:nvSpPr>
          <p:spPr bwMode="auto">
            <a:xfrm>
              <a:off x="70" y="2945"/>
              <a:ext cx="2466" cy="1299"/>
            </a:xfrm>
            <a:prstGeom prst="roundRect">
              <a:avLst>
                <a:gd name="adj" fmla="val 74"/>
              </a:avLst>
            </a:prstGeom>
            <a:solidFill>
              <a:srgbClr val="FFFFC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dist="152735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23562" name="Text Box 5"/>
            <p:cNvSpPr txBox="1">
              <a:spLocks noChangeArrowheads="1"/>
            </p:cNvSpPr>
            <p:nvPr/>
          </p:nvSpPr>
          <p:spPr bwMode="auto">
            <a:xfrm>
              <a:off x="113" y="2980"/>
              <a:ext cx="2396" cy="1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ts val="2475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de-DE" sz="2000">
                  <a:latin typeface="Lucida" pitchFamily="32" charset="0"/>
                </a:rPr>
                <a:t>Protons and heavy ions (Pb)</a:t>
              </a:r>
            </a:p>
            <a:p>
              <a:pPr eaLnBrk="1">
                <a:lnSpc>
                  <a:spcPts val="2475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de-DE" sz="2000">
                  <a:solidFill>
                    <a:srgbClr val="FF0000"/>
                  </a:solidFill>
                  <a:latin typeface="Lucida" pitchFamily="32" charset="0"/>
                </a:rPr>
                <a:t>Energy:   now 6.5 TeV</a:t>
              </a:r>
            </a:p>
            <a:p>
              <a:pPr eaLnBrk="1">
                <a:lnSpc>
                  <a:spcPts val="2475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de-DE" sz="2000">
                  <a:solidFill>
                    <a:srgbClr val="FF0000"/>
                  </a:solidFill>
                  <a:latin typeface="Lucida" pitchFamily="32" charset="0"/>
                </a:rPr>
                <a:t>(design 7 TeV)</a:t>
              </a:r>
            </a:p>
            <a:p>
              <a:pPr eaLnBrk="1">
                <a:lnSpc>
                  <a:spcPts val="2475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de-DE" sz="2000">
                  <a:solidFill>
                    <a:srgbClr val="000000"/>
                  </a:solidFill>
                  <a:latin typeface="Lucida" pitchFamily="32" charset="0"/>
                </a:rPr>
                <a:t>Protons in the ring:    3E14</a:t>
              </a:r>
            </a:p>
            <a:p>
              <a:pPr eaLnBrk="1">
                <a:lnSpc>
                  <a:spcPts val="2475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de-DE" sz="2000">
                  <a:latin typeface="Lucida" pitchFamily="32" charset="0"/>
                </a:rPr>
                <a:t>Current:   0.5 A </a:t>
              </a:r>
            </a:p>
            <a:p>
              <a:pPr eaLnBrk="1">
                <a:lnSpc>
                  <a:spcPts val="2475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de-DE" sz="2000">
                  <a:latin typeface="Lucida" pitchFamily="32" charset="0"/>
                </a:rPr>
                <a:t>Beam energy: 3 MJ  </a:t>
              </a:r>
            </a:p>
            <a:p>
              <a:pPr eaLnBrk="1">
                <a:lnSpc>
                  <a:spcPts val="2475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de-DE" sz="2000">
                  <a:solidFill>
                    <a:srgbClr val="FF0000"/>
                  </a:solidFill>
                  <a:latin typeface="Lucida" pitchFamily="32" charset="0"/>
                </a:rPr>
                <a:t>Magnetic dipole field:  8 T   </a:t>
              </a:r>
              <a:r>
                <a:rPr lang="en-GB" altLang="de-DE">
                  <a:solidFill>
                    <a:srgbClr val="FF0000"/>
                  </a:solidFill>
                  <a:latin typeface="Lucida" pitchFamily="32" charset="0"/>
                </a:rPr>
                <a:t>   </a:t>
              </a:r>
              <a:r>
                <a:rPr lang="en-GB" altLang="de-DE">
                  <a:latin typeface="Lucida" pitchFamily="32" charset="0"/>
                </a:rPr>
                <a:t>    </a:t>
              </a:r>
            </a:p>
          </p:txBody>
        </p:sp>
      </p:grpSp>
      <p:pic>
        <p:nvPicPr>
          <p:cNvPr id="2355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3960813" cy="29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175" y="6194425"/>
            <a:ext cx="658813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6713537" cy="895350"/>
          </a:xfrm>
          <a:noFill/>
        </p:spPr>
        <p:txBody>
          <a:bodyPr/>
          <a:lstStyle/>
          <a:p>
            <a:pPr eaLnBrk="1" hangingPunct="1"/>
            <a:r>
              <a:rPr lang="en-US" altLang="de-DE" sz="2800" dirty="0" smtClean="0"/>
              <a:t>CERN Large Hadron Collider (LHC)</a:t>
            </a:r>
          </a:p>
        </p:txBody>
      </p:sp>
      <p:sp>
        <p:nvSpPr>
          <p:cNvPr id="23560" name="Text Box 9"/>
          <p:cNvSpPr txBox="1">
            <a:spLocks noChangeArrowheads="1"/>
          </p:cNvSpPr>
          <p:nvPr/>
        </p:nvSpPr>
        <p:spPr bwMode="auto">
          <a:xfrm>
            <a:off x="4716463" y="5876925"/>
            <a:ext cx="22717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sz="2400" dirty="0" err="1" smtClean="0"/>
              <a:t>Umfang</a:t>
            </a:r>
            <a:r>
              <a:rPr lang="en-US" altLang="de-DE" sz="2400" dirty="0" smtClean="0"/>
              <a:t>: </a:t>
            </a:r>
            <a:r>
              <a:rPr lang="en-US" altLang="de-DE" sz="2400" dirty="0"/>
              <a:t>27 km</a:t>
            </a:r>
          </a:p>
        </p:txBody>
      </p:sp>
    </p:spTree>
    <p:extLst>
      <p:ext uri="{BB962C8B-B14F-4D97-AF65-F5344CB8AC3E}">
        <p14:creationId xmlns:p14="http://schemas.microsoft.com/office/powerpoint/2010/main" val="289707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763" y="19050"/>
            <a:ext cx="7772400" cy="942975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de-DE" dirty="0" smtClean="0"/>
              <a:t>Collider: </a:t>
            </a:r>
            <a:r>
              <a:rPr lang="en-US" altLang="de-DE" dirty="0" err="1" smtClean="0"/>
              <a:t>z.B</a:t>
            </a:r>
            <a:r>
              <a:rPr lang="en-US" altLang="de-DE" dirty="0" smtClean="0"/>
              <a:t>. Gold-Gold </a:t>
            </a:r>
            <a:r>
              <a:rPr lang="en-US" altLang="de-DE" dirty="0" err="1" smtClean="0"/>
              <a:t>Stöße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im</a:t>
            </a:r>
            <a:r>
              <a:rPr lang="en-US" altLang="de-DE" dirty="0" smtClean="0"/>
              <a:t> RHIC</a:t>
            </a:r>
            <a:br>
              <a:rPr lang="en-US" altLang="de-DE" dirty="0" smtClean="0"/>
            </a:br>
            <a:r>
              <a:rPr lang="en-US" altLang="de-DE" dirty="0" smtClean="0"/>
              <a:t>Das Experiment </a:t>
            </a:r>
            <a:r>
              <a:rPr lang="en-US" altLang="de-DE" dirty="0" err="1" smtClean="0"/>
              <a:t>ist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im</a:t>
            </a:r>
            <a:r>
              <a:rPr lang="en-US" altLang="de-DE" dirty="0" smtClean="0"/>
              <a:t> Ring, </a:t>
            </a:r>
            <a:r>
              <a:rPr lang="en-US" altLang="de-DE" dirty="0" err="1" smtClean="0"/>
              <a:t>anders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als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bei</a:t>
            </a:r>
            <a:r>
              <a:rPr lang="en-US" altLang="de-DE" dirty="0"/>
              <a:t> </a:t>
            </a:r>
            <a:r>
              <a:rPr lang="en-US" altLang="de-DE" dirty="0" smtClean="0"/>
              <a:t>GSI</a:t>
            </a:r>
          </a:p>
        </p:txBody>
      </p:sp>
      <p:pic>
        <p:nvPicPr>
          <p:cNvPr id="22532" name="Picture 3" descr="ripp_tand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025" y="4343400"/>
            <a:ext cx="18319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 descr="rin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1114425"/>
            <a:ext cx="2286000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5" descr="rf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1200150"/>
            <a:ext cx="2074863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Rectangle 6"/>
          <p:cNvSpPr>
            <a:spLocks noChangeArrowheads="1"/>
          </p:cNvSpPr>
          <p:nvPr/>
        </p:nvSpPr>
        <p:spPr bwMode="auto">
          <a:xfrm>
            <a:off x="4251325" y="1905000"/>
            <a:ext cx="11064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2536" name="Text Box 7"/>
          <p:cNvSpPr txBox="1">
            <a:spLocks noChangeArrowheads="1"/>
          </p:cNvSpPr>
          <p:nvPr/>
        </p:nvSpPr>
        <p:spPr bwMode="auto">
          <a:xfrm>
            <a:off x="4267200" y="2895600"/>
            <a:ext cx="78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kumimoji="1" lang="en-US" altLang="de-DE" b="1">
                <a:latin typeface="Times New Roman" charset="0"/>
              </a:rPr>
              <a:t>RHIC</a:t>
            </a:r>
          </a:p>
        </p:txBody>
      </p:sp>
      <p:sp>
        <p:nvSpPr>
          <p:cNvPr id="22537" name="Freeform 8"/>
          <p:cNvSpPr>
            <a:spLocks/>
          </p:cNvSpPr>
          <p:nvPr/>
        </p:nvSpPr>
        <p:spPr bwMode="auto">
          <a:xfrm>
            <a:off x="6399213" y="3244850"/>
            <a:ext cx="388937" cy="322263"/>
          </a:xfrm>
          <a:custGeom>
            <a:avLst/>
            <a:gdLst>
              <a:gd name="T0" fmla="*/ 0 w 292"/>
              <a:gd name="T1" fmla="*/ 2147483647 h 246"/>
              <a:gd name="T2" fmla="*/ 2147483647 w 292"/>
              <a:gd name="T3" fmla="*/ 2147483647 h 246"/>
              <a:gd name="T4" fmla="*/ 2147483647 w 292"/>
              <a:gd name="T5" fmla="*/ 2147483647 h 246"/>
              <a:gd name="T6" fmla="*/ 2147483647 w 292"/>
              <a:gd name="T7" fmla="*/ 2147483647 h 246"/>
              <a:gd name="T8" fmla="*/ 2147483647 w 292"/>
              <a:gd name="T9" fmla="*/ 2147483647 h 246"/>
              <a:gd name="T10" fmla="*/ 2147483647 w 292"/>
              <a:gd name="T11" fmla="*/ 0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2" h="246">
                <a:moveTo>
                  <a:pt x="0" y="246"/>
                </a:moveTo>
                <a:lnTo>
                  <a:pt x="64" y="214"/>
                </a:lnTo>
                <a:lnTo>
                  <a:pt x="66" y="172"/>
                </a:lnTo>
                <a:lnTo>
                  <a:pt x="232" y="106"/>
                </a:lnTo>
                <a:lnTo>
                  <a:pt x="232" y="61"/>
                </a:lnTo>
                <a:lnTo>
                  <a:pt x="292" y="0"/>
                </a:lnTo>
              </a:path>
            </a:pathLst>
          </a:custGeom>
          <a:noFill/>
          <a:ln w="28575" cmpd="sng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2538" name="Oval 9"/>
          <p:cNvSpPr>
            <a:spLocks noChangeArrowheads="1"/>
          </p:cNvSpPr>
          <p:nvPr/>
        </p:nvSpPr>
        <p:spPr bwMode="auto">
          <a:xfrm>
            <a:off x="2382838" y="2401888"/>
            <a:ext cx="4633912" cy="13049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99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2539" name="Rectangle 10"/>
          <p:cNvSpPr>
            <a:spLocks noChangeArrowheads="1"/>
          </p:cNvSpPr>
          <p:nvPr/>
        </p:nvSpPr>
        <p:spPr bwMode="auto">
          <a:xfrm>
            <a:off x="4713288" y="3794125"/>
            <a:ext cx="8588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2540" name="Rectangle 11"/>
          <p:cNvSpPr>
            <a:spLocks noChangeArrowheads="1"/>
          </p:cNvSpPr>
          <p:nvPr/>
        </p:nvSpPr>
        <p:spPr bwMode="auto">
          <a:xfrm>
            <a:off x="2209800" y="3614738"/>
            <a:ext cx="874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2541" name="Rectangle 12"/>
          <p:cNvSpPr>
            <a:spLocks noChangeArrowheads="1"/>
          </p:cNvSpPr>
          <p:nvPr/>
        </p:nvSpPr>
        <p:spPr bwMode="auto">
          <a:xfrm>
            <a:off x="4267200" y="2813050"/>
            <a:ext cx="76041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2542" name="Rectangle 13"/>
          <p:cNvSpPr>
            <a:spLocks noChangeArrowheads="1"/>
          </p:cNvSpPr>
          <p:nvPr/>
        </p:nvSpPr>
        <p:spPr bwMode="auto">
          <a:xfrm>
            <a:off x="4098925" y="4575175"/>
            <a:ext cx="4476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2543" name="Rectangle 14"/>
          <p:cNvSpPr>
            <a:spLocks noChangeArrowheads="1"/>
          </p:cNvSpPr>
          <p:nvPr/>
        </p:nvSpPr>
        <p:spPr bwMode="auto">
          <a:xfrm>
            <a:off x="4238625" y="4657725"/>
            <a:ext cx="3921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sz="1500" b="1">
                <a:solidFill>
                  <a:srgbClr val="000000"/>
                </a:solidFill>
                <a:latin typeface="Times New Roman" charset="0"/>
              </a:rPr>
              <a:t>AGS</a:t>
            </a:r>
            <a:endParaRPr lang="en-US" altLang="de-DE" sz="2400">
              <a:latin typeface="Times New Roman" charset="0"/>
            </a:endParaRPr>
          </a:p>
        </p:txBody>
      </p:sp>
      <p:sp>
        <p:nvSpPr>
          <p:cNvPr id="22544" name="Rectangle 15"/>
          <p:cNvSpPr>
            <a:spLocks noChangeArrowheads="1"/>
          </p:cNvSpPr>
          <p:nvPr/>
        </p:nvSpPr>
        <p:spPr bwMode="auto">
          <a:xfrm>
            <a:off x="2457450" y="4489450"/>
            <a:ext cx="528638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2545" name="Rectangle 16"/>
          <p:cNvSpPr>
            <a:spLocks noChangeArrowheads="1"/>
          </p:cNvSpPr>
          <p:nvPr/>
        </p:nvSpPr>
        <p:spPr bwMode="auto">
          <a:xfrm>
            <a:off x="2800350" y="4473575"/>
            <a:ext cx="6111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sz="1000" b="1">
                <a:solidFill>
                  <a:srgbClr val="000000"/>
                </a:solidFill>
                <a:latin typeface="Times New Roman" charset="0"/>
              </a:rPr>
              <a:t>BOOSTER</a:t>
            </a:r>
            <a:endParaRPr lang="en-US" altLang="de-DE" sz="1000">
              <a:latin typeface="Times New Roman" charset="0"/>
            </a:endParaRPr>
          </a:p>
        </p:txBody>
      </p:sp>
      <p:sp>
        <p:nvSpPr>
          <p:cNvPr id="22546" name="Rectangle 17"/>
          <p:cNvSpPr>
            <a:spLocks noChangeArrowheads="1"/>
          </p:cNvSpPr>
          <p:nvPr/>
        </p:nvSpPr>
        <p:spPr bwMode="auto">
          <a:xfrm>
            <a:off x="2986088" y="4033838"/>
            <a:ext cx="836612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2547" name="Rectangle 18"/>
          <p:cNvSpPr>
            <a:spLocks noChangeArrowheads="1"/>
          </p:cNvSpPr>
          <p:nvPr/>
        </p:nvSpPr>
        <p:spPr bwMode="auto">
          <a:xfrm>
            <a:off x="5407025" y="4143375"/>
            <a:ext cx="587375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2548" name="Oval 19"/>
          <p:cNvSpPr>
            <a:spLocks noChangeArrowheads="1"/>
          </p:cNvSpPr>
          <p:nvPr/>
        </p:nvSpPr>
        <p:spPr bwMode="auto">
          <a:xfrm>
            <a:off x="3700463" y="4460875"/>
            <a:ext cx="1395412" cy="61277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2549" name="Arc 20"/>
          <p:cNvSpPr>
            <a:spLocks/>
          </p:cNvSpPr>
          <p:nvPr/>
        </p:nvSpPr>
        <p:spPr bwMode="auto">
          <a:xfrm flipH="1">
            <a:off x="3151188" y="2462213"/>
            <a:ext cx="1595437" cy="584200"/>
          </a:xfrm>
          <a:custGeom>
            <a:avLst/>
            <a:gdLst>
              <a:gd name="T0" fmla="*/ 2147483647 w 15493"/>
              <a:gd name="T1" fmla="*/ 0 h 21120"/>
              <a:gd name="T2" fmla="*/ 2147483647 w 15493"/>
              <a:gd name="T3" fmla="*/ 128446217 h 21120"/>
              <a:gd name="T4" fmla="*/ 0 w 15493"/>
              <a:gd name="T5" fmla="*/ 446988985 h 2112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493" h="21120" fill="none" extrusionOk="0">
                <a:moveTo>
                  <a:pt x="4529" y="0"/>
                </a:moveTo>
                <a:cubicBezTo>
                  <a:pt x="8703" y="895"/>
                  <a:pt x="12518" y="3007"/>
                  <a:pt x="15492" y="6069"/>
                </a:cubicBezTo>
              </a:path>
              <a:path w="15493" h="21120" stroke="0" extrusionOk="0">
                <a:moveTo>
                  <a:pt x="4529" y="0"/>
                </a:moveTo>
                <a:cubicBezTo>
                  <a:pt x="8703" y="895"/>
                  <a:pt x="12518" y="3007"/>
                  <a:pt x="15492" y="6069"/>
                </a:cubicBezTo>
                <a:lnTo>
                  <a:pt x="0" y="21120"/>
                </a:lnTo>
                <a:lnTo>
                  <a:pt x="4529" y="0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2550" name="Arc 21"/>
          <p:cNvSpPr>
            <a:spLocks/>
          </p:cNvSpPr>
          <p:nvPr/>
        </p:nvSpPr>
        <p:spPr bwMode="auto">
          <a:xfrm flipH="1">
            <a:off x="2470150" y="2808288"/>
            <a:ext cx="2225675" cy="447675"/>
          </a:xfrm>
          <a:custGeom>
            <a:avLst/>
            <a:gdLst>
              <a:gd name="T0" fmla="*/ 2147483647 w 21600"/>
              <a:gd name="T1" fmla="*/ 0 h 16156"/>
              <a:gd name="T2" fmla="*/ 2147483647 w 21600"/>
              <a:gd name="T3" fmla="*/ 343732685 h 16156"/>
              <a:gd name="T4" fmla="*/ 0 w 21600"/>
              <a:gd name="T5" fmla="*/ 181313196 h 1615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16156" fill="none" extrusionOk="0">
                <a:moveTo>
                  <a:pt x="19847" y="0"/>
                </a:moveTo>
                <a:cubicBezTo>
                  <a:pt x="21003" y="2692"/>
                  <a:pt x="21600" y="5591"/>
                  <a:pt x="21600" y="8522"/>
                </a:cubicBezTo>
                <a:cubicBezTo>
                  <a:pt x="21600" y="11129"/>
                  <a:pt x="21127" y="13716"/>
                  <a:pt x="20205" y="16155"/>
                </a:cubicBezTo>
              </a:path>
              <a:path w="21600" h="16156" stroke="0" extrusionOk="0">
                <a:moveTo>
                  <a:pt x="19847" y="0"/>
                </a:moveTo>
                <a:cubicBezTo>
                  <a:pt x="21003" y="2692"/>
                  <a:pt x="21600" y="5591"/>
                  <a:pt x="21600" y="8522"/>
                </a:cubicBezTo>
                <a:cubicBezTo>
                  <a:pt x="21600" y="11129"/>
                  <a:pt x="21127" y="13716"/>
                  <a:pt x="20205" y="16155"/>
                </a:cubicBezTo>
                <a:lnTo>
                  <a:pt x="0" y="8522"/>
                </a:lnTo>
                <a:lnTo>
                  <a:pt x="19847" y="0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2551" name="Arc 22"/>
          <p:cNvSpPr>
            <a:spLocks/>
          </p:cNvSpPr>
          <p:nvPr/>
        </p:nvSpPr>
        <p:spPr bwMode="auto">
          <a:xfrm flipH="1">
            <a:off x="4694238" y="2803525"/>
            <a:ext cx="2225675" cy="441325"/>
          </a:xfrm>
          <a:custGeom>
            <a:avLst/>
            <a:gdLst>
              <a:gd name="T0" fmla="*/ 1429880576 w 21600"/>
              <a:gd name="T1" fmla="*/ 337070045 h 15969"/>
              <a:gd name="T2" fmla="*/ 1939693692 w 21600"/>
              <a:gd name="T3" fmla="*/ 0 h 15969"/>
              <a:gd name="T4" fmla="*/ 2147483647 w 21600"/>
              <a:gd name="T5" fmla="*/ 180893947 h 1596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15969" fill="none" extrusionOk="0">
                <a:moveTo>
                  <a:pt x="1306" y="15969"/>
                </a:moveTo>
                <a:cubicBezTo>
                  <a:pt x="442" y="13597"/>
                  <a:pt x="0" y="11093"/>
                  <a:pt x="0" y="8570"/>
                </a:cubicBezTo>
                <a:cubicBezTo>
                  <a:pt x="-1" y="5622"/>
                  <a:pt x="603" y="2705"/>
                  <a:pt x="1772" y="-1"/>
                </a:cubicBezTo>
              </a:path>
              <a:path w="21600" h="15969" stroke="0" extrusionOk="0">
                <a:moveTo>
                  <a:pt x="1306" y="15969"/>
                </a:moveTo>
                <a:cubicBezTo>
                  <a:pt x="442" y="13597"/>
                  <a:pt x="0" y="11093"/>
                  <a:pt x="0" y="8570"/>
                </a:cubicBezTo>
                <a:cubicBezTo>
                  <a:pt x="-1" y="5622"/>
                  <a:pt x="603" y="2705"/>
                  <a:pt x="1772" y="-1"/>
                </a:cubicBezTo>
                <a:lnTo>
                  <a:pt x="21600" y="8570"/>
                </a:lnTo>
                <a:lnTo>
                  <a:pt x="1306" y="15969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2552" name="Arc 23"/>
          <p:cNvSpPr>
            <a:spLocks/>
          </p:cNvSpPr>
          <p:nvPr/>
        </p:nvSpPr>
        <p:spPr bwMode="auto">
          <a:xfrm rot="21573105" flipH="1">
            <a:off x="4786313" y="2970213"/>
            <a:ext cx="1522412" cy="666750"/>
          </a:xfrm>
          <a:custGeom>
            <a:avLst/>
            <a:gdLst>
              <a:gd name="T0" fmla="*/ 2147483647 w 14882"/>
              <a:gd name="T1" fmla="*/ 648992068 h 21371"/>
              <a:gd name="T2" fmla="*/ 0 w 14882"/>
              <a:gd name="T3" fmla="*/ 475439860 h 21371"/>
              <a:gd name="T4" fmla="*/ 2147483647 w 14882"/>
              <a:gd name="T5" fmla="*/ 0 h 2137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882" h="21371" fill="none" extrusionOk="0">
                <a:moveTo>
                  <a:pt x="11747" y="21371"/>
                </a:moveTo>
                <a:cubicBezTo>
                  <a:pt x="7335" y="20724"/>
                  <a:pt x="3232" y="18727"/>
                  <a:pt x="0" y="15655"/>
                </a:cubicBezTo>
              </a:path>
              <a:path w="14882" h="21371" stroke="0" extrusionOk="0">
                <a:moveTo>
                  <a:pt x="11747" y="21371"/>
                </a:moveTo>
                <a:cubicBezTo>
                  <a:pt x="7335" y="20724"/>
                  <a:pt x="3232" y="18727"/>
                  <a:pt x="0" y="15655"/>
                </a:cubicBezTo>
                <a:lnTo>
                  <a:pt x="14882" y="0"/>
                </a:lnTo>
                <a:lnTo>
                  <a:pt x="11747" y="21371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2553" name="Arc 24"/>
          <p:cNvSpPr>
            <a:spLocks/>
          </p:cNvSpPr>
          <p:nvPr/>
        </p:nvSpPr>
        <p:spPr bwMode="auto">
          <a:xfrm flipH="1">
            <a:off x="3132138" y="3111500"/>
            <a:ext cx="1657350" cy="519113"/>
          </a:xfrm>
          <a:custGeom>
            <a:avLst/>
            <a:gdLst>
              <a:gd name="T0" fmla="*/ 2147483647 w 16143"/>
              <a:gd name="T1" fmla="*/ 215695338 h 21035"/>
              <a:gd name="T2" fmla="*/ 2147483647 w 16143"/>
              <a:gd name="T3" fmla="*/ 316155463 h 21035"/>
              <a:gd name="T4" fmla="*/ 0 w 16143"/>
              <a:gd name="T5" fmla="*/ 0 h 2103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143" h="21035" fill="none" extrusionOk="0">
                <a:moveTo>
                  <a:pt x="16143" y="14351"/>
                </a:moveTo>
                <a:cubicBezTo>
                  <a:pt x="13178" y="17686"/>
                  <a:pt x="9252" y="20021"/>
                  <a:pt x="4907" y="21035"/>
                </a:cubicBezTo>
              </a:path>
              <a:path w="16143" h="21035" stroke="0" extrusionOk="0">
                <a:moveTo>
                  <a:pt x="16143" y="14351"/>
                </a:moveTo>
                <a:cubicBezTo>
                  <a:pt x="13178" y="17686"/>
                  <a:pt x="9252" y="20021"/>
                  <a:pt x="4907" y="21035"/>
                </a:cubicBezTo>
                <a:lnTo>
                  <a:pt x="0" y="0"/>
                </a:lnTo>
                <a:lnTo>
                  <a:pt x="16143" y="14351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2554" name="Arc 25"/>
          <p:cNvSpPr>
            <a:spLocks/>
          </p:cNvSpPr>
          <p:nvPr/>
        </p:nvSpPr>
        <p:spPr bwMode="auto">
          <a:xfrm flipH="1">
            <a:off x="4687888" y="2468563"/>
            <a:ext cx="1558925" cy="574675"/>
          </a:xfrm>
          <a:custGeom>
            <a:avLst/>
            <a:gdLst>
              <a:gd name="T0" fmla="*/ 0 w 15115"/>
              <a:gd name="T1" fmla="*/ 114899647 h 21197"/>
              <a:gd name="T2" fmla="*/ 2147483647 w 15115"/>
              <a:gd name="T3" fmla="*/ 0 h 21197"/>
              <a:gd name="T4" fmla="*/ 2147483647 w 15115"/>
              <a:gd name="T5" fmla="*/ 422394367 h 2119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115" h="21197" fill="none" extrusionOk="0">
                <a:moveTo>
                  <a:pt x="0" y="5766"/>
                </a:moveTo>
                <a:cubicBezTo>
                  <a:pt x="3013" y="2815"/>
                  <a:pt x="6824" y="810"/>
                  <a:pt x="10962" y="-1"/>
                </a:cubicBezTo>
              </a:path>
              <a:path w="15115" h="21197" stroke="0" extrusionOk="0">
                <a:moveTo>
                  <a:pt x="0" y="5766"/>
                </a:moveTo>
                <a:cubicBezTo>
                  <a:pt x="3013" y="2815"/>
                  <a:pt x="6824" y="810"/>
                  <a:pt x="10962" y="-1"/>
                </a:cubicBezTo>
                <a:lnTo>
                  <a:pt x="15115" y="21197"/>
                </a:lnTo>
                <a:lnTo>
                  <a:pt x="0" y="5766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2555" name="Arc 26"/>
          <p:cNvSpPr>
            <a:spLocks/>
          </p:cNvSpPr>
          <p:nvPr/>
        </p:nvSpPr>
        <p:spPr bwMode="auto">
          <a:xfrm rot="26143">
            <a:off x="4702175" y="3078163"/>
            <a:ext cx="1701800" cy="685800"/>
          </a:xfrm>
          <a:custGeom>
            <a:avLst/>
            <a:gdLst>
              <a:gd name="T0" fmla="*/ 2147483647 w 15538"/>
              <a:gd name="T1" fmla="*/ 504980134 h 21241"/>
              <a:gd name="T2" fmla="*/ 2147483647 w 15538"/>
              <a:gd name="T3" fmla="*/ 714895439 h 21241"/>
              <a:gd name="T4" fmla="*/ 0 w 15538"/>
              <a:gd name="T5" fmla="*/ 0 h 2124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538" h="21241" fill="none" extrusionOk="0">
                <a:moveTo>
                  <a:pt x="15538" y="15004"/>
                </a:moveTo>
                <a:cubicBezTo>
                  <a:pt x="12410" y="18242"/>
                  <a:pt x="8349" y="20423"/>
                  <a:pt x="3921" y="21240"/>
                </a:cubicBezTo>
              </a:path>
              <a:path w="15538" h="21241" stroke="0" extrusionOk="0">
                <a:moveTo>
                  <a:pt x="15538" y="15004"/>
                </a:moveTo>
                <a:cubicBezTo>
                  <a:pt x="12410" y="18242"/>
                  <a:pt x="8349" y="20423"/>
                  <a:pt x="3921" y="21240"/>
                </a:cubicBezTo>
                <a:lnTo>
                  <a:pt x="0" y="0"/>
                </a:lnTo>
                <a:lnTo>
                  <a:pt x="15538" y="15004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2556" name="Arc 27"/>
          <p:cNvSpPr>
            <a:spLocks/>
          </p:cNvSpPr>
          <p:nvPr/>
        </p:nvSpPr>
        <p:spPr bwMode="auto">
          <a:xfrm>
            <a:off x="3046413" y="3065463"/>
            <a:ext cx="1658937" cy="696912"/>
          </a:xfrm>
          <a:custGeom>
            <a:avLst/>
            <a:gdLst>
              <a:gd name="T0" fmla="*/ 2147483647 w 15013"/>
              <a:gd name="T1" fmla="*/ 749858779 h 21246"/>
              <a:gd name="T2" fmla="*/ 0 w 15013"/>
              <a:gd name="T3" fmla="*/ 548118073 h 21246"/>
              <a:gd name="T4" fmla="*/ 2147483647 w 15013"/>
              <a:gd name="T5" fmla="*/ 0 h 2124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013" h="21246" fill="none" extrusionOk="0">
                <a:moveTo>
                  <a:pt x="11119" y="21246"/>
                </a:moveTo>
                <a:cubicBezTo>
                  <a:pt x="6930" y="20478"/>
                  <a:pt x="3062" y="18489"/>
                  <a:pt x="0" y="15529"/>
                </a:cubicBezTo>
              </a:path>
              <a:path w="15013" h="21246" stroke="0" extrusionOk="0">
                <a:moveTo>
                  <a:pt x="11119" y="21246"/>
                </a:moveTo>
                <a:cubicBezTo>
                  <a:pt x="6930" y="20478"/>
                  <a:pt x="3062" y="18489"/>
                  <a:pt x="0" y="15529"/>
                </a:cubicBezTo>
                <a:lnTo>
                  <a:pt x="15013" y="0"/>
                </a:lnTo>
                <a:lnTo>
                  <a:pt x="11119" y="21246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2557" name="Arc 28"/>
          <p:cNvSpPr>
            <a:spLocks/>
          </p:cNvSpPr>
          <p:nvPr/>
        </p:nvSpPr>
        <p:spPr bwMode="auto">
          <a:xfrm>
            <a:off x="2319338" y="2762250"/>
            <a:ext cx="2387600" cy="579438"/>
          </a:xfrm>
          <a:custGeom>
            <a:avLst/>
            <a:gdLst>
              <a:gd name="T0" fmla="*/ 2147483647 w 21600"/>
              <a:gd name="T1" fmla="*/ 626200481 h 17626"/>
              <a:gd name="T2" fmla="*/ 2147483647 w 21600"/>
              <a:gd name="T3" fmla="*/ 0 h 17626"/>
              <a:gd name="T4" fmla="*/ 2147483647 w 21600"/>
              <a:gd name="T5" fmla="*/ 328732607 h 1762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17626" fill="none" extrusionOk="0">
                <a:moveTo>
                  <a:pt x="1688" y="17626"/>
                </a:moveTo>
                <a:cubicBezTo>
                  <a:pt x="574" y="14975"/>
                  <a:pt x="0" y="12128"/>
                  <a:pt x="0" y="9253"/>
                </a:cubicBezTo>
                <a:cubicBezTo>
                  <a:pt x="-1" y="6052"/>
                  <a:pt x="711" y="2892"/>
                  <a:pt x="2082" y="0"/>
                </a:cubicBezTo>
              </a:path>
              <a:path w="21600" h="17626" stroke="0" extrusionOk="0">
                <a:moveTo>
                  <a:pt x="1688" y="17626"/>
                </a:moveTo>
                <a:cubicBezTo>
                  <a:pt x="574" y="14975"/>
                  <a:pt x="0" y="12128"/>
                  <a:pt x="0" y="9253"/>
                </a:cubicBezTo>
                <a:cubicBezTo>
                  <a:pt x="-1" y="6052"/>
                  <a:pt x="711" y="2892"/>
                  <a:pt x="2082" y="0"/>
                </a:cubicBezTo>
                <a:lnTo>
                  <a:pt x="21600" y="9253"/>
                </a:lnTo>
                <a:lnTo>
                  <a:pt x="1688" y="17626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2558" name="Arc 29"/>
          <p:cNvSpPr>
            <a:spLocks/>
          </p:cNvSpPr>
          <p:nvPr/>
        </p:nvSpPr>
        <p:spPr bwMode="auto">
          <a:xfrm>
            <a:off x="3074988" y="2365375"/>
            <a:ext cx="1631950" cy="706438"/>
          </a:xfrm>
          <a:custGeom>
            <a:avLst/>
            <a:gdLst>
              <a:gd name="T0" fmla="*/ 0 w 14768"/>
              <a:gd name="T1" fmla="*/ 201645376 h 21256"/>
              <a:gd name="T2" fmla="*/ 2147483647 w 14768"/>
              <a:gd name="T3" fmla="*/ 0 h 21256"/>
              <a:gd name="T4" fmla="*/ 2147483647 w 14768"/>
              <a:gd name="T5" fmla="*/ 780295435 h 2125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768" h="21256" fill="none" extrusionOk="0">
                <a:moveTo>
                  <a:pt x="0" y="5493"/>
                </a:moveTo>
                <a:cubicBezTo>
                  <a:pt x="3037" y="2647"/>
                  <a:pt x="6833" y="739"/>
                  <a:pt x="10929" y="-1"/>
                </a:cubicBezTo>
              </a:path>
              <a:path w="14768" h="21256" stroke="0" extrusionOk="0">
                <a:moveTo>
                  <a:pt x="0" y="5493"/>
                </a:moveTo>
                <a:cubicBezTo>
                  <a:pt x="3037" y="2647"/>
                  <a:pt x="6833" y="739"/>
                  <a:pt x="10929" y="-1"/>
                </a:cubicBezTo>
                <a:lnTo>
                  <a:pt x="14768" y="21256"/>
                </a:lnTo>
                <a:lnTo>
                  <a:pt x="0" y="5493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2559" name="Arc 30"/>
          <p:cNvSpPr>
            <a:spLocks/>
          </p:cNvSpPr>
          <p:nvPr/>
        </p:nvSpPr>
        <p:spPr bwMode="auto">
          <a:xfrm>
            <a:off x="4699000" y="2368550"/>
            <a:ext cx="1617663" cy="701675"/>
          </a:xfrm>
          <a:custGeom>
            <a:avLst/>
            <a:gdLst>
              <a:gd name="T0" fmla="*/ 2147483647 w 14647"/>
              <a:gd name="T1" fmla="*/ 0 h 21263"/>
              <a:gd name="T2" fmla="*/ 2147483647 w 14647"/>
              <a:gd name="T3" fmla="*/ 193625274 h 21263"/>
              <a:gd name="T4" fmla="*/ 0 w 14647"/>
              <a:gd name="T5" fmla="*/ 764115363 h 2126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647" h="21263" fill="none" extrusionOk="0">
                <a:moveTo>
                  <a:pt x="3802" y="0"/>
                </a:moveTo>
                <a:cubicBezTo>
                  <a:pt x="7857" y="725"/>
                  <a:pt x="11619" y="2594"/>
                  <a:pt x="14647" y="5387"/>
                </a:cubicBezTo>
              </a:path>
              <a:path w="14647" h="21263" stroke="0" extrusionOk="0">
                <a:moveTo>
                  <a:pt x="3802" y="0"/>
                </a:moveTo>
                <a:cubicBezTo>
                  <a:pt x="7857" y="725"/>
                  <a:pt x="11619" y="2594"/>
                  <a:pt x="14647" y="5387"/>
                </a:cubicBezTo>
                <a:lnTo>
                  <a:pt x="0" y="21263"/>
                </a:lnTo>
                <a:lnTo>
                  <a:pt x="3802" y="0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2560" name="Arc 31"/>
          <p:cNvSpPr>
            <a:spLocks/>
          </p:cNvSpPr>
          <p:nvPr/>
        </p:nvSpPr>
        <p:spPr bwMode="auto">
          <a:xfrm>
            <a:off x="4699000" y="2751138"/>
            <a:ext cx="2387600" cy="588962"/>
          </a:xfrm>
          <a:custGeom>
            <a:avLst/>
            <a:gdLst>
              <a:gd name="T0" fmla="*/ 2147483647 w 21600"/>
              <a:gd name="T1" fmla="*/ 0 h 17979"/>
              <a:gd name="T2" fmla="*/ 2147483647 w 21600"/>
              <a:gd name="T3" fmla="*/ 632019908 h 17979"/>
              <a:gd name="T4" fmla="*/ 0 w 21600"/>
              <a:gd name="T5" fmla="*/ 336662983 h 1797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17979" fill="none" extrusionOk="0">
                <a:moveTo>
                  <a:pt x="19360" y="0"/>
                </a:moveTo>
                <a:cubicBezTo>
                  <a:pt x="20833" y="2977"/>
                  <a:pt x="21600" y="6254"/>
                  <a:pt x="21600" y="9577"/>
                </a:cubicBezTo>
                <a:cubicBezTo>
                  <a:pt x="21600" y="12463"/>
                  <a:pt x="21021" y="15320"/>
                  <a:pt x="19898" y="17978"/>
                </a:cubicBezTo>
              </a:path>
              <a:path w="21600" h="17979" stroke="0" extrusionOk="0">
                <a:moveTo>
                  <a:pt x="19360" y="0"/>
                </a:moveTo>
                <a:cubicBezTo>
                  <a:pt x="20833" y="2977"/>
                  <a:pt x="21600" y="6254"/>
                  <a:pt x="21600" y="9577"/>
                </a:cubicBezTo>
                <a:cubicBezTo>
                  <a:pt x="21600" y="12463"/>
                  <a:pt x="21021" y="15320"/>
                  <a:pt x="19898" y="17978"/>
                </a:cubicBezTo>
                <a:lnTo>
                  <a:pt x="0" y="9577"/>
                </a:lnTo>
                <a:lnTo>
                  <a:pt x="19360" y="0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2561" name="Freeform 32"/>
          <p:cNvSpPr>
            <a:spLocks/>
          </p:cNvSpPr>
          <p:nvPr/>
        </p:nvSpPr>
        <p:spPr bwMode="auto">
          <a:xfrm>
            <a:off x="4279900" y="3630613"/>
            <a:ext cx="852488" cy="128587"/>
          </a:xfrm>
          <a:custGeom>
            <a:avLst/>
            <a:gdLst>
              <a:gd name="T0" fmla="*/ 0 w 639"/>
              <a:gd name="T1" fmla="*/ 0 h 99"/>
              <a:gd name="T2" fmla="*/ 2147483647 w 639"/>
              <a:gd name="T3" fmla="*/ 2147483647 h 99"/>
              <a:gd name="T4" fmla="*/ 2147483647 w 639"/>
              <a:gd name="T5" fmla="*/ 2147483647 h 99"/>
              <a:gd name="T6" fmla="*/ 2147483647 w 639"/>
              <a:gd name="T7" fmla="*/ 2147483647 h 99"/>
              <a:gd name="T8" fmla="*/ 2147483647 w 639"/>
              <a:gd name="T9" fmla="*/ 2147483647 h 99"/>
              <a:gd name="T10" fmla="*/ 2147483647 w 639"/>
              <a:gd name="T11" fmla="*/ 2147483647 h 9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39" h="99">
                <a:moveTo>
                  <a:pt x="0" y="0"/>
                </a:moveTo>
                <a:lnTo>
                  <a:pt x="172" y="18"/>
                </a:lnTo>
                <a:lnTo>
                  <a:pt x="220" y="57"/>
                </a:lnTo>
                <a:lnTo>
                  <a:pt x="406" y="57"/>
                </a:lnTo>
                <a:lnTo>
                  <a:pt x="445" y="95"/>
                </a:lnTo>
                <a:lnTo>
                  <a:pt x="639" y="99"/>
                </a:lnTo>
              </a:path>
            </a:pathLst>
          </a:custGeom>
          <a:noFill/>
          <a:ln w="28575" cmpd="sng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2562" name="Freeform 33"/>
          <p:cNvSpPr>
            <a:spLocks/>
          </p:cNvSpPr>
          <p:nvPr/>
        </p:nvSpPr>
        <p:spPr bwMode="auto">
          <a:xfrm>
            <a:off x="4273550" y="3633788"/>
            <a:ext cx="841375" cy="127000"/>
          </a:xfrm>
          <a:custGeom>
            <a:avLst/>
            <a:gdLst>
              <a:gd name="T0" fmla="*/ 0 w 630"/>
              <a:gd name="T1" fmla="*/ 2147483647 h 97"/>
              <a:gd name="T2" fmla="*/ 2147483647 w 630"/>
              <a:gd name="T3" fmla="*/ 2147483647 h 97"/>
              <a:gd name="T4" fmla="*/ 2147483647 w 630"/>
              <a:gd name="T5" fmla="*/ 2147483647 h 97"/>
              <a:gd name="T6" fmla="*/ 2147483647 w 630"/>
              <a:gd name="T7" fmla="*/ 2147483647 h 97"/>
              <a:gd name="T8" fmla="*/ 2147483647 w 630"/>
              <a:gd name="T9" fmla="*/ 2147483647 h 97"/>
              <a:gd name="T10" fmla="*/ 2147483647 w 630"/>
              <a:gd name="T11" fmla="*/ 0 h 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30" h="97">
                <a:moveTo>
                  <a:pt x="0" y="97"/>
                </a:moveTo>
                <a:lnTo>
                  <a:pt x="177" y="96"/>
                </a:lnTo>
                <a:lnTo>
                  <a:pt x="225" y="51"/>
                </a:lnTo>
                <a:lnTo>
                  <a:pt x="408" y="51"/>
                </a:lnTo>
                <a:lnTo>
                  <a:pt x="449" y="15"/>
                </a:lnTo>
                <a:lnTo>
                  <a:pt x="630" y="0"/>
                </a:lnTo>
              </a:path>
            </a:pathLst>
          </a:custGeom>
          <a:noFill/>
          <a:ln w="28575" cmpd="sng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2563" name="Rectangle 34"/>
          <p:cNvSpPr>
            <a:spLocks noChangeArrowheads="1"/>
          </p:cNvSpPr>
          <p:nvPr/>
        </p:nvSpPr>
        <p:spPr bwMode="auto">
          <a:xfrm>
            <a:off x="4635500" y="3668713"/>
            <a:ext cx="127000" cy="74612"/>
          </a:xfrm>
          <a:prstGeom prst="rect">
            <a:avLst/>
          </a:prstGeom>
          <a:solidFill>
            <a:schemeClr val="accent1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2564" name="Arc 35"/>
          <p:cNvSpPr>
            <a:spLocks/>
          </p:cNvSpPr>
          <p:nvPr/>
        </p:nvSpPr>
        <p:spPr bwMode="auto">
          <a:xfrm>
            <a:off x="3844925" y="3741738"/>
            <a:ext cx="855663" cy="403225"/>
          </a:xfrm>
          <a:custGeom>
            <a:avLst/>
            <a:gdLst>
              <a:gd name="T0" fmla="*/ 260969807 w 21600"/>
              <a:gd name="T1" fmla="*/ 0 h 21188"/>
              <a:gd name="T2" fmla="*/ 1342767306 w 21600"/>
              <a:gd name="T3" fmla="*/ 146036836 h 21188"/>
              <a:gd name="T4" fmla="*/ 0 w 21600"/>
              <a:gd name="T5" fmla="*/ 146036836 h 211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188" fill="none" extrusionOk="0">
                <a:moveTo>
                  <a:pt x="4198" y="-1"/>
                </a:moveTo>
                <a:cubicBezTo>
                  <a:pt x="14312" y="2003"/>
                  <a:pt x="21600" y="10877"/>
                  <a:pt x="21600" y="21188"/>
                </a:cubicBezTo>
              </a:path>
              <a:path w="21600" h="21188" stroke="0" extrusionOk="0">
                <a:moveTo>
                  <a:pt x="4198" y="-1"/>
                </a:moveTo>
                <a:cubicBezTo>
                  <a:pt x="14312" y="2003"/>
                  <a:pt x="21600" y="10877"/>
                  <a:pt x="21600" y="21188"/>
                </a:cubicBezTo>
                <a:lnTo>
                  <a:pt x="0" y="21188"/>
                </a:lnTo>
                <a:lnTo>
                  <a:pt x="4198" y="-1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2565" name="Arc 36"/>
          <p:cNvSpPr>
            <a:spLocks/>
          </p:cNvSpPr>
          <p:nvPr/>
        </p:nvSpPr>
        <p:spPr bwMode="auto">
          <a:xfrm flipH="1">
            <a:off x="4703763" y="3756025"/>
            <a:ext cx="857250" cy="388938"/>
          </a:xfrm>
          <a:custGeom>
            <a:avLst/>
            <a:gdLst>
              <a:gd name="T0" fmla="*/ 445771548 w 21600"/>
              <a:gd name="T1" fmla="*/ 0 h 20389"/>
              <a:gd name="T2" fmla="*/ 1350252451 w 21600"/>
              <a:gd name="T3" fmla="*/ 141530244 h 20389"/>
              <a:gd name="T4" fmla="*/ 0 w 21600"/>
              <a:gd name="T5" fmla="*/ 141530244 h 2038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0389" fill="none" extrusionOk="0">
                <a:moveTo>
                  <a:pt x="7130" y="0"/>
                </a:moveTo>
                <a:cubicBezTo>
                  <a:pt x="15796" y="3030"/>
                  <a:pt x="21600" y="11208"/>
                  <a:pt x="21600" y="20389"/>
                </a:cubicBezTo>
              </a:path>
              <a:path w="21600" h="20389" stroke="0" extrusionOk="0">
                <a:moveTo>
                  <a:pt x="7130" y="0"/>
                </a:moveTo>
                <a:cubicBezTo>
                  <a:pt x="15796" y="3030"/>
                  <a:pt x="21600" y="11208"/>
                  <a:pt x="21600" y="20389"/>
                </a:cubicBezTo>
                <a:lnTo>
                  <a:pt x="0" y="20389"/>
                </a:lnTo>
                <a:lnTo>
                  <a:pt x="7130" y="0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2566" name="Freeform 37"/>
          <p:cNvSpPr>
            <a:spLocks/>
          </p:cNvSpPr>
          <p:nvPr/>
        </p:nvSpPr>
        <p:spPr bwMode="auto">
          <a:xfrm>
            <a:off x="4275138" y="2365375"/>
            <a:ext cx="849312" cy="103188"/>
          </a:xfrm>
          <a:custGeom>
            <a:avLst/>
            <a:gdLst>
              <a:gd name="T0" fmla="*/ 0 w 636"/>
              <a:gd name="T1" fmla="*/ 0 h 80"/>
              <a:gd name="T2" fmla="*/ 2147483647 w 636"/>
              <a:gd name="T3" fmla="*/ 2147483647 h 80"/>
              <a:gd name="T4" fmla="*/ 2147483647 w 636"/>
              <a:gd name="T5" fmla="*/ 2147483647 h 80"/>
              <a:gd name="T6" fmla="*/ 2147483647 w 636"/>
              <a:gd name="T7" fmla="*/ 2147483647 h 80"/>
              <a:gd name="T8" fmla="*/ 2147483647 w 636"/>
              <a:gd name="T9" fmla="*/ 2147483647 h 80"/>
              <a:gd name="T10" fmla="*/ 2147483647 w 636"/>
              <a:gd name="T11" fmla="*/ 2147483647 h 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36" h="80">
                <a:moveTo>
                  <a:pt x="0" y="0"/>
                </a:moveTo>
                <a:lnTo>
                  <a:pt x="172" y="2"/>
                </a:lnTo>
                <a:lnTo>
                  <a:pt x="222" y="32"/>
                </a:lnTo>
                <a:lnTo>
                  <a:pt x="400" y="30"/>
                </a:lnTo>
                <a:lnTo>
                  <a:pt x="446" y="68"/>
                </a:lnTo>
                <a:lnTo>
                  <a:pt x="636" y="80"/>
                </a:lnTo>
              </a:path>
            </a:pathLst>
          </a:custGeom>
          <a:noFill/>
          <a:ln w="28575" cmpd="sng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2567" name="Freeform 38"/>
          <p:cNvSpPr>
            <a:spLocks/>
          </p:cNvSpPr>
          <p:nvPr/>
        </p:nvSpPr>
        <p:spPr bwMode="auto">
          <a:xfrm>
            <a:off x="4273550" y="2362200"/>
            <a:ext cx="850900" cy="104775"/>
          </a:xfrm>
          <a:custGeom>
            <a:avLst/>
            <a:gdLst>
              <a:gd name="T0" fmla="*/ 0 w 638"/>
              <a:gd name="T1" fmla="*/ 2147483647 h 80"/>
              <a:gd name="T2" fmla="*/ 2147483647 w 638"/>
              <a:gd name="T3" fmla="*/ 2147483647 h 80"/>
              <a:gd name="T4" fmla="*/ 2147483647 w 638"/>
              <a:gd name="T5" fmla="*/ 2147483647 h 80"/>
              <a:gd name="T6" fmla="*/ 2147483647 w 638"/>
              <a:gd name="T7" fmla="*/ 2147483647 h 80"/>
              <a:gd name="T8" fmla="*/ 2147483647 w 638"/>
              <a:gd name="T9" fmla="*/ 0 h 80"/>
              <a:gd name="T10" fmla="*/ 2147483647 w 638"/>
              <a:gd name="T11" fmla="*/ 2147483647 h 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38" h="80">
                <a:moveTo>
                  <a:pt x="0" y="80"/>
                </a:moveTo>
                <a:lnTo>
                  <a:pt x="178" y="74"/>
                </a:lnTo>
                <a:lnTo>
                  <a:pt x="222" y="32"/>
                </a:lnTo>
                <a:lnTo>
                  <a:pt x="398" y="32"/>
                </a:lnTo>
                <a:lnTo>
                  <a:pt x="452" y="0"/>
                </a:lnTo>
                <a:lnTo>
                  <a:pt x="638" y="4"/>
                </a:lnTo>
              </a:path>
            </a:pathLst>
          </a:custGeom>
          <a:noFill/>
          <a:ln w="28575" cmpd="sng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2568" name="Freeform 39"/>
          <p:cNvSpPr>
            <a:spLocks/>
          </p:cNvSpPr>
          <p:nvPr/>
        </p:nvSpPr>
        <p:spPr bwMode="auto">
          <a:xfrm>
            <a:off x="2508250" y="3343275"/>
            <a:ext cx="627063" cy="125413"/>
          </a:xfrm>
          <a:custGeom>
            <a:avLst/>
            <a:gdLst>
              <a:gd name="T0" fmla="*/ 0 w 470"/>
              <a:gd name="T1" fmla="*/ 0 h 96"/>
              <a:gd name="T2" fmla="*/ 2147483647 w 470"/>
              <a:gd name="T3" fmla="*/ 2147483647 h 96"/>
              <a:gd name="T4" fmla="*/ 2147483647 w 470"/>
              <a:gd name="T5" fmla="*/ 2147483647 h 96"/>
              <a:gd name="T6" fmla="*/ 2147483647 w 470"/>
              <a:gd name="T7" fmla="*/ 2147483647 h 96"/>
              <a:gd name="T8" fmla="*/ 2147483647 w 470"/>
              <a:gd name="T9" fmla="*/ 2147483647 h 96"/>
              <a:gd name="T10" fmla="*/ 2147483647 w 470"/>
              <a:gd name="T11" fmla="*/ 2147483647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70" h="96">
                <a:moveTo>
                  <a:pt x="0" y="0"/>
                </a:moveTo>
                <a:lnTo>
                  <a:pt x="106" y="54"/>
                </a:lnTo>
                <a:lnTo>
                  <a:pt x="152" y="44"/>
                </a:lnTo>
                <a:lnTo>
                  <a:pt x="270" y="90"/>
                </a:lnTo>
                <a:lnTo>
                  <a:pt x="344" y="68"/>
                </a:lnTo>
                <a:lnTo>
                  <a:pt x="470" y="96"/>
                </a:lnTo>
              </a:path>
            </a:pathLst>
          </a:custGeom>
          <a:noFill/>
          <a:ln w="28575" cmpd="sng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2569" name="Freeform 40"/>
          <p:cNvSpPr>
            <a:spLocks/>
          </p:cNvSpPr>
          <p:nvPr/>
        </p:nvSpPr>
        <p:spPr bwMode="auto">
          <a:xfrm>
            <a:off x="2611438" y="3254375"/>
            <a:ext cx="441325" cy="323850"/>
          </a:xfrm>
          <a:custGeom>
            <a:avLst/>
            <a:gdLst>
              <a:gd name="T0" fmla="*/ 0 w 330"/>
              <a:gd name="T1" fmla="*/ 0 h 248"/>
              <a:gd name="T2" fmla="*/ 2147483647 w 330"/>
              <a:gd name="T3" fmla="*/ 2147483647 h 248"/>
              <a:gd name="T4" fmla="*/ 2147483647 w 330"/>
              <a:gd name="T5" fmla="*/ 2147483647 h 248"/>
              <a:gd name="T6" fmla="*/ 2147483647 w 330"/>
              <a:gd name="T7" fmla="*/ 2147483647 h 248"/>
              <a:gd name="T8" fmla="*/ 2147483647 w 330"/>
              <a:gd name="T9" fmla="*/ 2147483647 h 248"/>
              <a:gd name="T10" fmla="*/ 2147483647 w 330"/>
              <a:gd name="T11" fmla="*/ 2147483647 h 2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30" h="248">
                <a:moveTo>
                  <a:pt x="0" y="0"/>
                </a:moveTo>
                <a:lnTo>
                  <a:pt x="68" y="46"/>
                </a:lnTo>
                <a:lnTo>
                  <a:pt x="78" y="110"/>
                </a:lnTo>
                <a:lnTo>
                  <a:pt x="192" y="156"/>
                </a:lnTo>
                <a:lnTo>
                  <a:pt x="196" y="202"/>
                </a:lnTo>
                <a:lnTo>
                  <a:pt x="330" y="248"/>
                </a:lnTo>
              </a:path>
            </a:pathLst>
          </a:custGeom>
          <a:noFill/>
          <a:ln w="28575" cmpd="sng">
            <a:solidFill>
              <a:srgbClr val="3333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2570" name="Rectangle 41"/>
          <p:cNvSpPr>
            <a:spLocks noChangeArrowheads="1"/>
          </p:cNvSpPr>
          <p:nvPr/>
        </p:nvSpPr>
        <p:spPr bwMode="auto">
          <a:xfrm rot="1511052">
            <a:off x="2732088" y="3382963"/>
            <a:ext cx="127000" cy="74612"/>
          </a:xfrm>
          <a:prstGeom prst="rect">
            <a:avLst/>
          </a:prstGeom>
          <a:solidFill>
            <a:schemeClr val="accent1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2571" name="Freeform 42"/>
          <p:cNvSpPr>
            <a:spLocks/>
          </p:cNvSpPr>
          <p:nvPr/>
        </p:nvSpPr>
        <p:spPr bwMode="auto">
          <a:xfrm>
            <a:off x="2547938" y="2625725"/>
            <a:ext cx="608012" cy="142875"/>
          </a:xfrm>
          <a:custGeom>
            <a:avLst/>
            <a:gdLst>
              <a:gd name="T0" fmla="*/ 0 w 456"/>
              <a:gd name="T1" fmla="*/ 2147483647 h 110"/>
              <a:gd name="T2" fmla="*/ 2147483647 w 456"/>
              <a:gd name="T3" fmla="*/ 2147483647 h 110"/>
              <a:gd name="T4" fmla="*/ 2147483647 w 456"/>
              <a:gd name="T5" fmla="*/ 2147483647 h 110"/>
              <a:gd name="T6" fmla="*/ 2147483647 w 456"/>
              <a:gd name="T7" fmla="*/ 2147483647 h 110"/>
              <a:gd name="T8" fmla="*/ 2147483647 w 456"/>
              <a:gd name="T9" fmla="*/ 2147483647 h 110"/>
              <a:gd name="T10" fmla="*/ 2147483647 w 456"/>
              <a:gd name="T11" fmla="*/ 0 h 1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56" h="110">
                <a:moveTo>
                  <a:pt x="0" y="110"/>
                </a:moveTo>
                <a:lnTo>
                  <a:pt x="80" y="70"/>
                </a:lnTo>
                <a:lnTo>
                  <a:pt x="136" y="68"/>
                </a:lnTo>
                <a:lnTo>
                  <a:pt x="296" y="2"/>
                </a:lnTo>
                <a:lnTo>
                  <a:pt x="348" y="22"/>
                </a:lnTo>
                <a:lnTo>
                  <a:pt x="456" y="0"/>
                </a:lnTo>
              </a:path>
            </a:pathLst>
          </a:custGeom>
          <a:noFill/>
          <a:ln w="28575" cmpd="sng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2572" name="Freeform 43"/>
          <p:cNvSpPr>
            <a:spLocks/>
          </p:cNvSpPr>
          <p:nvPr/>
        </p:nvSpPr>
        <p:spPr bwMode="auto">
          <a:xfrm>
            <a:off x="2649538" y="2544763"/>
            <a:ext cx="430212" cy="266700"/>
          </a:xfrm>
          <a:custGeom>
            <a:avLst/>
            <a:gdLst>
              <a:gd name="T0" fmla="*/ 0 w 322"/>
              <a:gd name="T1" fmla="*/ 2147483647 h 204"/>
              <a:gd name="T2" fmla="*/ 2147483647 w 322"/>
              <a:gd name="T3" fmla="*/ 2147483647 h 204"/>
              <a:gd name="T4" fmla="*/ 2147483647 w 322"/>
              <a:gd name="T5" fmla="*/ 2147483647 h 204"/>
              <a:gd name="T6" fmla="*/ 2147483647 w 322"/>
              <a:gd name="T7" fmla="*/ 2147483647 h 204"/>
              <a:gd name="T8" fmla="*/ 2147483647 w 322"/>
              <a:gd name="T9" fmla="*/ 2147483647 h 204"/>
              <a:gd name="T10" fmla="*/ 2147483647 w 322"/>
              <a:gd name="T11" fmla="*/ 0 h 2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2" h="204">
                <a:moveTo>
                  <a:pt x="0" y="204"/>
                </a:moveTo>
                <a:lnTo>
                  <a:pt x="58" y="164"/>
                </a:lnTo>
                <a:lnTo>
                  <a:pt x="58" y="130"/>
                </a:lnTo>
                <a:lnTo>
                  <a:pt x="218" y="66"/>
                </a:lnTo>
                <a:lnTo>
                  <a:pt x="222" y="30"/>
                </a:lnTo>
                <a:lnTo>
                  <a:pt x="322" y="0"/>
                </a:lnTo>
              </a:path>
            </a:pathLst>
          </a:custGeom>
          <a:noFill/>
          <a:ln w="28575" cmpd="sng">
            <a:solidFill>
              <a:srgbClr val="3333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2573" name="Rectangle 44"/>
          <p:cNvSpPr>
            <a:spLocks noChangeArrowheads="1"/>
          </p:cNvSpPr>
          <p:nvPr/>
        </p:nvSpPr>
        <p:spPr bwMode="auto">
          <a:xfrm rot="-1277282">
            <a:off x="2782888" y="2628900"/>
            <a:ext cx="127000" cy="74613"/>
          </a:xfrm>
          <a:prstGeom prst="rect">
            <a:avLst/>
          </a:prstGeom>
          <a:solidFill>
            <a:schemeClr val="accent1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2574" name="Rectangle 45"/>
          <p:cNvSpPr>
            <a:spLocks noChangeArrowheads="1"/>
          </p:cNvSpPr>
          <p:nvPr/>
        </p:nvSpPr>
        <p:spPr bwMode="auto">
          <a:xfrm>
            <a:off x="4627563" y="2365375"/>
            <a:ext cx="127000" cy="74613"/>
          </a:xfrm>
          <a:prstGeom prst="rect">
            <a:avLst/>
          </a:prstGeom>
          <a:solidFill>
            <a:schemeClr val="accent1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2575" name="Freeform 46"/>
          <p:cNvSpPr>
            <a:spLocks/>
          </p:cNvSpPr>
          <p:nvPr/>
        </p:nvSpPr>
        <p:spPr bwMode="auto">
          <a:xfrm>
            <a:off x="6318250" y="2546350"/>
            <a:ext cx="422275" cy="257175"/>
          </a:xfrm>
          <a:custGeom>
            <a:avLst/>
            <a:gdLst>
              <a:gd name="T0" fmla="*/ 0 w 316"/>
              <a:gd name="T1" fmla="*/ 0 h 197"/>
              <a:gd name="T2" fmla="*/ 2147483647 w 316"/>
              <a:gd name="T3" fmla="*/ 2147483647 h 197"/>
              <a:gd name="T4" fmla="*/ 2147483647 w 316"/>
              <a:gd name="T5" fmla="*/ 2147483647 h 197"/>
              <a:gd name="T6" fmla="*/ 2147483647 w 316"/>
              <a:gd name="T7" fmla="*/ 2147483647 h 197"/>
              <a:gd name="T8" fmla="*/ 2147483647 w 316"/>
              <a:gd name="T9" fmla="*/ 2147483647 h 197"/>
              <a:gd name="T10" fmla="*/ 2147483647 w 316"/>
              <a:gd name="T11" fmla="*/ 2147483647 h 1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16" h="197">
                <a:moveTo>
                  <a:pt x="0" y="0"/>
                </a:moveTo>
                <a:lnTo>
                  <a:pt x="75" y="24"/>
                </a:lnTo>
                <a:lnTo>
                  <a:pt x="87" y="57"/>
                </a:lnTo>
                <a:lnTo>
                  <a:pt x="264" y="125"/>
                </a:lnTo>
                <a:lnTo>
                  <a:pt x="262" y="164"/>
                </a:lnTo>
                <a:lnTo>
                  <a:pt x="316" y="197"/>
                </a:lnTo>
              </a:path>
            </a:pathLst>
          </a:custGeom>
          <a:noFill/>
          <a:ln w="28575" cmpd="sng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2576" name="Freeform 47"/>
          <p:cNvSpPr>
            <a:spLocks/>
          </p:cNvSpPr>
          <p:nvPr/>
        </p:nvSpPr>
        <p:spPr bwMode="auto">
          <a:xfrm>
            <a:off x="6302375" y="3340100"/>
            <a:ext cx="598488" cy="130175"/>
          </a:xfrm>
          <a:custGeom>
            <a:avLst/>
            <a:gdLst>
              <a:gd name="T0" fmla="*/ 0 w 448"/>
              <a:gd name="T1" fmla="*/ 2147483647 h 99"/>
              <a:gd name="T2" fmla="*/ 2147483647 w 448"/>
              <a:gd name="T3" fmla="*/ 2147483647 h 99"/>
              <a:gd name="T4" fmla="*/ 2147483647 w 448"/>
              <a:gd name="T5" fmla="*/ 2147483647 h 99"/>
              <a:gd name="T6" fmla="*/ 2147483647 w 448"/>
              <a:gd name="T7" fmla="*/ 2147483647 h 99"/>
              <a:gd name="T8" fmla="*/ 2147483647 w 448"/>
              <a:gd name="T9" fmla="*/ 2147483647 h 99"/>
              <a:gd name="T10" fmla="*/ 2147483647 w 448"/>
              <a:gd name="T11" fmla="*/ 0 h 9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48" h="99">
                <a:moveTo>
                  <a:pt x="0" y="91"/>
                </a:moveTo>
                <a:lnTo>
                  <a:pt x="93" y="72"/>
                </a:lnTo>
                <a:lnTo>
                  <a:pt x="141" y="99"/>
                </a:lnTo>
                <a:lnTo>
                  <a:pt x="304" y="33"/>
                </a:lnTo>
                <a:lnTo>
                  <a:pt x="354" y="51"/>
                </a:lnTo>
                <a:lnTo>
                  <a:pt x="448" y="0"/>
                </a:lnTo>
              </a:path>
            </a:pathLst>
          </a:custGeom>
          <a:noFill/>
          <a:ln w="28575" cmpd="sng">
            <a:solidFill>
              <a:srgbClr val="3333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2577" name="Rectangle 48"/>
          <p:cNvSpPr>
            <a:spLocks noChangeArrowheads="1"/>
          </p:cNvSpPr>
          <p:nvPr/>
        </p:nvSpPr>
        <p:spPr bwMode="auto">
          <a:xfrm rot="-1277282">
            <a:off x="6535738" y="3382963"/>
            <a:ext cx="127000" cy="76200"/>
          </a:xfrm>
          <a:prstGeom prst="rect">
            <a:avLst/>
          </a:prstGeom>
          <a:solidFill>
            <a:schemeClr val="accent1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2578" name="Freeform 49"/>
          <p:cNvSpPr>
            <a:spLocks/>
          </p:cNvSpPr>
          <p:nvPr/>
        </p:nvSpPr>
        <p:spPr bwMode="auto">
          <a:xfrm>
            <a:off x="6242050" y="2622550"/>
            <a:ext cx="600075" cy="131763"/>
          </a:xfrm>
          <a:custGeom>
            <a:avLst/>
            <a:gdLst>
              <a:gd name="T0" fmla="*/ 0 w 450"/>
              <a:gd name="T1" fmla="*/ 0 h 96"/>
              <a:gd name="T2" fmla="*/ 2147483647 w 450"/>
              <a:gd name="T3" fmla="*/ 2147483647 h 96"/>
              <a:gd name="T4" fmla="*/ 2147483647 w 450"/>
              <a:gd name="T5" fmla="*/ 0 h 96"/>
              <a:gd name="T6" fmla="*/ 2147483647 w 450"/>
              <a:gd name="T7" fmla="*/ 2147483647 h 96"/>
              <a:gd name="T8" fmla="*/ 2147483647 w 450"/>
              <a:gd name="T9" fmla="*/ 2147483647 h 96"/>
              <a:gd name="T10" fmla="*/ 2147483647 w 450"/>
              <a:gd name="T11" fmla="*/ 2147483647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50" h="96">
                <a:moveTo>
                  <a:pt x="0" y="0"/>
                </a:moveTo>
                <a:lnTo>
                  <a:pt x="84" y="19"/>
                </a:lnTo>
                <a:lnTo>
                  <a:pt x="147" y="0"/>
                </a:lnTo>
                <a:lnTo>
                  <a:pt x="319" y="66"/>
                </a:lnTo>
                <a:lnTo>
                  <a:pt x="379" y="57"/>
                </a:lnTo>
                <a:lnTo>
                  <a:pt x="450" y="96"/>
                </a:lnTo>
              </a:path>
            </a:pathLst>
          </a:custGeom>
          <a:noFill/>
          <a:ln w="28575" cmpd="sng">
            <a:solidFill>
              <a:srgbClr val="3333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2579" name="Rectangle 50"/>
          <p:cNvSpPr>
            <a:spLocks noChangeArrowheads="1"/>
          </p:cNvSpPr>
          <p:nvPr/>
        </p:nvSpPr>
        <p:spPr bwMode="auto">
          <a:xfrm rot="1511052">
            <a:off x="6494463" y="2627313"/>
            <a:ext cx="125412" cy="74612"/>
          </a:xfrm>
          <a:prstGeom prst="rect">
            <a:avLst/>
          </a:prstGeom>
          <a:solidFill>
            <a:schemeClr val="accent1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2580" name="Freeform 51"/>
          <p:cNvSpPr>
            <a:spLocks/>
          </p:cNvSpPr>
          <p:nvPr/>
        </p:nvSpPr>
        <p:spPr bwMode="auto">
          <a:xfrm>
            <a:off x="3486150" y="4581525"/>
            <a:ext cx="2995613" cy="1117600"/>
          </a:xfrm>
          <a:custGeom>
            <a:avLst/>
            <a:gdLst>
              <a:gd name="T0" fmla="*/ 2147483647 w 2243"/>
              <a:gd name="T1" fmla="*/ 2147483647 h 857"/>
              <a:gd name="T2" fmla="*/ 2147483647 w 2243"/>
              <a:gd name="T3" fmla="*/ 2147483647 h 857"/>
              <a:gd name="T4" fmla="*/ 2147483647 w 2243"/>
              <a:gd name="T5" fmla="*/ 2147483647 h 857"/>
              <a:gd name="T6" fmla="*/ 2147483647 w 2243"/>
              <a:gd name="T7" fmla="*/ 2147483647 h 857"/>
              <a:gd name="T8" fmla="*/ 2147483647 w 2243"/>
              <a:gd name="T9" fmla="*/ 2147483647 h 857"/>
              <a:gd name="T10" fmla="*/ 0 w 2243"/>
              <a:gd name="T11" fmla="*/ 0 h 85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243" h="857">
                <a:moveTo>
                  <a:pt x="2150" y="857"/>
                </a:moveTo>
                <a:lnTo>
                  <a:pt x="2243" y="856"/>
                </a:lnTo>
                <a:lnTo>
                  <a:pt x="2243" y="777"/>
                </a:lnTo>
                <a:lnTo>
                  <a:pt x="914" y="778"/>
                </a:lnTo>
                <a:lnTo>
                  <a:pt x="148" y="346"/>
                </a:lnTo>
                <a:lnTo>
                  <a:pt x="0" y="0"/>
                </a:ln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2581" name="Group 52"/>
          <p:cNvGrpSpPr>
            <a:grpSpLocks/>
          </p:cNvGrpSpPr>
          <p:nvPr/>
        </p:nvGrpSpPr>
        <p:grpSpPr bwMode="auto">
          <a:xfrm>
            <a:off x="5738813" y="5446713"/>
            <a:ext cx="747712" cy="268287"/>
            <a:chOff x="3758" y="3448"/>
            <a:chExt cx="560" cy="206"/>
          </a:xfrm>
        </p:grpSpPr>
        <p:sp>
          <p:nvSpPr>
            <p:cNvPr id="22599" name="Rectangle 53"/>
            <p:cNvSpPr>
              <a:spLocks noChangeArrowheads="1"/>
            </p:cNvSpPr>
            <p:nvPr/>
          </p:nvSpPr>
          <p:spPr bwMode="auto">
            <a:xfrm>
              <a:off x="4046" y="3618"/>
              <a:ext cx="181" cy="36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22600" name="Rectangle 54"/>
            <p:cNvSpPr>
              <a:spLocks noChangeArrowheads="1"/>
            </p:cNvSpPr>
            <p:nvPr/>
          </p:nvSpPr>
          <p:spPr bwMode="auto">
            <a:xfrm>
              <a:off x="3758" y="3618"/>
              <a:ext cx="181" cy="36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22601" name="Rectangle 55"/>
            <p:cNvSpPr>
              <a:spLocks noChangeArrowheads="1"/>
            </p:cNvSpPr>
            <p:nvPr/>
          </p:nvSpPr>
          <p:spPr bwMode="auto">
            <a:xfrm>
              <a:off x="3804" y="3448"/>
              <a:ext cx="476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de-DE" sz="1000" b="1">
                  <a:solidFill>
                    <a:srgbClr val="000000"/>
                  </a:solidFill>
                  <a:latin typeface="Times New Roman" charset="0"/>
                </a:rPr>
                <a:t>TANDEMS</a:t>
              </a:r>
              <a:endParaRPr lang="en-US" altLang="de-DE" sz="2400">
                <a:latin typeface="Times New Roman" charset="0"/>
              </a:endParaRPr>
            </a:p>
          </p:txBody>
        </p:sp>
        <p:sp>
          <p:nvSpPr>
            <p:cNvPr id="22602" name="Freeform 56"/>
            <p:cNvSpPr>
              <a:spLocks/>
            </p:cNvSpPr>
            <p:nvPr/>
          </p:nvSpPr>
          <p:spPr bwMode="auto">
            <a:xfrm>
              <a:off x="3943" y="3599"/>
              <a:ext cx="375" cy="37"/>
            </a:xfrm>
            <a:custGeom>
              <a:avLst/>
              <a:gdLst>
                <a:gd name="T0" fmla="*/ 0 w 375"/>
                <a:gd name="T1" fmla="*/ 37 h 37"/>
                <a:gd name="T2" fmla="*/ 43 w 375"/>
                <a:gd name="T3" fmla="*/ 37 h 37"/>
                <a:gd name="T4" fmla="*/ 43 w 375"/>
                <a:gd name="T5" fmla="*/ 0 h 37"/>
                <a:gd name="T6" fmla="*/ 375 w 375"/>
                <a:gd name="T7" fmla="*/ 0 h 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5" h="37">
                  <a:moveTo>
                    <a:pt x="0" y="37"/>
                  </a:moveTo>
                  <a:lnTo>
                    <a:pt x="43" y="37"/>
                  </a:lnTo>
                  <a:lnTo>
                    <a:pt x="43" y="0"/>
                  </a:lnTo>
                  <a:lnTo>
                    <a:pt x="375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2582" name="Freeform 57"/>
          <p:cNvSpPr>
            <a:spLocks/>
          </p:cNvSpPr>
          <p:nvPr/>
        </p:nvSpPr>
        <p:spPr bwMode="auto">
          <a:xfrm>
            <a:off x="3703638" y="4506913"/>
            <a:ext cx="68262" cy="219075"/>
          </a:xfrm>
          <a:custGeom>
            <a:avLst/>
            <a:gdLst>
              <a:gd name="T0" fmla="*/ 2147483647 w 54"/>
              <a:gd name="T1" fmla="*/ 0 h 168"/>
              <a:gd name="T2" fmla="*/ 2147483647 w 54"/>
              <a:gd name="T3" fmla="*/ 2147483647 h 168"/>
              <a:gd name="T4" fmla="*/ 0 w 54"/>
              <a:gd name="T5" fmla="*/ 2147483647 h 16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4" h="168">
                <a:moveTo>
                  <a:pt x="9" y="0"/>
                </a:moveTo>
                <a:lnTo>
                  <a:pt x="54" y="54"/>
                </a:lnTo>
                <a:lnTo>
                  <a:pt x="0" y="168"/>
                </a:ln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2583" name="Oval 58"/>
          <p:cNvSpPr>
            <a:spLocks noChangeArrowheads="1"/>
          </p:cNvSpPr>
          <p:nvPr/>
        </p:nvSpPr>
        <p:spPr bwMode="auto">
          <a:xfrm>
            <a:off x="3475038" y="4487863"/>
            <a:ext cx="271462" cy="1397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2584" name="Freeform 59"/>
          <p:cNvSpPr>
            <a:spLocks/>
          </p:cNvSpPr>
          <p:nvPr/>
        </p:nvSpPr>
        <p:spPr bwMode="auto">
          <a:xfrm>
            <a:off x="4702175" y="4135438"/>
            <a:ext cx="323850" cy="492125"/>
          </a:xfrm>
          <a:custGeom>
            <a:avLst/>
            <a:gdLst>
              <a:gd name="T0" fmla="*/ 2147483647 w 243"/>
              <a:gd name="T1" fmla="*/ 2147483647 h 378"/>
              <a:gd name="T2" fmla="*/ 2147483647 w 243"/>
              <a:gd name="T3" fmla="*/ 2147483647 h 378"/>
              <a:gd name="T4" fmla="*/ 2147483647 w 243"/>
              <a:gd name="T5" fmla="*/ 2147483647 h 378"/>
              <a:gd name="T6" fmla="*/ 0 w 243"/>
              <a:gd name="T7" fmla="*/ 0 h 37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3" h="378">
                <a:moveTo>
                  <a:pt x="243" y="378"/>
                </a:moveTo>
                <a:lnTo>
                  <a:pt x="90" y="252"/>
                </a:lnTo>
                <a:lnTo>
                  <a:pt x="42" y="180"/>
                </a:lnTo>
                <a:lnTo>
                  <a:pt x="0" y="0"/>
                </a:ln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2585" name="Text Box 60"/>
          <p:cNvSpPr txBox="1">
            <a:spLocks noChangeArrowheads="1"/>
          </p:cNvSpPr>
          <p:nvPr/>
        </p:nvSpPr>
        <p:spPr bwMode="auto">
          <a:xfrm>
            <a:off x="3784600" y="3898900"/>
            <a:ext cx="64135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sz="1000" b="1">
                <a:latin typeface="Times New Roman" charset="0"/>
              </a:rPr>
              <a:t>9 GeV/u</a:t>
            </a:r>
          </a:p>
          <a:p>
            <a:r>
              <a:rPr lang="en-US" altLang="de-DE" sz="1000" b="1">
                <a:latin typeface="Times New Roman" charset="0"/>
              </a:rPr>
              <a:t>Q = +79</a:t>
            </a:r>
          </a:p>
        </p:txBody>
      </p:sp>
      <p:sp>
        <p:nvSpPr>
          <p:cNvPr id="22586" name="Text Box 61"/>
          <p:cNvSpPr txBox="1">
            <a:spLocks noChangeArrowheads="1"/>
          </p:cNvSpPr>
          <p:nvPr/>
        </p:nvSpPr>
        <p:spPr bwMode="auto">
          <a:xfrm>
            <a:off x="4710113" y="5638800"/>
            <a:ext cx="66357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sz="1000" b="1">
                <a:latin typeface="Times New Roman" charset="0"/>
              </a:rPr>
              <a:t>1 MeV/u</a:t>
            </a:r>
          </a:p>
          <a:p>
            <a:r>
              <a:rPr lang="en-US" altLang="de-DE" sz="1000" b="1">
                <a:latin typeface="Times New Roman" charset="0"/>
              </a:rPr>
              <a:t>Q = +32</a:t>
            </a:r>
          </a:p>
        </p:txBody>
      </p:sp>
      <p:sp>
        <p:nvSpPr>
          <p:cNvPr id="22587" name="Rectangle 62"/>
          <p:cNvSpPr>
            <a:spLocks noChangeArrowheads="1"/>
          </p:cNvSpPr>
          <p:nvPr/>
        </p:nvSpPr>
        <p:spPr bwMode="auto">
          <a:xfrm>
            <a:off x="4214813" y="3948113"/>
            <a:ext cx="369887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pic>
        <p:nvPicPr>
          <p:cNvPr id="22588" name="Picture 63" descr="install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2819400"/>
            <a:ext cx="182086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89" name="Line 64"/>
          <p:cNvSpPr>
            <a:spLocks noChangeShapeType="1"/>
          </p:cNvSpPr>
          <p:nvPr/>
        </p:nvSpPr>
        <p:spPr bwMode="auto">
          <a:xfrm flipH="1" flipV="1">
            <a:off x="6400800" y="5791200"/>
            <a:ext cx="838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590" name="Line 65"/>
          <p:cNvSpPr>
            <a:spLocks noChangeShapeType="1"/>
          </p:cNvSpPr>
          <p:nvPr/>
        </p:nvSpPr>
        <p:spPr bwMode="auto">
          <a:xfrm flipH="1">
            <a:off x="4800600" y="3886200"/>
            <a:ext cx="2286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591" name="Line 66"/>
          <p:cNvSpPr>
            <a:spLocks noChangeShapeType="1"/>
          </p:cNvSpPr>
          <p:nvPr/>
        </p:nvSpPr>
        <p:spPr bwMode="auto">
          <a:xfrm flipH="1">
            <a:off x="6619875" y="1866900"/>
            <a:ext cx="276225" cy="1457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592" name="Line 67"/>
          <p:cNvSpPr>
            <a:spLocks noChangeShapeType="1"/>
          </p:cNvSpPr>
          <p:nvPr/>
        </p:nvSpPr>
        <p:spPr bwMode="auto">
          <a:xfrm>
            <a:off x="2409825" y="1971675"/>
            <a:ext cx="952500" cy="428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593" name="Line 68"/>
          <p:cNvSpPr>
            <a:spLocks noChangeShapeType="1"/>
          </p:cNvSpPr>
          <p:nvPr/>
        </p:nvSpPr>
        <p:spPr bwMode="auto">
          <a:xfrm>
            <a:off x="2438400" y="3962400"/>
            <a:ext cx="1476375" cy="523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22594" name="Picture 69" descr="B-7"/>
          <p:cNvPicPr>
            <a:picLocks noChangeAspect="1" noChangeArrowheads="1"/>
          </p:cNvPicPr>
          <p:nvPr/>
        </p:nvPicPr>
        <p:blipFill>
          <a:blip r:embed="rId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0417" b="18750"/>
          <a:stretch>
            <a:fillRect/>
          </a:stretch>
        </p:blipFill>
        <p:spPr bwMode="auto">
          <a:xfrm>
            <a:off x="0" y="2971800"/>
            <a:ext cx="2314575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95" name="Line 70"/>
          <p:cNvSpPr>
            <a:spLocks noChangeShapeType="1"/>
          </p:cNvSpPr>
          <p:nvPr/>
        </p:nvSpPr>
        <p:spPr bwMode="auto">
          <a:xfrm flipV="1">
            <a:off x="2447925" y="4629150"/>
            <a:ext cx="1019175" cy="1123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22596" name="Picture 71" descr="F-1"/>
          <p:cNvPicPr>
            <a:picLocks noChangeAspect="1" noChangeArrowheads="1"/>
          </p:cNvPicPr>
          <p:nvPr/>
        </p:nvPicPr>
        <p:blipFill>
          <a:blip r:embed="rId7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r="33853" b="22487"/>
          <a:stretch>
            <a:fillRect/>
          </a:stretch>
        </p:blipFill>
        <p:spPr bwMode="auto">
          <a:xfrm>
            <a:off x="0" y="4648200"/>
            <a:ext cx="228600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97" name="Text Box 72"/>
          <p:cNvSpPr txBox="1">
            <a:spLocks noChangeArrowheads="1"/>
          </p:cNvSpPr>
          <p:nvPr/>
        </p:nvSpPr>
        <p:spPr bwMode="auto">
          <a:xfrm>
            <a:off x="3429000" y="1524000"/>
            <a:ext cx="2498725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kumimoji="1" lang="en-US" altLang="de-DE" sz="1400" b="1">
                <a:latin typeface="Times New Roman" charset="0"/>
              </a:rPr>
              <a:t>Beam Energy = 100 GeV/u </a:t>
            </a:r>
          </a:p>
          <a:p>
            <a:pPr algn="ctr"/>
            <a:r>
              <a:rPr kumimoji="1" lang="en-US" altLang="de-DE" sz="1400" b="1">
                <a:latin typeface="Times New Roman" charset="0"/>
              </a:rPr>
              <a:t>L</a:t>
            </a:r>
            <a:r>
              <a:rPr kumimoji="1" lang="en-US" altLang="de-DE" sz="1400" b="1" baseline="-25000">
                <a:latin typeface="Times New Roman" charset="0"/>
              </a:rPr>
              <a:t>ave</a:t>
            </a:r>
            <a:r>
              <a:rPr kumimoji="1" lang="en-US" altLang="de-DE" sz="1400" b="1">
                <a:latin typeface="Times New Roman" charset="0"/>
              </a:rPr>
              <a:t> per IR = 2 </a:t>
            </a:r>
            <a:r>
              <a:rPr kumimoji="1" lang="en-US" altLang="de-DE" sz="1400" b="1">
                <a:latin typeface="Times New Roman" charset="0"/>
                <a:sym typeface="Symbol" pitchFamily="18" charset="2"/>
              </a:rPr>
              <a:t> </a:t>
            </a:r>
            <a:r>
              <a:rPr kumimoji="1" lang="en-US" altLang="de-DE" sz="1400" b="1">
                <a:latin typeface="Times New Roman" charset="0"/>
              </a:rPr>
              <a:t>10</a:t>
            </a:r>
            <a:r>
              <a:rPr kumimoji="1" lang="en-US" altLang="de-DE" sz="1400" b="1" baseline="30000">
                <a:latin typeface="Times New Roman" charset="0"/>
              </a:rPr>
              <a:t>26</a:t>
            </a:r>
            <a:r>
              <a:rPr kumimoji="1" lang="en-US" altLang="de-DE" sz="1400" b="1">
                <a:latin typeface="Times New Roman" charset="0"/>
              </a:rPr>
              <a:t> cm</a:t>
            </a:r>
            <a:r>
              <a:rPr kumimoji="1" lang="en-US" altLang="de-DE" sz="1400" b="1" baseline="30000">
                <a:latin typeface="Times New Roman" charset="0"/>
              </a:rPr>
              <a:t>-2 </a:t>
            </a:r>
            <a:r>
              <a:rPr kumimoji="1" lang="en-US" altLang="de-DE" sz="1400" b="1">
                <a:latin typeface="Times New Roman" charset="0"/>
              </a:rPr>
              <a:t>sec</a:t>
            </a:r>
            <a:r>
              <a:rPr kumimoji="1" lang="en-US" altLang="de-DE" sz="1400" b="1" baseline="30000">
                <a:latin typeface="Times New Roman" charset="0"/>
              </a:rPr>
              <a:t>-1</a:t>
            </a:r>
          </a:p>
        </p:txBody>
      </p:sp>
      <p:pic>
        <p:nvPicPr>
          <p:cNvPr id="22598" name="Picture 7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895600"/>
            <a:ext cx="11049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244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8135938" y="6597650"/>
            <a:ext cx="1008062" cy="260350"/>
          </a:xfrm>
          <a:prstGeom prst="rect">
            <a:avLst/>
          </a:prstGeom>
        </p:spPr>
        <p:txBody>
          <a:bodyPr/>
          <a:lstStyle/>
          <a:p>
            <a:fld id="{82A45450-F4E8-40E0-AD70-6F02C6DE744A}" type="slidenum">
              <a:rPr lang="en-US" altLang="de-DE"/>
              <a:pPr/>
              <a:t>13</a:t>
            </a:fld>
            <a:endParaRPr lang="en-US" altLang="de-DE"/>
          </a:p>
        </p:txBody>
      </p:sp>
      <p:sp>
        <p:nvSpPr>
          <p:cNvPr id="147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819150"/>
          </a:xfrm>
          <a:noFill/>
          <a:ln/>
        </p:spPr>
        <p:txBody>
          <a:bodyPr/>
          <a:lstStyle/>
          <a:p>
            <a:r>
              <a:rPr lang="en-US" altLang="de-DE" sz="3200" dirty="0" err="1"/>
              <a:t>Schwer</a:t>
            </a:r>
            <a:r>
              <a:rPr lang="en-US" altLang="de-DE" sz="3200" dirty="0"/>
              <a:t> </a:t>
            </a:r>
            <a:r>
              <a:rPr lang="en-US" altLang="de-DE" sz="3200" dirty="0" err="1"/>
              <a:t>Ionen</a:t>
            </a:r>
            <a:r>
              <a:rPr lang="en-US" altLang="de-DE" sz="3200" dirty="0"/>
              <a:t> Synchrotron: </a:t>
            </a:r>
            <a:r>
              <a:rPr lang="en-US" altLang="de-DE" sz="3200" dirty="0" smtClean="0"/>
              <a:t>SIS18</a:t>
            </a:r>
            <a:endParaRPr lang="en-US" altLang="de-DE" sz="3200" dirty="0"/>
          </a:p>
        </p:txBody>
      </p:sp>
      <p:graphicFrame>
        <p:nvGraphicFramePr>
          <p:cNvPr id="147459" name="Object 3"/>
          <p:cNvGraphicFramePr>
            <a:graphicFrameLocks noChangeAspect="1"/>
          </p:cNvGraphicFramePr>
          <p:nvPr/>
        </p:nvGraphicFramePr>
        <p:xfrm>
          <a:off x="5715000" y="3352800"/>
          <a:ext cx="2574925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Formel" r:id="rId3" imgW="1117600" imgH="177800" progId="Equation.3">
                  <p:embed/>
                </p:oleObj>
              </mc:Choice>
              <mc:Fallback>
                <p:oleObj name="Formel" r:id="rId3" imgW="11176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3352800"/>
                        <a:ext cx="2574925" cy="40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460" name="Rectangle 4"/>
          <p:cNvSpPr>
            <a:spLocks noChangeArrowheads="1"/>
          </p:cNvSpPr>
          <p:nvPr/>
        </p:nvSpPr>
        <p:spPr bwMode="auto">
          <a:xfrm>
            <a:off x="0" y="5943600"/>
            <a:ext cx="23543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altLang="de-DE" sz="2400" dirty="0">
                <a:solidFill>
                  <a:srgbClr val="000000"/>
                </a:solidFill>
              </a:rPr>
              <a:t>SIS:  </a:t>
            </a:r>
            <a:r>
              <a:rPr lang="de-DE" altLang="de-DE" sz="2400" dirty="0" err="1" smtClean="0">
                <a:solidFill>
                  <a:srgbClr val="000000"/>
                </a:solidFill>
              </a:rPr>
              <a:t>B</a:t>
            </a:r>
            <a:r>
              <a:rPr lang="de-DE" altLang="de-DE" sz="2400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r</a:t>
            </a:r>
            <a:r>
              <a:rPr lang="de-DE" altLang="de-DE" sz="2400" dirty="0" smtClean="0">
                <a:solidFill>
                  <a:srgbClr val="000000"/>
                </a:solidFill>
              </a:rPr>
              <a:t>=18 Tm</a:t>
            </a:r>
            <a:endParaRPr lang="de-DE" altLang="de-DE" sz="2400" dirty="0">
              <a:solidFill>
                <a:srgbClr val="000000"/>
              </a:solidFill>
            </a:endParaRPr>
          </a:p>
        </p:txBody>
      </p:sp>
      <p:pic>
        <p:nvPicPr>
          <p:cNvPr id="147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5303838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462" name="Oval 6"/>
          <p:cNvSpPr>
            <a:spLocks noChangeArrowheads="1"/>
          </p:cNvSpPr>
          <p:nvPr/>
        </p:nvSpPr>
        <p:spPr bwMode="auto">
          <a:xfrm>
            <a:off x="1600200" y="1524000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7463" name="Text Box 7"/>
          <p:cNvSpPr txBox="1">
            <a:spLocks noChangeArrowheads="1"/>
          </p:cNvSpPr>
          <p:nvPr/>
        </p:nvSpPr>
        <p:spPr bwMode="auto">
          <a:xfrm>
            <a:off x="228600" y="1371600"/>
            <a:ext cx="139653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altLang="de-DE" sz="2000" dirty="0" smtClean="0">
                <a:solidFill>
                  <a:srgbClr val="000000"/>
                </a:solidFill>
              </a:rPr>
              <a:t>HF Station</a:t>
            </a:r>
            <a:endParaRPr lang="de-DE" altLang="de-DE" sz="2400" dirty="0">
              <a:solidFill>
                <a:srgbClr val="000000"/>
              </a:solidFill>
            </a:endParaRPr>
          </a:p>
        </p:txBody>
      </p:sp>
      <p:sp>
        <p:nvSpPr>
          <p:cNvPr id="147464" name="Oval 8"/>
          <p:cNvSpPr>
            <a:spLocks noChangeArrowheads="1"/>
          </p:cNvSpPr>
          <p:nvPr/>
        </p:nvSpPr>
        <p:spPr bwMode="auto">
          <a:xfrm>
            <a:off x="3352800" y="5334000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7465" name="Text Box 9"/>
          <p:cNvSpPr txBox="1">
            <a:spLocks noChangeArrowheads="1"/>
          </p:cNvSpPr>
          <p:nvPr/>
        </p:nvSpPr>
        <p:spPr bwMode="auto">
          <a:xfrm>
            <a:off x="3429000" y="6172200"/>
            <a:ext cx="283763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altLang="de-DE" sz="2000" dirty="0" smtClean="0">
                <a:solidFill>
                  <a:srgbClr val="000000"/>
                </a:solidFill>
              </a:rPr>
              <a:t>Beschleunigung mit HF</a:t>
            </a:r>
            <a:endParaRPr lang="de-DE" altLang="de-DE" sz="2400" dirty="0">
              <a:solidFill>
                <a:srgbClr val="000000"/>
              </a:solidFill>
            </a:endParaRPr>
          </a:p>
        </p:txBody>
      </p:sp>
      <p:sp>
        <p:nvSpPr>
          <p:cNvPr id="147466" name="Text Box 10"/>
          <p:cNvSpPr txBox="1">
            <a:spLocks noChangeArrowheads="1"/>
          </p:cNvSpPr>
          <p:nvPr/>
        </p:nvSpPr>
        <p:spPr bwMode="auto">
          <a:xfrm>
            <a:off x="5534025" y="4100513"/>
            <a:ext cx="3390900" cy="19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30000"/>
              </a:lnSpc>
              <a:buFont typeface="Times" charset="0"/>
              <a:buChar char="•"/>
            </a:pPr>
            <a:r>
              <a:rPr lang="en-US" altLang="de-DE" sz="2000"/>
              <a:t>Konstanter Orbitradius</a:t>
            </a:r>
          </a:p>
          <a:p>
            <a:pPr eaLnBrk="0" hangingPunct="0">
              <a:lnSpc>
                <a:spcPct val="130000"/>
              </a:lnSpc>
              <a:buFont typeface="Times" charset="0"/>
              <a:buChar char="•"/>
            </a:pPr>
            <a:r>
              <a:rPr lang="en-US" altLang="de-DE" sz="2000"/>
              <a:t>Veränderliche Magnetfelder</a:t>
            </a:r>
          </a:p>
          <a:p>
            <a:pPr eaLnBrk="0" hangingPunct="0">
              <a:lnSpc>
                <a:spcPct val="130000"/>
              </a:lnSpc>
              <a:buFont typeface="Times" charset="0"/>
              <a:buChar char="•"/>
            </a:pPr>
            <a:r>
              <a:rPr lang="de-DE" altLang="de-DE" sz="2000">
                <a:solidFill>
                  <a:srgbClr val="FF0000"/>
                </a:solidFill>
              </a:rPr>
              <a:t>‚Synchronous‘: h</a:t>
            </a:r>
            <a:r>
              <a:rPr lang="de-DE" altLang="de-DE" sz="2000">
                <a:solidFill>
                  <a:srgbClr val="FF0000"/>
                </a:solidFill>
                <a:sym typeface="Symbol" pitchFamily="18" charset="2"/>
              </a:rPr>
              <a:t></a:t>
            </a:r>
            <a:r>
              <a:rPr lang="de-DE" altLang="de-DE" sz="2000" baseline="-25000">
                <a:solidFill>
                  <a:srgbClr val="FF0000"/>
                </a:solidFill>
                <a:sym typeface="Symbol" pitchFamily="18" charset="2"/>
              </a:rPr>
              <a:t>0</a:t>
            </a:r>
            <a:r>
              <a:rPr lang="de-DE" altLang="de-DE" sz="2000">
                <a:solidFill>
                  <a:srgbClr val="FF0000"/>
                </a:solidFill>
                <a:sym typeface="Symbol" pitchFamily="18" charset="2"/>
              </a:rPr>
              <a:t>= </a:t>
            </a:r>
            <a:r>
              <a:rPr lang="de-DE" altLang="de-DE" sz="2000" baseline="-25000">
                <a:solidFill>
                  <a:srgbClr val="FF0000"/>
                </a:solidFill>
                <a:sym typeface="Symbol" pitchFamily="18" charset="2"/>
              </a:rPr>
              <a:t>RF</a:t>
            </a:r>
          </a:p>
          <a:p>
            <a:pPr eaLnBrk="0" hangingPunct="0">
              <a:lnSpc>
                <a:spcPct val="130000"/>
              </a:lnSpc>
              <a:buFont typeface="Times" charset="0"/>
              <a:buChar char="•"/>
            </a:pPr>
            <a:r>
              <a:rPr lang="de-DE" altLang="de-DE" sz="200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de-DE" altLang="de-DE" sz="2000">
                <a:sym typeface="Symbol" pitchFamily="18" charset="2"/>
              </a:rPr>
              <a:t>Gepulster Strahl</a:t>
            </a:r>
            <a:endParaRPr lang="de-DE" altLang="de-DE" sz="2000" baseline="-25000">
              <a:solidFill>
                <a:srgbClr val="FF0000"/>
              </a:solidFill>
              <a:sym typeface="Symbol" pitchFamily="18" charset="2"/>
            </a:endParaRPr>
          </a:p>
          <a:p>
            <a:pPr eaLnBrk="0" hangingPunct="0"/>
            <a:endParaRPr lang="en-US" altLang="de-DE" sz="2000"/>
          </a:p>
        </p:txBody>
      </p:sp>
      <p:graphicFrame>
        <p:nvGraphicFramePr>
          <p:cNvPr id="147467" name="Object 11"/>
          <p:cNvGraphicFramePr>
            <a:graphicFrameLocks noChangeAspect="1"/>
          </p:cNvGraphicFramePr>
          <p:nvPr/>
        </p:nvGraphicFramePr>
        <p:xfrm>
          <a:off x="5715000" y="1828800"/>
          <a:ext cx="2092325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Formel" r:id="rId6" imgW="889000" imgH="393700" progId="Equation.3">
                  <p:embed/>
                </p:oleObj>
              </mc:Choice>
              <mc:Fallback>
                <p:oleObj name="Formel" r:id="rId6" imgW="8890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1828800"/>
                        <a:ext cx="2092325" cy="931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468" name="Text Box 12"/>
          <p:cNvSpPr txBox="1">
            <a:spLocks noChangeArrowheads="1"/>
          </p:cNvSpPr>
          <p:nvPr/>
        </p:nvSpPr>
        <p:spPr bwMode="auto">
          <a:xfrm>
            <a:off x="5622925" y="1382713"/>
            <a:ext cx="2046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de-DE" sz="2000"/>
              <a:t>Umlauffrequenz:</a:t>
            </a:r>
          </a:p>
        </p:txBody>
      </p:sp>
      <p:sp>
        <p:nvSpPr>
          <p:cNvPr id="147469" name="Text Box 13"/>
          <p:cNvSpPr txBox="1">
            <a:spLocks noChangeArrowheads="1"/>
          </p:cNvSpPr>
          <p:nvPr/>
        </p:nvSpPr>
        <p:spPr bwMode="auto">
          <a:xfrm>
            <a:off x="5638800" y="2819400"/>
            <a:ext cx="1414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de-DE" sz="2000"/>
              <a:t>Sollimpuls:</a:t>
            </a:r>
            <a:endParaRPr lang="en-US" altLang="de-DE" sz="1600"/>
          </a:p>
        </p:txBody>
      </p:sp>
    </p:spTree>
    <p:extLst>
      <p:ext uri="{BB962C8B-B14F-4D97-AF65-F5344CB8AC3E}">
        <p14:creationId xmlns:p14="http://schemas.microsoft.com/office/powerpoint/2010/main" val="272763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de-DE" dirty="0" err="1" smtClean="0"/>
              <a:t>Arbeitsweise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eines</a:t>
            </a:r>
            <a:r>
              <a:rPr lang="en-US" altLang="de-DE" dirty="0" smtClean="0"/>
              <a:t> Synchrotrons</a:t>
            </a:r>
          </a:p>
        </p:txBody>
      </p:sp>
      <p:sp>
        <p:nvSpPr>
          <p:cNvPr id="26627" name="Slide Number Placeholder 2"/>
          <p:cNvSpPr txBox="1">
            <a:spLocks noGrp="1"/>
          </p:cNvSpPr>
          <p:nvPr/>
        </p:nvSpPr>
        <p:spPr bwMode="auto">
          <a:xfrm>
            <a:off x="7010400" y="647700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808CF1F4-138B-4E31-A3C2-CB2CDB15A77F}" type="slidenum">
              <a:rPr lang="de-DE" altLang="de-DE" sz="1400"/>
              <a:pPr algn="r" eaLnBrk="1" hangingPunct="1"/>
              <a:t>14</a:t>
            </a:fld>
            <a:endParaRPr lang="de-DE" altLang="de-DE" sz="1400"/>
          </a:p>
        </p:txBody>
      </p:sp>
      <p:sp>
        <p:nvSpPr>
          <p:cNvPr id="26628" name="TextBox 3"/>
          <p:cNvSpPr txBox="1">
            <a:spLocks noChangeArrowheads="1"/>
          </p:cNvSpPr>
          <p:nvPr/>
        </p:nvSpPr>
        <p:spPr bwMode="auto">
          <a:xfrm>
            <a:off x="34925" y="4591050"/>
            <a:ext cx="41417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b="1" dirty="0"/>
              <a:t>Repetition rate (</a:t>
            </a:r>
            <a:r>
              <a:rPr lang="en-US" altLang="de-DE" b="1" dirty="0" err="1"/>
              <a:t>T</a:t>
            </a:r>
            <a:r>
              <a:rPr lang="en-US" altLang="de-DE" b="1" baseline="-25000" dirty="0" err="1"/>
              <a:t>rep</a:t>
            </a:r>
            <a:r>
              <a:rPr lang="en-US" altLang="de-DE" b="1" dirty="0"/>
              <a:t>)</a:t>
            </a:r>
            <a:r>
              <a:rPr lang="en-US" altLang="de-DE" b="1" baseline="30000" dirty="0"/>
              <a:t>-1</a:t>
            </a:r>
            <a:r>
              <a:rPr lang="en-US" altLang="de-DE" b="1" dirty="0"/>
              <a:t>:  </a:t>
            </a:r>
          </a:p>
          <a:p>
            <a:pPr eaLnBrk="1" hangingPunct="1"/>
            <a:r>
              <a:rPr lang="en-US" altLang="de-DE" dirty="0"/>
              <a:t>(time needed for one complete cycle)</a:t>
            </a:r>
            <a:r>
              <a:rPr lang="en-US" altLang="de-DE" baseline="30000" dirty="0"/>
              <a:t>-1</a:t>
            </a:r>
            <a:r>
              <a:rPr lang="en-US" altLang="de-DE" dirty="0"/>
              <a:t> </a:t>
            </a:r>
          </a:p>
        </p:txBody>
      </p:sp>
      <p:sp>
        <p:nvSpPr>
          <p:cNvPr id="26629" name="TextBox 7"/>
          <p:cNvSpPr txBox="1">
            <a:spLocks noChangeArrowheads="1"/>
          </p:cNvSpPr>
          <p:nvPr/>
        </p:nvSpPr>
        <p:spPr bwMode="auto">
          <a:xfrm>
            <a:off x="123825" y="5802313"/>
            <a:ext cx="1682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b="1"/>
              <a:t>Beam power: </a:t>
            </a:r>
          </a:p>
        </p:txBody>
      </p:sp>
      <p:graphicFrame>
        <p:nvGraphicFramePr>
          <p:cNvPr id="26630" name="Object 10"/>
          <p:cNvGraphicFramePr>
            <a:graphicFrameLocks noChangeAspect="1"/>
          </p:cNvGraphicFramePr>
          <p:nvPr/>
        </p:nvGraphicFramePr>
        <p:xfrm>
          <a:off x="2868613" y="5761038"/>
          <a:ext cx="1055687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Equation" r:id="rId3" imgW="712800" imgH="429480" progId="Equation.DSMT4">
                  <p:embed/>
                </p:oleObj>
              </mc:Choice>
              <mc:Fallback>
                <p:oleObj name="Equation" r:id="rId3" imgW="712800" imgH="42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8613" y="5761038"/>
                        <a:ext cx="1055687" cy="649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1" name="TextBox 11"/>
          <p:cNvSpPr txBox="1">
            <a:spLocks noChangeArrowheads="1"/>
          </p:cNvSpPr>
          <p:nvPr/>
        </p:nvSpPr>
        <p:spPr bwMode="auto">
          <a:xfrm>
            <a:off x="87313" y="5302250"/>
            <a:ext cx="2279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b="1"/>
              <a:t>Total beam energy:</a:t>
            </a:r>
          </a:p>
        </p:txBody>
      </p:sp>
      <p:graphicFrame>
        <p:nvGraphicFramePr>
          <p:cNvPr id="26632" name="Object 12"/>
          <p:cNvGraphicFramePr>
            <a:graphicFrameLocks noChangeAspect="1"/>
          </p:cNvGraphicFramePr>
          <p:nvPr/>
        </p:nvGraphicFramePr>
        <p:xfrm>
          <a:off x="2727325" y="5365750"/>
          <a:ext cx="1268413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Equation" r:id="rId5" imgW="749520" imgH="200880" progId="Equation.DSMT4">
                  <p:embed/>
                </p:oleObj>
              </mc:Choice>
              <mc:Fallback>
                <p:oleObj name="Equation" r:id="rId5" imgW="749520" imgH="200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7325" y="5365750"/>
                        <a:ext cx="1268413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3" name="TextBox 18"/>
          <p:cNvSpPr txBox="1">
            <a:spLocks noChangeArrowheads="1"/>
          </p:cNvSpPr>
          <p:nvPr/>
        </p:nvSpPr>
        <p:spPr bwMode="auto">
          <a:xfrm>
            <a:off x="3490913" y="60864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de-DE"/>
          </a:p>
        </p:txBody>
      </p:sp>
      <p:sp>
        <p:nvSpPr>
          <p:cNvPr id="26634" name="TextBox 6"/>
          <p:cNvSpPr txBox="1">
            <a:spLocks noChangeArrowheads="1"/>
          </p:cNvSpPr>
          <p:nvPr/>
        </p:nvSpPr>
        <p:spPr bwMode="auto">
          <a:xfrm>
            <a:off x="4489450" y="4724400"/>
            <a:ext cx="465455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de-DE" b="1"/>
              <a:t>Types of synchrotrons (a bit arbitrary):   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de-DE"/>
              <a:t>- slow cycling synchrotron: &lt; 1 Hz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de-DE"/>
              <a:t>- fast cycling synchrotron: 1-10 Hz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de-DE"/>
              <a:t>- Rapid Cycling Synchrotron (RCS): &gt; 10 Hz</a:t>
            </a:r>
          </a:p>
        </p:txBody>
      </p:sp>
      <p:pic>
        <p:nvPicPr>
          <p:cNvPr id="26635" name="Grafik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84313"/>
            <a:ext cx="6326188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636" name="Object 8"/>
          <p:cNvGraphicFramePr>
            <a:graphicFrameLocks noChangeAspect="1"/>
          </p:cNvGraphicFramePr>
          <p:nvPr/>
        </p:nvGraphicFramePr>
        <p:xfrm>
          <a:off x="4725988" y="27305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Equation" r:id="rId8" imgW="100440" imgH="155160" progId="Equation.DSMT4">
                  <p:embed/>
                </p:oleObj>
              </mc:Choice>
              <mc:Fallback>
                <p:oleObj name="Equation" r:id="rId8" imgW="100440" imgH="155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5988" y="2730500"/>
                        <a:ext cx="1143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7" name="Object 14"/>
          <p:cNvGraphicFramePr>
            <a:graphicFrameLocks noChangeAspect="1"/>
          </p:cNvGraphicFramePr>
          <p:nvPr/>
        </p:nvGraphicFramePr>
        <p:xfrm>
          <a:off x="5249863" y="3205163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Equation" r:id="rId10" imgW="100440" imgH="155160" progId="Equation.DSMT4">
                  <p:embed/>
                </p:oleObj>
              </mc:Choice>
              <mc:Fallback>
                <p:oleObj name="Equation" r:id="rId10" imgW="100440" imgH="155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9863" y="3205163"/>
                        <a:ext cx="1143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8" name="TextBox 19"/>
          <p:cNvSpPr txBox="1">
            <a:spLocks noChangeArrowheads="1"/>
          </p:cNvSpPr>
          <p:nvPr/>
        </p:nvSpPr>
        <p:spPr bwMode="auto">
          <a:xfrm>
            <a:off x="5721350" y="1817688"/>
            <a:ext cx="26981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b="1" dirty="0" err="1" smtClean="0"/>
              <a:t>Magnetzyklus</a:t>
            </a:r>
            <a:r>
              <a:rPr lang="en-US" altLang="de-DE" b="1" dirty="0" smtClean="0"/>
              <a:t> in </a:t>
            </a:r>
            <a:r>
              <a:rPr lang="en-US" altLang="de-DE" b="1" dirty="0" err="1" smtClean="0"/>
              <a:t>einem</a:t>
            </a:r>
            <a:r>
              <a:rPr lang="en-US" altLang="de-DE" b="1" dirty="0"/>
              <a:t/>
            </a:r>
            <a:br>
              <a:rPr lang="en-US" altLang="de-DE" b="1" dirty="0"/>
            </a:br>
            <a:r>
              <a:rPr lang="en-US" altLang="de-DE" b="1" dirty="0" err="1" smtClean="0"/>
              <a:t>Sychrotron</a:t>
            </a:r>
            <a:endParaRPr lang="en-US" altLang="de-DE" b="1" dirty="0"/>
          </a:p>
        </p:txBody>
      </p:sp>
    </p:spTree>
    <p:extLst>
      <p:ext uri="{BB962C8B-B14F-4D97-AF65-F5344CB8AC3E}">
        <p14:creationId xmlns:p14="http://schemas.microsoft.com/office/powerpoint/2010/main" val="135044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75" y="12700"/>
            <a:ext cx="7175500" cy="949325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de-DE" sz="3600" dirty="0" err="1" smtClean="0">
                <a:latin typeface="Arial Unicode MS" pitchFamily="34" charset="-128"/>
              </a:rPr>
              <a:t>Dipolmagnete</a:t>
            </a:r>
            <a:endParaRPr lang="en-US" altLang="de-DE" sz="3600" dirty="0" smtClean="0">
              <a:latin typeface="Arial Unicode MS" pitchFamily="34" charset="-128"/>
            </a:endParaRPr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274888"/>
            <a:ext cx="4608513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4"/>
          <p:cNvSpPr txBox="1">
            <a:spLocks noChangeArrowheads="1"/>
          </p:cNvSpPr>
          <p:nvPr/>
        </p:nvSpPr>
        <p:spPr bwMode="auto">
          <a:xfrm>
            <a:off x="395288" y="6092825"/>
            <a:ext cx="25860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sz="1600">
                <a:solidFill>
                  <a:schemeClr val="accent2"/>
                </a:solidFill>
              </a:rPr>
              <a:t>Iron dipole magnet:  B&lt;2 T</a:t>
            </a:r>
          </a:p>
        </p:txBody>
      </p:sp>
      <p:sp>
        <p:nvSpPr>
          <p:cNvPr id="27654" name="Text Box 5"/>
          <p:cNvSpPr txBox="1">
            <a:spLocks noChangeArrowheads="1"/>
          </p:cNvSpPr>
          <p:nvPr/>
        </p:nvSpPr>
        <p:spPr bwMode="auto">
          <a:xfrm>
            <a:off x="4356100" y="6116638"/>
            <a:ext cx="4006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sz="1600">
                <a:solidFill>
                  <a:schemeClr val="accent2"/>
                </a:solidFill>
              </a:rPr>
              <a:t>superconducting dipole magnets:  B=3-8 T</a:t>
            </a:r>
          </a:p>
        </p:txBody>
      </p:sp>
      <p:pic>
        <p:nvPicPr>
          <p:cNvPr id="2765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349500"/>
            <a:ext cx="4067175" cy="271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49295" y="1472684"/>
            <a:ext cx="5464060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Zwingen die geladenen Teilchen auf eine Kreisbahn</a:t>
            </a:r>
          </a:p>
        </p:txBody>
      </p:sp>
    </p:spTree>
    <p:extLst>
      <p:ext uri="{BB962C8B-B14F-4D97-AF65-F5344CB8AC3E}">
        <p14:creationId xmlns:p14="http://schemas.microsoft.com/office/powerpoint/2010/main" val="413204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6688" y="1"/>
            <a:ext cx="8559800" cy="933450"/>
          </a:xfrm>
          <a:noFill/>
        </p:spPr>
        <p:txBody>
          <a:bodyPr/>
          <a:lstStyle/>
          <a:p>
            <a:pPr eaLnBrk="1" hangingPunct="1"/>
            <a:r>
              <a:rPr lang="en-US" altLang="de-DE" sz="2800" dirty="0" smtClean="0"/>
              <a:t> Quadrupole </a:t>
            </a:r>
            <a:r>
              <a:rPr lang="en-US" altLang="de-DE" sz="2800" dirty="0" err="1" smtClean="0"/>
              <a:t>Magnete</a:t>
            </a:r>
            <a:r>
              <a:rPr lang="en-US" altLang="de-DE" sz="2800" dirty="0" smtClean="0"/>
              <a:t>, die “</a:t>
            </a:r>
            <a:r>
              <a:rPr lang="en-US" altLang="de-DE" sz="2800" dirty="0" err="1" smtClean="0"/>
              <a:t>Linsen</a:t>
            </a:r>
            <a:r>
              <a:rPr lang="en-US" altLang="de-DE" sz="2800" dirty="0" smtClean="0"/>
              <a:t>”</a:t>
            </a:r>
          </a:p>
        </p:txBody>
      </p:sp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00200"/>
            <a:ext cx="3506788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503872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91000"/>
            <a:ext cx="3443288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8838" name="Group 6"/>
          <p:cNvGrpSpPr>
            <a:grpSpLocks/>
          </p:cNvGrpSpPr>
          <p:nvPr/>
        </p:nvGrpSpPr>
        <p:grpSpPr bwMode="auto">
          <a:xfrm>
            <a:off x="5334000" y="4114800"/>
            <a:ext cx="3408363" cy="2057400"/>
            <a:chOff x="3360" y="2592"/>
            <a:chExt cx="2147" cy="1296"/>
          </a:xfrm>
        </p:grpSpPr>
        <p:sp>
          <p:nvSpPr>
            <p:cNvPr id="29705" name="Rectangle 7"/>
            <p:cNvSpPr>
              <a:spLocks noChangeArrowheads="1"/>
            </p:cNvSpPr>
            <p:nvPr/>
          </p:nvSpPr>
          <p:spPr bwMode="auto">
            <a:xfrm>
              <a:off x="3360" y="2592"/>
              <a:ext cx="2112" cy="1296"/>
            </a:xfrm>
            <a:prstGeom prst="rect">
              <a:avLst/>
            </a:prstGeom>
            <a:solidFill>
              <a:srgbClr val="F7CD7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29706" name="Text Box 8"/>
            <p:cNvSpPr txBox="1">
              <a:spLocks noChangeArrowheads="1"/>
            </p:cNvSpPr>
            <p:nvPr/>
          </p:nvSpPr>
          <p:spPr bwMode="auto">
            <a:xfrm>
              <a:off x="3360" y="2592"/>
              <a:ext cx="202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de-DE" sz="2000"/>
                <a:t>Magnetic vs. electric fields:</a:t>
              </a:r>
            </a:p>
          </p:txBody>
        </p:sp>
        <p:pic>
          <p:nvPicPr>
            <p:cNvPr id="29707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2880"/>
              <a:ext cx="1022" cy="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8" name="Text Box 10"/>
            <p:cNvSpPr txBox="1">
              <a:spLocks noChangeArrowheads="1"/>
            </p:cNvSpPr>
            <p:nvPr/>
          </p:nvSpPr>
          <p:spPr bwMode="auto">
            <a:xfrm>
              <a:off x="3408" y="3408"/>
              <a:ext cx="2099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de-DE" sz="2000"/>
                <a:t>For v=c B=1 T corresponds </a:t>
              </a:r>
            </a:p>
            <a:p>
              <a:r>
                <a:rPr lang="en-US" altLang="de-DE" sz="2000"/>
                <a:t>to 300 MV/m !</a:t>
              </a:r>
            </a:p>
          </p:txBody>
        </p:sp>
      </p:grpSp>
      <p:sp>
        <p:nvSpPr>
          <p:cNvPr id="29704" name="Text Box 11"/>
          <p:cNvSpPr txBox="1">
            <a:spLocks noChangeArrowheads="1"/>
          </p:cNvSpPr>
          <p:nvPr/>
        </p:nvSpPr>
        <p:spPr bwMode="auto">
          <a:xfrm>
            <a:off x="250825" y="5516563"/>
            <a:ext cx="4608513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de-DE" sz="1600" b="1">
                <a:latin typeface="Arial Unicode MS" pitchFamily="34" charset="-128"/>
              </a:rPr>
              <a:t> orbit correction proportional to orbit offset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de-DE" sz="1600" b="1">
                <a:latin typeface="Arial Unicode MS" pitchFamily="34" charset="-128"/>
              </a:rPr>
              <a:t> </a:t>
            </a:r>
            <a:r>
              <a:rPr lang="en-US" altLang="de-DE" sz="1600" b="1">
                <a:solidFill>
                  <a:srgbClr val="FF6600"/>
                </a:solidFill>
                <a:latin typeface="Arial Unicode MS" pitchFamily="34" charset="-128"/>
              </a:rPr>
              <a:t>good correction in x means bad correction in y</a:t>
            </a:r>
          </a:p>
        </p:txBody>
      </p:sp>
    </p:spTree>
    <p:extLst>
      <p:ext uri="{BB962C8B-B14F-4D97-AF65-F5344CB8AC3E}">
        <p14:creationId xmlns:p14="http://schemas.microsoft.com/office/powerpoint/2010/main" val="269746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8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8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23925"/>
          </a:xfrm>
          <a:noFill/>
        </p:spPr>
        <p:txBody>
          <a:bodyPr/>
          <a:lstStyle/>
          <a:p>
            <a:pPr eaLnBrk="1" hangingPunct="1"/>
            <a:r>
              <a:rPr lang="en-US" altLang="de-DE" sz="3200" dirty="0" smtClean="0"/>
              <a:t>Alternating Gradient Focusing</a:t>
            </a: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575"/>
            <a:ext cx="910590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4"/>
          <p:cNvSpPr txBox="1">
            <a:spLocks noChangeArrowheads="1"/>
          </p:cNvSpPr>
          <p:nvPr/>
        </p:nvSpPr>
        <p:spPr bwMode="auto">
          <a:xfrm>
            <a:off x="1676400" y="1389063"/>
            <a:ext cx="1428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b="1"/>
              <a:t>Focusing </a:t>
            </a:r>
          </a:p>
          <a:p>
            <a:r>
              <a:rPr lang="en-US" altLang="de-DE" b="1"/>
              <a:t>quadrupole</a:t>
            </a:r>
          </a:p>
        </p:txBody>
      </p:sp>
      <p:sp>
        <p:nvSpPr>
          <p:cNvPr id="30726" name="Text Box 5"/>
          <p:cNvSpPr txBox="1">
            <a:spLocks noChangeArrowheads="1"/>
          </p:cNvSpPr>
          <p:nvPr/>
        </p:nvSpPr>
        <p:spPr bwMode="auto">
          <a:xfrm>
            <a:off x="3708400" y="1389063"/>
            <a:ext cx="1606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b="1"/>
              <a:t>De-focusing</a:t>
            </a:r>
          </a:p>
          <a:p>
            <a:r>
              <a:rPr lang="en-US" altLang="de-DE" b="1"/>
              <a:t>quadrupole</a:t>
            </a:r>
          </a:p>
        </p:txBody>
      </p:sp>
      <p:sp>
        <p:nvSpPr>
          <p:cNvPr id="30727" name="Text Box 6"/>
          <p:cNvSpPr txBox="1">
            <a:spLocks noChangeArrowheads="1"/>
          </p:cNvSpPr>
          <p:nvPr/>
        </p:nvSpPr>
        <p:spPr bwMode="auto">
          <a:xfrm>
            <a:off x="5943600" y="1389063"/>
            <a:ext cx="1428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b="1"/>
              <a:t>Focusing </a:t>
            </a:r>
          </a:p>
          <a:p>
            <a:r>
              <a:rPr lang="en-US" altLang="de-DE" b="1"/>
              <a:t>quadrupole</a:t>
            </a:r>
          </a:p>
        </p:txBody>
      </p:sp>
      <p:sp>
        <p:nvSpPr>
          <p:cNvPr id="30728" name="Text Box 7"/>
          <p:cNvSpPr txBox="1">
            <a:spLocks noChangeArrowheads="1"/>
          </p:cNvSpPr>
          <p:nvPr/>
        </p:nvSpPr>
        <p:spPr bwMode="auto">
          <a:xfrm>
            <a:off x="3048000" y="1465263"/>
            <a:ext cx="654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b="1"/>
              <a:t>Drift</a:t>
            </a:r>
          </a:p>
        </p:txBody>
      </p:sp>
      <p:sp>
        <p:nvSpPr>
          <p:cNvPr id="30729" name="Text Box 8"/>
          <p:cNvSpPr txBox="1">
            <a:spLocks noChangeArrowheads="1"/>
          </p:cNvSpPr>
          <p:nvPr/>
        </p:nvSpPr>
        <p:spPr bwMode="auto">
          <a:xfrm>
            <a:off x="5257800" y="1465263"/>
            <a:ext cx="654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b="1"/>
              <a:t>Drift</a:t>
            </a:r>
          </a:p>
        </p:txBody>
      </p:sp>
      <p:sp>
        <p:nvSpPr>
          <p:cNvPr id="30730" name="Text Box 9"/>
          <p:cNvSpPr txBox="1">
            <a:spLocks noChangeArrowheads="1"/>
          </p:cNvSpPr>
          <p:nvPr/>
        </p:nvSpPr>
        <p:spPr bwMode="auto">
          <a:xfrm>
            <a:off x="395288" y="5661025"/>
            <a:ext cx="72723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e-DE" sz="1600" b="1">
                <a:solidFill>
                  <a:srgbClr val="008000"/>
                </a:solidFill>
                <a:latin typeface="Arial Unicode MS" pitchFamily="34" charset="-128"/>
              </a:rPr>
              <a:t>Sequence of focusing and de-focusing lenses acts as effective focusing lens</a:t>
            </a:r>
          </a:p>
        </p:txBody>
      </p:sp>
    </p:spTree>
    <p:extLst>
      <p:ext uri="{BB962C8B-B14F-4D97-AF65-F5344CB8AC3E}">
        <p14:creationId xmlns:p14="http://schemas.microsoft.com/office/powerpoint/2010/main" val="285543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14"/>
          <p:cNvSpPr>
            <a:spLocks noChangeArrowheads="1"/>
          </p:cNvSpPr>
          <p:nvPr/>
        </p:nvSpPr>
        <p:spPr bwMode="auto">
          <a:xfrm>
            <a:off x="611188" y="1341438"/>
            <a:ext cx="8353425" cy="4967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de-DE" altLang="de-DE" sz="4400"/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04875"/>
          </a:xfrm>
          <a:noFill/>
        </p:spPr>
        <p:txBody>
          <a:bodyPr/>
          <a:lstStyle/>
          <a:p>
            <a:pPr eaLnBrk="1" hangingPunct="1"/>
            <a:r>
              <a:rPr lang="en-US" altLang="de-DE" sz="2400" dirty="0" smtClean="0"/>
              <a:t>Das </a:t>
            </a:r>
            <a:r>
              <a:rPr lang="en-US" altLang="de-DE" sz="2400" dirty="0" err="1" smtClean="0"/>
              <a:t>wandernde</a:t>
            </a:r>
            <a:r>
              <a:rPr lang="en-US" altLang="de-DE" sz="2400" dirty="0" smtClean="0"/>
              <a:t> </a:t>
            </a:r>
            <a:r>
              <a:rPr lang="en-US" altLang="de-DE" sz="2400" dirty="0" err="1" smtClean="0"/>
              <a:t>Koordinatensystem</a:t>
            </a:r>
            <a:r>
              <a:rPr lang="en-US" altLang="de-DE" sz="2400" dirty="0" smtClean="0"/>
              <a:t> </a:t>
            </a:r>
            <a:r>
              <a:rPr lang="en-US" altLang="de-DE" sz="2400" dirty="0" err="1" smtClean="0"/>
              <a:t>im</a:t>
            </a:r>
            <a:r>
              <a:rPr lang="en-US" altLang="de-DE" sz="2400" dirty="0" smtClean="0"/>
              <a:t> Beschleuniger</a:t>
            </a:r>
          </a:p>
        </p:txBody>
      </p:sp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1600"/>
            <a:ext cx="5800725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 Box 4"/>
          <p:cNvSpPr txBox="1">
            <a:spLocks noChangeArrowheads="1"/>
          </p:cNvSpPr>
          <p:nvPr/>
        </p:nvSpPr>
        <p:spPr bwMode="auto">
          <a:xfrm>
            <a:off x="5791200" y="52578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 sz="2400"/>
          </a:p>
        </p:txBody>
      </p:sp>
      <p:sp>
        <p:nvSpPr>
          <p:cNvPr id="31751" name="Text Box 5"/>
          <p:cNvSpPr txBox="1">
            <a:spLocks noChangeArrowheads="1"/>
          </p:cNvSpPr>
          <p:nvPr/>
        </p:nvSpPr>
        <p:spPr bwMode="auto">
          <a:xfrm>
            <a:off x="1885950" y="3466306"/>
            <a:ext cx="15937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sz="2000" dirty="0" err="1" smtClean="0"/>
              <a:t>Idealer</a:t>
            </a:r>
            <a:r>
              <a:rPr lang="en-US" altLang="de-DE" sz="2000" dirty="0" smtClean="0"/>
              <a:t> </a:t>
            </a:r>
            <a:r>
              <a:rPr lang="en-US" altLang="de-DE" sz="2000" dirty="0"/>
              <a:t>O</a:t>
            </a:r>
            <a:r>
              <a:rPr lang="en-US" altLang="de-DE" sz="2000" dirty="0" smtClean="0"/>
              <a:t>rbit</a:t>
            </a:r>
            <a:endParaRPr lang="en-US" altLang="de-DE" sz="2000" dirty="0"/>
          </a:p>
        </p:txBody>
      </p:sp>
      <p:sp>
        <p:nvSpPr>
          <p:cNvPr id="31752" name="Text Box 6"/>
          <p:cNvSpPr txBox="1">
            <a:spLocks noChangeArrowheads="1"/>
          </p:cNvSpPr>
          <p:nvPr/>
        </p:nvSpPr>
        <p:spPr bwMode="auto">
          <a:xfrm>
            <a:off x="609600" y="5181600"/>
            <a:ext cx="196720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sz="2000" dirty="0" err="1" smtClean="0"/>
              <a:t>Ablenkmagnete</a:t>
            </a:r>
            <a:endParaRPr lang="en-US" altLang="de-DE" sz="2000" dirty="0"/>
          </a:p>
        </p:txBody>
      </p:sp>
      <p:sp>
        <p:nvSpPr>
          <p:cNvPr id="31753" name="Rectangle 7"/>
          <p:cNvSpPr>
            <a:spLocks noChangeArrowheads="1"/>
          </p:cNvSpPr>
          <p:nvPr/>
        </p:nvSpPr>
        <p:spPr bwMode="auto">
          <a:xfrm>
            <a:off x="6172200" y="5867400"/>
            <a:ext cx="3810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graphicFrame>
        <p:nvGraphicFramePr>
          <p:cNvPr id="31754" name="Object 8"/>
          <p:cNvGraphicFramePr>
            <a:graphicFrameLocks noChangeAspect="1"/>
          </p:cNvGraphicFramePr>
          <p:nvPr/>
        </p:nvGraphicFramePr>
        <p:xfrm>
          <a:off x="6172200" y="5867400"/>
          <a:ext cx="390525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Formel" r:id="rId4" imgW="139700" imgH="177800" progId="Equation.3">
                  <p:embed/>
                </p:oleObj>
              </mc:Choice>
              <mc:Fallback>
                <p:oleObj name="Formel" r:id="rId4" imgW="1397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5867400"/>
                        <a:ext cx="390525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5" name="Text Box 9"/>
          <p:cNvSpPr txBox="1">
            <a:spLocks noChangeArrowheads="1"/>
          </p:cNvSpPr>
          <p:nvPr/>
        </p:nvSpPr>
        <p:spPr bwMode="auto">
          <a:xfrm>
            <a:off x="6629400" y="5919788"/>
            <a:ext cx="183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/>
              <a:t>Horizontal plane</a:t>
            </a:r>
            <a:endParaRPr lang="en-US" altLang="de-DE" sz="1600"/>
          </a:p>
        </p:txBody>
      </p:sp>
      <p:sp>
        <p:nvSpPr>
          <p:cNvPr id="31756" name="Text Box 10"/>
          <p:cNvSpPr txBox="1">
            <a:spLocks noChangeArrowheads="1"/>
          </p:cNvSpPr>
          <p:nvPr/>
        </p:nvSpPr>
        <p:spPr bwMode="auto">
          <a:xfrm>
            <a:off x="6096000" y="4114800"/>
            <a:ext cx="156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/>
              <a:t>Vertical plane</a:t>
            </a:r>
            <a:endParaRPr lang="en-US" altLang="de-DE" sz="1600"/>
          </a:p>
        </p:txBody>
      </p:sp>
      <p:sp>
        <p:nvSpPr>
          <p:cNvPr id="31757" name="Text Box 11"/>
          <p:cNvSpPr txBox="1">
            <a:spLocks noChangeArrowheads="1"/>
          </p:cNvSpPr>
          <p:nvPr/>
        </p:nvSpPr>
        <p:spPr bwMode="auto">
          <a:xfrm>
            <a:off x="6553200" y="5181600"/>
            <a:ext cx="2368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/>
              <a:t>Coordinate system </a:t>
            </a:r>
          </a:p>
          <a:p>
            <a:r>
              <a:rPr lang="en-US" altLang="de-DE"/>
              <a:t>for non-ideal particles</a:t>
            </a:r>
          </a:p>
        </p:txBody>
      </p:sp>
      <p:sp>
        <p:nvSpPr>
          <p:cNvPr id="31758" name="Text Box 12"/>
          <p:cNvSpPr txBox="1">
            <a:spLocks noChangeArrowheads="1"/>
          </p:cNvSpPr>
          <p:nvPr/>
        </p:nvSpPr>
        <p:spPr bwMode="auto">
          <a:xfrm>
            <a:off x="3276600" y="6072188"/>
            <a:ext cx="1416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/>
              <a:t>Longitudinal</a:t>
            </a:r>
          </a:p>
        </p:txBody>
      </p:sp>
      <p:sp>
        <p:nvSpPr>
          <p:cNvPr id="31759" name="Line 13"/>
          <p:cNvSpPr>
            <a:spLocks noChangeShapeType="1"/>
          </p:cNvSpPr>
          <p:nvPr/>
        </p:nvSpPr>
        <p:spPr bwMode="auto">
          <a:xfrm flipH="1" flipV="1">
            <a:off x="5867400" y="5410200"/>
            <a:ext cx="762000" cy="76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680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11"/>
          <p:cNvSpPr>
            <a:spLocks noChangeArrowheads="1"/>
          </p:cNvSpPr>
          <p:nvPr/>
        </p:nvSpPr>
        <p:spPr bwMode="auto">
          <a:xfrm>
            <a:off x="250825" y="1341438"/>
            <a:ext cx="8353425" cy="4967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de-DE" altLang="de-DE" sz="4400"/>
          </a:p>
        </p:txBody>
      </p:sp>
      <p:sp>
        <p:nvSpPr>
          <p:cNvPr id="3277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62025"/>
          </a:xfrm>
          <a:noFill/>
        </p:spPr>
        <p:txBody>
          <a:bodyPr/>
          <a:lstStyle/>
          <a:p>
            <a:pPr eaLnBrk="1" hangingPunct="1"/>
            <a:r>
              <a:rPr lang="en-US" altLang="de-DE" dirty="0" err="1" smtClean="0">
                <a:solidFill>
                  <a:schemeClr val="tx1"/>
                </a:solidFill>
              </a:rPr>
              <a:t>Magnetfehler</a:t>
            </a:r>
            <a:r>
              <a:rPr lang="en-US" altLang="de-DE" dirty="0" smtClean="0">
                <a:solidFill>
                  <a:schemeClr val="tx1"/>
                </a:solidFill>
              </a:rPr>
              <a:t>:</a:t>
            </a:r>
            <a:br>
              <a:rPr lang="en-US" altLang="de-DE" dirty="0" smtClean="0">
                <a:solidFill>
                  <a:schemeClr val="tx1"/>
                </a:solidFill>
              </a:rPr>
            </a:br>
            <a:r>
              <a:rPr lang="en-US" altLang="de-DE" dirty="0" smtClean="0">
                <a:solidFill>
                  <a:schemeClr val="tx1"/>
                </a:solidFill>
              </a:rPr>
              <a:t>Die </a:t>
            </a:r>
            <a:r>
              <a:rPr lang="en-US" altLang="de-DE" dirty="0" err="1" smtClean="0">
                <a:solidFill>
                  <a:schemeClr val="tx1"/>
                </a:solidFill>
              </a:rPr>
              <a:t>Ionen</a:t>
            </a:r>
            <a:r>
              <a:rPr lang="en-US" altLang="de-DE" dirty="0" smtClean="0">
                <a:solidFill>
                  <a:schemeClr val="tx1"/>
                </a:solidFill>
              </a:rPr>
              <a:t> </a:t>
            </a:r>
            <a:r>
              <a:rPr lang="en-US" altLang="de-DE" dirty="0" err="1" smtClean="0">
                <a:solidFill>
                  <a:schemeClr val="tx1"/>
                </a:solidFill>
              </a:rPr>
              <a:t>kommen</a:t>
            </a:r>
            <a:r>
              <a:rPr lang="en-US" altLang="de-DE" dirty="0" smtClean="0">
                <a:solidFill>
                  <a:schemeClr val="tx1"/>
                </a:solidFill>
              </a:rPr>
              <a:t> </a:t>
            </a:r>
            <a:r>
              <a:rPr lang="en-US" altLang="de-DE" dirty="0" err="1" smtClean="0">
                <a:solidFill>
                  <a:schemeClr val="tx1"/>
                </a:solidFill>
              </a:rPr>
              <a:t>vom</a:t>
            </a:r>
            <a:r>
              <a:rPr lang="en-US" altLang="de-DE" dirty="0" smtClean="0">
                <a:solidFill>
                  <a:schemeClr val="tx1"/>
                </a:solidFill>
              </a:rPr>
              <a:t> </a:t>
            </a:r>
            <a:r>
              <a:rPr lang="en-US" altLang="de-DE" dirty="0" err="1" smtClean="0">
                <a:solidFill>
                  <a:schemeClr val="tx1"/>
                </a:solidFill>
              </a:rPr>
              <a:t>rechten</a:t>
            </a:r>
            <a:r>
              <a:rPr lang="en-US" altLang="de-DE" dirty="0" smtClean="0">
                <a:solidFill>
                  <a:schemeClr val="tx1"/>
                </a:solidFill>
              </a:rPr>
              <a:t> </a:t>
            </a:r>
            <a:r>
              <a:rPr lang="en-US" altLang="de-DE" dirty="0" err="1" smtClean="0">
                <a:solidFill>
                  <a:schemeClr val="tx1"/>
                </a:solidFill>
              </a:rPr>
              <a:t>Weg</a:t>
            </a:r>
            <a:r>
              <a:rPr lang="en-US" altLang="de-DE" dirty="0" smtClean="0">
                <a:solidFill>
                  <a:schemeClr val="tx1"/>
                </a:solidFill>
              </a:rPr>
              <a:t> ab</a:t>
            </a:r>
          </a:p>
        </p:txBody>
      </p:sp>
      <p:pic>
        <p:nvPicPr>
          <p:cNvPr id="3277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420938"/>
            <a:ext cx="2857500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7800"/>
            <a:ext cx="692943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743200"/>
            <a:ext cx="44227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638800"/>
            <a:ext cx="364013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267200"/>
            <a:ext cx="4668838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Text Box 8"/>
          <p:cNvSpPr txBox="1">
            <a:spLocks noChangeArrowheads="1"/>
          </p:cNvSpPr>
          <p:nvPr/>
        </p:nvSpPr>
        <p:spPr bwMode="auto">
          <a:xfrm>
            <a:off x="3505200" y="3657600"/>
            <a:ext cx="42449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>
                <a:latin typeface="Comic Sans MS" pitchFamily="66" charset="0"/>
              </a:rPr>
              <a:t>The errors of the dipoles are additive</a:t>
            </a:r>
          </a:p>
        </p:txBody>
      </p:sp>
      <p:sp>
        <p:nvSpPr>
          <p:cNvPr id="32779" name="Text Box 9"/>
          <p:cNvSpPr txBox="1">
            <a:spLocks noChangeArrowheads="1"/>
          </p:cNvSpPr>
          <p:nvPr/>
        </p:nvSpPr>
        <p:spPr bwMode="auto">
          <a:xfrm>
            <a:off x="3505200" y="5105400"/>
            <a:ext cx="39798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>
                <a:latin typeface="Comic Sans MS" pitchFamily="66" charset="0"/>
              </a:rPr>
              <a:t>resulting amplitude (GSI's SIS18):</a:t>
            </a:r>
            <a:r>
              <a:rPr lang="en-US" altLang="de-DE" sz="1600">
                <a:latin typeface="Comic Sans MS" pitchFamily="66" charset="0"/>
              </a:rPr>
              <a:t> </a:t>
            </a:r>
          </a:p>
        </p:txBody>
      </p:sp>
      <p:sp>
        <p:nvSpPr>
          <p:cNvPr id="32780" name="Text Box 10"/>
          <p:cNvSpPr txBox="1">
            <a:spLocks noChangeArrowheads="1"/>
          </p:cNvSpPr>
          <p:nvPr/>
        </p:nvSpPr>
        <p:spPr bwMode="auto">
          <a:xfrm>
            <a:off x="2879725" y="2244725"/>
            <a:ext cx="2098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sz="1600">
                <a:latin typeface="Comic Sans MS" pitchFamily="66" charset="0"/>
              </a:rPr>
              <a:t>Betatron oscillation </a:t>
            </a:r>
          </a:p>
        </p:txBody>
      </p:sp>
    </p:spTree>
    <p:extLst>
      <p:ext uri="{BB962C8B-B14F-4D97-AF65-F5344CB8AC3E}">
        <p14:creationId xmlns:p14="http://schemas.microsoft.com/office/powerpoint/2010/main" val="378325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807330"/>
          </a:xfrm>
        </p:spPr>
        <p:txBody>
          <a:bodyPr/>
          <a:lstStyle/>
          <a:p>
            <a:r>
              <a:rPr lang="de-DE" dirty="0" smtClean="0"/>
              <a:t>Inhalt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Kurze Motivation für Ringbeschleuniger</a:t>
            </a:r>
          </a:p>
          <a:p>
            <a:r>
              <a:rPr lang="de-DE" dirty="0" smtClean="0"/>
              <a:t>Etwas zu </a:t>
            </a:r>
            <a:r>
              <a:rPr lang="de-DE" dirty="0" err="1" smtClean="0"/>
              <a:t>Zyklotrons</a:t>
            </a:r>
            <a:r>
              <a:rPr lang="de-DE" dirty="0" smtClean="0"/>
              <a:t> und kleiner Ausflug in Beschleunigergeschichte</a:t>
            </a:r>
          </a:p>
          <a:p>
            <a:r>
              <a:rPr lang="de-DE" dirty="0" err="1" smtClean="0"/>
              <a:t>Synchrotronbeschleuniger</a:t>
            </a:r>
            <a:endParaRPr lang="de-DE" dirty="0" smtClean="0"/>
          </a:p>
          <a:p>
            <a:r>
              <a:rPr lang="de-DE" dirty="0"/>
              <a:t>E</a:t>
            </a:r>
            <a:r>
              <a:rPr lang="de-DE" dirty="0" smtClean="0"/>
              <a:t>inige Grundprinzipien</a:t>
            </a:r>
          </a:p>
          <a:p>
            <a:r>
              <a:rPr lang="de-DE" dirty="0" smtClean="0"/>
              <a:t>Injektion </a:t>
            </a:r>
            <a:r>
              <a:rPr lang="de-DE" dirty="0" smtClean="0"/>
              <a:t>und Extraktion</a:t>
            </a:r>
          </a:p>
          <a:p>
            <a:r>
              <a:rPr lang="de-DE" dirty="0" smtClean="0"/>
              <a:t>Dynamisches Vakuum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581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1331913" y="6597650"/>
            <a:ext cx="6265862" cy="26035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/>
              <a:t>Jens Stadlmann | GSI Summer Student Lecture 2015</a:t>
            </a: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Teilchen im SIS18, </a:t>
            </a:r>
            <a:r>
              <a:rPr lang="de-DE" altLang="de-DE" dirty="0"/>
              <a:t>F</a:t>
            </a:r>
            <a:r>
              <a:rPr lang="de-DE" altLang="de-DE" dirty="0" smtClean="0"/>
              <a:t>okussierung</a:t>
            </a:r>
          </a:p>
        </p:txBody>
      </p:sp>
      <p:sp>
        <p:nvSpPr>
          <p:cNvPr id="35844" name="Rectangle 5"/>
          <p:cNvSpPr>
            <a:spLocks noChangeArrowheads="1"/>
          </p:cNvSpPr>
          <p:nvPr/>
        </p:nvSpPr>
        <p:spPr bwMode="auto">
          <a:xfrm>
            <a:off x="0" y="6165850"/>
            <a:ext cx="9144000" cy="692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de-DE" altLang="de-DE"/>
          </a:p>
        </p:txBody>
      </p:sp>
      <p:pic>
        <p:nvPicPr>
          <p:cNvPr id="305156" name="SIS18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540067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Freeform 9"/>
          <p:cNvSpPr>
            <a:spLocks/>
          </p:cNvSpPr>
          <p:nvPr/>
        </p:nvSpPr>
        <p:spPr bwMode="auto">
          <a:xfrm>
            <a:off x="4554538" y="6659563"/>
            <a:ext cx="9713912" cy="1587"/>
          </a:xfrm>
          <a:custGeom>
            <a:avLst/>
            <a:gdLst>
              <a:gd name="T0" fmla="*/ 0 w 18357"/>
              <a:gd name="T1" fmla="*/ 0 h 1587"/>
              <a:gd name="T2" fmla="*/ 2147483647 w 18357"/>
              <a:gd name="T3" fmla="*/ 0 h 1587"/>
              <a:gd name="T4" fmla="*/ 0 w 1835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357" h="1587">
                <a:moveTo>
                  <a:pt x="0" y="0"/>
                </a:moveTo>
                <a:lnTo>
                  <a:pt x="1835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35847" name="Picture 75" descr="sis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268413"/>
            <a:ext cx="1895475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Line 76"/>
          <p:cNvSpPr>
            <a:spLocks noChangeShapeType="1"/>
          </p:cNvSpPr>
          <p:nvPr/>
        </p:nvSpPr>
        <p:spPr bwMode="auto">
          <a:xfrm flipH="1" flipV="1">
            <a:off x="7524750" y="5589588"/>
            <a:ext cx="647700" cy="719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49" name="Text Box 77"/>
          <p:cNvSpPr txBox="1">
            <a:spLocks noChangeArrowheads="1"/>
          </p:cNvSpPr>
          <p:nvPr/>
        </p:nvSpPr>
        <p:spPr bwMode="auto">
          <a:xfrm>
            <a:off x="7308850" y="5013325"/>
            <a:ext cx="164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/>
              <a:t>Beamdirection</a:t>
            </a:r>
          </a:p>
        </p:txBody>
      </p:sp>
      <p:sp>
        <p:nvSpPr>
          <p:cNvPr id="35850" name="Text Box 78"/>
          <p:cNvSpPr txBox="1">
            <a:spLocks noChangeArrowheads="1"/>
          </p:cNvSpPr>
          <p:nvPr/>
        </p:nvSpPr>
        <p:spPr bwMode="auto">
          <a:xfrm>
            <a:off x="6948488" y="4365625"/>
            <a:ext cx="1622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2400" b="1">
                <a:solidFill>
                  <a:srgbClr val="33CCFF"/>
                </a:solidFill>
              </a:rPr>
              <a:t> 2 Dipoles</a:t>
            </a:r>
          </a:p>
        </p:txBody>
      </p:sp>
      <p:sp>
        <p:nvSpPr>
          <p:cNvPr id="35851" name="Text Box 80"/>
          <p:cNvSpPr txBox="1">
            <a:spLocks noChangeArrowheads="1"/>
          </p:cNvSpPr>
          <p:nvPr/>
        </p:nvSpPr>
        <p:spPr bwMode="auto">
          <a:xfrm>
            <a:off x="6588125" y="2636838"/>
            <a:ext cx="2400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2400" b="1">
                <a:solidFill>
                  <a:srgbClr val="FF0000"/>
                </a:solidFill>
              </a:rPr>
              <a:t>3 Qua</a:t>
            </a:r>
            <a:r>
              <a:rPr lang="de-DE" altLang="de-DE" sz="2400" b="1">
                <a:solidFill>
                  <a:srgbClr val="2B04A8"/>
                </a:solidFill>
              </a:rPr>
              <a:t>drup</a:t>
            </a:r>
            <a:r>
              <a:rPr lang="de-DE" altLang="de-DE" sz="2400" b="1">
                <a:solidFill>
                  <a:srgbClr val="FF0000"/>
                </a:solidFill>
              </a:rPr>
              <a:t>oles</a:t>
            </a:r>
            <a:r>
              <a:rPr lang="de-DE" altLang="de-DE" sz="2400" b="1">
                <a:solidFill>
                  <a:srgbClr val="33CCFF"/>
                </a:solidFill>
              </a:rPr>
              <a:t> </a:t>
            </a:r>
          </a:p>
        </p:txBody>
      </p:sp>
      <p:sp>
        <p:nvSpPr>
          <p:cNvPr id="35852" name="Text Box 82"/>
          <p:cNvSpPr txBox="1">
            <a:spLocks noChangeArrowheads="1"/>
          </p:cNvSpPr>
          <p:nvPr/>
        </p:nvSpPr>
        <p:spPr bwMode="auto">
          <a:xfrm>
            <a:off x="5724525" y="5805488"/>
            <a:ext cx="11557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/>
              <a:t>P. Puppel</a:t>
            </a:r>
          </a:p>
        </p:txBody>
      </p:sp>
    </p:spTree>
    <p:extLst>
      <p:ext uri="{BB962C8B-B14F-4D97-AF65-F5344CB8AC3E}">
        <p14:creationId xmlns:p14="http://schemas.microsoft.com/office/powerpoint/2010/main" val="377204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5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05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515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515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42975"/>
          </a:xfrm>
          <a:noFill/>
        </p:spPr>
        <p:txBody>
          <a:bodyPr/>
          <a:lstStyle/>
          <a:p>
            <a:pPr eaLnBrk="1" hangingPunct="1"/>
            <a:r>
              <a:rPr lang="en-US" altLang="de-DE" dirty="0" smtClean="0">
                <a:solidFill>
                  <a:schemeClr val="tx1"/>
                </a:solidFill>
              </a:rPr>
              <a:t>Die </a:t>
            </a:r>
            <a:r>
              <a:rPr lang="en-US" altLang="de-DE" dirty="0" err="1" smtClean="0">
                <a:solidFill>
                  <a:schemeClr val="tx1"/>
                </a:solidFill>
              </a:rPr>
              <a:t>Stimmung</a:t>
            </a:r>
            <a:r>
              <a:rPr lang="en-US" altLang="de-DE" dirty="0" smtClean="0">
                <a:solidFill>
                  <a:schemeClr val="tx1"/>
                </a:solidFill>
              </a:rPr>
              <a:t> </a:t>
            </a:r>
            <a:r>
              <a:rPr lang="en-US" altLang="de-DE" dirty="0" err="1" smtClean="0">
                <a:solidFill>
                  <a:schemeClr val="tx1"/>
                </a:solidFill>
              </a:rPr>
              <a:t>im</a:t>
            </a:r>
            <a:r>
              <a:rPr lang="en-US" altLang="de-DE" dirty="0" smtClean="0">
                <a:solidFill>
                  <a:schemeClr val="tx1"/>
                </a:solidFill>
              </a:rPr>
              <a:t> HKR,</a:t>
            </a:r>
            <a:br>
              <a:rPr lang="en-US" altLang="de-DE" dirty="0" smtClean="0">
                <a:solidFill>
                  <a:schemeClr val="tx1"/>
                </a:solidFill>
              </a:rPr>
            </a:br>
            <a:r>
              <a:rPr lang="en-US" altLang="de-DE" dirty="0" err="1" smtClean="0">
                <a:solidFill>
                  <a:schemeClr val="tx1"/>
                </a:solidFill>
              </a:rPr>
              <a:t>oder</a:t>
            </a:r>
            <a:r>
              <a:rPr lang="en-US" altLang="de-DE" dirty="0" smtClean="0">
                <a:solidFill>
                  <a:schemeClr val="tx1"/>
                </a:solidFill>
              </a:rPr>
              <a:t> was </a:t>
            </a:r>
            <a:r>
              <a:rPr lang="en-US" altLang="de-DE" dirty="0" err="1" smtClean="0">
                <a:solidFill>
                  <a:schemeClr val="tx1"/>
                </a:solidFill>
              </a:rPr>
              <a:t>ist</a:t>
            </a:r>
            <a:r>
              <a:rPr lang="en-US" altLang="de-DE" dirty="0" smtClean="0">
                <a:solidFill>
                  <a:schemeClr val="tx1"/>
                </a:solidFill>
              </a:rPr>
              <a:t> der </a:t>
            </a:r>
            <a:r>
              <a:rPr lang="en-US" altLang="de-DE" dirty="0" err="1" smtClean="0">
                <a:solidFill>
                  <a:schemeClr val="tx1"/>
                </a:solidFill>
              </a:rPr>
              <a:t>Arbeitspunkt</a:t>
            </a:r>
            <a:r>
              <a:rPr lang="en-US" altLang="de-DE" dirty="0" smtClean="0">
                <a:solidFill>
                  <a:schemeClr val="tx1"/>
                </a:solidFill>
              </a:rPr>
              <a:t> (</a:t>
            </a:r>
            <a:r>
              <a:rPr lang="en-US" altLang="de-DE" dirty="0" err="1" smtClean="0">
                <a:solidFill>
                  <a:schemeClr val="tx1"/>
                </a:solidFill>
              </a:rPr>
              <a:t>engl</a:t>
            </a:r>
            <a:r>
              <a:rPr lang="en-US" altLang="de-DE" dirty="0" smtClean="0">
                <a:solidFill>
                  <a:schemeClr val="tx1"/>
                </a:solidFill>
              </a:rPr>
              <a:t> “tune”) </a:t>
            </a:r>
          </a:p>
        </p:txBody>
      </p:sp>
      <p:pic>
        <p:nvPicPr>
          <p:cNvPr id="3379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349500"/>
            <a:ext cx="3887787" cy="388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4716463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2809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Text Box 5"/>
          <p:cNvSpPr txBox="1">
            <a:spLocks noChangeArrowheads="1"/>
          </p:cNvSpPr>
          <p:nvPr/>
        </p:nvSpPr>
        <p:spPr bwMode="auto">
          <a:xfrm>
            <a:off x="5003800" y="1484313"/>
            <a:ext cx="27109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dirty="0" err="1" smtClean="0"/>
              <a:t>Ordnung</a:t>
            </a:r>
            <a:r>
              <a:rPr lang="en-US" altLang="de-DE" dirty="0" smtClean="0"/>
              <a:t> der </a:t>
            </a:r>
            <a:r>
              <a:rPr lang="en-US" altLang="de-DE" dirty="0" err="1" smtClean="0"/>
              <a:t>Resonanz</a:t>
            </a:r>
            <a:r>
              <a:rPr lang="en-US" altLang="de-DE" dirty="0" smtClean="0"/>
              <a:t>: </a:t>
            </a:r>
            <a:r>
              <a:rPr lang="en-US" altLang="de-DE" dirty="0"/>
              <a:t/>
            </a:r>
            <a:br>
              <a:rPr lang="en-US" altLang="de-DE" dirty="0"/>
            </a:br>
            <a:r>
              <a:rPr lang="en-US" altLang="de-DE" dirty="0"/>
              <a:t>        |</a:t>
            </a:r>
            <a:r>
              <a:rPr lang="en-US" altLang="de-DE" dirty="0" err="1"/>
              <a:t>n+m</a:t>
            </a:r>
            <a:r>
              <a:rPr lang="en-US" altLang="de-DE" dirty="0"/>
              <a:t>|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781050" y="5635109"/>
            <a:ext cx="261263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Was sind Resonanzen?</a:t>
            </a:r>
          </a:p>
        </p:txBody>
      </p:sp>
    </p:spTree>
    <p:extLst>
      <p:ext uri="{BB962C8B-B14F-4D97-AF65-F5344CB8AC3E}">
        <p14:creationId xmlns:p14="http://schemas.microsoft.com/office/powerpoint/2010/main" val="238303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SIS18 Arbeitspunkte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5" y="1450685"/>
            <a:ext cx="4725499" cy="4903585"/>
          </a:xfrm>
        </p:spPr>
        <p:txBody>
          <a:bodyPr>
            <a:normAutofit fontScale="92500" lnSpcReduction="20000"/>
          </a:bodyPr>
          <a:lstStyle/>
          <a:p>
            <a:r>
              <a:rPr lang="en-GB" altLang="de-DE" sz="2000" dirty="0" smtClean="0">
                <a:latin typeface="Arial Unicode MS" pitchFamily="34" charset="-128"/>
              </a:rPr>
              <a:t>Present standard working point</a:t>
            </a:r>
            <a:br>
              <a:rPr lang="en-GB" altLang="de-DE" sz="2000" dirty="0" smtClean="0">
                <a:latin typeface="Arial Unicode MS" pitchFamily="34" charset="-128"/>
              </a:rPr>
            </a:br>
            <a:r>
              <a:rPr lang="en-GB" altLang="de-DE" sz="2000" dirty="0" err="1" smtClean="0">
                <a:latin typeface="Arial Unicode MS" pitchFamily="34" charset="-128"/>
              </a:rPr>
              <a:t>Q</a:t>
            </a:r>
            <a:r>
              <a:rPr lang="en-GB" altLang="de-DE" sz="2000" baseline="-25000" dirty="0" err="1" smtClean="0">
                <a:latin typeface="Arial Unicode MS" pitchFamily="34" charset="-128"/>
              </a:rPr>
              <a:t>x,y</a:t>
            </a:r>
            <a:r>
              <a:rPr lang="en-GB" altLang="de-DE" sz="2000" dirty="0" smtClean="0">
                <a:latin typeface="Arial Unicode MS" pitchFamily="34" charset="-128"/>
              </a:rPr>
              <a:t> = (4.28; 3.29)</a:t>
            </a:r>
          </a:p>
          <a:p>
            <a:r>
              <a:rPr lang="en-GB" altLang="de-DE" sz="2000" dirty="0" smtClean="0">
                <a:latin typeface="Arial Unicode MS" pitchFamily="34" charset="-128"/>
              </a:rPr>
              <a:t>Good results for larger currents with </a:t>
            </a:r>
            <a:r>
              <a:rPr lang="en-GB" altLang="de-DE" sz="2000" dirty="0" err="1" smtClean="0">
                <a:latin typeface="Arial Unicode MS" pitchFamily="34" charset="-128"/>
              </a:rPr>
              <a:t>Q</a:t>
            </a:r>
            <a:r>
              <a:rPr lang="en-GB" altLang="de-DE" sz="2000" baseline="-25000" dirty="0" err="1" smtClean="0">
                <a:latin typeface="Arial Unicode MS" pitchFamily="34" charset="-128"/>
              </a:rPr>
              <a:t>x,y</a:t>
            </a:r>
            <a:r>
              <a:rPr lang="en-GB" altLang="de-DE" sz="2000" dirty="0" smtClean="0">
                <a:latin typeface="Arial Unicode MS" pitchFamily="34" charset="-128"/>
              </a:rPr>
              <a:t> </a:t>
            </a:r>
            <a:r>
              <a:rPr lang="en-GB" altLang="de-DE" sz="2000" dirty="0">
                <a:latin typeface="Arial Unicode MS" pitchFamily="34" charset="-128"/>
              </a:rPr>
              <a:t>= (</a:t>
            </a:r>
            <a:r>
              <a:rPr lang="en-GB" altLang="de-DE" sz="2000" dirty="0" smtClean="0">
                <a:latin typeface="Arial Unicode MS" pitchFamily="34" charset="-128"/>
              </a:rPr>
              <a:t>4.17; </a:t>
            </a:r>
            <a:r>
              <a:rPr lang="en-GB" altLang="de-DE" sz="2000" dirty="0">
                <a:latin typeface="Arial Unicode MS" pitchFamily="34" charset="-128"/>
              </a:rPr>
              <a:t>3.29)</a:t>
            </a:r>
            <a:endParaRPr lang="en-GB" altLang="de-DE" sz="2000" dirty="0" smtClean="0">
              <a:latin typeface="Arial Unicode MS" pitchFamily="34" charset="-128"/>
            </a:endParaRPr>
          </a:p>
          <a:p>
            <a:pPr>
              <a:spcBef>
                <a:spcPct val="50000"/>
              </a:spcBef>
            </a:pPr>
            <a:r>
              <a:rPr lang="en-GB" altLang="de-DE" sz="2000" dirty="0">
                <a:latin typeface="Arial" charset="0"/>
              </a:rPr>
              <a:t>Planned </a:t>
            </a:r>
            <a:r>
              <a:rPr lang="en-GB" altLang="de-DE" sz="2000" dirty="0" smtClean="0">
                <a:latin typeface="Arial" charset="0"/>
              </a:rPr>
              <a:t>final </a:t>
            </a:r>
            <a:r>
              <a:rPr lang="en-GB" altLang="de-DE" sz="2000" dirty="0" smtClean="0">
                <a:solidFill>
                  <a:schemeClr val="accent1"/>
                </a:solidFill>
                <a:latin typeface="Arial" charset="0"/>
              </a:rPr>
              <a:t>high </a:t>
            </a:r>
            <a:r>
              <a:rPr lang="en-GB" altLang="de-DE" sz="2000" dirty="0">
                <a:solidFill>
                  <a:schemeClr val="accent1"/>
                </a:solidFill>
                <a:latin typeface="Arial" charset="0"/>
              </a:rPr>
              <a:t>current working </a:t>
            </a:r>
            <a:r>
              <a:rPr lang="en-GB" altLang="de-DE" sz="2000" dirty="0" smtClean="0">
                <a:solidFill>
                  <a:schemeClr val="accent1"/>
                </a:solidFill>
                <a:latin typeface="Arial" charset="0"/>
              </a:rPr>
              <a:t>point</a:t>
            </a:r>
            <a:br>
              <a:rPr lang="en-GB" altLang="de-DE" sz="2000" dirty="0" smtClean="0">
                <a:solidFill>
                  <a:schemeClr val="accent1"/>
                </a:solidFill>
                <a:latin typeface="Arial" charset="0"/>
              </a:rPr>
            </a:br>
            <a:r>
              <a:rPr lang="en-GB" altLang="de-DE" sz="2000" dirty="0" err="1" smtClean="0">
                <a:solidFill>
                  <a:schemeClr val="tx1"/>
                </a:solidFill>
                <a:latin typeface="Arial" charset="0"/>
              </a:rPr>
              <a:t>Q</a:t>
            </a:r>
            <a:r>
              <a:rPr lang="en-GB" altLang="de-DE" sz="2000" baseline="-25000" dirty="0" err="1" smtClean="0">
                <a:latin typeface="Arial Unicode MS" pitchFamily="34" charset="-128"/>
              </a:rPr>
              <a:t>x,y</a:t>
            </a:r>
            <a:r>
              <a:rPr lang="en-GB" altLang="de-DE" sz="2000" dirty="0" smtClean="0">
                <a:latin typeface="Arial Unicode MS" pitchFamily="34" charset="-128"/>
              </a:rPr>
              <a:t> </a:t>
            </a:r>
            <a:r>
              <a:rPr lang="en-GB" altLang="de-DE" sz="2000" dirty="0">
                <a:latin typeface="Arial Unicode MS" pitchFamily="34" charset="-128"/>
              </a:rPr>
              <a:t>= </a:t>
            </a:r>
            <a:r>
              <a:rPr lang="en-GB" altLang="de-DE" sz="2000" dirty="0" smtClean="0">
                <a:latin typeface="Arial Unicode MS" pitchFamily="34" charset="-128"/>
              </a:rPr>
              <a:t>(</a:t>
            </a:r>
            <a:r>
              <a:rPr lang="en-GB" altLang="de-DE" sz="2000" dirty="0" smtClean="0">
                <a:latin typeface="Arial" charset="0"/>
              </a:rPr>
              <a:t>4.14; 3.6)</a:t>
            </a:r>
          </a:p>
          <a:p>
            <a:pPr lvl="1">
              <a:spcBef>
                <a:spcPct val="50000"/>
              </a:spcBef>
            </a:pPr>
            <a:r>
              <a:rPr lang="en-GB" altLang="de-DE" sz="1600" dirty="0" smtClean="0">
                <a:latin typeface="Arial" charset="0"/>
              </a:rPr>
              <a:t>Compensation of different resonances necessary:</a:t>
            </a:r>
            <a:br>
              <a:rPr lang="en-GB" altLang="de-DE" sz="1600" dirty="0" smtClean="0">
                <a:latin typeface="Arial" charset="0"/>
              </a:rPr>
            </a:br>
            <a:r>
              <a:rPr lang="en-GB" altLang="de-DE" sz="1600" dirty="0" err="1" smtClean="0">
                <a:latin typeface="Arial" charset="0"/>
              </a:rPr>
              <a:t>Q</a:t>
            </a:r>
            <a:r>
              <a:rPr lang="en-GB" altLang="de-DE" sz="1600" baseline="-25000" dirty="0" err="1" smtClean="0">
                <a:latin typeface="Arial" charset="0"/>
              </a:rPr>
              <a:t>y</a:t>
            </a:r>
            <a:r>
              <a:rPr lang="en-GB" altLang="de-DE" sz="1600" dirty="0" smtClean="0">
                <a:latin typeface="Arial" charset="0"/>
              </a:rPr>
              <a:t> = 3.5</a:t>
            </a:r>
            <a:br>
              <a:rPr lang="en-GB" altLang="de-DE" sz="1600" dirty="0" smtClean="0">
                <a:latin typeface="Arial" charset="0"/>
              </a:rPr>
            </a:br>
            <a:r>
              <a:rPr lang="en-GB" altLang="de-DE" sz="1600" dirty="0" err="1" smtClean="0">
                <a:latin typeface="Arial" charset="0"/>
              </a:rPr>
              <a:t>Q</a:t>
            </a:r>
            <a:r>
              <a:rPr lang="en-GB" altLang="de-DE" sz="1600" baseline="-25000" dirty="0" err="1" smtClean="0">
                <a:latin typeface="Arial" charset="0"/>
              </a:rPr>
              <a:t>y</a:t>
            </a:r>
            <a:r>
              <a:rPr lang="en-GB" altLang="de-DE" sz="1600" dirty="0" smtClean="0">
                <a:latin typeface="Arial" charset="0"/>
              </a:rPr>
              <a:t> = 3.33</a:t>
            </a:r>
            <a:br>
              <a:rPr lang="en-GB" altLang="de-DE" sz="1600" dirty="0" smtClean="0">
                <a:latin typeface="Arial" charset="0"/>
              </a:rPr>
            </a:br>
            <a:r>
              <a:rPr lang="en-GB" altLang="de-DE" sz="1600" dirty="0" err="1" smtClean="0">
                <a:latin typeface="Arial" charset="0"/>
              </a:rPr>
              <a:t>Q</a:t>
            </a:r>
            <a:r>
              <a:rPr lang="en-GB" altLang="de-DE" sz="1600" baseline="-25000" dirty="0" err="1" smtClean="0">
                <a:latin typeface="Arial" charset="0"/>
              </a:rPr>
              <a:t>x</a:t>
            </a:r>
            <a:r>
              <a:rPr lang="en-GB" altLang="de-DE" sz="1600" dirty="0" smtClean="0">
                <a:latin typeface="Arial" charset="0"/>
              </a:rPr>
              <a:t> – </a:t>
            </a:r>
            <a:r>
              <a:rPr lang="en-GB" altLang="de-DE" sz="1600" dirty="0" err="1" smtClean="0">
                <a:latin typeface="Arial" charset="0"/>
              </a:rPr>
              <a:t>Q</a:t>
            </a:r>
            <a:r>
              <a:rPr lang="en-GB" altLang="de-DE" sz="1600" baseline="-25000" dirty="0" err="1" smtClean="0">
                <a:latin typeface="Arial" charset="0"/>
              </a:rPr>
              <a:t>y</a:t>
            </a:r>
            <a:r>
              <a:rPr lang="en-GB" altLang="de-DE" sz="1600" dirty="0" smtClean="0">
                <a:latin typeface="Arial" charset="0"/>
              </a:rPr>
              <a:t> = 1</a:t>
            </a:r>
            <a:br>
              <a:rPr lang="en-GB" altLang="de-DE" sz="1600" dirty="0" smtClean="0">
                <a:latin typeface="Arial" charset="0"/>
              </a:rPr>
            </a:br>
            <a:r>
              <a:rPr lang="en-GB" altLang="de-DE" sz="1600" dirty="0" smtClean="0">
                <a:latin typeface="Arial" charset="0"/>
              </a:rPr>
              <a:t>2Q</a:t>
            </a:r>
            <a:r>
              <a:rPr lang="en-GB" altLang="de-DE" sz="1600" baseline="-25000" dirty="0" smtClean="0">
                <a:latin typeface="Arial" charset="0"/>
              </a:rPr>
              <a:t>x</a:t>
            </a:r>
            <a:r>
              <a:rPr lang="en-GB" altLang="de-DE" sz="1600" dirty="0" smtClean="0">
                <a:latin typeface="Arial" charset="0"/>
              </a:rPr>
              <a:t> </a:t>
            </a:r>
            <a:r>
              <a:rPr lang="en-GB" altLang="de-DE" sz="1600" dirty="0">
                <a:latin typeface="Arial" charset="0"/>
              </a:rPr>
              <a:t>– </a:t>
            </a:r>
            <a:r>
              <a:rPr lang="en-GB" altLang="de-DE" sz="1600" dirty="0" err="1" smtClean="0">
                <a:latin typeface="Arial" charset="0"/>
              </a:rPr>
              <a:t>Q</a:t>
            </a:r>
            <a:r>
              <a:rPr lang="en-GB" altLang="de-DE" sz="1600" baseline="-25000" dirty="0" err="1" smtClean="0">
                <a:latin typeface="Arial" charset="0"/>
              </a:rPr>
              <a:t>y</a:t>
            </a:r>
            <a:r>
              <a:rPr lang="en-GB" altLang="de-DE" sz="1600" dirty="0" smtClean="0">
                <a:latin typeface="Arial" charset="0"/>
              </a:rPr>
              <a:t> </a:t>
            </a:r>
            <a:r>
              <a:rPr lang="en-GB" altLang="de-DE" sz="1600" dirty="0">
                <a:latin typeface="Arial" charset="0"/>
              </a:rPr>
              <a:t>= </a:t>
            </a:r>
            <a:r>
              <a:rPr lang="en-GB" altLang="de-DE" sz="1600" dirty="0" smtClean="0">
                <a:latin typeface="Arial" charset="0"/>
              </a:rPr>
              <a:t>1</a:t>
            </a:r>
          </a:p>
          <a:p>
            <a:pPr>
              <a:spcBef>
                <a:spcPct val="50000"/>
              </a:spcBef>
            </a:pPr>
            <a:r>
              <a:rPr lang="en-GB" altLang="de-DE" sz="2000" dirty="0">
                <a:solidFill>
                  <a:schemeClr val="accent1"/>
                </a:solidFill>
                <a:latin typeface="Arial" charset="0"/>
              </a:rPr>
              <a:t>Resonance correction system installed </a:t>
            </a:r>
            <a:r>
              <a:rPr lang="en-GB" altLang="de-DE" sz="2000" dirty="0" smtClean="0">
                <a:latin typeface="Arial" charset="0"/>
              </a:rPr>
              <a:t>(</a:t>
            </a:r>
            <a:r>
              <a:rPr lang="en-GB" altLang="de-DE" sz="2000" dirty="0">
                <a:latin typeface="Arial" charset="0"/>
              </a:rPr>
              <a:t>skew quads, </a:t>
            </a:r>
            <a:r>
              <a:rPr lang="en-GB" altLang="de-DE" sz="2000" dirty="0" err="1">
                <a:latin typeface="Arial" charset="0"/>
              </a:rPr>
              <a:t>sextupoles</a:t>
            </a:r>
            <a:r>
              <a:rPr lang="en-GB" altLang="de-DE" sz="2000" dirty="0">
                <a:latin typeface="Arial" charset="0"/>
              </a:rPr>
              <a:t>, </a:t>
            </a:r>
            <a:r>
              <a:rPr lang="en-GB" altLang="de-DE" sz="2000" dirty="0" err="1">
                <a:latin typeface="Arial" charset="0"/>
              </a:rPr>
              <a:t>octupoles</a:t>
            </a:r>
            <a:r>
              <a:rPr lang="en-GB" altLang="de-DE" sz="2000" dirty="0" smtClean="0">
                <a:latin typeface="Arial" charset="0"/>
              </a:rPr>
              <a:t>).</a:t>
            </a:r>
          </a:p>
          <a:p>
            <a:pPr>
              <a:spcBef>
                <a:spcPct val="50000"/>
              </a:spcBef>
            </a:pPr>
            <a:r>
              <a:rPr lang="en-GB" altLang="de-DE" sz="2000" dirty="0" smtClean="0">
                <a:latin typeface="Arial" charset="0"/>
              </a:rPr>
              <a:t>Proof of principle machine experiments in SIS18 showed successful partial compensation of single resonances.</a:t>
            </a:r>
          </a:p>
        </p:txBody>
      </p:sp>
      <p:pic>
        <p:nvPicPr>
          <p:cNvPr id="2734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1" t="23297" r="9048" b="25941"/>
          <a:stretch/>
        </p:blipFill>
        <p:spPr bwMode="auto">
          <a:xfrm>
            <a:off x="6150258" y="4716869"/>
            <a:ext cx="2307411" cy="159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150258" y="6166465"/>
            <a:ext cx="2307411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000" dirty="0" smtClean="0"/>
              <a:t>Bunched beam, 1 s storage, 3</a:t>
            </a:r>
            <a:r>
              <a:rPr lang="en-GB" sz="1000" baseline="30000" dirty="0" smtClean="0"/>
              <a:t>rd</a:t>
            </a:r>
            <a:r>
              <a:rPr lang="en-GB" sz="1000" dirty="0" smtClean="0"/>
              <a:t> order resonance partially compensated.</a:t>
            </a:r>
          </a:p>
        </p:txBody>
      </p:sp>
      <p:grpSp>
        <p:nvGrpSpPr>
          <p:cNvPr id="22" name="Group 11"/>
          <p:cNvGrpSpPr/>
          <p:nvPr/>
        </p:nvGrpSpPr>
        <p:grpSpPr>
          <a:xfrm>
            <a:off x="5148064" y="918379"/>
            <a:ext cx="3980644" cy="3878773"/>
            <a:chOff x="1100667" y="0"/>
            <a:chExt cx="7231442" cy="6858000"/>
          </a:xfrm>
        </p:grpSpPr>
        <p:grpSp>
          <p:nvGrpSpPr>
            <p:cNvPr id="28" name="Group 9"/>
            <p:cNvGrpSpPr/>
            <p:nvPr/>
          </p:nvGrpSpPr>
          <p:grpSpPr>
            <a:xfrm>
              <a:off x="1100667" y="0"/>
              <a:ext cx="7231442" cy="6858000"/>
              <a:chOff x="1100667" y="0"/>
              <a:chExt cx="7231442" cy="6858000"/>
            </a:xfrm>
          </p:grpSpPr>
          <p:pic>
            <p:nvPicPr>
              <p:cNvPr id="30" name="Picture 3" descr="THO1LR03_fig2.eps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0667" y="0"/>
                <a:ext cx="6858000" cy="6858000"/>
              </a:xfrm>
              <a:prstGeom prst="rect">
                <a:avLst/>
              </a:prstGeom>
            </p:spPr>
          </p:pic>
          <p:sp>
            <p:nvSpPr>
              <p:cNvPr id="31" name="TextBox 6"/>
              <p:cNvSpPr txBox="1"/>
              <p:nvPr/>
            </p:nvSpPr>
            <p:spPr>
              <a:xfrm>
                <a:off x="7344325" y="922111"/>
                <a:ext cx="987784" cy="495199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i="1" dirty="0" smtClean="0">
                    <a:latin typeface="Times New Roman"/>
                    <a:cs typeface="Times New Roman"/>
                  </a:rPr>
                  <a:t>0,1</a:t>
                </a:r>
              </a:p>
              <a:p>
                <a:endParaRPr lang="en-US" sz="1600" i="1" dirty="0">
                  <a:latin typeface="Times New Roman"/>
                  <a:cs typeface="Times New Roman"/>
                </a:endParaRPr>
              </a:p>
              <a:p>
                <a:r>
                  <a:rPr lang="en-US" sz="1600" i="1" dirty="0" smtClean="0">
                    <a:latin typeface="Times New Roman"/>
                    <a:cs typeface="Times New Roman"/>
                  </a:rPr>
                  <a:t>0.08</a:t>
                </a:r>
              </a:p>
              <a:p>
                <a:endParaRPr lang="en-US" sz="1600" i="1" dirty="0">
                  <a:latin typeface="Times New Roman"/>
                  <a:cs typeface="Times New Roman"/>
                </a:endParaRPr>
              </a:p>
              <a:p>
                <a:r>
                  <a:rPr lang="en-US" sz="1600" i="1" dirty="0" smtClean="0">
                    <a:latin typeface="Times New Roman"/>
                    <a:cs typeface="Times New Roman"/>
                  </a:rPr>
                  <a:t>0.06</a:t>
                </a:r>
              </a:p>
              <a:p>
                <a:endParaRPr lang="en-US" sz="1600" i="1" dirty="0" smtClean="0">
                  <a:latin typeface="Times New Roman"/>
                  <a:cs typeface="Times New Roman"/>
                </a:endParaRPr>
              </a:p>
              <a:p>
                <a:r>
                  <a:rPr lang="en-US" sz="1600" i="1" dirty="0" smtClean="0">
                    <a:latin typeface="Times New Roman"/>
                    <a:cs typeface="Times New Roman"/>
                  </a:rPr>
                  <a:t>0.04</a:t>
                </a:r>
              </a:p>
              <a:p>
                <a:endParaRPr lang="en-US" sz="1600" i="1" dirty="0">
                  <a:latin typeface="Times New Roman"/>
                  <a:cs typeface="Times New Roman"/>
                </a:endParaRPr>
              </a:p>
              <a:p>
                <a:r>
                  <a:rPr lang="en-US" sz="1600" i="1" dirty="0" smtClean="0">
                    <a:latin typeface="Times New Roman"/>
                    <a:cs typeface="Times New Roman"/>
                  </a:rPr>
                  <a:t>0.02</a:t>
                </a:r>
              </a:p>
              <a:p>
                <a:endParaRPr lang="en-US" sz="1600" i="1" dirty="0">
                  <a:latin typeface="Times New Roman"/>
                  <a:cs typeface="Times New Roman"/>
                </a:endParaRPr>
              </a:p>
              <a:p>
                <a:r>
                  <a:rPr lang="en-US" sz="1600" i="1" dirty="0" smtClean="0">
                    <a:latin typeface="Times New Roman"/>
                    <a:cs typeface="Times New Roman"/>
                  </a:rPr>
                  <a:t>0</a:t>
                </a:r>
                <a:endParaRPr lang="en-US" sz="1600" i="1" dirty="0"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29" name="TextBox 10"/>
            <p:cNvSpPr txBox="1"/>
            <p:nvPr/>
          </p:nvSpPr>
          <p:spPr>
            <a:xfrm>
              <a:off x="7371313" y="469315"/>
              <a:ext cx="757729" cy="489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ΔI/I</a:t>
              </a:r>
              <a:endParaRPr lang="en-US" sz="1200" dirty="0"/>
            </a:p>
          </p:txBody>
        </p:sp>
      </p:grpSp>
      <p:sp>
        <p:nvSpPr>
          <p:cNvPr id="24" name="Freeform 1"/>
          <p:cNvSpPr/>
          <p:nvPr/>
        </p:nvSpPr>
        <p:spPr>
          <a:xfrm rot="20996042">
            <a:off x="6768559" y="2903392"/>
            <a:ext cx="325066" cy="444216"/>
          </a:xfrm>
          <a:custGeom>
            <a:avLst/>
            <a:gdLst>
              <a:gd name="connsiteX0" fmla="*/ 564445 w 592667"/>
              <a:gd name="connsiteY0" fmla="*/ 0 h 705556"/>
              <a:gd name="connsiteX1" fmla="*/ 42334 w 592667"/>
              <a:gd name="connsiteY1" fmla="*/ 409223 h 705556"/>
              <a:gd name="connsiteX2" fmla="*/ 0 w 592667"/>
              <a:gd name="connsiteY2" fmla="*/ 705556 h 705556"/>
              <a:gd name="connsiteX3" fmla="*/ 451556 w 592667"/>
              <a:gd name="connsiteY3" fmla="*/ 550334 h 705556"/>
              <a:gd name="connsiteX4" fmla="*/ 592667 w 592667"/>
              <a:gd name="connsiteY4" fmla="*/ 84667 h 705556"/>
              <a:gd name="connsiteX0" fmla="*/ 572957 w 601179"/>
              <a:gd name="connsiteY0" fmla="*/ 0 h 713898"/>
              <a:gd name="connsiteX1" fmla="*/ 178256 w 601179"/>
              <a:gd name="connsiteY1" fmla="*/ 281070 h 713898"/>
              <a:gd name="connsiteX2" fmla="*/ 8512 w 601179"/>
              <a:gd name="connsiteY2" fmla="*/ 705556 h 713898"/>
              <a:gd name="connsiteX3" fmla="*/ 460068 w 601179"/>
              <a:gd name="connsiteY3" fmla="*/ 550334 h 713898"/>
              <a:gd name="connsiteX4" fmla="*/ 601179 w 601179"/>
              <a:gd name="connsiteY4" fmla="*/ 84667 h 713898"/>
              <a:gd name="connsiteX0" fmla="*/ 570595 w 598817"/>
              <a:gd name="connsiteY0" fmla="*/ 0 h 710296"/>
              <a:gd name="connsiteX1" fmla="*/ 175894 w 598817"/>
              <a:gd name="connsiteY1" fmla="*/ 281070 h 710296"/>
              <a:gd name="connsiteX2" fmla="*/ 6150 w 598817"/>
              <a:gd name="connsiteY2" fmla="*/ 705556 h 710296"/>
              <a:gd name="connsiteX3" fmla="*/ 406142 w 598817"/>
              <a:gd name="connsiteY3" fmla="*/ 502176 h 710296"/>
              <a:gd name="connsiteX4" fmla="*/ 598817 w 598817"/>
              <a:gd name="connsiteY4" fmla="*/ 84667 h 710296"/>
              <a:gd name="connsiteX0" fmla="*/ 570595 w 598817"/>
              <a:gd name="connsiteY0" fmla="*/ 0 h 710296"/>
              <a:gd name="connsiteX1" fmla="*/ 175894 w 598817"/>
              <a:gd name="connsiteY1" fmla="*/ 281070 h 710296"/>
              <a:gd name="connsiteX2" fmla="*/ 6150 w 598817"/>
              <a:gd name="connsiteY2" fmla="*/ 705556 h 710296"/>
              <a:gd name="connsiteX3" fmla="*/ 406142 w 598817"/>
              <a:gd name="connsiteY3" fmla="*/ 502176 h 710296"/>
              <a:gd name="connsiteX4" fmla="*/ 598817 w 598817"/>
              <a:gd name="connsiteY4" fmla="*/ 84667 h 710296"/>
              <a:gd name="connsiteX5" fmla="*/ 570595 w 598817"/>
              <a:gd name="connsiteY5" fmla="*/ 0 h 710296"/>
              <a:gd name="connsiteX0" fmla="*/ 570595 w 570595"/>
              <a:gd name="connsiteY0" fmla="*/ 0 h 710296"/>
              <a:gd name="connsiteX1" fmla="*/ 175894 w 570595"/>
              <a:gd name="connsiteY1" fmla="*/ 281070 h 710296"/>
              <a:gd name="connsiteX2" fmla="*/ 6150 w 570595"/>
              <a:gd name="connsiteY2" fmla="*/ 705556 h 710296"/>
              <a:gd name="connsiteX3" fmla="*/ 406142 w 570595"/>
              <a:gd name="connsiteY3" fmla="*/ 502176 h 710296"/>
              <a:gd name="connsiteX4" fmla="*/ 570595 w 570595"/>
              <a:gd name="connsiteY4" fmla="*/ 0 h 710296"/>
              <a:gd name="connsiteX0" fmla="*/ 584165 w 584165"/>
              <a:gd name="connsiteY0" fmla="*/ 0 h 793775"/>
              <a:gd name="connsiteX1" fmla="*/ 189464 w 584165"/>
              <a:gd name="connsiteY1" fmla="*/ 281070 h 793775"/>
              <a:gd name="connsiteX2" fmla="*/ 19720 w 584165"/>
              <a:gd name="connsiteY2" fmla="*/ 705556 h 793775"/>
              <a:gd name="connsiteX3" fmla="*/ 419712 w 584165"/>
              <a:gd name="connsiteY3" fmla="*/ 502176 h 793775"/>
              <a:gd name="connsiteX4" fmla="*/ 584165 w 584165"/>
              <a:gd name="connsiteY4" fmla="*/ 0 h 793775"/>
              <a:gd name="connsiteX0" fmla="*/ 584165 w 584165"/>
              <a:gd name="connsiteY0" fmla="*/ 0 h 793775"/>
              <a:gd name="connsiteX1" fmla="*/ 189464 w 584165"/>
              <a:gd name="connsiteY1" fmla="*/ 281070 h 793775"/>
              <a:gd name="connsiteX2" fmla="*/ 19720 w 584165"/>
              <a:gd name="connsiteY2" fmla="*/ 705556 h 793775"/>
              <a:gd name="connsiteX3" fmla="*/ 419712 w 584165"/>
              <a:gd name="connsiteY3" fmla="*/ 502176 h 793775"/>
              <a:gd name="connsiteX4" fmla="*/ 584165 w 584165"/>
              <a:gd name="connsiteY4" fmla="*/ 0 h 793775"/>
              <a:gd name="connsiteX0" fmla="*/ 564445 w 564445"/>
              <a:gd name="connsiteY0" fmla="*/ 0 h 705557"/>
              <a:gd name="connsiteX1" fmla="*/ 169744 w 564445"/>
              <a:gd name="connsiteY1" fmla="*/ 281070 h 705557"/>
              <a:gd name="connsiteX2" fmla="*/ 0 w 564445"/>
              <a:gd name="connsiteY2" fmla="*/ 705556 h 705557"/>
              <a:gd name="connsiteX3" fmla="*/ 399992 w 564445"/>
              <a:gd name="connsiteY3" fmla="*/ 502176 h 705557"/>
              <a:gd name="connsiteX4" fmla="*/ 564445 w 564445"/>
              <a:gd name="connsiteY4" fmla="*/ 0 h 705557"/>
              <a:gd name="connsiteX0" fmla="*/ 564445 w 564445"/>
              <a:gd name="connsiteY0" fmla="*/ 0 h 705555"/>
              <a:gd name="connsiteX1" fmla="*/ 169744 w 564445"/>
              <a:gd name="connsiteY1" fmla="*/ 281070 h 705555"/>
              <a:gd name="connsiteX2" fmla="*/ 0 w 564445"/>
              <a:gd name="connsiteY2" fmla="*/ 705556 h 705555"/>
              <a:gd name="connsiteX3" fmla="*/ 399992 w 564445"/>
              <a:gd name="connsiteY3" fmla="*/ 502176 h 705555"/>
              <a:gd name="connsiteX4" fmla="*/ 564445 w 564445"/>
              <a:gd name="connsiteY4" fmla="*/ 0 h 705555"/>
              <a:gd name="connsiteX0" fmla="*/ 564445 w 564445"/>
              <a:gd name="connsiteY0" fmla="*/ 0 h 705557"/>
              <a:gd name="connsiteX1" fmla="*/ 169744 w 564445"/>
              <a:gd name="connsiteY1" fmla="*/ 281070 h 705557"/>
              <a:gd name="connsiteX2" fmla="*/ 0 w 564445"/>
              <a:gd name="connsiteY2" fmla="*/ 705556 h 705557"/>
              <a:gd name="connsiteX3" fmla="*/ 399992 w 564445"/>
              <a:gd name="connsiteY3" fmla="*/ 502176 h 705557"/>
              <a:gd name="connsiteX4" fmla="*/ 564445 w 564445"/>
              <a:gd name="connsiteY4" fmla="*/ 0 h 705557"/>
              <a:gd name="connsiteX0" fmla="*/ 564445 w 564445"/>
              <a:gd name="connsiteY0" fmla="*/ 0 h 705555"/>
              <a:gd name="connsiteX1" fmla="*/ 169744 w 564445"/>
              <a:gd name="connsiteY1" fmla="*/ 281070 h 705555"/>
              <a:gd name="connsiteX2" fmla="*/ 0 w 564445"/>
              <a:gd name="connsiteY2" fmla="*/ 705556 h 705555"/>
              <a:gd name="connsiteX3" fmla="*/ 399992 w 564445"/>
              <a:gd name="connsiteY3" fmla="*/ 502176 h 705555"/>
              <a:gd name="connsiteX4" fmla="*/ 564445 w 564445"/>
              <a:gd name="connsiteY4" fmla="*/ 0 h 705555"/>
              <a:gd name="connsiteX0" fmla="*/ 564445 w 564445"/>
              <a:gd name="connsiteY0" fmla="*/ 0 h 705557"/>
              <a:gd name="connsiteX1" fmla="*/ 169744 w 564445"/>
              <a:gd name="connsiteY1" fmla="*/ 281070 h 705557"/>
              <a:gd name="connsiteX2" fmla="*/ 0 w 564445"/>
              <a:gd name="connsiteY2" fmla="*/ 705556 h 705557"/>
              <a:gd name="connsiteX3" fmla="*/ 399992 w 564445"/>
              <a:gd name="connsiteY3" fmla="*/ 502176 h 705557"/>
              <a:gd name="connsiteX4" fmla="*/ 564445 w 564445"/>
              <a:gd name="connsiteY4" fmla="*/ 0 h 705557"/>
              <a:gd name="connsiteX0" fmla="*/ 564445 w 564445"/>
              <a:gd name="connsiteY0" fmla="*/ 0 h 705555"/>
              <a:gd name="connsiteX1" fmla="*/ 169744 w 564445"/>
              <a:gd name="connsiteY1" fmla="*/ 281070 h 705555"/>
              <a:gd name="connsiteX2" fmla="*/ 0 w 564445"/>
              <a:gd name="connsiteY2" fmla="*/ 705556 h 705555"/>
              <a:gd name="connsiteX3" fmla="*/ 399992 w 564445"/>
              <a:gd name="connsiteY3" fmla="*/ 502176 h 705555"/>
              <a:gd name="connsiteX4" fmla="*/ 564445 w 564445"/>
              <a:gd name="connsiteY4" fmla="*/ 0 h 70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445" h="705555">
                <a:moveTo>
                  <a:pt x="564445" y="0"/>
                </a:moveTo>
                <a:lnTo>
                  <a:pt x="169744" y="281070"/>
                </a:lnTo>
                <a:lnTo>
                  <a:pt x="0" y="705556"/>
                </a:lnTo>
                <a:cubicBezTo>
                  <a:pt x="245500" y="583972"/>
                  <a:pt x="232658" y="597282"/>
                  <a:pt x="399992" y="502176"/>
                </a:cubicBezTo>
                <a:cubicBezTo>
                  <a:pt x="503808" y="212134"/>
                  <a:pt x="468769" y="291364"/>
                  <a:pt x="564445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12"/>
          <p:cNvSpPr/>
          <p:nvPr/>
        </p:nvSpPr>
        <p:spPr>
          <a:xfrm>
            <a:off x="6773478" y="1750271"/>
            <a:ext cx="232627" cy="230904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"/>
          <p:cNvSpPr/>
          <p:nvPr/>
        </p:nvSpPr>
        <p:spPr>
          <a:xfrm rot="168786">
            <a:off x="6401341" y="1836268"/>
            <a:ext cx="456034" cy="1654667"/>
          </a:xfrm>
          <a:custGeom>
            <a:avLst/>
            <a:gdLst>
              <a:gd name="connsiteX0" fmla="*/ 677334 w 719667"/>
              <a:gd name="connsiteY0" fmla="*/ 0 h 2850444"/>
              <a:gd name="connsiteX1" fmla="*/ 98778 w 719667"/>
              <a:gd name="connsiteY1" fmla="*/ 1495777 h 2850444"/>
              <a:gd name="connsiteX2" fmla="*/ 0 w 719667"/>
              <a:gd name="connsiteY2" fmla="*/ 2850444 h 2850444"/>
              <a:gd name="connsiteX3" fmla="*/ 649111 w 719667"/>
              <a:gd name="connsiteY3" fmla="*/ 1509889 h 2850444"/>
              <a:gd name="connsiteX4" fmla="*/ 719667 w 719667"/>
              <a:gd name="connsiteY4" fmla="*/ 84666 h 2850444"/>
              <a:gd name="connsiteX0" fmla="*/ 677334 w 719667"/>
              <a:gd name="connsiteY0" fmla="*/ 0 h 2850444"/>
              <a:gd name="connsiteX1" fmla="*/ 98778 w 719667"/>
              <a:gd name="connsiteY1" fmla="*/ 1495777 h 2850444"/>
              <a:gd name="connsiteX2" fmla="*/ 0 w 719667"/>
              <a:gd name="connsiteY2" fmla="*/ 2850444 h 2850444"/>
              <a:gd name="connsiteX3" fmla="*/ 649111 w 719667"/>
              <a:gd name="connsiteY3" fmla="*/ 1509889 h 2850444"/>
              <a:gd name="connsiteX4" fmla="*/ 719667 w 719667"/>
              <a:gd name="connsiteY4" fmla="*/ 84666 h 2850444"/>
              <a:gd name="connsiteX5" fmla="*/ 677334 w 719667"/>
              <a:gd name="connsiteY5" fmla="*/ 0 h 2850444"/>
              <a:gd name="connsiteX0" fmla="*/ 677334 w 677334"/>
              <a:gd name="connsiteY0" fmla="*/ 0 h 2850444"/>
              <a:gd name="connsiteX1" fmla="*/ 98778 w 677334"/>
              <a:gd name="connsiteY1" fmla="*/ 1495777 h 2850444"/>
              <a:gd name="connsiteX2" fmla="*/ 0 w 677334"/>
              <a:gd name="connsiteY2" fmla="*/ 2850444 h 2850444"/>
              <a:gd name="connsiteX3" fmla="*/ 649111 w 677334"/>
              <a:gd name="connsiteY3" fmla="*/ 1509889 h 2850444"/>
              <a:gd name="connsiteX4" fmla="*/ 677334 w 677334"/>
              <a:gd name="connsiteY4" fmla="*/ 0 h 2850444"/>
              <a:gd name="connsiteX0" fmla="*/ 656757 w 656757"/>
              <a:gd name="connsiteY0" fmla="*/ 0 h 2710042"/>
              <a:gd name="connsiteX1" fmla="*/ 78201 w 656757"/>
              <a:gd name="connsiteY1" fmla="*/ 1495777 h 2710042"/>
              <a:gd name="connsiteX2" fmla="*/ 0 w 656757"/>
              <a:gd name="connsiteY2" fmla="*/ 2710042 h 2710042"/>
              <a:gd name="connsiteX3" fmla="*/ 628534 w 656757"/>
              <a:gd name="connsiteY3" fmla="*/ 1509889 h 2710042"/>
              <a:gd name="connsiteX4" fmla="*/ 656757 w 656757"/>
              <a:gd name="connsiteY4" fmla="*/ 0 h 2710042"/>
              <a:gd name="connsiteX0" fmla="*/ 656757 w 656757"/>
              <a:gd name="connsiteY0" fmla="*/ 0 h 2710042"/>
              <a:gd name="connsiteX1" fmla="*/ 78201 w 656757"/>
              <a:gd name="connsiteY1" fmla="*/ 1495777 h 2710042"/>
              <a:gd name="connsiteX2" fmla="*/ 0 w 656757"/>
              <a:gd name="connsiteY2" fmla="*/ 2710042 h 2710042"/>
              <a:gd name="connsiteX3" fmla="*/ 642252 w 656757"/>
              <a:gd name="connsiteY3" fmla="*/ 1400687 h 2710042"/>
              <a:gd name="connsiteX4" fmla="*/ 656757 w 656757"/>
              <a:gd name="connsiteY4" fmla="*/ 0 h 2710042"/>
              <a:gd name="connsiteX0" fmla="*/ 656757 w 656757"/>
              <a:gd name="connsiteY0" fmla="*/ 0 h 2710042"/>
              <a:gd name="connsiteX1" fmla="*/ 91919 w 656757"/>
              <a:gd name="connsiteY1" fmla="*/ 1370976 h 2710042"/>
              <a:gd name="connsiteX2" fmla="*/ 0 w 656757"/>
              <a:gd name="connsiteY2" fmla="*/ 2710042 h 2710042"/>
              <a:gd name="connsiteX3" fmla="*/ 642252 w 656757"/>
              <a:gd name="connsiteY3" fmla="*/ 1400687 h 2710042"/>
              <a:gd name="connsiteX4" fmla="*/ 656757 w 656757"/>
              <a:gd name="connsiteY4" fmla="*/ 0 h 2710042"/>
              <a:gd name="connsiteX0" fmla="*/ 656757 w 656757"/>
              <a:gd name="connsiteY0" fmla="*/ 0 h 2710042"/>
              <a:gd name="connsiteX1" fmla="*/ 201658 w 656757"/>
              <a:gd name="connsiteY1" fmla="*/ 1004370 h 2710042"/>
              <a:gd name="connsiteX2" fmla="*/ 0 w 656757"/>
              <a:gd name="connsiteY2" fmla="*/ 2710042 h 2710042"/>
              <a:gd name="connsiteX3" fmla="*/ 642252 w 656757"/>
              <a:gd name="connsiteY3" fmla="*/ 1400687 h 2710042"/>
              <a:gd name="connsiteX4" fmla="*/ 656757 w 656757"/>
              <a:gd name="connsiteY4" fmla="*/ 0 h 2710042"/>
              <a:gd name="connsiteX0" fmla="*/ 656757 w 656757"/>
              <a:gd name="connsiteY0" fmla="*/ 0 h 2710042"/>
              <a:gd name="connsiteX1" fmla="*/ 201658 w 656757"/>
              <a:gd name="connsiteY1" fmla="*/ 1004370 h 2710042"/>
              <a:gd name="connsiteX2" fmla="*/ 0 w 656757"/>
              <a:gd name="connsiteY2" fmla="*/ 2710042 h 2710042"/>
              <a:gd name="connsiteX3" fmla="*/ 566805 w 656757"/>
              <a:gd name="connsiteY3" fmla="*/ 1369487 h 2710042"/>
              <a:gd name="connsiteX4" fmla="*/ 656757 w 656757"/>
              <a:gd name="connsiteY4" fmla="*/ 0 h 2710042"/>
              <a:gd name="connsiteX0" fmla="*/ 656757 w 656757"/>
              <a:gd name="connsiteY0" fmla="*/ 0 h 2710042"/>
              <a:gd name="connsiteX1" fmla="*/ 181083 w 656757"/>
              <a:gd name="connsiteY1" fmla="*/ 1082371 h 2710042"/>
              <a:gd name="connsiteX2" fmla="*/ 0 w 656757"/>
              <a:gd name="connsiteY2" fmla="*/ 2710042 h 2710042"/>
              <a:gd name="connsiteX3" fmla="*/ 566805 w 656757"/>
              <a:gd name="connsiteY3" fmla="*/ 1369487 h 2710042"/>
              <a:gd name="connsiteX4" fmla="*/ 656757 w 656757"/>
              <a:gd name="connsiteY4" fmla="*/ 0 h 27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757" h="2710042">
                <a:moveTo>
                  <a:pt x="656757" y="0"/>
                </a:moveTo>
                <a:lnTo>
                  <a:pt x="181083" y="1082371"/>
                </a:lnTo>
                <a:lnTo>
                  <a:pt x="0" y="2710042"/>
                </a:lnTo>
                <a:lnTo>
                  <a:pt x="566805" y="1369487"/>
                </a:lnTo>
                <a:lnTo>
                  <a:pt x="656757" y="0"/>
                </a:lnTo>
                <a:close/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4"/>
          <p:cNvSpPr>
            <a:spLocks noChangeAspect="1"/>
          </p:cNvSpPr>
          <p:nvPr/>
        </p:nvSpPr>
        <p:spPr>
          <a:xfrm>
            <a:off x="6954492" y="2779983"/>
            <a:ext cx="180215" cy="17888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1"/>
          <p:cNvSpPr/>
          <p:nvPr/>
        </p:nvSpPr>
        <p:spPr>
          <a:xfrm rot="20996042">
            <a:off x="7440255" y="2924505"/>
            <a:ext cx="200784" cy="303641"/>
          </a:xfrm>
          <a:custGeom>
            <a:avLst/>
            <a:gdLst>
              <a:gd name="connsiteX0" fmla="*/ 564445 w 592667"/>
              <a:gd name="connsiteY0" fmla="*/ 0 h 705556"/>
              <a:gd name="connsiteX1" fmla="*/ 42334 w 592667"/>
              <a:gd name="connsiteY1" fmla="*/ 409223 h 705556"/>
              <a:gd name="connsiteX2" fmla="*/ 0 w 592667"/>
              <a:gd name="connsiteY2" fmla="*/ 705556 h 705556"/>
              <a:gd name="connsiteX3" fmla="*/ 451556 w 592667"/>
              <a:gd name="connsiteY3" fmla="*/ 550334 h 705556"/>
              <a:gd name="connsiteX4" fmla="*/ 592667 w 592667"/>
              <a:gd name="connsiteY4" fmla="*/ 84667 h 705556"/>
              <a:gd name="connsiteX0" fmla="*/ 572957 w 601179"/>
              <a:gd name="connsiteY0" fmla="*/ 0 h 713898"/>
              <a:gd name="connsiteX1" fmla="*/ 178256 w 601179"/>
              <a:gd name="connsiteY1" fmla="*/ 281070 h 713898"/>
              <a:gd name="connsiteX2" fmla="*/ 8512 w 601179"/>
              <a:gd name="connsiteY2" fmla="*/ 705556 h 713898"/>
              <a:gd name="connsiteX3" fmla="*/ 460068 w 601179"/>
              <a:gd name="connsiteY3" fmla="*/ 550334 h 713898"/>
              <a:gd name="connsiteX4" fmla="*/ 601179 w 601179"/>
              <a:gd name="connsiteY4" fmla="*/ 84667 h 713898"/>
              <a:gd name="connsiteX0" fmla="*/ 570595 w 598817"/>
              <a:gd name="connsiteY0" fmla="*/ 0 h 710296"/>
              <a:gd name="connsiteX1" fmla="*/ 175894 w 598817"/>
              <a:gd name="connsiteY1" fmla="*/ 281070 h 710296"/>
              <a:gd name="connsiteX2" fmla="*/ 6150 w 598817"/>
              <a:gd name="connsiteY2" fmla="*/ 705556 h 710296"/>
              <a:gd name="connsiteX3" fmla="*/ 406142 w 598817"/>
              <a:gd name="connsiteY3" fmla="*/ 502176 h 710296"/>
              <a:gd name="connsiteX4" fmla="*/ 598817 w 598817"/>
              <a:gd name="connsiteY4" fmla="*/ 84667 h 710296"/>
              <a:gd name="connsiteX0" fmla="*/ 570595 w 598817"/>
              <a:gd name="connsiteY0" fmla="*/ 0 h 710296"/>
              <a:gd name="connsiteX1" fmla="*/ 175894 w 598817"/>
              <a:gd name="connsiteY1" fmla="*/ 281070 h 710296"/>
              <a:gd name="connsiteX2" fmla="*/ 6150 w 598817"/>
              <a:gd name="connsiteY2" fmla="*/ 705556 h 710296"/>
              <a:gd name="connsiteX3" fmla="*/ 406142 w 598817"/>
              <a:gd name="connsiteY3" fmla="*/ 502176 h 710296"/>
              <a:gd name="connsiteX4" fmla="*/ 598817 w 598817"/>
              <a:gd name="connsiteY4" fmla="*/ 84667 h 710296"/>
              <a:gd name="connsiteX0" fmla="*/ 570595 w 598817"/>
              <a:gd name="connsiteY0" fmla="*/ 0 h 705556"/>
              <a:gd name="connsiteX1" fmla="*/ 175894 w 598817"/>
              <a:gd name="connsiteY1" fmla="*/ 281070 h 705556"/>
              <a:gd name="connsiteX2" fmla="*/ 6150 w 598817"/>
              <a:gd name="connsiteY2" fmla="*/ 705556 h 705556"/>
              <a:gd name="connsiteX3" fmla="*/ 406142 w 598817"/>
              <a:gd name="connsiteY3" fmla="*/ 502176 h 705556"/>
              <a:gd name="connsiteX4" fmla="*/ 598817 w 598817"/>
              <a:gd name="connsiteY4" fmla="*/ 84667 h 705556"/>
              <a:gd name="connsiteX0" fmla="*/ 564444 w 592666"/>
              <a:gd name="connsiteY0" fmla="*/ 0 h 705556"/>
              <a:gd name="connsiteX1" fmla="*/ 169743 w 592666"/>
              <a:gd name="connsiteY1" fmla="*/ 281070 h 705556"/>
              <a:gd name="connsiteX2" fmla="*/ -1 w 592666"/>
              <a:gd name="connsiteY2" fmla="*/ 705556 h 705556"/>
              <a:gd name="connsiteX3" fmla="*/ 399991 w 592666"/>
              <a:gd name="connsiteY3" fmla="*/ 502176 h 705556"/>
              <a:gd name="connsiteX4" fmla="*/ 592666 w 592666"/>
              <a:gd name="connsiteY4" fmla="*/ 84667 h 705556"/>
              <a:gd name="connsiteX0" fmla="*/ 564444 w 592666"/>
              <a:gd name="connsiteY0" fmla="*/ 0 h 705556"/>
              <a:gd name="connsiteX1" fmla="*/ 169743 w 592666"/>
              <a:gd name="connsiteY1" fmla="*/ 281070 h 705556"/>
              <a:gd name="connsiteX2" fmla="*/ -1 w 592666"/>
              <a:gd name="connsiteY2" fmla="*/ 705556 h 705556"/>
              <a:gd name="connsiteX3" fmla="*/ 399991 w 592666"/>
              <a:gd name="connsiteY3" fmla="*/ 502176 h 705556"/>
              <a:gd name="connsiteX4" fmla="*/ 592666 w 592666"/>
              <a:gd name="connsiteY4" fmla="*/ 84667 h 705556"/>
              <a:gd name="connsiteX0" fmla="*/ 564444 w 592666"/>
              <a:gd name="connsiteY0" fmla="*/ 0 h 705556"/>
              <a:gd name="connsiteX1" fmla="*/ 169743 w 592666"/>
              <a:gd name="connsiteY1" fmla="*/ 281070 h 705556"/>
              <a:gd name="connsiteX2" fmla="*/ -1 w 592666"/>
              <a:gd name="connsiteY2" fmla="*/ 705556 h 705556"/>
              <a:gd name="connsiteX3" fmla="*/ 399991 w 592666"/>
              <a:gd name="connsiteY3" fmla="*/ 502176 h 705556"/>
              <a:gd name="connsiteX4" fmla="*/ 592666 w 592666"/>
              <a:gd name="connsiteY4" fmla="*/ 84667 h 705556"/>
              <a:gd name="connsiteX0" fmla="*/ 564444 w 584745"/>
              <a:gd name="connsiteY0" fmla="*/ 7313 h 712869"/>
              <a:gd name="connsiteX1" fmla="*/ 169743 w 584745"/>
              <a:gd name="connsiteY1" fmla="*/ 288383 h 712869"/>
              <a:gd name="connsiteX2" fmla="*/ -1 w 584745"/>
              <a:gd name="connsiteY2" fmla="*/ 712869 h 712869"/>
              <a:gd name="connsiteX3" fmla="*/ 399991 w 584745"/>
              <a:gd name="connsiteY3" fmla="*/ 509489 h 712869"/>
              <a:gd name="connsiteX4" fmla="*/ 584745 w 584745"/>
              <a:gd name="connsiteY4" fmla="*/ 0 h 712869"/>
              <a:gd name="connsiteX0" fmla="*/ 564444 w 584745"/>
              <a:gd name="connsiteY0" fmla="*/ 7313 h 712869"/>
              <a:gd name="connsiteX1" fmla="*/ 169743 w 584745"/>
              <a:gd name="connsiteY1" fmla="*/ 288383 h 712869"/>
              <a:gd name="connsiteX2" fmla="*/ -1 w 584745"/>
              <a:gd name="connsiteY2" fmla="*/ 712869 h 712869"/>
              <a:gd name="connsiteX3" fmla="*/ 399991 w 584745"/>
              <a:gd name="connsiteY3" fmla="*/ 509489 h 712869"/>
              <a:gd name="connsiteX4" fmla="*/ 584745 w 584745"/>
              <a:gd name="connsiteY4" fmla="*/ 0 h 712869"/>
              <a:gd name="connsiteX5" fmla="*/ 564444 w 584745"/>
              <a:gd name="connsiteY5" fmla="*/ 7313 h 712869"/>
              <a:gd name="connsiteX0" fmla="*/ 584745 w 584745"/>
              <a:gd name="connsiteY0" fmla="*/ 0 h 712869"/>
              <a:gd name="connsiteX1" fmla="*/ 169743 w 584745"/>
              <a:gd name="connsiteY1" fmla="*/ 288383 h 712869"/>
              <a:gd name="connsiteX2" fmla="*/ -1 w 584745"/>
              <a:gd name="connsiteY2" fmla="*/ 712869 h 712869"/>
              <a:gd name="connsiteX3" fmla="*/ 399991 w 584745"/>
              <a:gd name="connsiteY3" fmla="*/ 509489 h 712869"/>
              <a:gd name="connsiteX4" fmla="*/ 584745 w 584745"/>
              <a:gd name="connsiteY4" fmla="*/ 0 h 712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4745" h="712869">
                <a:moveTo>
                  <a:pt x="584745" y="0"/>
                </a:moveTo>
                <a:lnTo>
                  <a:pt x="169743" y="288383"/>
                </a:lnTo>
                <a:cubicBezTo>
                  <a:pt x="113162" y="429878"/>
                  <a:pt x="122672" y="392453"/>
                  <a:pt x="-1" y="712869"/>
                </a:cubicBezTo>
                <a:cubicBezTo>
                  <a:pt x="305360" y="560810"/>
                  <a:pt x="182725" y="608459"/>
                  <a:pt x="399991" y="509489"/>
                </a:cubicBezTo>
                <a:lnTo>
                  <a:pt x="58474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/>
          <p:cNvSpPr txBox="1"/>
          <p:nvPr/>
        </p:nvSpPr>
        <p:spPr>
          <a:xfrm>
            <a:off x="5796136" y="1223174"/>
            <a:ext cx="2722220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GB" sz="1100" dirty="0" smtClean="0"/>
              <a:t>Resonance scan after 2014 realignment.</a:t>
            </a:r>
          </a:p>
        </p:txBody>
      </p:sp>
      <p:sp>
        <p:nvSpPr>
          <p:cNvPr id="23" name="5-Point Star 5"/>
          <p:cNvSpPr>
            <a:spLocks noChangeAspect="1"/>
          </p:cNvSpPr>
          <p:nvPr/>
        </p:nvSpPr>
        <p:spPr>
          <a:xfrm>
            <a:off x="7546420" y="2852936"/>
            <a:ext cx="116314" cy="115452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D5D68752-41A1-4518-B6D2-30711DB01553}" type="slidenum">
              <a:rPr lang="en-GB" altLang="de-DE"/>
              <a:pPr/>
              <a:t>22</a:t>
            </a:fld>
            <a:endParaRPr lang="en-GB" altLang="de-DE" dirty="0"/>
          </a:p>
        </p:txBody>
      </p:sp>
    </p:spTree>
    <p:extLst>
      <p:ext uri="{BB962C8B-B14F-4D97-AF65-F5344CB8AC3E}">
        <p14:creationId xmlns:p14="http://schemas.microsoft.com/office/powerpoint/2010/main" val="291554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ußzeilenplatzhalt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/>
              <a:t>Jens Stadlmann | GSI Summer Student Lecture 2015</a:t>
            </a:r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113" y="-352425"/>
            <a:ext cx="10691813" cy="756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7908925" y="6515100"/>
            <a:ext cx="13763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1400">
                <a:solidFill>
                  <a:schemeClr val="bg1"/>
                </a:solidFill>
              </a:rPr>
              <a:t>Rc 1569; 2f17</a:t>
            </a:r>
            <a:endParaRPr lang="de-DE" altLang="de-DE" sz="1400">
              <a:solidFill>
                <a:schemeClr val="bg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63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42975"/>
          </a:xfrm>
          <a:noFill/>
        </p:spPr>
        <p:txBody>
          <a:bodyPr/>
          <a:lstStyle/>
          <a:p>
            <a:pPr eaLnBrk="1" hangingPunct="1"/>
            <a:r>
              <a:rPr lang="en-US" altLang="de-DE" sz="2400" dirty="0" err="1" smtClean="0"/>
              <a:t>Phasenstabilität</a:t>
            </a:r>
            <a:r>
              <a:rPr lang="en-US" altLang="de-DE" sz="2400" dirty="0" smtClean="0"/>
              <a:t> und </a:t>
            </a:r>
            <a:r>
              <a:rPr lang="en-US" altLang="de-DE" sz="2400" dirty="0" err="1" smtClean="0"/>
              <a:t>longitudinale</a:t>
            </a:r>
            <a:r>
              <a:rPr lang="en-US" altLang="de-DE" sz="2400" dirty="0" smtClean="0"/>
              <a:t> </a:t>
            </a:r>
            <a:r>
              <a:rPr lang="en-US" altLang="de-DE" sz="2400" dirty="0" err="1" smtClean="0"/>
              <a:t>Fokussierung</a:t>
            </a:r>
            <a:endParaRPr lang="en-US" altLang="de-DE" sz="2400" dirty="0" smtClean="0"/>
          </a:p>
        </p:txBody>
      </p:sp>
      <p:pic>
        <p:nvPicPr>
          <p:cNvPr id="3482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8640763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1" name="Rectangle 10"/>
          <p:cNvSpPr>
            <a:spLocks noChangeArrowheads="1"/>
          </p:cNvSpPr>
          <p:nvPr/>
        </p:nvSpPr>
        <p:spPr bwMode="auto">
          <a:xfrm>
            <a:off x="179388" y="3933825"/>
            <a:ext cx="4792662" cy="14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30000"/>
              </a:spcAft>
            </a:pPr>
            <a:r>
              <a:rPr lang="de-DE" altLang="de-DE" sz="2400" dirty="0" err="1" smtClean="0">
                <a:solidFill>
                  <a:srgbClr val="33CC33"/>
                </a:solidFill>
              </a:rPr>
              <a:t>dp</a:t>
            </a:r>
            <a:r>
              <a:rPr lang="de-DE" altLang="de-DE" sz="2400" dirty="0" smtClean="0">
                <a:solidFill>
                  <a:srgbClr val="33CC33"/>
                </a:solidFill>
              </a:rPr>
              <a:t>/p=0: </a:t>
            </a:r>
            <a:r>
              <a:rPr lang="de-DE" altLang="de-DE" sz="2400" dirty="0" err="1" smtClean="0">
                <a:solidFill>
                  <a:srgbClr val="33CC33"/>
                </a:solidFill>
              </a:rPr>
              <a:t>Standardbeschl</a:t>
            </a:r>
            <a:r>
              <a:rPr lang="de-DE" altLang="de-DE" sz="2400" dirty="0" smtClean="0">
                <a:solidFill>
                  <a:srgbClr val="33CC33"/>
                </a:solidFill>
              </a:rPr>
              <a:t>.</a:t>
            </a:r>
            <a:endParaRPr lang="de-DE" altLang="de-DE" sz="2400" dirty="0">
              <a:solidFill>
                <a:srgbClr val="33CC33"/>
              </a:solidFill>
            </a:endParaRPr>
          </a:p>
          <a:p>
            <a:pPr eaLnBrk="1" hangingPunct="1">
              <a:spcAft>
                <a:spcPct val="30000"/>
              </a:spcAft>
            </a:pPr>
            <a:r>
              <a:rPr lang="de-DE" altLang="de-DE" sz="2400" dirty="0" err="1">
                <a:solidFill>
                  <a:srgbClr val="FF0000"/>
                </a:solidFill>
              </a:rPr>
              <a:t>dp</a:t>
            </a:r>
            <a:r>
              <a:rPr lang="de-DE" altLang="de-DE" sz="2400" dirty="0">
                <a:solidFill>
                  <a:srgbClr val="FF0000"/>
                </a:solidFill>
              </a:rPr>
              <a:t>/p&lt;0: </a:t>
            </a:r>
            <a:r>
              <a:rPr lang="de-DE" altLang="de-DE" sz="2400" dirty="0" smtClean="0">
                <a:solidFill>
                  <a:srgbClr val="FF0000"/>
                </a:solidFill>
              </a:rPr>
              <a:t>mehr Beschleunigung</a:t>
            </a:r>
            <a:endParaRPr lang="de-DE" altLang="de-DE" sz="2400" dirty="0">
              <a:solidFill>
                <a:srgbClr val="FF0000"/>
              </a:solidFill>
            </a:endParaRPr>
          </a:p>
          <a:p>
            <a:pPr eaLnBrk="1" hangingPunct="1">
              <a:spcAft>
                <a:spcPct val="30000"/>
              </a:spcAft>
            </a:pPr>
            <a:r>
              <a:rPr lang="de-DE" altLang="de-DE" sz="2400" dirty="0" err="1">
                <a:solidFill>
                  <a:srgbClr val="2B04A8"/>
                </a:solidFill>
              </a:rPr>
              <a:t>dp</a:t>
            </a:r>
            <a:r>
              <a:rPr lang="de-DE" altLang="de-DE" sz="2400" dirty="0">
                <a:solidFill>
                  <a:srgbClr val="2B04A8"/>
                </a:solidFill>
              </a:rPr>
              <a:t>/p&gt;0: </a:t>
            </a:r>
            <a:r>
              <a:rPr lang="de-DE" altLang="de-DE" sz="2400" dirty="0" smtClean="0">
                <a:solidFill>
                  <a:srgbClr val="2B04A8"/>
                </a:solidFill>
              </a:rPr>
              <a:t>weniger Beschleunigung</a:t>
            </a:r>
            <a:endParaRPr lang="de-DE" altLang="de-DE" sz="2400" dirty="0">
              <a:solidFill>
                <a:srgbClr val="2B04A8"/>
              </a:solidFill>
            </a:endParaRPr>
          </a:p>
        </p:txBody>
      </p:sp>
      <p:sp>
        <p:nvSpPr>
          <p:cNvPr id="34822" name="Rectangle 11"/>
          <p:cNvSpPr>
            <a:spLocks noChangeArrowheads="1"/>
          </p:cNvSpPr>
          <p:nvPr/>
        </p:nvSpPr>
        <p:spPr bwMode="auto">
          <a:xfrm>
            <a:off x="4905375" y="4006850"/>
            <a:ext cx="373538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2400" dirty="0" smtClean="0"/>
              <a:t>Resultat:</a:t>
            </a:r>
            <a:r>
              <a:rPr lang="de-DE" altLang="de-DE" sz="2400" dirty="0"/>
              <a:t/>
            </a:r>
            <a:br>
              <a:rPr lang="de-DE" altLang="de-DE" sz="2400" dirty="0"/>
            </a:br>
            <a:r>
              <a:rPr lang="de-DE" altLang="de-DE" sz="2400" dirty="0" smtClean="0"/>
              <a:t>sog. Phasenfokussierung, </a:t>
            </a:r>
            <a:endParaRPr lang="de-DE" altLang="de-DE" sz="2400" dirty="0"/>
          </a:p>
          <a:p>
            <a:pPr eaLnBrk="1" hangingPunct="1"/>
            <a:r>
              <a:rPr lang="de-DE" altLang="de-DE" sz="2400" dirty="0" err="1"/>
              <a:t>and</a:t>
            </a:r>
            <a:r>
              <a:rPr lang="de-DE" altLang="de-DE" sz="2400" dirty="0"/>
              <a:t> </a:t>
            </a:r>
            <a:r>
              <a:rPr lang="de-DE" altLang="de-DE" sz="2400" dirty="0" smtClean="0"/>
              <a:t>Oszillation um </a:t>
            </a:r>
            <a:r>
              <a:rPr lang="de-DE" altLang="de-DE" sz="2400" dirty="0"/>
              <a:t>(</a:t>
            </a:r>
            <a:r>
              <a:rPr lang="de-DE" altLang="de-DE" sz="2400" dirty="0" err="1"/>
              <a:t>dp</a:t>
            </a:r>
            <a:r>
              <a:rPr lang="de-DE" altLang="de-DE" sz="2400" dirty="0"/>
              <a:t>/p=0</a:t>
            </a:r>
            <a:r>
              <a:rPr lang="de-DE" altLang="de-DE" sz="2400" dirty="0" smtClean="0"/>
              <a:t>) sog. </a:t>
            </a:r>
            <a:endParaRPr lang="de-DE" altLang="de-DE" sz="2400" dirty="0"/>
          </a:p>
          <a:p>
            <a:pPr eaLnBrk="1" hangingPunct="1"/>
            <a:r>
              <a:rPr lang="de-DE" altLang="de-DE" sz="2400" dirty="0" err="1" smtClean="0"/>
              <a:t>Sychrotronoszillation</a:t>
            </a:r>
            <a:r>
              <a:rPr lang="de-DE" altLang="de-DE" sz="2400" dirty="0" smtClean="0"/>
              <a:t>.</a:t>
            </a:r>
            <a:endParaRPr lang="de-DE" altLang="de-DE" sz="2400" dirty="0"/>
          </a:p>
        </p:txBody>
      </p:sp>
    </p:spTree>
    <p:extLst>
      <p:ext uri="{BB962C8B-B14F-4D97-AF65-F5344CB8AC3E}">
        <p14:creationId xmlns:p14="http://schemas.microsoft.com/office/powerpoint/2010/main" val="33120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HF Einfang und HF Amplitude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HF-Einfang sollte mit richtiger Energie passen ABER durch das Anlaufen der Rampe macht der Strahl einen transversalen „Wischer“ und deswergen kann es sein, dass eine Veränderung der Radialposition hilft. </a:t>
            </a:r>
          </a:p>
          <a:p>
            <a:r>
              <a:rPr lang="de-DE" dirty="0" smtClean="0"/>
              <a:t>HF Amplitude: so viel wie nötig so wenig wie möglich. Über 14 kV sind zwei Kavitäten nötig. Für </a:t>
            </a:r>
            <a:r>
              <a:rPr lang="de-DE" dirty="0" err="1" smtClean="0"/>
              <a:t>Umbunchen</a:t>
            </a:r>
            <a:r>
              <a:rPr lang="de-DE" dirty="0" smtClean="0"/>
              <a:t> (1H1 ESR) werden immer zwei Kavitäten benötigt. </a:t>
            </a:r>
          </a:p>
          <a:p>
            <a:r>
              <a:rPr lang="de-DE" dirty="0" smtClean="0"/>
              <a:t>Am Ende der Rampe wird weniger Spannung benötigt als beim Einfang. </a:t>
            </a:r>
          </a:p>
          <a:p>
            <a:r>
              <a:rPr lang="de-DE" dirty="0" smtClean="0"/>
              <a:t>Auf </a:t>
            </a:r>
            <a:r>
              <a:rPr lang="de-DE" dirty="0" err="1" smtClean="0"/>
              <a:t>Flattop</a:t>
            </a:r>
            <a:r>
              <a:rPr lang="de-DE" dirty="0" smtClean="0"/>
              <a:t> in Normallfall nur HF Amplitude bei schneller Extraktion. </a:t>
            </a:r>
            <a:br>
              <a:rPr lang="de-DE" dirty="0" smtClean="0"/>
            </a:br>
            <a:r>
              <a:rPr lang="de-DE" dirty="0" smtClean="0"/>
              <a:t>Bei Injektion nur HF Amplitude für Positionsmessung </a:t>
            </a:r>
          </a:p>
          <a:p>
            <a:pPr marL="0" indent="0"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89514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HF Einfang und Energie</a:t>
            </a:r>
            <a:endParaRPr lang="de-DE" dirty="0"/>
          </a:p>
        </p:txBody>
      </p:sp>
      <p:pic>
        <p:nvPicPr>
          <p:cNvPr id="4" name="Grafik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64" y="1298575"/>
            <a:ext cx="5393267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/>
          <p:cNvSpPr/>
          <p:nvPr/>
        </p:nvSpPr>
        <p:spPr>
          <a:xfrm>
            <a:off x="3400425" y="3533774"/>
            <a:ext cx="1028700" cy="98107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cxnSp>
        <p:nvCxnSpPr>
          <p:cNvPr id="6" name="Gerade Verbindung mit Pfeil 5"/>
          <p:cNvCxnSpPr>
            <a:stCxn id="5" idx="6"/>
          </p:cNvCxnSpPr>
          <p:nvPr/>
        </p:nvCxnSpPr>
        <p:spPr>
          <a:xfrm flipV="1">
            <a:off x="4429125" y="2343150"/>
            <a:ext cx="1743075" cy="16811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6096000" y="1611868"/>
            <a:ext cx="3095719" cy="452431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Hier muss die HF Frequenz</a:t>
            </a:r>
            <a:br>
              <a:rPr lang="de-DE" dirty="0" smtClean="0"/>
            </a:br>
            <a:r>
              <a:rPr lang="de-DE" dirty="0" smtClean="0"/>
              <a:t>zur Umlauffrequenz passen.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Korrektur über die </a:t>
            </a:r>
            <a:br>
              <a:rPr lang="de-DE" dirty="0" smtClean="0"/>
            </a:br>
            <a:r>
              <a:rPr lang="de-DE" dirty="0" smtClean="0"/>
              <a:t>Injektionsenergie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Der </a:t>
            </a:r>
            <a:r>
              <a:rPr lang="de-DE" dirty="0" err="1" smtClean="0"/>
              <a:t>Unilac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„läuft auch mal weg“, </a:t>
            </a:r>
            <a:br>
              <a:rPr lang="de-DE" dirty="0" smtClean="0"/>
            </a:br>
            <a:r>
              <a:rPr lang="de-DE" dirty="0" smtClean="0"/>
              <a:t>deswegen immer laufen </a:t>
            </a:r>
            <a:br>
              <a:rPr lang="de-DE" dirty="0" smtClean="0"/>
            </a:br>
            <a:r>
              <a:rPr lang="de-DE" dirty="0" smtClean="0"/>
              <a:t>lassen und überwachen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Idealerweise auch die </a:t>
            </a:r>
            <a:br>
              <a:rPr lang="de-DE" dirty="0" smtClean="0"/>
            </a:br>
            <a:r>
              <a:rPr lang="de-DE" dirty="0" smtClean="0"/>
              <a:t>Energiebreite des</a:t>
            </a:r>
            <a:br>
              <a:rPr lang="de-DE" dirty="0" smtClean="0"/>
            </a:br>
            <a:r>
              <a:rPr lang="de-DE" dirty="0" err="1" smtClean="0"/>
              <a:t>ungebunchten</a:t>
            </a:r>
            <a:r>
              <a:rPr lang="de-DE" dirty="0" smtClean="0"/>
              <a:t>  </a:t>
            </a:r>
            <a:r>
              <a:rPr lang="de-DE" dirty="0" err="1" smtClean="0"/>
              <a:t>Unilacstrahls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im </a:t>
            </a:r>
            <a:r>
              <a:rPr lang="de-DE" dirty="0" err="1" smtClean="0"/>
              <a:t>Schottky</a:t>
            </a:r>
            <a:r>
              <a:rPr lang="de-DE" dirty="0" smtClean="0"/>
              <a:t> messen und </a:t>
            </a:r>
            <a:br>
              <a:rPr lang="de-DE" dirty="0" smtClean="0"/>
            </a:br>
            <a:r>
              <a:rPr lang="de-DE" dirty="0" smtClean="0"/>
              <a:t>merken/überwachen.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81025" y="5753100"/>
            <a:ext cx="5121980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>
                <a:solidFill>
                  <a:srgbClr val="FF0000"/>
                </a:solidFill>
              </a:rPr>
              <a:t>Breite Energieverteilung im </a:t>
            </a:r>
            <a:r>
              <a:rPr lang="de-DE" dirty="0" err="1" smtClean="0">
                <a:solidFill>
                  <a:srgbClr val="FF0000"/>
                </a:solidFill>
              </a:rPr>
              <a:t>Schottky</a:t>
            </a:r>
            <a:r>
              <a:rPr lang="de-DE" dirty="0" smtClean="0">
                <a:solidFill>
                  <a:srgbClr val="FF0000"/>
                </a:solidFill>
              </a:rPr>
              <a:t> kann auch </a:t>
            </a:r>
            <a:br>
              <a:rPr lang="de-DE" dirty="0" smtClean="0">
                <a:solidFill>
                  <a:srgbClr val="FF0000"/>
                </a:solidFill>
              </a:rPr>
            </a:br>
            <a:r>
              <a:rPr lang="de-DE" dirty="0" smtClean="0">
                <a:solidFill>
                  <a:srgbClr val="FF0000"/>
                </a:solidFill>
              </a:rPr>
              <a:t>durch alte TK-</a:t>
            </a:r>
            <a:r>
              <a:rPr lang="de-DE" dirty="0" err="1" smtClean="0">
                <a:solidFill>
                  <a:srgbClr val="FF0000"/>
                </a:solidFill>
              </a:rPr>
              <a:t>Striperfolie</a:t>
            </a:r>
            <a:r>
              <a:rPr lang="de-DE" dirty="0" smtClean="0">
                <a:solidFill>
                  <a:srgbClr val="FF0000"/>
                </a:solidFill>
              </a:rPr>
              <a:t> ausgelöst werden</a:t>
            </a:r>
          </a:p>
        </p:txBody>
      </p:sp>
    </p:spTree>
    <p:extLst>
      <p:ext uri="{BB962C8B-B14F-4D97-AF65-F5344CB8AC3E}">
        <p14:creationId xmlns:p14="http://schemas.microsoft.com/office/powerpoint/2010/main" val="153735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7" name="Picture 7"/>
          <p:cNvPicPr>
            <a:picLocks noGrp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" t="14438" r="4618" b="12011"/>
          <a:stretch/>
        </p:blipFill>
        <p:spPr bwMode="auto">
          <a:xfrm>
            <a:off x="1987550" y="1844824"/>
            <a:ext cx="5168901" cy="360680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8752-41A1-4518-B6D2-30711DB01553}" type="slidenum">
              <a:rPr lang="en-GB" altLang="de-DE"/>
              <a:pPr/>
              <a:t>27</a:t>
            </a:fld>
            <a:endParaRPr lang="en-GB" alt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Schnellere</a:t>
            </a:r>
            <a:r>
              <a:rPr lang="en-US" dirty="0" smtClean="0"/>
              <a:t> </a:t>
            </a:r>
            <a:r>
              <a:rPr lang="en-US" dirty="0" err="1" smtClean="0"/>
              <a:t>Rampen</a:t>
            </a:r>
            <a:r>
              <a:rPr lang="en-US" dirty="0" smtClean="0"/>
              <a:t> </a:t>
            </a:r>
            <a:r>
              <a:rPr lang="en-US" dirty="0" err="1" smtClean="0"/>
              <a:t>brauchen</a:t>
            </a:r>
            <a:r>
              <a:rPr lang="en-US" dirty="0" smtClean="0"/>
              <a:t> </a:t>
            </a:r>
            <a:r>
              <a:rPr lang="en-US" dirty="0" err="1" smtClean="0"/>
              <a:t>mehr</a:t>
            </a:r>
            <a:r>
              <a:rPr lang="en-US" dirty="0" smtClean="0"/>
              <a:t> HF </a:t>
            </a:r>
            <a:r>
              <a:rPr lang="en-US" dirty="0" err="1" smtClean="0"/>
              <a:t>Spannung</a:t>
            </a:r>
            <a:r>
              <a:rPr lang="en-US" dirty="0" smtClean="0"/>
              <a:t>: U</a:t>
            </a:r>
            <a:r>
              <a:rPr lang="en-US" baseline="30000" dirty="0" smtClean="0"/>
              <a:t>28</a:t>
            </a:r>
            <a:r>
              <a:rPr lang="en-US" baseline="30000" dirty="0"/>
              <a:t>+</a:t>
            </a:r>
            <a:r>
              <a:rPr lang="en-US" dirty="0"/>
              <a:t> </a:t>
            </a:r>
            <a:r>
              <a:rPr lang="en-US" dirty="0" err="1" smtClean="0"/>
              <a:t>mit</a:t>
            </a:r>
            <a:r>
              <a:rPr lang="en-US" dirty="0" smtClean="0"/>
              <a:t> </a:t>
            </a:r>
            <a:r>
              <a:rPr lang="en-US" dirty="0" err="1" smtClean="0"/>
              <a:t>konstanter</a:t>
            </a:r>
            <a:r>
              <a:rPr lang="en-US" dirty="0" smtClean="0"/>
              <a:t> </a:t>
            </a:r>
            <a:r>
              <a:rPr lang="en-US" dirty="0" err="1" smtClean="0"/>
              <a:t>Spannung</a:t>
            </a:r>
            <a:r>
              <a:rPr lang="en-US" dirty="0" smtClean="0"/>
              <a:t> und </a:t>
            </a:r>
            <a:r>
              <a:rPr lang="en-US" dirty="0" err="1" smtClean="0"/>
              <a:t>mehr</a:t>
            </a:r>
            <a:r>
              <a:rPr lang="en-US" dirty="0" smtClean="0"/>
              <a:t> dB/</a:t>
            </a:r>
            <a:r>
              <a:rPr lang="en-US" dirty="0" err="1" smtClean="0"/>
              <a:t>dt</a:t>
            </a:r>
            <a:endParaRPr lang="de-DE" dirty="0"/>
          </a:p>
        </p:txBody>
      </p:sp>
      <p:sp>
        <p:nvSpPr>
          <p:cNvPr id="240651" name="Text Box 11"/>
          <p:cNvSpPr txBox="1">
            <a:spLocks noChangeArrowheads="1"/>
          </p:cNvSpPr>
          <p:nvPr/>
        </p:nvSpPr>
        <p:spPr bwMode="auto">
          <a:xfrm>
            <a:off x="1371600" y="5805264"/>
            <a:ext cx="6705600" cy="646331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de-DE" sz="1800" dirty="0" smtClean="0"/>
              <a:t>Fractional loss of different mechanisms during fast ramping without RF upgrade.</a:t>
            </a:r>
            <a:endParaRPr lang="en-GB" altLang="de-DE" sz="1800" dirty="0"/>
          </a:p>
        </p:txBody>
      </p:sp>
    </p:spTree>
    <p:extLst>
      <p:ext uri="{BB962C8B-B14F-4D97-AF65-F5344CB8AC3E}">
        <p14:creationId xmlns:p14="http://schemas.microsoft.com/office/powerpoint/2010/main" val="251713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Umbunchen</a:t>
            </a:r>
            <a:r>
              <a:rPr lang="de-DE" dirty="0" smtClean="0"/>
              <a:t>? Aus 4 mach 1 z.B. für ESR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5" y="1450685"/>
            <a:ext cx="3587460" cy="4903585"/>
          </a:xfrm>
        </p:spPr>
        <p:txBody>
          <a:bodyPr/>
          <a:lstStyle/>
          <a:p>
            <a:r>
              <a:rPr lang="de-DE" dirty="0" smtClean="0"/>
              <a:t>Nach der Beschleunigung werden durch abwechselnde Benutzung beider Kavitäten erst aus vier </a:t>
            </a:r>
            <a:r>
              <a:rPr lang="de-DE" dirty="0" err="1" smtClean="0"/>
              <a:t>Bunchen</a:t>
            </a:r>
            <a:r>
              <a:rPr lang="de-DE" dirty="0" smtClean="0"/>
              <a:t> zwei, dann aus zwei </a:t>
            </a:r>
            <a:r>
              <a:rPr lang="de-DE" dirty="0" err="1" smtClean="0"/>
              <a:t>Bunchen</a:t>
            </a:r>
            <a:r>
              <a:rPr lang="de-DE" dirty="0" smtClean="0"/>
              <a:t> einer, der dann vollständig zum ESR transfereiert werden kann. </a:t>
            </a:r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53185" y="1450685"/>
            <a:ext cx="3462089" cy="48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8409518" y="1450686"/>
            <a:ext cx="0" cy="422621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8124825" y="5676900"/>
            <a:ext cx="569387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Zeit</a:t>
            </a:r>
          </a:p>
        </p:txBody>
      </p:sp>
    </p:spTree>
    <p:extLst>
      <p:ext uri="{BB962C8B-B14F-4D97-AF65-F5344CB8AC3E}">
        <p14:creationId xmlns:p14="http://schemas.microsoft.com/office/powerpoint/2010/main" val="173843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Kurze Einführung Multiturninjektion (MTI)  I</a:t>
            </a:r>
            <a:endParaRPr lang="de-D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176587"/>
            <a:ext cx="4424363" cy="327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332" y="3813579"/>
            <a:ext cx="3733800" cy="2498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646" y="3813579"/>
            <a:ext cx="3947350" cy="2640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724" y="3775543"/>
            <a:ext cx="4004200" cy="267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112332" y="1857840"/>
            <a:ext cx="3131782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Multiturn </a:t>
            </a:r>
            <a:r>
              <a:rPr lang="de-DE" dirty="0" err="1" smtClean="0"/>
              <a:t>injection</a:t>
            </a:r>
            <a:r>
              <a:rPr lang="de-DE" dirty="0" smtClean="0"/>
              <a:t> </a:t>
            </a:r>
            <a:r>
              <a:rPr lang="de-DE" dirty="0" err="1" smtClean="0"/>
              <a:t>losses</a:t>
            </a:r>
            <a:endParaRPr lang="de-DE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64" y="1617384"/>
            <a:ext cx="4157373" cy="1378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Y. El Hayek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012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14300"/>
            <a:ext cx="7772400" cy="781050"/>
          </a:xfrm>
          <a:noFill/>
        </p:spPr>
        <p:txBody>
          <a:bodyPr/>
          <a:lstStyle/>
          <a:p>
            <a:pPr eaLnBrk="1" hangingPunct="1"/>
            <a:r>
              <a:rPr lang="en-US" altLang="de-DE" dirty="0" err="1" smtClean="0"/>
              <a:t>Wieso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Ringbeschleuniger</a:t>
            </a:r>
            <a:r>
              <a:rPr lang="en-US" altLang="de-DE" dirty="0" smtClean="0"/>
              <a:t>?</a:t>
            </a:r>
          </a:p>
        </p:txBody>
      </p:sp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5795963" y="5438775"/>
            <a:ext cx="27241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94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de-DE" sz="2000" dirty="0">
                <a:latin typeface="Times" charset="0"/>
              </a:rPr>
              <a:t>L. W. Alvarez, USA 1947 </a:t>
            </a:r>
          </a:p>
        </p:txBody>
      </p:sp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486092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5"/>
          <p:cNvSpPr txBox="1">
            <a:spLocks noChangeArrowheads="1"/>
          </p:cNvSpPr>
          <p:nvPr/>
        </p:nvSpPr>
        <p:spPr bwMode="auto">
          <a:xfrm>
            <a:off x="327025" y="4625975"/>
            <a:ext cx="5424488" cy="130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94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de-DE" dirty="0" smtClean="0"/>
              <a:t>150 </a:t>
            </a:r>
            <a:r>
              <a:rPr lang="en-GB" altLang="de-DE" dirty="0" err="1" smtClean="0"/>
              <a:t>Driftröhren</a:t>
            </a:r>
            <a:r>
              <a:rPr lang="en-GB" altLang="de-DE" dirty="0" smtClean="0"/>
              <a:t> pro tank in 4 tanks.</a:t>
            </a:r>
            <a:endParaRPr lang="en-GB" altLang="de-DE" dirty="0"/>
          </a:p>
          <a:p>
            <a:pPr eaLnBrk="1">
              <a:lnSpc>
                <a:spcPct val="94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de-DE" dirty="0" smtClean="0"/>
              <a:t>55 m </a:t>
            </a:r>
            <a:r>
              <a:rPr lang="en-GB" altLang="de-DE" dirty="0" err="1" smtClean="0"/>
              <a:t>für</a:t>
            </a:r>
            <a:r>
              <a:rPr lang="en-GB" altLang="de-DE" dirty="0" smtClean="0"/>
              <a:t> 1.3 MeV/u auf 11.4 MeV/u (1975)</a:t>
            </a:r>
            <a:br>
              <a:rPr lang="en-GB" altLang="de-DE" dirty="0" smtClean="0"/>
            </a:br>
            <a:r>
              <a:rPr lang="en-GB" altLang="de-DE" dirty="0" smtClean="0"/>
              <a:t/>
            </a:r>
            <a:br>
              <a:rPr lang="en-GB" altLang="de-DE" dirty="0" smtClean="0"/>
            </a:br>
            <a:r>
              <a:rPr lang="en-GB" altLang="de-DE" dirty="0" err="1" smtClean="0"/>
              <a:t>Für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höhere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Energie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braucht</a:t>
            </a:r>
            <a:r>
              <a:rPr lang="en-GB" altLang="de-DE" dirty="0" smtClean="0"/>
              <a:t> man SEHR </a:t>
            </a:r>
            <a:r>
              <a:rPr lang="en-GB" altLang="de-DE" dirty="0" err="1" smtClean="0"/>
              <a:t>lange</a:t>
            </a:r>
            <a:endParaRPr lang="en-GB" altLang="de-DE" dirty="0" smtClean="0"/>
          </a:p>
          <a:p>
            <a:pPr eaLnBrk="1">
              <a:lnSpc>
                <a:spcPct val="94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de-DE" dirty="0" err="1" smtClean="0"/>
              <a:t>Linearbeschleuniger</a:t>
            </a:r>
            <a:r>
              <a:rPr lang="en-GB" altLang="de-DE" dirty="0" smtClean="0"/>
              <a:t>.</a:t>
            </a:r>
            <a:endParaRPr lang="en-GB" altLang="de-DE" dirty="0"/>
          </a:p>
        </p:txBody>
      </p:sp>
      <p:pic>
        <p:nvPicPr>
          <p:cNvPr id="1639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3" y="2113549"/>
            <a:ext cx="2330450" cy="318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645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MTI: Transversal </a:t>
            </a:r>
            <a:r>
              <a:rPr lang="de-DE" dirty="0" err="1"/>
              <a:t>A</a:t>
            </a:r>
            <a:r>
              <a:rPr lang="de-DE" dirty="0" err="1" smtClean="0"/>
              <a:t>ccumulation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422565" y="1450686"/>
                <a:ext cx="4207492" cy="1132858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de-DE" dirty="0" smtClean="0"/>
                  <a:t>Accumulation </a:t>
                </a:r>
                <a:r>
                  <a:rPr lang="de-DE" dirty="0" err="1" smtClean="0"/>
                  <a:t>with</a:t>
                </a:r>
                <a:r>
                  <a:rPr lang="de-DE" dirty="0" smtClean="0"/>
                  <a:t> 1/3 Tune	</a:t>
                </a:r>
              </a:p>
              <a:p>
                <a:r>
                  <a:rPr lang="de-DE" dirty="0" smtClean="0"/>
                  <a:t>Tune </a:t>
                </a:r>
                <a:r>
                  <a:rPr lang="de-DE" dirty="0" err="1" smtClean="0"/>
                  <a:t>Q</a:t>
                </a:r>
                <a:r>
                  <a:rPr lang="de-DE" baseline="-25000" dirty="0" err="1" smtClean="0"/>
                  <a:t>h</a:t>
                </a:r>
                <a:r>
                  <a:rPr lang="de-DE" dirty="0" smtClean="0"/>
                  <a:t>= 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de-DE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endParaRPr lang="de-DE" b="0" dirty="0" smtClean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2565" y="1450686"/>
                <a:ext cx="4207492" cy="1132858"/>
              </a:xfrm>
              <a:blipFill rotWithShape="1">
                <a:blip r:embed="rId2"/>
                <a:stretch>
                  <a:fillRect l="-1447" t="-8602" b="-376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Inhaltsplatzhalter 2"/>
              <p:cNvSpPr txBox="1">
                <a:spLocks/>
              </p:cNvSpPr>
              <p:nvPr/>
            </p:nvSpPr>
            <p:spPr>
              <a:xfrm>
                <a:off x="4561161" y="1450686"/>
                <a:ext cx="4207492" cy="113285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24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20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8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6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4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dirty="0" smtClean="0"/>
                  <a:t>Accumulation </a:t>
                </a:r>
                <a:r>
                  <a:rPr lang="de-DE" dirty="0" err="1" smtClean="0"/>
                  <a:t>with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>
                            <a:latin typeface="Cambria Math"/>
                          </a:rPr>
                        </m:ctrlPr>
                      </m:fPr>
                      <m:num>
                        <m:r>
                          <a:rPr lang="de-DE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de-DE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de-DE" dirty="0" smtClean="0"/>
                  <a:t> Tune	</a:t>
                </a:r>
              </a:p>
              <a:p>
                <a:r>
                  <a:rPr lang="de-DE" dirty="0" smtClean="0"/>
                  <a:t>Tune </a:t>
                </a:r>
                <a:r>
                  <a:rPr lang="de-DE" dirty="0" err="1" smtClean="0"/>
                  <a:t>Q</a:t>
                </a:r>
                <a:r>
                  <a:rPr lang="de-DE" baseline="-25000" dirty="0" err="1" smtClean="0"/>
                  <a:t>h</a:t>
                </a:r>
                <a:r>
                  <a:rPr lang="de-DE" dirty="0" smtClean="0"/>
                  <a:t>= 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de-DE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de-DE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endParaRPr lang="de-DE" dirty="0" smtClean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4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1161" y="1450686"/>
                <a:ext cx="4207492" cy="1132858"/>
              </a:xfrm>
              <a:prstGeom prst="rect">
                <a:avLst/>
              </a:prstGeom>
              <a:blipFill rotWithShape="1">
                <a:blip r:embed="rId3"/>
                <a:stretch>
                  <a:fillRect l="-1449" t="-53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855595"/>
            <a:ext cx="3584774" cy="314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075" y="3090276"/>
            <a:ext cx="3378265" cy="291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Y. El Hayek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471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53625"/>
            <a:ext cx="6242342" cy="787557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MTI: </a:t>
            </a:r>
            <a:r>
              <a:rPr lang="de-DE" dirty="0" err="1" smtClean="0"/>
              <a:t>Example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fractional</a:t>
            </a:r>
            <a:r>
              <a:rPr lang="de-DE" dirty="0" smtClean="0"/>
              <a:t> Tune </a:t>
            </a:r>
            <a:r>
              <a:rPr lang="de-DE" dirty="0" err="1" smtClean="0"/>
              <a:t>Q</a:t>
            </a:r>
            <a:r>
              <a:rPr lang="de-DE" baseline="-25000" dirty="0" err="1" smtClean="0"/>
              <a:t>h</a:t>
            </a:r>
            <a:r>
              <a:rPr lang="de-DE" dirty="0" smtClean="0"/>
              <a:t>=0.25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3074" name="Picture 2" descr="D:\Disputationsvortrag\Vortrag\Bilder\Tur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300616"/>
            <a:ext cx="9134475" cy="596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Disputationsvortrag\Vortrag\Bilder\Turn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286102"/>
            <a:ext cx="9115425" cy="562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Disputationsvortrag\Vortrag\Bilder\Turn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5358"/>
            <a:ext cx="9115425" cy="559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Disputationsvortrag\Vortrag\Bilder\Turn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5358"/>
            <a:ext cx="9105900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D:\Disputationsvortrag\Vortrag\Bilder\Turn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6471"/>
            <a:ext cx="9105900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Disputationsvortrag\Vortrag\Bilder\Turn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77258"/>
            <a:ext cx="9105901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D:\Disputationsvortrag\Vortrag\Bilder\Turn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1277257"/>
            <a:ext cx="9105900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D:\Disputationsvortrag\Vortrag\Bilder\Turn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296308"/>
            <a:ext cx="9105901" cy="559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D:\Disputationsvortrag\Vortrag\Bilder\Turn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1326471"/>
            <a:ext cx="9105901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D:\Disputationsvortrag\Vortrag\Bilder\Turn1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" y="1326471"/>
            <a:ext cx="9105901" cy="561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 descr="D:\Disputationsvortrag\Vortrag\Bilder\Turn1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" y="1343932"/>
            <a:ext cx="9096375" cy="558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D:\Disputationsvortrag\Vortrag\Bilder\Turn12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" y="1296761"/>
            <a:ext cx="9077326" cy="559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23" descr="D:\Disputationsvortrag\Vortrag\Bilder\Turn13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74" y="1306285"/>
            <a:ext cx="9077325" cy="556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D:\Disputationsvortrag\Vortrag\Bilder\Turn14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75" y="1315358"/>
            <a:ext cx="9077326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Picture 25" descr="D:\Disputationsvortrag\Vortrag\Bilder\Turn15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75" y="1300616"/>
            <a:ext cx="9077325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Y. El Hayek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215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MTI Injektion </a:t>
            </a:r>
            <a:r>
              <a:rPr lang="de-DE" dirty="0"/>
              <a:t>einstellen </a:t>
            </a:r>
            <a:r>
              <a:rPr lang="de-DE" dirty="0" smtClean="0"/>
              <a:t>: Die „Knöpfe“ I</a:t>
            </a:r>
            <a:endParaRPr lang="de-D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94" y="1450975"/>
            <a:ext cx="4373649" cy="490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229225" y="1362075"/>
            <a:ext cx="3581400" cy="424731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Diese Informationen waren bisher auf einem Oszilloskop in der Konsole. </a:t>
            </a:r>
          </a:p>
          <a:p>
            <a:pPr algn="l"/>
            <a:endParaRPr lang="de-DE" dirty="0"/>
          </a:p>
          <a:p>
            <a:pPr algn="l"/>
            <a:r>
              <a:rPr lang="de-DE" dirty="0" smtClean="0"/>
              <a:t>Wichtig ist das Timing zwischen dem </a:t>
            </a:r>
            <a:r>
              <a:rPr lang="de-DE" dirty="0" err="1" smtClean="0"/>
              <a:t>Unilacpuls</a:t>
            </a:r>
            <a:r>
              <a:rPr lang="de-DE" dirty="0" smtClean="0"/>
              <a:t> und den Injektions-geräten.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Schneller Trafo hat den Vorzug, Messung nach einigen Runden im SIS.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Auswahl eines anderen Trafos (und passende Verzögerung) sollte möglich sein. </a:t>
            </a:r>
          </a:p>
        </p:txBody>
      </p:sp>
    </p:spTree>
    <p:extLst>
      <p:ext uri="{BB962C8B-B14F-4D97-AF65-F5344CB8AC3E}">
        <p14:creationId xmlns:p14="http://schemas.microsoft.com/office/powerpoint/2010/main" val="84748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MTI Injektion einstellen : Die „Knöpfe“ </a:t>
            </a:r>
            <a:r>
              <a:rPr lang="de-DE" dirty="0" smtClean="0"/>
              <a:t>II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09849" y="1279235"/>
            <a:ext cx="5248276" cy="5254915"/>
          </a:xfrm>
        </p:spPr>
        <p:txBody>
          <a:bodyPr/>
          <a:lstStyle/>
          <a:p>
            <a:r>
              <a:rPr lang="de-DE" dirty="0" smtClean="0"/>
              <a:t>Multiturninjektion einstellen 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88" y="2011072"/>
            <a:ext cx="5310187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erade Verbindung mit Pfeil 4"/>
          <p:cNvCxnSpPr/>
          <p:nvPr/>
        </p:nvCxnSpPr>
        <p:spPr>
          <a:xfrm>
            <a:off x="3400425" y="5057775"/>
            <a:ext cx="6858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3400425" y="3325522"/>
            <a:ext cx="0" cy="1732253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>
            <a:off x="4086225" y="2011072"/>
            <a:ext cx="0" cy="4037303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>
            <a:off x="4524375" y="3325522"/>
            <a:ext cx="0" cy="1732253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>
            <a:off x="4086225" y="5048250"/>
            <a:ext cx="43815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2862813" y="5235059"/>
            <a:ext cx="1223412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 smtClean="0"/>
              <a:t>dU</a:t>
            </a:r>
            <a:r>
              <a:rPr lang="de-DE" dirty="0" err="1"/>
              <a:t>-</a:t>
            </a:r>
            <a:r>
              <a:rPr lang="de-DE" dirty="0" err="1" smtClean="0"/>
              <a:t>Ready</a:t>
            </a:r>
            <a:endParaRPr lang="de-DE" dirty="0" smtClean="0"/>
          </a:p>
        </p:txBody>
      </p:sp>
      <p:sp>
        <p:nvSpPr>
          <p:cNvPr id="21" name="Textfeld 20"/>
          <p:cNvSpPr txBox="1"/>
          <p:nvPr/>
        </p:nvSpPr>
        <p:spPr>
          <a:xfrm>
            <a:off x="4086225" y="5235059"/>
            <a:ext cx="139018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 smtClean="0"/>
              <a:t>Chop</a:t>
            </a:r>
            <a:r>
              <a:rPr lang="de-DE" dirty="0" smtClean="0"/>
              <a:t>. Verz.</a:t>
            </a:r>
          </a:p>
        </p:txBody>
      </p:sp>
      <p:cxnSp>
        <p:nvCxnSpPr>
          <p:cNvPr id="23" name="Gerade Verbindung 22"/>
          <p:cNvCxnSpPr/>
          <p:nvPr/>
        </p:nvCxnSpPr>
        <p:spPr>
          <a:xfrm>
            <a:off x="6324600" y="4191648"/>
            <a:ext cx="0" cy="18567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4086224" y="5684877"/>
            <a:ext cx="1479892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 smtClean="0"/>
              <a:t>Bump</a:t>
            </a:r>
            <a:r>
              <a:rPr lang="de-DE" dirty="0" smtClean="0"/>
              <a:t>. Flank</a:t>
            </a:r>
          </a:p>
        </p:txBody>
      </p:sp>
      <p:cxnSp>
        <p:nvCxnSpPr>
          <p:cNvPr id="28" name="Gerade Verbindung mit Pfeil 27"/>
          <p:cNvCxnSpPr/>
          <p:nvPr/>
        </p:nvCxnSpPr>
        <p:spPr>
          <a:xfrm>
            <a:off x="4086224" y="5684877"/>
            <a:ext cx="2238376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/>
          <p:nvPr/>
        </p:nvCxnSpPr>
        <p:spPr>
          <a:xfrm>
            <a:off x="4086224" y="2011072"/>
            <a:ext cx="3933826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>
            <a:off x="4086223" y="2011072"/>
            <a:ext cx="4244977" cy="1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/>
          <p:cNvCxnSpPr/>
          <p:nvPr/>
        </p:nvCxnSpPr>
        <p:spPr>
          <a:xfrm>
            <a:off x="6324600" y="4191648"/>
            <a:ext cx="2006600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 flipV="1">
            <a:off x="8331200" y="2011073"/>
            <a:ext cx="0" cy="218057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feld 40"/>
          <p:cNvSpPr txBox="1"/>
          <p:nvPr/>
        </p:nvSpPr>
        <p:spPr>
          <a:xfrm>
            <a:off x="6819728" y="2370177"/>
            <a:ext cx="1492781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 smtClean="0"/>
              <a:t>Bump</a:t>
            </a:r>
            <a:r>
              <a:rPr lang="de-DE" dirty="0" smtClean="0"/>
              <a:t>. </a:t>
            </a:r>
            <a:r>
              <a:rPr lang="de-DE" dirty="0" err="1" smtClean="0"/>
              <a:t>Ampl</a:t>
            </a:r>
            <a:r>
              <a:rPr lang="de-DE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982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34"/>
          <p:cNvSpPr txBox="1">
            <a:spLocks noChangeArrowheads="1"/>
          </p:cNvSpPr>
          <p:nvPr/>
        </p:nvSpPr>
        <p:spPr bwMode="auto">
          <a:xfrm>
            <a:off x="179512" y="1412875"/>
            <a:ext cx="5184651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GB" altLang="de-DE" sz="1400" dirty="0" smtClean="0"/>
              <a:t>UNILAC beam parameters as FAIR booster have been calculated for an </a:t>
            </a:r>
            <a:r>
              <a:rPr lang="en-GB" altLang="de-DE" sz="1400" dirty="0" smtClean="0">
                <a:solidFill>
                  <a:schemeClr val="tx2"/>
                </a:solidFill>
              </a:rPr>
              <a:t>optimized MTI process</a:t>
            </a:r>
            <a:r>
              <a:rPr lang="en-GB" altLang="de-DE" sz="1400" dirty="0" smtClean="0"/>
              <a:t> for the SIS18 acceptance of 150 x 50 mm </a:t>
            </a:r>
            <a:r>
              <a:rPr lang="en-GB" altLang="de-DE" sz="1400" dirty="0" err="1" smtClean="0"/>
              <a:t>mrad</a:t>
            </a:r>
            <a:r>
              <a:rPr lang="en-GB" altLang="de-DE" sz="1400" dirty="0" smtClean="0"/>
              <a:t>. Parameters:</a:t>
            </a:r>
          </a:p>
          <a:p>
            <a:pPr marL="1028700" lvl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GB" altLang="de-DE" sz="1400" dirty="0" smtClean="0"/>
              <a:t>Velocity of orbit bump reduction and</a:t>
            </a:r>
          </a:p>
          <a:p>
            <a:pPr marL="1028700" lvl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GB" altLang="de-DE" sz="1400" dirty="0" smtClean="0"/>
              <a:t>Beam emittance.</a:t>
            </a:r>
          </a:p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GB" altLang="de-DE" sz="1400" dirty="0" smtClean="0"/>
              <a:t>Beam emittance can be reduced by the collimation system in the transfer channel (TK).</a:t>
            </a:r>
          </a:p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GB" altLang="de-DE" sz="1400" dirty="0" smtClean="0"/>
              <a:t>Beams with smaller emittance and lower current can be injected over a longer time leading to the same final intensity in SIS18. Initial MTI losses in the SIS18 are reduced (i.e. shifted to the TK).</a:t>
            </a:r>
            <a:endParaRPr lang="en-GB" altLang="de-DE" sz="1400" dirty="0"/>
          </a:p>
        </p:txBody>
      </p:sp>
      <p:grpSp>
        <p:nvGrpSpPr>
          <p:cNvPr id="21509" name="Group 38"/>
          <p:cNvGrpSpPr>
            <a:grpSpLocks/>
          </p:cNvGrpSpPr>
          <p:nvPr/>
        </p:nvGrpSpPr>
        <p:grpSpPr bwMode="auto">
          <a:xfrm>
            <a:off x="5292725" y="1223442"/>
            <a:ext cx="3670300" cy="3141662"/>
            <a:chOff x="3334" y="663"/>
            <a:chExt cx="2312" cy="1979"/>
          </a:xfrm>
        </p:grpSpPr>
        <p:pic>
          <p:nvPicPr>
            <p:cNvPr id="21516" name="Picture 12" descr="exp_f1.pd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663"/>
              <a:ext cx="2312" cy="1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7" name="TextBox 5"/>
            <p:cNvSpPr txBox="1">
              <a:spLocks noChangeArrowheads="1"/>
            </p:cNvSpPr>
            <p:nvPr/>
          </p:nvSpPr>
          <p:spPr bwMode="auto">
            <a:xfrm>
              <a:off x="3606" y="2478"/>
              <a:ext cx="679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Helvetica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vetica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vetica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vetica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vetic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vetic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vetic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vetic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vetica" pitchFamily="34" charset="0"/>
                </a:defRPr>
              </a:lvl9pPr>
            </a:lstStyle>
            <a:p>
              <a:pPr algn="ctr" eaLnBrk="1" hangingPunct="1"/>
              <a:r>
                <a:rPr lang="en-US" altLang="de-DE" sz="1100" dirty="0">
                  <a:latin typeface="Arial" charset="0"/>
                  <a:cs typeface="Arial" charset="0"/>
                </a:rPr>
                <a:t>slow reduction</a:t>
              </a:r>
            </a:p>
          </p:txBody>
        </p:sp>
        <p:sp>
          <p:nvSpPr>
            <p:cNvPr id="21518" name="TextBox 58"/>
            <p:cNvSpPr txBox="1">
              <a:spLocks noChangeArrowheads="1"/>
            </p:cNvSpPr>
            <p:nvPr/>
          </p:nvSpPr>
          <p:spPr bwMode="auto">
            <a:xfrm>
              <a:off x="4970" y="2478"/>
              <a:ext cx="643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Helvetica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Helvetica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Helvetica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Helvetica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Helvetic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vetic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vetic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vetic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vetica" pitchFamily="34" charset="0"/>
                </a:defRPr>
              </a:lvl9pPr>
            </a:lstStyle>
            <a:p>
              <a:pPr algn="ctr" eaLnBrk="1" hangingPunct="1"/>
              <a:r>
                <a:rPr lang="en-US" altLang="de-DE" sz="1100">
                  <a:latin typeface="Arial" charset="0"/>
                  <a:cs typeface="Arial" charset="0"/>
                </a:rPr>
                <a:t>fast reduction</a:t>
              </a:r>
            </a:p>
          </p:txBody>
        </p:sp>
      </p:grpSp>
      <p:sp>
        <p:nvSpPr>
          <p:cNvPr id="21511" name="Text Box 43"/>
          <p:cNvSpPr txBox="1">
            <a:spLocks noChangeArrowheads="1"/>
          </p:cNvSpPr>
          <p:nvPr/>
        </p:nvSpPr>
        <p:spPr bwMode="auto">
          <a:xfrm>
            <a:off x="592275" y="6221141"/>
            <a:ext cx="431406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de-DE" sz="1200" dirty="0" smtClean="0"/>
              <a:t>Cutting of tails in the TK, using the brilliant core for injection.</a:t>
            </a:r>
            <a:endParaRPr lang="en-GB" altLang="de-DE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Multiturninjektion hängt von </a:t>
            </a:r>
            <a:r>
              <a:rPr lang="de-DE" dirty="0" err="1" smtClean="0"/>
              <a:t>Unilac-Emitanz</a:t>
            </a:r>
            <a:r>
              <a:rPr lang="de-DE" dirty="0" smtClean="0"/>
              <a:t> ab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676111"/>
              </p:ext>
            </p:extLst>
          </p:nvPr>
        </p:nvGraphicFramePr>
        <p:xfrm>
          <a:off x="5383025" y="4653136"/>
          <a:ext cx="3334187" cy="170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2675"/>
                <a:gridCol w="532938"/>
                <a:gridCol w="488488"/>
                <a:gridCol w="1340086"/>
              </a:tblGrid>
              <a:tr h="369208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de-DE" sz="1400" baseline="-25000" dirty="0" smtClean="0"/>
                        <a:t>x</a:t>
                      </a:r>
                    </a:p>
                    <a:p>
                      <a:pPr algn="ctr"/>
                      <a:r>
                        <a:rPr lang="de-DE" sz="1200" dirty="0" smtClean="0"/>
                        <a:t>[mm </a:t>
                      </a:r>
                      <a:r>
                        <a:rPr lang="de-DE" sz="1200" dirty="0" err="1" smtClean="0"/>
                        <a:t>mrad</a:t>
                      </a:r>
                      <a:r>
                        <a:rPr lang="de-DE" sz="1200" dirty="0" smtClean="0"/>
                        <a:t>]</a:t>
                      </a:r>
                      <a:endParaRPr lang="de-DE" sz="1200" dirty="0"/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I</a:t>
                      </a:r>
                    </a:p>
                    <a:p>
                      <a:pPr algn="ctr"/>
                      <a:r>
                        <a:rPr lang="de-DE" sz="1200" dirty="0" smtClean="0"/>
                        <a:t>[mA]</a:t>
                      </a:r>
                      <a:endParaRPr lang="de-DE" sz="1200" dirty="0"/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t</a:t>
                      </a:r>
                    </a:p>
                    <a:p>
                      <a:pPr algn="ctr"/>
                      <a:r>
                        <a:rPr lang="de-DE" sz="1200" dirty="0" smtClean="0"/>
                        <a:t>[µs]</a:t>
                      </a:r>
                      <a:endParaRPr lang="de-DE" sz="1200" dirty="0"/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B (norm)</a:t>
                      </a:r>
                    </a:p>
                    <a:p>
                      <a:pPr algn="ctr"/>
                      <a:r>
                        <a:rPr lang="de-DE" sz="1200" dirty="0" smtClean="0"/>
                        <a:t>[mA</a:t>
                      </a:r>
                      <a:r>
                        <a:rPr lang="de-DE" sz="1200" baseline="0" dirty="0" smtClean="0"/>
                        <a:t> / mm</a:t>
                      </a:r>
                      <a:r>
                        <a:rPr lang="de-DE" sz="1200" dirty="0" smtClean="0"/>
                        <a:t> </a:t>
                      </a:r>
                      <a:r>
                        <a:rPr lang="de-DE" sz="1200" dirty="0" err="1" smtClean="0"/>
                        <a:t>mrad</a:t>
                      </a:r>
                      <a:r>
                        <a:rPr lang="de-DE" sz="1200" dirty="0" smtClean="0"/>
                        <a:t>]</a:t>
                      </a:r>
                      <a:endParaRPr lang="de-DE" sz="1200" dirty="0"/>
                    </a:p>
                  </a:txBody>
                  <a:tcPr marL="72000" marR="72000"/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de-DE" sz="1400" dirty="0" smtClean="0"/>
                        <a:t>3</a:t>
                      </a:r>
                      <a:endParaRPr lang="de-DE" sz="1400" dirty="0"/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 smtClean="0"/>
                        <a:t>10</a:t>
                      </a:r>
                      <a:endParaRPr lang="de-DE" sz="1400" dirty="0"/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 smtClean="0"/>
                        <a:t>140</a:t>
                      </a:r>
                      <a:endParaRPr lang="de-DE" sz="1400" dirty="0"/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 smtClean="0"/>
                        <a:t>3.3 (21)</a:t>
                      </a:r>
                      <a:endParaRPr lang="de-DE" sz="1400" dirty="0"/>
                    </a:p>
                  </a:txBody>
                  <a:tcPr marL="72000" marR="72000"/>
                </a:tc>
              </a:tr>
              <a:tr h="147514">
                <a:tc>
                  <a:txBody>
                    <a:bodyPr/>
                    <a:lstStyle/>
                    <a:p>
                      <a:pPr algn="r"/>
                      <a:r>
                        <a:rPr lang="de-DE" sz="1400" dirty="0" smtClean="0"/>
                        <a:t>5</a:t>
                      </a:r>
                      <a:endParaRPr lang="de-DE" sz="1400" dirty="0"/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 smtClean="0"/>
                        <a:t>15</a:t>
                      </a:r>
                      <a:endParaRPr lang="de-DE" sz="1400" dirty="0"/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 smtClean="0"/>
                        <a:t>80</a:t>
                      </a:r>
                      <a:endParaRPr lang="de-DE" sz="1400" dirty="0"/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 smtClean="0"/>
                        <a:t>3.0</a:t>
                      </a:r>
                      <a:r>
                        <a:rPr lang="de-DE" sz="1400" baseline="0" dirty="0" smtClean="0"/>
                        <a:t> (19)</a:t>
                      </a:r>
                      <a:endParaRPr lang="de-DE" sz="1400" dirty="0"/>
                    </a:p>
                  </a:txBody>
                  <a:tcPr marL="72000" marR="72000"/>
                </a:tc>
              </a:tr>
              <a:tr h="130746">
                <a:tc>
                  <a:txBody>
                    <a:bodyPr/>
                    <a:lstStyle/>
                    <a:p>
                      <a:pPr algn="r"/>
                      <a:r>
                        <a:rPr lang="de-DE" sz="1400" dirty="0" smtClean="0"/>
                        <a:t>7</a:t>
                      </a:r>
                      <a:endParaRPr lang="de-DE" sz="1400" dirty="0"/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 smtClean="0"/>
                        <a:t>16</a:t>
                      </a:r>
                      <a:endParaRPr lang="de-DE" sz="1400" dirty="0"/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 smtClean="0"/>
                        <a:t>75</a:t>
                      </a:r>
                      <a:endParaRPr lang="de-DE" sz="1400" dirty="0"/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 smtClean="0"/>
                        <a:t>2.3 (15)</a:t>
                      </a:r>
                      <a:endParaRPr lang="de-DE" sz="1400" dirty="0"/>
                    </a:p>
                  </a:txBody>
                  <a:tcPr marL="72000" marR="72000"/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de-DE" sz="1400" dirty="0" smtClean="0"/>
                        <a:t>10</a:t>
                      </a:r>
                      <a:endParaRPr lang="de-DE" sz="1400" dirty="0"/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 smtClean="0"/>
                        <a:t>20</a:t>
                      </a:r>
                      <a:endParaRPr lang="de-DE" sz="1400" dirty="0"/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 smtClean="0"/>
                        <a:t>60</a:t>
                      </a:r>
                      <a:endParaRPr lang="de-DE" sz="1400" dirty="0"/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 smtClean="0"/>
                        <a:t>2.0 (13)</a:t>
                      </a:r>
                      <a:endParaRPr lang="de-DE" sz="1400" dirty="0"/>
                    </a:p>
                  </a:txBody>
                  <a:tcPr marL="72000" marR="72000"/>
                </a:tc>
              </a:tr>
            </a:tbl>
          </a:graphicData>
        </a:graphic>
      </p:graphicFrame>
      <p:sp>
        <p:nvSpPr>
          <p:cNvPr id="14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D5D68752-41A1-4518-B6D2-30711DB01553}" type="slidenum">
              <a:rPr lang="en-GB" altLang="de-DE"/>
              <a:pPr/>
              <a:t>34</a:t>
            </a:fld>
            <a:endParaRPr lang="en-GB" altLang="de-DE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1" y="4395002"/>
            <a:ext cx="3913510" cy="1826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1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ußzeilenplatzhalt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/>
              <a:t>Jens Stadlmann | GSI Summer Student Lecture 2015</a:t>
            </a: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113" y="-352425"/>
            <a:ext cx="10691813" cy="756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 Box 3"/>
          <p:cNvSpPr txBox="1">
            <a:spLocks noChangeArrowheads="1"/>
          </p:cNvSpPr>
          <p:nvPr/>
        </p:nvSpPr>
        <p:spPr bwMode="auto">
          <a:xfrm>
            <a:off x="8496300" y="-304800"/>
            <a:ext cx="1295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1400">
                <a:solidFill>
                  <a:schemeClr val="bg1"/>
                </a:solidFill>
              </a:rPr>
              <a:t></a:t>
            </a:r>
          </a:p>
        </p:txBody>
      </p:sp>
    </p:spTree>
    <p:extLst>
      <p:ext uri="{BB962C8B-B14F-4D97-AF65-F5344CB8AC3E}">
        <p14:creationId xmlns:p14="http://schemas.microsoft.com/office/powerpoint/2010/main" val="250287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250825" y="-26987"/>
            <a:ext cx="8229600" cy="960438"/>
          </a:xfrm>
        </p:spPr>
        <p:txBody>
          <a:bodyPr/>
          <a:lstStyle/>
          <a:p>
            <a:pPr eaLnBrk="1" hangingPunct="1"/>
            <a:r>
              <a:rPr lang="en-US" altLang="de-DE" dirty="0" err="1" smtClean="0"/>
              <a:t>Schnelle</a:t>
            </a:r>
            <a:r>
              <a:rPr lang="en-US" altLang="de-DE" dirty="0" smtClean="0"/>
              <a:t> und </a:t>
            </a:r>
            <a:r>
              <a:rPr lang="en-US" altLang="de-DE" dirty="0" err="1" smtClean="0"/>
              <a:t>langsame</a:t>
            </a:r>
            <a:r>
              <a:rPr lang="en-US" altLang="de-DE" dirty="0" smtClean="0"/>
              <a:t> </a:t>
            </a:r>
            <a:r>
              <a:rPr lang="en-US" altLang="de-DE" dirty="0" err="1"/>
              <a:t>E</a:t>
            </a:r>
            <a:r>
              <a:rPr lang="en-US" altLang="de-DE" dirty="0" err="1" smtClean="0"/>
              <a:t>xtraktion</a:t>
            </a:r>
            <a:endParaRPr lang="en-US" altLang="de-DE" dirty="0" smtClean="0"/>
          </a:p>
        </p:txBody>
      </p:sp>
      <p:pic>
        <p:nvPicPr>
          <p:cNvPr id="48131" name="Picture 12" descr="septu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3860800"/>
            <a:ext cx="287496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Box 13"/>
          <p:cNvSpPr txBox="1">
            <a:spLocks noChangeArrowheads="1"/>
          </p:cNvSpPr>
          <p:nvPr/>
        </p:nvSpPr>
        <p:spPr bwMode="auto">
          <a:xfrm>
            <a:off x="117475" y="6045200"/>
            <a:ext cx="15287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600" dirty="0">
                <a:solidFill>
                  <a:schemeClr val="bg1"/>
                </a:solidFill>
              </a:rPr>
              <a:t>SIS-18 septum</a:t>
            </a:r>
          </a:p>
        </p:txBody>
      </p:sp>
      <p:grpSp>
        <p:nvGrpSpPr>
          <p:cNvPr id="48133" name="Group 5"/>
          <p:cNvGrpSpPr>
            <a:grpSpLocks/>
          </p:cNvGrpSpPr>
          <p:nvPr/>
        </p:nvGrpSpPr>
        <p:grpSpPr bwMode="auto">
          <a:xfrm>
            <a:off x="2298700" y="2678113"/>
            <a:ext cx="6683375" cy="3582987"/>
            <a:chOff x="2298807" y="2502080"/>
            <a:chExt cx="6682674" cy="3582019"/>
          </a:xfrm>
        </p:grpSpPr>
        <p:pic>
          <p:nvPicPr>
            <p:cNvPr id="48140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1045" y="2772101"/>
              <a:ext cx="3353927" cy="3311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41" name="TextBox 9"/>
            <p:cNvSpPr txBox="1">
              <a:spLocks noChangeArrowheads="1"/>
            </p:cNvSpPr>
            <p:nvPr/>
          </p:nvSpPr>
          <p:spPr bwMode="auto">
            <a:xfrm>
              <a:off x="5689351" y="2502080"/>
              <a:ext cx="3292130" cy="336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de-DE" sz="1600"/>
                <a:t>Separatrix (third order resonance) 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2298807" y="3211500"/>
              <a:ext cx="4146115" cy="1176020"/>
            </a:xfrm>
            <a:prstGeom prst="straightConnector1">
              <a:avLst/>
            </a:prstGeom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135" name="TextBox 6"/>
          <p:cNvSpPr txBox="1">
            <a:spLocks noChangeArrowheads="1"/>
          </p:cNvSpPr>
          <p:nvPr/>
        </p:nvSpPr>
        <p:spPr bwMode="auto">
          <a:xfrm>
            <a:off x="44450" y="1531938"/>
            <a:ext cx="88024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b="1" dirty="0" err="1" smtClean="0"/>
              <a:t>Schnelle</a:t>
            </a:r>
            <a:r>
              <a:rPr lang="en-US" altLang="de-DE" b="1" dirty="0" smtClean="0"/>
              <a:t> </a:t>
            </a:r>
            <a:r>
              <a:rPr lang="en-US" altLang="de-DE" b="1" dirty="0" err="1" smtClean="0"/>
              <a:t>Extraktion</a:t>
            </a:r>
            <a:r>
              <a:rPr lang="en-US" altLang="de-DE" b="1" dirty="0" smtClean="0"/>
              <a:t>: </a:t>
            </a:r>
            <a:r>
              <a:rPr lang="en-US" altLang="de-DE" dirty="0" err="1" smtClean="0"/>
              <a:t>innerhalb</a:t>
            </a:r>
            <a:r>
              <a:rPr lang="en-US" altLang="de-DE" dirty="0" smtClean="0"/>
              <a:t> von </a:t>
            </a:r>
            <a:r>
              <a:rPr lang="en-US" altLang="de-DE" dirty="0" err="1" smtClean="0"/>
              <a:t>einem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Umlauf</a:t>
            </a:r>
            <a:r>
              <a:rPr lang="en-US" altLang="de-DE" dirty="0" smtClean="0"/>
              <a:t>, </a:t>
            </a:r>
            <a:r>
              <a:rPr lang="en-US" altLang="de-DE" dirty="0" err="1" smtClean="0"/>
              <a:t>zwischen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zwei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Bunchen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wird</a:t>
            </a:r>
            <a:r>
              <a:rPr lang="en-US" altLang="de-DE" dirty="0" smtClean="0"/>
              <a:t> der</a:t>
            </a:r>
            <a:br>
              <a:rPr lang="en-US" altLang="de-DE" dirty="0" smtClean="0"/>
            </a:br>
            <a:r>
              <a:rPr lang="en-US" altLang="de-DE" dirty="0" err="1" smtClean="0"/>
              <a:t>Kickermagnet</a:t>
            </a:r>
            <a:r>
              <a:rPr lang="en-US" altLang="de-DE" dirty="0" smtClean="0"/>
              <a:t> “</a:t>
            </a:r>
            <a:r>
              <a:rPr lang="en-US" altLang="de-DE" dirty="0" err="1" smtClean="0"/>
              <a:t>gefeuert</a:t>
            </a:r>
            <a:r>
              <a:rPr lang="en-US" altLang="de-DE" dirty="0" smtClean="0"/>
              <a:t>”. 1,2 </a:t>
            </a:r>
            <a:r>
              <a:rPr lang="en-US" altLang="de-DE" dirty="0" err="1" smtClean="0"/>
              <a:t>oder</a:t>
            </a:r>
            <a:r>
              <a:rPr lang="en-US" altLang="de-DE" dirty="0" smtClean="0"/>
              <a:t> 4 Bunche </a:t>
            </a:r>
            <a:r>
              <a:rPr lang="en-US" altLang="de-DE" dirty="0" err="1" smtClean="0"/>
              <a:t>aus</a:t>
            </a:r>
            <a:r>
              <a:rPr lang="en-US" altLang="de-DE" dirty="0" smtClean="0"/>
              <a:t> SIS18 </a:t>
            </a:r>
            <a:r>
              <a:rPr lang="en-US" altLang="de-DE" dirty="0" err="1" smtClean="0"/>
              <a:t>extrahiert</a:t>
            </a:r>
            <a:r>
              <a:rPr lang="en-US" altLang="de-DE" dirty="0" smtClean="0"/>
              <a:t>.</a:t>
            </a:r>
            <a:endParaRPr lang="en-US" altLang="de-DE" dirty="0"/>
          </a:p>
        </p:txBody>
      </p:sp>
      <p:sp>
        <p:nvSpPr>
          <p:cNvPr id="48136" name="TextBox 17"/>
          <p:cNvSpPr txBox="1">
            <a:spLocks noChangeArrowheads="1"/>
          </p:cNvSpPr>
          <p:nvPr/>
        </p:nvSpPr>
        <p:spPr bwMode="auto">
          <a:xfrm>
            <a:off x="44450" y="2282032"/>
            <a:ext cx="814838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b="1" dirty="0" err="1" smtClean="0"/>
              <a:t>Langsame</a:t>
            </a:r>
            <a:r>
              <a:rPr lang="en-US" altLang="de-DE" b="1" dirty="0" smtClean="0"/>
              <a:t> </a:t>
            </a:r>
            <a:r>
              <a:rPr lang="en-US" altLang="de-DE" b="1" dirty="0" err="1" smtClean="0"/>
              <a:t>Extraktion</a:t>
            </a:r>
            <a:r>
              <a:rPr lang="en-US" altLang="de-DE" b="1" dirty="0" smtClean="0"/>
              <a:t>: </a:t>
            </a:r>
            <a:r>
              <a:rPr lang="en-US" altLang="de-DE" dirty="0" err="1" smtClean="0"/>
              <a:t>Über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viele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Umläufe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wird</a:t>
            </a:r>
            <a:r>
              <a:rPr lang="en-US" altLang="de-DE" dirty="0" smtClean="0"/>
              <a:t> der </a:t>
            </a:r>
            <a:r>
              <a:rPr lang="en-US" altLang="de-DE" dirty="0" err="1" smtClean="0"/>
              <a:t>Strahl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extrahiert</a:t>
            </a:r>
            <a:r>
              <a:rPr lang="en-US" altLang="de-DE" dirty="0" smtClean="0"/>
              <a:t> (</a:t>
            </a:r>
            <a:r>
              <a:rPr lang="en-US" altLang="de-DE" dirty="0" err="1" smtClean="0"/>
              <a:t>bis</a:t>
            </a:r>
            <a:r>
              <a:rPr lang="en-US" altLang="de-DE" dirty="0" smtClean="0"/>
              <a:t> 10s)</a:t>
            </a:r>
            <a:br>
              <a:rPr lang="en-US" altLang="de-DE" dirty="0" smtClean="0"/>
            </a:br>
            <a:r>
              <a:rPr lang="en-US" altLang="de-DE" dirty="0" err="1" smtClean="0"/>
              <a:t>Es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wird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durch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Sextupole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eine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Resonanz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angeregt</a:t>
            </a:r>
            <a:r>
              <a:rPr lang="en-US" altLang="de-DE" dirty="0" smtClean="0"/>
              <a:t> </a:t>
            </a:r>
            <a:br>
              <a:rPr lang="en-US" altLang="de-DE" dirty="0" smtClean="0"/>
            </a:br>
            <a:r>
              <a:rPr lang="en-US" altLang="de-DE" dirty="0" smtClean="0"/>
              <a:t>und der </a:t>
            </a:r>
            <a:r>
              <a:rPr lang="en-US" altLang="de-DE" dirty="0" err="1" smtClean="0"/>
              <a:t>Arbeitspunkt</a:t>
            </a:r>
            <a:r>
              <a:rPr lang="en-US" altLang="de-DE" dirty="0" smtClean="0"/>
              <a:t> nah an </a:t>
            </a:r>
            <a:r>
              <a:rPr lang="en-US" altLang="de-DE" dirty="0" err="1" smtClean="0"/>
              <a:t>diese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gelegt</a:t>
            </a:r>
            <a:r>
              <a:rPr lang="en-US" altLang="de-DE" dirty="0" smtClean="0"/>
              <a:t>.</a:t>
            </a:r>
            <a:br>
              <a:rPr lang="en-US" altLang="de-DE" dirty="0" smtClean="0"/>
            </a:br>
            <a:r>
              <a:rPr lang="en-US" altLang="de-DE" dirty="0" smtClean="0"/>
              <a:t>Die </a:t>
            </a:r>
            <a:r>
              <a:rPr lang="en-US" altLang="de-DE" dirty="0" err="1" smtClean="0"/>
              <a:t>Teilchen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werden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durch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schellen</a:t>
            </a:r>
            <a:r>
              <a:rPr lang="en-US" altLang="de-DE" dirty="0" smtClean="0"/>
              <a:t> QP </a:t>
            </a:r>
            <a:r>
              <a:rPr lang="en-US" altLang="de-DE" dirty="0" err="1" smtClean="0"/>
              <a:t>oder</a:t>
            </a:r>
            <a:r>
              <a:rPr lang="en-US" altLang="de-DE" dirty="0" smtClean="0"/>
              <a:t> Rausch-</a:t>
            </a:r>
            <a:br>
              <a:rPr lang="en-US" altLang="de-DE" dirty="0" smtClean="0"/>
            </a:br>
            <a:r>
              <a:rPr lang="en-US" altLang="de-DE" dirty="0" err="1" smtClean="0"/>
              <a:t>anregung</a:t>
            </a:r>
            <a:r>
              <a:rPr lang="en-US" altLang="de-DE" dirty="0" smtClean="0"/>
              <a:t> (KO) </a:t>
            </a:r>
            <a:r>
              <a:rPr lang="en-US" altLang="de-DE" dirty="0" err="1" smtClean="0"/>
              <a:t>aus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dem</a:t>
            </a:r>
            <a:r>
              <a:rPr lang="en-US" altLang="de-DE" dirty="0" smtClean="0"/>
              <a:t> </a:t>
            </a:r>
            <a:r>
              <a:rPr lang="en-US" altLang="de-DE" dirty="0" err="1"/>
              <a:t>s</a:t>
            </a:r>
            <a:r>
              <a:rPr lang="en-US" altLang="de-DE" dirty="0" err="1" smtClean="0"/>
              <a:t>tabilen</a:t>
            </a:r>
            <a:r>
              <a:rPr lang="en-US" altLang="de-DE" dirty="0" smtClean="0"/>
              <a:t>  </a:t>
            </a:r>
            <a:r>
              <a:rPr lang="en-US" altLang="de-DE" dirty="0" err="1" smtClean="0"/>
              <a:t>Bereich</a:t>
            </a:r>
            <a:r>
              <a:rPr lang="en-US" altLang="de-DE" dirty="0" smtClean="0"/>
              <a:t> “</a:t>
            </a:r>
            <a:r>
              <a:rPr lang="en-US" altLang="de-DE" dirty="0" err="1" smtClean="0"/>
              <a:t>getrieben</a:t>
            </a:r>
            <a:r>
              <a:rPr lang="en-US" altLang="de-DE" dirty="0" smtClean="0"/>
              <a:t>”.</a:t>
            </a:r>
            <a:endParaRPr lang="en-US" altLang="de-DE" dirty="0"/>
          </a:p>
        </p:txBody>
      </p:sp>
      <p:sp>
        <p:nvSpPr>
          <p:cNvPr id="48137" name="TextBox 8"/>
          <p:cNvSpPr txBox="1">
            <a:spLocks noChangeArrowheads="1"/>
          </p:cNvSpPr>
          <p:nvPr/>
        </p:nvSpPr>
        <p:spPr bwMode="auto">
          <a:xfrm>
            <a:off x="3179763" y="4475163"/>
            <a:ext cx="25314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b="1" dirty="0" smtClean="0"/>
              <a:t>Das </a:t>
            </a:r>
            <a:r>
              <a:rPr lang="en-US" altLang="de-DE" b="1" dirty="0" err="1" smtClean="0"/>
              <a:t>Septun</a:t>
            </a:r>
            <a:r>
              <a:rPr lang="en-US" altLang="de-DE" b="1" dirty="0" smtClean="0"/>
              <a:t> </a:t>
            </a:r>
            <a:r>
              <a:rPr lang="en-US" altLang="de-DE" b="1" dirty="0" err="1" smtClean="0"/>
              <a:t>sollte</a:t>
            </a:r>
            <a:r>
              <a:rPr lang="en-US" altLang="de-DE" b="1" dirty="0"/>
              <a:t/>
            </a:r>
            <a:br>
              <a:rPr lang="en-US" altLang="de-DE" b="1" dirty="0"/>
            </a:br>
            <a:r>
              <a:rPr lang="en-US" altLang="de-DE" b="1" dirty="0" smtClean="0"/>
              <a:t>so </a:t>
            </a:r>
            <a:r>
              <a:rPr lang="en-US" altLang="de-DE" b="1" dirty="0" err="1" smtClean="0"/>
              <a:t>dünn</a:t>
            </a:r>
            <a:r>
              <a:rPr lang="en-US" altLang="de-DE" b="1" dirty="0" smtClean="0"/>
              <a:t> </a:t>
            </a:r>
            <a:r>
              <a:rPr lang="en-US" altLang="de-DE" b="1" dirty="0" err="1" smtClean="0"/>
              <a:t>wie</a:t>
            </a:r>
            <a:r>
              <a:rPr lang="en-US" altLang="de-DE" b="1" dirty="0" smtClean="0"/>
              <a:t> </a:t>
            </a:r>
            <a:r>
              <a:rPr lang="en-US" altLang="de-DE" b="1" dirty="0" err="1" smtClean="0"/>
              <a:t>möglich</a:t>
            </a:r>
            <a:r>
              <a:rPr lang="en-US" altLang="de-DE" b="1" dirty="0" smtClean="0"/>
              <a:t> </a:t>
            </a:r>
            <a:br>
              <a:rPr lang="en-US" altLang="de-DE" b="1" dirty="0" smtClean="0"/>
            </a:br>
            <a:r>
              <a:rPr lang="en-US" altLang="de-DE" b="1" dirty="0" smtClean="0"/>
              <a:t>sein.</a:t>
            </a:r>
            <a:endParaRPr lang="en-US" altLang="de-DE" b="1" dirty="0"/>
          </a:p>
        </p:txBody>
      </p:sp>
      <p:sp>
        <p:nvSpPr>
          <p:cNvPr id="46087" name="TextBox 15"/>
          <p:cNvSpPr txBox="1">
            <a:spLocks noChangeArrowheads="1"/>
          </p:cNvSpPr>
          <p:nvPr/>
        </p:nvSpPr>
        <p:spPr bwMode="auto">
          <a:xfrm>
            <a:off x="1795463" y="5795963"/>
            <a:ext cx="3795712" cy="5857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dirty="0" smtClean="0"/>
              <a:t>Septum wires: Ø 0.025 mm(W-Re alloy)</a:t>
            </a:r>
          </a:p>
          <a:p>
            <a:pPr eaLnBrk="1" hangingPunct="1">
              <a:defRPr/>
            </a:pPr>
            <a:r>
              <a:rPr lang="en-US" sz="1600" dirty="0" smtClean="0"/>
              <a:t>wires are mounted under tension</a:t>
            </a:r>
          </a:p>
        </p:txBody>
      </p:sp>
    </p:spTree>
    <p:extLst>
      <p:ext uri="{BB962C8B-B14F-4D97-AF65-F5344CB8AC3E}">
        <p14:creationId xmlns:p14="http://schemas.microsoft.com/office/powerpoint/2010/main" val="361964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" y="-2282"/>
            <a:ext cx="9802774" cy="686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0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Titel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9144000" cy="933450"/>
          </a:xfrm>
        </p:spPr>
        <p:txBody>
          <a:bodyPr/>
          <a:lstStyle/>
          <a:p>
            <a:pPr eaLnBrk="1" hangingPunct="1"/>
            <a:r>
              <a:rPr lang="de-DE" altLang="de-DE" dirty="0" smtClean="0"/>
              <a:t>Dynamische Vakuumeffekte,</a:t>
            </a:r>
            <a:br>
              <a:rPr lang="de-DE" altLang="de-DE" dirty="0" smtClean="0"/>
            </a:br>
            <a:r>
              <a:rPr lang="de-DE" altLang="de-DE" dirty="0" smtClean="0"/>
              <a:t>“Endgegner” für FAIR-Intensitäten</a:t>
            </a:r>
          </a:p>
        </p:txBody>
      </p:sp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933575"/>
            <a:ext cx="9077325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7" name="Text Box 9"/>
          <p:cNvSpPr txBox="1">
            <a:spLocks noChangeArrowheads="1"/>
          </p:cNvSpPr>
          <p:nvPr/>
        </p:nvSpPr>
        <p:spPr bwMode="auto">
          <a:xfrm>
            <a:off x="519113" y="5145088"/>
            <a:ext cx="8186857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dirty="0" smtClean="0"/>
              <a:t>Nicht durch gute anfängliche Vakuumbedingungen allein zu bekämpfen.</a:t>
            </a:r>
            <a:br>
              <a:rPr lang="de-DE" altLang="de-DE" dirty="0" smtClean="0"/>
            </a:br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dirty="0" smtClean="0"/>
              <a:t>Besonders ausgeprägt bei schweren Ionen mit “mittleren” Ladungszuständen, </a:t>
            </a:r>
            <a:br>
              <a:rPr lang="de-DE" altLang="de-DE" dirty="0" smtClean="0"/>
            </a:br>
            <a:r>
              <a:rPr lang="de-DE" altLang="de-DE" dirty="0" smtClean="0"/>
              <a:t>z.B. U28+ für FAIR Betrieb.</a:t>
            </a:r>
            <a:br>
              <a:rPr lang="de-DE" altLang="de-DE" dirty="0" smtClean="0"/>
            </a:b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09815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"/>
            <a:ext cx="7092950" cy="990600"/>
          </a:xfrm>
        </p:spPr>
        <p:txBody>
          <a:bodyPr/>
          <a:lstStyle/>
          <a:p>
            <a:pPr eaLnBrk="1" hangingPunct="1"/>
            <a:r>
              <a:rPr lang="en-US" altLang="de-DE" dirty="0" smtClean="0"/>
              <a:t>SIS18 Upgrade </a:t>
            </a:r>
            <a:r>
              <a:rPr lang="en-US" altLang="de-DE" dirty="0" err="1" smtClean="0"/>
              <a:t>seit</a:t>
            </a:r>
            <a:r>
              <a:rPr lang="en-US" altLang="de-DE" dirty="0" smtClean="0"/>
              <a:t> 2003:</a:t>
            </a:r>
            <a:r>
              <a:rPr lang="en-US" altLang="de-DE" dirty="0"/>
              <a:t> </a:t>
            </a:r>
            <a:r>
              <a:rPr lang="en-US" altLang="de-DE" dirty="0" err="1" smtClean="0"/>
              <a:t>Durch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neue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Kavitäten</a:t>
            </a:r>
            <a:r>
              <a:rPr lang="en-US" altLang="de-DE" dirty="0" smtClean="0"/>
              <a:t> und </a:t>
            </a:r>
            <a:r>
              <a:rPr lang="en-US" altLang="de-DE" dirty="0" err="1" smtClean="0"/>
              <a:t>Netzgerätupgrade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jetzt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abgeschlossen</a:t>
            </a:r>
            <a:r>
              <a:rPr lang="en-US" altLang="de-DE" dirty="0" smtClean="0"/>
              <a:t>.</a:t>
            </a:r>
          </a:p>
        </p:txBody>
      </p:sp>
      <p:pic>
        <p:nvPicPr>
          <p:cNvPr id="56323" name="Picture 2" descr="IngoSI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412875"/>
            <a:ext cx="4038600" cy="429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Line 3"/>
          <p:cNvSpPr>
            <a:spLocks noChangeShapeType="1"/>
          </p:cNvSpPr>
          <p:nvPr/>
        </p:nvSpPr>
        <p:spPr bwMode="auto">
          <a:xfrm flipV="1">
            <a:off x="3995738" y="2060575"/>
            <a:ext cx="2376487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6325" name="Line 4"/>
          <p:cNvSpPr>
            <a:spLocks noChangeShapeType="1"/>
          </p:cNvSpPr>
          <p:nvPr/>
        </p:nvSpPr>
        <p:spPr bwMode="auto">
          <a:xfrm flipV="1">
            <a:off x="3924300" y="1628775"/>
            <a:ext cx="316865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6326" name="Line 5"/>
          <p:cNvSpPr>
            <a:spLocks noChangeShapeType="1"/>
          </p:cNvSpPr>
          <p:nvPr/>
        </p:nvSpPr>
        <p:spPr bwMode="auto">
          <a:xfrm flipV="1">
            <a:off x="3924300" y="1773238"/>
            <a:ext cx="439261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6327" name="Line 6"/>
          <p:cNvSpPr>
            <a:spLocks noChangeShapeType="1"/>
          </p:cNvSpPr>
          <p:nvPr/>
        </p:nvSpPr>
        <p:spPr bwMode="auto">
          <a:xfrm>
            <a:off x="3924300" y="2133600"/>
            <a:ext cx="489585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6328" name="Line 7"/>
          <p:cNvSpPr>
            <a:spLocks noChangeShapeType="1"/>
          </p:cNvSpPr>
          <p:nvPr/>
        </p:nvSpPr>
        <p:spPr bwMode="auto">
          <a:xfrm>
            <a:off x="3924300" y="2133600"/>
            <a:ext cx="4968875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6329" name="Line 8"/>
          <p:cNvSpPr>
            <a:spLocks noChangeShapeType="1"/>
          </p:cNvSpPr>
          <p:nvPr/>
        </p:nvSpPr>
        <p:spPr bwMode="auto">
          <a:xfrm>
            <a:off x="3924300" y="2133600"/>
            <a:ext cx="4824413" cy="151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6330" name="Line 9"/>
          <p:cNvSpPr>
            <a:spLocks noChangeShapeType="1"/>
          </p:cNvSpPr>
          <p:nvPr/>
        </p:nvSpPr>
        <p:spPr bwMode="auto">
          <a:xfrm>
            <a:off x="3924300" y="2133600"/>
            <a:ext cx="4248150" cy="2016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2987675" y="1196975"/>
            <a:ext cx="2890838" cy="8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de-DE" sz="2000"/>
              <a:t>Ion catchers behind each  dipole group</a:t>
            </a:r>
          </a:p>
        </p:txBody>
      </p:sp>
      <p:pic>
        <p:nvPicPr>
          <p:cNvPr id="56332" name="Picture 1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2013"/>
            <a:ext cx="4932363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3" name="Text Box 15"/>
          <p:cNvSpPr txBox="1">
            <a:spLocks noChangeArrowheads="1"/>
          </p:cNvSpPr>
          <p:nvPr/>
        </p:nvSpPr>
        <p:spPr bwMode="auto">
          <a:xfrm>
            <a:off x="87313" y="1216025"/>
            <a:ext cx="423705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de-DE" dirty="0"/>
              <a:t> </a:t>
            </a:r>
            <a:r>
              <a:rPr lang="en-US" altLang="de-DE" dirty="0" err="1" smtClean="0"/>
              <a:t>Injektionseptum</a:t>
            </a:r>
            <a:r>
              <a:rPr lang="en-US" altLang="de-DE" dirty="0" smtClean="0"/>
              <a:t> ,</a:t>
            </a:r>
            <a:endParaRPr lang="en-US" altLang="de-DE" dirty="0"/>
          </a:p>
          <a:p>
            <a:pPr eaLnBrk="1" hangingPunct="1">
              <a:buFontTx/>
              <a:buChar char="•"/>
            </a:pPr>
            <a:r>
              <a:rPr lang="en-US" altLang="de-DE" dirty="0"/>
              <a:t> </a:t>
            </a:r>
            <a:r>
              <a:rPr lang="en-US" altLang="de-DE" dirty="0" smtClean="0"/>
              <a:t>AEG Upgrade 1 + 2</a:t>
            </a:r>
            <a:r>
              <a:rPr lang="en-US" altLang="de-DE" dirty="0"/>
              <a:t/>
            </a:r>
            <a:br>
              <a:rPr lang="en-US" altLang="de-DE" dirty="0"/>
            </a:br>
            <a:r>
              <a:rPr lang="en-US" altLang="de-DE" dirty="0"/>
              <a:t>  </a:t>
            </a:r>
            <a:r>
              <a:rPr lang="en-US" altLang="de-DE" dirty="0" smtClean="0"/>
              <a:t>(</a:t>
            </a:r>
            <a:r>
              <a:rPr lang="en-US" altLang="de-DE" dirty="0" err="1" smtClean="0"/>
              <a:t>schnelle</a:t>
            </a:r>
            <a:r>
              <a:rPr lang="en-US" altLang="de-DE" dirty="0" smtClean="0"/>
              <a:t> </a:t>
            </a:r>
            <a:r>
              <a:rPr lang="en-US" altLang="de-DE" dirty="0" smtClean="0"/>
              <a:t>und </a:t>
            </a:r>
            <a:r>
              <a:rPr lang="en-US" altLang="de-DE" dirty="0" err="1" smtClean="0"/>
              <a:t>ganz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schnelle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Rampen</a:t>
            </a:r>
            <a:r>
              <a:rPr lang="en-US" altLang="de-DE" dirty="0" smtClean="0"/>
              <a:t>),</a:t>
            </a:r>
            <a:endParaRPr lang="en-US" altLang="de-DE" dirty="0"/>
          </a:p>
          <a:p>
            <a:pPr eaLnBrk="1" hangingPunct="1">
              <a:buFontTx/>
              <a:buChar char="•"/>
            </a:pPr>
            <a:r>
              <a:rPr lang="en-US" altLang="de-DE" dirty="0"/>
              <a:t> </a:t>
            </a:r>
            <a:r>
              <a:rPr lang="en-US" altLang="de-DE" dirty="0" err="1" smtClean="0"/>
              <a:t>Vakuumsystem</a:t>
            </a:r>
            <a:r>
              <a:rPr lang="en-US" altLang="de-DE" dirty="0" smtClean="0"/>
              <a:t> </a:t>
            </a:r>
            <a:r>
              <a:rPr lang="en-US" altLang="de-DE" dirty="0"/>
              <a:t>U</a:t>
            </a:r>
            <a:r>
              <a:rPr lang="en-US" altLang="de-DE" dirty="0" smtClean="0"/>
              <a:t>pgrade</a:t>
            </a:r>
            <a:r>
              <a:rPr lang="en-US" altLang="de-DE" dirty="0"/>
              <a:t/>
            </a:r>
            <a:br>
              <a:rPr lang="en-US" altLang="de-DE" dirty="0"/>
            </a:br>
            <a:r>
              <a:rPr lang="en-US" altLang="de-DE" dirty="0"/>
              <a:t>  </a:t>
            </a:r>
            <a:r>
              <a:rPr lang="en-US" altLang="de-DE" dirty="0" smtClean="0"/>
              <a:t>(NEG, </a:t>
            </a:r>
            <a:r>
              <a:rPr lang="en-US" altLang="de-DE" dirty="0" err="1" smtClean="0"/>
              <a:t>Pumpen</a:t>
            </a:r>
            <a:r>
              <a:rPr lang="en-US" altLang="de-DE" dirty="0" smtClean="0"/>
              <a:t>)</a:t>
            </a:r>
            <a:endParaRPr lang="en-US" altLang="de-DE" dirty="0"/>
          </a:p>
          <a:p>
            <a:pPr eaLnBrk="1" hangingPunct="1">
              <a:buFontTx/>
              <a:buChar char="•"/>
            </a:pPr>
            <a:r>
              <a:rPr lang="en-US" altLang="de-DE" dirty="0"/>
              <a:t> Ion catchers for dynamic</a:t>
            </a:r>
            <a:br>
              <a:rPr lang="en-US" altLang="de-DE" dirty="0"/>
            </a:br>
            <a:r>
              <a:rPr lang="en-US" altLang="de-DE" dirty="0"/>
              <a:t>  vacuum control</a:t>
            </a:r>
            <a:r>
              <a:rPr lang="en-US" altLang="de-DE" dirty="0" smtClean="0"/>
              <a:t>.</a:t>
            </a:r>
            <a:endParaRPr lang="en-US" altLang="de-DE" dirty="0"/>
          </a:p>
          <a:p>
            <a:pPr eaLnBrk="1" hangingPunct="1">
              <a:buFontTx/>
              <a:buChar char="•"/>
            </a:pPr>
            <a:r>
              <a:rPr lang="en-US" altLang="de-DE" dirty="0" smtClean="0"/>
              <a:t> H=2 </a:t>
            </a:r>
            <a:r>
              <a:rPr lang="en-US" altLang="de-DE" dirty="0" err="1" smtClean="0"/>
              <a:t>Kavitäten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51834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de-DE" dirty="0" err="1" smtClean="0"/>
              <a:t>Beispiel</a:t>
            </a:r>
            <a:r>
              <a:rPr lang="en-US" altLang="de-DE" dirty="0" smtClean="0"/>
              <a:t>: CLIC, </a:t>
            </a:r>
            <a:r>
              <a:rPr lang="en-US" altLang="de-DE" dirty="0" err="1" smtClean="0"/>
              <a:t>Studie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zu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linearem</a:t>
            </a:r>
            <a:r>
              <a:rPr lang="en-US" altLang="de-DE" dirty="0"/>
              <a:t> </a:t>
            </a:r>
            <a:r>
              <a:rPr lang="en-US" altLang="de-DE" dirty="0" smtClean="0"/>
              <a:t>Collider</a:t>
            </a:r>
          </a:p>
        </p:txBody>
      </p:sp>
      <p:pic>
        <p:nvPicPr>
          <p:cNvPr id="10243" name="Picture 9" descr="http://clic-study.org/accelerator/imageNutshell/CLIC-layout2009.pn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196975"/>
            <a:ext cx="7524750" cy="4035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5" name="Text Box 11"/>
          <p:cNvSpPr txBox="1">
            <a:spLocks noChangeArrowheads="1"/>
          </p:cNvSpPr>
          <p:nvPr/>
        </p:nvSpPr>
        <p:spPr bwMode="auto">
          <a:xfrm>
            <a:off x="3419475" y="836613"/>
            <a:ext cx="2101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/>
              <a:t>http://clic-study.org</a:t>
            </a:r>
          </a:p>
        </p:txBody>
      </p:sp>
      <p:sp>
        <p:nvSpPr>
          <p:cNvPr id="10246" name="Rectangle 80"/>
          <p:cNvSpPr>
            <a:spLocks noChangeArrowheads="1"/>
          </p:cNvSpPr>
          <p:nvPr/>
        </p:nvSpPr>
        <p:spPr bwMode="auto">
          <a:xfrm>
            <a:off x="2195513" y="6597650"/>
            <a:ext cx="3097212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graphicFrame>
        <p:nvGraphicFramePr>
          <p:cNvPr id="5205" name="Group 85"/>
          <p:cNvGraphicFramePr>
            <a:graphicFrameLocks noGrp="1"/>
          </p:cNvGraphicFramePr>
          <p:nvPr>
            <p:ph sz="half" idx="4294967295"/>
          </p:nvPr>
        </p:nvGraphicFramePr>
        <p:xfrm>
          <a:off x="4391025" y="3914775"/>
          <a:ext cx="4752975" cy="2944815"/>
        </p:xfrm>
        <a:graphic>
          <a:graphicData uri="http://schemas.openxmlformats.org/drawingml/2006/table">
            <a:tbl>
              <a:tblPr/>
              <a:tblGrid>
                <a:gridCol w="2500313"/>
                <a:gridCol w="912812"/>
                <a:gridCol w="1339850"/>
              </a:tblGrid>
              <a:tr h="64017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Component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Power [MW]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Fractional power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533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RF (DB+MB) 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289 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50% 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533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Magnets (DB+MB) 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124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21% 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533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Cooling &amp; Ventilation 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93 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16%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533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Network   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28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5%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279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Beam Instrumentation &amp; Control 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 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3%</a:t>
                      </a: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533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Detector &amp; Area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5%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281" name="Text Box 86"/>
          <p:cNvSpPr txBox="1">
            <a:spLocks noChangeArrowheads="1"/>
          </p:cNvSpPr>
          <p:nvPr/>
        </p:nvSpPr>
        <p:spPr bwMode="auto">
          <a:xfrm>
            <a:off x="107950" y="5300663"/>
            <a:ext cx="4176713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2000">
                <a:solidFill>
                  <a:srgbClr val="FF0000"/>
                </a:solidFill>
              </a:rPr>
              <a:t>Total power consumption during operation is </a:t>
            </a:r>
            <a:r>
              <a:rPr lang="de-DE" altLang="de-DE" sz="2000" b="1">
                <a:solidFill>
                  <a:srgbClr val="FF0000"/>
                </a:solidFill>
              </a:rPr>
              <a:t>582 MW</a:t>
            </a:r>
            <a:r>
              <a:rPr lang="de-DE" altLang="de-DE" sz="2000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de-DE" altLang="de-DE">
                <a:solidFill>
                  <a:srgbClr val="FF0000"/>
                </a:solidFill>
              </a:rPr>
              <a:t>With optional energy saving technology 496 MW.</a:t>
            </a:r>
          </a:p>
        </p:txBody>
      </p:sp>
    </p:spTree>
    <p:extLst>
      <p:ext uri="{BB962C8B-B14F-4D97-AF65-F5344CB8AC3E}">
        <p14:creationId xmlns:p14="http://schemas.microsoft.com/office/powerpoint/2010/main" val="221959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8135938" y="6597650"/>
            <a:ext cx="1008062" cy="260350"/>
          </a:xfrm>
          <a:prstGeom prst="rect">
            <a:avLst/>
          </a:prstGeom>
        </p:spPr>
        <p:txBody>
          <a:bodyPr/>
          <a:lstStyle/>
          <a:p>
            <a:fld id="{F1C27DC1-6D1B-476A-9B46-FA44A547F7A2}" type="slidenum">
              <a:rPr lang="en-US" altLang="de-DE"/>
              <a:pPr/>
              <a:t>40</a:t>
            </a:fld>
            <a:endParaRPr lang="en-US" altLang="de-DE"/>
          </a:p>
        </p:txBody>
      </p:sp>
      <p:pic>
        <p:nvPicPr>
          <p:cNvPr id="293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700213"/>
            <a:ext cx="3429000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3893" name="Text Box 5"/>
          <p:cNvSpPr txBox="1">
            <a:spLocks noChangeArrowheads="1"/>
          </p:cNvSpPr>
          <p:nvPr/>
        </p:nvSpPr>
        <p:spPr bwMode="auto">
          <a:xfrm>
            <a:off x="5219700" y="5661025"/>
            <a:ext cx="3360738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1600" b="1"/>
              <a:t>Ernest O. Lawrence (1901 - 1958)</a:t>
            </a:r>
          </a:p>
          <a:p>
            <a:pPr algn="ctr"/>
            <a:r>
              <a:rPr lang="de-DE" altLang="de-DE" sz="1600" b="1"/>
              <a:t>Erfinder des Zyklotrons.</a:t>
            </a:r>
          </a:p>
          <a:p>
            <a:pPr algn="ctr"/>
            <a:r>
              <a:rPr lang="de-DE" altLang="de-DE" sz="1600" b="1"/>
              <a:t>Nobelpreis 1939</a:t>
            </a:r>
          </a:p>
          <a:p>
            <a:pPr algn="ctr"/>
            <a:endParaRPr lang="de-DE" altLang="de-DE" sz="1600"/>
          </a:p>
        </p:txBody>
      </p:sp>
      <p:sp>
        <p:nvSpPr>
          <p:cNvPr id="293894" name="Rectangle 6"/>
          <p:cNvSpPr>
            <a:spLocks noChangeArrowheads="1"/>
          </p:cNvSpPr>
          <p:nvPr/>
        </p:nvSpPr>
        <p:spPr bwMode="auto">
          <a:xfrm>
            <a:off x="0" y="188913"/>
            <a:ext cx="7416800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altLang="de-DE" sz="3600" b="1" dirty="0"/>
              <a:t>Krawattenzwang im Tunnel?</a:t>
            </a:r>
          </a:p>
        </p:txBody>
      </p:sp>
      <p:pic>
        <p:nvPicPr>
          <p:cNvPr id="8" name="Picture 9"/>
          <p:cNvPicPr>
            <a:picLocks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700213"/>
            <a:ext cx="4714875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5457825"/>
            <a:ext cx="4464050" cy="850900"/>
          </a:xfrm>
        </p:spPr>
        <p:txBody>
          <a:bodyPr>
            <a:noAutofit/>
          </a:bodyPr>
          <a:lstStyle/>
          <a:p>
            <a:r>
              <a:rPr lang="de-DE" altLang="de-DE" sz="4800" dirty="0" smtClean="0">
                <a:solidFill>
                  <a:schemeClr val="bg1"/>
                </a:solidFill>
              </a:rPr>
              <a:t>Gibt es noch (Style)Fragen?</a:t>
            </a:r>
            <a:endParaRPr lang="de-DE" altLang="de-D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96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Ringebeschleuniger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Benutzen die selbe Beschleunigungsstrecke(n) mehrfach</a:t>
            </a:r>
          </a:p>
          <a:p>
            <a:r>
              <a:rPr lang="de-DE" dirty="0" smtClean="0"/>
              <a:t>Sind für höhere Energien sowohl energieeffizienter als auch platzsparender als Linearbeschleuniger</a:t>
            </a:r>
          </a:p>
          <a:p>
            <a:r>
              <a:rPr lang="de-DE" dirty="0" smtClean="0"/>
              <a:t>Sind von Magneten dominiert im Gegensatz zu Linearbeschleunigern, die durch Beschleunigungsstrecken dominiert sind (Gleichspannung bzw. Hochfrequenz).</a:t>
            </a:r>
          </a:p>
          <a:p>
            <a:r>
              <a:rPr lang="de-DE" dirty="0" smtClean="0"/>
              <a:t>Dipolmagnete lenken den Strahl auf die Kreisbahn</a:t>
            </a:r>
          </a:p>
          <a:p>
            <a:r>
              <a:rPr lang="de-DE" dirty="0" err="1" smtClean="0"/>
              <a:t>Quadrupolmagnete</a:t>
            </a:r>
            <a:r>
              <a:rPr lang="de-DE" dirty="0" smtClean="0"/>
              <a:t> </a:t>
            </a:r>
            <a:r>
              <a:rPr lang="de-DE" dirty="0" smtClean="0"/>
              <a:t>fokussieren </a:t>
            </a:r>
            <a:r>
              <a:rPr lang="de-DE" dirty="0" smtClean="0"/>
              <a:t>den Strahl</a:t>
            </a:r>
            <a:br>
              <a:rPr lang="de-DE" dirty="0" smtClean="0"/>
            </a:br>
            <a:r>
              <a:rPr lang="de-DE" dirty="0" smtClean="0"/>
              <a:t>(bei Ring und Linearbeschleunigern)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0575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dirty="0" smtClean="0"/>
              <a:t> 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None/>
            </a:pPr>
            <a:r>
              <a:rPr lang="de-DE" altLang="de-DE" dirty="0" smtClean="0"/>
              <a:t> </a:t>
            </a:r>
          </a:p>
        </p:txBody>
      </p:sp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0" y="0"/>
            <a:ext cx="93964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3600" dirty="0" smtClean="0">
                <a:solidFill>
                  <a:schemeClr val="tx2"/>
                </a:solidFill>
              </a:rPr>
              <a:t>Das </a:t>
            </a:r>
            <a:r>
              <a:rPr lang="de-DE" altLang="de-DE" sz="3600" dirty="0" err="1" smtClean="0">
                <a:solidFill>
                  <a:schemeClr val="tx2"/>
                </a:solidFill>
              </a:rPr>
              <a:t>Zyklotron</a:t>
            </a:r>
            <a:endParaRPr lang="de-DE" altLang="de-DE" sz="3600" dirty="0">
              <a:solidFill>
                <a:schemeClr val="tx2"/>
              </a:solidFill>
            </a:endParaRPr>
          </a:p>
        </p:txBody>
      </p:sp>
      <p:pic>
        <p:nvPicPr>
          <p:cNvPr id="174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1388"/>
            <a:ext cx="4256088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50" y="2286000"/>
            <a:ext cx="4654550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 Box 7"/>
          <p:cNvSpPr txBox="1">
            <a:spLocks noChangeArrowheads="1"/>
          </p:cNvSpPr>
          <p:nvPr/>
        </p:nvSpPr>
        <p:spPr bwMode="auto">
          <a:xfrm>
            <a:off x="381000" y="1295400"/>
            <a:ext cx="7917232" cy="835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de-DE" altLang="de-DE" sz="2800" dirty="0" smtClean="0">
                <a:latin typeface="Lucidasans" pitchFamily="32" charset="0"/>
              </a:rPr>
              <a:t>Konstantes magnetisches Feld und HF Frequenz,</a:t>
            </a:r>
            <a:br>
              <a:rPr lang="de-DE" altLang="de-DE" sz="2800" dirty="0" smtClean="0">
                <a:latin typeface="Lucidasans" pitchFamily="32" charset="0"/>
              </a:rPr>
            </a:br>
            <a:r>
              <a:rPr lang="de-DE" altLang="de-DE" sz="2800" dirty="0" smtClean="0">
                <a:latin typeface="Lucidasans" pitchFamily="32" charset="0"/>
              </a:rPr>
              <a:t>Bahnradius wird größer mit steigender Energie.</a:t>
            </a:r>
            <a:endParaRPr lang="de-DE" altLang="de-DE" sz="2800" dirty="0">
              <a:latin typeface="Lucidasans" pitchFamily="32" charset="0"/>
            </a:endParaRPr>
          </a:p>
        </p:txBody>
      </p:sp>
      <p:sp>
        <p:nvSpPr>
          <p:cNvPr id="17417" name="Text Box 8"/>
          <p:cNvSpPr txBox="1">
            <a:spLocks noChangeArrowheads="1"/>
          </p:cNvSpPr>
          <p:nvPr/>
        </p:nvSpPr>
        <p:spPr bwMode="auto">
          <a:xfrm>
            <a:off x="4953000" y="5943600"/>
            <a:ext cx="3870325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de-DE" altLang="de-DE" sz="2200" dirty="0" smtClean="0">
                <a:latin typeface="Lucidasans" pitchFamily="32" charset="0"/>
              </a:rPr>
              <a:t>Old 60-in. </a:t>
            </a:r>
            <a:r>
              <a:rPr lang="de-DE" altLang="de-DE" sz="2200" dirty="0" err="1" smtClean="0">
                <a:latin typeface="Lucidasans" pitchFamily="32" charset="0"/>
              </a:rPr>
              <a:t>cyclotron</a:t>
            </a:r>
            <a:r>
              <a:rPr lang="de-DE" altLang="de-DE" sz="2200" dirty="0" smtClean="0">
                <a:latin typeface="Lucidasans" pitchFamily="32" charset="0"/>
              </a:rPr>
              <a:t> in </a:t>
            </a:r>
            <a:r>
              <a:rPr lang="de-DE" altLang="de-DE" sz="2200" dirty="0" err="1" smtClean="0">
                <a:latin typeface="Lucidasans" pitchFamily="32" charset="0"/>
              </a:rPr>
              <a:t>Berkley</a:t>
            </a:r>
            <a:endParaRPr lang="de-DE" altLang="de-DE" sz="2200" dirty="0">
              <a:latin typeface="Lucidasans" pitchFamily="32" charset="0"/>
            </a:endParaRPr>
          </a:p>
        </p:txBody>
      </p:sp>
      <p:sp>
        <p:nvSpPr>
          <p:cNvPr id="17418" name="Text Box 9"/>
          <p:cNvSpPr txBox="1">
            <a:spLocks noChangeArrowheads="1"/>
          </p:cNvSpPr>
          <p:nvPr/>
        </p:nvSpPr>
        <p:spPr bwMode="auto">
          <a:xfrm>
            <a:off x="990600" y="5943600"/>
            <a:ext cx="1593385" cy="35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de-DE" altLang="de-DE" sz="2400" dirty="0" smtClean="0">
                <a:latin typeface="Helvetica" pitchFamily="34" charset="0"/>
              </a:rPr>
              <a:t>Dauerstrahl</a:t>
            </a:r>
            <a:endParaRPr lang="de-DE" altLang="de-DE" sz="2400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77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all_oct_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620713"/>
            <a:ext cx="56515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250825" y="692150"/>
            <a:ext cx="2233613" cy="266700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buFont typeface="Symbol" pitchFamily="18" charset="2"/>
              <a:buNone/>
            </a:pPr>
            <a:r>
              <a:rPr lang="en-US" altLang="de-DE" sz="1200" b="1">
                <a:cs typeface="Arial" charset="0"/>
                <a:sym typeface="Symbol" pitchFamily="18" charset="2"/>
              </a:rPr>
              <a:t>Injector II Cyclotron 72 MeV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250825" y="1628775"/>
            <a:ext cx="2241550" cy="266700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buFont typeface="Symbol" pitchFamily="18" charset="2"/>
              <a:buNone/>
            </a:pPr>
            <a:r>
              <a:rPr lang="en-US" altLang="de-DE" sz="1200" b="1">
                <a:cs typeface="Arial" charset="0"/>
                <a:sym typeface="Symbol" pitchFamily="18" charset="2"/>
              </a:rPr>
              <a:t>Ring Cyclotron </a:t>
            </a:r>
            <a:r>
              <a:rPr lang="de-CH" altLang="de-DE" sz="1200" b="1">
                <a:cs typeface="Arial" charset="0"/>
                <a:sym typeface="Symbol" pitchFamily="18" charset="2"/>
              </a:rPr>
              <a:t>590 MeV</a:t>
            </a:r>
            <a:endParaRPr lang="en-US" altLang="de-DE" sz="1200" b="1">
              <a:cs typeface="Arial" charset="0"/>
              <a:sym typeface="Symbol" pitchFamily="18" charset="2"/>
            </a:endParaRP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7235825" y="3789363"/>
            <a:ext cx="1800225" cy="441325"/>
          </a:xfrm>
          <a:prstGeom prst="rect">
            <a:avLst/>
          </a:prstGeom>
          <a:solidFill>
            <a:srgbClr val="FFCC99"/>
          </a:solidFill>
          <a:ln w="19050" algn="ctr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buFont typeface="Symbol" pitchFamily="18" charset="2"/>
              <a:buNone/>
            </a:pPr>
            <a:r>
              <a:rPr lang="en-US" altLang="de-DE" sz="1200" b="1">
                <a:solidFill>
                  <a:srgbClr val="CC0000"/>
                </a:solidFill>
                <a:cs typeface="Arial" charset="0"/>
                <a:sym typeface="Symbol" pitchFamily="18" charset="2"/>
              </a:rPr>
              <a:t>SINQ</a:t>
            </a:r>
          </a:p>
          <a:p>
            <a:pPr>
              <a:lnSpc>
                <a:spcPct val="90000"/>
              </a:lnSpc>
              <a:buFont typeface="Symbol" pitchFamily="18" charset="2"/>
              <a:buNone/>
            </a:pPr>
            <a:r>
              <a:rPr lang="en-US" altLang="de-DE" sz="1200" b="1">
                <a:solidFill>
                  <a:srgbClr val="CC0000"/>
                </a:solidFill>
                <a:cs typeface="Arial" charset="0"/>
                <a:sym typeface="Symbol" pitchFamily="18" charset="2"/>
              </a:rPr>
              <a:t>spallation source</a:t>
            </a:r>
          </a:p>
        </p:txBody>
      </p:sp>
      <p:sp>
        <p:nvSpPr>
          <p:cNvPr id="12294" name="Line 9"/>
          <p:cNvSpPr>
            <a:spLocks noChangeShapeType="1"/>
          </p:cNvSpPr>
          <p:nvPr/>
        </p:nvSpPr>
        <p:spPr bwMode="auto">
          <a:xfrm flipH="1">
            <a:off x="4859338" y="908050"/>
            <a:ext cx="2017712" cy="74613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0730" name="Line 10"/>
          <p:cNvSpPr>
            <a:spLocks noChangeShapeType="1"/>
          </p:cNvSpPr>
          <p:nvPr/>
        </p:nvSpPr>
        <p:spPr bwMode="auto">
          <a:xfrm>
            <a:off x="2484438" y="836613"/>
            <a:ext cx="1152525" cy="215900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0732" name="Line 12"/>
          <p:cNvSpPr>
            <a:spLocks noChangeShapeType="1"/>
          </p:cNvSpPr>
          <p:nvPr/>
        </p:nvSpPr>
        <p:spPr bwMode="auto">
          <a:xfrm flipH="1">
            <a:off x="4716463" y="2636838"/>
            <a:ext cx="2160587" cy="360362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0733" name="Line 13"/>
          <p:cNvSpPr>
            <a:spLocks noChangeShapeType="1"/>
          </p:cNvSpPr>
          <p:nvPr/>
        </p:nvSpPr>
        <p:spPr bwMode="auto">
          <a:xfrm>
            <a:off x="2484438" y="1773238"/>
            <a:ext cx="827087" cy="360362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0734" name="Line 14"/>
          <p:cNvSpPr>
            <a:spLocks noChangeShapeType="1"/>
          </p:cNvSpPr>
          <p:nvPr/>
        </p:nvSpPr>
        <p:spPr bwMode="auto">
          <a:xfrm>
            <a:off x="2411413" y="2852738"/>
            <a:ext cx="1306512" cy="352425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0735" name="Line 15"/>
          <p:cNvSpPr>
            <a:spLocks noChangeShapeType="1"/>
          </p:cNvSpPr>
          <p:nvPr/>
        </p:nvSpPr>
        <p:spPr bwMode="auto">
          <a:xfrm>
            <a:off x="1403350" y="2205038"/>
            <a:ext cx="1728788" cy="287337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0736" name="Line 16"/>
          <p:cNvSpPr>
            <a:spLocks noChangeShapeType="1"/>
          </p:cNvSpPr>
          <p:nvPr/>
        </p:nvSpPr>
        <p:spPr bwMode="auto">
          <a:xfrm>
            <a:off x="2484438" y="2921000"/>
            <a:ext cx="1727200" cy="508000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1277" name="Rectangle 18"/>
          <p:cNvSpPr>
            <a:spLocks noChangeArrowheads="1"/>
          </p:cNvSpPr>
          <p:nvPr/>
        </p:nvSpPr>
        <p:spPr bwMode="auto">
          <a:xfrm>
            <a:off x="0" y="-78365"/>
            <a:ext cx="7343775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de-CH" sz="2800" dirty="0" smtClean="0">
                <a:latin typeface="+mj-lt"/>
                <a:cs typeface="Arial" charset="0"/>
              </a:rPr>
              <a:t>PSI Beschleuniger in der Schweiz</a:t>
            </a:r>
            <a:br>
              <a:rPr lang="de-CH" sz="2800" dirty="0" smtClean="0">
                <a:latin typeface="+mj-lt"/>
                <a:cs typeface="Arial" charset="0"/>
              </a:rPr>
            </a:br>
            <a:r>
              <a:rPr lang="de-CH" sz="2800" dirty="0" smtClean="0">
                <a:latin typeface="+mj-lt"/>
                <a:cs typeface="Arial" charset="0"/>
              </a:rPr>
              <a:t>@1.3 MW Strahlleistung</a:t>
            </a:r>
            <a:endParaRPr lang="de-CH" sz="2800" dirty="0">
              <a:latin typeface="+mj-lt"/>
              <a:cs typeface="Arial" charset="0"/>
            </a:endParaRPr>
          </a:p>
        </p:txBody>
      </p:sp>
      <p:sp>
        <p:nvSpPr>
          <p:cNvPr id="30739" name="Text Box 19"/>
          <p:cNvSpPr txBox="1">
            <a:spLocks noChangeArrowheads="1"/>
          </p:cNvSpPr>
          <p:nvPr/>
        </p:nvSpPr>
        <p:spPr bwMode="auto">
          <a:xfrm>
            <a:off x="250825" y="2060575"/>
            <a:ext cx="1303338" cy="266700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00008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buFont typeface="Symbol" pitchFamily="18" charset="2"/>
              <a:buNone/>
            </a:pPr>
            <a:r>
              <a:rPr lang="en-US" altLang="de-DE" sz="1200" b="1">
                <a:solidFill>
                  <a:srgbClr val="CC0000"/>
                </a:solidFill>
                <a:cs typeface="Arial" charset="0"/>
                <a:sym typeface="Symbol" pitchFamily="18" charset="2"/>
              </a:rPr>
              <a:t>2.2 mA /1.3 MW</a:t>
            </a:r>
          </a:p>
        </p:txBody>
      </p:sp>
      <p:sp>
        <p:nvSpPr>
          <p:cNvPr id="30740" name="Text Box 20"/>
          <p:cNvSpPr txBox="1">
            <a:spLocks noChangeArrowheads="1"/>
          </p:cNvSpPr>
          <p:nvPr/>
        </p:nvSpPr>
        <p:spPr bwMode="auto">
          <a:xfrm>
            <a:off x="7235825" y="3213100"/>
            <a:ext cx="1797050" cy="431800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buFont typeface="Symbol" pitchFamily="18" charset="2"/>
              <a:buNone/>
            </a:pPr>
            <a:r>
              <a:rPr lang="en-US" altLang="de-DE" sz="1200" b="1">
                <a:solidFill>
                  <a:srgbClr val="CC0000"/>
                </a:solidFill>
                <a:cs typeface="Arial" charset="0"/>
                <a:sym typeface="Symbol" pitchFamily="18" charset="2"/>
              </a:rPr>
              <a:t>1.5 mA /0.9 MW</a:t>
            </a:r>
          </a:p>
          <a:p>
            <a:pPr>
              <a:lnSpc>
                <a:spcPct val="90000"/>
              </a:lnSpc>
              <a:buFont typeface="Symbol" pitchFamily="18" charset="2"/>
              <a:buNone/>
            </a:pPr>
            <a:r>
              <a:rPr lang="en-US" altLang="de-DE" sz="1200" b="1">
                <a:solidFill>
                  <a:srgbClr val="CC0000"/>
                </a:solidFill>
                <a:cs typeface="Arial" charset="0"/>
                <a:sym typeface="Symbol" pitchFamily="18" charset="2"/>
              </a:rPr>
              <a:t>CW operation</a:t>
            </a:r>
          </a:p>
        </p:txBody>
      </p:sp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6877050" y="2420938"/>
            <a:ext cx="2143125" cy="276225"/>
          </a:xfrm>
          <a:prstGeom prst="rect">
            <a:avLst/>
          </a:prstGeom>
          <a:solidFill>
            <a:srgbClr val="FFCC99"/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de-DE" sz="1200" b="1">
                <a:solidFill>
                  <a:srgbClr val="CC0000"/>
                </a:solidFill>
                <a:cs typeface="Arial" charset="0"/>
                <a:sym typeface="Symbol" pitchFamily="18" charset="2"/>
              </a:rPr>
              <a:t>/ secondary beamlines</a:t>
            </a:r>
          </a:p>
        </p:txBody>
      </p:sp>
      <p:sp>
        <p:nvSpPr>
          <p:cNvPr id="12305" name="Rectangle 24"/>
          <p:cNvSpPr>
            <a:spLocks noChangeArrowheads="1"/>
          </p:cNvSpPr>
          <p:nvPr/>
        </p:nvSpPr>
        <p:spPr bwMode="auto">
          <a:xfrm>
            <a:off x="5651500" y="5157788"/>
            <a:ext cx="1944688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de-DE">
              <a:latin typeface="Calibri" pitchFamily="34" charset="0"/>
              <a:cs typeface="Arial" charset="0"/>
            </a:endParaRPr>
          </a:p>
        </p:txBody>
      </p:sp>
      <p:sp>
        <p:nvSpPr>
          <p:cNvPr id="12306" name="Rectangle 25"/>
          <p:cNvSpPr>
            <a:spLocks noChangeArrowheads="1"/>
          </p:cNvSpPr>
          <p:nvPr/>
        </p:nvSpPr>
        <p:spPr bwMode="auto">
          <a:xfrm>
            <a:off x="1187450" y="5589588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de-DE">
              <a:latin typeface="Calibri" pitchFamily="34" charset="0"/>
              <a:cs typeface="Arial" charset="0"/>
            </a:endParaRPr>
          </a:p>
        </p:txBody>
      </p:sp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250825" y="2708275"/>
            <a:ext cx="2239963" cy="425450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de-DE" sz="1200" b="1">
                <a:cs typeface="Arial" charset="0"/>
                <a:sym typeface="Symbol" pitchFamily="18" charset="2"/>
              </a:rPr>
              <a:t>target M </a:t>
            </a:r>
            <a:r>
              <a:rPr lang="de-CH" altLang="de-DE" sz="1200" b="1">
                <a:cs typeface="Arial" charset="0"/>
                <a:sym typeface="Symbol" pitchFamily="18" charset="2"/>
              </a:rPr>
              <a:t>(d = 5mm)</a:t>
            </a:r>
            <a:r>
              <a:rPr lang="en-US" altLang="de-DE" sz="1200" b="1">
                <a:cs typeface="Arial" charset="0"/>
                <a:sym typeface="Symbol" pitchFamily="18" charset="2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altLang="de-DE" sz="1200" b="1">
                <a:cs typeface="Arial" charset="0"/>
                <a:sym typeface="Symbol" pitchFamily="18" charset="2"/>
              </a:rPr>
              <a:t>target E  </a:t>
            </a:r>
            <a:r>
              <a:rPr lang="de-CH" altLang="de-DE" sz="1200" b="1">
                <a:cs typeface="Arial" charset="0"/>
                <a:sym typeface="Symbol" pitchFamily="18" charset="2"/>
              </a:rPr>
              <a:t>(d = 40mm)</a:t>
            </a:r>
            <a:endParaRPr lang="en-US" altLang="de-DE" sz="1200" b="1">
              <a:cs typeface="Arial" charset="0"/>
              <a:sym typeface="Symbol" pitchFamily="18" charset="2"/>
            </a:endParaRPr>
          </a:p>
        </p:txBody>
      </p:sp>
      <p:sp>
        <p:nvSpPr>
          <p:cNvPr id="30747" name="Text Box 27"/>
          <p:cNvSpPr txBox="1">
            <a:spLocks noChangeArrowheads="1"/>
          </p:cNvSpPr>
          <p:nvPr/>
        </p:nvSpPr>
        <p:spPr bwMode="auto">
          <a:xfrm>
            <a:off x="258763" y="3429000"/>
            <a:ext cx="1304925" cy="258763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buFont typeface="Symbol" pitchFamily="18" charset="2"/>
              <a:buNone/>
            </a:pPr>
            <a:r>
              <a:rPr lang="en-US" altLang="de-DE" sz="1200" b="1">
                <a:cs typeface="Arial" charset="0"/>
                <a:sym typeface="Symbol" pitchFamily="18" charset="2"/>
              </a:rPr>
              <a:t>UCN source</a:t>
            </a:r>
          </a:p>
        </p:txBody>
      </p:sp>
      <p:sp>
        <p:nvSpPr>
          <p:cNvPr id="12309" name="Text Box 28"/>
          <p:cNvSpPr txBox="1">
            <a:spLocks noChangeArrowheads="1"/>
          </p:cNvSpPr>
          <p:nvPr/>
        </p:nvSpPr>
        <p:spPr bwMode="auto">
          <a:xfrm>
            <a:off x="6869113" y="692150"/>
            <a:ext cx="2160587" cy="266700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buFont typeface="Symbol" pitchFamily="18" charset="2"/>
              <a:buNone/>
            </a:pPr>
            <a:r>
              <a:rPr lang="en-US" altLang="de-DE" sz="1200" b="1">
                <a:cs typeface="Arial" charset="0"/>
                <a:sym typeface="Symbol" pitchFamily="18" charset="2"/>
              </a:rPr>
              <a:t>Cockcroft Walton</a:t>
            </a:r>
          </a:p>
        </p:txBody>
      </p:sp>
      <p:sp>
        <p:nvSpPr>
          <p:cNvPr id="30749" name="Line 29"/>
          <p:cNvSpPr>
            <a:spLocks noChangeShapeType="1"/>
          </p:cNvSpPr>
          <p:nvPr/>
        </p:nvSpPr>
        <p:spPr bwMode="auto">
          <a:xfrm flipH="1" flipV="1">
            <a:off x="6732588" y="3933825"/>
            <a:ext cx="503237" cy="0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0750" name="Text Box 30"/>
          <p:cNvSpPr txBox="1">
            <a:spLocks noChangeArrowheads="1"/>
          </p:cNvSpPr>
          <p:nvPr/>
        </p:nvSpPr>
        <p:spPr bwMode="auto">
          <a:xfrm>
            <a:off x="107950" y="5229225"/>
            <a:ext cx="1871663" cy="431800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buFont typeface="Symbol" pitchFamily="18" charset="2"/>
              <a:buNone/>
            </a:pPr>
            <a:r>
              <a:rPr lang="en-US" altLang="de-DE" sz="1200" b="1">
                <a:cs typeface="Arial" charset="0"/>
                <a:sym typeface="Symbol" pitchFamily="18" charset="2"/>
              </a:rPr>
              <a:t>proton therapie center [250MeV sc. cyclotron]</a:t>
            </a:r>
          </a:p>
        </p:txBody>
      </p:sp>
      <p:sp>
        <p:nvSpPr>
          <p:cNvPr id="30751" name="Text Box 31"/>
          <p:cNvSpPr txBox="1">
            <a:spLocks noChangeArrowheads="1"/>
          </p:cNvSpPr>
          <p:nvPr/>
        </p:nvSpPr>
        <p:spPr bwMode="auto">
          <a:xfrm>
            <a:off x="7235825" y="5876925"/>
            <a:ext cx="1800225" cy="441325"/>
          </a:xfrm>
          <a:prstGeom prst="rect">
            <a:avLst/>
          </a:prstGeom>
          <a:solidFill>
            <a:srgbClr val="FFCC99"/>
          </a:solidFill>
          <a:ln w="19050" algn="ctr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buFont typeface="Symbol" pitchFamily="18" charset="2"/>
              <a:buNone/>
            </a:pPr>
            <a:r>
              <a:rPr lang="en-US" altLang="de-DE" sz="1200" b="1">
                <a:solidFill>
                  <a:srgbClr val="CC0000"/>
                </a:solidFill>
                <a:cs typeface="Arial" charset="0"/>
                <a:sym typeface="Symbol" pitchFamily="18" charset="2"/>
              </a:rPr>
              <a:t>SINQ</a:t>
            </a:r>
          </a:p>
          <a:p>
            <a:pPr>
              <a:lnSpc>
                <a:spcPct val="90000"/>
              </a:lnSpc>
              <a:buFont typeface="Symbol" pitchFamily="18" charset="2"/>
              <a:buNone/>
            </a:pPr>
            <a:r>
              <a:rPr lang="en-US" altLang="de-DE" sz="1200" b="1">
                <a:solidFill>
                  <a:srgbClr val="CC0000"/>
                </a:solidFill>
                <a:cs typeface="Arial" charset="0"/>
                <a:sym typeface="Symbol" pitchFamily="18" charset="2"/>
              </a:rPr>
              <a:t>instruments</a:t>
            </a:r>
          </a:p>
        </p:txBody>
      </p:sp>
      <p:sp>
        <p:nvSpPr>
          <p:cNvPr id="12313" name="Text Box 36"/>
          <p:cNvSpPr txBox="1">
            <a:spLocks noChangeArrowheads="1"/>
          </p:cNvSpPr>
          <p:nvPr/>
        </p:nvSpPr>
        <p:spPr bwMode="auto">
          <a:xfrm>
            <a:off x="3717925" y="5707063"/>
            <a:ext cx="1584325" cy="779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b="1">
                <a:solidFill>
                  <a:srgbClr val="CC3300"/>
                </a:solidFill>
                <a:cs typeface="Arial" charset="0"/>
              </a:rPr>
              <a:t>dimensions:</a:t>
            </a:r>
          </a:p>
          <a:p>
            <a:pPr eaLnBrk="1" hangingPunct="1"/>
            <a:r>
              <a:rPr lang="en-US" altLang="de-DE" b="1">
                <a:solidFill>
                  <a:srgbClr val="CC3300"/>
                </a:solidFill>
                <a:cs typeface="Arial" charset="0"/>
              </a:rPr>
              <a:t>120 x 220m</a:t>
            </a:r>
            <a:r>
              <a:rPr lang="en-US" altLang="de-DE" b="1" baseline="30000">
                <a:solidFill>
                  <a:srgbClr val="CC3300"/>
                </a:solidFill>
                <a:cs typeface="Arial" charset="0"/>
              </a:rPr>
              <a:t>2</a:t>
            </a:r>
          </a:p>
        </p:txBody>
      </p:sp>
      <p:sp>
        <p:nvSpPr>
          <p:cNvPr id="12314" name="Text Box 27"/>
          <p:cNvSpPr txBox="1">
            <a:spLocks noChangeArrowheads="1"/>
          </p:cNvSpPr>
          <p:nvPr/>
        </p:nvSpPr>
        <p:spPr bwMode="auto">
          <a:xfrm>
            <a:off x="0" y="6491288"/>
            <a:ext cx="1695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/>
              <a:t>M. Seidel / PSI</a:t>
            </a:r>
          </a:p>
        </p:txBody>
      </p:sp>
    </p:spTree>
    <p:extLst>
      <p:ext uri="{BB962C8B-B14F-4D97-AF65-F5344CB8AC3E}">
        <p14:creationId xmlns:p14="http://schemas.microsoft.com/office/powerpoint/2010/main" val="421930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0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0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0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0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0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0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0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0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animBg="1"/>
      <p:bldP spid="30726" grpId="0" animBg="1"/>
      <p:bldP spid="30728" grpId="0" animBg="1"/>
      <p:bldP spid="30730" grpId="0" animBg="1"/>
      <p:bldP spid="30732" grpId="0" animBg="1"/>
      <p:bldP spid="30733" grpId="0" animBg="1"/>
      <p:bldP spid="30734" grpId="0" animBg="1"/>
      <p:bldP spid="30735" grpId="0" animBg="1"/>
      <p:bldP spid="30736" grpId="0" animBg="1"/>
      <p:bldP spid="30739" grpId="0" animBg="1"/>
      <p:bldP spid="30740" grpId="0" animBg="1"/>
      <p:bldP spid="30743" grpId="0" animBg="1"/>
      <p:bldP spid="30746" grpId="0" animBg="1"/>
      <p:bldP spid="30747" grpId="0" animBg="1"/>
      <p:bldP spid="30749" grpId="0" animBg="1"/>
      <p:bldP spid="30750" grpId="0" animBg="1"/>
      <p:bldP spid="307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Zyklotron</a:t>
            </a:r>
            <a:r>
              <a:rPr lang="de-DE" dirty="0" smtClean="0"/>
              <a:t>, kurze Zusammenfassung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Sehr kompakte Beschleuniger</a:t>
            </a:r>
          </a:p>
          <a:p>
            <a:r>
              <a:rPr lang="de-DE" dirty="0" smtClean="0"/>
              <a:t>Sehr große Effizienz (PSI hat 18% Wirkungsgrad!) </a:t>
            </a:r>
          </a:p>
          <a:p>
            <a:r>
              <a:rPr lang="de-DE" dirty="0" smtClean="0"/>
              <a:t>Kontinuierlicher Strahl</a:t>
            </a:r>
          </a:p>
          <a:p>
            <a:endParaRPr lang="de-DE" dirty="0"/>
          </a:p>
          <a:p>
            <a:r>
              <a:rPr lang="de-DE" dirty="0" smtClean="0"/>
              <a:t>Fixe Extraktionsenergie</a:t>
            </a:r>
          </a:p>
          <a:p>
            <a:r>
              <a:rPr lang="de-DE" dirty="0" smtClean="0"/>
              <a:t>Bei hohen Energien „nicht mehr so einfach“.</a:t>
            </a:r>
          </a:p>
          <a:p>
            <a:pPr lvl="1"/>
            <a:r>
              <a:rPr lang="de-DE" dirty="0" smtClean="0"/>
              <a:t>Wegen der </a:t>
            </a:r>
            <a:r>
              <a:rPr lang="de-DE" dirty="0" err="1" smtClean="0"/>
              <a:t>Relativistik</a:t>
            </a:r>
            <a:r>
              <a:rPr lang="de-DE" dirty="0" smtClean="0"/>
              <a:t> stimmt die Zunahme der Bahnlänge nicht mehr mit der HF Frequenz überein. Kompensation durch „geformte Magnete“.</a:t>
            </a:r>
          </a:p>
          <a:p>
            <a:pPr lvl="1"/>
            <a:r>
              <a:rPr lang="de-DE" dirty="0" smtClean="0"/>
              <a:t>Der/Die Magnet(e) wird generell sehr groß</a:t>
            </a:r>
          </a:p>
          <a:p>
            <a:endParaRPr lang="de-DE" dirty="0" smtClean="0"/>
          </a:p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4057878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>
          <a:xfrm>
            <a:off x="0" y="1"/>
            <a:ext cx="7372350" cy="914400"/>
          </a:xfrm>
        </p:spPr>
        <p:txBody>
          <a:bodyPr/>
          <a:lstStyle/>
          <a:p>
            <a:pPr eaLnBrk="1" hangingPunct="1"/>
            <a:r>
              <a:rPr lang="de-DE" altLang="de-DE" dirty="0" smtClean="0"/>
              <a:t>Synchrotrons: „Lebende Geschichte“:</a:t>
            </a:r>
            <a:br>
              <a:rPr lang="de-DE" altLang="de-DE" dirty="0" smtClean="0"/>
            </a:br>
            <a:r>
              <a:rPr lang="de-DE" altLang="de-DE" dirty="0" smtClean="0"/>
              <a:t>PS </a:t>
            </a:r>
            <a:r>
              <a:rPr lang="de-DE" altLang="de-DE" dirty="0" err="1" smtClean="0"/>
              <a:t>aund</a:t>
            </a:r>
            <a:r>
              <a:rPr lang="de-DE" altLang="de-DE" dirty="0" smtClean="0"/>
              <a:t> AGS</a:t>
            </a:r>
          </a:p>
        </p:txBody>
      </p:sp>
      <p:pic>
        <p:nvPicPr>
          <p:cNvPr id="18435" name="Picture 5" descr="http://www.bnl.gov/bnlweb/history/images/AGS-5-141-57-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2246313"/>
            <a:ext cx="3735388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feld 1"/>
          <p:cNvSpPr txBox="1">
            <a:spLocks noChangeArrowheads="1"/>
          </p:cNvSpPr>
          <p:nvPr/>
        </p:nvSpPr>
        <p:spPr bwMode="auto">
          <a:xfrm>
            <a:off x="4821238" y="4740275"/>
            <a:ext cx="3743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/>
              <a:t>Alternating Gradient Synchrotron</a:t>
            </a:r>
            <a:br>
              <a:rPr lang="de-DE" altLang="de-DE"/>
            </a:br>
            <a:r>
              <a:rPr lang="de-DE" altLang="de-DE"/>
              <a:t>under construction, c. 1957. </a:t>
            </a:r>
          </a:p>
        </p:txBody>
      </p:sp>
      <p:sp>
        <p:nvSpPr>
          <p:cNvPr id="18437" name="Rechteck 2"/>
          <p:cNvSpPr>
            <a:spLocks noChangeArrowheads="1"/>
          </p:cNvSpPr>
          <p:nvPr/>
        </p:nvSpPr>
        <p:spPr bwMode="auto">
          <a:xfrm>
            <a:off x="4821238" y="1484313"/>
            <a:ext cx="37433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2400">
                <a:solidFill>
                  <a:srgbClr val="00B0F0"/>
                </a:solidFill>
              </a:rPr>
              <a:t>AGS @ Brookhaven</a:t>
            </a:r>
            <a:r>
              <a:rPr lang="en-US" altLang="de-DE"/>
              <a:t/>
            </a:r>
            <a:br>
              <a:rPr lang="en-US" altLang="de-DE"/>
            </a:br>
            <a:r>
              <a:rPr lang="en-US" altLang="de-DE"/>
              <a:t>33 GeV </a:t>
            </a:r>
            <a:r>
              <a:rPr lang="en-US" altLang="de-DE">
                <a:solidFill>
                  <a:srgbClr val="FF0000"/>
                </a:solidFill>
              </a:rPr>
              <a:t>p</a:t>
            </a:r>
            <a:r>
              <a:rPr lang="en-US" altLang="de-DE"/>
              <a:t>, Summer 1960</a:t>
            </a:r>
            <a:endParaRPr lang="de-DE" altLang="de-DE"/>
          </a:p>
        </p:txBody>
      </p:sp>
      <p:pic>
        <p:nvPicPr>
          <p:cNvPr id="18438" name="Picture 7" descr="http://images.iop.org/objects/ccr/cern/49/9/19/CCann1_09_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12975"/>
            <a:ext cx="3889375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feld 3"/>
          <p:cNvSpPr txBox="1">
            <a:spLocks noChangeArrowheads="1"/>
          </p:cNvSpPr>
          <p:nvPr/>
        </p:nvSpPr>
        <p:spPr bwMode="auto">
          <a:xfrm>
            <a:off x="611188" y="4740275"/>
            <a:ext cx="3889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/>
              <a:t>CERN 1959, PS to the right</a:t>
            </a:r>
          </a:p>
        </p:txBody>
      </p:sp>
      <p:sp>
        <p:nvSpPr>
          <p:cNvPr id="18440" name="Rechteck 8"/>
          <p:cNvSpPr>
            <a:spLocks noChangeArrowheads="1"/>
          </p:cNvSpPr>
          <p:nvPr/>
        </p:nvSpPr>
        <p:spPr bwMode="auto">
          <a:xfrm>
            <a:off x="611188" y="1473200"/>
            <a:ext cx="38893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2400">
                <a:solidFill>
                  <a:srgbClr val="00B0F0"/>
                </a:solidFill>
              </a:rPr>
              <a:t>PS @ CERN</a:t>
            </a:r>
            <a:r>
              <a:rPr lang="en-US" altLang="de-DE"/>
              <a:t/>
            </a:r>
            <a:br>
              <a:rPr lang="en-US" altLang="de-DE"/>
            </a:br>
            <a:r>
              <a:rPr lang="en-US" altLang="de-DE"/>
              <a:t>28 GeV </a:t>
            </a:r>
            <a:r>
              <a:rPr lang="en-US" altLang="de-DE">
                <a:solidFill>
                  <a:srgbClr val="FF0000"/>
                </a:solidFill>
              </a:rPr>
              <a:t>p</a:t>
            </a:r>
            <a:r>
              <a:rPr lang="en-US" altLang="de-DE"/>
              <a:t>, late 1959</a:t>
            </a:r>
            <a:endParaRPr lang="de-DE" altLang="de-DE"/>
          </a:p>
        </p:txBody>
      </p:sp>
      <p:sp>
        <p:nvSpPr>
          <p:cNvPr id="18441" name="Textfeld 10"/>
          <p:cNvSpPr txBox="1">
            <a:spLocks noChangeArrowheads="1"/>
          </p:cNvSpPr>
          <p:nvPr/>
        </p:nvSpPr>
        <p:spPr bwMode="auto">
          <a:xfrm>
            <a:off x="323850" y="5386388"/>
            <a:ext cx="85693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b="1" dirty="0" err="1" smtClean="0">
                <a:solidFill>
                  <a:srgbClr val="00B0F0"/>
                </a:solidFill>
              </a:rPr>
              <a:t>Beide</a:t>
            </a:r>
            <a:r>
              <a:rPr lang="en-GB" altLang="de-DE" b="1" dirty="0" smtClean="0">
                <a:solidFill>
                  <a:srgbClr val="00B0F0"/>
                </a:solidFill>
              </a:rPr>
              <a:t> Beschleuniger </a:t>
            </a:r>
            <a:r>
              <a:rPr lang="en-GB" altLang="de-DE" b="1" dirty="0" err="1" smtClean="0">
                <a:solidFill>
                  <a:srgbClr val="00B0F0"/>
                </a:solidFill>
              </a:rPr>
              <a:t>sind</a:t>
            </a:r>
            <a:r>
              <a:rPr lang="en-GB" altLang="de-DE" b="1" dirty="0" smtClean="0">
                <a:solidFill>
                  <a:srgbClr val="00B0F0"/>
                </a:solidFill>
              </a:rPr>
              <a:t> </a:t>
            </a:r>
            <a:r>
              <a:rPr lang="en-GB" altLang="de-DE" b="1" dirty="0" err="1" smtClean="0">
                <a:solidFill>
                  <a:srgbClr val="00B0F0"/>
                </a:solidFill>
              </a:rPr>
              <a:t>heute</a:t>
            </a:r>
            <a:r>
              <a:rPr lang="en-GB" altLang="de-DE" b="1" dirty="0" smtClean="0">
                <a:solidFill>
                  <a:srgbClr val="00B0F0"/>
                </a:solidFill>
              </a:rPr>
              <a:t> </a:t>
            </a:r>
            <a:r>
              <a:rPr lang="en-GB" altLang="de-DE" b="1" dirty="0" err="1" smtClean="0">
                <a:solidFill>
                  <a:srgbClr val="00B0F0"/>
                </a:solidFill>
              </a:rPr>
              <a:t>noch</a:t>
            </a:r>
            <a:r>
              <a:rPr lang="en-GB" altLang="de-DE" b="1" dirty="0" smtClean="0">
                <a:solidFill>
                  <a:srgbClr val="00B0F0"/>
                </a:solidFill>
              </a:rPr>
              <a:t> in </a:t>
            </a:r>
            <a:r>
              <a:rPr lang="en-GB" altLang="de-DE" b="1" dirty="0" err="1" smtClean="0">
                <a:solidFill>
                  <a:srgbClr val="00B0F0"/>
                </a:solidFill>
              </a:rPr>
              <a:t>Betrieb</a:t>
            </a:r>
            <a:r>
              <a:rPr lang="en-GB" altLang="de-DE" b="1" dirty="0" smtClean="0">
                <a:solidFill>
                  <a:srgbClr val="00B0F0"/>
                </a:solidFill>
              </a:rPr>
              <a:t>!</a:t>
            </a:r>
            <a:r>
              <a:rPr lang="en-GB" altLang="de-DE" dirty="0"/>
              <a:t/>
            </a:r>
            <a:br>
              <a:rPr lang="en-GB" altLang="de-DE" dirty="0"/>
            </a:br>
            <a:r>
              <a:rPr lang="en-GB" altLang="de-DE" dirty="0" smtClean="0"/>
              <a:t>Die </a:t>
            </a:r>
            <a:r>
              <a:rPr lang="en-GB" altLang="de-DE" dirty="0" err="1" smtClean="0"/>
              <a:t>hohe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Flexibilität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erlaubt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es</a:t>
            </a:r>
            <a:r>
              <a:rPr lang="en-GB" altLang="de-DE" dirty="0" smtClean="0"/>
              <a:t> die </a:t>
            </a:r>
            <a:r>
              <a:rPr lang="en-GB" altLang="de-DE" dirty="0" err="1" smtClean="0"/>
              <a:t>jeweilgen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Nachfolgeprojekte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mit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Ionen</a:t>
            </a:r>
            <a:r>
              <a:rPr lang="en-GB" altLang="de-DE" dirty="0" smtClean="0"/>
              <a:t> und </a:t>
            </a:r>
            <a:r>
              <a:rPr lang="en-GB" altLang="de-DE" dirty="0" err="1" smtClean="0"/>
              <a:t>Protonen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zu</a:t>
            </a:r>
            <a:r>
              <a:rPr lang="en-GB" altLang="de-DE" dirty="0" smtClean="0"/>
              <a:t> </a:t>
            </a:r>
            <a:r>
              <a:rPr lang="en-GB" altLang="de-DE" dirty="0" err="1"/>
              <a:t>V</a:t>
            </a:r>
            <a:r>
              <a:rPr lang="en-GB" altLang="de-DE" dirty="0" err="1" smtClean="0"/>
              <a:t>ersorgen</a:t>
            </a:r>
            <a:r>
              <a:rPr lang="en-GB" altLang="de-DE" dirty="0" smtClean="0"/>
              <a:t> (SPS </a:t>
            </a:r>
            <a:r>
              <a:rPr lang="en-GB" altLang="de-DE" dirty="0" smtClean="0"/>
              <a:t>und LHC </a:t>
            </a:r>
            <a:r>
              <a:rPr lang="en-GB" altLang="de-DE" dirty="0" err="1" smtClean="0"/>
              <a:t>bzw</a:t>
            </a:r>
            <a:r>
              <a:rPr lang="en-GB" altLang="de-DE" dirty="0" smtClean="0"/>
              <a:t> </a:t>
            </a:r>
            <a:r>
              <a:rPr lang="en-GB" altLang="de-DE" dirty="0" smtClean="0"/>
              <a:t>RHIC)  </a:t>
            </a:r>
            <a:endParaRPr lang="en-GB" altLang="de-DE" dirty="0"/>
          </a:p>
        </p:txBody>
      </p:sp>
      <p:cxnSp>
        <p:nvCxnSpPr>
          <p:cNvPr id="7" name="Gerade Verbindung mit Pfeil 6"/>
          <p:cNvCxnSpPr/>
          <p:nvPr/>
        </p:nvCxnSpPr>
        <p:spPr>
          <a:xfrm flipV="1">
            <a:off x="3203575" y="3933825"/>
            <a:ext cx="431800" cy="863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84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si-folienmaster-2014-II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gsi-folienmaster-2014-II</Template>
  <TotalTime>0</TotalTime>
  <Words>1358</Words>
  <Application>Microsoft Office PowerPoint</Application>
  <PresentationFormat>Bildschirmpräsentation (4:3)</PresentationFormat>
  <Paragraphs>307</Paragraphs>
  <Slides>40</Slides>
  <Notes>2</Notes>
  <HiddenSlides>0</HiddenSlides>
  <MMClips>1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40</vt:i4>
      </vt:variant>
    </vt:vector>
  </HeadingPairs>
  <TitlesOfParts>
    <vt:vector size="43" baseType="lpstr">
      <vt:lpstr>gsi-folienmaster-2014-II</vt:lpstr>
      <vt:lpstr>Formel</vt:lpstr>
      <vt:lpstr>Equation</vt:lpstr>
      <vt:lpstr>Ringbeschleuniger</vt:lpstr>
      <vt:lpstr>Inhalt</vt:lpstr>
      <vt:lpstr>Wieso Ringbeschleuniger?</vt:lpstr>
      <vt:lpstr>Beispiel: CLIC, Studie zu linearem Collider</vt:lpstr>
      <vt:lpstr>Ringebeschleuniger</vt:lpstr>
      <vt:lpstr> </vt:lpstr>
      <vt:lpstr>PowerPoint-Präsentation</vt:lpstr>
      <vt:lpstr>Zyklotron, kurze Zusammenfassung</vt:lpstr>
      <vt:lpstr>Synchrotrons: „Lebende Geschichte“: PS aund AGS</vt:lpstr>
      <vt:lpstr>Brookhaven Nat’l Labs, Long Island, USA</vt:lpstr>
      <vt:lpstr>CERN Large Hadron Collider (LHC)</vt:lpstr>
      <vt:lpstr>Collider: z.B. Gold-Gold Stöße im RHIC Das Experiment ist im Ring, anders als bei GSI</vt:lpstr>
      <vt:lpstr>Schwer Ionen Synchrotron: SIS18</vt:lpstr>
      <vt:lpstr>Arbeitsweise eines Synchrotrons</vt:lpstr>
      <vt:lpstr>Dipolmagnete</vt:lpstr>
      <vt:lpstr> Quadrupole Magnete, die “Linsen”</vt:lpstr>
      <vt:lpstr>Alternating Gradient Focusing</vt:lpstr>
      <vt:lpstr>Das wandernde Koordinatensystem im Beschleuniger</vt:lpstr>
      <vt:lpstr>Magnetfehler: Die Ionen kommen vom rechten Weg ab</vt:lpstr>
      <vt:lpstr>Teilchen im SIS18, Fokussierung</vt:lpstr>
      <vt:lpstr>Die Stimmung im HKR, oder was ist der Arbeitspunkt (engl “tune”) </vt:lpstr>
      <vt:lpstr>SIS18 Arbeitspunkte </vt:lpstr>
      <vt:lpstr>PowerPoint-Präsentation</vt:lpstr>
      <vt:lpstr>Phasenstabilität und longitudinale Fokussierung</vt:lpstr>
      <vt:lpstr>HF Einfang und HF Amplitude</vt:lpstr>
      <vt:lpstr>HF Einfang und Energie</vt:lpstr>
      <vt:lpstr>Schnellere Rampen brauchen mehr HF Spannung: U28+ mit konstanter Spannung und mehr dB/dt</vt:lpstr>
      <vt:lpstr>Umbunchen? Aus 4 mach 1 z.B. für ESR</vt:lpstr>
      <vt:lpstr>Kurze Einführung Multiturninjektion (MTI)  I</vt:lpstr>
      <vt:lpstr>MTI: Transversal Accumulation</vt:lpstr>
      <vt:lpstr>MTI: Example with fractional Tune Qh=0.25</vt:lpstr>
      <vt:lpstr>MTI Injektion einstellen : Die „Knöpfe“ I</vt:lpstr>
      <vt:lpstr>MTI Injektion einstellen : Die „Knöpfe“ II</vt:lpstr>
      <vt:lpstr>Multiturninjektion hängt von Unilac-Emitanz ab</vt:lpstr>
      <vt:lpstr>PowerPoint-Präsentation</vt:lpstr>
      <vt:lpstr>Schnelle und langsame Extraktion</vt:lpstr>
      <vt:lpstr>PowerPoint-Präsentation</vt:lpstr>
      <vt:lpstr>Dynamische Vakuumeffekte, “Endgegner” für FAIR-Intensitäten</vt:lpstr>
      <vt:lpstr>SIS18 Upgrade seit 2003: Durch neue Kavitäten und Netzgerätupgrade jetzt abgeschlossen.</vt:lpstr>
      <vt:lpstr>Gibt es noch (Style)Fragen?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 Einstellungen mit SIS Modi</dc:title>
  <dc:creator>Dr. Jens Stadlmann</dc:creator>
  <cp:lastModifiedBy>Dr. Jens Stadlmann</cp:lastModifiedBy>
  <cp:revision>54</cp:revision>
  <dcterms:created xsi:type="dcterms:W3CDTF">2016-02-03T13:15:39Z</dcterms:created>
  <dcterms:modified xsi:type="dcterms:W3CDTF">2018-04-10T21:49:11Z</dcterms:modified>
</cp:coreProperties>
</file>