
<file path=[Content_Types].xml><?xml version="1.0" encoding="utf-8"?>
<Types xmlns="http://schemas.openxmlformats.org/package/2006/content-types">
  <Default Extension="png" ContentType="image/png"/>
  <Default Extension="mpg" ContentType="video/m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notesMasterIdLst>
    <p:notesMasterId r:id="rId40"/>
  </p:notesMasterIdLst>
  <p:handoutMasterIdLst>
    <p:handoutMasterId r:id="rId41"/>
  </p:handoutMasterIdLst>
  <p:sldIdLst>
    <p:sldId id="256" r:id="rId3"/>
    <p:sldId id="294" r:id="rId4"/>
    <p:sldId id="295" r:id="rId5"/>
    <p:sldId id="257" r:id="rId6"/>
    <p:sldId id="258" r:id="rId7"/>
    <p:sldId id="293" r:id="rId8"/>
    <p:sldId id="259" r:id="rId9"/>
    <p:sldId id="291" r:id="rId10"/>
    <p:sldId id="261" r:id="rId11"/>
    <p:sldId id="260" r:id="rId12"/>
    <p:sldId id="262" r:id="rId13"/>
    <p:sldId id="264" r:id="rId14"/>
    <p:sldId id="263" r:id="rId15"/>
    <p:sldId id="289" r:id="rId16"/>
    <p:sldId id="265" r:id="rId17"/>
    <p:sldId id="266" r:id="rId18"/>
    <p:sldId id="268" r:id="rId19"/>
    <p:sldId id="270" r:id="rId20"/>
    <p:sldId id="267" r:id="rId21"/>
    <p:sldId id="271" r:id="rId22"/>
    <p:sldId id="269" r:id="rId23"/>
    <p:sldId id="272" r:id="rId24"/>
    <p:sldId id="273" r:id="rId25"/>
    <p:sldId id="275" r:id="rId26"/>
    <p:sldId id="274" r:id="rId27"/>
    <p:sldId id="276" r:id="rId28"/>
    <p:sldId id="278" r:id="rId29"/>
    <p:sldId id="277" r:id="rId30"/>
    <p:sldId id="279" r:id="rId31"/>
    <p:sldId id="290" r:id="rId32"/>
    <p:sldId id="280" r:id="rId33"/>
    <p:sldId id="281" r:id="rId34"/>
    <p:sldId id="283" r:id="rId35"/>
    <p:sldId id="282" r:id="rId36"/>
    <p:sldId id="285" r:id="rId37"/>
    <p:sldId id="284" r:id="rId38"/>
    <p:sldId id="297" r:id="rId39"/>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666666"/>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94673" autoAdjust="0"/>
  </p:normalViewPr>
  <p:slideViewPr>
    <p:cSldViewPr snapToGrid="0" snapToObjects="1">
      <p:cViewPr>
        <p:scale>
          <a:sx n="100" d="100"/>
          <a:sy n="100" d="100"/>
        </p:scale>
        <p:origin x="-1932" y="-6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3" d="100"/>
          <a:sy n="93" d="100"/>
        </p:scale>
        <p:origin x="-3762"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B851660-0934-124D-A4B3-496C7F320307}" type="datetimeFigureOut">
              <a:rPr lang="de-DE" smtClean="0"/>
              <a:t>12.03.2018</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8C828EF-C252-394A-93BF-1C478CFA0896}" type="datetimeFigureOut">
              <a:rPr lang="de-DE" smtClean="0"/>
              <a:t>12.03.2018</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descr="fair-mesh.jpg"/>
          <p:cNvPicPr>
            <a:picLocks noChangeAspect="1"/>
          </p:cNvPicPr>
          <p:nvPr userDrawn="1"/>
        </p:nvPicPr>
        <p:blipFill rotWithShape="1">
          <a:blip r:embed="rId2">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grpSp>
        <p:nvGrpSpPr>
          <p:cNvPr id="12" name="Gruppierung 11"/>
          <p:cNvGrpSpPr/>
          <p:nvPr userDrawn="1"/>
        </p:nvGrpSpPr>
        <p:grpSpPr>
          <a:xfrm>
            <a:off x="3193470" y="150090"/>
            <a:ext cx="5615712" cy="845209"/>
            <a:chOff x="3193470" y="150090"/>
            <a:chExt cx="5615712" cy="845209"/>
          </a:xfrm>
        </p:grpSpPr>
        <p:sp>
          <p:nvSpPr>
            <p:cNvPr id="9" name="Rechteck 8"/>
            <p:cNvSpPr/>
            <p:nvPr userDrawn="1"/>
          </p:nvSpPr>
          <p:spPr>
            <a:xfrm>
              <a:off x="7031182" y="150090"/>
              <a:ext cx="1778000" cy="560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p:cNvSpPr txBox="1"/>
            <p:nvPr userDrawn="1"/>
          </p:nvSpPr>
          <p:spPr>
            <a:xfrm>
              <a:off x="3193470" y="595189"/>
              <a:ext cx="5530803" cy="400110"/>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de-DE" sz="1000" dirty="0" smtClean="0">
                  <a:solidFill>
                    <a:srgbClr val="333333"/>
                  </a:solidFill>
                  <a:latin typeface="Arial"/>
                  <a:cs typeface="Arial"/>
                </a:rPr>
                <a:t>GSI Helmholtzzentrum für Schwerionenforschung GmbH</a:t>
              </a:r>
            </a:p>
            <a:p>
              <a:pPr algn="r"/>
              <a:endParaRPr lang="de-DE" sz="1000" dirty="0">
                <a:solidFill>
                  <a:srgbClr val="333333"/>
                </a:solidFill>
                <a:latin typeface="Arial"/>
                <a:cs typeface="Arial"/>
              </a:endParaRPr>
            </a:p>
          </p:txBody>
        </p:sp>
        <p:pic>
          <p:nvPicPr>
            <p:cNvPr id="10" name="Bild 9" descr="GSI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97965" y="178975"/>
              <a:ext cx="1349516" cy="449839"/>
            </a:xfrm>
            <a:prstGeom prst="rect">
              <a:avLst/>
            </a:prstGeom>
          </p:spPr>
        </p:pic>
      </p:gr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93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8E19538-A396-45DD-A17D-E8D3973BFB07}" type="datetimeFigureOut">
              <a:rPr lang="de-DE" smtClean="0"/>
              <a:t>10.04.2018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254866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8E19538-A396-45DD-A17D-E8D3973BFB07}" type="datetimeFigureOut">
              <a:rPr lang="de-DE" smtClean="0"/>
              <a:t>10.04.2018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371158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8E19538-A396-45DD-A17D-E8D3973BFB07}" type="datetimeFigureOut">
              <a:rPr lang="de-DE" smtClean="0"/>
              <a:t>10.04.2018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31319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8E19538-A396-45DD-A17D-E8D3973BFB07}" type="datetimeFigureOut">
              <a:rPr lang="de-DE" smtClean="0"/>
              <a:t>10.04.2018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318132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8E19538-A396-45DD-A17D-E8D3973BFB07}" type="datetimeFigureOut">
              <a:rPr lang="de-DE" smtClean="0"/>
              <a:t>10.04.2018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2967457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6242342" cy="787557"/>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4" y="6552643"/>
            <a:ext cx="825285"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31.03.14</a:t>
            </a:r>
            <a:endParaRPr lang="de-DE" dirty="0"/>
          </a:p>
        </p:txBody>
      </p:sp>
      <p:sp>
        <p:nvSpPr>
          <p:cNvPr id="7"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smtClean="0"/>
              <a:t>Markus Vossberg</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p>
            <a:fld id="{125CBDDA-5CCF-8748-8988-9DC6C8981774}" type="slidenum">
              <a:rPr lang="de-DE" smtClean="0"/>
              <a:pPr/>
              <a:t>‹Nr.›</a:t>
            </a:fld>
            <a:endParaRPr lang="de-DE" dirty="0"/>
          </a:p>
        </p:txBody>
      </p:sp>
      <p:sp>
        <p:nvSpPr>
          <p:cNvPr id="4" name="Datumsplatzhalter 3"/>
          <p:cNvSpPr>
            <a:spLocks noGrp="1"/>
          </p:cNvSpPr>
          <p:nvPr>
            <p:ph type="dt" sz="half" idx="11"/>
          </p:nvPr>
        </p:nvSpPr>
        <p:spPr/>
        <p:txBody>
          <a:bodyPr/>
          <a:lstStyle/>
          <a:p>
            <a:r>
              <a:rPr lang="de-DE" smtClean="0"/>
              <a:t>11.04.18</a:t>
            </a:r>
            <a:endParaRPr lang="de-DE" dirty="0"/>
          </a:p>
        </p:txBody>
      </p:sp>
      <p:sp>
        <p:nvSpPr>
          <p:cNvPr id="5" name="Fußzeilenplatzhalter 4"/>
          <p:cNvSpPr>
            <a:spLocks noGrp="1"/>
          </p:cNvSpPr>
          <p:nvPr>
            <p:ph type="ftr" sz="quarter" idx="12"/>
          </p:nvPr>
        </p:nvSpPr>
        <p:spPr/>
        <p:txBody>
          <a:bodyPr/>
          <a:lstStyle/>
          <a:p>
            <a:pPr algn="l"/>
            <a:r>
              <a:rPr lang="de-DE" smtClean="0"/>
              <a:t>Markus Vossberg</a:t>
            </a:r>
            <a:endParaRPr lang="de-DE" dirty="0"/>
          </a:p>
        </p:txBody>
      </p:sp>
    </p:spTree>
    <p:extLst>
      <p:ext uri="{BB962C8B-B14F-4D97-AF65-F5344CB8AC3E}">
        <p14:creationId xmlns:p14="http://schemas.microsoft.com/office/powerpoint/2010/main" val="104304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31.03.14</a:t>
            </a:r>
            <a:endParaRPr lang="de-DE" dirty="0"/>
          </a:p>
        </p:txBody>
      </p:sp>
      <p:sp>
        <p:nvSpPr>
          <p:cNvPr id="6"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smtClean="0"/>
              <a:t>Name/Vortragstitel</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8E19538-A396-45DD-A17D-E8D3973BFB07}" type="datetimeFigureOut">
              <a:rPr lang="de-DE" smtClean="0"/>
              <a:t>10.04.2018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194751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8E19538-A396-45DD-A17D-E8D3973BFB07}" type="datetimeFigureOut">
              <a:rPr lang="de-DE" smtClean="0"/>
              <a:t>10.04.2018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65799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8E19538-A396-45DD-A17D-E8D3973BFB07}" type="datetimeFigureOut">
              <a:rPr lang="de-DE" smtClean="0"/>
              <a:t>10.04.2018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11659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8E19538-A396-45DD-A17D-E8D3973BFB07}" type="datetimeFigureOut">
              <a:rPr lang="de-DE" smtClean="0"/>
              <a:t>10.04.2018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2301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8E19538-A396-45DD-A17D-E8D3973BFB07}" type="datetimeFigureOut">
              <a:rPr lang="de-DE" smtClean="0"/>
              <a:t>10.04.2018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C805D9C-274E-41E7-B8E1-BBAB3D94BA4A}" type="slidenum">
              <a:rPr lang="de-DE" smtClean="0"/>
              <a:t>‹Nr.›</a:t>
            </a:fld>
            <a:endParaRPr lang="de-DE"/>
          </a:p>
        </p:txBody>
      </p:sp>
    </p:spTree>
    <p:extLst>
      <p:ext uri="{BB962C8B-B14F-4D97-AF65-F5344CB8AC3E}">
        <p14:creationId xmlns:p14="http://schemas.microsoft.com/office/powerpoint/2010/main" val="1165181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7965" y="259790"/>
            <a:ext cx="1349516" cy="449839"/>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20368"/>
            <a:ext cx="3780832"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smtClean="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422565" y="270000"/>
            <a:ext cx="6242342"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r>
              <a:rPr lang="de-DE" dirty="0" smtClean="0"/>
              <a:t>11.04.18</a:t>
            </a:r>
            <a:endParaRPr lang="de-DE" dirty="0"/>
          </a:p>
        </p:txBody>
      </p:sp>
      <p:sp>
        <p:nvSpPr>
          <p:cNvPr id="8"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dirty="0" smtClean="0"/>
              <a:t>Markus Vossberg</a:t>
            </a:r>
            <a:endParaRPr lang="de-DE" dirty="0"/>
          </a:p>
        </p:txBody>
      </p:sp>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54" r:id="rId4"/>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19538-A396-45DD-A17D-E8D3973BFB07}" type="datetimeFigureOut">
              <a:rPr lang="de-DE" smtClean="0"/>
              <a:t>10.04.2018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smtClean="0"/>
              <a:t>Markus Vossberg</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05D9C-274E-41E7-B8E1-BBAB3D94BA4A}" type="slidenum">
              <a:rPr lang="de-DE" smtClean="0"/>
              <a:t>‹Nr.›</a:t>
            </a:fld>
            <a:endParaRPr lang="de-DE"/>
          </a:p>
        </p:txBody>
      </p:sp>
    </p:spTree>
    <p:extLst>
      <p:ext uri="{BB962C8B-B14F-4D97-AF65-F5344CB8AC3E}">
        <p14:creationId xmlns:p14="http://schemas.microsoft.com/office/powerpoint/2010/main" val="356722461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360.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33475" y="3244364"/>
            <a:ext cx="6725604" cy="779866"/>
          </a:xfrm>
        </p:spPr>
        <p:txBody>
          <a:bodyPr/>
          <a:lstStyle/>
          <a:p>
            <a:r>
              <a:rPr lang="de-DE" sz="3200" dirty="0" smtClean="0"/>
              <a:t>Linearbeschleuniger</a:t>
            </a:r>
            <a:endParaRPr lang="de-DE" sz="3200" dirty="0"/>
          </a:p>
        </p:txBody>
      </p:sp>
    </p:spTree>
    <p:extLst>
      <p:ext uri="{BB962C8B-B14F-4D97-AF65-F5344CB8AC3E}">
        <p14:creationId xmlns:p14="http://schemas.microsoft.com/office/powerpoint/2010/main" val="391019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Alvarez-Beschleuniger</a:t>
            </a:r>
            <a:endParaRPr lang="de-DE" sz="2800" dirty="0"/>
          </a:p>
        </p:txBody>
      </p:sp>
      <p:sp>
        <p:nvSpPr>
          <p:cNvPr id="4" name="Textfeld 3"/>
          <p:cNvSpPr txBox="1"/>
          <p:nvPr/>
        </p:nvSpPr>
        <p:spPr>
          <a:xfrm>
            <a:off x="714375" y="1258094"/>
            <a:ext cx="7934325" cy="2031325"/>
          </a:xfrm>
          <a:prstGeom prst="rect">
            <a:avLst/>
          </a:prstGeom>
          <a:noFill/>
        </p:spPr>
        <p:txBody>
          <a:bodyPr wrap="square" rtlCol="0">
            <a:spAutoFit/>
          </a:bodyPr>
          <a:lstStyle/>
          <a:p>
            <a:r>
              <a:rPr lang="de-DE" dirty="0" smtClean="0"/>
              <a:t>Durch die Entwicklung des RADARs während des 2. Weltkrieges wurde die Entwicklung von HF-Quellen hoher Frequenz  gefördert. Wodurch die Realisierung von effizienteren Beschleunigerstrukturen möglich:</a:t>
            </a:r>
          </a:p>
          <a:p>
            <a:r>
              <a:rPr lang="de-DE" dirty="0" smtClean="0"/>
              <a:t>Alvarez DTL (Drift Tube Linac)</a:t>
            </a:r>
          </a:p>
          <a:p>
            <a:r>
              <a:rPr lang="de-DE" dirty="0"/>
              <a:t>Hierbei sind die </a:t>
            </a:r>
            <a:r>
              <a:rPr lang="de-DE" dirty="0" smtClean="0"/>
              <a:t>Driftröhren </a:t>
            </a:r>
            <a:r>
              <a:rPr lang="de-DE" dirty="0"/>
              <a:t>nicht an die Pole eines </a:t>
            </a:r>
            <a:r>
              <a:rPr lang="de-DE" dirty="0" smtClean="0"/>
              <a:t>HF-Verstärkers</a:t>
            </a:r>
            <a:endParaRPr lang="de-DE" dirty="0"/>
          </a:p>
          <a:p>
            <a:r>
              <a:rPr lang="de-DE" dirty="0"/>
              <a:t>angeschlossen, sondern in einem Hohlraumresonator elektrisch leitend an </a:t>
            </a:r>
            <a:r>
              <a:rPr lang="de-DE" dirty="0" smtClean="0"/>
              <a:t>der </a:t>
            </a:r>
            <a:r>
              <a:rPr lang="de-DE" dirty="0" err="1" smtClean="0"/>
              <a:t>Tankwand</a:t>
            </a:r>
            <a:r>
              <a:rPr lang="de-DE" dirty="0" smtClean="0"/>
              <a:t> </a:t>
            </a:r>
            <a:r>
              <a:rPr lang="de-DE" dirty="0"/>
              <a:t>befestigt.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79" y="3645024"/>
            <a:ext cx="7956376" cy="179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76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Alvarez-Beschleuniger</a:t>
            </a:r>
            <a:endParaRPr lang="de-DE"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593" y="1425353"/>
            <a:ext cx="7145139" cy="425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773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1237004"/>
            <a:ext cx="2843808" cy="409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350" y="1237004"/>
            <a:ext cx="2717739" cy="408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42851" y="1625785"/>
            <a:ext cx="4089930"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H-Moden Beschleuniger</a:t>
            </a:r>
            <a:endParaRPr lang="de-DE" sz="2800" dirty="0"/>
          </a:p>
        </p:txBody>
      </p:sp>
    </p:spTree>
    <p:extLst>
      <p:ext uri="{BB962C8B-B14F-4D97-AF65-F5344CB8AC3E}">
        <p14:creationId xmlns:p14="http://schemas.microsoft.com/office/powerpoint/2010/main" val="270460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H-Moden Beschleuniger</a:t>
            </a:r>
            <a:endParaRPr lang="de-DE" sz="2800" dirty="0"/>
          </a:p>
        </p:txBody>
      </p:sp>
      <p:sp>
        <p:nvSpPr>
          <p:cNvPr id="4" name="Textfeld 3"/>
          <p:cNvSpPr txBox="1"/>
          <p:nvPr/>
        </p:nvSpPr>
        <p:spPr>
          <a:xfrm>
            <a:off x="571499" y="1268760"/>
            <a:ext cx="8048625" cy="1200329"/>
          </a:xfrm>
          <a:prstGeom prst="rect">
            <a:avLst/>
          </a:prstGeom>
          <a:noFill/>
        </p:spPr>
        <p:txBody>
          <a:bodyPr wrap="square" rtlCol="0">
            <a:spAutoFit/>
          </a:bodyPr>
          <a:lstStyle/>
          <a:p>
            <a:pPr marL="285750" indent="-285750">
              <a:buFontTx/>
              <a:buChar char="-"/>
            </a:pPr>
            <a:r>
              <a:rPr lang="de-DE" dirty="0" smtClean="0"/>
              <a:t>transversal elektrische Felder</a:t>
            </a:r>
          </a:p>
          <a:p>
            <a:pPr marL="285750" indent="-285750">
              <a:buFontTx/>
              <a:buChar char="-"/>
            </a:pPr>
            <a:r>
              <a:rPr lang="de-DE" dirty="0" smtClean="0"/>
              <a:t>longitudinal  magnetische Felder</a:t>
            </a:r>
          </a:p>
          <a:p>
            <a:pPr marL="285750" indent="-285750">
              <a:buFontTx/>
              <a:buChar char="-"/>
            </a:pPr>
            <a:r>
              <a:rPr lang="de-DE" dirty="0" smtClean="0"/>
              <a:t>zum beschleunigen longitudinal elektrische Felder durch z.B. Driftröhren</a:t>
            </a:r>
          </a:p>
          <a:p>
            <a:pPr marL="285750" indent="-285750">
              <a:buFontTx/>
              <a:buChar char="-"/>
            </a:pPr>
            <a:r>
              <a:rPr lang="de-DE" dirty="0" err="1" smtClean="0"/>
              <a:t>Shuntimpedanz</a:t>
            </a:r>
            <a:r>
              <a:rPr lang="de-DE" dirty="0" smtClean="0"/>
              <a:t> ist wesentlich höher als bei Alvarez</a:t>
            </a:r>
            <a:endParaRPr lang="de-DE"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76" y="2541323"/>
            <a:ext cx="7672121" cy="392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03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957313"/>
            <a:ext cx="6972300" cy="431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2"/>
          <p:cNvSpPr txBox="1">
            <a:spLocks noGrp="1"/>
          </p:cNvSpPr>
          <p:nvPr>
            <p:ph type="title"/>
          </p:nvPr>
        </p:nvSpPr>
        <p:spPr>
          <a:prstGeom prst="rect">
            <a:avLst/>
          </a:prstGeom>
          <a:noFill/>
        </p:spPr>
        <p:txBody>
          <a:bodyPr wrap="square" rtlCol="0">
            <a:spAutoFit/>
          </a:bodyPr>
          <a:lstStyle/>
          <a:p>
            <a:r>
              <a:rPr lang="de-DE" sz="2800" dirty="0" smtClean="0"/>
              <a:t>H-Moden Beschleuniger</a:t>
            </a:r>
            <a:endParaRPr lang="de-DE" sz="2800" dirty="0"/>
          </a:p>
        </p:txBody>
      </p:sp>
    </p:spTree>
    <p:extLst>
      <p:ext uri="{BB962C8B-B14F-4D97-AF65-F5344CB8AC3E}">
        <p14:creationId xmlns:p14="http://schemas.microsoft.com/office/powerpoint/2010/main" val="9961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IH-Struktur</a:t>
            </a:r>
            <a:endParaRPr lang="de-DE" sz="28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664" y="1349152"/>
            <a:ext cx="65532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280664" y="4086597"/>
            <a:ext cx="6553200" cy="1754326"/>
          </a:xfrm>
          <a:prstGeom prst="rect">
            <a:avLst/>
          </a:prstGeom>
          <a:noFill/>
        </p:spPr>
        <p:txBody>
          <a:bodyPr wrap="square" rtlCol="0">
            <a:spAutoFit/>
          </a:bodyPr>
          <a:lstStyle/>
          <a:p>
            <a:pPr marL="285750" indent="-285750">
              <a:buFontTx/>
              <a:buChar char="-"/>
            </a:pPr>
            <a:r>
              <a:rPr lang="de-DE" dirty="0" smtClean="0"/>
              <a:t>Interdigitale H-Moden Beschleuniger werden seit 1956 als Standard Linearbeschleuniger eingesetzt.</a:t>
            </a:r>
          </a:p>
          <a:p>
            <a:pPr marL="285750" indent="-285750">
              <a:buFontTx/>
              <a:buChar char="-"/>
            </a:pPr>
            <a:r>
              <a:rPr lang="de-DE" dirty="0" smtClean="0"/>
              <a:t>Geschwindigkeiten bis </a:t>
            </a:r>
            <a:r>
              <a:rPr lang="de-DE" dirty="0" smtClean="0">
                <a:latin typeface="Symbol" panose="05050102010706020507" pitchFamily="18" charset="2"/>
              </a:rPr>
              <a:t>b</a:t>
            </a:r>
            <a:r>
              <a:rPr lang="de-DE" dirty="0" smtClean="0"/>
              <a:t> = 0,1</a:t>
            </a:r>
          </a:p>
          <a:p>
            <a:pPr marL="285750" indent="-285750">
              <a:buFontTx/>
              <a:buChar char="-"/>
            </a:pPr>
            <a:r>
              <a:rPr lang="de-DE" dirty="0" smtClean="0"/>
              <a:t>arbeitet in der H</a:t>
            </a:r>
            <a:r>
              <a:rPr lang="de-DE" sz="900" dirty="0" smtClean="0"/>
              <a:t>11(0)</a:t>
            </a:r>
            <a:r>
              <a:rPr lang="de-DE" dirty="0" smtClean="0"/>
              <a:t>-Mode</a:t>
            </a:r>
          </a:p>
          <a:p>
            <a:pPr marL="285750" indent="-285750">
              <a:buFontTx/>
              <a:buChar char="-"/>
            </a:pPr>
            <a:r>
              <a:rPr lang="de-DE" dirty="0" smtClean="0"/>
              <a:t>Driftröhren Struktur teilt das magnetische Feld</a:t>
            </a:r>
          </a:p>
          <a:p>
            <a:pPr marL="285750" indent="-285750">
              <a:buFontTx/>
              <a:buChar char="-"/>
            </a:pPr>
            <a:r>
              <a:rPr lang="de-DE" dirty="0" smtClean="0"/>
              <a:t>Stützen um jeweils 180° gedreht.</a:t>
            </a:r>
            <a:endParaRPr lang="de-DE" dirty="0"/>
          </a:p>
        </p:txBody>
      </p:sp>
    </p:spTree>
    <p:extLst>
      <p:ext uri="{BB962C8B-B14F-4D97-AF65-F5344CB8AC3E}">
        <p14:creationId xmlns:p14="http://schemas.microsoft.com/office/powerpoint/2010/main" val="90312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4367436"/>
            <a:ext cx="7632848" cy="1754326"/>
          </a:xfrm>
          <a:prstGeom prst="rect">
            <a:avLst/>
          </a:prstGeom>
          <a:noFill/>
        </p:spPr>
        <p:txBody>
          <a:bodyPr wrap="square" rtlCol="0">
            <a:spAutoFit/>
          </a:bodyPr>
          <a:lstStyle/>
          <a:p>
            <a:pPr marL="285750" indent="-285750">
              <a:buFontTx/>
              <a:buChar char="-"/>
            </a:pPr>
            <a:r>
              <a:rPr lang="de-DE" dirty="0" smtClean="0"/>
              <a:t>ähnlicher Aufbau wie </a:t>
            </a:r>
            <a:r>
              <a:rPr lang="de-DE" dirty="0" err="1" smtClean="0"/>
              <a:t>Wideröe</a:t>
            </a:r>
            <a:r>
              <a:rPr lang="de-DE" dirty="0" smtClean="0"/>
              <a:t>, jedoch  elektrisches Wechselfeld über  Tankwände</a:t>
            </a:r>
          </a:p>
          <a:p>
            <a:pPr marL="285750" indent="-285750">
              <a:buFontTx/>
              <a:buChar char="-"/>
            </a:pPr>
            <a:r>
              <a:rPr lang="de-DE" dirty="0" smtClean="0"/>
              <a:t>Beschleunigung durch  Mode mit transversal elektrischer Feldrichtung</a:t>
            </a:r>
          </a:p>
          <a:p>
            <a:pPr marL="285750" indent="-285750">
              <a:buFontTx/>
              <a:buChar char="-"/>
            </a:pPr>
            <a:r>
              <a:rPr lang="de-DE" dirty="0" smtClean="0"/>
              <a:t>elektrische Felder müssen kürzere </a:t>
            </a:r>
            <a:r>
              <a:rPr lang="de-DE" dirty="0"/>
              <a:t>W</a:t>
            </a:r>
            <a:r>
              <a:rPr lang="de-DE" dirty="0" smtClean="0"/>
              <a:t>ege zurücklegen</a:t>
            </a:r>
          </a:p>
          <a:p>
            <a:pPr marL="285750" indent="-285750">
              <a:buFontTx/>
              <a:buChar char="-"/>
            </a:pPr>
            <a:r>
              <a:rPr lang="de-DE" dirty="0" smtClean="0"/>
              <a:t>weniger HF-Verluste</a:t>
            </a:r>
          </a:p>
          <a:p>
            <a:pPr marL="285750" indent="-285750">
              <a:buFontTx/>
              <a:buChar char="-"/>
            </a:pPr>
            <a:r>
              <a:rPr lang="de-DE" dirty="0" smtClean="0"/>
              <a:t>kompakte Bauweise → kürzerer Weg für Energiegewinn</a:t>
            </a:r>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698501"/>
            <a:ext cx="3809801" cy="202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377" y="1698501"/>
            <a:ext cx="3895055" cy="209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2"/>
          <p:cNvSpPr txBox="1">
            <a:spLocks/>
          </p:cNvSpPr>
          <p:nvPr/>
        </p:nvSpPr>
        <p:spPr>
          <a:xfrm>
            <a:off x="422565" y="534337"/>
            <a:ext cx="6242342" cy="523220"/>
          </a:xfrm>
          <a:prstGeom prst="rect">
            <a:avLst/>
          </a:prstGeom>
          <a:noFill/>
        </p:spPr>
        <p:txBody>
          <a:bodyPr vert="horz" wrap="square" lIns="91440" tIns="45720" rIns="91440" bIns="45720" rtlCol="0" anchor="b" anchorCtr="0">
            <a:sp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2800" smtClean="0"/>
              <a:t>IH-Struktur</a:t>
            </a:r>
            <a:endParaRPr lang="de-DE" sz="2800" dirty="0"/>
          </a:p>
        </p:txBody>
      </p:sp>
    </p:spTree>
    <p:extLst>
      <p:ext uri="{BB962C8B-B14F-4D97-AF65-F5344CB8AC3E}">
        <p14:creationId xmlns:p14="http://schemas.microsoft.com/office/powerpoint/2010/main" val="2680080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1162050"/>
            <a:ext cx="718185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IH-Struktur</a:t>
            </a:r>
            <a:endParaRPr lang="de-DE" sz="2800" dirty="0"/>
          </a:p>
        </p:txBody>
      </p:sp>
    </p:spTree>
    <p:extLst>
      <p:ext uri="{BB962C8B-B14F-4D97-AF65-F5344CB8AC3E}">
        <p14:creationId xmlns:p14="http://schemas.microsoft.com/office/powerpoint/2010/main" val="189824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4" y="534337"/>
            <a:ext cx="6625935" cy="523220"/>
          </a:xfrm>
          <a:prstGeom prst="rect">
            <a:avLst/>
          </a:prstGeom>
          <a:noFill/>
        </p:spPr>
        <p:txBody>
          <a:bodyPr wrap="square" rtlCol="0">
            <a:spAutoFit/>
          </a:bodyPr>
          <a:lstStyle/>
          <a:p>
            <a:r>
              <a:rPr lang="de-DE" sz="2800" dirty="0" smtClean="0"/>
              <a:t>Unterschiedliche Moden IH-Struktur</a:t>
            </a:r>
            <a:endParaRPr lang="de-DE" sz="2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5428"/>
          <a:stretch/>
        </p:blipFill>
        <p:spPr bwMode="auto">
          <a:xfrm>
            <a:off x="72430" y="1694571"/>
            <a:ext cx="5156795" cy="15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141"/>
          <a:stretch/>
        </p:blipFill>
        <p:spPr bwMode="auto">
          <a:xfrm>
            <a:off x="72430" y="4340113"/>
            <a:ext cx="5156795" cy="157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626" y="3905571"/>
            <a:ext cx="3905374" cy="2543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425" y="1174739"/>
            <a:ext cx="38385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894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a:t>C</a:t>
            </a:r>
            <a:r>
              <a:rPr lang="de-DE" sz="2800" dirty="0" smtClean="0"/>
              <a:t>H-Struktur</a:t>
            </a:r>
            <a:endParaRPr lang="de-DE"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564" y="1340768"/>
            <a:ext cx="66294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958971" y="3744069"/>
            <a:ext cx="7196586" cy="2308324"/>
          </a:xfrm>
          <a:prstGeom prst="rect">
            <a:avLst/>
          </a:prstGeom>
          <a:noFill/>
        </p:spPr>
        <p:txBody>
          <a:bodyPr wrap="square" rtlCol="0">
            <a:spAutoFit/>
          </a:bodyPr>
          <a:lstStyle/>
          <a:p>
            <a:pPr marL="285750" indent="-285750">
              <a:buFontTx/>
              <a:buChar char="-"/>
            </a:pPr>
            <a:r>
              <a:rPr lang="de-DE" dirty="0" smtClean="0"/>
              <a:t>Crossbar H-Moden Beschleuniger erstmals 1998 vorgeschlagen</a:t>
            </a:r>
          </a:p>
          <a:p>
            <a:pPr marL="285750" indent="-285750">
              <a:buFontTx/>
              <a:buChar char="-"/>
            </a:pPr>
            <a:r>
              <a:rPr lang="de-DE" dirty="0" smtClean="0"/>
              <a:t>arbeitet in der H</a:t>
            </a:r>
            <a:r>
              <a:rPr lang="de-DE" sz="900" dirty="0" smtClean="0"/>
              <a:t>21(0)</a:t>
            </a:r>
            <a:r>
              <a:rPr lang="de-DE" dirty="0" smtClean="0"/>
              <a:t>-Mode</a:t>
            </a:r>
          </a:p>
          <a:p>
            <a:pPr marL="285750" indent="-285750">
              <a:buFontTx/>
              <a:buChar char="-"/>
            </a:pPr>
            <a:r>
              <a:rPr lang="de-DE" dirty="0" smtClean="0"/>
              <a:t>schwingt mit doppelter Frequenz im Vergleich zu einer IH-Struktur mit  vergleichbarer Außenkontur.</a:t>
            </a:r>
          </a:p>
          <a:p>
            <a:pPr marL="285750" indent="-285750">
              <a:buFontTx/>
              <a:buChar char="-"/>
            </a:pPr>
            <a:r>
              <a:rPr lang="de-DE" dirty="0" smtClean="0"/>
              <a:t>Stützen um jeweils 90° gedreht.</a:t>
            </a:r>
          </a:p>
          <a:p>
            <a:pPr marL="285750" indent="-285750">
              <a:buFontTx/>
              <a:buChar char="-"/>
            </a:pPr>
            <a:r>
              <a:rPr lang="de-DE" dirty="0" smtClean="0"/>
              <a:t>Höhere Steifigkeit durch Doppelstützen.</a:t>
            </a:r>
          </a:p>
          <a:p>
            <a:pPr marL="285750" indent="-285750">
              <a:buFontTx/>
              <a:buChar char="-"/>
            </a:pPr>
            <a:r>
              <a:rPr lang="de-DE" dirty="0" smtClean="0"/>
              <a:t>Supraleitende Struktur möglich</a:t>
            </a:r>
          </a:p>
          <a:p>
            <a:pPr marL="285750" indent="-285750">
              <a:buFontTx/>
              <a:buChar char="-"/>
            </a:pPr>
            <a:r>
              <a:rPr lang="de-DE" dirty="0" smtClean="0"/>
              <a:t>Noch keine Test mit Strahl</a:t>
            </a:r>
            <a:endParaRPr lang="de-DE" dirty="0"/>
          </a:p>
        </p:txBody>
      </p:sp>
    </p:spTree>
    <p:extLst>
      <p:ext uri="{BB962C8B-B14F-4D97-AF65-F5344CB8AC3E}">
        <p14:creationId xmlns:p14="http://schemas.microsoft.com/office/powerpoint/2010/main" val="1907046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490" y="250950"/>
            <a:ext cx="6242342" cy="787557"/>
          </a:xfrm>
        </p:spPr>
        <p:txBody>
          <a:bodyPr/>
          <a:lstStyle/>
          <a:p>
            <a:r>
              <a:rPr lang="de-DE" dirty="0" smtClean="0"/>
              <a:t>Erster Statischer Beschleuniger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55" y="1553646"/>
            <a:ext cx="5667375"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35555" y="1368980"/>
            <a:ext cx="5178135" cy="369332"/>
          </a:xfrm>
          <a:prstGeom prst="rect">
            <a:avLst/>
          </a:prstGeom>
        </p:spPr>
        <p:txBody>
          <a:bodyPr vert="horz" wrap="square" lIns="91440" tIns="45720" rIns="91440" bIns="45720" rtlCol="0" anchor="t">
            <a:spAutoFit/>
          </a:bodyPr>
          <a:lstStyle/>
          <a:p>
            <a:pPr algn="l"/>
            <a:r>
              <a:rPr lang="de-DE" dirty="0" smtClean="0"/>
              <a:t>Kathodenstrahlröhre / </a:t>
            </a:r>
            <a:r>
              <a:rPr lang="de-DE" dirty="0" err="1" smtClean="0"/>
              <a:t>Braunsche</a:t>
            </a:r>
            <a:r>
              <a:rPr lang="de-DE" dirty="0" smtClean="0"/>
              <a:t> Röhre</a:t>
            </a:r>
            <a:endParaRPr lang="de-DE" dirty="0" smtClean="0"/>
          </a:p>
        </p:txBody>
      </p:sp>
      <mc:AlternateContent xmlns:mc="http://schemas.openxmlformats.org/markup-compatibility/2006">
        <mc:Choice xmlns:a14="http://schemas.microsoft.com/office/drawing/2010/main" Requires="a14">
          <p:sp>
            <p:nvSpPr>
              <p:cNvPr id="4" name="Textfeld 3"/>
              <p:cNvSpPr txBox="1"/>
              <p:nvPr/>
            </p:nvSpPr>
            <p:spPr>
              <a:xfrm>
                <a:off x="571499" y="5362575"/>
                <a:ext cx="4505325" cy="1200329"/>
              </a:xfrm>
              <a:prstGeom prst="rect">
                <a:avLst/>
              </a:prstGeom>
            </p:spPr>
            <p:txBody>
              <a:bodyPr vert="horz" wrap="square" lIns="91440" tIns="45720" rIns="91440" bIns="45720" rtlCol="0" anchor="t">
                <a:spAutoFit/>
              </a:bodyPr>
              <a:lstStyle/>
              <a:p>
                <a:pPr marL="285750" indent="-285750" algn="l">
                  <a:buFont typeface="Arial" panose="020B0604020202020204" pitchFamily="34" charset="0"/>
                  <a:buChar char="•"/>
                </a:pPr>
                <a:r>
                  <a:rPr lang="de-DE" dirty="0" smtClean="0">
                    <a:ea typeface="Cambria Math"/>
                  </a:rPr>
                  <a:t>Grundprinzip : </a:t>
                </a:r>
                <a14:m>
                  <m:oMath xmlns:m="http://schemas.openxmlformats.org/officeDocument/2006/math">
                    <m:r>
                      <a:rPr lang="de-DE" i="1" smtClean="0">
                        <a:latin typeface="Cambria Math"/>
                        <a:ea typeface="Cambria Math"/>
                      </a:rPr>
                      <m:t>∆</m:t>
                    </m:r>
                    <m:r>
                      <a:rPr lang="de-DE" b="0" i="1" smtClean="0">
                        <a:latin typeface="Cambria Math"/>
                        <a:ea typeface="Cambria Math"/>
                      </a:rPr>
                      <m:t>𝐸</m:t>
                    </m:r>
                    <m:r>
                      <a:rPr lang="de-DE" b="0" i="1" smtClean="0">
                        <a:latin typeface="Cambria Math"/>
                        <a:ea typeface="Cambria Math"/>
                      </a:rPr>
                      <m:t>=</m:t>
                    </m:r>
                    <m:r>
                      <a:rPr lang="de-DE" b="0" i="1" smtClean="0">
                        <a:latin typeface="Cambria Math"/>
                        <a:ea typeface="Cambria Math"/>
                      </a:rPr>
                      <m:t>𝑒</m:t>
                    </m:r>
                    <m:r>
                      <a:rPr lang="de-DE" b="0" i="1" smtClean="0">
                        <a:latin typeface="Cambria Math"/>
                        <a:ea typeface="Cambria Math"/>
                      </a:rPr>
                      <m:t> ∙ ∆</m:t>
                    </m:r>
                    <m:r>
                      <a:rPr lang="de-DE" b="0" i="1" smtClean="0">
                        <a:latin typeface="Cambria Math"/>
                        <a:ea typeface="Cambria Math"/>
                      </a:rPr>
                      <m:t>𝑈</m:t>
                    </m:r>
                  </m:oMath>
                </a14:m>
                <a:endParaRPr lang="de-DE" dirty="0" smtClean="0"/>
              </a:p>
              <a:p>
                <a:pPr marL="285750" indent="-285750" algn="l">
                  <a:buFont typeface="Arial" panose="020B0604020202020204" pitchFamily="34" charset="0"/>
                  <a:buChar char="•"/>
                </a:pPr>
                <a:r>
                  <a:rPr lang="de-DE" dirty="0" smtClean="0"/>
                  <a:t>limitiert durch Spannung</a:t>
                </a:r>
              </a:p>
              <a:p>
                <a:pPr marL="285750" indent="-285750" algn="l">
                  <a:buFont typeface="Arial" panose="020B0604020202020204" pitchFamily="34" charset="0"/>
                  <a:buChar char="•"/>
                </a:pPr>
                <a:r>
                  <a:rPr lang="de-DE" dirty="0" smtClean="0"/>
                  <a:t>Überschläge bei zu hohen Spannungen</a:t>
                </a:r>
              </a:p>
              <a:p>
                <a:pPr algn="l"/>
                <a:endParaRPr lang="de-DE" dirty="0" smtClean="0"/>
              </a:p>
            </p:txBody>
          </p:sp>
        </mc:Choice>
        <mc:Fallback>
          <p:sp>
            <p:nvSpPr>
              <p:cNvPr id="4" name="Textfeld 3"/>
              <p:cNvSpPr txBox="1">
                <a:spLocks noRot="1" noChangeAspect="1" noMove="1" noResize="1" noEditPoints="1" noAdjustHandles="1" noChangeArrowheads="1" noChangeShapeType="1" noTextEdit="1"/>
              </p:cNvSpPr>
              <p:nvPr/>
            </p:nvSpPr>
            <p:spPr>
              <a:xfrm>
                <a:off x="571499" y="5362575"/>
                <a:ext cx="4505325" cy="1200329"/>
              </a:xfrm>
              <a:prstGeom prst="rect">
                <a:avLst/>
              </a:prstGeom>
              <a:blipFill rotWithShape="1">
                <a:blip r:embed="rId3"/>
                <a:stretch>
                  <a:fillRect l="-947" t="-2538" r="-677"/>
                </a:stretch>
              </a:blipFill>
            </p:spPr>
            <p:txBody>
              <a:bodyPr/>
              <a:lstStyle/>
              <a:p>
                <a:r>
                  <a:rPr lang="de-DE">
                    <a:noFill/>
                  </a:rPr>
                  <a:t> </a:t>
                </a:r>
              </a:p>
            </p:txBody>
          </p:sp>
        </mc:Fallback>
      </mc:AlternateContent>
    </p:spTree>
    <p:extLst>
      <p:ext uri="{BB962C8B-B14F-4D97-AF65-F5344CB8AC3E}">
        <p14:creationId xmlns:p14="http://schemas.microsoft.com/office/powerpoint/2010/main" val="2444210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prstGeom prst="rect">
            <a:avLst/>
          </a:prstGeom>
          <a:noFill/>
        </p:spPr>
        <p:txBody>
          <a:bodyPr wrap="square" rtlCol="0">
            <a:spAutoFit/>
          </a:bodyPr>
          <a:lstStyle/>
          <a:p>
            <a:r>
              <a:rPr lang="de-DE" sz="2800" dirty="0"/>
              <a:t>C</a:t>
            </a:r>
            <a:r>
              <a:rPr lang="de-DE" sz="2800" dirty="0" smtClean="0"/>
              <a:t>H-Struktur</a:t>
            </a:r>
            <a:endParaRPr lang="de-DE"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518561"/>
            <a:ext cx="8553449" cy="461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177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43" y="1285749"/>
            <a:ext cx="3402657" cy="522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H-Moden  Struktur</a:t>
            </a:r>
            <a:endParaRPr lang="de-DE" sz="2800" dirty="0"/>
          </a:p>
        </p:txBody>
      </p:sp>
      <p:sp>
        <p:nvSpPr>
          <p:cNvPr id="2" name="Textfeld 1"/>
          <p:cNvSpPr txBox="1"/>
          <p:nvPr/>
        </p:nvSpPr>
        <p:spPr>
          <a:xfrm>
            <a:off x="4981575" y="1743075"/>
            <a:ext cx="3686175" cy="2862322"/>
          </a:xfrm>
          <a:prstGeom prst="rect">
            <a:avLst/>
          </a:prstGeom>
        </p:spPr>
        <p:txBody>
          <a:bodyPr vert="horz" wrap="square" lIns="91440" tIns="45720" rIns="91440" bIns="45720" rtlCol="0" anchor="t">
            <a:spAutoFit/>
          </a:bodyPr>
          <a:lstStyle/>
          <a:p>
            <a:pPr algn="l"/>
            <a:r>
              <a:rPr lang="de-DE" dirty="0" smtClean="0"/>
              <a:t>Maximale </a:t>
            </a:r>
            <a:r>
              <a:rPr lang="de-DE" dirty="0" err="1" smtClean="0"/>
              <a:t>Gapspannung</a:t>
            </a:r>
            <a:r>
              <a:rPr lang="de-DE" dirty="0" smtClean="0"/>
              <a:t>:</a:t>
            </a:r>
          </a:p>
          <a:p>
            <a:pPr algn="l"/>
            <a:endParaRPr lang="de-DE" dirty="0" smtClean="0"/>
          </a:p>
          <a:p>
            <a:pPr marL="285750" indent="-285750" algn="l">
              <a:buFontTx/>
              <a:buChar char="-"/>
            </a:pPr>
            <a:r>
              <a:rPr lang="de-DE" dirty="0" smtClean="0"/>
              <a:t>IH-</a:t>
            </a:r>
            <a:r>
              <a:rPr lang="de-DE" dirty="0" err="1" smtClean="0"/>
              <a:t>Stuktur</a:t>
            </a:r>
            <a:r>
              <a:rPr lang="de-DE" dirty="0" smtClean="0"/>
              <a:t>		:  0,5 MeV/m</a:t>
            </a:r>
          </a:p>
          <a:p>
            <a:pPr marL="285750" indent="-285750" algn="l">
              <a:buFontTx/>
              <a:buChar char="-"/>
            </a:pPr>
            <a:r>
              <a:rPr lang="de-DE" dirty="0" smtClean="0"/>
              <a:t>CH-Struktur	:  0,5 MeV/m</a:t>
            </a:r>
          </a:p>
          <a:p>
            <a:pPr marL="285750" indent="-285750" algn="l">
              <a:buFontTx/>
              <a:buChar char="-"/>
            </a:pPr>
            <a:r>
              <a:rPr lang="de-DE" dirty="0" err="1" smtClean="0"/>
              <a:t>sl</a:t>
            </a:r>
            <a:r>
              <a:rPr lang="de-DE" dirty="0" smtClean="0"/>
              <a:t> CH-Struktur	:  17 MeV/m</a:t>
            </a:r>
          </a:p>
          <a:p>
            <a:pPr marL="285750" indent="-285750" algn="l">
              <a:buFontTx/>
              <a:buChar char="-"/>
            </a:pPr>
            <a:endParaRPr lang="de-DE" dirty="0"/>
          </a:p>
          <a:p>
            <a:pPr marL="285750" indent="-285750" algn="l">
              <a:buFontTx/>
              <a:buChar char="-"/>
            </a:pPr>
            <a:r>
              <a:rPr lang="de-DE" dirty="0" smtClean="0"/>
              <a:t>Vergleich Alvarez :  0,5 MeV/m jedoch viel höhere Verluste da der Strom längere Strecken zurück legen muss</a:t>
            </a:r>
          </a:p>
        </p:txBody>
      </p:sp>
    </p:spTree>
    <p:extLst>
      <p:ext uri="{BB962C8B-B14F-4D97-AF65-F5344CB8AC3E}">
        <p14:creationId xmlns:p14="http://schemas.microsoft.com/office/powerpoint/2010/main" val="1584112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RFQ (Radio </a:t>
            </a:r>
            <a:r>
              <a:rPr lang="de-DE" sz="2800" dirty="0" err="1" smtClean="0"/>
              <a:t>Frequency</a:t>
            </a:r>
            <a:r>
              <a:rPr lang="de-DE" sz="2800" dirty="0" smtClean="0"/>
              <a:t> Quadrupol)</a:t>
            </a:r>
            <a:endParaRPr lang="de-DE"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1" y="1303219"/>
            <a:ext cx="2748007" cy="4049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66572" y="1967505"/>
            <a:ext cx="4040304" cy="273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46479" y="1851069"/>
            <a:ext cx="4049022" cy="295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952499" y="5292824"/>
            <a:ext cx="7305675" cy="646331"/>
          </a:xfrm>
          <a:prstGeom prst="rect">
            <a:avLst/>
          </a:prstGeom>
          <a:noFill/>
        </p:spPr>
        <p:txBody>
          <a:bodyPr wrap="square" rtlCol="0">
            <a:spAutoFit/>
          </a:bodyPr>
          <a:lstStyle/>
          <a:p>
            <a:r>
              <a:rPr lang="de-DE" dirty="0" smtClean="0"/>
              <a:t>Hauptaufgabe: </a:t>
            </a:r>
            <a:r>
              <a:rPr lang="de-DE" b="1" dirty="0" smtClean="0"/>
              <a:t>Vorbeschleunigung</a:t>
            </a:r>
            <a:r>
              <a:rPr lang="de-DE" dirty="0" smtClean="0"/>
              <a:t> und </a:t>
            </a:r>
            <a:r>
              <a:rPr lang="de-DE" b="1" dirty="0" err="1" smtClean="0"/>
              <a:t>Bunchen</a:t>
            </a:r>
            <a:r>
              <a:rPr lang="de-DE" dirty="0" smtClean="0"/>
              <a:t> des aus der Quelle kommenden Strahls für die weiteren Beschleuniger Kavitäten.</a:t>
            </a:r>
            <a:endParaRPr lang="de-DE" dirty="0"/>
          </a:p>
        </p:txBody>
      </p:sp>
      <p:sp>
        <p:nvSpPr>
          <p:cNvPr id="9" name="Textfeld 8"/>
          <p:cNvSpPr txBox="1"/>
          <p:nvPr/>
        </p:nvSpPr>
        <p:spPr>
          <a:xfrm>
            <a:off x="2124076" y="6071952"/>
            <a:ext cx="2222376" cy="369332"/>
          </a:xfrm>
          <a:prstGeom prst="rect">
            <a:avLst/>
          </a:prstGeom>
          <a:noFill/>
        </p:spPr>
        <p:txBody>
          <a:bodyPr wrap="square" rtlCol="0">
            <a:spAutoFit/>
          </a:bodyPr>
          <a:lstStyle/>
          <a:p>
            <a:r>
              <a:rPr lang="de-DE" dirty="0" smtClean="0"/>
              <a:t>Resonanzfrequenz:</a:t>
            </a:r>
            <a:endParaRPr lang="de-DE" dirty="0"/>
          </a:p>
        </p:txBody>
      </p:sp>
      <mc:AlternateContent xmlns:mc="http://schemas.openxmlformats.org/markup-compatibility/2006" xmlns:a14="http://schemas.microsoft.com/office/drawing/2010/main">
        <mc:Choice Requires="a14">
          <p:sp>
            <p:nvSpPr>
              <p:cNvPr id="10" name="Textfeld 9"/>
              <p:cNvSpPr txBox="1"/>
              <p:nvPr/>
            </p:nvSpPr>
            <p:spPr>
              <a:xfrm>
                <a:off x="4283968" y="5914790"/>
                <a:ext cx="1133708"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a:ea typeface="Cambria Math"/>
                        </a:rPr>
                        <m:t>𝜔</m:t>
                      </m:r>
                      <m:r>
                        <a:rPr lang="de-DE" i="1" smtClean="0">
                          <a:latin typeface="Cambria Math"/>
                          <a:ea typeface="Cambria Math"/>
                        </a:rPr>
                        <m:t>=</m:t>
                      </m:r>
                      <m:f>
                        <m:fPr>
                          <m:ctrlPr>
                            <a:rPr lang="de-DE" i="1" smtClean="0">
                              <a:latin typeface="Cambria Math"/>
                              <a:ea typeface="Cambria Math"/>
                            </a:rPr>
                          </m:ctrlPr>
                        </m:fPr>
                        <m:num>
                          <m:r>
                            <a:rPr lang="de-DE" b="0" i="1" smtClean="0">
                              <a:latin typeface="Cambria Math"/>
                              <a:ea typeface="Cambria Math"/>
                            </a:rPr>
                            <m:t>1</m:t>
                          </m:r>
                        </m:num>
                        <m:den>
                          <m:rad>
                            <m:radPr>
                              <m:degHide m:val="on"/>
                              <m:ctrlPr>
                                <a:rPr lang="de-DE" i="1" smtClean="0">
                                  <a:latin typeface="Cambria Math"/>
                                  <a:ea typeface="Cambria Math"/>
                                </a:rPr>
                              </m:ctrlPr>
                            </m:radPr>
                            <m:deg/>
                            <m:e>
                              <m:r>
                                <a:rPr lang="de-DE" b="0" i="1" smtClean="0">
                                  <a:latin typeface="Cambria Math"/>
                                  <a:ea typeface="Cambria Math"/>
                                </a:rPr>
                                <m:t>𝐿𝐶</m:t>
                              </m:r>
                            </m:e>
                          </m:rad>
                        </m:den>
                      </m:f>
                    </m:oMath>
                  </m:oMathPara>
                </a14:m>
                <a:endParaRPr lang="de-DE" dirty="0"/>
              </a:p>
            </p:txBody>
          </p:sp>
        </mc:Choice>
        <mc:Fallback xmlns="">
          <p:sp>
            <p:nvSpPr>
              <p:cNvPr id="10" name="Textfeld 9"/>
              <p:cNvSpPr txBox="1">
                <a:spLocks noRot="1" noChangeAspect="1" noMove="1" noResize="1" noEditPoints="1" noAdjustHandles="1" noChangeArrowheads="1" noChangeShapeType="1" noTextEdit="1"/>
              </p:cNvSpPr>
              <p:nvPr/>
            </p:nvSpPr>
            <p:spPr>
              <a:xfrm>
                <a:off x="4283968" y="5914790"/>
                <a:ext cx="1133708" cy="664606"/>
              </a:xfrm>
              <a:prstGeom prst="rect">
                <a:avLst/>
              </a:prstGeom>
              <a:blipFill rotWithShape="1">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989716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Beschleunigung im RFQ</a:t>
            </a:r>
            <a:endParaRPr lang="de-DE" sz="2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2966"/>
          <a:stretch/>
        </p:blipFill>
        <p:spPr bwMode="auto">
          <a:xfrm>
            <a:off x="1086222" y="1296190"/>
            <a:ext cx="6342856" cy="342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47650" y="4632945"/>
            <a:ext cx="8772525" cy="2031325"/>
          </a:xfrm>
          <a:prstGeom prst="rect">
            <a:avLst/>
          </a:prstGeom>
          <a:noFill/>
        </p:spPr>
        <p:txBody>
          <a:bodyPr wrap="square" rtlCol="0">
            <a:spAutoFit/>
          </a:bodyPr>
          <a:lstStyle/>
          <a:p>
            <a:pPr marL="285750" indent="-285750">
              <a:buFontTx/>
              <a:buChar char="-"/>
            </a:pPr>
            <a:r>
              <a:rPr lang="de-DE" dirty="0" smtClean="0"/>
              <a:t>Notwendige longitudinale Felder für die Beschleunigung durch geeignete Querschnittsmodulation.</a:t>
            </a:r>
          </a:p>
          <a:p>
            <a:pPr marL="285750" indent="-285750">
              <a:buFontTx/>
              <a:buChar char="-"/>
            </a:pPr>
            <a:r>
              <a:rPr lang="de-DE" dirty="0" smtClean="0"/>
              <a:t>benachbarte Elektroden immer gegensätzlich geladen und moduliert.</a:t>
            </a:r>
          </a:p>
          <a:p>
            <a:pPr marL="285750" indent="-285750">
              <a:buFontTx/>
              <a:buChar char="-"/>
            </a:pPr>
            <a:r>
              <a:rPr lang="de-DE" dirty="0" smtClean="0"/>
              <a:t>elektrische Feldstärke lässt sich in radiale Komponente E</a:t>
            </a:r>
            <a:r>
              <a:rPr lang="de-DE" sz="1200" dirty="0" smtClean="0"/>
              <a:t>r</a:t>
            </a:r>
            <a:r>
              <a:rPr lang="de-DE" dirty="0" smtClean="0"/>
              <a:t> und longitudinale Komponente </a:t>
            </a:r>
            <a:r>
              <a:rPr lang="de-DE" dirty="0" err="1" smtClean="0"/>
              <a:t>E</a:t>
            </a:r>
            <a:r>
              <a:rPr lang="de-DE" sz="1200" dirty="0" err="1" smtClean="0"/>
              <a:t>z</a:t>
            </a:r>
            <a:r>
              <a:rPr lang="de-DE" dirty="0" smtClean="0"/>
              <a:t> aufteilen.</a:t>
            </a:r>
          </a:p>
          <a:p>
            <a:pPr marL="285750" indent="-285750">
              <a:buFontTx/>
              <a:buChar char="-"/>
            </a:pPr>
            <a:r>
              <a:rPr lang="de-DE" dirty="0" smtClean="0"/>
              <a:t>nur jede zweite Zelle ist besetzt.   </a:t>
            </a:r>
            <a:r>
              <a:rPr lang="de-DE" dirty="0" smtClean="0">
                <a:sym typeface="Wingdings" panose="05000000000000000000" pitchFamily="2" charset="2"/>
              </a:rPr>
              <a:t>→ 	</a:t>
            </a:r>
            <a:r>
              <a:rPr lang="de-DE" dirty="0" err="1" smtClean="0">
                <a:sym typeface="Wingdings" panose="05000000000000000000" pitchFamily="2" charset="2"/>
              </a:rPr>
              <a:t>Wideröe´sche</a:t>
            </a:r>
            <a:r>
              <a:rPr lang="de-DE" dirty="0" smtClean="0">
                <a:sym typeface="Wingdings" panose="05000000000000000000" pitchFamily="2" charset="2"/>
              </a:rPr>
              <a:t> Bedingung</a:t>
            </a:r>
            <a:endParaRPr lang="de-DE" dirty="0" smtClean="0"/>
          </a:p>
          <a:p>
            <a:pPr marL="285750" indent="-285750">
              <a:buFontTx/>
              <a:buChar char="-"/>
            </a:pPr>
            <a:r>
              <a:rPr lang="de-DE" dirty="0" smtClean="0"/>
              <a:t>Wegen Geschwindigkeitszuwachs muss sich die Modulationsperiode vergrößern.</a:t>
            </a:r>
            <a:endParaRPr lang="de-DE" dirty="0"/>
          </a:p>
        </p:txBody>
      </p:sp>
    </p:spTree>
    <p:extLst>
      <p:ext uri="{BB962C8B-B14F-4D97-AF65-F5344CB8AC3E}">
        <p14:creationId xmlns:p14="http://schemas.microsoft.com/office/powerpoint/2010/main" val="2351579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Fokussieren im RFQ</a:t>
            </a:r>
            <a:endParaRPr lang="de-DE" sz="2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333" b="1409"/>
          <a:stretch/>
        </p:blipFill>
        <p:spPr bwMode="auto">
          <a:xfrm>
            <a:off x="1181472" y="1295053"/>
            <a:ext cx="6342856" cy="247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50" y="3732449"/>
            <a:ext cx="55245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39552" y="5661248"/>
            <a:ext cx="8856984" cy="1477328"/>
          </a:xfrm>
          <a:prstGeom prst="rect">
            <a:avLst/>
          </a:prstGeom>
          <a:noFill/>
        </p:spPr>
        <p:txBody>
          <a:bodyPr wrap="square" rtlCol="0">
            <a:spAutoFit/>
          </a:bodyPr>
          <a:lstStyle/>
          <a:p>
            <a:pPr marL="285750" indent="-285750">
              <a:buFontTx/>
              <a:buChar char="-"/>
            </a:pPr>
            <a:r>
              <a:rPr lang="de-DE" dirty="0" smtClean="0"/>
              <a:t>Quadrupol fokussiert in einer Richtung und </a:t>
            </a:r>
            <a:r>
              <a:rPr lang="de-DE" dirty="0" err="1" smtClean="0"/>
              <a:t>defokussiert</a:t>
            </a:r>
            <a:r>
              <a:rPr lang="de-DE" dirty="0" smtClean="0"/>
              <a:t> in die andere.</a:t>
            </a:r>
          </a:p>
          <a:p>
            <a:pPr marL="285750" indent="-285750">
              <a:buFontTx/>
              <a:buChar char="-"/>
            </a:pPr>
            <a:r>
              <a:rPr lang="de-DE" dirty="0" smtClean="0"/>
              <a:t>Durch Umpolung der Elektroden entstehen aneinandergereihte Quadrupole</a:t>
            </a:r>
          </a:p>
          <a:p>
            <a:pPr marL="285750" indent="-285750">
              <a:buFontTx/>
              <a:buChar char="-"/>
            </a:pPr>
            <a:r>
              <a:rPr lang="de-DE" dirty="0" smtClean="0"/>
              <a:t>Durch aneinanderreihen mehrerer Quadrupole  → fokussierende Nettowirkung.</a:t>
            </a:r>
          </a:p>
          <a:p>
            <a:pPr marL="285750" indent="-285750">
              <a:buFontTx/>
              <a:buChar char="-"/>
            </a:pPr>
            <a:endParaRPr lang="de-DE" dirty="0" smtClean="0"/>
          </a:p>
          <a:p>
            <a:pPr marL="285750" indent="-285750">
              <a:buFontTx/>
              <a:buChar char="-"/>
            </a:pPr>
            <a:endParaRPr lang="de-DE" dirty="0"/>
          </a:p>
        </p:txBody>
      </p:sp>
    </p:spTree>
    <p:extLst>
      <p:ext uri="{BB962C8B-B14F-4D97-AF65-F5344CB8AC3E}">
        <p14:creationId xmlns:p14="http://schemas.microsoft.com/office/powerpoint/2010/main" val="1545479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err="1" smtClean="0"/>
              <a:t>Bunchen</a:t>
            </a:r>
            <a:r>
              <a:rPr lang="de-DE" sz="2800" dirty="0" smtClean="0"/>
              <a:t> im RFQ</a:t>
            </a:r>
            <a:endParaRPr lang="de-DE"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51" y="1324194"/>
            <a:ext cx="4516999" cy="391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589956" y="1693193"/>
            <a:ext cx="4554043" cy="2308324"/>
          </a:xfrm>
          <a:prstGeom prst="rect">
            <a:avLst/>
          </a:prstGeom>
          <a:noFill/>
        </p:spPr>
        <p:txBody>
          <a:bodyPr wrap="square" rtlCol="0">
            <a:spAutoFit/>
          </a:bodyPr>
          <a:lstStyle/>
          <a:p>
            <a:pPr marL="285750" indent="-285750">
              <a:buFontTx/>
              <a:buChar char="-"/>
            </a:pPr>
            <a:r>
              <a:rPr lang="de-DE" sz="1600" dirty="0" smtClean="0"/>
              <a:t>Sollphase </a:t>
            </a:r>
            <a:r>
              <a:rPr lang="de-DE" sz="1600" dirty="0" err="1" smtClean="0">
                <a:latin typeface="Symbol" panose="05050102010706020507" pitchFamily="18" charset="2"/>
              </a:rPr>
              <a:t>j</a:t>
            </a:r>
            <a:r>
              <a:rPr lang="de-DE" sz="1600" dirty="0" err="1" smtClean="0"/>
              <a:t>s</a:t>
            </a:r>
            <a:endParaRPr lang="de-DE" sz="1600" dirty="0" smtClean="0"/>
          </a:p>
          <a:p>
            <a:pPr marL="285750" indent="-285750">
              <a:buFontTx/>
              <a:buChar char="-"/>
            </a:pPr>
            <a:r>
              <a:rPr lang="de-DE" sz="1600" dirty="0" smtClean="0"/>
              <a:t>Nacheilende Ionen (Phasenlage bis -</a:t>
            </a:r>
            <a:r>
              <a:rPr lang="de-DE" sz="1600" dirty="0" smtClean="0">
                <a:latin typeface="Symbol" panose="05050102010706020507" pitchFamily="18" charset="2"/>
              </a:rPr>
              <a:t> </a:t>
            </a:r>
            <a:r>
              <a:rPr lang="de-DE" sz="1600" dirty="0" err="1" smtClean="0">
                <a:latin typeface="Symbol" panose="05050102010706020507" pitchFamily="18" charset="2"/>
              </a:rPr>
              <a:t>j</a:t>
            </a:r>
            <a:r>
              <a:rPr lang="de-DE" sz="1600" dirty="0" err="1" smtClean="0"/>
              <a:t>s</a:t>
            </a:r>
            <a:r>
              <a:rPr lang="de-DE" sz="1600" dirty="0" smtClean="0"/>
              <a:t>) werden stärker beschleunigt.</a:t>
            </a:r>
          </a:p>
          <a:p>
            <a:pPr marL="285750" indent="-285750">
              <a:buFontTx/>
              <a:buChar char="-"/>
            </a:pPr>
            <a:r>
              <a:rPr lang="de-DE" sz="1600" dirty="0" smtClean="0"/>
              <a:t>Vorauslaufende  Ionen werden weniger stark beschleunigt.</a:t>
            </a:r>
          </a:p>
          <a:p>
            <a:pPr marL="285750" indent="-285750">
              <a:buFontTx/>
              <a:buChar char="-"/>
            </a:pPr>
            <a:r>
              <a:rPr lang="de-DE" sz="1600" dirty="0" smtClean="0"/>
              <a:t>Ionen in diesem Bereich bewegen sich auf stabilen Bahnen.</a:t>
            </a:r>
          </a:p>
          <a:p>
            <a:pPr marL="285750" indent="-285750">
              <a:buFontTx/>
              <a:buChar char="-"/>
            </a:pPr>
            <a:r>
              <a:rPr lang="de-DE" sz="1600" dirty="0" smtClean="0"/>
              <a:t>stabiler Bereich (</a:t>
            </a:r>
            <a:r>
              <a:rPr lang="de-DE" sz="1600" dirty="0" err="1" smtClean="0"/>
              <a:t>Separatrix</a:t>
            </a:r>
            <a:r>
              <a:rPr lang="de-DE" sz="1600" dirty="0" smtClean="0"/>
              <a:t>) wird als </a:t>
            </a:r>
            <a:r>
              <a:rPr lang="de-DE" sz="1600" dirty="0" err="1" smtClean="0"/>
              <a:t>Bunch</a:t>
            </a:r>
            <a:r>
              <a:rPr lang="de-DE" sz="1600" dirty="0" smtClean="0"/>
              <a:t> abgetrennt.</a:t>
            </a:r>
            <a:endParaRPr lang="de-DE" sz="1600" dirty="0"/>
          </a:p>
        </p:txBody>
      </p:sp>
      <p:sp>
        <p:nvSpPr>
          <p:cNvPr id="2" name="Ellipse 1"/>
          <p:cNvSpPr/>
          <p:nvPr/>
        </p:nvSpPr>
        <p:spPr>
          <a:xfrm>
            <a:off x="2638425" y="3219930"/>
            <a:ext cx="130757" cy="123825"/>
          </a:xfrm>
          <a:prstGeom prst="ellipse">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7" name="Gerade Verbindung mit Pfeil 6"/>
          <p:cNvCxnSpPr/>
          <p:nvPr/>
        </p:nvCxnSpPr>
        <p:spPr>
          <a:xfrm>
            <a:off x="2769182" y="3343755"/>
            <a:ext cx="238125" cy="200025"/>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625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4 Rod-RFQ</a:t>
            </a:r>
            <a:endParaRPr lang="de-DE" sz="280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46" y="1200149"/>
            <a:ext cx="4179630" cy="270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699" y="3888408"/>
            <a:ext cx="4180177" cy="271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968" y="1209675"/>
            <a:ext cx="3962400" cy="539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92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txBox="1">
            <a:spLocks noGrp="1"/>
          </p:cNvSpPr>
          <p:nvPr>
            <p:ph type="title"/>
          </p:nvPr>
        </p:nvSpPr>
        <p:spPr>
          <a:prstGeom prst="rect">
            <a:avLst/>
          </a:prstGeom>
          <a:noFill/>
        </p:spPr>
        <p:txBody>
          <a:bodyPr wrap="square" rtlCol="0">
            <a:spAutoFit/>
          </a:bodyPr>
          <a:lstStyle/>
          <a:p>
            <a:r>
              <a:rPr lang="de-DE" sz="2800" dirty="0" smtClean="0"/>
              <a:t>4 Rod-RFQ</a:t>
            </a:r>
            <a:endParaRPr lang="de-DE" sz="2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0" y="1412404"/>
            <a:ext cx="53911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048769"/>
            <a:ext cx="43719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936769"/>
            <a:ext cx="41910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424737" y="1880200"/>
            <a:ext cx="2261938" cy="369332"/>
          </a:xfrm>
          <a:prstGeom prst="rect">
            <a:avLst/>
          </a:prstGeom>
          <a:noFill/>
        </p:spPr>
        <p:txBody>
          <a:bodyPr wrap="square" rtlCol="0">
            <a:spAutoFit/>
          </a:bodyPr>
          <a:lstStyle/>
          <a:p>
            <a:r>
              <a:rPr lang="de-DE" dirty="0" smtClean="0"/>
              <a:t>Resonanzfrequenz:</a:t>
            </a:r>
            <a:endParaRPr lang="de-DE" dirty="0"/>
          </a:p>
        </p:txBody>
      </p:sp>
      <mc:AlternateContent xmlns:mc="http://schemas.openxmlformats.org/markup-compatibility/2006" xmlns:a14="http://schemas.microsoft.com/office/drawing/2010/main">
        <mc:Choice Requires="a14">
          <p:sp>
            <p:nvSpPr>
              <p:cNvPr id="8" name="Textfeld 7"/>
              <p:cNvSpPr txBox="1"/>
              <p:nvPr/>
            </p:nvSpPr>
            <p:spPr>
              <a:xfrm>
                <a:off x="7613104" y="1732563"/>
                <a:ext cx="1133708"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a:ea typeface="Cambria Math"/>
                        </a:rPr>
                        <m:t>𝜔</m:t>
                      </m:r>
                      <m:r>
                        <a:rPr lang="de-DE" i="1" smtClean="0">
                          <a:latin typeface="Cambria Math"/>
                          <a:ea typeface="Cambria Math"/>
                        </a:rPr>
                        <m:t>=</m:t>
                      </m:r>
                      <m:f>
                        <m:fPr>
                          <m:ctrlPr>
                            <a:rPr lang="de-DE" i="1" smtClean="0">
                              <a:latin typeface="Cambria Math"/>
                              <a:ea typeface="Cambria Math"/>
                            </a:rPr>
                          </m:ctrlPr>
                        </m:fPr>
                        <m:num>
                          <m:r>
                            <a:rPr lang="de-DE" b="0" i="1" smtClean="0">
                              <a:latin typeface="Cambria Math"/>
                              <a:ea typeface="Cambria Math"/>
                            </a:rPr>
                            <m:t>1</m:t>
                          </m:r>
                        </m:num>
                        <m:den>
                          <m:rad>
                            <m:radPr>
                              <m:degHide m:val="on"/>
                              <m:ctrlPr>
                                <a:rPr lang="de-DE" i="1" smtClean="0">
                                  <a:latin typeface="Cambria Math"/>
                                  <a:ea typeface="Cambria Math"/>
                                </a:rPr>
                              </m:ctrlPr>
                            </m:radPr>
                            <m:deg/>
                            <m:e>
                              <m:r>
                                <a:rPr lang="de-DE" b="0" i="1" smtClean="0">
                                  <a:latin typeface="Cambria Math"/>
                                  <a:ea typeface="Cambria Math"/>
                                </a:rPr>
                                <m:t>𝐿𝐶</m:t>
                              </m:r>
                            </m:e>
                          </m:rad>
                        </m:den>
                      </m:f>
                    </m:oMath>
                  </m:oMathPara>
                </a14:m>
                <a:endParaRPr lang="de-DE" dirty="0"/>
              </a:p>
            </p:txBody>
          </p:sp>
        </mc:Choice>
        <mc:Fallback xmlns="">
          <p:sp>
            <p:nvSpPr>
              <p:cNvPr id="8" name="Textfeld 7"/>
              <p:cNvSpPr txBox="1">
                <a:spLocks noRot="1" noChangeAspect="1" noMove="1" noResize="1" noEditPoints="1" noAdjustHandles="1" noChangeArrowheads="1" noChangeShapeType="1" noTextEdit="1"/>
              </p:cNvSpPr>
              <p:nvPr/>
            </p:nvSpPr>
            <p:spPr>
              <a:xfrm>
                <a:off x="7613104" y="1732563"/>
                <a:ext cx="1133708" cy="664606"/>
              </a:xfrm>
              <a:prstGeom prst="rect">
                <a:avLst/>
              </a:prstGeom>
              <a:blipFill rotWithShape="1">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91446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txBox="1">
            <a:spLocks noGrp="1"/>
          </p:cNvSpPr>
          <p:nvPr>
            <p:ph type="title"/>
          </p:nvPr>
        </p:nvSpPr>
        <p:spPr>
          <a:prstGeom prst="rect">
            <a:avLst/>
          </a:prstGeom>
          <a:noFill/>
        </p:spPr>
        <p:txBody>
          <a:bodyPr wrap="square" rtlCol="0">
            <a:spAutoFit/>
          </a:bodyPr>
          <a:lstStyle/>
          <a:p>
            <a:r>
              <a:rPr lang="de-DE" sz="2800" dirty="0" smtClean="0"/>
              <a:t>4 Rod-RFQ</a:t>
            </a:r>
            <a:endParaRPr lang="de-DE" sz="2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84949"/>
            <a:ext cx="6207199" cy="149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61" y="2879831"/>
            <a:ext cx="4371714" cy="362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051281"/>
            <a:ext cx="4308764"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588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Leiter-RFQ und </a:t>
            </a:r>
            <a:r>
              <a:rPr lang="de-DE" sz="2800" dirty="0" smtClean="0"/>
              <a:t>IH-RFQ</a:t>
            </a:r>
            <a:endParaRPr lang="de-DE"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272245"/>
            <a:ext cx="5256584" cy="341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4524374"/>
            <a:ext cx="2520281" cy="206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962" y="4723056"/>
            <a:ext cx="505777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31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4" y="2166939"/>
            <a:ext cx="4048124" cy="304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1" y="2166939"/>
            <a:ext cx="4071893" cy="304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203490" y="231900"/>
            <a:ext cx="6242342"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dirty="0" smtClean="0"/>
              <a:t>Statischer Beschleuniger</a:t>
            </a:r>
            <a:endParaRPr lang="de-DE" dirty="0"/>
          </a:p>
        </p:txBody>
      </p:sp>
      <p:sp>
        <p:nvSpPr>
          <p:cNvPr id="3" name="Textfeld 2"/>
          <p:cNvSpPr txBox="1"/>
          <p:nvPr/>
        </p:nvSpPr>
        <p:spPr>
          <a:xfrm>
            <a:off x="504825" y="1428750"/>
            <a:ext cx="3486150" cy="646331"/>
          </a:xfrm>
          <a:prstGeom prst="rect">
            <a:avLst/>
          </a:prstGeom>
        </p:spPr>
        <p:txBody>
          <a:bodyPr vert="horz" wrap="square" lIns="91440" tIns="45720" rIns="91440" bIns="45720" rtlCol="0" anchor="t">
            <a:spAutoFit/>
          </a:bodyPr>
          <a:lstStyle/>
          <a:p>
            <a:pPr algn="l"/>
            <a:r>
              <a:rPr lang="de-DE" dirty="0" err="1" smtClean="0"/>
              <a:t>Cockroft</a:t>
            </a:r>
            <a:r>
              <a:rPr lang="de-DE" dirty="0" smtClean="0"/>
              <a:t>-Walten Generator</a:t>
            </a:r>
          </a:p>
          <a:p>
            <a:pPr algn="l"/>
            <a:r>
              <a:rPr lang="de-DE" dirty="0" err="1" smtClean="0"/>
              <a:t>Umax</a:t>
            </a:r>
            <a:r>
              <a:rPr lang="de-DE" dirty="0" smtClean="0"/>
              <a:t> = 1 MV</a:t>
            </a:r>
            <a:endParaRPr lang="de-DE" dirty="0" smtClean="0"/>
          </a:p>
        </p:txBody>
      </p:sp>
      <p:sp>
        <p:nvSpPr>
          <p:cNvPr id="7" name="Textfeld 6"/>
          <p:cNvSpPr txBox="1"/>
          <p:nvPr/>
        </p:nvSpPr>
        <p:spPr>
          <a:xfrm>
            <a:off x="5074422" y="1440909"/>
            <a:ext cx="3486150" cy="646331"/>
          </a:xfrm>
          <a:prstGeom prst="rect">
            <a:avLst/>
          </a:prstGeom>
        </p:spPr>
        <p:txBody>
          <a:bodyPr vert="horz" wrap="square" lIns="91440" tIns="45720" rIns="91440" bIns="45720" rtlCol="0" anchor="t">
            <a:spAutoFit/>
          </a:bodyPr>
          <a:lstStyle/>
          <a:p>
            <a:pPr algn="l"/>
            <a:r>
              <a:rPr lang="de-DE" dirty="0" smtClean="0"/>
              <a:t>Van-de-</a:t>
            </a:r>
            <a:r>
              <a:rPr lang="de-DE" dirty="0" err="1" smtClean="0"/>
              <a:t>Graaff</a:t>
            </a:r>
            <a:r>
              <a:rPr lang="de-DE" dirty="0" smtClean="0"/>
              <a:t> </a:t>
            </a:r>
            <a:r>
              <a:rPr lang="de-DE" dirty="0" smtClean="0"/>
              <a:t>Generator</a:t>
            </a:r>
          </a:p>
          <a:p>
            <a:pPr algn="l"/>
            <a:r>
              <a:rPr lang="de-DE" dirty="0" err="1" smtClean="0"/>
              <a:t>Umax</a:t>
            </a:r>
            <a:r>
              <a:rPr lang="de-DE" dirty="0" smtClean="0"/>
              <a:t> = 30 MV</a:t>
            </a:r>
            <a:endParaRPr lang="de-DE" dirty="0" smtClean="0"/>
          </a:p>
        </p:txBody>
      </p:sp>
    </p:spTree>
    <p:extLst>
      <p:ext uri="{BB962C8B-B14F-4D97-AF65-F5344CB8AC3E}">
        <p14:creationId xmlns:p14="http://schemas.microsoft.com/office/powerpoint/2010/main" val="2285088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867" y="1238251"/>
            <a:ext cx="2193030" cy="2013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08" y="4336837"/>
            <a:ext cx="2753022" cy="204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Leiter-RFQ </a:t>
            </a:r>
            <a:r>
              <a:rPr lang="de-DE" sz="2800" smtClean="0"/>
              <a:t>und IH-RFQ</a:t>
            </a:r>
            <a:endParaRPr lang="de-DE" sz="2800"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08" y="1238251"/>
            <a:ext cx="2545768" cy="298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758" y="1379423"/>
            <a:ext cx="3042673" cy="270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15" y="4560009"/>
            <a:ext cx="3930420" cy="1598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792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4 Vane-RFQ</a:t>
            </a:r>
            <a:endParaRPr lang="de-DE" sz="28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46978"/>
            <a:ext cx="4254126" cy="321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266027"/>
            <a:ext cx="3387618" cy="321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79" y="4479404"/>
            <a:ext cx="6814589" cy="213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947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2">
            <a:clrChange>
              <a:clrFrom>
                <a:srgbClr val="FFFFFF"/>
              </a:clrFrom>
              <a:clrTo>
                <a:srgbClr val="FFFFFF">
                  <a:alpha val="0"/>
                </a:srgbClr>
              </a:clrTo>
            </a:clrChange>
          </a:blip>
          <a:stretch>
            <a:fillRect/>
          </a:stretch>
        </p:blipFill>
        <p:spPr>
          <a:xfrm>
            <a:off x="179512" y="1259632"/>
            <a:ext cx="3842948" cy="2952328"/>
          </a:xfrm>
          <a:prstGeom prst="rect">
            <a:avLst/>
          </a:prstGeom>
        </p:spPr>
      </p:pic>
      <p:sp>
        <p:nvSpPr>
          <p:cNvPr id="4" name="Titel 2"/>
          <p:cNvSpPr txBox="1">
            <a:spLocks noGrp="1"/>
          </p:cNvSpPr>
          <p:nvPr>
            <p:ph type="title"/>
          </p:nvPr>
        </p:nvSpPr>
        <p:spPr>
          <a:prstGeom prst="rect">
            <a:avLst/>
          </a:prstGeom>
          <a:noFill/>
        </p:spPr>
        <p:txBody>
          <a:bodyPr wrap="square" rtlCol="0">
            <a:spAutoFit/>
          </a:bodyPr>
          <a:lstStyle/>
          <a:p>
            <a:r>
              <a:rPr lang="de-DE" sz="2800" dirty="0" smtClean="0"/>
              <a:t>4 Vane-RFQ</a:t>
            </a:r>
            <a:endParaRPr lang="de-DE" sz="2800"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1259632"/>
            <a:ext cx="3851928"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45" y="4238624"/>
            <a:ext cx="3786207" cy="231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507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Re-</a:t>
            </a:r>
            <a:r>
              <a:rPr lang="de-DE" sz="2800" dirty="0" err="1" smtClean="0"/>
              <a:t>Buncher</a:t>
            </a:r>
            <a:endParaRPr lang="de-DE"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582713"/>
            <a:ext cx="3380318" cy="257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1582713"/>
            <a:ext cx="3228616" cy="257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29" y="4162425"/>
            <a:ext cx="2500926" cy="242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32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Re-</a:t>
            </a:r>
            <a:r>
              <a:rPr lang="de-DE" sz="2800" dirty="0" err="1" smtClean="0"/>
              <a:t>Buncher</a:t>
            </a:r>
            <a:endParaRPr lang="de-DE"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95959"/>
            <a:ext cx="4227592" cy="257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947" y="1202433"/>
            <a:ext cx="3698428" cy="246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5" y="3572619"/>
            <a:ext cx="3840233" cy="303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3936504" y="3541060"/>
            <a:ext cx="5264646" cy="3693319"/>
          </a:xfrm>
          <a:prstGeom prst="rect">
            <a:avLst/>
          </a:prstGeom>
          <a:noFill/>
        </p:spPr>
        <p:txBody>
          <a:bodyPr wrap="square" rtlCol="0">
            <a:spAutoFit/>
          </a:bodyPr>
          <a:lstStyle/>
          <a:p>
            <a:pPr marL="285750" indent="-285750">
              <a:buFontTx/>
              <a:buChar char="-"/>
            </a:pPr>
            <a:r>
              <a:rPr lang="de-DE" dirty="0" smtClean="0"/>
              <a:t>wegen HF-Wechselfelder werden Bunche benötigt</a:t>
            </a:r>
          </a:p>
          <a:p>
            <a:pPr marL="285750" indent="-285750">
              <a:buFontTx/>
              <a:buChar char="-"/>
            </a:pPr>
            <a:r>
              <a:rPr lang="de-DE" dirty="0" smtClean="0"/>
              <a:t>durch die  Beschleunigung kommt es zu einer Phasenverschiebung, die Bunche laufen auseinander</a:t>
            </a:r>
          </a:p>
          <a:p>
            <a:pPr marL="285750" indent="-285750">
              <a:buFontTx/>
              <a:buChar char="-"/>
            </a:pPr>
            <a:r>
              <a:rPr lang="de-DE" dirty="0" smtClean="0"/>
              <a:t>Re-</a:t>
            </a:r>
            <a:r>
              <a:rPr lang="de-DE" dirty="0" err="1" smtClean="0"/>
              <a:t>Buncher</a:t>
            </a:r>
            <a:r>
              <a:rPr lang="de-DE" dirty="0" smtClean="0"/>
              <a:t> verhindern das Auseinanderlaufen</a:t>
            </a:r>
          </a:p>
          <a:p>
            <a:pPr marL="285750" indent="-285750">
              <a:buFontTx/>
              <a:buChar char="-"/>
            </a:pPr>
            <a:r>
              <a:rPr lang="de-DE" dirty="0" smtClean="0"/>
              <a:t>keine Beschleunigung</a:t>
            </a:r>
          </a:p>
          <a:p>
            <a:pPr marL="285750" indent="-285750">
              <a:buFontTx/>
              <a:buChar char="-"/>
            </a:pPr>
            <a:r>
              <a:rPr lang="de-DE" dirty="0" smtClean="0"/>
              <a:t>Sollteilchen befinden während der </a:t>
            </a:r>
            <a:r>
              <a:rPr lang="de-DE" dirty="0"/>
              <a:t>U</a:t>
            </a:r>
            <a:r>
              <a:rPr lang="de-DE" dirty="0" smtClean="0"/>
              <a:t>mpolung </a:t>
            </a:r>
            <a:r>
              <a:rPr lang="de-DE" dirty="0" smtClean="0"/>
              <a:t>genau in der Mitte des Gaps</a:t>
            </a:r>
          </a:p>
          <a:p>
            <a:pPr marL="285750" indent="-285750">
              <a:buFontTx/>
              <a:buChar char="-"/>
            </a:pPr>
            <a:r>
              <a:rPr lang="de-DE" dirty="0" smtClean="0"/>
              <a:t>schnellere Teilchen werden gebremst, langsamere beschleunigt</a:t>
            </a:r>
          </a:p>
          <a:p>
            <a:pPr marL="285750" indent="-285750">
              <a:buFontTx/>
              <a:buChar char="-"/>
            </a:pPr>
            <a:endParaRPr lang="de-DE" dirty="0" smtClean="0"/>
          </a:p>
          <a:p>
            <a:pPr marL="285750" indent="-285750">
              <a:buFontTx/>
              <a:buChar char="-"/>
            </a:pPr>
            <a:endParaRPr lang="de-DE" dirty="0"/>
          </a:p>
        </p:txBody>
      </p:sp>
    </p:spTree>
    <p:extLst>
      <p:ext uri="{BB962C8B-B14F-4D97-AF65-F5344CB8AC3E}">
        <p14:creationId xmlns:p14="http://schemas.microsoft.com/office/powerpoint/2010/main" val="200066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prstGeom prst="rect">
            <a:avLst/>
          </a:prstGeom>
          <a:noFill/>
        </p:spPr>
        <p:txBody>
          <a:bodyPr wrap="square" rtlCol="0">
            <a:spAutoFit/>
          </a:bodyPr>
          <a:lstStyle/>
          <a:p>
            <a:r>
              <a:rPr lang="de-DE" sz="2800" dirty="0" err="1" smtClean="0"/>
              <a:t>Quadrupolmagnet</a:t>
            </a:r>
            <a:endParaRPr lang="de-DE" sz="28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47"/>
          <a:stretch/>
        </p:blipFill>
        <p:spPr bwMode="auto">
          <a:xfrm>
            <a:off x="3943350" y="1455317"/>
            <a:ext cx="5076826" cy="358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455318"/>
            <a:ext cx="3747140" cy="358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8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err="1" smtClean="0"/>
              <a:t>Quadrupolmagnet</a:t>
            </a:r>
            <a:endParaRPr lang="de-DE" sz="2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3929955" cy="282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571" y="1308797"/>
            <a:ext cx="4642925" cy="276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90550" y="4337670"/>
            <a:ext cx="8020050" cy="2031325"/>
          </a:xfrm>
          <a:prstGeom prst="rect">
            <a:avLst/>
          </a:prstGeom>
          <a:noFill/>
        </p:spPr>
        <p:txBody>
          <a:bodyPr wrap="square" rtlCol="0">
            <a:spAutoFit/>
          </a:bodyPr>
          <a:lstStyle/>
          <a:p>
            <a:pPr marL="285750" indent="-285750">
              <a:buFontTx/>
              <a:buChar char="-"/>
            </a:pPr>
            <a:r>
              <a:rPr lang="de-DE" dirty="0" err="1" smtClean="0"/>
              <a:t>Quadrupolmagnet</a:t>
            </a:r>
            <a:r>
              <a:rPr lang="de-DE" dirty="0" smtClean="0"/>
              <a:t> wird für transversale Fokussierung eingesetzt</a:t>
            </a:r>
          </a:p>
          <a:p>
            <a:pPr marL="285750" indent="-285750">
              <a:buFontTx/>
              <a:buChar char="-"/>
            </a:pPr>
            <a:r>
              <a:rPr lang="de-DE" dirty="0" smtClean="0"/>
              <a:t>Fokussierung ist notwendig, da sich Teilchen durch die </a:t>
            </a:r>
            <a:r>
              <a:rPr lang="de-DE" dirty="0" err="1" smtClean="0"/>
              <a:t>Coulombkraft</a:t>
            </a:r>
            <a:r>
              <a:rPr lang="de-DE" dirty="0" smtClean="0"/>
              <a:t> abstoßen</a:t>
            </a:r>
          </a:p>
          <a:p>
            <a:pPr marL="285750" indent="-285750">
              <a:buFontTx/>
              <a:buChar char="-"/>
            </a:pPr>
            <a:r>
              <a:rPr lang="de-DE" dirty="0" smtClean="0"/>
              <a:t>besteht aus vier Polen, gegenüberliegende Pole sind gleichpolig</a:t>
            </a:r>
          </a:p>
          <a:p>
            <a:pPr marL="285750" indent="-285750">
              <a:buFontTx/>
              <a:buChar char="-"/>
            </a:pPr>
            <a:r>
              <a:rPr lang="de-DE" dirty="0" smtClean="0"/>
              <a:t>wirkt in Flugrichtung durch zwei gegenüberliegende Pole fokussierend, durch die anderen beiden </a:t>
            </a:r>
            <a:r>
              <a:rPr lang="de-DE" dirty="0" err="1" smtClean="0"/>
              <a:t>defokussierend</a:t>
            </a:r>
            <a:endParaRPr lang="de-DE" dirty="0" smtClean="0"/>
          </a:p>
          <a:p>
            <a:pPr marL="285750" indent="-285750">
              <a:buFontTx/>
              <a:buChar char="-"/>
            </a:pPr>
            <a:r>
              <a:rPr lang="de-DE" dirty="0" smtClean="0"/>
              <a:t>für radiale Fokussierung werden mehrere </a:t>
            </a:r>
            <a:r>
              <a:rPr lang="de-DE" dirty="0" err="1" smtClean="0"/>
              <a:t>Quadrupolmagente</a:t>
            </a:r>
            <a:r>
              <a:rPr lang="de-DE" dirty="0" smtClean="0"/>
              <a:t> benötigt</a:t>
            </a:r>
            <a:endParaRPr lang="de-DE" dirty="0"/>
          </a:p>
        </p:txBody>
      </p:sp>
    </p:spTree>
    <p:extLst>
      <p:ext uri="{BB962C8B-B14F-4D97-AF65-F5344CB8AC3E}">
        <p14:creationId xmlns:p14="http://schemas.microsoft.com/office/powerpoint/2010/main" val="1891443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Ende</a:t>
            </a:r>
            <a:endParaRPr lang="de-DE" sz="2800" dirty="0"/>
          </a:p>
        </p:txBody>
      </p:sp>
      <p:sp>
        <p:nvSpPr>
          <p:cNvPr id="4" name="Textfeld 3"/>
          <p:cNvSpPr txBox="1"/>
          <p:nvPr/>
        </p:nvSpPr>
        <p:spPr>
          <a:xfrm>
            <a:off x="1181100" y="2381250"/>
            <a:ext cx="5753100" cy="461665"/>
          </a:xfrm>
          <a:prstGeom prst="rect">
            <a:avLst/>
          </a:prstGeom>
        </p:spPr>
        <p:txBody>
          <a:bodyPr vert="horz" wrap="square" lIns="91440" tIns="45720" rIns="91440" bIns="45720" rtlCol="0" anchor="t">
            <a:spAutoFit/>
          </a:bodyPr>
          <a:lstStyle/>
          <a:p>
            <a:pPr algn="l"/>
            <a:r>
              <a:rPr lang="de-DE" sz="2400" dirty="0" smtClean="0"/>
              <a:t>Danke für die Aufmerksamkeit</a:t>
            </a:r>
            <a:endParaRPr lang="de-DE" sz="2400" dirty="0" smtClean="0"/>
          </a:p>
        </p:txBody>
      </p:sp>
    </p:spTree>
    <p:extLst>
      <p:ext uri="{BB962C8B-B14F-4D97-AF65-F5344CB8AC3E}">
        <p14:creationId xmlns:p14="http://schemas.microsoft.com/office/powerpoint/2010/main" val="213449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noGrp="1"/>
          </p:cNvSpPr>
          <p:nvPr>
            <p:ph type="title"/>
          </p:nvPr>
        </p:nvSpPr>
        <p:spPr>
          <a:xfrm>
            <a:off x="457200" y="524530"/>
            <a:ext cx="6242050" cy="523220"/>
          </a:xfrm>
          <a:prstGeom prst="rect">
            <a:avLst/>
          </a:prstGeom>
          <a:noFill/>
        </p:spPr>
        <p:txBody>
          <a:bodyPr wrap="square" rtlCol="0">
            <a:spAutoFit/>
          </a:bodyPr>
          <a:lstStyle/>
          <a:p>
            <a:r>
              <a:rPr lang="de-DE" sz="2800" dirty="0" smtClean="0"/>
              <a:t>Hochfrequenzlinearbeschleuniger</a:t>
            </a:r>
            <a:endParaRPr lang="de-DE" sz="2800" dirty="0"/>
          </a:p>
        </p:txBody>
      </p:sp>
      <p:sp>
        <p:nvSpPr>
          <p:cNvPr id="5" name="Textfeld 4"/>
          <p:cNvSpPr txBox="1"/>
          <p:nvPr/>
        </p:nvSpPr>
        <p:spPr>
          <a:xfrm>
            <a:off x="323528" y="1305719"/>
            <a:ext cx="8568952" cy="3416320"/>
          </a:xfrm>
          <a:prstGeom prst="rect">
            <a:avLst/>
          </a:prstGeom>
          <a:noFill/>
        </p:spPr>
        <p:txBody>
          <a:bodyPr wrap="square" rtlCol="0">
            <a:spAutoFit/>
          </a:bodyPr>
          <a:lstStyle/>
          <a:p>
            <a:r>
              <a:rPr lang="de-DE" dirty="0" smtClean="0"/>
              <a:t>Wegen maximal erreichbaren Energie der statischen Beschleuniger war </a:t>
            </a:r>
            <a:r>
              <a:rPr lang="de-DE" dirty="0"/>
              <a:t>die Entwicklung eines alternativen Konzepts für die Experimente </a:t>
            </a:r>
            <a:r>
              <a:rPr lang="de-DE" dirty="0" smtClean="0"/>
              <a:t>der Hochenergiephysik </a:t>
            </a:r>
            <a:r>
              <a:rPr lang="de-DE" dirty="0"/>
              <a:t>nötig. </a:t>
            </a:r>
            <a:endParaRPr lang="de-DE" dirty="0" smtClean="0"/>
          </a:p>
          <a:p>
            <a:endParaRPr lang="de-DE" dirty="0" smtClean="0"/>
          </a:p>
          <a:p>
            <a:r>
              <a:rPr lang="de-DE" dirty="0" err="1" smtClean="0"/>
              <a:t>Ising</a:t>
            </a:r>
            <a:r>
              <a:rPr lang="de-DE" dirty="0" smtClean="0"/>
              <a:t> schlug 1924  </a:t>
            </a:r>
            <a:r>
              <a:rPr lang="de-DE" dirty="0"/>
              <a:t>vor, dass die Teilchen in einer Reihe aus leitenden Driftröhren immer </a:t>
            </a:r>
            <a:r>
              <a:rPr lang="de-DE" dirty="0" smtClean="0"/>
              <a:t>wieder die </a:t>
            </a:r>
            <a:r>
              <a:rPr lang="de-DE" dirty="0"/>
              <a:t>gleiche Beschleunigungsspannung erfahren. Dazu werden die Driftröhren </a:t>
            </a:r>
            <a:r>
              <a:rPr lang="de-DE" dirty="0" smtClean="0"/>
              <a:t>abwechselnd an </a:t>
            </a:r>
            <a:r>
              <a:rPr lang="de-DE" dirty="0"/>
              <a:t>die beiden Pole eines Frequenzgenerators angeschlossen und dessen Frequenz so </a:t>
            </a:r>
            <a:r>
              <a:rPr lang="de-DE" dirty="0" smtClean="0"/>
              <a:t>eingestellt, dass </a:t>
            </a:r>
            <a:r>
              <a:rPr lang="de-DE" dirty="0"/>
              <a:t>die Teilchen in jedem Spalt zwischen den Driftröhren ein elektrisches </a:t>
            </a:r>
            <a:r>
              <a:rPr lang="de-DE" dirty="0" smtClean="0"/>
              <a:t>Feld in </a:t>
            </a:r>
            <a:r>
              <a:rPr lang="de-DE" dirty="0"/>
              <a:t>ihre Bewegungsrichtung sehen. In dem Phasenbereich, in dem sich die Felder </a:t>
            </a:r>
            <a:r>
              <a:rPr lang="de-DE" dirty="0" smtClean="0"/>
              <a:t>umpolen, befinden </a:t>
            </a:r>
            <a:r>
              <a:rPr lang="de-DE" dirty="0"/>
              <a:t>sich die Teilchen demnach innerhalb der Driftöhren und sehen kein </a:t>
            </a:r>
            <a:r>
              <a:rPr lang="de-DE" dirty="0" smtClean="0"/>
              <a:t>abbremsendes Feld.</a:t>
            </a:r>
          </a:p>
          <a:p>
            <a:endParaRPr lang="de-DE" dirty="0"/>
          </a:p>
        </p:txBody>
      </p:sp>
      <p:pic>
        <p:nvPicPr>
          <p:cNvPr id="2" name="Linac_schematic_(standing_wav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7950" y="4600575"/>
            <a:ext cx="3429000" cy="1714500"/>
          </a:xfrm>
          <a:prstGeom prst="rect">
            <a:avLst/>
          </a:prstGeom>
        </p:spPr>
      </p:pic>
    </p:spTree>
    <p:extLst>
      <p:ext uri="{BB962C8B-B14F-4D97-AF65-F5344CB8AC3E}">
        <p14:creationId xmlns:p14="http://schemas.microsoft.com/office/powerpoint/2010/main" val="1485817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err="1" smtClean="0"/>
              <a:t>Wideröe</a:t>
            </a:r>
            <a:r>
              <a:rPr lang="de-DE" sz="2800" dirty="0" smtClean="0"/>
              <a:t>-Beschleuniger</a:t>
            </a:r>
            <a:endParaRPr lang="de-DE" sz="2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048"/>
          <a:stretch/>
        </p:blipFill>
        <p:spPr bwMode="auto">
          <a:xfrm>
            <a:off x="2297485" y="2944885"/>
            <a:ext cx="4731965" cy="344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90575" y="1362075"/>
            <a:ext cx="7696200" cy="1754326"/>
          </a:xfrm>
          <a:prstGeom prst="rect">
            <a:avLst/>
          </a:prstGeom>
        </p:spPr>
        <p:txBody>
          <a:bodyPr vert="horz" wrap="square" lIns="91440" tIns="45720" rIns="91440" bIns="45720" rtlCol="0" anchor="t">
            <a:spAutoFit/>
          </a:bodyPr>
          <a:lstStyle/>
          <a:p>
            <a:r>
              <a:rPr lang="de-DE" dirty="0"/>
              <a:t>1928 gelang es </a:t>
            </a:r>
            <a:r>
              <a:rPr lang="de-DE" dirty="0" err="1"/>
              <a:t>Wideröe</a:t>
            </a:r>
            <a:r>
              <a:rPr lang="de-DE" dirty="0"/>
              <a:t>, das Prinzip mit einem kleinen Beschleuniger mit nur einer Driftröhre zu bestätigen. Will man Beschleuniger für höhere Energien mit einer großen Anzahl an Driftröhren bauen, so müssen die Driftröhren und die Spalte dazwischen mit wachsender Energie immer länger werden. </a:t>
            </a:r>
          </a:p>
          <a:p>
            <a:pPr algn="l"/>
            <a:endParaRPr lang="de-DE" dirty="0" smtClean="0"/>
          </a:p>
        </p:txBody>
      </p:sp>
    </p:spTree>
    <p:extLst>
      <p:ext uri="{BB962C8B-B14F-4D97-AF65-F5344CB8AC3E}">
        <p14:creationId xmlns:p14="http://schemas.microsoft.com/office/powerpoint/2010/main" val="1664742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315" y="222375"/>
            <a:ext cx="6242342" cy="787557"/>
          </a:xfrm>
        </p:spPr>
        <p:txBody>
          <a:bodyPr/>
          <a:lstStyle/>
          <a:p>
            <a:r>
              <a:rPr lang="de-DE" dirty="0" smtClean="0"/>
              <a:t>Beschleunigungsprinzip</a:t>
            </a:r>
            <a:endParaRPr lang="de-DE" dirty="0"/>
          </a:p>
        </p:txBody>
      </p:sp>
      <p:pic>
        <p:nvPicPr>
          <p:cNvPr id="3" name="movi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450" y="1438275"/>
            <a:ext cx="8244788" cy="4562475"/>
          </a:xfrm>
          <a:prstGeom prst="rect">
            <a:avLst/>
          </a:prstGeom>
        </p:spPr>
      </p:pic>
    </p:spTree>
    <p:extLst>
      <p:ext uri="{BB962C8B-B14F-4D97-AF65-F5344CB8AC3E}">
        <p14:creationId xmlns:p14="http://schemas.microsoft.com/office/powerpoint/2010/main" val="2782492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err="1" smtClean="0"/>
              <a:t>Wideröe</a:t>
            </a:r>
            <a:r>
              <a:rPr lang="de-DE" sz="2800" dirty="0" smtClean="0"/>
              <a:t>-Beschleuniger</a:t>
            </a:r>
            <a:endParaRPr lang="de-DE" sz="2800" dirty="0"/>
          </a:p>
        </p:txBody>
      </p:sp>
      <p:sp>
        <p:nvSpPr>
          <p:cNvPr id="4" name="Textfeld 3"/>
          <p:cNvSpPr txBox="1"/>
          <p:nvPr/>
        </p:nvSpPr>
        <p:spPr>
          <a:xfrm>
            <a:off x="1691679" y="1268760"/>
            <a:ext cx="5975945" cy="923330"/>
          </a:xfrm>
          <a:prstGeom prst="rect">
            <a:avLst/>
          </a:prstGeom>
          <a:noFill/>
        </p:spPr>
        <p:txBody>
          <a:bodyPr wrap="square" rtlCol="0">
            <a:spAutoFit/>
          </a:bodyPr>
          <a:lstStyle/>
          <a:p>
            <a:r>
              <a:rPr lang="de-DE" dirty="0" smtClean="0"/>
              <a:t>Damit die Teilchen synchron mit der Hochfrequenz beschleunigt werden, muss die Flugzeit zwischen zwei Spalten genau eine Hochfrequenzperiode lang sein.</a:t>
            </a:r>
            <a:endParaRPr lang="de-DE" dirty="0"/>
          </a:p>
        </p:txBody>
      </p:sp>
      <p:sp>
        <p:nvSpPr>
          <p:cNvPr id="5" name="Textfeld 4"/>
          <p:cNvSpPr txBox="1"/>
          <p:nvPr/>
        </p:nvSpPr>
        <p:spPr>
          <a:xfrm>
            <a:off x="43855" y="2492896"/>
            <a:ext cx="6080720" cy="369332"/>
          </a:xfrm>
          <a:prstGeom prst="rect">
            <a:avLst/>
          </a:prstGeom>
          <a:noFill/>
        </p:spPr>
        <p:txBody>
          <a:bodyPr wrap="square" rtlCol="0">
            <a:spAutoFit/>
          </a:bodyPr>
          <a:lstStyle/>
          <a:p>
            <a:r>
              <a:rPr lang="de-DE" dirty="0" smtClean="0"/>
              <a:t>Für die entsprechende Länge der Driftröhre Li gilt dann:</a:t>
            </a:r>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62" y="2996952"/>
            <a:ext cx="4587969" cy="222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482563" y="5373215"/>
            <a:ext cx="4428492" cy="461665"/>
          </a:xfrm>
          <a:prstGeom prst="rect">
            <a:avLst/>
          </a:prstGeom>
          <a:noFill/>
        </p:spPr>
        <p:txBody>
          <a:bodyPr wrap="square" rtlCol="0">
            <a:spAutoFit/>
          </a:bodyPr>
          <a:lstStyle/>
          <a:p>
            <a:r>
              <a:rPr lang="de-DE" sz="2400" dirty="0" err="1" smtClean="0"/>
              <a:t>Wideröe`sche</a:t>
            </a:r>
            <a:r>
              <a:rPr lang="de-DE" sz="2400" dirty="0" smtClean="0"/>
              <a:t> Bedingung</a:t>
            </a:r>
            <a:endParaRPr lang="de-DE"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255" y="3759721"/>
            <a:ext cx="38766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330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611560" y="1340768"/>
            <a:ext cx="7920880" cy="3888432"/>
            <a:chOff x="1429449" y="3933056"/>
            <a:chExt cx="5400600" cy="2232248"/>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449" y="3967004"/>
              <a:ext cx="5400600" cy="219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1619672" y="3933056"/>
              <a:ext cx="244827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itel 5"/>
          <p:cNvSpPr txBox="1">
            <a:spLocks noGrp="1"/>
          </p:cNvSpPr>
          <p:nvPr>
            <p:ph type="title"/>
          </p:nvPr>
        </p:nvSpPr>
        <p:spPr>
          <a:xfrm>
            <a:off x="422565" y="534337"/>
            <a:ext cx="6242342" cy="523220"/>
          </a:xfrm>
          <a:prstGeom prst="rect">
            <a:avLst/>
          </a:prstGeom>
          <a:noFill/>
        </p:spPr>
        <p:txBody>
          <a:bodyPr wrap="square" rtlCol="0">
            <a:spAutoFit/>
          </a:bodyPr>
          <a:lstStyle/>
          <a:p>
            <a:r>
              <a:rPr lang="de-DE" sz="2800" dirty="0" smtClean="0"/>
              <a:t>Linearbeschleuniger an der GSI</a:t>
            </a:r>
            <a:endParaRPr lang="de-DE" sz="2800" dirty="0"/>
          </a:p>
        </p:txBody>
      </p:sp>
    </p:spTree>
    <p:extLst>
      <p:ext uri="{BB962C8B-B14F-4D97-AF65-F5344CB8AC3E}">
        <p14:creationId xmlns:p14="http://schemas.microsoft.com/office/powerpoint/2010/main" val="270188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39" y="1508423"/>
            <a:ext cx="4848126" cy="484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2"/>
          <p:cNvSpPr txBox="1">
            <a:spLocks noGrp="1"/>
          </p:cNvSpPr>
          <p:nvPr>
            <p:ph type="title"/>
          </p:nvPr>
        </p:nvSpPr>
        <p:spPr>
          <a:prstGeom prst="rect">
            <a:avLst/>
          </a:prstGeom>
          <a:noFill/>
        </p:spPr>
        <p:txBody>
          <a:bodyPr wrap="square" rtlCol="0">
            <a:spAutoFit/>
          </a:bodyPr>
          <a:lstStyle/>
          <a:p>
            <a:r>
              <a:rPr lang="de-DE" sz="2800" dirty="0" smtClean="0"/>
              <a:t>Alvarez-Beschleuniger</a:t>
            </a:r>
            <a:endParaRPr lang="de-DE"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501" y="1508423"/>
            <a:ext cx="3433762" cy="484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973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gsi-folienmaster-2014-II">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gsi-folienmaster-2014-II</Template>
  <TotalTime>0</TotalTime>
  <Words>712</Words>
  <Application>Microsoft Office PowerPoint</Application>
  <PresentationFormat>Bildschirmpräsentation (4:3)</PresentationFormat>
  <Paragraphs>114</Paragraphs>
  <Slides>37</Slides>
  <Notes>0</Notes>
  <HiddenSlides>0</HiddenSlides>
  <MMClips>2</MMClips>
  <ScaleCrop>false</ScaleCrop>
  <HeadingPairs>
    <vt:vector size="4" baseType="variant">
      <vt:variant>
        <vt:lpstr>Design</vt:lpstr>
      </vt:variant>
      <vt:variant>
        <vt:i4>2</vt:i4>
      </vt:variant>
      <vt:variant>
        <vt:lpstr>Folientitel</vt:lpstr>
      </vt:variant>
      <vt:variant>
        <vt:i4>37</vt:i4>
      </vt:variant>
    </vt:vector>
  </HeadingPairs>
  <TitlesOfParts>
    <vt:vector size="39" baseType="lpstr">
      <vt:lpstr>gsi-folienmaster-2014-II</vt:lpstr>
      <vt:lpstr>Benutzerdefiniertes Design</vt:lpstr>
      <vt:lpstr>Linearbeschleuniger</vt:lpstr>
      <vt:lpstr>Erster Statischer Beschleuniger</vt:lpstr>
      <vt:lpstr>PowerPoint-Präsentation</vt:lpstr>
      <vt:lpstr>Hochfrequenzlinearbeschleuniger</vt:lpstr>
      <vt:lpstr>Wideröe-Beschleuniger</vt:lpstr>
      <vt:lpstr>Beschleunigungsprinzip</vt:lpstr>
      <vt:lpstr>Wideröe-Beschleuniger</vt:lpstr>
      <vt:lpstr>Linearbeschleuniger an der GSI</vt:lpstr>
      <vt:lpstr>Alvarez-Beschleuniger</vt:lpstr>
      <vt:lpstr>Alvarez-Beschleuniger</vt:lpstr>
      <vt:lpstr>Alvarez-Beschleuniger</vt:lpstr>
      <vt:lpstr>H-Moden Beschleuniger</vt:lpstr>
      <vt:lpstr>H-Moden Beschleuniger</vt:lpstr>
      <vt:lpstr>H-Moden Beschleuniger</vt:lpstr>
      <vt:lpstr>IH-Struktur</vt:lpstr>
      <vt:lpstr>PowerPoint-Präsentation</vt:lpstr>
      <vt:lpstr>IH-Struktur</vt:lpstr>
      <vt:lpstr>Unterschiedliche Moden IH-Struktur</vt:lpstr>
      <vt:lpstr>CH-Struktur</vt:lpstr>
      <vt:lpstr>CH-Struktur</vt:lpstr>
      <vt:lpstr>H-Moden  Struktur</vt:lpstr>
      <vt:lpstr>RFQ (Radio Frequency Quadrupol)</vt:lpstr>
      <vt:lpstr>Beschleunigung im RFQ</vt:lpstr>
      <vt:lpstr>Fokussieren im RFQ</vt:lpstr>
      <vt:lpstr>Bunchen im RFQ</vt:lpstr>
      <vt:lpstr>4 Rod-RFQ</vt:lpstr>
      <vt:lpstr>4 Rod-RFQ</vt:lpstr>
      <vt:lpstr>4 Rod-RFQ</vt:lpstr>
      <vt:lpstr>Leiter-RFQ und IH-RFQ</vt:lpstr>
      <vt:lpstr>Leiter-RFQ und IH-RFQ</vt:lpstr>
      <vt:lpstr>4 Vane-RFQ</vt:lpstr>
      <vt:lpstr>4 Vane-RFQ</vt:lpstr>
      <vt:lpstr>Re-Buncher</vt:lpstr>
      <vt:lpstr>Re-Buncher</vt:lpstr>
      <vt:lpstr>Quadrupolmagnet</vt:lpstr>
      <vt:lpstr>Quadrupolmagnet</vt:lpstr>
      <vt:lpstr>Ende</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Vossberg, Markus</dc:creator>
  <cp:lastModifiedBy>Vossberg, Markus</cp:lastModifiedBy>
  <cp:revision>28</cp:revision>
  <cp:lastPrinted>2016-01-22T13:27:13Z</cp:lastPrinted>
  <dcterms:created xsi:type="dcterms:W3CDTF">2016-01-22T10:07:39Z</dcterms:created>
  <dcterms:modified xsi:type="dcterms:W3CDTF">2018-04-11T05:48:37Z</dcterms:modified>
</cp:coreProperties>
</file>