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56" r:id="rId2"/>
    <p:sldId id="257" r:id="rId3"/>
    <p:sldId id="261" r:id="rId4"/>
    <p:sldId id="262" r:id="rId5"/>
    <p:sldId id="263" r:id="rId6"/>
    <p:sldId id="264" r:id="rId7"/>
    <p:sldId id="265" r:id="rId8"/>
    <p:sldId id="258" r:id="rId9"/>
    <p:sldId id="259" r:id="rId10"/>
    <p:sldId id="266" r:id="rId11"/>
    <p:sldId id="260" r:id="rId12"/>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666666"/>
    <a:srgbClr val="EAEAEA"/>
    <a:srgbClr val="FDBB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94655" autoAdjust="0"/>
  </p:normalViewPr>
  <p:slideViewPr>
    <p:cSldViewPr snapToGrid="0" snapToObjects="1">
      <p:cViewPr varScale="1">
        <p:scale>
          <a:sx n="146" d="100"/>
          <a:sy n="146" d="100"/>
        </p:scale>
        <p:origin x="-91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851660-0934-124D-A4B3-496C7F320307}" type="datetimeFigureOut">
              <a:rPr lang="de-DE" smtClean="0"/>
              <a:t>09.04.2018</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3A3EDE-7EBB-0F4A-80C2-34DB9D2E2ED3}" type="slidenum">
              <a:rPr lang="de-DE" smtClean="0"/>
              <a:t>‹Nr.›</a:t>
            </a:fld>
            <a:endParaRPr lang="de-DE"/>
          </a:p>
        </p:txBody>
      </p:sp>
    </p:spTree>
    <p:extLst>
      <p:ext uri="{BB962C8B-B14F-4D97-AF65-F5344CB8AC3E}">
        <p14:creationId xmlns:p14="http://schemas.microsoft.com/office/powerpoint/2010/main" val="1028215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C828EF-C252-394A-93BF-1C478CFA0896}" type="datetimeFigureOut">
              <a:rPr lang="de-DE" smtClean="0"/>
              <a:t>09.04.2018</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E02386-BEE7-5D4D-B4E7-4BB579C47884}" type="slidenum">
              <a:rPr lang="de-DE" smtClean="0"/>
              <a:t>‹Nr.›</a:t>
            </a:fld>
            <a:endParaRPr lang="de-DE"/>
          </a:p>
        </p:txBody>
      </p:sp>
    </p:spTree>
    <p:extLst>
      <p:ext uri="{BB962C8B-B14F-4D97-AF65-F5344CB8AC3E}">
        <p14:creationId xmlns:p14="http://schemas.microsoft.com/office/powerpoint/2010/main" val="33290198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6" name="Grafik 5">
            <a:extLst>
              <a:ext uri="{FF2B5EF4-FFF2-40B4-BE49-F238E27FC236}">
                <a16:creationId xmlns="" xmlns:a16="http://schemas.microsoft.com/office/drawing/2014/main" id="{50716A1C-18EB-1742-BCAC-8F37B2C6FF1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546754" y="1212688"/>
            <a:ext cx="8427665" cy="5357794"/>
          </a:xfrm>
          <a:prstGeom prst="rect">
            <a:avLst/>
          </a:prstGeom>
        </p:spPr>
      </p:pic>
      <p:sp>
        <p:nvSpPr>
          <p:cNvPr id="2" name="Titel 1"/>
          <p:cNvSpPr>
            <a:spLocks noGrp="1"/>
          </p:cNvSpPr>
          <p:nvPr>
            <p:ph type="ctrTitle"/>
          </p:nvPr>
        </p:nvSpPr>
        <p:spPr>
          <a:xfrm>
            <a:off x="1251563" y="3650764"/>
            <a:ext cx="6607516" cy="779866"/>
          </a:xfrm>
        </p:spPr>
        <p:txBody>
          <a:bodyPr anchor="b" anchorCtr="0">
            <a:noAutofit/>
          </a:bodyPr>
          <a:lstStyle>
            <a:lvl1pPr algn="ctr">
              <a:defRPr sz="3600">
                <a:solidFill>
                  <a:srgbClr val="333333"/>
                </a:solidFill>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1371600" y="4430630"/>
            <a:ext cx="6400800" cy="584660"/>
          </a:xfrm>
        </p:spPr>
        <p:txBody>
          <a:bodyPr>
            <a:normAutofit/>
          </a:bodyPr>
          <a:lstStyle>
            <a:lvl1pPr marL="0" indent="0" algn="ctr">
              <a:buNone/>
              <a:defRPr sz="20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13" name="Rechteck 12"/>
          <p:cNvSpPr/>
          <p:nvPr userDrawn="1"/>
        </p:nvSpPr>
        <p:spPr>
          <a:xfrm>
            <a:off x="404091" y="6650182"/>
            <a:ext cx="3371273" cy="207818"/>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0993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22565" y="271335"/>
            <a:ext cx="5584535" cy="787557"/>
          </a:xfrm>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Foliennummernplatzhalter 5"/>
          <p:cNvSpPr>
            <a:spLocks noGrp="1"/>
          </p:cNvSpPr>
          <p:nvPr>
            <p:ph type="sldNum" sz="quarter" idx="12"/>
          </p:nvPr>
        </p:nvSpPr>
        <p:spPr/>
        <p:txBody>
          <a:bodyPr/>
          <a:lstStyle/>
          <a:p>
            <a:fld id="{125CBDDA-5CCF-8748-8988-9DC6C8981774}" type="slidenum">
              <a:rPr lang="de-DE" smtClean="0"/>
              <a:t>‹Nr.›</a:t>
            </a:fld>
            <a:endParaRPr lang="de-DE"/>
          </a:p>
        </p:txBody>
      </p:sp>
      <p:sp>
        <p:nvSpPr>
          <p:cNvPr id="5" name="Datumsplatzhalter 4"/>
          <p:cNvSpPr>
            <a:spLocks noGrp="1"/>
          </p:cNvSpPr>
          <p:nvPr>
            <p:ph type="dt" sz="half" idx="2"/>
          </p:nvPr>
        </p:nvSpPr>
        <p:spPr>
          <a:xfrm>
            <a:off x="7123544" y="6552643"/>
            <a:ext cx="825285" cy="365125"/>
          </a:xfrm>
          <a:prstGeom prst="rect">
            <a:avLst/>
          </a:prstGeom>
        </p:spPr>
        <p:txBody>
          <a:bodyPr vert="horz" lIns="91440" tIns="45720" rIns="91440" bIns="45720" rtlCol="0" anchor="ctr"/>
          <a:lstStyle>
            <a:lvl1pPr algn="r">
              <a:defRPr sz="1000">
                <a:solidFill>
                  <a:schemeClr val="tx1"/>
                </a:solidFill>
              </a:defRPr>
            </a:lvl1pPr>
          </a:lstStyle>
          <a:p>
            <a:r>
              <a:rPr lang="de-DE"/>
              <a:t>31.03.14</a:t>
            </a:r>
          </a:p>
        </p:txBody>
      </p:sp>
      <p:sp>
        <p:nvSpPr>
          <p:cNvPr id="7" name="Fußzeilenplatzhalter 7"/>
          <p:cNvSpPr>
            <a:spLocks noGrp="1"/>
          </p:cNvSpPr>
          <p:nvPr>
            <p:ph type="ftr" sz="quarter" idx="3"/>
          </p:nvPr>
        </p:nvSpPr>
        <p:spPr>
          <a:xfrm>
            <a:off x="2273300" y="6560611"/>
            <a:ext cx="4825699" cy="357157"/>
          </a:xfrm>
          <a:prstGeom prst="rect">
            <a:avLst/>
          </a:prstGeom>
        </p:spPr>
        <p:txBody>
          <a:bodyPr vert="horz" lIns="91440" tIns="45720" rIns="91440" bIns="45720" rtlCol="0" anchor="ctr"/>
          <a:lstStyle>
            <a:lvl1pPr algn="ctr">
              <a:defRPr sz="1000">
                <a:solidFill>
                  <a:schemeClr val="tx1"/>
                </a:solidFill>
              </a:defRPr>
            </a:lvl1pPr>
          </a:lstStyle>
          <a:p>
            <a:pPr algn="l"/>
            <a:r>
              <a:rPr lang="de-DE"/>
              <a:t>Name/Vortragstitel</a:t>
            </a:r>
          </a:p>
        </p:txBody>
      </p:sp>
    </p:spTree>
    <p:extLst>
      <p:ext uri="{BB962C8B-B14F-4D97-AF65-F5344CB8AC3E}">
        <p14:creationId xmlns:p14="http://schemas.microsoft.com/office/powerpoint/2010/main" val="947664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Foliennummernplatzhalter 6"/>
          <p:cNvSpPr>
            <a:spLocks noGrp="1"/>
          </p:cNvSpPr>
          <p:nvPr>
            <p:ph type="sldNum" sz="quarter" idx="12"/>
          </p:nvPr>
        </p:nvSpPr>
        <p:spPr/>
        <p:txBody>
          <a:bodyPr/>
          <a:lstStyle/>
          <a:p>
            <a:fld id="{125CBDDA-5CCF-8748-8988-9DC6C8981774}" type="slidenum">
              <a:rPr lang="de-DE" smtClean="0"/>
              <a:t>‹Nr.›</a:t>
            </a:fld>
            <a:endParaRPr lang="de-DE"/>
          </a:p>
        </p:txBody>
      </p:sp>
      <p:sp>
        <p:nvSpPr>
          <p:cNvPr id="6" name="Datumsplatzhalter 4"/>
          <p:cNvSpPr>
            <a:spLocks noGrp="1"/>
          </p:cNvSpPr>
          <p:nvPr>
            <p:ph type="dt" sz="half" idx="13"/>
          </p:nvPr>
        </p:nvSpPr>
        <p:spPr>
          <a:xfrm>
            <a:off x="7098998" y="6552643"/>
            <a:ext cx="849831" cy="365125"/>
          </a:xfrm>
          <a:prstGeom prst="rect">
            <a:avLst/>
          </a:prstGeom>
        </p:spPr>
        <p:txBody>
          <a:bodyPr vert="horz" lIns="91440" tIns="45720" rIns="91440" bIns="45720" rtlCol="0" anchor="ctr"/>
          <a:lstStyle>
            <a:lvl1pPr algn="r">
              <a:defRPr sz="1000">
                <a:solidFill>
                  <a:schemeClr val="tx1"/>
                </a:solidFill>
              </a:defRPr>
            </a:lvl1pPr>
          </a:lstStyle>
          <a:p>
            <a:r>
              <a:rPr lang="de-DE"/>
              <a:t>31.03.14</a:t>
            </a:r>
          </a:p>
        </p:txBody>
      </p:sp>
      <p:sp>
        <p:nvSpPr>
          <p:cNvPr id="8" name="Fußzeilenplatzhalter 7"/>
          <p:cNvSpPr>
            <a:spLocks noGrp="1"/>
          </p:cNvSpPr>
          <p:nvPr>
            <p:ph type="ftr" sz="quarter" idx="3"/>
          </p:nvPr>
        </p:nvSpPr>
        <p:spPr>
          <a:xfrm>
            <a:off x="2273300" y="6560611"/>
            <a:ext cx="4825699" cy="357157"/>
          </a:xfrm>
          <a:prstGeom prst="rect">
            <a:avLst/>
          </a:prstGeom>
        </p:spPr>
        <p:txBody>
          <a:bodyPr vert="horz" lIns="91440" tIns="45720" rIns="91440" bIns="45720" rtlCol="0" anchor="ctr"/>
          <a:lstStyle>
            <a:lvl1pPr algn="ctr">
              <a:defRPr sz="1000">
                <a:solidFill>
                  <a:schemeClr val="tx1"/>
                </a:solidFill>
              </a:defRPr>
            </a:lvl1pPr>
          </a:lstStyle>
          <a:p>
            <a:pPr algn="l"/>
            <a:r>
              <a:rPr lang="de-DE"/>
              <a:t>Name/Vortragstitel</a:t>
            </a:r>
          </a:p>
        </p:txBody>
      </p:sp>
    </p:spTree>
    <p:extLst>
      <p:ext uri="{BB962C8B-B14F-4D97-AF65-F5344CB8AC3E}">
        <p14:creationId xmlns:p14="http://schemas.microsoft.com/office/powerpoint/2010/main" val="286602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5" name="Foliennummernplatzhalter 4"/>
          <p:cNvSpPr>
            <a:spLocks noGrp="1"/>
          </p:cNvSpPr>
          <p:nvPr>
            <p:ph type="sldNum" sz="quarter" idx="12"/>
          </p:nvPr>
        </p:nvSpPr>
        <p:spPr/>
        <p:txBody>
          <a:bodyPr/>
          <a:lstStyle/>
          <a:p>
            <a:fld id="{125CBDDA-5CCF-8748-8988-9DC6C8981774}" type="slidenum">
              <a:rPr lang="de-DE" smtClean="0"/>
              <a:t>‹Nr.›</a:t>
            </a:fld>
            <a:endParaRPr lang="de-DE"/>
          </a:p>
        </p:txBody>
      </p:sp>
      <p:sp>
        <p:nvSpPr>
          <p:cNvPr id="4" name="Datumsplatzhalter 4"/>
          <p:cNvSpPr>
            <a:spLocks noGrp="1"/>
          </p:cNvSpPr>
          <p:nvPr>
            <p:ph type="dt" sz="half" idx="2"/>
          </p:nvPr>
        </p:nvSpPr>
        <p:spPr>
          <a:xfrm>
            <a:off x="7098998" y="6552643"/>
            <a:ext cx="849831" cy="365125"/>
          </a:xfrm>
          <a:prstGeom prst="rect">
            <a:avLst/>
          </a:prstGeom>
        </p:spPr>
        <p:txBody>
          <a:bodyPr vert="horz" lIns="91440" tIns="45720" rIns="91440" bIns="45720" rtlCol="0" anchor="ctr"/>
          <a:lstStyle>
            <a:lvl1pPr algn="r">
              <a:defRPr sz="1000">
                <a:solidFill>
                  <a:schemeClr val="tx1"/>
                </a:solidFill>
              </a:defRPr>
            </a:lvl1pPr>
          </a:lstStyle>
          <a:p>
            <a:r>
              <a:rPr lang="de-DE"/>
              <a:t>31.03.14</a:t>
            </a:r>
          </a:p>
        </p:txBody>
      </p:sp>
      <p:sp>
        <p:nvSpPr>
          <p:cNvPr id="6" name="Fußzeilenplatzhalter 7"/>
          <p:cNvSpPr>
            <a:spLocks noGrp="1"/>
          </p:cNvSpPr>
          <p:nvPr>
            <p:ph type="ftr" sz="quarter" idx="3"/>
          </p:nvPr>
        </p:nvSpPr>
        <p:spPr>
          <a:xfrm>
            <a:off x="2260600" y="6560611"/>
            <a:ext cx="4838399" cy="357157"/>
          </a:xfrm>
          <a:prstGeom prst="rect">
            <a:avLst/>
          </a:prstGeom>
        </p:spPr>
        <p:txBody>
          <a:bodyPr vert="horz" lIns="91440" tIns="45720" rIns="91440" bIns="45720" rtlCol="0" anchor="ctr"/>
          <a:lstStyle>
            <a:lvl1pPr algn="ctr">
              <a:defRPr sz="1000">
                <a:solidFill>
                  <a:schemeClr val="tx1"/>
                </a:solidFill>
              </a:defRPr>
            </a:lvl1pPr>
          </a:lstStyle>
          <a:p>
            <a:pPr algn="l"/>
            <a:r>
              <a:rPr lang="de-DE"/>
              <a:t>Name/Vortragstitel</a:t>
            </a:r>
          </a:p>
        </p:txBody>
      </p:sp>
    </p:spTree>
    <p:extLst>
      <p:ext uri="{BB962C8B-B14F-4D97-AF65-F5344CB8AC3E}">
        <p14:creationId xmlns:p14="http://schemas.microsoft.com/office/powerpoint/2010/main" val="38897924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hteck 9"/>
          <p:cNvSpPr/>
          <p:nvPr/>
        </p:nvSpPr>
        <p:spPr>
          <a:xfrm>
            <a:off x="0" y="6612411"/>
            <a:ext cx="9144000" cy="255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extplatzhalter 2"/>
          <p:cNvSpPr>
            <a:spLocks noGrp="1"/>
          </p:cNvSpPr>
          <p:nvPr>
            <p:ph type="body" idx="1"/>
          </p:nvPr>
        </p:nvSpPr>
        <p:spPr>
          <a:xfrm>
            <a:off x="422565" y="1450685"/>
            <a:ext cx="8211834" cy="4903585"/>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4"/>
          </p:nvPr>
        </p:nvSpPr>
        <p:spPr>
          <a:xfrm>
            <a:off x="7964992" y="6552643"/>
            <a:ext cx="744898" cy="365125"/>
          </a:xfrm>
          <a:prstGeom prst="rect">
            <a:avLst/>
          </a:prstGeom>
        </p:spPr>
        <p:txBody>
          <a:bodyPr vert="horz" lIns="91440" tIns="45720" rIns="91440" bIns="45720" rtlCol="0" anchor="ctr"/>
          <a:lstStyle>
            <a:lvl1pPr algn="r">
              <a:defRPr sz="1000">
                <a:solidFill>
                  <a:srgbClr val="333333"/>
                </a:solidFill>
                <a:latin typeface="Arial"/>
                <a:cs typeface="Arial"/>
              </a:defRPr>
            </a:lvl1pPr>
          </a:lstStyle>
          <a:p>
            <a:fld id="{125CBDDA-5CCF-8748-8988-9DC6C8981774}" type="slidenum">
              <a:rPr lang="de-DE" smtClean="0"/>
              <a:pPr/>
              <a:t>‹Nr.›</a:t>
            </a:fld>
            <a:endParaRPr lang="de-DE"/>
          </a:p>
        </p:txBody>
      </p:sp>
      <p:pic>
        <p:nvPicPr>
          <p:cNvPr id="7" name="Bild 6" descr="GSI_Logo_rgb.png"/>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518399" y="583587"/>
            <a:ext cx="1129081" cy="376361"/>
          </a:xfrm>
          <a:prstGeom prst="rect">
            <a:avLst/>
          </a:prstGeom>
        </p:spPr>
      </p:pic>
      <p:cxnSp>
        <p:nvCxnSpPr>
          <p:cNvPr id="9" name="Gerade Verbindung 8"/>
          <p:cNvCxnSpPr/>
          <p:nvPr/>
        </p:nvCxnSpPr>
        <p:spPr>
          <a:xfrm>
            <a:off x="0" y="1068273"/>
            <a:ext cx="9144000" cy="0"/>
          </a:xfrm>
          <a:prstGeom prst="line">
            <a:avLst/>
          </a:prstGeom>
          <a:ln w="254000">
            <a:solidFill>
              <a:srgbClr val="EAEAEA"/>
            </a:solidFill>
          </a:ln>
          <a:effectLst/>
        </p:spPr>
        <p:style>
          <a:lnRef idx="2">
            <a:schemeClr val="accent1"/>
          </a:lnRef>
          <a:fillRef idx="0">
            <a:schemeClr val="accent1"/>
          </a:fillRef>
          <a:effectRef idx="1">
            <a:schemeClr val="accent1"/>
          </a:effectRef>
          <a:fontRef idx="minor">
            <a:schemeClr val="tx1"/>
          </a:fontRef>
        </p:style>
      </p:cxnSp>
      <p:sp>
        <p:nvSpPr>
          <p:cNvPr id="11" name="Textfeld 10"/>
          <p:cNvSpPr txBox="1"/>
          <p:nvPr/>
        </p:nvSpPr>
        <p:spPr>
          <a:xfrm>
            <a:off x="435267" y="6616075"/>
            <a:ext cx="2028533" cy="246221"/>
          </a:xfrm>
          <a:prstGeom prst="rect">
            <a:avLst/>
          </a:prstGeom>
          <a:noFill/>
        </p:spPr>
        <p:txBody>
          <a:bodyPr wrap="square"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000">
                <a:solidFill>
                  <a:srgbClr val="333333"/>
                </a:solidFill>
                <a:latin typeface="Arial"/>
                <a:cs typeface="Arial"/>
              </a:rPr>
              <a:t>FAIR GmbH | GSI GmbH</a:t>
            </a:r>
          </a:p>
        </p:txBody>
      </p:sp>
      <p:sp>
        <p:nvSpPr>
          <p:cNvPr id="2" name="Titelplatzhalter 1"/>
          <p:cNvSpPr>
            <a:spLocks noGrp="1"/>
          </p:cNvSpPr>
          <p:nvPr>
            <p:ph type="title"/>
          </p:nvPr>
        </p:nvSpPr>
        <p:spPr>
          <a:xfrm>
            <a:off x="422565" y="270000"/>
            <a:ext cx="5584535" cy="787557"/>
          </a:xfrm>
          <a:prstGeom prst="rect">
            <a:avLst/>
          </a:prstGeom>
        </p:spPr>
        <p:txBody>
          <a:bodyPr vert="horz" lIns="91440" tIns="45720" rIns="91440" bIns="45720" rtlCol="0" anchor="b" anchorCtr="0">
            <a:normAutofit/>
          </a:bodyPr>
          <a:lstStyle/>
          <a:p>
            <a:r>
              <a:rPr lang="de-DE" dirty="0"/>
              <a:t>Mastertitelformat bearbeiten</a:t>
            </a:r>
          </a:p>
        </p:txBody>
      </p:sp>
      <p:sp>
        <p:nvSpPr>
          <p:cNvPr id="4" name="Rechteck 3"/>
          <p:cNvSpPr>
            <a:spLocks/>
          </p:cNvSpPr>
          <p:nvPr/>
        </p:nvSpPr>
        <p:spPr>
          <a:xfrm>
            <a:off x="-1" y="939485"/>
            <a:ext cx="255600" cy="255600"/>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a:spLocks/>
          </p:cNvSpPr>
          <p:nvPr/>
        </p:nvSpPr>
        <p:spPr>
          <a:xfrm>
            <a:off x="-1" y="6609871"/>
            <a:ext cx="255600" cy="255600"/>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atumsplatzhalter 4"/>
          <p:cNvSpPr>
            <a:spLocks noGrp="1"/>
          </p:cNvSpPr>
          <p:nvPr>
            <p:ph type="dt" sz="half" idx="2"/>
          </p:nvPr>
        </p:nvSpPr>
        <p:spPr>
          <a:xfrm>
            <a:off x="7100456" y="6552643"/>
            <a:ext cx="848374" cy="365125"/>
          </a:xfrm>
          <a:prstGeom prst="rect">
            <a:avLst/>
          </a:prstGeom>
        </p:spPr>
        <p:txBody>
          <a:bodyPr vert="horz" lIns="91440" tIns="45720" rIns="91440" bIns="45720" rtlCol="0" anchor="ctr"/>
          <a:lstStyle>
            <a:lvl1pPr algn="r">
              <a:defRPr sz="1000">
                <a:solidFill>
                  <a:srgbClr val="333333"/>
                </a:solidFill>
              </a:defRPr>
            </a:lvl1pPr>
          </a:lstStyle>
          <a:p>
            <a:r>
              <a:rPr lang="de-DE"/>
              <a:t>31.03.14</a:t>
            </a:r>
          </a:p>
        </p:txBody>
      </p:sp>
      <p:sp>
        <p:nvSpPr>
          <p:cNvPr id="8" name="Fußzeilenplatzhalter 7"/>
          <p:cNvSpPr>
            <a:spLocks noGrp="1"/>
          </p:cNvSpPr>
          <p:nvPr>
            <p:ph type="ftr" sz="quarter" idx="3"/>
          </p:nvPr>
        </p:nvSpPr>
        <p:spPr>
          <a:xfrm>
            <a:off x="2273300" y="6560611"/>
            <a:ext cx="4825699" cy="357157"/>
          </a:xfrm>
          <a:prstGeom prst="rect">
            <a:avLst/>
          </a:prstGeom>
        </p:spPr>
        <p:txBody>
          <a:bodyPr vert="horz" lIns="91440" tIns="45720" rIns="91440" bIns="45720" rtlCol="0" anchor="ctr"/>
          <a:lstStyle>
            <a:lvl1pPr algn="ctr">
              <a:defRPr sz="1000">
                <a:solidFill>
                  <a:srgbClr val="333333"/>
                </a:solidFill>
              </a:defRPr>
            </a:lvl1pPr>
          </a:lstStyle>
          <a:p>
            <a:pPr algn="l"/>
            <a:r>
              <a:rPr lang="de-DE"/>
              <a:t>Name/Vortragstitel</a:t>
            </a:r>
          </a:p>
        </p:txBody>
      </p:sp>
      <p:pic>
        <p:nvPicPr>
          <p:cNvPr id="13" name="Bild 12" descr="FAIR_Logo_rgb.png"/>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6533249" y="430944"/>
            <a:ext cx="775055" cy="645879"/>
          </a:xfrm>
          <a:prstGeom prst="rect">
            <a:avLst/>
          </a:prstGeom>
        </p:spPr>
      </p:pic>
    </p:spTree>
    <p:extLst>
      <p:ext uri="{BB962C8B-B14F-4D97-AF65-F5344CB8AC3E}">
        <p14:creationId xmlns:p14="http://schemas.microsoft.com/office/powerpoint/2010/main" val="2901886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sldNum="0" hdr="0" ftr="0" dt="0"/>
  <p:txStyles>
    <p:titleStyle>
      <a:lvl1pPr algn="l" defTabSz="457200" rtl="0" eaLnBrk="1" latinLnBrk="0" hangingPunct="1">
        <a:spcBef>
          <a:spcPct val="0"/>
        </a:spcBef>
        <a:buNone/>
        <a:defRPr sz="2400" b="1" kern="1200">
          <a:solidFill>
            <a:srgbClr val="333333"/>
          </a:solidFill>
          <a:latin typeface="Arial"/>
          <a:ea typeface="+mj-ea"/>
          <a:cs typeface="Arial"/>
        </a:defRPr>
      </a:lvl1pPr>
    </p:titleStyle>
    <p:bodyStyle>
      <a:lvl1pPr marL="342900" indent="-342900" algn="l" defTabSz="457200" rtl="0" eaLnBrk="1" latinLnBrk="0" hangingPunct="1">
        <a:spcBef>
          <a:spcPct val="20000"/>
        </a:spcBef>
        <a:buClr>
          <a:srgbClr val="FDBB63"/>
        </a:buClr>
        <a:buFont typeface="Wingdings" charset="2"/>
        <a:buChar char="§"/>
        <a:defRPr sz="2400" kern="1200">
          <a:solidFill>
            <a:srgbClr val="333333"/>
          </a:solidFill>
          <a:latin typeface="Arial"/>
          <a:ea typeface="+mn-ea"/>
          <a:cs typeface="Arial"/>
        </a:defRPr>
      </a:lvl1pPr>
      <a:lvl2pPr marL="742950" indent="-285750" algn="l" defTabSz="457200" rtl="0" eaLnBrk="1" latinLnBrk="0" hangingPunct="1">
        <a:spcBef>
          <a:spcPct val="20000"/>
        </a:spcBef>
        <a:buClr>
          <a:srgbClr val="FDBB63"/>
        </a:buClr>
        <a:buFont typeface="Wingdings" charset="2"/>
        <a:buChar char="§"/>
        <a:defRPr sz="2000" kern="1200">
          <a:solidFill>
            <a:srgbClr val="333333"/>
          </a:solidFill>
          <a:latin typeface="Arial"/>
          <a:ea typeface="+mn-ea"/>
          <a:cs typeface="Arial"/>
        </a:defRPr>
      </a:lvl2pPr>
      <a:lvl3pPr marL="1143000" indent="-228600" algn="l" defTabSz="457200" rtl="0" eaLnBrk="1" latinLnBrk="0" hangingPunct="1">
        <a:spcBef>
          <a:spcPct val="20000"/>
        </a:spcBef>
        <a:buClr>
          <a:srgbClr val="FDBB63"/>
        </a:buClr>
        <a:buFont typeface="Wingdings" charset="2"/>
        <a:buChar char="§"/>
        <a:defRPr sz="1800" kern="1200">
          <a:solidFill>
            <a:srgbClr val="333333"/>
          </a:solidFill>
          <a:latin typeface="Arial"/>
          <a:ea typeface="+mn-ea"/>
          <a:cs typeface="Arial"/>
        </a:defRPr>
      </a:lvl3pPr>
      <a:lvl4pPr marL="1600200" indent="-228600" algn="l" defTabSz="457200" rtl="0" eaLnBrk="1" latinLnBrk="0" hangingPunct="1">
        <a:spcBef>
          <a:spcPct val="20000"/>
        </a:spcBef>
        <a:buClr>
          <a:srgbClr val="FDBB63"/>
        </a:buClr>
        <a:buFont typeface="Wingdings" charset="2"/>
        <a:buChar char="§"/>
        <a:defRPr sz="1600" kern="1200">
          <a:solidFill>
            <a:srgbClr val="333333"/>
          </a:solidFill>
          <a:latin typeface="Arial"/>
          <a:ea typeface="+mn-ea"/>
          <a:cs typeface="Arial"/>
        </a:defRPr>
      </a:lvl4pPr>
      <a:lvl5pPr marL="2057400" indent="-228600" algn="l" defTabSz="457200" rtl="0" eaLnBrk="1" latinLnBrk="0" hangingPunct="1">
        <a:spcBef>
          <a:spcPct val="20000"/>
        </a:spcBef>
        <a:buClr>
          <a:srgbClr val="FDBB63"/>
        </a:buClr>
        <a:buFont typeface="Wingdings" charset="2"/>
        <a:buChar char="§"/>
        <a:defRPr sz="14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gsi.de/work/beschleunigerbetrieb/betrieb/dry_run.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si.de/work/organisation/stabsabteilungen_stellen/sicherheit_und_entsorgung/dokumente_formulare.htm" TargetMode="External"/><Relationship Id="rId2" Type="http://schemas.openxmlformats.org/officeDocument/2006/relationships/hyperlink" Target="https://www.kommunalforum.de/tvoed.php" TargetMode="External"/><Relationship Id="rId1" Type="http://schemas.openxmlformats.org/officeDocument/2006/relationships/slideLayout" Target="../slideLayouts/slideLayout2.xml"/><Relationship Id="rId4" Type="http://schemas.openxmlformats.org/officeDocument/2006/relationships/hyperlink" Target="https://www.gsi.de/work/administration/personalabteilung/betriebsvereinbarungen.htm"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kommunalforum.de/tvoed.ph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kommunalforum.de/tvoed_schichtarbeit.php" TargetMode="External"/><Relationship Id="rId2" Type="http://schemas.openxmlformats.org/officeDocument/2006/relationships/hyperlink" Target="https://www.kommunalforum.de/tvoed_wechselschichtarbeit.php" TargetMode="External"/><Relationship Id="rId1" Type="http://schemas.openxmlformats.org/officeDocument/2006/relationships/slideLayout" Target="../slideLayouts/slideLayout2.xml"/><Relationship Id="rId5" Type="http://schemas.openxmlformats.org/officeDocument/2006/relationships/hyperlink" Target="https://www.kommunalforum.de/tvoed_nachtarbeit.php" TargetMode="External"/><Relationship Id="rId4" Type="http://schemas.openxmlformats.org/officeDocument/2006/relationships/hyperlink" Target="https://www.kommunalforum.de/tvoed_rufbereitschaft.ph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Schicht, Ablauf,  Regeln, Dokumentation</a:t>
            </a:r>
            <a:endParaRPr lang="de-DE" dirty="0"/>
          </a:p>
        </p:txBody>
      </p:sp>
      <p:sp>
        <p:nvSpPr>
          <p:cNvPr id="3" name="Untertitel 2"/>
          <p:cNvSpPr>
            <a:spLocks noGrp="1"/>
          </p:cNvSpPr>
          <p:nvPr>
            <p:ph type="subTitle" idx="1"/>
          </p:nvPr>
        </p:nvSpPr>
        <p:spPr/>
        <p:txBody>
          <a:bodyPr/>
          <a:lstStyle/>
          <a:p>
            <a:r>
              <a:rPr lang="de-DE" dirty="0" smtClean="0"/>
              <a:t>Stephan Reimann</a:t>
            </a:r>
            <a:endParaRPr lang="de-DE" dirty="0"/>
          </a:p>
        </p:txBody>
      </p:sp>
    </p:spTree>
    <p:extLst>
      <p:ext uri="{BB962C8B-B14F-4D97-AF65-F5344CB8AC3E}">
        <p14:creationId xmlns:p14="http://schemas.microsoft.com/office/powerpoint/2010/main" val="3910199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Einsatz von Rufbereitschaften</a:t>
            </a:r>
            <a:endParaRPr lang="de-DE" dirty="0"/>
          </a:p>
        </p:txBody>
      </p:sp>
      <p:sp>
        <p:nvSpPr>
          <p:cNvPr id="3" name="Inhaltsplatzhalter 2"/>
          <p:cNvSpPr>
            <a:spLocks noGrp="1"/>
          </p:cNvSpPr>
          <p:nvPr>
            <p:ph idx="1"/>
          </p:nvPr>
        </p:nvSpPr>
        <p:spPr/>
        <p:txBody>
          <a:bodyPr>
            <a:normAutofit lnSpcReduction="10000"/>
          </a:bodyPr>
          <a:lstStyle/>
          <a:p>
            <a:r>
              <a:rPr lang="de-DE" dirty="0" smtClean="0"/>
              <a:t>Fachabteilung</a:t>
            </a:r>
          </a:p>
          <a:p>
            <a:pPr lvl="1"/>
            <a:r>
              <a:rPr lang="de-DE" dirty="0" smtClean="0"/>
              <a:t>immer + sofort bei Problemen, die von der Schicht nicht gelöst werden können (ggf. nicht mehr um 4Uhr – Ermessen des SL)</a:t>
            </a:r>
          </a:p>
          <a:p>
            <a:r>
              <a:rPr lang="de-DE" dirty="0" smtClean="0"/>
              <a:t>Maschinenrufbereitschaft</a:t>
            </a:r>
          </a:p>
          <a:p>
            <a:pPr lvl="1"/>
            <a:r>
              <a:rPr lang="de-DE" dirty="0" smtClean="0"/>
              <a:t>bei schwierigen Einstellungen</a:t>
            </a:r>
          </a:p>
          <a:p>
            <a:pPr lvl="1"/>
            <a:r>
              <a:rPr lang="de-DE" dirty="0" smtClean="0"/>
              <a:t>bei umfangreichen Reparaturen</a:t>
            </a:r>
          </a:p>
          <a:p>
            <a:pPr lvl="1"/>
            <a:r>
              <a:rPr lang="de-DE" dirty="0" smtClean="0"/>
              <a:t>Ausfälle &gt; </a:t>
            </a:r>
            <a:r>
              <a:rPr lang="de-DE" dirty="0" smtClean="0"/>
              <a:t>2h</a:t>
            </a:r>
            <a:endParaRPr lang="de-DE" dirty="0" smtClean="0"/>
          </a:p>
          <a:p>
            <a:r>
              <a:rPr lang="de-DE" dirty="0" smtClean="0"/>
              <a:t>Betriebskoordinator</a:t>
            </a:r>
          </a:p>
          <a:p>
            <a:pPr lvl="1"/>
            <a:r>
              <a:rPr lang="de-DE" dirty="0" smtClean="0"/>
              <a:t>Änderungen am Strahlzeitplan</a:t>
            </a:r>
          </a:p>
          <a:p>
            <a:pPr lvl="1"/>
            <a:r>
              <a:rPr lang="de-DE" dirty="0" smtClean="0"/>
              <a:t>Ausfälle &gt; </a:t>
            </a:r>
            <a:r>
              <a:rPr lang="de-DE" dirty="0" smtClean="0"/>
              <a:t>4h</a:t>
            </a:r>
            <a:endParaRPr lang="de-DE" dirty="0" smtClean="0"/>
          </a:p>
          <a:p>
            <a:pPr lvl="1"/>
            <a:r>
              <a:rPr lang="de-DE" dirty="0" smtClean="0"/>
              <a:t>Konflikte mit bzw. unter Experimentatoren, Maschinenrufbereitschaften und Betriebsteam</a:t>
            </a:r>
          </a:p>
          <a:p>
            <a:pPr lvl="1"/>
            <a:r>
              <a:rPr lang="de-DE" dirty="0" smtClean="0"/>
              <a:t>Genehmigung von Rufen außerhalb der Rufbereitschaft</a:t>
            </a:r>
          </a:p>
          <a:p>
            <a:pPr lvl="1"/>
            <a:r>
              <a:rPr lang="de-DE" dirty="0" smtClean="0"/>
              <a:t>Katastrophen</a:t>
            </a:r>
            <a:endParaRPr lang="de-DE" dirty="0"/>
          </a:p>
        </p:txBody>
      </p:sp>
    </p:spTree>
    <p:extLst>
      <p:ext uri="{BB962C8B-B14F-4D97-AF65-F5344CB8AC3E}">
        <p14:creationId xmlns:p14="http://schemas.microsoft.com/office/powerpoint/2010/main" val="750765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Weitere Themen</a:t>
            </a:r>
            <a:endParaRPr lang="de-DE" dirty="0"/>
          </a:p>
        </p:txBody>
      </p:sp>
      <p:sp>
        <p:nvSpPr>
          <p:cNvPr id="3" name="Inhaltsplatzhalter 2"/>
          <p:cNvSpPr>
            <a:spLocks noGrp="1"/>
          </p:cNvSpPr>
          <p:nvPr>
            <p:ph idx="1"/>
          </p:nvPr>
        </p:nvSpPr>
        <p:spPr>
          <a:xfrm>
            <a:off x="422565" y="1450685"/>
            <a:ext cx="8211834" cy="5002366"/>
          </a:xfrm>
        </p:spPr>
        <p:txBody>
          <a:bodyPr>
            <a:normAutofit fontScale="85000" lnSpcReduction="10000"/>
          </a:bodyPr>
          <a:lstStyle/>
          <a:p>
            <a:r>
              <a:rPr lang="de-DE" dirty="0"/>
              <a:t>Sonstiges</a:t>
            </a:r>
          </a:p>
          <a:p>
            <a:pPr lvl="1"/>
            <a:r>
              <a:rPr lang="de-DE" dirty="0"/>
              <a:t>Abwesenheiten im FSN immer aktuell halten</a:t>
            </a:r>
          </a:p>
          <a:p>
            <a:pPr lvl="1"/>
            <a:r>
              <a:rPr lang="de-DE" dirty="0"/>
              <a:t>Bei Krankheit so schnell wie möglich im HKR </a:t>
            </a:r>
            <a:r>
              <a:rPr lang="de-DE" dirty="0" smtClean="0"/>
              <a:t>und </a:t>
            </a:r>
            <a:r>
              <a:rPr lang="de-DE" dirty="0"/>
              <a:t>bei BK melden</a:t>
            </a:r>
          </a:p>
          <a:p>
            <a:pPr lvl="1"/>
            <a:r>
              <a:rPr lang="de-DE" dirty="0"/>
              <a:t>Tauschwünsche mit Kollegen vorbesprechen</a:t>
            </a:r>
          </a:p>
          <a:p>
            <a:endParaRPr lang="de-DE" dirty="0"/>
          </a:p>
          <a:p>
            <a:r>
              <a:rPr lang="de-DE" dirty="0" smtClean="0"/>
              <a:t>Inbetriebnahme mit Checklisten durchführen, dabei Checkliste aktualisieren</a:t>
            </a:r>
          </a:p>
          <a:p>
            <a:endParaRPr lang="de-DE" dirty="0" smtClean="0"/>
          </a:p>
          <a:p>
            <a:r>
              <a:rPr lang="de-DE" dirty="0" smtClean="0"/>
              <a:t>Mängelverfolgung </a:t>
            </a:r>
            <a:r>
              <a:rPr lang="de-DE" dirty="0" smtClean="0">
                <a:sym typeface="Wingdings"/>
              </a:rPr>
              <a:t> BK</a:t>
            </a:r>
            <a:endParaRPr lang="de-DE" dirty="0" smtClean="0"/>
          </a:p>
          <a:p>
            <a:endParaRPr lang="de-DE" dirty="0" smtClean="0"/>
          </a:p>
          <a:p>
            <a:r>
              <a:rPr lang="de-DE" dirty="0" smtClean="0"/>
              <a:t>Dry </a:t>
            </a:r>
            <a:r>
              <a:rPr lang="de-DE" dirty="0"/>
              <a:t>Run </a:t>
            </a:r>
            <a:r>
              <a:rPr lang="de-DE" dirty="0" smtClean="0"/>
              <a:t>VII (</a:t>
            </a:r>
            <a:r>
              <a:rPr lang="de-DE" dirty="0" smtClean="0">
                <a:hlinkClick r:id="rId2"/>
              </a:rPr>
              <a:t>https</a:t>
            </a:r>
            <a:r>
              <a:rPr lang="de-DE" dirty="0">
                <a:hlinkClick r:id="rId2"/>
              </a:rPr>
              <a:t>://</a:t>
            </a:r>
            <a:r>
              <a:rPr lang="de-DE" dirty="0" smtClean="0">
                <a:hlinkClick r:id="rId2"/>
              </a:rPr>
              <a:t>www.gsi.de/work/beschleunigerbetrieb/betrieb/dry_run.htm</a:t>
            </a:r>
            <a:r>
              <a:rPr lang="de-DE" dirty="0" smtClean="0"/>
              <a:t>)</a:t>
            </a:r>
          </a:p>
          <a:p>
            <a:pPr lvl="1"/>
            <a:r>
              <a:rPr lang="de-DE" dirty="0" smtClean="0"/>
              <a:t>UNILAC-IBN</a:t>
            </a:r>
          </a:p>
          <a:p>
            <a:pPr lvl="1"/>
            <a:r>
              <a:rPr lang="de-DE" dirty="0" smtClean="0"/>
              <a:t>Gerätelisten abarbeiten</a:t>
            </a:r>
          </a:p>
          <a:p>
            <a:pPr lvl="1"/>
            <a:r>
              <a:rPr lang="de-DE" dirty="0" smtClean="0"/>
              <a:t>in neue Software einarbeiten</a:t>
            </a:r>
          </a:p>
          <a:p>
            <a:pPr lvl="1"/>
            <a:r>
              <a:rPr lang="de-DE" dirty="0" smtClean="0"/>
              <a:t>Verbesserungsvorschläge (Professionalisierung, FAIR-Betrieb)</a:t>
            </a:r>
          </a:p>
          <a:p>
            <a:endParaRPr lang="de-DE" dirty="0"/>
          </a:p>
        </p:txBody>
      </p:sp>
    </p:spTree>
    <p:extLst>
      <p:ext uri="{BB962C8B-B14F-4D97-AF65-F5344CB8AC3E}">
        <p14:creationId xmlns:p14="http://schemas.microsoft.com/office/powerpoint/2010/main" val="4273483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Themen</a:t>
            </a:r>
            <a:endParaRPr lang="de-DE" dirty="0"/>
          </a:p>
        </p:txBody>
      </p:sp>
      <p:sp>
        <p:nvSpPr>
          <p:cNvPr id="3" name="Inhaltsplatzhalter 2"/>
          <p:cNvSpPr>
            <a:spLocks noGrp="1"/>
          </p:cNvSpPr>
          <p:nvPr>
            <p:ph idx="1"/>
          </p:nvPr>
        </p:nvSpPr>
        <p:spPr/>
        <p:txBody>
          <a:bodyPr/>
          <a:lstStyle/>
          <a:p>
            <a:pPr lvl="0"/>
            <a:r>
              <a:rPr lang="de-DE" dirty="0"/>
              <a:t>Regeln des Schichtbetriebs</a:t>
            </a:r>
          </a:p>
          <a:p>
            <a:pPr lvl="1"/>
            <a:r>
              <a:rPr lang="de-DE" dirty="0" smtClean="0">
                <a:hlinkClick r:id="rId2"/>
              </a:rPr>
              <a:t>TVöD</a:t>
            </a:r>
            <a:r>
              <a:rPr lang="de-DE" dirty="0" smtClean="0"/>
              <a:t> </a:t>
            </a:r>
            <a:r>
              <a:rPr lang="de-DE" dirty="0" smtClean="0"/>
              <a:t>§</a:t>
            </a:r>
            <a:r>
              <a:rPr lang="de-DE" dirty="0" smtClean="0"/>
              <a:t>6,7,8</a:t>
            </a:r>
          </a:p>
          <a:p>
            <a:pPr lvl="1"/>
            <a:r>
              <a:rPr lang="de-DE" dirty="0" smtClean="0"/>
              <a:t>Beschleuniger Betriebsordnung </a:t>
            </a:r>
            <a:r>
              <a:rPr lang="de-DE" dirty="0"/>
              <a:t>C.2</a:t>
            </a:r>
            <a:br>
              <a:rPr lang="de-DE" dirty="0"/>
            </a:br>
            <a:r>
              <a:rPr lang="de-DE" dirty="0" smtClean="0">
                <a:hlinkClick r:id="rId3"/>
              </a:rPr>
              <a:t>GSI Dokumente</a:t>
            </a:r>
            <a:endParaRPr lang="de-DE" dirty="0" smtClean="0"/>
          </a:p>
          <a:p>
            <a:pPr lvl="1"/>
            <a:r>
              <a:rPr lang="de-DE" dirty="0" smtClean="0"/>
              <a:t>Betriebsvereinbarung </a:t>
            </a:r>
            <a:r>
              <a:rPr lang="de-DE" dirty="0" smtClean="0"/>
              <a:t>„Schichtarbeit</a:t>
            </a:r>
            <a:r>
              <a:rPr lang="de-DE" dirty="0"/>
              <a:t>“ </a:t>
            </a:r>
            <a:br>
              <a:rPr lang="de-DE" dirty="0"/>
            </a:br>
            <a:r>
              <a:rPr lang="de-DE" dirty="0" smtClean="0">
                <a:hlinkClick r:id="rId4"/>
              </a:rPr>
              <a:t>GSI Betriebsvereinbarungen</a:t>
            </a:r>
            <a:endParaRPr lang="de-DE" dirty="0" smtClean="0"/>
          </a:p>
          <a:p>
            <a:pPr lvl="1"/>
            <a:r>
              <a:rPr lang="de-DE" dirty="0" smtClean="0"/>
              <a:t>Dienstanweisungen </a:t>
            </a:r>
            <a:endParaRPr lang="de-DE" dirty="0" smtClean="0"/>
          </a:p>
          <a:p>
            <a:pPr lvl="1"/>
            <a:r>
              <a:rPr lang="de-DE" dirty="0" smtClean="0"/>
              <a:t>Bewährte Praktiken</a:t>
            </a:r>
          </a:p>
          <a:p>
            <a:r>
              <a:rPr lang="de-DE" dirty="0" smtClean="0"/>
              <a:t>Dokumentation, Schichtübergabe</a:t>
            </a:r>
            <a:r>
              <a:rPr lang="de-DE" dirty="0"/>
              <a:t>, Rolle des BK</a:t>
            </a:r>
          </a:p>
          <a:p>
            <a:pPr lvl="1"/>
            <a:endParaRPr lang="de-DE" dirty="0" smtClean="0"/>
          </a:p>
          <a:p>
            <a:pPr lvl="1"/>
            <a:endParaRPr lang="de-DE" dirty="0" smtClean="0"/>
          </a:p>
          <a:p>
            <a:pPr lvl="1"/>
            <a:endParaRPr lang="de-DE" dirty="0"/>
          </a:p>
          <a:p>
            <a:endParaRPr lang="de-DE" dirty="0" smtClean="0"/>
          </a:p>
          <a:p>
            <a:endParaRPr lang="de-DE" dirty="0"/>
          </a:p>
        </p:txBody>
      </p:sp>
    </p:spTree>
    <p:extLst>
      <p:ext uri="{BB962C8B-B14F-4D97-AF65-F5344CB8AC3E}">
        <p14:creationId xmlns:p14="http://schemas.microsoft.com/office/powerpoint/2010/main" val="290044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TVöD </a:t>
            </a:r>
            <a:r>
              <a:rPr lang="de-DE" dirty="0" smtClean="0"/>
              <a:t>- </a:t>
            </a:r>
            <a:r>
              <a:rPr lang="de-DE" dirty="0"/>
              <a:t>Sonderformen der Arbeit</a:t>
            </a:r>
            <a:endParaRPr lang="en-GB" dirty="0"/>
          </a:p>
        </p:txBody>
      </p:sp>
      <p:sp>
        <p:nvSpPr>
          <p:cNvPr id="3" name="Inhaltsplatzhalter 2"/>
          <p:cNvSpPr>
            <a:spLocks noGrp="1"/>
          </p:cNvSpPr>
          <p:nvPr>
            <p:ph idx="1"/>
          </p:nvPr>
        </p:nvSpPr>
        <p:spPr/>
        <p:txBody>
          <a:bodyPr>
            <a:normAutofit/>
          </a:bodyPr>
          <a:lstStyle/>
          <a:p>
            <a:r>
              <a:rPr lang="de-DE" sz="2000" dirty="0"/>
              <a:t>Nach § 6 Abs. 5 des TVöD sind "</a:t>
            </a:r>
            <a:r>
              <a:rPr lang="de-DE" sz="2000" dirty="0">
                <a:solidFill>
                  <a:srgbClr val="FF0000"/>
                </a:solidFill>
              </a:rPr>
              <a:t>die Beschäftigten im Rahmen begründeter betrieblicher/dienstlicher Notwendigkeiten zur Leistung von </a:t>
            </a:r>
            <a:r>
              <a:rPr lang="de-DE" sz="2000" dirty="0"/>
              <a:t>Sonntags-, Feiertags-, Nacht-, </a:t>
            </a:r>
            <a:r>
              <a:rPr lang="de-DE" sz="2000" dirty="0">
                <a:solidFill>
                  <a:srgbClr val="FF0000"/>
                </a:solidFill>
              </a:rPr>
              <a:t>Wechselschicht-</a:t>
            </a:r>
            <a:r>
              <a:rPr lang="de-DE" sz="2000" dirty="0"/>
              <a:t>, Schichtarbeit sowie – bei Teilzeitbeschäftigung aufgrund arbeitsvertraglicher Regelung oder mit ihrer Zustimmung – zu Bereitschaftsdienst, Rufbereitschaft, Überstunden und Mehrarbeit </a:t>
            </a:r>
            <a:r>
              <a:rPr lang="de-DE" sz="2000" dirty="0">
                <a:solidFill>
                  <a:srgbClr val="FF0000"/>
                </a:solidFill>
              </a:rPr>
              <a:t>verpflichtet</a:t>
            </a:r>
            <a:r>
              <a:rPr lang="de-DE" sz="2000" dirty="0"/>
              <a:t>."</a:t>
            </a:r>
            <a:br>
              <a:rPr lang="de-DE" sz="2000" dirty="0"/>
            </a:br>
            <a:endParaRPr lang="de-DE" sz="2000" dirty="0" smtClean="0"/>
          </a:p>
          <a:p>
            <a:r>
              <a:rPr lang="de-DE" sz="2000" dirty="0" smtClean="0"/>
              <a:t>In § </a:t>
            </a:r>
            <a:r>
              <a:rPr lang="de-DE" sz="2000" dirty="0"/>
              <a:t>7 und 8 des Tarifvertrages für den öffentlichen Dienst (</a:t>
            </a:r>
            <a:r>
              <a:rPr lang="de-DE" sz="2000" dirty="0">
                <a:hlinkClick r:id="rId2"/>
              </a:rPr>
              <a:t>TVöD</a:t>
            </a:r>
            <a:r>
              <a:rPr lang="de-DE" sz="2000" dirty="0"/>
              <a:t>) werden die Sonderformen der Arbeit für die Beschäftigten (früher: Angestellte / Arbeiter) im Dienst der Kommunen oder des Bundes geregelt. </a:t>
            </a:r>
            <a:br>
              <a:rPr lang="de-DE" sz="2000" dirty="0"/>
            </a:br>
            <a:endParaRPr lang="en-GB" sz="2000" dirty="0"/>
          </a:p>
        </p:txBody>
      </p:sp>
    </p:spTree>
    <p:extLst>
      <p:ext uri="{BB962C8B-B14F-4D97-AF65-F5344CB8AC3E}">
        <p14:creationId xmlns:p14="http://schemas.microsoft.com/office/powerpoint/2010/main" val="1711405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TVöD § </a:t>
            </a:r>
            <a:r>
              <a:rPr lang="de-DE" dirty="0"/>
              <a:t>7 Sonderformen der Arbeit</a:t>
            </a:r>
          </a:p>
        </p:txBody>
      </p:sp>
      <p:sp>
        <p:nvSpPr>
          <p:cNvPr id="3" name="Inhaltsplatzhalter 2"/>
          <p:cNvSpPr>
            <a:spLocks noGrp="1"/>
          </p:cNvSpPr>
          <p:nvPr>
            <p:ph idx="1"/>
          </p:nvPr>
        </p:nvSpPr>
        <p:spPr/>
        <p:txBody>
          <a:bodyPr>
            <a:noAutofit/>
          </a:bodyPr>
          <a:lstStyle/>
          <a:p>
            <a:pPr lvl="1"/>
            <a:r>
              <a:rPr lang="de-DE" sz="1400" dirty="0" smtClean="0"/>
              <a:t>(</a:t>
            </a:r>
            <a:r>
              <a:rPr lang="de-DE" sz="1400" dirty="0"/>
              <a:t>1) </a:t>
            </a:r>
            <a:r>
              <a:rPr lang="de-DE" sz="1400" b="1" dirty="0">
                <a:hlinkClick r:id="rId2"/>
              </a:rPr>
              <a:t>Wechselschichtarbeit</a:t>
            </a:r>
            <a:r>
              <a:rPr lang="de-DE" sz="1400" dirty="0"/>
              <a:t> ist die Arbeit nach einem Schichtplan, der einen regelmäßigen Wechsel der täglichen Arbeitszeit in Wechselschichten vorsieht, bei denen Beschäftigte </a:t>
            </a:r>
            <a:r>
              <a:rPr lang="de-DE" sz="1400" dirty="0">
                <a:solidFill>
                  <a:srgbClr val="FF0000"/>
                </a:solidFill>
              </a:rPr>
              <a:t>durchschnittlich längstens nach Ablauf eines Monats erneut zur Nachtschicht </a:t>
            </a:r>
            <a:r>
              <a:rPr lang="de-DE" sz="1400" dirty="0"/>
              <a:t>herangezogen werden. Wechselschichten sind wechselnde Arbeitsschichten, in denen ununterbrochen bei Tag und Nacht, werktags, sonntags und feiertags gearbeitet wird. Nachtschichten sind Arbeitsschichten, die mindestens zwei Stunden Nachtarbeit umfassen.</a:t>
            </a:r>
            <a:br>
              <a:rPr lang="de-DE" sz="1400" dirty="0"/>
            </a:br>
            <a:endParaRPr lang="de-DE" sz="1400" dirty="0" smtClean="0"/>
          </a:p>
          <a:p>
            <a:pPr lvl="1"/>
            <a:r>
              <a:rPr lang="de-DE" sz="1400" dirty="0" smtClean="0"/>
              <a:t>(</a:t>
            </a:r>
            <a:r>
              <a:rPr lang="de-DE" sz="1400" dirty="0"/>
              <a:t>2) </a:t>
            </a:r>
            <a:r>
              <a:rPr lang="de-DE" sz="1400" b="1" dirty="0">
                <a:hlinkClick r:id="rId3"/>
              </a:rPr>
              <a:t>Schichtarbeit</a:t>
            </a:r>
            <a:r>
              <a:rPr lang="de-DE" sz="1400" b="1" dirty="0"/>
              <a:t> </a:t>
            </a:r>
            <a:r>
              <a:rPr lang="de-DE" sz="1400" dirty="0"/>
              <a:t>ist die Arbeit nach einem Schichtplan, der einen regelmäßigen Wechsel des Beginns der täglichen Arbeitszeit um mindestens zwei Stunden in Zeitabschnitten von längstens einem Monat vorsieht, und die innerhalb einer Zeitspanne von mindestens 13 Stunden geleistet wird</a:t>
            </a:r>
            <a:r>
              <a:rPr lang="de-DE" sz="1400" dirty="0" smtClean="0"/>
              <a:t>.</a:t>
            </a:r>
            <a:r>
              <a:rPr lang="de-DE" sz="1400" dirty="0"/>
              <a:t/>
            </a:r>
            <a:br>
              <a:rPr lang="de-DE" sz="1400" dirty="0"/>
            </a:br>
            <a:endParaRPr lang="de-DE" sz="1400" dirty="0" smtClean="0"/>
          </a:p>
          <a:p>
            <a:pPr lvl="1"/>
            <a:r>
              <a:rPr lang="de-DE" sz="1400" dirty="0" smtClean="0"/>
              <a:t>(</a:t>
            </a:r>
            <a:r>
              <a:rPr lang="de-DE" sz="1400" dirty="0"/>
              <a:t>4)  </a:t>
            </a:r>
            <a:r>
              <a:rPr lang="de-DE" sz="1400" b="1" dirty="0">
                <a:hlinkClick r:id="rId4"/>
              </a:rPr>
              <a:t>Rufbereitschaft</a:t>
            </a:r>
            <a:r>
              <a:rPr lang="de-DE" sz="1400" dirty="0"/>
              <a:t> leisten Beschäftigte, die sich auf Anordnung des Arbeitgebers außerhalb der regelmäßigen Arbeitszeit an einer dem Arbeitgeber anzuzeigenden Stelle aufhalten, um auf Abruf die Arbeit aufzunehmen. Rufbereitschaft wird nicht dadurch ausgeschlossen, dass Beschäftigte vom Arbeitgeber mit einem Mobiltelefon oder einem vergleichbaren technischen Hilfsmittel ausgestattet sind.</a:t>
            </a:r>
            <a:br>
              <a:rPr lang="de-DE" sz="1400" dirty="0"/>
            </a:br>
            <a:endParaRPr lang="de-DE" sz="1400" dirty="0" smtClean="0"/>
          </a:p>
          <a:p>
            <a:pPr lvl="1"/>
            <a:r>
              <a:rPr lang="de-DE" sz="1400" dirty="0" smtClean="0"/>
              <a:t>(</a:t>
            </a:r>
            <a:r>
              <a:rPr lang="de-DE" sz="1400" dirty="0"/>
              <a:t>5) </a:t>
            </a:r>
            <a:r>
              <a:rPr lang="de-DE" sz="1400" b="1" dirty="0">
                <a:hlinkClick r:id="rId5"/>
              </a:rPr>
              <a:t>Nachtarbeit</a:t>
            </a:r>
            <a:r>
              <a:rPr lang="de-DE" sz="1400" b="1" dirty="0"/>
              <a:t> </a:t>
            </a:r>
            <a:r>
              <a:rPr lang="de-DE" sz="1400" dirty="0"/>
              <a:t>ist die Arbeit zwischen 21 Uhr und 6 Uhr.</a:t>
            </a:r>
            <a:endParaRPr lang="en-GB" sz="1400" dirty="0"/>
          </a:p>
        </p:txBody>
      </p:sp>
    </p:spTree>
    <p:extLst>
      <p:ext uri="{BB962C8B-B14F-4D97-AF65-F5344CB8AC3E}">
        <p14:creationId xmlns:p14="http://schemas.microsoft.com/office/powerpoint/2010/main" val="709981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GSI – Betriebsvereinbarung Schicht</a:t>
            </a:r>
            <a:endParaRPr lang="de-DE" dirty="0"/>
          </a:p>
        </p:txBody>
      </p:sp>
      <p:sp>
        <p:nvSpPr>
          <p:cNvPr id="3" name="Inhaltsplatzhalter 2"/>
          <p:cNvSpPr>
            <a:spLocks noGrp="1"/>
          </p:cNvSpPr>
          <p:nvPr>
            <p:ph idx="1"/>
          </p:nvPr>
        </p:nvSpPr>
        <p:spPr>
          <a:xfrm>
            <a:off x="422565" y="1450685"/>
            <a:ext cx="8612578" cy="4903585"/>
          </a:xfrm>
        </p:spPr>
        <p:txBody>
          <a:bodyPr>
            <a:normAutofit fontScale="92500" lnSpcReduction="10000"/>
          </a:bodyPr>
          <a:lstStyle/>
          <a:p>
            <a:r>
              <a:rPr lang="de-DE" b="1" dirty="0" smtClean="0">
                <a:solidFill>
                  <a:schemeClr val="bg1">
                    <a:lumMod val="75000"/>
                  </a:schemeClr>
                </a:solidFill>
              </a:rPr>
              <a:t>§1.1 </a:t>
            </a:r>
            <a:r>
              <a:rPr lang="de-DE" dirty="0" smtClean="0"/>
              <a:t>Definition Wechselschicht</a:t>
            </a:r>
          </a:p>
          <a:p>
            <a:r>
              <a:rPr lang="de-DE" b="1" dirty="0" smtClean="0">
                <a:solidFill>
                  <a:schemeClr val="bg1">
                    <a:lumMod val="75000"/>
                  </a:schemeClr>
                </a:solidFill>
              </a:rPr>
              <a:t>§3.1 </a:t>
            </a:r>
            <a:r>
              <a:rPr lang="de-DE" dirty="0" smtClean="0"/>
              <a:t>Schichtzeiten</a:t>
            </a:r>
          </a:p>
          <a:p>
            <a:pPr lvl="1"/>
            <a:r>
              <a:rPr lang="de-DE" dirty="0" smtClean="0"/>
              <a:t>Frühschicht	6:00 – 15:00 Uhr</a:t>
            </a:r>
          </a:p>
          <a:p>
            <a:pPr lvl="1"/>
            <a:r>
              <a:rPr lang="de-DE" dirty="0" smtClean="0"/>
              <a:t>Spätschicht	14:00 – 23:00 Uhr</a:t>
            </a:r>
          </a:p>
          <a:p>
            <a:pPr lvl="1"/>
            <a:r>
              <a:rPr lang="de-DE" dirty="0" smtClean="0"/>
              <a:t>Nachtschicht 	22:00 – 7:00 Uhr</a:t>
            </a:r>
          </a:p>
          <a:p>
            <a:r>
              <a:rPr lang="de-DE" b="1" dirty="0" smtClean="0">
                <a:solidFill>
                  <a:schemeClr val="bg1">
                    <a:lumMod val="75000"/>
                  </a:schemeClr>
                </a:solidFill>
              </a:rPr>
              <a:t>§3.3/4 </a:t>
            </a:r>
            <a:r>
              <a:rPr lang="de-DE" dirty="0" smtClean="0"/>
              <a:t>Schichtzeit incl. 30min Pause außerhalb des HKR</a:t>
            </a:r>
          </a:p>
          <a:p>
            <a:r>
              <a:rPr lang="de-DE" b="1" dirty="0" smtClean="0">
                <a:solidFill>
                  <a:schemeClr val="bg1">
                    <a:lumMod val="75000"/>
                  </a:schemeClr>
                </a:solidFill>
              </a:rPr>
              <a:t>§4.1 </a:t>
            </a:r>
            <a:r>
              <a:rPr lang="de-DE" dirty="0" smtClean="0"/>
              <a:t>Rufbereitschaft für Folgeschicht</a:t>
            </a:r>
          </a:p>
          <a:p>
            <a:r>
              <a:rPr lang="de-DE" b="1" dirty="0" smtClean="0">
                <a:solidFill>
                  <a:schemeClr val="bg1">
                    <a:lumMod val="75000"/>
                  </a:schemeClr>
                </a:solidFill>
              </a:rPr>
              <a:t>§5.1.1 </a:t>
            </a:r>
            <a:r>
              <a:rPr lang="de-DE" dirty="0" smtClean="0"/>
              <a:t>max.  800 Schichten pro Jahr (min. 4 </a:t>
            </a:r>
            <a:r>
              <a:rPr lang="de-DE" dirty="0" err="1" smtClean="0"/>
              <a:t>Shutdowns</a:t>
            </a:r>
            <a:r>
              <a:rPr lang="de-DE" dirty="0" smtClean="0"/>
              <a:t> a 12 Tage)</a:t>
            </a:r>
          </a:p>
          <a:p>
            <a:r>
              <a:rPr lang="de-DE" b="1" dirty="0" smtClean="0">
                <a:solidFill>
                  <a:schemeClr val="bg1">
                    <a:lumMod val="75000"/>
                  </a:schemeClr>
                </a:solidFill>
              </a:rPr>
              <a:t>§6.2 </a:t>
            </a:r>
            <a:r>
              <a:rPr lang="de-DE" dirty="0" smtClean="0"/>
              <a:t>Regelbesetzung sind 3 Schichtteilnehmer (weniger sind möglich, müssen vom BR genehmigt werden, Betriebsordnung: ab SIS18 </a:t>
            </a:r>
            <a:r>
              <a:rPr lang="de-DE" dirty="0" smtClean="0">
                <a:sym typeface="Wingdings"/>
              </a:rPr>
              <a:t> 3 Personen</a:t>
            </a:r>
            <a:r>
              <a:rPr lang="de-DE" dirty="0" smtClean="0"/>
              <a:t>)</a:t>
            </a:r>
          </a:p>
          <a:p>
            <a:r>
              <a:rPr lang="de-DE" b="1" dirty="0" smtClean="0">
                <a:solidFill>
                  <a:schemeClr val="bg1">
                    <a:lumMod val="75000"/>
                  </a:schemeClr>
                </a:solidFill>
              </a:rPr>
              <a:t>§7 </a:t>
            </a:r>
            <a:r>
              <a:rPr lang="de-DE" dirty="0" smtClean="0"/>
              <a:t>Freizeitausgleich (66h Regel, nicht mehr als 3 Nachtschichten, …)</a:t>
            </a:r>
            <a:endParaRPr lang="de-DE" dirty="0"/>
          </a:p>
        </p:txBody>
      </p:sp>
    </p:spTree>
    <p:extLst>
      <p:ext uri="{BB962C8B-B14F-4D97-AF65-F5344CB8AC3E}">
        <p14:creationId xmlns:p14="http://schemas.microsoft.com/office/powerpoint/2010/main" val="102314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Bewährte Vorgehensweisen</a:t>
            </a:r>
            <a:endParaRPr lang="de-DE" dirty="0"/>
          </a:p>
        </p:txBody>
      </p:sp>
      <p:sp>
        <p:nvSpPr>
          <p:cNvPr id="3" name="Inhaltsplatzhalter 2"/>
          <p:cNvSpPr>
            <a:spLocks noGrp="1"/>
          </p:cNvSpPr>
          <p:nvPr>
            <p:ph idx="1"/>
          </p:nvPr>
        </p:nvSpPr>
        <p:spPr/>
        <p:txBody>
          <a:bodyPr/>
          <a:lstStyle/>
          <a:p>
            <a:r>
              <a:rPr lang="de-DE" dirty="0" smtClean="0"/>
              <a:t>Dienstbeginn 15min vor Schichtbeginn</a:t>
            </a:r>
          </a:p>
          <a:p>
            <a:r>
              <a:rPr lang="de-DE" dirty="0" smtClean="0"/>
              <a:t>Schichtübergabe bis 15 min nach Schichtbeginn</a:t>
            </a:r>
          </a:p>
          <a:p>
            <a:r>
              <a:rPr lang="de-DE" dirty="0" smtClean="0"/>
              <a:t>Pause wird danach genommen</a:t>
            </a:r>
          </a:p>
          <a:p>
            <a:endParaRPr lang="de-DE" dirty="0"/>
          </a:p>
          <a:p>
            <a:pPr>
              <a:buFont typeface="Wingdings" charset="2"/>
              <a:buChar char="à"/>
            </a:pPr>
            <a:r>
              <a:rPr lang="de-DE" dirty="0" smtClean="0"/>
              <a:t>Pünktliches Kommen erlaubt pünktliches Gehen</a:t>
            </a:r>
          </a:p>
          <a:p>
            <a:pPr>
              <a:buFont typeface="Wingdings" charset="2"/>
              <a:buChar char="à"/>
            </a:pPr>
            <a:endParaRPr lang="de-DE" dirty="0" smtClean="0"/>
          </a:p>
          <a:p>
            <a:pPr>
              <a:buFont typeface="Wingdings" charset="2"/>
              <a:buChar char="à"/>
            </a:pPr>
            <a:endParaRPr lang="de-DE" dirty="0"/>
          </a:p>
          <a:p>
            <a:pPr>
              <a:buFont typeface="Wingdings" charset="2"/>
              <a:buChar char="à"/>
            </a:pPr>
            <a:endParaRPr lang="de-DE" dirty="0" smtClean="0"/>
          </a:p>
          <a:p>
            <a:pPr marL="0" indent="0">
              <a:buNone/>
            </a:pPr>
            <a:r>
              <a:rPr lang="de-DE" dirty="0" smtClean="0">
                <a:solidFill>
                  <a:schemeClr val="bg1">
                    <a:lumMod val="75000"/>
                  </a:schemeClr>
                </a:solidFill>
              </a:rPr>
              <a:t>Hinweis: </a:t>
            </a:r>
            <a:r>
              <a:rPr lang="de-DE" dirty="0" err="1" smtClean="0">
                <a:solidFill>
                  <a:schemeClr val="bg1">
                    <a:lumMod val="75000"/>
                  </a:schemeClr>
                </a:solidFill>
              </a:rPr>
              <a:t>Proz</a:t>
            </a:r>
            <a:r>
              <a:rPr lang="de-DE" dirty="0" smtClean="0">
                <a:solidFill>
                  <a:schemeClr val="bg1">
                    <a:lumMod val="75000"/>
                  </a:schemeClr>
                </a:solidFill>
              </a:rPr>
              <a:t>.: 8,5h (9h </a:t>
            </a:r>
            <a:r>
              <a:rPr lang="mr-IN" dirty="0" smtClean="0">
                <a:solidFill>
                  <a:schemeClr val="bg1">
                    <a:lumMod val="75000"/>
                  </a:schemeClr>
                </a:solidFill>
              </a:rPr>
              <a:t>–</a:t>
            </a:r>
            <a:r>
              <a:rPr lang="de-DE" dirty="0" smtClean="0">
                <a:solidFill>
                  <a:schemeClr val="bg1">
                    <a:lumMod val="75000"/>
                  </a:schemeClr>
                </a:solidFill>
              </a:rPr>
              <a:t> 30min Pause)</a:t>
            </a:r>
          </a:p>
          <a:p>
            <a:endParaRPr lang="de-DE" dirty="0"/>
          </a:p>
        </p:txBody>
      </p:sp>
    </p:spTree>
    <p:extLst>
      <p:ext uri="{BB962C8B-B14F-4D97-AF65-F5344CB8AC3E}">
        <p14:creationId xmlns:p14="http://schemas.microsoft.com/office/powerpoint/2010/main" val="1628535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Schichtübergabe</a:t>
            </a:r>
            <a:endParaRPr lang="de-DE" dirty="0"/>
          </a:p>
        </p:txBody>
      </p:sp>
      <p:sp>
        <p:nvSpPr>
          <p:cNvPr id="3" name="Inhaltsplatzhalter 2"/>
          <p:cNvSpPr>
            <a:spLocks noGrp="1"/>
          </p:cNvSpPr>
          <p:nvPr>
            <p:ph idx="1"/>
          </p:nvPr>
        </p:nvSpPr>
        <p:spPr/>
        <p:txBody>
          <a:bodyPr/>
          <a:lstStyle/>
          <a:p>
            <a:pPr marL="0" indent="0">
              <a:buNone/>
            </a:pPr>
            <a:r>
              <a:rPr lang="de-DE" dirty="0" smtClean="0"/>
              <a:t>= kritischer Punkt in der Informationserhaltung („stille Post“)</a:t>
            </a:r>
          </a:p>
          <a:p>
            <a:endParaRPr lang="de-DE" dirty="0"/>
          </a:p>
          <a:p>
            <a:r>
              <a:rPr lang="de-DE" dirty="0" smtClean="0"/>
              <a:t>Konzentration: nehmt euch die Zeit und den Raum</a:t>
            </a:r>
          </a:p>
          <a:p>
            <a:r>
              <a:rPr lang="de-DE" dirty="0" smtClean="0"/>
              <a:t>Alle Mitglieder beider Schichten müssen anwesend sein (Ausnahme ist bei kritischen Betriebszuständen möglich)</a:t>
            </a:r>
          </a:p>
          <a:p>
            <a:r>
              <a:rPr lang="de-DE" dirty="0" smtClean="0"/>
              <a:t>Detaillierte </a:t>
            </a:r>
            <a:r>
              <a:rPr lang="de-DE" dirty="0"/>
              <a:t>B</a:t>
            </a:r>
            <a:r>
              <a:rPr lang="de-DE" dirty="0" smtClean="0"/>
              <a:t>eschreibung des Maschinenzustands, des Zustands der Experimentstrahlen sowie sonstiger Absprachen und Anweisungen, ggf. schriftlich im OLOG niederlegen</a:t>
            </a:r>
          </a:p>
          <a:p>
            <a:endParaRPr lang="de-DE" dirty="0"/>
          </a:p>
          <a:p>
            <a:endParaRPr lang="de-DE" dirty="0"/>
          </a:p>
        </p:txBody>
      </p:sp>
    </p:spTree>
    <p:extLst>
      <p:ext uri="{BB962C8B-B14F-4D97-AF65-F5344CB8AC3E}">
        <p14:creationId xmlns:p14="http://schemas.microsoft.com/office/powerpoint/2010/main" val="813293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Dokumentation im OLOG</a:t>
            </a:r>
            <a:endParaRPr lang="de-DE" dirty="0"/>
          </a:p>
        </p:txBody>
      </p:sp>
      <p:sp>
        <p:nvSpPr>
          <p:cNvPr id="3" name="Inhaltsplatzhalter 2"/>
          <p:cNvSpPr>
            <a:spLocks noGrp="1"/>
          </p:cNvSpPr>
          <p:nvPr>
            <p:ph idx="1"/>
          </p:nvPr>
        </p:nvSpPr>
        <p:spPr/>
        <p:txBody>
          <a:bodyPr>
            <a:normAutofit fontScale="92500" lnSpcReduction="10000"/>
          </a:bodyPr>
          <a:lstStyle/>
          <a:p>
            <a:pPr lvl="0"/>
            <a:r>
              <a:rPr lang="de-DE" dirty="0"/>
              <a:t>Zu Schichtbeginn </a:t>
            </a:r>
            <a:r>
              <a:rPr lang="de-DE" dirty="0" smtClean="0"/>
              <a:t>und nach Änderung ist Maschinenstatus </a:t>
            </a:r>
            <a:r>
              <a:rPr lang="de-DE" dirty="0"/>
              <a:t>vollständig </a:t>
            </a:r>
            <a:r>
              <a:rPr lang="de-DE" dirty="0" smtClean="0"/>
              <a:t>aufzunehmen </a:t>
            </a:r>
            <a:r>
              <a:rPr lang="de-DE" dirty="0"/>
              <a:t>(Welche </a:t>
            </a:r>
            <a:r>
              <a:rPr lang="de-DE" dirty="0" err="1" smtClean="0"/>
              <a:t>virt</a:t>
            </a:r>
            <a:r>
              <a:rPr lang="de-DE" dirty="0" smtClean="0"/>
              <a:t>. Maschinen (BP-Chains) </a:t>
            </a:r>
            <a:r>
              <a:rPr lang="de-DE" dirty="0"/>
              <a:t>laufen womit, Settings, Transmissionen, </a:t>
            </a:r>
            <a:r>
              <a:rPr lang="de-DE" dirty="0" smtClean="0"/>
              <a:t>Ströme bzw. Teilchenzahlen)</a:t>
            </a:r>
            <a:endParaRPr lang="de-DE" dirty="0"/>
          </a:p>
          <a:p>
            <a:pPr lvl="0"/>
            <a:r>
              <a:rPr lang="de-DE" dirty="0" smtClean="0"/>
              <a:t>Vollständige und korrekte Einträge</a:t>
            </a:r>
            <a:r>
              <a:rPr lang="de-DE" dirty="0"/>
              <a:t>, Neu: Maschine mit angeben </a:t>
            </a:r>
            <a:r>
              <a:rPr lang="de-DE" dirty="0" smtClean="0">
                <a:sym typeface="Wingdings"/>
              </a:rPr>
              <a:t></a:t>
            </a:r>
            <a:r>
              <a:rPr lang="de-DE" dirty="0" smtClean="0"/>
              <a:t> </a:t>
            </a:r>
            <a:r>
              <a:rPr lang="de-DE" dirty="0"/>
              <a:t>Maschinenverfügbarkeit</a:t>
            </a:r>
          </a:p>
          <a:p>
            <a:pPr lvl="1"/>
            <a:r>
              <a:rPr lang="de-DE" dirty="0" smtClean="0"/>
              <a:t>mittelfristig übernimmt </a:t>
            </a:r>
            <a:r>
              <a:rPr lang="de-DE" dirty="0" err="1" smtClean="0"/>
              <a:t>Archiving</a:t>
            </a:r>
            <a:r>
              <a:rPr lang="de-DE" dirty="0" smtClean="0"/>
              <a:t> </a:t>
            </a:r>
            <a:r>
              <a:rPr lang="de-DE" dirty="0"/>
              <a:t>System </a:t>
            </a:r>
            <a:r>
              <a:rPr lang="de-DE" dirty="0" smtClean="0"/>
              <a:t>Teile </a:t>
            </a:r>
            <a:r>
              <a:rPr lang="de-DE" dirty="0"/>
              <a:t>des </a:t>
            </a:r>
            <a:r>
              <a:rPr lang="de-DE" dirty="0" err="1"/>
              <a:t>Loggings</a:t>
            </a:r>
            <a:endParaRPr lang="de-DE" dirty="0"/>
          </a:p>
          <a:p>
            <a:pPr lvl="0"/>
            <a:r>
              <a:rPr lang="de-DE" dirty="0" smtClean="0"/>
              <a:t>„Grüner Balken“ </a:t>
            </a:r>
            <a:r>
              <a:rPr lang="de-DE" dirty="0"/>
              <a:t>ist kein </a:t>
            </a:r>
            <a:r>
              <a:rPr lang="de-DE" dirty="0" smtClean="0"/>
              <a:t>Qualitätsmerkmal</a:t>
            </a:r>
            <a:r>
              <a:rPr lang="de-DE" dirty="0"/>
              <a:t>, nichts </a:t>
            </a:r>
            <a:r>
              <a:rPr lang="de-DE" dirty="0" smtClean="0"/>
              <a:t>darf </a:t>
            </a:r>
            <a:r>
              <a:rPr lang="de-DE" dirty="0" err="1" smtClean="0"/>
              <a:t>un</a:t>
            </a:r>
            <a:r>
              <a:rPr lang="de-DE" dirty="0" smtClean="0"/>
              <a:t>-dokumentiert ausfallen – </a:t>
            </a:r>
            <a:r>
              <a:rPr lang="de-DE" dirty="0"/>
              <a:t>häufige </a:t>
            </a:r>
            <a:r>
              <a:rPr lang="de-DE" dirty="0" smtClean="0"/>
              <a:t>kurze Fehler können zusammengefasst werden</a:t>
            </a:r>
            <a:endParaRPr lang="de-DE" dirty="0"/>
          </a:p>
          <a:p>
            <a:pPr lvl="0"/>
            <a:r>
              <a:rPr lang="de-DE" dirty="0"/>
              <a:t>Fehler nach bestem Gewissen zuweisen – </a:t>
            </a:r>
            <a:r>
              <a:rPr lang="de-DE" dirty="0" smtClean="0"/>
              <a:t>grob Fachabteilung, vermeintlich Verantwortliche Informieren! Notieren, wer informiert wurde.</a:t>
            </a:r>
            <a:endParaRPr lang="de-DE" dirty="0"/>
          </a:p>
          <a:p>
            <a:pPr lvl="0"/>
            <a:r>
              <a:rPr lang="de-DE" dirty="0" smtClean="0"/>
              <a:t>BK </a:t>
            </a:r>
            <a:r>
              <a:rPr lang="de-DE" dirty="0"/>
              <a:t>prüft täglich und korrigiert, Abgleich mit Fachgruppen in Mittagssitzung</a:t>
            </a:r>
          </a:p>
          <a:p>
            <a:endParaRPr lang="de-DE" dirty="0"/>
          </a:p>
        </p:txBody>
      </p:sp>
    </p:spTree>
    <p:extLst>
      <p:ext uri="{BB962C8B-B14F-4D97-AF65-F5344CB8AC3E}">
        <p14:creationId xmlns:p14="http://schemas.microsoft.com/office/powerpoint/2010/main" val="148727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BK, SL, Rufbereitschaften, Dry Run, IBN</a:t>
            </a:r>
            <a:endParaRPr lang="de-DE" dirty="0"/>
          </a:p>
        </p:txBody>
      </p:sp>
      <p:sp>
        <p:nvSpPr>
          <p:cNvPr id="3" name="Inhaltsplatzhalter 2"/>
          <p:cNvSpPr>
            <a:spLocks noGrp="1"/>
          </p:cNvSpPr>
          <p:nvPr>
            <p:ph idx="1"/>
          </p:nvPr>
        </p:nvSpPr>
        <p:spPr/>
        <p:txBody>
          <a:bodyPr>
            <a:normAutofit fontScale="92500" lnSpcReduction="10000"/>
          </a:bodyPr>
          <a:lstStyle/>
          <a:p>
            <a:pPr lvl="0"/>
            <a:r>
              <a:rPr lang="de-DE" dirty="0" smtClean="0"/>
              <a:t>BK: regelmäßige Anwesenheit im HKR erwünscht. Der BK sollte immer </a:t>
            </a:r>
            <a:r>
              <a:rPr lang="de-DE" dirty="0"/>
              <a:t>wissen, wie der </a:t>
            </a:r>
            <a:r>
              <a:rPr lang="de-DE" dirty="0" smtClean="0"/>
              <a:t>aktuelle Zustand der Gesamtanlage ist. </a:t>
            </a:r>
          </a:p>
          <a:p>
            <a:pPr lvl="0"/>
            <a:r>
              <a:rPr lang="de-DE" dirty="0" smtClean="0"/>
              <a:t>BK: Absprache aus </a:t>
            </a:r>
            <a:r>
              <a:rPr lang="de-DE" dirty="0"/>
              <a:t>Mittagssitzung im </a:t>
            </a:r>
            <a:r>
              <a:rPr lang="de-DE" dirty="0" smtClean="0"/>
              <a:t>OLOG hinterlegen</a:t>
            </a:r>
            <a:endParaRPr lang="de-DE" dirty="0"/>
          </a:p>
          <a:p>
            <a:pPr lvl="0"/>
            <a:r>
              <a:rPr lang="de-DE" dirty="0"/>
              <a:t>Teilnahme an Mittagssitzung! BK + Schichtleiter </a:t>
            </a:r>
            <a:r>
              <a:rPr lang="de-DE" dirty="0" smtClean="0"/>
              <a:t>(SL </a:t>
            </a:r>
            <a:r>
              <a:rPr lang="de-DE" dirty="0"/>
              <a:t>darf </a:t>
            </a:r>
            <a:r>
              <a:rPr lang="de-DE" dirty="0" smtClean="0"/>
              <a:t>delegieren), BK </a:t>
            </a:r>
            <a:r>
              <a:rPr lang="de-DE" dirty="0"/>
              <a:t>vertritt </a:t>
            </a:r>
            <a:r>
              <a:rPr lang="de-DE" dirty="0" smtClean="0"/>
              <a:t>Daniel in Mittagssitzung</a:t>
            </a:r>
            <a:endParaRPr lang="de-DE" dirty="0"/>
          </a:p>
          <a:p>
            <a:pPr lvl="0"/>
            <a:r>
              <a:rPr lang="de-DE" dirty="0"/>
              <a:t>Rufbereitschaften auch am Tag eintragen (Disziplin)</a:t>
            </a:r>
          </a:p>
          <a:p>
            <a:pPr lvl="0"/>
            <a:r>
              <a:rPr lang="de-DE" dirty="0" smtClean="0"/>
              <a:t>Im Dry Run </a:t>
            </a:r>
            <a:r>
              <a:rPr lang="de-DE" dirty="0"/>
              <a:t>schon Mängelliste führen, Effektivität bei IBN </a:t>
            </a:r>
            <a:r>
              <a:rPr lang="de-DE" dirty="0" smtClean="0"/>
              <a:t>ist diesmal besonders wichtig</a:t>
            </a:r>
          </a:p>
          <a:p>
            <a:pPr lvl="0"/>
            <a:r>
              <a:rPr lang="de-DE" dirty="0" smtClean="0"/>
              <a:t>Schichtleiter: Junge </a:t>
            </a:r>
            <a:r>
              <a:rPr lang="de-DE" dirty="0"/>
              <a:t>Leute einbinden, mal selber machen </a:t>
            </a:r>
            <a:r>
              <a:rPr lang="de-DE" dirty="0" smtClean="0"/>
              <a:t>lassen, aber auch </a:t>
            </a:r>
            <a:r>
              <a:rPr lang="de-DE" dirty="0"/>
              <a:t>mal Fleißarbeiten auftragen, Messreihen machen </a:t>
            </a:r>
            <a:r>
              <a:rPr lang="de-DE" dirty="0" smtClean="0"/>
              <a:t>lassen, OLOG pflegen </a:t>
            </a:r>
            <a:r>
              <a:rPr lang="de-DE" dirty="0">
                <a:sym typeface="Wingdings"/>
              </a:rPr>
              <a:t></a:t>
            </a:r>
            <a:r>
              <a:rPr lang="de-DE" dirty="0"/>
              <a:t> Zeit nehmen, </a:t>
            </a:r>
            <a:r>
              <a:rPr lang="de-DE" dirty="0" smtClean="0"/>
              <a:t>neue Schichtteilnehmer aber nicht schonen. </a:t>
            </a:r>
          </a:p>
          <a:p>
            <a:pPr lvl="0"/>
            <a:r>
              <a:rPr lang="de-DE" dirty="0" smtClean="0"/>
              <a:t>Bei </a:t>
            </a:r>
            <a:r>
              <a:rPr lang="de-DE" dirty="0"/>
              <a:t>SIS IBN nicht hinter UNILAC-Konsole </a:t>
            </a:r>
            <a:r>
              <a:rPr lang="de-DE" dirty="0" smtClean="0"/>
              <a:t>verstecken ;)</a:t>
            </a:r>
            <a:endParaRPr lang="de-DE" dirty="0"/>
          </a:p>
          <a:p>
            <a:endParaRPr lang="de-DE" dirty="0"/>
          </a:p>
        </p:txBody>
      </p:sp>
    </p:spTree>
    <p:extLst>
      <p:ext uri="{BB962C8B-B14F-4D97-AF65-F5344CB8AC3E}">
        <p14:creationId xmlns:p14="http://schemas.microsoft.com/office/powerpoint/2010/main" val="183130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ir-gsi-folienmaster_2018">
  <a:themeElements>
    <a:clrScheme name="Benutzerdefiniert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66666"/>
      </a:hlink>
      <a:folHlink>
        <a:srgbClr val="800080"/>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DBB6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lstStyle>
        <a:defPPr algn="l">
          <a:defRPr dirty="0" smtClean="0"/>
        </a:defPPr>
      </a:lstStyle>
    </a:txDef>
  </a:objectDefaults>
  <a:extraClrSchemeLst/>
  <a:extLst>
    <a:ext uri="{05A4C25C-085E-4340-85A3-A5531E510DB2}">
      <thm15:themeFamily xmlns:thm15="http://schemas.microsoft.com/office/thememl/2012/main" xmlns="" name="Präsentation3" id="{2187FC39-6E23-A544-8598-51FCED494874}" vid="{08B53125-47F3-1D4E-B45D-09522840DC96}"/>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fair-gsi-folienmaster_2018</Template>
  <TotalTime>0</TotalTime>
  <Words>525</Words>
  <Application>Microsoft Office PowerPoint</Application>
  <PresentationFormat>Bildschirmpräsentation (4:3)</PresentationFormat>
  <Paragraphs>91</Paragraphs>
  <Slides>11</Slides>
  <Notes>0</Notes>
  <HiddenSlides>0</HiddenSlides>
  <MMClips>0</MMClips>
  <ScaleCrop>false</ScaleCrop>
  <HeadingPairs>
    <vt:vector size="4" baseType="variant">
      <vt:variant>
        <vt:lpstr>Design</vt:lpstr>
      </vt:variant>
      <vt:variant>
        <vt:i4>1</vt:i4>
      </vt:variant>
      <vt:variant>
        <vt:lpstr>Folientitel</vt:lpstr>
      </vt:variant>
      <vt:variant>
        <vt:i4>11</vt:i4>
      </vt:variant>
    </vt:vector>
  </HeadingPairs>
  <TitlesOfParts>
    <vt:vector size="12" baseType="lpstr">
      <vt:lpstr>fair-gsi-folienmaster_2018</vt:lpstr>
      <vt:lpstr>Schicht, Ablauf,  Regeln, Dokumentation</vt:lpstr>
      <vt:lpstr>Themen</vt:lpstr>
      <vt:lpstr>TVöD - Sonderformen der Arbeit</vt:lpstr>
      <vt:lpstr>TVöD § 7 Sonderformen der Arbeit</vt:lpstr>
      <vt:lpstr>GSI – Betriebsvereinbarung Schicht</vt:lpstr>
      <vt:lpstr>Bewährte Vorgehensweisen</vt:lpstr>
      <vt:lpstr>Schichtübergabe</vt:lpstr>
      <vt:lpstr>Dokumentation im OLOG</vt:lpstr>
      <vt:lpstr>BK, SL, Rufbereitschaften, Dry Run, IBN</vt:lpstr>
      <vt:lpstr>Einsatz von Rufbereitschaften</vt:lpstr>
      <vt:lpstr>Weitere Themen</vt:lpstr>
    </vt:vector>
  </TitlesOfParts>
  <Company>GSI Helmholzzentrum für Schwerionenforschung 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Schichtarbeit, Ablauf,  Regeln, Dokumentation</dc:title>
  <dc:creator>Stephan Reimann</dc:creator>
  <cp:lastModifiedBy>Stephan Reimann</cp:lastModifiedBy>
  <cp:revision>36</cp:revision>
  <dcterms:created xsi:type="dcterms:W3CDTF">2018-04-04T15:12:21Z</dcterms:created>
  <dcterms:modified xsi:type="dcterms:W3CDTF">2018-04-09T12:19:26Z</dcterms:modified>
</cp:coreProperties>
</file>