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8" r:id="rId3"/>
    <p:sldId id="257" r:id="rId4"/>
    <p:sldId id="259" r:id="rId5"/>
    <p:sldId id="260" r:id="rId6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333333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 autoAdjust="0"/>
    <p:restoredTop sz="94655" autoAdjust="0"/>
  </p:normalViewPr>
  <p:slideViewPr>
    <p:cSldViewPr snapToGrid="0" snapToObjects="1">
      <p:cViewPr varScale="1">
        <p:scale>
          <a:sx n="74" d="100"/>
          <a:sy n="74" d="100"/>
        </p:scale>
        <p:origin x="39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09.04.2018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09.04.2018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="" xmlns:a16="http://schemas.microsoft.com/office/drawing/2014/main" id="{50716A1C-18EB-1742-BCAC-8F37B2C6F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754" y="1212688"/>
            <a:ext cx="8427665" cy="53577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6507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4306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5584535" cy="7875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4" y="6552643"/>
            <a:ext cx="825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dirty="0"/>
              <a:t>Name/Vortragstitel</a:t>
            </a:r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dirty="0"/>
              <a:t>Name/Vortragstitel</a:t>
            </a:r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60600" y="6560611"/>
            <a:ext cx="48383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dirty="0"/>
              <a:t>Name/Vortragstitel</a:t>
            </a:r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399" y="583587"/>
            <a:ext cx="1129081" cy="376361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35267" y="6616075"/>
            <a:ext cx="202853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rgbClr val="333333"/>
                </a:solidFill>
                <a:latin typeface="Arial"/>
                <a:cs typeface="Arial"/>
              </a:rPr>
              <a:t>FAIR GmbH | GSI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584535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  <p:pic>
        <p:nvPicPr>
          <p:cNvPr id="13" name="Bild 12" descr="FAIR_Logo_rgb.png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3249" y="430944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si.de/work/beschleunigerbetrieb.ht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gsi.de/event/7086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mtClean="0"/>
              <a:t>Operateursschulung</a:t>
            </a:r>
            <a:r>
              <a:rPr lang="de-DE" dirty="0" smtClean="0"/>
              <a:t> </a:t>
            </a:r>
            <a:r>
              <a:rPr lang="de-DE" dirty="0" smtClean="0"/>
              <a:t>2018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Strahlzeit 2018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2565" y="1450685"/>
            <a:ext cx="8590806" cy="5058972"/>
          </a:xfrm>
        </p:spPr>
        <p:txBody>
          <a:bodyPr>
            <a:normAutofit fontScale="92500" lnSpcReduction="10000"/>
          </a:bodyPr>
          <a:lstStyle/>
          <a:p>
            <a:r>
              <a:rPr lang="de-DE" dirty="0" smtClean="0"/>
              <a:t>Strahlzeit 2016 endete am 21.07.2016 </a:t>
            </a:r>
            <a:br>
              <a:rPr lang="de-DE" dirty="0" smtClean="0"/>
            </a:br>
            <a:r>
              <a:rPr lang="de-DE" dirty="0" smtClean="0"/>
              <a:t>nächster Strahl nach 691 Tagen </a:t>
            </a:r>
            <a:r>
              <a:rPr lang="de-DE" dirty="0" err="1" smtClean="0"/>
              <a:t>Shutdown</a:t>
            </a:r>
            <a:endParaRPr lang="de-DE" dirty="0"/>
          </a:p>
          <a:p>
            <a:pPr>
              <a:buFont typeface="Wingdings" charset="2"/>
              <a:buChar char="à"/>
            </a:pPr>
            <a:r>
              <a:rPr lang="de-DE" dirty="0"/>
              <a:t>e</a:t>
            </a:r>
            <a:r>
              <a:rPr lang="de-DE" dirty="0" smtClean="0"/>
              <a:t>s gibt gewisse Besonderheiten</a:t>
            </a:r>
          </a:p>
          <a:p>
            <a:pPr lvl="1"/>
            <a:r>
              <a:rPr lang="de-DE" dirty="0" smtClean="0"/>
              <a:t>Lange Pause: vieles gerät in Vergessenheit, man kommt aus der Übung, Abläufe + Regeln ändern sich </a:t>
            </a:r>
            <a:r>
              <a:rPr lang="mr-IN" dirty="0" smtClean="0"/>
              <a:t>–</a:t>
            </a:r>
            <a:r>
              <a:rPr lang="de-DE" dirty="0" smtClean="0"/>
              <a:t> werden unklar</a:t>
            </a:r>
            <a:r>
              <a:rPr lang="de-DE" dirty="0"/>
              <a:t>, Technik </a:t>
            </a:r>
            <a:r>
              <a:rPr lang="de-DE" dirty="0" smtClean="0"/>
              <a:t>altert</a:t>
            </a:r>
          </a:p>
          <a:p>
            <a:pPr lvl="1"/>
            <a:r>
              <a:rPr lang="de-DE" dirty="0" smtClean="0"/>
              <a:t>Wir werden mit Leuten zu tun haben, die noch nie eine Strahlzeit bei GSI mitgemacht haben!</a:t>
            </a:r>
          </a:p>
          <a:p>
            <a:pPr lvl="1"/>
            <a:r>
              <a:rPr lang="de-DE" dirty="0" smtClean="0"/>
              <a:t>Kontrollsystem: alles </a:t>
            </a:r>
            <a:r>
              <a:rPr lang="de-DE" dirty="0"/>
              <a:t>n</a:t>
            </a:r>
            <a:r>
              <a:rPr lang="de-DE" dirty="0" smtClean="0"/>
              <a:t>eu außer UNILAC (</a:t>
            </a:r>
            <a:r>
              <a:rPr lang="de-DE" dirty="0" err="1" smtClean="0"/>
              <a:t>Cryring</a:t>
            </a:r>
            <a:r>
              <a:rPr lang="de-DE" dirty="0" smtClean="0"/>
              <a:t>-Schulung)</a:t>
            </a:r>
          </a:p>
          <a:p>
            <a:pPr lvl="2"/>
            <a:r>
              <a:rPr lang="de-DE" dirty="0" smtClean="0"/>
              <a:t>System +  Applikationen (unsere Arbeitsmittel) sind noch nicht 100% fertig</a:t>
            </a:r>
          </a:p>
          <a:p>
            <a:pPr lvl="2"/>
            <a:r>
              <a:rPr lang="de-DE" dirty="0"/>
              <a:t>v</a:t>
            </a:r>
            <a:r>
              <a:rPr lang="de-DE" dirty="0" smtClean="0"/>
              <a:t>iele </a:t>
            </a:r>
            <a:r>
              <a:rPr lang="de-DE" dirty="0"/>
              <a:t>Probleme noch zu lösen </a:t>
            </a:r>
            <a:endParaRPr lang="de-DE" dirty="0" smtClean="0"/>
          </a:p>
          <a:p>
            <a:pPr lvl="1"/>
            <a:r>
              <a:rPr lang="de-DE" dirty="0" smtClean="0"/>
              <a:t>es wurde viel erneuert oder umgebaut </a:t>
            </a:r>
            <a:r>
              <a:rPr lang="de-DE" dirty="0" smtClean="0">
                <a:sym typeface="Wingdings"/>
              </a:rPr>
              <a:t> </a:t>
            </a:r>
            <a:r>
              <a:rPr lang="de-DE" dirty="0" smtClean="0"/>
              <a:t>techn. Herausforderungen: UNILAC-HF</a:t>
            </a:r>
            <a:r>
              <a:rPr lang="de-DE" dirty="0"/>
              <a:t>, </a:t>
            </a:r>
            <a:r>
              <a:rPr lang="de-DE" dirty="0" smtClean="0"/>
              <a:t>QQ, SIS-Vakuum</a:t>
            </a:r>
            <a:r>
              <a:rPr lang="de-DE" dirty="0"/>
              <a:t>, </a:t>
            </a:r>
            <a:r>
              <a:rPr lang="de-DE" dirty="0" smtClean="0"/>
              <a:t>Grundwasserabsenkung</a:t>
            </a:r>
            <a:r>
              <a:rPr lang="de-DE" dirty="0"/>
              <a:t>, </a:t>
            </a:r>
            <a:r>
              <a:rPr lang="de-DE" dirty="0" smtClean="0"/>
              <a:t>Speicherringtiming, ... </a:t>
            </a:r>
            <a:r>
              <a:rPr lang="de-DE" dirty="0" smtClean="0">
                <a:sym typeface="Wingdings"/>
              </a:rPr>
              <a:t> P. Schütt</a:t>
            </a:r>
            <a:endParaRPr lang="de-DE" dirty="0" smtClean="0"/>
          </a:p>
          <a:p>
            <a:r>
              <a:rPr lang="de-DE" dirty="0" smtClean="0"/>
              <a:t>P. </a:t>
            </a:r>
            <a:r>
              <a:rPr lang="de-DE" dirty="0" err="1" smtClean="0"/>
              <a:t>Giubellino</a:t>
            </a:r>
            <a:r>
              <a:rPr lang="de-DE" dirty="0" smtClean="0"/>
              <a:t>: </a:t>
            </a:r>
            <a:r>
              <a:rPr lang="de-DE" dirty="0"/>
              <a:t>Es gibt keinen Plan B</a:t>
            </a:r>
            <a:endParaRPr lang="de-DE" dirty="0" smtClean="0"/>
          </a:p>
          <a:p>
            <a:r>
              <a:rPr lang="de-DE" dirty="0"/>
              <a:t>Count down: </a:t>
            </a:r>
            <a:r>
              <a:rPr lang="de-DE" dirty="0" smtClean="0">
                <a:hlinkClick r:id="rId2"/>
              </a:rPr>
              <a:t>https://www.gsi.de/work/beschleunigerbetrieb.htm</a:t>
            </a:r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150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Jahresplan 2018</a:t>
            </a:r>
            <a:endParaRPr lang="de-DE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3" y="1254389"/>
            <a:ext cx="8951708" cy="4976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04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Strahlzeit 2018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3 Strahlzeitblöcke</a:t>
            </a:r>
          </a:p>
          <a:p>
            <a:pPr lvl="1"/>
            <a:r>
              <a:rPr lang="de-DE" dirty="0" smtClean="0"/>
              <a:t>Mai – Juli (nur UNILAC für Experimente, ausgedehnte SIS-IBN)</a:t>
            </a:r>
          </a:p>
          <a:p>
            <a:pPr lvl="1"/>
            <a:r>
              <a:rPr lang="de-DE" dirty="0" smtClean="0"/>
              <a:t>August – Oktober (Vollbetrieb,  +ESR-IBN)</a:t>
            </a:r>
          </a:p>
          <a:p>
            <a:pPr lvl="1"/>
            <a:r>
              <a:rPr lang="de-DE" dirty="0" smtClean="0"/>
              <a:t>Oktober – November (Vollbetrieb ggf. +</a:t>
            </a:r>
            <a:r>
              <a:rPr lang="de-DE" dirty="0" err="1" smtClean="0"/>
              <a:t>ESR+Cryring</a:t>
            </a:r>
            <a:r>
              <a:rPr lang="de-DE" dirty="0" smtClean="0"/>
              <a:t>)</a:t>
            </a:r>
          </a:p>
          <a:p>
            <a:r>
              <a:rPr lang="de-DE" dirty="0" smtClean="0"/>
              <a:t>Strahlzeitplan-Experimente: langsame Steigerung der Komplexität </a:t>
            </a:r>
            <a:r>
              <a:rPr lang="de-DE" dirty="0" smtClean="0">
                <a:sym typeface="Wingdings" panose="05000000000000000000" pitchFamily="2" charset="2"/>
              </a:rPr>
              <a:t> D. Severin</a:t>
            </a:r>
          </a:p>
          <a:p>
            <a:r>
              <a:rPr lang="de-DE" dirty="0" smtClean="0">
                <a:sym typeface="Wingdings" panose="05000000000000000000" pitchFamily="2" charset="2"/>
              </a:rPr>
              <a:t>Schichtplanung äußerst eng</a:t>
            </a: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keine Reserven mehr</a:t>
            </a: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Physiker in Schicht</a:t>
            </a: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neue Kollegen</a:t>
            </a: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Jülicher Kollegen (kurze Vorstellungsrunde)</a:t>
            </a:r>
          </a:p>
          <a:p>
            <a:pPr marL="457200" lvl="1" indent="0">
              <a:buNone/>
            </a:pPr>
            <a:endParaRPr lang="de-DE" sz="1800" dirty="0" smtClean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de-DE" sz="1600" dirty="0" smtClean="0">
                <a:solidFill>
                  <a:srgbClr val="666666"/>
                </a:solidFill>
              </a:rPr>
              <a:t>Anzahl der Wechselschichten </a:t>
            </a:r>
            <a:r>
              <a:rPr lang="de-DE" sz="1600" dirty="0" smtClean="0">
                <a:solidFill>
                  <a:srgbClr val="666666"/>
                </a:solidFill>
                <a:sym typeface="Wingdings" panose="05000000000000000000" pitchFamily="2" charset="2"/>
              </a:rPr>
              <a:t> M. </a:t>
            </a:r>
            <a:r>
              <a:rPr lang="de-DE" sz="1600" dirty="0" err="1" smtClean="0">
                <a:solidFill>
                  <a:srgbClr val="666666"/>
                </a:solidFill>
                <a:sym typeface="Wingdings" panose="05000000000000000000" pitchFamily="2" charset="2"/>
              </a:rPr>
              <a:t>Vossberg</a:t>
            </a:r>
            <a:endParaRPr lang="de-DE" sz="1600" dirty="0" smtClean="0">
              <a:solidFill>
                <a:srgbClr val="666666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8380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O</a:t>
            </a:r>
            <a:r>
              <a:rPr lang="de-DE" dirty="0" err="1" smtClean="0"/>
              <a:t>perateursschulung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2564" y="1450685"/>
            <a:ext cx="8340435" cy="4903585"/>
          </a:xfrm>
        </p:spPr>
        <p:txBody>
          <a:bodyPr>
            <a:normAutofit fontScale="92500"/>
          </a:bodyPr>
          <a:lstStyle/>
          <a:p>
            <a:r>
              <a:rPr lang="de-DE" dirty="0" smtClean="0"/>
              <a:t>Zielgruppe: Operateure + Schichtleiter</a:t>
            </a:r>
            <a:r>
              <a:rPr lang="de-DE" dirty="0"/>
              <a:t> </a:t>
            </a:r>
            <a:r>
              <a:rPr lang="de-DE" dirty="0" smtClean="0"/>
              <a:t>(aber auch </a:t>
            </a:r>
            <a:r>
              <a:rPr lang="de-DE" sz="1700" dirty="0" smtClean="0">
                <a:solidFill>
                  <a:schemeClr val="bg1">
                    <a:lumMod val="65000"/>
                  </a:schemeClr>
                </a:solidFill>
              </a:rPr>
              <a:t>Betriebsphysiker + Interessierte</a:t>
            </a:r>
            <a:r>
              <a:rPr lang="de-DE" dirty="0" smtClean="0"/>
              <a:t>)</a:t>
            </a:r>
            <a:endParaRPr lang="de-DE" sz="700" dirty="0" smtClean="0"/>
          </a:p>
          <a:p>
            <a:r>
              <a:rPr lang="de-DE" dirty="0" smtClean="0"/>
              <a:t>regelmäßig, verpflichtend laut Betriebsordnung </a:t>
            </a:r>
            <a:r>
              <a:rPr lang="de-DE" dirty="0"/>
              <a:t>C.2.1.4. </a:t>
            </a:r>
            <a:r>
              <a:rPr lang="de-DE" dirty="0" smtClean="0"/>
              <a:t>„Ausbildung </a:t>
            </a:r>
            <a:r>
              <a:rPr lang="de-DE" dirty="0"/>
              <a:t>des </a:t>
            </a:r>
            <a:r>
              <a:rPr lang="de-DE" dirty="0" smtClean="0"/>
              <a:t>Betriebspersonals“ </a:t>
            </a:r>
          </a:p>
          <a:p>
            <a:r>
              <a:rPr lang="de-DE" dirty="0" smtClean="0"/>
              <a:t>Inhalte: Belehrungen, Überblicksvorträge, </a:t>
            </a:r>
            <a:r>
              <a:rPr lang="de-DE" dirty="0"/>
              <a:t>technische Vorträge, </a:t>
            </a:r>
            <a:r>
              <a:rPr lang="de-DE" dirty="0" smtClean="0"/>
              <a:t>Physikvorträge: </a:t>
            </a:r>
            <a:r>
              <a:rPr lang="de-DE" dirty="0">
                <a:hlinkClick r:id="rId2"/>
              </a:rPr>
              <a:t>https://indico.gsi.de/event/7086</a:t>
            </a:r>
            <a:r>
              <a:rPr lang="de-DE" dirty="0" smtClean="0">
                <a:hlinkClick r:id="rId2"/>
              </a:rPr>
              <a:t>/</a:t>
            </a:r>
            <a:endParaRPr lang="de-DE" dirty="0" smtClean="0"/>
          </a:p>
          <a:p>
            <a:r>
              <a:rPr lang="de-DE" dirty="0" smtClean="0"/>
              <a:t>Stellt Fragen! Tauscht euch aus!</a:t>
            </a:r>
          </a:p>
          <a:p>
            <a:r>
              <a:rPr lang="de-DE" dirty="0" smtClean="0"/>
              <a:t>Bewertet die Vorträge</a:t>
            </a:r>
            <a:endParaRPr lang="de-DE" dirty="0" smtClean="0">
              <a:sym typeface="Wingdings" panose="05000000000000000000" pitchFamily="2" charset="2"/>
            </a:endParaRPr>
          </a:p>
          <a:p>
            <a:r>
              <a:rPr lang="de-DE" dirty="0" smtClean="0">
                <a:sym typeface="Wingdings" panose="05000000000000000000" pitchFamily="2" charset="2"/>
              </a:rPr>
              <a:t>GSI-Kaffee indirekt gesponsert von Jülicher </a:t>
            </a:r>
            <a:r>
              <a:rPr lang="de-DE" dirty="0">
                <a:sym typeface="Wingdings" panose="05000000000000000000" pitchFamily="2" charset="2"/>
              </a:rPr>
              <a:t>Kollegen - </a:t>
            </a:r>
            <a:r>
              <a:rPr lang="de-DE" b="1" dirty="0">
                <a:sym typeface="Wingdings" panose="05000000000000000000" pitchFamily="2" charset="2"/>
              </a:rPr>
              <a:t>Danke</a:t>
            </a:r>
            <a:endParaRPr lang="de-DE" dirty="0" smtClean="0">
              <a:sym typeface="Wingdings" panose="05000000000000000000" pitchFamily="2" charset="2"/>
            </a:endParaRPr>
          </a:p>
          <a:p>
            <a:r>
              <a:rPr lang="de-DE" dirty="0" smtClean="0">
                <a:sym typeface="Wingdings" panose="05000000000000000000" pitchFamily="2" charset="2"/>
              </a:rPr>
              <a:t>Kohlehydrate: gesponsert von Hansi - </a:t>
            </a:r>
            <a:r>
              <a:rPr lang="de-DE" b="1" dirty="0" smtClean="0">
                <a:sym typeface="Wingdings" panose="05000000000000000000" pitchFamily="2" charset="2"/>
              </a:rPr>
              <a:t>Danke</a:t>
            </a:r>
          </a:p>
          <a:p>
            <a:endParaRPr lang="de-DE" dirty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de-DE" dirty="0" smtClean="0">
                <a:sym typeface="Wingdings" panose="05000000000000000000" pitchFamily="2" charset="2"/>
              </a:rPr>
              <a:t>viel Spaß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264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fair-gsi-folienmaster_2018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3" id="{2187FC39-6E23-A544-8598-51FCED494874}" vid="{08B53125-47F3-1D4E-B45D-09522840DC96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fair-gsi-folienmaster_2018</Template>
  <TotalTime>0</TotalTime>
  <Words>149</Words>
  <Application>Microsoft Office PowerPoint</Application>
  <PresentationFormat>Bildschirmpräsentation (4:3)</PresentationFormat>
  <Paragraphs>37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Calibri</vt:lpstr>
      <vt:lpstr>Wingdings</vt:lpstr>
      <vt:lpstr>fair-gsi-folienmaster_2018</vt:lpstr>
      <vt:lpstr>Operateursschulung 2018</vt:lpstr>
      <vt:lpstr>Strahlzeit 2018</vt:lpstr>
      <vt:lpstr>Jahresplan 2018</vt:lpstr>
      <vt:lpstr>Strahlzeit 2018</vt:lpstr>
      <vt:lpstr>Operateursschulung</vt:lpstr>
    </vt:vector>
  </TitlesOfParts>
  <Company>GSI Helmholzzentrum für Schwerionenforschung mbH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Operateurs Schulung 2018</dc:title>
  <dc:creator>Stephan Reimann</dc:creator>
  <cp:lastModifiedBy>desruser1</cp:lastModifiedBy>
  <cp:revision>15</cp:revision>
  <dcterms:created xsi:type="dcterms:W3CDTF">2018-04-04T15:10:49Z</dcterms:created>
  <dcterms:modified xsi:type="dcterms:W3CDTF">2018-04-09T07:26:03Z</dcterms:modified>
</cp:coreProperties>
</file>