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891" r:id="rId1"/>
  </p:sldMasterIdLst>
  <p:notesMasterIdLst>
    <p:notesMasterId r:id="rId18"/>
  </p:notesMasterIdLst>
  <p:handoutMasterIdLst>
    <p:handoutMasterId r:id="rId19"/>
  </p:handoutMasterIdLst>
  <p:sldIdLst>
    <p:sldId id="569" r:id="rId2"/>
    <p:sldId id="537" r:id="rId3"/>
    <p:sldId id="552" r:id="rId4"/>
    <p:sldId id="549" r:id="rId5"/>
    <p:sldId id="540" r:id="rId6"/>
    <p:sldId id="541" r:id="rId7"/>
    <p:sldId id="542" r:id="rId8"/>
    <p:sldId id="553" r:id="rId9"/>
    <p:sldId id="539" r:id="rId10"/>
    <p:sldId id="544" r:id="rId11"/>
    <p:sldId id="554" r:id="rId12"/>
    <p:sldId id="543" r:id="rId13"/>
    <p:sldId id="550" r:id="rId14"/>
    <p:sldId id="551" r:id="rId15"/>
    <p:sldId id="545" r:id="rId16"/>
    <p:sldId id="546" r:id="rId17"/>
  </p:sldIdLst>
  <p:sldSz cx="9144000" cy="6858000" type="screen4x3"/>
  <p:notesSz cx="6648450" cy="9782175"/>
  <p:defaultTextStyle>
    <a:defPPr>
      <a:defRPr lang="en-US"/>
    </a:defPPr>
    <a:lvl1pPr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70000"/>
      </a:spcBef>
      <a:spcAft>
        <a:spcPct val="0"/>
      </a:spcAft>
      <a:buClr>
        <a:srgbClr val="FF0000"/>
      </a:buClr>
      <a:buSzPct val="200000"/>
      <a:buChar char="•"/>
      <a:defRPr sz="16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CC9900"/>
    <a:srgbClr val="FF9999"/>
    <a:srgbClr val="C0C0C0"/>
    <a:srgbClr val="006600"/>
    <a:srgbClr val="003300"/>
    <a:srgbClr val="FFFA37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5" autoAdjust="0"/>
    <p:restoredTop sz="94450" autoAdjust="0"/>
  </p:normalViewPr>
  <p:slideViewPr>
    <p:cSldViewPr>
      <p:cViewPr>
        <p:scale>
          <a:sx n="100" d="100"/>
          <a:sy n="100" d="100"/>
        </p:scale>
        <p:origin x="-810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72"/>
    </p:cViewPr>
  </p:sorterViewPr>
  <p:notesViewPr>
    <p:cSldViewPr>
      <p:cViewPr varScale="1">
        <p:scale>
          <a:sx n="87" d="100"/>
          <a:sy n="87" d="100"/>
        </p:scale>
        <p:origin x="-2838" y="-78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3225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293225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535FF44-0C95-41AC-B2A8-3F05064F7A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12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3425"/>
            <a:ext cx="4891088" cy="366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6613"/>
            <a:ext cx="49498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3225"/>
            <a:ext cx="2881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293225"/>
            <a:ext cx="28813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8DA68142-DB31-4DD9-8E81-FA8FA85328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340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79475" y="733425"/>
            <a:ext cx="4891088" cy="3668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68142-DB31-4DD9-8E81-FA8FA8532815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76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68142-DB31-4DD9-8E81-FA8FA853281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49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Neue_Perspektive2_Mesh"/>
          <p:cNvPicPr>
            <a:picLocks noChangeAspect="1" noChangeArrowheads="1"/>
          </p:cNvPicPr>
          <p:nvPr/>
        </p:nvPicPr>
        <p:blipFill>
          <a:blip r:embed="rId2"/>
          <a:srcRect l="14125" t="20818" r="14999" b="20818"/>
          <a:stretch>
            <a:fillRect/>
          </a:stretch>
        </p:blipFill>
        <p:spPr bwMode="auto">
          <a:xfrm>
            <a:off x="398463" y="1430338"/>
            <a:ext cx="7916862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6" name="Picture 8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9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8" name="Line 10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9" name="Picture 11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49413" y="2424113"/>
            <a:ext cx="5551487" cy="2592387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76200"/>
            <a:ext cx="8396288" cy="10668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HEST Sicherheitsunterweisung - Petra Schütt</a:t>
            </a:r>
            <a:endParaRPr lang="de-DE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‹Nr.›</a:t>
            </a:fld>
            <a:r>
              <a:rPr lang="de-DE" dirty="0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10.4.2018</a:t>
            </a:r>
            <a:endParaRPr lang="de-DE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HEST Sicherheitsunterweisung - Petra Schütt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fld id="{485B1342-AD39-4AA1-B1FD-6B3FEED3846D}" type="slidenum">
              <a:rPr lang="de-DE" smtClean="0"/>
              <a:pPr>
                <a:buFontTx/>
                <a:buNone/>
                <a:defRPr/>
              </a:pPr>
              <a:t>‹Nr.›</a:t>
            </a:fld>
            <a:r>
              <a:rPr lang="de-DE" dirty="0" smtClean="0"/>
              <a:t> / 15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10.4.2018</a:t>
            </a:r>
            <a:endParaRPr lang="de-DE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HEST Sicherheitsunterweisung - Petra Schütt</a:t>
            </a:r>
            <a:endParaRPr 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fld id="{D47664D8-DE43-4812-B206-5ED5F2E889BB}" type="slidenum">
              <a:rPr lang="de-DE" smtClean="0"/>
              <a:pPr>
                <a:buFontTx/>
                <a:buNone/>
                <a:defRPr/>
              </a:pPr>
              <a:t>‹Nr.›</a:t>
            </a:fld>
            <a:r>
              <a:rPr lang="de-DE" dirty="0" smtClean="0"/>
              <a:t> / 15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74613"/>
            <a:ext cx="8396288" cy="10652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10.4.2018</a:t>
            </a:r>
            <a:endParaRPr lang="de-DE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en-US" dirty="0" smtClean="0"/>
              <a:t>HEST </a:t>
            </a:r>
            <a:r>
              <a:rPr lang="en-US" dirty="0" err="1" smtClean="0"/>
              <a:t>Sicherheitsunterweisung</a:t>
            </a:r>
            <a:r>
              <a:rPr lang="en-US" dirty="0" smtClean="0"/>
              <a:t> - Petra Schütt</a:t>
            </a:r>
            <a:endParaRPr lang="de-DE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fld id="{B36FFD3E-1BA0-4F33-9157-C9B269C9B750}" type="slidenum">
              <a:rPr lang="de-DE" smtClean="0"/>
              <a:pPr>
                <a:buFontTx/>
                <a:buNone/>
                <a:defRPr/>
              </a:pPr>
              <a:t>‹Nr.›</a:t>
            </a:fld>
            <a:r>
              <a:rPr lang="de-DE" dirty="0" smtClean="0"/>
              <a:t> / 15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778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el und Inhalt üb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74613"/>
            <a:ext cx="8396288" cy="106521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10.4.2018</a:t>
            </a:r>
            <a:endParaRPr lang="de-DE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en-US" dirty="0" smtClean="0"/>
              <a:t>HEST </a:t>
            </a:r>
            <a:r>
              <a:rPr lang="en-US" dirty="0" err="1" smtClean="0"/>
              <a:t>Sicherheitsunterweisung</a:t>
            </a:r>
            <a:r>
              <a:rPr lang="en-US" dirty="0" smtClean="0"/>
              <a:t> - Petra Schütt</a:t>
            </a:r>
            <a:endParaRPr lang="de-DE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fld id="{A48ED4E8-2681-4090-BAE8-0B51CDE760FA}" type="slidenum">
              <a:rPr lang="de-DE" smtClean="0"/>
              <a:pPr>
                <a:buFontTx/>
                <a:buNone/>
                <a:defRPr/>
              </a:pPr>
              <a:t>‹Nr.›</a:t>
            </a:fld>
            <a:r>
              <a:rPr lang="de-DE" dirty="0" smtClean="0"/>
              <a:t> / 15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71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26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539709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4613"/>
            <a:ext cx="8396288" cy="1065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583363"/>
            <a:ext cx="1905000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/>
            </a:lvl1pPr>
          </a:lstStyle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/>
            </a:lvl1pPr>
          </a:lstStyle>
          <a:p>
            <a:pPr>
              <a:buFontTx/>
              <a:buNone/>
              <a:defRPr/>
            </a:pPr>
            <a:r>
              <a:rPr lang="de-DE" dirty="0" smtClean="0"/>
              <a:t>HEST Sicherheitsunterweisung - Petra Schütt</a:t>
            </a:r>
            <a:endParaRPr lang="de-DE" dirty="0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50306" y="6581775"/>
            <a:ext cx="1093694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/>
            </a:lvl1pPr>
          </a:lstStyle>
          <a:p>
            <a:pPr>
              <a:buFontTx/>
              <a:buNone/>
              <a:defRPr/>
            </a:pPr>
            <a:fld id="{37020B3F-0D66-41E4-9BAC-59309D3BC97E}" type="slidenum">
              <a:rPr lang="de-DE" smtClean="0"/>
              <a:pPr>
                <a:buFontTx/>
                <a:buNone/>
                <a:defRPr/>
              </a:pPr>
              <a:t>‹Nr.›</a:t>
            </a:fld>
            <a:r>
              <a:rPr lang="de-DE" dirty="0" smtClean="0"/>
              <a:t> / 1588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6324601"/>
            <a:ext cx="9144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8"/>
          <p:cNvSpPr>
            <a:spLocks noChangeShapeType="1"/>
          </p:cNvSpPr>
          <p:nvPr userDrawn="1"/>
        </p:nvSpPr>
        <p:spPr bwMode="auto">
          <a:xfrm flipH="1">
            <a:off x="0" y="65532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Line 9"/>
          <p:cNvSpPr>
            <a:spLocks noChangeShapeType="1"/>
          </p:cNvSpPr>
          <p:nvPr userDrawn="1"/>
        </p:nvSpPr>
        <p:spPr bwMode="auto">
          <a:xfrm>
            <a:off x="8610600" y="655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10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9071"/>
          <a:stretch>
            <a:fillRect/>
          </a:stretch>
        </p:blipFill>
        <p:spPr bwMode="auto">
          <a:xfrm>
            <a:off x="0" y="2"/>
            <a:ext cx="91440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79" r:id="rId7"/>
  </p:sldLayoutIdLst>
  <p:transition spd="med">
    <p:cut thruBlk="1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1691680" y="2708920"/>
            <a:ext cx="5551487" cy="2592387"/>
          </a:xfrm>
        </p:spPr>
        <p:txBody>
          <a:bodyPr/>
          <a:lstStyle/>
          <a:p>
            <a:r>
              <a:rPr lang="en-US" dirty="0" err="1" smtClean="0"/>
              <a:t>Operateurschulung</a:t>
            </a:r>
            <a:r>
              <a:rPr lang="en-US" dirty="0" smtClean="0"/>
              <a:t> 2018</a:t>
            </a:r>
          </a:p>
          <a:p>
            <a:endParaRPr lang="en-US" dirty="0"/>
          </a:p>
          <a:p>
            <a:r>
              <a:rPr lang="en-US" dirty="0" smtClean="0"/>
              <a:t>Petra Schütt</a:t>
            </a:r>
          </a:p>
          <a:p>
            <a:endParaRPr lang="en-US" dirty="0"/>
          </a:p>
          <a:p>
            <a:r>
              <a:rPr lang="en-US" dirty="0" err="1" smtClean="0"/>
              <a:t>Folien</a:t>
            </a:r>
            <a:r>
              <a:rPr lang="en-US" dirty="0" smtClean="0"/>
              <a:t> </a:t>
            </a:r>
            <a:r>
              <a:rPr lang="en-US" dirty="0" err="1" smtClean="0"/>
              <a:t>übernommen</a:t>
            </a:r>
            <a:r>
              <a:rPr lang="en-US" dirty="0" smtClean="0"/>
              <a:t> von Carl Kleffner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Sicherheitsunterweisung</a:t>
            </a:r>
            <a:r>
              <a:rPr lang="en-US" dirty="0" smtClean="0"/>
              <a:t> HEST</a:t>
            </a:r>
            <a:endParaRPr lang="en-US" dirty="0"/>
          </a:p>
        </p:txBody>
      </p:sp>
      <p:sp>
        <p:nvSpPr>
          <p:cNvPr id="4" name="Pfeil nach links 3"/>
          <p:cNvSpPr/>
          <p:nvPr/>
        </p:nvSpPr>
        <p:spPr bwMode="auto">
          <a:xfrm rot="516087">
            <a:off x="5097310" y="1990194"/>
            <a:ext cx="1008112" cy="36004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26532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HEST AEB - Zugang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744912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644008" y="1340768"/>
            <a:ext cx="4248472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SzPct val="100000"/>
              <a:buFontTx/>
              <a:buNone/>
              <a:defRPr/>
            </a:pPr>
            <a:r>
              <a:rPr lang="de-DE" sz="2400" dirty="0" smtClean="0">
                <a:solidFill>
                  <a:srgbClr val="0070C0"/>
                </a:solidFill>
              </a:rPr>
              <a:t>Besonderheiten</a:t>
            </a:r>
            <a:endParaRPr lang="de-DE" sz="2400" dirty="0">
              <a:solidFill>
                <a:srgbClr val="0070C0"/>
              </a:solidFill>
            </a:endParaRPr>
          </a:p>
          <a:p>
            <a:pPr>
              <a:buClrTx/>
              <a:buSzPct val="100000"/>
              <a:buFontTx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NE3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/>
              <a:t>Zugang über </a:t>
            </a:r>
            <a:r>
              <a:rPr lang="de-DE" sz="2400" dirty="0" smtClean="0"/>
              <a:t>FRS</a:t>
            </a:r>
            <a:endParaRPr lang="de-DE" sz="2400" dirty="0"/>
          </a:p>
          <a:p>
            <a:pPr>
              <a:buClrTx/>
              <a:buSzPct val="100000"/>
              <a:buFontTx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NE8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/>
              <a:t>HTP (STV: P. Forck</a:t>
            </a:r>
            <a:r>
              <a:rPr lang="de-DE" sz="2400" dirty="0" smtClean="0"/>
              <a:t>)</a:t>
            </a:r>
          </a:p>
          <a:p>
            <a:pPr>
              <a:buClrTx/>
              <a:buSzPct val="100000"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</a:t>
            </a:r>
            <a:r>
              <a:rPr lang="de-DE" sz="2400" dirty="0" smtClean="0">
                <a:solidFill>
                  <a:srgbClr val="0070C0"/>
                </a:solidFill>
              </a:rPr>
              <a:t>NE5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 smtClean="0"/>
              <a:t>Notausgang HHT Cave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10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6340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Übersicht HEST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11</a:t>
            </a:fld>
            <a:r>
              <a:rPr lang="de-DE" smtClean="0"/>
              <a:t> / 99</a:t>
            </a:r>
            <a:endParaRPr lang="de-DE" dirty="0"/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411"/>
            <a:ext cx="9144000" cy="42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2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HEST AEB – Spulenabdeckung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12875"/>
            <a:ext cx="6242050" cy="468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12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HEST AEB – Anlage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7440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239840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392240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44640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13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– Vakuum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12875"/>
            <a:ext cx="6242050" cy="468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14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2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- Strahlfalle</a:t>
            </a: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11732"/>
          <a:stretch>
            <a:fillRect/>
          </a:stretch>
        </p:blipFill>
        <p:spPr bwMode="auto">
          <a:xfrm>
            <a:off x="2003425" y="1196975"/>
            <a:ext cx="5086350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15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B7B647C6-E1FB-4D6C-949D-8B66A93FC940}" type="slidenum">
              <a:rPr lang="de-DE" smtClean="0"/>
              <a:pPr>
                <a:buNone/>
              </a:pPr>
              <a:t>16</a:t>
            </a:fld>
            <a:r>
              <a:rPr lang="de-DE" dirty="0" smtClean="0"/>
              <a:t> / 99</a:t>
            </a:r>
            <a:endParaRPr lang="de-DE" dirty="0"/>
          </a:p>
        </p:txBody>
      </p:sp>
      <p:sp>
        <p:nvSpPr>
          <p:cNvPr id="26626" name="Titel 2"/>
          <p:cNvSpPr>
            <a:spLocks noGrp="1"/>
          </p:cNvSpPr>
          <p:nvPr>
            <p:ph type="title" idx="4294967295"/>
          </p:nvPr>
        </p:nvSpPr>
        <p:spPr>
          <a:xfrm>
            <a:off x="747713" y="74613"/>
            <a:ext cx="8396287" cy="1065212"/>
          </a:xfrm>
        </p:spPr>
        <p:txBody>
          <a:bodyPr/>
          <a:lstStyle/>
          <a:p>
            <a:r>
              <a:rPr lang="de-DE" altLang="de-DE" smtClean="0"/>
              <a:t>HEST AEB - Hinweise</a:t>
            </a:r>
          </a:p>
        </p:txBody>
      </p:sp>
      <p:pic>
        <p:nvPicPr>
          <p:cNvPr id="26627" name="Picture 2" descr="F:\Topics\Aufgaben\ausbildung\Vorbereitung2011\vortrag2\vorlagen\bilder\Not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01876"/>
            <a:ext cx="37909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F:\Topics\Aufgaben\ausbildung\Vorbereitung2011\vortrag2\vorlagen\bilder\Just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5" y="2312988"/>
            <a:ext cx="3678237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3"/>
          <p:cNvSpPr txBox="1">
            <a:spLocks noChangeArrowheads="1"/>
          </p:cNvSpPr>
          <p:nvPr/>
        </p:nvSpPr>
        <p:spPr bwMode="auto">
          <a:xfrm>
            <a:off x="5148265" y="1565277"/>
            <a:ext cx="3240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400"/>
              <a:t>Justiereinrichtungen</a:t>
            </a:r>
          </a:p>
        </p:txBody>
      </p:sp>
      <p:sp>
        <p:nvSpPr>
          <p:cNvPr id="26630" name="Textfeld 4"/>
          <p:cNvSpPr txBox="1">
            <a:spLocks noChangeArrowheads="1"/>
          </p:cNvSpPr>
          <p:nvPr/>
        </p:nvSpPr>
        <p:spPr bwMode="auto">
          <a:xfrm>
            <a:off x="1416052" y="1589089"/>
            <a:ext cx="189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400"/>
              <a:t>NOTAUS</a:t>
            </a:r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2330" y="188641"/>
            <a:ext cx="5881687" cy="504056"/>
          </a:xfrm>
          <a:solidFill>
            <a:srgbClr val="FFFFFF">
              <a:alpha val="50195"/>
            </a:srgb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dirty="0" smtClean="0"/>
              <a:t>HEST AEB Unterweisung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83" y="1268760"/>
            <a:ext cx="6641063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topics\Aufgaben\2015_HEST_Vortrag\photo\HES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5"/>
            <a:ext cx="5183312" cy="33833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dirty="0" smtClean="0"/>
              <a:t>10.4.2018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dirty="0" smtClean="0"/>
              <a:t>HEST Sicherheitsunterweisung - Petra Schütt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2</a:t>
            </a:fld>
            <a:r>
              <a:rPr lang="de-DE" dirty="0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wo ist die HEST?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pic>
        <p:nvPicPr>
          <p:cNvPr id="16391" name="Picture 7" descr="D:\topics\Aufgaben\2015_HEST_Vortrag\photo\GSI_SIS_HEST_we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7" y="1268761"/>
            <a:ext cx="24903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:\topics\Aufgaben\2015_HEST_Vortrag\photo\HEST_Strahlenbereich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9615"/>
            <a:ext cx="3384376" cy="49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00192" y="1268760"/>
            <a:ext cx="2736304" cy="548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dirty="0" smtClean="0"/>
              <a:t>Strahlenschutz</a:t>
            </a:r>
            <a:br>
              <a:rPr lang="de-DE" sz="1800" dirty="0" smtClean="0"/>
            </a:br>
            <a:r>
              <a:rPr lang="de-DE" sz="1800" dirty="0" smtClean="0"/>
              <a:t>Sicherheit</a:t>
            </a:r>
            <a:endParaRPr lang="de-DE" dirty="0" smtClean="0"/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6600"/>
                </a:solidFill>
              </a:rPr>
              <a:t>NE3 Bereich</a:t>
            </a: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D60093"/>
                </a:solidFill>
              </a:rPr>
              <a:t>NE5 Bereich</a:t>
            </a: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70C0"/>
                </a:solidFill>
              </a:rPr>
              <a:t>NE8 Bereich</a:t>
            </a:r>
          </a:p>
          <a:p>
            <a:pPr marL="285750" indent="-285750">
              <a:buClrTx/>
              <a:buSzPct val="100000"/>
            </a:pP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FRS, </a:t>
            </a:r>
            <a:r>
              <a:rPr lang="de-DE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Hitrap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nicht Teil der HEST</a:t>
            </a:r>
            <a:b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de-DE" i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285750" indent="-285750">
              <a:buClrTx/>
              <a:buSzPct val="100000"/>
            </a:pPr>
            <a:endParaRPr lang="de-DE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ClrTx/>
              <a:buSzPct val="100000"/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technische Grenze:</a:t>
            </a:r>
            <a:endParaRPr lang="de-DE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dirty="0" smtClean="0">
                <a:solidFill>
                  <a:schemeClr val="tx1"/>
                </a:solidFill>
              </a:rPr>
              <a:t>Strahlführung zwischen</a:t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i="1" dirty="0" smtClean="0">
                <a:solidFill>
                  <a:srgbClr val="0070C0"/>
                </a:solidFill>
              </a:rPr>
              <a:t>Gate Ventilen</a:t>
            </a:r>
          </a:p>
          <a:p>
            <a:pPr>
              <a:buClrTx/>
              <a:buSzPct val="100000"/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Betrieb: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i="1" dirty="0" smtClean="0">
                <a:solidFill>
                  <a:srgbClr val="0070C0"/>
                </a:solidFill>
              </a:rPr>
              <a:t>Gate Ventile ± X</a:t>
            </a:r>
          </a:p>
          <a:p>
            <a:pPr marL="285750" indent="-285750">
              <a:buClrTx/>
              <a:buSzPct val="100000"/>
            </a:pPr>
            <a:endParaRPr lang="de-DE" sz="1400" i="1" dirty="0" smtClean="0">
              <a:solidFill>
                <a:srgbClr val="0070C0"/>
              </a:solidFill>
            </a:endParaRPr>
          </a:p>
        </p:txBody>
      </p:sp>
      <p:pic>
        <p:nvPicPr>
          <p:cNvPr id="16393" name="Picture 9" descr="D:\topics\Aufgaben\2015_HEST_Vortrag\photo\201507_Schleuse_NE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40" y="1276857"/>
            <a:ext cx="2556608" cy="31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24" name="Fußzeilenplatzhalt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3</a:t>
            </a:fld>
            <a:r>
              <a:rPr lang="de-DE" smtClean="0"/>
              <a:t> / 99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31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7475"/>
            <a:ext cx="4557712" cy="662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Ellipse 3"/>
          <p:cNvSpPr>
            <a:spLocks noChangeArrowheads="1"/>
          </p:cNvSpPr>
          <p:nvPr/>
        </p:nvSpPr>
        <p:spPr bwMode="auto">
          <a:xfrm>
            <a:off x="2746377" y="1557338"/>
            <a:ext cx="601663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4" name="Ellipse 4"/>
          <p:cNvSpPr>
            <a:spLocks noChangeArrowheads="1"/>
          </p:cNvSpPr>
          <p:nvPr/>
        </p:nvSpPr>
        <p:spPr bwMode="auto">
          <a:xfrm>
            <a:off x="2824165" y="2149475"/>
            <a:ext cx="446087" cy="19446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5" name="Ellipse 5"/>
          <p:cNvSpPr>
            <a:spLocks noChangeArrowheads="1"/>
          </p:cNvSpPr>
          <p:nvPr/>
        </p:nvSpPr>
        <p:spPr bwMode="auto">
          <a:xfrm>
            <a:off x="2882902" y="4171951"/>
            <a:ext cx="354013" cy="14398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6" name="Textfeld 6"/>
          <p:cNvSpPr txBox="1">
            <a:spLocks noChangeArrowheads="1"/>
          </p:cNvSpPr>
          <p:nvPr/>
        </p:nvSpPr>
        <p:spPr bwMode="auto">
          <a:xfrm>
            <a:off x="5168902" y="1436688"/>
            <a:ext cx="3851275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indent="0">
              <a:buClrTx/>
              <a:buSzPct val="100000"/>
              <a:buNone/>
              <a:defRPr/>
            </a:pPr>
            <a:r>
              <a:rPr lang="de-DE" sz="2400" dirty="0" smtClean="0"/>
              <a:t>AEB Bereiche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NE3 HHD Messplatz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NE5 Strahlweg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NE8 Strahlweg</a:t>
            </a:r>
            <a:endParaRPr lang="de-DE" sz="2400" b="0" dirty="0" smtClean="0">
              <a:solidFill>
                <a:srgbClr val="FF0000"/>
              </a:solidFill>
            </a:endParaRP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i="1" dirty="0" smtClean="0">
                <a:solidFill>
                  <a:srgbClr val="FF0000"/>
                </a:solidFill>
              </a:rPr>
              <a:t>NICHT:</a:t>
            </a: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b="0" i="1" dirty="0" smtClean="0"/>
              <a:t> </a:t>
            </a:r>
            <a:r>
              <a:rPr lang="de-DE" sz="2400" b="0" i="1" dirty="0" smtClean="0">
                <a:solidFill>
                  <a:srgbClr val="C00000"/>
                </a:solidFill>
              </a:rPr>
              <a:t> FRS</a:t>
            </a: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b="0" i="1" dirty="0" smtClean="0">
                <a:solidFill>
                  <a:srgbClr val="C00000"/>
                </a:solidFill>
              </a:rPr>
              <a:t>  </a:t>
            </a:r>
            <a:r>
              <a:rPr lang="de-DE" sz="2400" b="0" i="1" dirty="0" err="1" smtClean="0">
                <a:solidFill>
                  <a:srgbClr val="C00000"/>
                </a:solidFill>
              </a:rPr>
              <a:t>Reinjektionskanal</a:t>
            </a:r>
            <a:endParaRPr lang="de-DE" sz="2400" b="0" i="1" dirty="0" smtClean="0">
              <a:solidFill>
                <a:srgbClr val="C00000"/>
              </a:solidFill>
            </a:endParaRPr>
          </a:p>
        </p:txBody>
      </p:sp>
      <p:cxnSp>
        <p:nvCxnSpPr>
          <p:cNvPr id="20487" name="Gerade Verbindung mit Pfeil 2"/>
          <p:cNvCxnSpPr>
            <a:cxnSpLocks noChangeShapeType="1"/>
          </p:cNvCxnSpPr>
          <p:nvPr/>
        </p:nvCxnSpPr>
        <p:spPr bwMode="auto">
          <a:xfrm flipH="1">
            <a:off x="3348038" y="1700213"/>
            <a:ext cx="1820862" cy="146051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88" name="Gerade Verbindung mit Pfeil 7"/>
          <p:cNvCxnSpPr>
            <a:cxnSpLocks noChangeShapeType="1"/>
          </p:cNvCxnSpPr>
          <p:nvPr/>
        </p:nvCxnSpPr>
        <p:spPr bwMode="auto">
          <a:xfrm flipH="1">
            <a:off x="3270250" y="2349500"/>
            <a:ext cx="1898650" cy="4318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89" name="Gerade Verbindung mit Pfeil 9"/>
          <p:cNvCxnSpPr>
            <a:cxnSpLocks noChangeShapeType="1"/>
          </p:cNvCxnSpPr>
          <p:nvPr/>
        </p:nvCxnSpPr>
        <p:spPr bwMode="auto">
          <a:xfrm flipH="1">
            <a:off x="3236915" y="2924174"/>
            <a:ext cx="1982787" cy="1441451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4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2000" dirty="0" smtClean="0"/>
              <a:t>Grundlage </a:t>
            </a:r>
            <a:r>
              <a:rPr lang="de-DE" sz="2000" dirty="0"/>
              <a:t>für diese Unterweisung sind die </a:t>
            </a:r>
            <a:r>
              <a:rPr lang="de-DE" sz="2000" b="1" dirty="0"/>
              <a:t>jährlich stattfindenden allgemeinen </a:t>
            </a:r>
            <a:r>
              <a:rPr lang="de-DE" sz="2000" b="1" dirty="0">
                <a:solidFill>
                  <a:srgbClr val="C00000"/>
                </a:solidFill>
              </a:rPr>
              <a:t>Arbeitsschutz-</a:t>
            </a:r>
            <a:r>
              <a:rPr lang="de-DE" sz="2000" b="1" dirty="0"/>
              <a:t> und </a:t>
            </a:r>
            <a:r>
              <a:rPr lang="de-DE" sz="2000" b="1" dirty="0">
                <a:solidFill>
                  <a:srgbClr val="C00000"/>
                </a:solidFill>
              </a:rPr>
              <a:t>Strahlenschutzunterweisung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/>
              <a:t>und die </a:t>
            </a:r>
            <a:r>
              <a:rPr lang="de-DE" sz="2000" b="1" dirty="0">
                <a:solidFill>
                  <a:srgbClr val="C00000"/>
                </a:solidFill>
              </a:rPr>
              <a:t>Betriebsordnung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/>
              <a:t>für den Beschleuniger</a:t>
            </a:r>
            <a:r>
              <a:rPr lang="de-DE" sz="2000" dirty="0" smtClean="0"/>
              <a:t>.</a:t>
            </a:r>
          </a:p>
          <a:p>
            <a:pPr marL="0" indent="0">
              <a:buFontTx/>
              <a:buNone/>
              <a:defRPr/>
            </a:pPr>
            <a:endParaRPr lang="de-DE" sz="2000" dirty="0"/>
          </a:p>
          <a:p>
            <a:pPr>
              <a:defRPr/>
            </a:pPr>
            <a:r>
              <a:rPr lang="de-DE" sz="2000" b="1" dirty="0"/>
              <a:t>Besondere Gefahrenquellen im Bereich der Hochenergiestrahlführung </a:t>
            </a:r>
            <a:endParaRPr lang="de-DE" sz="2000" b="1" dirty="0" smtClean="0"/>
          </a:p>
          <a:p>
            <a:pPr lvl="1">
              <a:defRPr/>
            </a:pPr>
            <a:r>
              <a:rPr lang="de-DE" sz="2000" dirty="0" smtClean="0"/>
              <a:t>Spannungen </a:t>
            </a:r>
            <a:r>
              <a:rPr lang="de-DE" sz="2000" dirty="0"/>
              <a:t>an </a:t>
            </a:r>
            <a:r>
              <a:rPr lang="de-DE" sz="2000" dirty="0" smtClean="0"/>
              <a:t>Magnetspulen: </a:t>
            </a:r>
            <a:br>
              <a:rPr lang="de-DE" sz="2000" dirty="0" smtClean="0"/>
            </a:br>
            <a:r>
              <a:rPr lang="de-DE" sz="2000" dirty="0" smtClean="0"/>
              <a:t>nicht </a:t>
            </a:r>
            <a:r>
              <a:rPr lang="de-DE" sz="2000" dirty="0"/>
              <a:t>berührungssicher nach VDE</a:t>
            </a:r>
          </a:p>
          <a:p>
            <a:pPr lvl="1">
              <a:defRPr/>
            </a:pPr>
            <a:r>
              <a:rPr lang="de-DE" sz="2000" dirty="0"/>
              <a:t>Abdeckung elektrischer Anschlüsse an Magneten:</a:t>
            </a:r>
          </a:p>
          <a:p>
            <a:pPr lvl="2">
              <a:defRPr/>
            </a:pPr>
            <a:r>
              <a:rPr lang="de-DE" sz="2000" dirty="0"/>
              <a:t>nicht sicher gegen zufälliges Berühren</a:t>
            </a:r>
          </a:p>
          <a:p>
            <a:pPr lvl="2">
              <a:defRPr/>
            </a:pPr>
            <a:r>
              <a:rPr lang="de-DE" sz="2000" dirty="0"/>
              <a:t>mechanisch nicht stabil</a:t>
            </a:r>
          </a:p>
          <a:p>
            <a:pPr lvl="2">
              <a:defRPr/>
            </a:pPr>
            <a:r>
              <a:rPr lang="de-DE" sz="2000" dirty="0"/>
              <a:t>Kühlwasserschläuche bei </a:t>
            </a:r>
            <a:r>
              <a:rPr lang="de-DE" sz="2000" dirty="0" smtClean="0"/>
              <a:t>Feuchtigkeit u.U. leitfähig</a:t>
            </a:r>
            <a:endParaRPr lang="de-DE" sz="20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5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de-DE" sz="1050" dirty="0"/>
          </a:p>
          <a:p>
            <a:pPr lvl="1">
              <a:defRPr/>
            </a:pPr>
            <a:r>
              <a:rPr lang="de-DE" sz="2000" b="1" dirty="0">
                <a:ea typeface="+mn-ea"/>
                <a:cs typeface="+mn-cs"/>
              </a:rPr>
              <a:t>Hochspannung:</a:t>
            </a:r>
          </a:p>
          <a:p>
            <a:pPr lvl="2">
              <a:defRPr/>
            </a:pPr>
            <a:r>
              <a:rPr lang="de-DE" sz="2000" dirty="0"/>
              <a:t>Ionenpumpen bis 6.5 </a:t>
            </a:r>
            <a:r>
              <a:rPr lang="de-DE" sz="2000" dirty="0" err="1"/>
              <a:t>kV</a:t>
            </a:r>
            <a:endParaRPr lang="de-DE" sz="2000" dirty="0"/>
          </a:p>
          <a:p>
            <a:pPr lvl="2">
              <a:defRPr/>
            </a:pPr>
            <a:r>
              <a:rPr lang="de-DE" sz="2000" dirty="0" smtClean="0"/>
              <a:t>Szintillationszähler</a:t>
            </a:r>
            <a:endParaRPr lang="de-DE" sz="2000" dirty="0"/>
          </a:p>
          <a:p>
            <a:pPr lvl="2">
              <a:defRPr/>
            </a:pPr>
            <a:r>
              <a:rPr lang="de-DE" sz="2000" dirty="0" smtClean="0"/>
              <a:t>Vieldrahtkammern</a:t>
            </a:r>
            <a:endParaRPr lang="de-DE" sz="2000" dirty="0"/>
          </a:p>
          <a:p>
            <a:pPr lvl="2">
              <a:defRPr/>
            </a:pPr>
            <a:r>
              <a:rPr lang="de-DE" sz="2000" dirty="0" smtClean="0"/>
              <a:t>Vakuummessröhren</a:t>
            </a:r>
            <a:endParaRPr lang="de-DE" sz="2000" dirty="0"/>
          </a:p>
          <a:p>
            <a:pPr lvl="1">
              <a:defRPr/>
            </a:pPr>
            <a:r>
              <a:rPr lang="de-DE" sz="2000" b="1" dirty="0">
                <a:ea typeface="+mn-ea"/>
                <a:cs typeface="+mn-cs"/>
              </a:rPr>
              <a:t>Mechanische Gefährdung: </a:t>
            </a:r>
            <a:r>
              <a:rPr lang="de-DE" sz="2000" dirty="0"/>
              <a:t>Quetschgefahr durch pressluftgetriebene </a:t>
            </a:r>
            <a:r>
              <a:rPr lang="de-DE" sz="2000" dirty="0" smtClean="0"/>
              <a:t>Linearantriebe</a:t>
            </a:r>
            <a:endParaRPr lang="de-DE" sz="2000" dirty="0"/>
          </a:p>
          <a:p>
            <a:pPr lvl="1">
              <a:defRPr/>
            </a:pPr>
            <a:r>
              <a:rPr lang="de-DE" sz="2000" b="1" dirty="0">
                <a:ea typeface="+mn-ea"/>
                <a:cs typeface="+mn-cs"/>
              </a:rPr>
              <a:t>Ionisierende Strahlung</a:t>
            </a:r>
            <a:r>
              <a:rPr lang="de-DE" sz="2000" dirty="0">
                <a:solidFill>
                  <a:srgbClr val="C00000"/>
                </a:solidFill>
              </a:rPr>
              <a:t>:</a:t>
            </a:r>
          </a:p>
          <a:p>
            <a:pPr lvl="2">
              <a:defRPr/>
            </a:pPr>
            <a:r>
              <a:rPr lang="de-DE" sz="2000" dirty="0"/>
              <a:t>bei Strahlbetrieb</a:t>
            </a:r>
          </a:p>
          <a:p>
            <a:pPr lvl="2">
              <a:defRPr/>
            </a:pPr>
            <a:r>
              <a:rPr lang="de-DE" sz="2000" dirty="0"/>
              <a:t>aktivierte oder kontaminierte </a:t>
            </a:r>
            <a:r>
              <a:rPr lang="de-DE" sz="2000" dirty="0" smtClean="0"/>
              <a:t>Bauteile</a:t>
            </a:r>
            <a:endParaRPr lang="de-DE" sz="20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6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62950" cy="4525963"/>
          </a:xfrm>
        </p:spPr>
        <p:txBody>
          <a:bodyPr/>
          <a:lstStyle/>
          <a:p>
            <a:pPr>
              <a:defRPr/>
            </a:pPr>
            <a:endParaRPr lang="de-DE" sz="1050" dirty="0"/>
          </a:p>
          <a:p>
            <a:pPr>
              <a:defRPr/>
            </a:pPr>
            <a:r>
              <a:rPr lang="de-DE" sz="2000" b="1" dirty="0"/>
              <a:t>Weitere Anweisungen:</a:t>
            </a:r>
          </a:p>
          <a:p>
            <a:pPr lvl="1">
              <a:defRPr/>
            </a:pPr>
            <a:r>
              <a:rPr lang="de-DE" sz="2000" dirty="0"/>
              <a:t>Arbeiten dürfen nur nach Erteilung einer </a:t>
            </a:r>
            <a:r>
              <a:rPr lang="de-DE" sz="2000" b="1" dirty="0"/>
              <a:t>Arbeitserlaubnis</a:t>
            </a:r>
            <a:r>
              <a:rPr lang="de-DE" sz="2000" dirty="0"/>
              <a:t> durch den STV oder seinen Stellvertreter erfolgen.</a:t>
            </a:r>
          </a:p>
          <a:p>
            <a:pPr lvl="1">
              <a:defRPr/>
            </a:pPr>
            <a:r>
              <a:rPr lang="de-DE" sz="2000" dirty="0"/>
              <a:t>Die Türen der AEBs sind geschlossen zu halten.</a:t>
            </a:r>
          </a:p>
          <a:p>
            <a:pPr lvl="1">
              <a:defRPr/>
            </a:pPr>
            <a:r>
              <a:rPr lang="de-DE" sz="2000" dirty="0"/>
              <a:t>Der AEB-Schlüssel darf nicht verliehen werden.</a:t>
            </a:r>
          </a:p>
          <a:p>
            <a:pPr>
              <a:defRPr/>
            </a:pPr>
            <a:r>
              <a:rPr lang="de-DE" sz="2000" b="1" dirty="0"/>
              <a:t>Weitere Informationen:</a:t>
            </a:r>
          </a:p>
          <a:p>
            <a:pPr lvl="1">
              <a:defRPr/>
            </a:pPr>
            <a:r>
              <a:rPr lang="de-DE" sz="2000" dirty="0"/>
              <a:t>Intranet der GSI: Beschleuniger/Anlage/SIS18/Aufenthalt und Arbeiten am Ringtunnel (Diese Anweisungen gelten analog für die Hochenergiestrahlführung).</a:t>
            </a:r>
          </a:p>
          <a:p>
            <a:pPr lvl="1">
              <a:defRPr/>
            </a:pPr>
            <a:r>
              <a:rPr lang="de-DE" sz="2000" dirty="0"/>
              <a:t>Bei Fragen oder </a:t>
            </a:r>
            <a:r>
              <a:rPr lang="de-DE" sz="2000" dirty="0" smtClean="0"/>
              <a:t>Problemen: STV </a:t>
            </a:r>
            <a:r>
              <a:rPr lang="de-DE" sz="2000" dirty="0"/>
              <a:t>oder </a:t>
            </a:r>
            <a:r>
              <a:rPr lang="de-DE" sz="2000" dirty="0" smtClean="0"/>
              <a:t>Stellvertreter</a:t>
            </a:r>
            <a:endParaRPr lang="de-DE" sz="2000" dirty="0"/>
          </a:p>
          <a:p>
            <a:pPr>
              <a:defRPr/>
            </a:pPr>
            <a:endParaRPr lang="de-DE" sz="105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7</a:t>
            </a:fld>
            <a:r>
              <a:rPr lang="de-DE" smtClean="0"/>
              <a:t> / 99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mtClean="0"/>
              <a:t>HEST AEB Einweisung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62950" cy="4525963"/>
          </a:xfrm>
        </p:spPr>
        <p:txBody>
          <a:bodyPr/>
          <a:lstStyle/>
          <a:p>
            <a:pPr>
              <a:defRPr/>
            </a:pPr>
            <a:endParaRPr lang="de-DE" sz="1050" dirty="0"/>
          </a:p>
          <a:p>
            <a:pPr>
              <a:defRPr/>
            </a:pPr>
            <a:r>
              <a:rPr lang="de-DE" sz="2000" b="1" dirty="0"/>
              <a:t>Weitere </a:t>
            </a:r>
            <a:r>
              <a:rPr lang="de-DE" sz="2000" b="1" dirty="0" smtClean="0"/>
              <a:t>Besonderheiten:</a:t>
            </a:r>
            <a:br>
              <a:rPr lang="de-DE" sz="2000" b="1" dirty="0" smtClean="0"/>
            </a:br>
            <a:endParaRPr lang="de-DE" sz="2000" b="1" dirty="0"/>
          </a:p>
          <a:p>
            <a:pPr lvl="1">
              <a:defRPr/>
            </a:pPr>
            <a:r>
              <a:rPr lang="de-DE" sz="2000" dirty="0" smtClean="0"/>
              <a:t>Bitte mit den </a:t>
            </a:r>
            <a:r>
              <a:rPr lang="de-DE" sz="2000" b="1" dirty="0" smtClean="0"/>
              <a:t>Notausgängen </a:t>
            </a:r>
            <a:r>
              <a:rPr lang="de-DE" sz="2000" dirty="0" smtClean="0"/>
              <a:t>der Bereiche vertraut machen</a:t>
            </a:r>
            <a:br>
              <a:rPr lang="de-DE" sz="2000" dirty="0" smtClean="0"/>
            </a:br>
            <a:endParaRPr lang="de-DE" sz="2000" dirty="0" smtClean="0"/>
          </a:p>
          <a:p>
            <a:pPr lvl="1">
              <a:defRPr/>
            </a:pPr>
            <a:r>
              <a:rPr lang="de-DE" sz="2000" dirty="0" smtClean="0"/>
              <a:t>Beleuchtung </a:t>
            </a:r>
            <a:r>
              <a:rPr lang="de-DE" sz="2000" b="1" dirty="0" smtClean="0"/>
              <a:t>NICHT </a:t>
            </a:r>
            <a:r>
              <a:rPr lang="de-DE" sz="2000" dirty="0" smtClean="0"/>
              <a:t>ohne Rücksprache </a:t>
            </a:r>
            <a:r>
              <a:rPr lang="de-DE" sz="2000" b="1" dirty="0" smtClean="0"/>
              <a:t>ausschalten</a:t>
            </a:r>
            <a:br>
              <a:rPr lang="de-DE" sz="2000" b="1" dirty="0" smtClean="0"/>
            </a:br>
            <a:endParaRPr lang="de-DE" sz="2000" b="1" dirty="0"/>
          </a:p>
          <a:p>
            <a:pPr lvl="1">
              <a:defRPr/>
            </a:pPr>
            <a:r>
              <a:rPr lang="de-DE" sz="2000" b="1" dirty="0" smtClean="0"/>
              <a:t>Arbeitsbeleuchtung </a:t>
            </a:r>
            <a:r>
              <a:rPr lang="de-DE" sz="2000" dirty="0" smtClean="0"/>
              <a:t>benutzen</a:t>
            </a:r>
            <a:r>
              <a:rPr lang="de-DE" sz="2000" b="1" dirty="0"/>
              <a:t/>
            </a:r>
            <a:br>
              <a:rPr lang="de-DE" sz="2000" b="1" dirty="0"/>
            </a:br>
            <a:endParaRPr lang="de-DE" sz="1050" dirty="0"/>
          </a:p>
          <a:p>
            <a:pPr lvl="1">
              <a:defRPr/>
            </a:pPr>
            <a:r>
              <a:rPr lang="de-DE" sz="2000" dirty="0" smtClean="0"/>
              <a:t>Arbeiten </a:t>
            </a:r>
            <a:r>
              <a:rPr lang="de-DE" sz="2000" b="1" dirty="0" smtClean="0"/>
              <a:t>nicht allein </a:t>
            </a:r>
            <a:r>
              <a:rPr lang="de-DE" sz="2000" dirty="0" smtClean="0"/>
              <a:t>durchführen. Gegebenenfalls regelmäßig Rücksprache mit Kollegen, Anmelden bei </a:t>
            </a:r>
            <a:r>
              <a:rPr lang="de-DE" sz="2000" dirty="0" err="1" smtClean="0"/>
              <a:t>SiSt</a:t>
            </a:r>
            <a:r>
              <a:rPr lang="de-DE" sz="2000" dirty="0" smtClean="0"/>
              <a:t> 12-5291-xxxx</a:t>
            </a:r>
            <a:br>
              <a:rPr lang="de-DE" sz="2000" dirty="0" smtClean="0"/>
            </a:br>
            <a:endParaRPr lang="de-DE" sz="2000" dirty="0" smtClean="0"/>
          </a:p>
          <a:p>
            <a:pPr lvl="1">
              <a:defRPr/>
            </a:pPr>
            <a:r>
              <a:rPr lang="de-DE" sz="2000" b="1" dirty="0" smtClean="0"/>
              <a:t>Absperrung</a:t>
            </a:r>
            <a:r>
              <a:rPr lang="de-DE" sz="2000" dirty="0" smtClean="0"/>
              <a:t> sind zu beachten</a:t>
            </a:r>
            <a:endParaRPr lang="de-DE" sz="20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8</a:t>
            </a:fld>
            <a:r>
              <a:rPr lang="de-DE" smtClean="0"/>
              <a:t> / 99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08551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" name="Rectangle 5"/>
          <p:cNvSpPr>
            <a:spLocks noChangeArrowheads="1"/>
          </p:cNvSpPr>
          <p:nvPr/>
        </p:nvSpPr>
        <p:spPr bwMode="auto">
          <a:xfrm>
            <a:off x="2692400" y="1345197"/>
            <a:ext cx="3289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9487" name="Textfeld 1"/>
          <p:cNvSpPr txBox="1">
            <a:spLocks noChangeArrowheads="1"/>
          </p:cNvSpPr>
          <p:nvPr/>
        </p:nvSpPr>
        <p:spPr bwMode="auto">
          <a:xfrm>
            <a:off x="6012160" y="1189038"/>
            <a:ext cx="2672013" cy="175432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 smtClean="0">
                <a:solidFill>
                  <a:srgbClr val="C00000"/>
                </a:solidFill>
              </a:rPr>
              <a:t>STV</a:t>
            </a:r>
          </a:p>
          <a:p>
            <a:pPr>
              <a:buFontTx/>
              <a:buNone/>
            </a:pPr>
            <a:r>
              <a:rPr lang="de-DE" altLang="de-DE" sz="2000" dirty="0" smtClean="0">
                <a:solidFill>
                  <a:srgbClr val="C00000"/>
                </a:solidFill>
              </a:rPr>
              <a:t>außerhalb </a:t>
            </a:r>
            <a:r>
              <a:rPr lang="de-DE" altLang="de-DE" sz="2000" dirty="0">
                <a:solidFill>
                  <a:srgbClr val="C00000"/>
                </a:solidFill>
              </a:rPr>
              <a:t>Normalarbeitszeit: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rgbClr val="C00000"/>
                </a:solidFill>
              </a:rPr>
              <a:t>SIS </a:t>
            </a:r>
            <a:r>
              <a:rPr lang="de-DE" altLang="de-DE" sz="2000" dirty="0" smtClean="0">
                <a:solidFill>
                  <a:srgbClr val="C00000"/>
                </a:solidFill>
              </a:rPr>
              <a:t>Rufbereitschaft</a:t>
            </a:r>
            <a:endParaRPr lang="de-DE" altLang="de-DE" sz="2000" dirty="0">
              <a:solidFill>
                <a:srgbClr val="C00000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Hinweisschild</a:t>
            </a:r>
            <a:r>
              <a:rPr lang="en-US" dirty="0" smtClean="0"/>
              <a:t> am </a:t>
            </a:r>
            <a:r>
              <a:rPr lang="en-US" dirty="0" err="1" smtClean="0"/>
              <a:t>Eingang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10.4.2018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de-DE" smtClean="0"/>
              <a:t>HEST Sicherheitsunterweisung - Petra Schütt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buFontTx/>
              <a:buNone/>
              <a:defRPr/>
            </a:pPr>
            <a:fld id="{B7B647C6-E1FB-4D6C-949D-8B66A93FC940}" type="slidenum">
              <a:rPr lang="de-DE" smtClean="0"/>
              <a:pPr algn="l">
                <a:buFontTx/>
                <a:buNone/>
                <a:defRPr/>
              </a:pPr>
              <a:t>9</a:t>
            </a:fld>
            <a:r>
              <a:rPr lang="de-DE" smtClean="0"/>
              <a:t> / 99</a:t>
            </a:r>
            <a:endParaRPr lang="de-DE" dirty="0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6" y="1052736"/>
            <a:ext cx="4448796" cy="5449061"/>
          </a:xfrm>
          <a:prstGeom prst="rect">
            <a:avLst/>
          </a:prstGeom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SI-Zukun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I-Zukun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</Template>
  <TotalTime>0</TotalTime>
  <Words>362</Words>
  <Application>Microsoft Office PowerPoint</Application>
  <PresentationFormat>Bildschirmpräsentation (4:3)</PresentationFormat>
  <Paragraphs>129</Paragraphs>
  <Slides>16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GSI</vt:lpstr>
      <vt:lpstr>Sicherheitsunterweisung HEST</vt:lpstr>
      <vt:lpstr>HEST AEB Unterweisung</vt:lpstr>
      <vt:lpstr>wo ist die HEST? </vt:lpstr>
      <vt:lpstr>PowerPoint-Präsentation</vt:lpstr>
      <vt:lpstr>HEST AEB Einweisung</vt:lpstr>
      <vt:lpstr>HEST AEB Einweisung</vt:lpstr>
      <vt:lpstr>HEST AEB Einweisung</vt:lpstr>
      <vt:lpstr>HEST AEB Einweisung</vt:lpstr>
      <vt:lpstr>Hinweisschild am Eingang</vt:lpstr>
      <vt:lpstr>HEST AEB - Zugang</vt:lpstr>
      <vt:lpstr>Übersicht HEST</vt:lpstr>
      <vt:lpstr>HEST AEB – Spulenabdeckung</vt:lpstr>
      <vt:lpstr>HEST AEB – Anlage</vt:lpstr>
      <vt:lpstr>HEST AEB – Vakuum</vt:lpstr>
      <vt:lpstr>HEST AEB - Strahlfalle</vt:lpstr>
      <vt:lpstr>HEST AEB - Hinweise</vt:lpstr>
    </vt:vector>
  </TitlesOfParts>
  <Company>GSI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Reiß</dc:creator>
  <cp:lastModifiedBy>Schuett, Petra Dr.</cp:lastModifiedBy>
  <cp:revision>682</cp:revision>
  <cp:lastPrinted>2000-08-22T17:47:53Z</cp:lastPrinted>
  <dcterms:created xsi:type="dcterms:W3CDTF">2000-08-22T16:52:04Z</dcterms:created>
  <dcterms:modified xsi:type="dcterms:W3CDTF">2018-04-10T10:40:44Z</dcterms:modified>
</cp:coreProperties>
</file>