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30279975" cy="42808525"/>
  <p:notesSz cx="6858000" cy="9144000"/>
  <p:defaultTextStyle>
    <a:defPPr>
      <a:defRPr lang="de-DE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3">
          <p15:clr>
            <a:srgbClr val="A4A3A4"/>
          </p15:clr>
        </p15:guide>
        <p15:guide id="2" pos="95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174" autoAdjust="0"/>
    <p:restoredTop sz="98757" autoAdjust="0"/>
  </p:normalViewPr>
  <p:slideViewPr>
    <p:cSldViewPr snapToGrid="0" snapToObjects="1">
      <p:cViewPr>
        <p:scale>
          <a:sx n="40" d="100"/>
          <a:sy n="40" d="100"/>
        </p:scale>
        <p:origin x="389" y="-6725"/>
      </p:cViewPr>
      <p:guideLst>
        <p:guide orient="horz" pos="13483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998" y="13298398"/>
            <a:ext cx="25737979" cy="917608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996" y="24258164"/>
            <a:ext cx="21195983" cy="109399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14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06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952982" y="1714333"/>
            <a:ext cx="6812994" cy="3652597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3999" y="1714333"/>
            <a:ext cx="19934317" cy="3652597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94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89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910" y="27508442"/>
            <a:ext cx="25737979" cy="850224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1910" y="18144085"/>
            <a:ext cx="25737979" cy="9364360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43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43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999" y="9988663"/>
            <a:ext cx="13373656" cy="28251646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392320" y="9988663"/>
            <a:ext cx="13373656" cy="28251646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65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001" y="9582373"/>
            <a:ext cx="13378914" cy="399347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001" y="13575850"/>
            <a:ext cx="13378914" cy="2466445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810" y="9582373"/>
            <a:ext cx="13384168" cy="399347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810" y="13575850"/>
            <a:ext cx="13384168" cy="2466445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33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23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18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001" y="1704415"/>
            <a:ext cx="9961904" cy="725366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8629" y="1704417"/>
            <a:ext cx="16927349" cy="36535892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001" y="8958084"/>
            <a:ext cx="9961904" cy="29282225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7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087" y="29965970"/>
            <a:ext cx="18167985" cy="353765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087" y="3825019"/>
            <a:ext cx="18167985" cy="25685115"/>
          </a:xfrm>
        </p:spPr>
        <p:txBody>
          <a:bodyPr/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087" y="33503624"/>
            <a:ext cx="18167985" cy="5024051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26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999" y="9988663"/>
            <a:ext cx="27251978" cy="28251646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30526-7515-40E3-B178-4EE1A62A76EE}" type="datetimeFigureOut">
              <a:rPr lang="de-DE" smtClean="0"/>
              <a:t>09.05.2018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3F77-3E3D-4D79-B1BB-1641D67366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09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6431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61" indent="-1566161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50" indent="-1305135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538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753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96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26" Type="http://schemas.microsoft.com/office/2007/relationships/hdphoto" Target="../media/hdphoto3.wdp"/><Relationship Id="rId39" Type="http://schemas.microsoft.com/office/2007/relationships/hdphoto" Target="../media/hdphoto7.wdp"/><Relationship Id="rId3" Type="http://schemas.openxmlformats.org/officeDocument/2006/relationships/image" Target="../media/image2.jpeg"/><Relationship Id="rId21" Type="http://schemas.openxmlformats.org/officeDocument/2006/relationships/image" Target="../media/image19.png"/><Relationship Id="rId34" Type="http://schemas.microsoft.com/office/2007/relationships/hdphoto" Target="../media/hdphoto5.wdp"/><Relationship Id="rId42" Type="http://schemas.openxmlformats.org/officeDocument/2006/relationships/image" Target="../media/image3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33" Type="http://schemas.openxmlformats.org/officeDocument/2006/relationships/image" Target="../media/image28.jpeg"/><Relationship Id="rId38" Type="http://schemas.openxmlformats.org/officeDocument/2006/relationships/image" Target="../media/image31.jpeg"/><Relationship Id="rId46" Type="http://schemas.openxmlformats.org/officeDocument/2006/relationships/image" Target="../media/image37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jpeg"/><Relationship Id="rId29" Type="http://schemas.openxmlformats.org/officeDocument/2006/relationships/image" Target="../media/image25.png"/><Relationship Id="rId41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jpeg"/><Relationship Id="rId32" Type="http://schemas.microsoft.com/office/2007/relationships/hdphoto" Target="../media/hdphoto4.wdp"/><Relationship Id="rId37" Type="http://schemas.openxmlformats.org/officeDocument/2006/relationships/image" Target="../media/image30.png"/><Relationship Id="rId40" Type="http://schemas.openxmlformats.org/officeDocument/2006/relationships/image" Target="../media/image32.jpeg"/><Relationship Id="rId45" Type="http://schemas.openxmlformats.org/officeDocument/2006/relationships/image" Target="../media/image36.jpe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23" Type="http://schemas.microsoft.com/office/2007/relationships/hdphoto" Target="../media/hdphoto2.wdp"/><Relationship Id="rId28" Type="http://schemas.openxmlformats.org/officeDocument/2006/relationships/image" Target="../media/image24.png"/><Relationship Id="rId36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7.jpeg"/><Relationship Id="rId31" Type="http://schemas.openxmlformats.org/officeDocument/2006/relationships/image" Target="../media/image27.jpeg"/><Relationship Id="rId44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29.png"/><Relationship Id="rId43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8999" cy="5291001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1080655" y="39756170"/>
            <a:ext cx="28263271" cy="213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5" t="-3955" r="-1974" b="-9039"/>
          <a:stretch>
            <a:fillRect/>
          </a:stretch>
        </p:blipFill>
        <p:spPr bwMode="auto">
          <a:xfrm>
            <a:off x="25303867" y="40164437"/>
            <a:ext cx="3809317" cy="131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655128" y="783588"/>
            <a:ext cx="246887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Silicon Tracking System of the </a:t>
            </a:r>
            <a:br>
              <a:rPr lang="en-US" sz="9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experiment at FAIR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919000" y="4539340"/>
            <a:ext cx="2542492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8752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 defTabSz="48752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 defTabSz="48752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 defTabSz="48752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 defTabSz="48752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875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875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875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875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de-DE" sz="6000" b="1" dirty="0" smtClean="0">
                <a:solidFill>
                  <a:srgbClr val="FFFF00"/>
                </a:solidFill>
              </a:rPr>
              <a:t>Johann M. Heuser</a:t>
            </a:r>
            <a:r>
              <a:rPr lang="fi-FI" altLang="de-DE" sz="6000" dirty="0" smtClean="0">
                <a:solidFill>
                  <a:schemeClr val="bg1"/>
                </a:solidFill>
              </a:rPr>
              <a:t>, for the CBM Collaboration</a:t>
            </a:r>
            <a:endParaRPr lang="en-US" altLang="de-DE" sz="6000" i="1" baseline="30000" dirty="0">
              <a:solidFill>
                <a:schemeClr val="bg1"/>
              </a:solidFill>
            </a:endParaRPr>
          </a:p>
          <a:p>
            <a:pPr algn="ctr"/>
            <a:r>
              <a:rPr lang="en-US" altLang="de-DE" sz="3200" i="1" dirty="0" smtClean="0">
                <a:solidFill>
                  <a:schemeClr val="bg1"/>
                </a:solidFill>
              </a:rPr>
              <a:t>GSI Helmholtz Center for Heavy Ion Research, </a:t>
            </a:r>
            <a:r>
              <a:rPr lang="en-US" altLang="de-DE" sz="3200" i="1" dirty="0">
                <a:solidFill>
                  <a:schemeClr val="bg1"/>
                </a:solidFill>
              </a:rPr>
              <a:t>Darmstadt, </a:t>
            </a:r>
            <a:r>
              <a:rPr lang="en-US" altLang="de-DE" sz="3200" i="1" dirty="0" smtClean="0">
                <a:solidFill>
                  <a:schemeClr val="bg1"/>
                </a:solidFill>
              </a:rPr>
              <a:t>Germany</a:t>
            </a:r>
            <a:endParaRPr lang="en-US" altLang="de-DE" sz="3200" i="1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918998" y="6708849"/>
            <a:ext cx="12344400" cy="1016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919001" y="17724623"/>
            <a:ext cx="12344397" cy="1016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919001" y="28740397"/>
            <a:ext cx="12344397" cy="1016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7" name="Picture 10" descr="fair-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1"/>
          <a:stretch>
            <a:fillRect/>
          </a:stretch>
        </p:blipFill>
        <p:spPr bwMode="auto">
          <a:xfrm>
            <a:off x="1080655" y="39861188"/>
            <a:ext cx="3061586" cy="19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8"/>
          <p:cNvSpPr txBox="1">
            <a:spLocks noChangeArrowheads="1"/>
          </p:cNvSpPr>
          <p:nvPr/>
        </p:nvSpPr>
        <p:spPr bwMode="auto">
          <a:xfrm rot="16200000">
            <a:off x="-15027629" y="21807227"/>
            <a:ext cx="3378622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Compressed Baryonic</a:t>
            </a:r>
            <a:r>
              <a:rPr lang="en-US" altLang="en-US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en-US" altLang="en-US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at </a:t>
            </a:r>
            <a:r>
              <a:rPr lang="en-US" altLang="en-US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</a:p>
        </p:txBody>
      </p:sp>
      <p:sp>
        <p:nvSpPr>
          <p:cNvPr id="20" name="Rechteck 13"/>
          <p:cNvSpPr/>
          <p:nvPr/>
        </p:nvSpPr>
        <p:spPr>
          <a:xfrm>
            <a:off x="16999525" y="6708849"/>
            <a:ext cx="12344400" cy="1016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1" name="Rechteck 13"/>
          <p:cNvSpPr/>
          <p:nvPr/>
        </p:nvSpPr>
        <p:spPr>
          <a:xfrm>
            <a:off x="16999527" y="17724623"/>
            <a:ext cx="12344400" cy="1016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2" name="Rechteck 13"/>
          <p:cNvSpPr/>
          <p:nvPr/>
        </p:nvSpPr>
        <p:spPr>
          <a:xfrm>
            <a:off x="16999525" y="28740397"/>
            <a:ext cx="12344400" cy="1016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942294" y="7864909"/>
            <a:ext cx="12110412" cy="9565115"/>
            <a:chOff x="4314160" y="12032335"/>
            <a:chExt cx="14374686" cy="11353495"/>
          </a:xfrm>
        </p:grpSpPr>
        <p:sp>
          <p:nvSpPr>
            <p:cNvPr id="23" name="TextShape 17"/>
            <p:cNvSpPr txBox="1"/>
            <p:nvPr/>
          </p:nvSpPr>
          <p:spPr>
            <a:xfrm>
              <a:off x="11973662" y="12032335"/>
              <a:ext cx="6685326" cy="6706161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dirty="0" smtClean="0">
                  <a:latin typeface="Calibri" panose="020F0502020204030204" pitchFamily="34" charset="0"/>
                </a:rPr>
                <a:t>track point measurement in high-rate collision environment:  </a:t>
              </a:r>
              <a:br>
                <a:rPr lang="en-US" sz="2400" dirty="0" smtClean="0">
                  <a:latin typeface="Calibri" panose="020F0502020204030204" pitchFamily="34" charset="0"/>
                </a:rPr>
              </a:br>
              <a:r>
                <a:rPr lang="en-US" sz="2400" dirty="0" smtClean="0">
                  <a:latin typeface="Calibri" panose="020F0502020204030204" pitchFamily="34" charset="0"/>
                </a:rPr>
                <a:t>10</a:t>
              </a:r>
              <a:r>
                <a:rPr lang="en-US" sz="2400" baseline="30000" dirty="0" smtClean="0">
                  <a:latin typeface="Calibri" panose="020F0502020204030204" pitchFamily="34" charset="0"/>
                </a:rPr>
                <a:t>5</a:t>
              </a:r>
              <a:r>
                <a:rPr lang="en-US" sz="2400" dirty="0" smtClean="0">
                  <a:latin typeface="Calibri" panose="020F0502020204030204" pitchFamily="34" charset="0"/>
                </a:rPr>
                <a:t> </a:t>
              </a:r>
              <a:r>
                <a:rPr lang="en-US" sz="2400" dirty="0" smtClean="0">
                  <a:latin typeface="Calibri" panose="020F0502020204030204" pitchFamily="34" charset="0"/>
                  <a:sym typeface="Symbol"/>
                </a:rPr>
                <a:t> </a:t>
              </a:r>
              <a:r>
                <a:rPr lang="en-US" sz="2400" dirty="0" smtClean="0">
                  <a:latin typeface="Calibri" panose="020F0502020204030204" pitchFamily="34" charset="0"/>
                </a:rPr>
                <a:t>10</a:t>
              </a:r>
              <a:r>
                <a:rPr lang="en-US" sz="2400" baseline="30000" dirty="0" smtClean="0">
                  <a:latin typeface="Calibri" panose="020F0502020204030204" pitchFamily="34" charset="0"/>
                </a:rPr>
                <a:t>7</a:t>
              </a:r>
              <a:r>
                <a:rPr lang="en-US" sz="2400" dirty="0" smtClean="0">
                  <a:latin typeface="Calibri" panose="020F0502020204030204" pitchFamily="34" charset="0"/>
                </a:rPr>
                <a:t>/s (A+A), up to 10</a:t>
              </a:r>
              <a:r>
                <a:rPr lang="en-US" sz="2400" baseline="30000" dirty="0" smtClean="0">
                  <a:latin typeface="Calibri" panose="020F0502020204030204" pitchFamily="34" charset="0"/>
                </a:rPr>
                <a:t>9</a:t>
              </a:r>
              <a:r>
                <a:rPr lang="en-US" sz="2400" dirty="0" smtClean="0">
                  <a:latin typeface="Calibri" panose="020F0502020204030204" pitchFamily="34" charset="0"/>
                </a:rPr>
                <a:t>/s (</a:t>
              </a:r>
              <a:r>
                <a:rPr lang="en-US" sz="2400" dirty="0" err="1" smtClean="0">
                  <a:latin typeface="Calibri" panose="020F0502020204030204" pitchFamily="34" charset="0"/>
                </a:rPr>
                <a:t>p+A</a:t>
              </a:r>
              <a:r>
                <a:rPr lang="en-US" sz="2400" dirty="0" smtClean="0">
                  <a:latin typeface="Calibri" panose="020F0502020204030204" pitchFamily="34" charset="0"/>
                </a:rPr>
                <a:t>)</a:t>
              </a:r>
              <a:endPara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endParaRP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</a:rPr>
                <a:t>physics aperture :    </a:t>
              </a:r>
              <a:b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</a:rPr>
              </a:b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</a:rPr>
                <a:t>2.5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  <a:sym typeface="Symbol"/>
                </a:rPr>
                <a:t> 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sym typeface="Symbol"/>
                </a:rPr>
                <a:t> </a:t>
              </a:r>
              <a:r>
                <a:rPr lang="en-US" sz="2400" i="1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  <a:sym typeface="Symbol"/>
                </a:rPr>
                <a:t>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  <a:sym typeface="Symbol"/>
                </a:rPr>
                <a:t>  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sym typeface="Symbol"/>
                </a:rPr>
                <a:t>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  <a:sym typeface="Symbol"/>
                </a:rPr>
                <a:t> 25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sym typeface="Symbol"/>
                </a:rPr>
                <a:t>,  0.3 m  </a:t>
              </a:r>
              <a:r>
                <a:rPr lang="en-US" sz="2400" i="1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sym typeface="Symbol"/>
                </a:rPr>
                <a:t>z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sym typeface="Symbol"/>
                </a:rPr>
                <a:t>  1.0 m</a:t>
              </a:r>
              <a:endPara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endParaRP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</a:rPr>
                <a:t>8 tracking stations </a:t>
              </a: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</a:rPr>
                <a:t>double-sided silicon </a:t>
              </a:r>
              <a:r>
                <a:rPr lang="en-US" sz="2400" b="0" strike="noStrike" spc="-1" dirty="0" err="1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</a:rPr>
                <a:t>microstrip</a:t>
              </a:r>
              <a:r>
                <a:rPr lang="en-US" sz="2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DejaVu Sans"/>
                </a:rPr>
                <a:t> sensors</a:t>
              </a: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hit spatial 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resolution </a:t>
              </a:r>
              <a:r>
                <a: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 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25 </a:t>
              </a:r>
              <a:r>
                <a: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µm </a:t>
              </a:r>
              <a:endPara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endParaRP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self-triggering front-end electronics </a:t>
              </a: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time-stamp resolution   5 </a:t>
              </a:r>
              <a:r>
                <a: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ns</a:t>
              </a:r>
              <a:endPara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endParaRP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material : </a:t>
              </a:r>
              <a:r>
                <a: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 </a:t>
              </a:r>
              <a:r>
                <a:rPr lang="en-US" sz="2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0.3% – 1.5% X</a:t>
              </a:r>
              <a:r>
                <a:rPr lang="en-US" sz="2400" b="0" strike="noStrike" spc="-1" baseline="-25000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0</a:t>
              </a:r>
              <a:r>
                <a:rPr lang="en-US" sz="2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 per station</a:t>
              </a:r>
            </a:p>
            <a:p>
              <a:pPr marL="565200" indent="-457200">
                <a:lnSpc>
                  <a:spcPct val="120000"/>
                </a:lnSpc>
                <a:buBlip>
                  <a:blip r:embed="rId5"/>
                </a:buBlip>
              </a:pP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p/p </a:t>
              </a:r>
              <a:r>
                <a: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 </a:t>
              </a:r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DejaVu Sans"/>
                  <a:sym typeface="Symbol"/>
                </a:rPr>
                <a:t>1.8%   (p &gt; 1 GeV/c, 1 Tm field)</a:t>
              </a: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5156702" y="19147407"/>
              <a:ext cx="13532144" cy="4238423"/>
              <a:chOff x="15625675" y="13228388"/>
              <a:chExt cx="8277852" cy="259271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8416591" y="13472074"/>
                <a:ext cx="1079635" cy="603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err="1" smtClean="0">
                    <a:latin typeface="Calibri" panose="020F0502020204030204" pitchFamily="34" charset="0"/>
                  </a:rPr>
                  <a:t>p+C</a:t>
                </a:r>
                <a:r>
                  <a:rPr lang="en-US" sz="2400" dirty="0" smtClean="0">
                    <a:latin typeface="Calibri" panose="020F0502020204030204" pitchFamily="34" charset="0"/>
                  </a:rPr>
                  <a:t>, </a:t>
                </a:r>
                <a:br>
                  <a:rPr lang="en-US" sz="2400" dirty="0" smtClean="0">
                    <a:latin typeface="Calibri" panose="020F0502020204030204" pitchFamily="34" charset="0"/>
                  </a:rPr>
                </a:br>
                <a:r>
                  <a:rPr lang="en-US" sz="2400" dirty="0" smtClean="0">
                    <a:latin typeface="Calibri" panose="020F0502020204030204" pitchFamily="34" charset="0"/>
                  </a:rPr>
                  <a:t>29 GeV</a:t>
                </a: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27" name="Picture 26" descr="\\WinfileSvF\CBM$Root\jheuser\Eigene Dateien\work\CBM\talks\2013\DPG-March-2013\talk\events-STS\UrQMD_12b_pC30AGeV-STS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7"/>
              <a:stretch/>
            </p:blipFill>
            <p:spPr bwMode="auto">
              <a:xfrm>
                <a:off x="15702886" y="13228389"/>
                <a:ext cx="2695205" cy="19472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396988" y="13472074"/>
                <a:ext cx="1506539" cy="603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latin typeface="Calibri" panose="020F0502020204030204" pitchFamily="34" charset="0"/>
                  </a:rPr>
                  <a:t>central </a:t>
                </a:r>
                <a:r>
                  <a:rPr lang="en-US" sz="2400" dirty="0" err="1" smtClean="0">
                    <a:latin typeface="Calibri" panose="020F0502020204030204" pitchFamily="34" charset="0"/>
                  </a:rPr>
                  <a:t>Au+Au</a:t>
                </a:r>
                <a:r>
                  <a:rPr lang="en-US" sz="2400" dirty="0" smtClean="0">
                    <a:latin typeface="Calibri" panose="020F0502020204030204" pitchFamily="34" charset="0"/>
                  </a:rPr>
                  <a:t>, </a:t>
                </a:r>
                <a:br>
                  <a:rPr lang="en-US" sz="2400" dirty="0" smtClean="0">
                    <a:latin typeface="Calibri" panose="020F0502020204030204" pitchFamily="34" charset="0"/>
                  </a:rPr>
                </a:br>
                <a:r>
                  <a:rPr lang="en-US" sz="2400" dirty="0" smtClean="0">
                    <a:latin typeface="Calibri" panose="020F0502020204030204" pitchFamily="34" charset="0"/>
                  </a:rPr>
                  <a:t>8 A GeV</a:t>
                </a: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8388620" y="15485891"/>
                <a:ext cx="2732911" cy="335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i="1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15"/>
              <a:stretch/>
            </p:blipFill>
            <p:spPr bwMode="auto">
              <a:xfrm>
                <a:off x="19629132" y="13228388"/>
                <a:ext cx="2732912" cy="19472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15625675" y="14709076"/>
                <a:ext cx="227261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altLang="de-DE" sz="1400" dirty="0" err="1">
                    <a:solidFill>
                      <a:schemeClr val="bg1"/>
                    </a:solidFill>
                  </a:rPr>
                  <a:t>UrQMD</a:t>
                </a:r>
                <a:r>
                  <a:rPr lang="de-DE" altLang="de-DE" sz="1400" dirty="0">
                    <a:solidFill>
                      <a:schemeClr val="bg1"/>
                    </a:solidFill>
                  </a:rPr>
                  <a:t> + GEANT + </a:t>
                </a:r>
                <a:r>
                  <a:rPr lang="de-DE" altLang="de-DE" sz="1400" dirty="0" err="1">
                    <a:solidFill>
                      <a:schemeClr val="bg1"/>
                    </a:solidFill>
                  </a:rPr>
                  <a:t>CbmRoot</a:t>
                </a:r>
                <a:endParaRPr lang="de-DE" altLang="de-DE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160" y="12101192"/>
              <a:ext cx="7784722" cy="585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4568790" y="18000618"/>
              <a:ext cx="7802229" cy="5479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i="1" dirty="0" smtClean="0">
                  <a:latin typeface="Calibri" panose="020F0502020204030204" pitchFamily="34" charset="0"/>
                </a:rPr>
                <a:t>Silicon Tracking System in Dipole Magnet</a:t>
              </a:r>
              <a:endParaRPr lang="en-US" sz="2400" i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37" name="TextShape 18"/>
          <p:cNvSpPr txBox="1"/>
          <p:nvPr/>
        </p:nvSpPr>
        <p:spPr>
          <a:xfrm>
            <a:off x="4024774" y="6816184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Silicon </a:t>
            </a:r>
            <a:r>
              <a:rPr lang="en-US" sz="4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Tracking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System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8" name="TextShape 18"/>
          <p:cNvSpPr txBox="1"/>
          <p:nvPr/>
        </p:nvSpPr>
        <p:spPr>
          <a:xfrm>
            <a:off x="17105301" y="6816184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System Integration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9" name="TextShape 18"/>
          <p:cNvSpPr txBox="1"/>
          <p:nvPr/>
        </p:nvSpPr>
        <p:spPr>
          <a:xfrm>
            <a:off x="4024775" y="17821068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Silicon </a:t>
            </a:r>
            <a:r>
              <a:rPr lang="en-US" sz="4000" b="1" spc="-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Microstrip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Sensors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0" name="TextShape 18"/>
          <p:cNvSpPr txBox="1"/>
          <p:nvPr/>
        </p:nvSpPr>
        <p:spPr>
          <a:xfrm>
            <a:off x="17105303" y="17821068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Read-out </a:t>
            </a:r>
            <a:r>
              <a:rPr lang="en-US" sz="4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lectronics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1" name="TextShape 18"/>
          <p:cNvSpPr txBox="1"/>
          <p:nvPr/>
        </p:nvSpPr>
        <p:spPr>
          <a:xfrm>
            <a:off x="4024775" y="28809164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Modules and Ladders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2" name="TextShape 18"/>
          <p:cNvSpPr txBox="1"/>
          <p:nvPr/>
        </p:nvSpPr>
        <p:spPr>
          <a:xfrm>
            <a:off x="17105301" y="28809164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emonstrators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6" y="39877007"/>
            <a:ext cx="2200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070" y="40010384"/>
            <a:ext cx="3415920" cy="16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355" y="40198171"/>
            <a:ext cx="3282949" cy="126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813106" y="7952439"/>
            <a:ext cx="2225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front-end electronics board 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in cooling box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374592" y="8858722"/>
            <a:ext cx="1519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896 modules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253577" y="15833586"/>
            <a:ext cx="280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8 tracking stations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807355" y="15929128"/>
            <a:ext cx="209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18 mechanical half-units 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094267" y="11981884"/>
            <a:ext cx="170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C-frame</a:t>
            </a:r>
            <a:endParaRPr lang="en-US" sz="2000" dirty="0">
              <a:latin typeface="Calibri" panose="020F0502020204030204" pitchFamily="34" charset="0"/>
            </a:endParaRPr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17291705" y="9634310"/>
            <a:ext cx="10236632" cy="6209623"/>
            <a:chOff x="2062941" y="35559382"/>
            <a:chExt cx="6469558" cy="3924483"/>
          </a:xfrm>
        </p:grpSpPr>
        <p:pic>
          <p:nvPicPr>
            <p:cNvPr id="59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0" t="6854" r="46147" b="7849"/>
            <a:stretch/>
          </p:blipFill>
          <p:spPr bwMode="auto">
            <a:xfrm rot="3158414">
              <a:off x="7242925" y="34810894"/>
              <a:ext cx="541086" cy="203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7585" r="54531" b="6666"/>
            <a:stretch/>
          </p:blipFill>
          <p:spPr bwMode="auto">
            <a:xfrm>
              <a:off x="7379215" y="37443787"/>
              <a:ext cx="225609" cy="20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6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2" t="6982" r="35686" b="5000"/>
            <a:stretch/>
          </p:blipFill>
          <p:spPr bwMode="auto">
            <a:xfrm>
              <a:off x="5607308" y="37293043"/>
              <a:ext cx="1334895" cy="2145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15517" r="20250" b="11035"/>
            <a:stretch/>
          </p:blipFill>
          <p:spPr bwMode="auto">
            <a:xfrm>
              <a:off x="2062941" y="37095033"/>
              <a:ext cx="3200584" cy="234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>
            <a:off x="25273865" y="11199419"/>
            <a:ext cx="429657" cy="227564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25909947" y="10183756"/>
            <a:ext cx="1089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ultra-thin r/o cables</a:t>
            </a:r>
            <a:endParaRPr lang="de-DE" sz="2000" i="1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264483" y="9862329"/>
            <a:ext cx="1019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sensor</a:t>
            </a:r>
            <a:endParaRPr lang="de-DE" sz="2000" i="1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20952784" y="13809288"/>
            <a:ext cx="3462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read-out + power electronics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053390" y="16147200"/>
            <a:ext cx="191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106 ladders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69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6489305" y="18546391"/>
            <a:ext cx="9755906" cy="70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1189368" y="23978216"/>
            <a:ext cx="4864327" cy="3701636"/>
            <a:chOff x="18530472" y="20328591"/>
            <a:chExt cx="8548527" cy="6363262"/>
          </a:xfrm>
        </p:grpSpPr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530472" y="20328591"/>
              <a:ext cx="6643886" cy="498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20042361" y="21566461"/>
              <a:ext cx="7036638" cy="5125392"/>
              <a:chOff x="4114800" y="2499702"/>
              <a:chExt cx="5053766" cy="3681096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14800" y="2499702"/>
                <a:ext cx="4693464" cy="35200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7569598" y="5777468"/>
                <a:ext cx="1598968" cy="40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0.5 mm/div</a:t>
                </a:r>
                <a:endParaRPr lang="en-US" sz="1100" dirty="0"/>
              </a:p>
            </p:txBody>
          </p:sp>
        </p:grpSp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1" t="64526" r="52286"/>
            <a:stretch/>
          </p:blipFill>
          <p:spPr bwMode="auto">
            <a:xfrm>
              <a:off x="21597005" y="23229674"/>
              <a:ext cx="3255663" cy="3312008"/>
            </a:xfrm>
            <a:prstGeom prst="rect">
              <a:avLst/>
            </a:prstGeom>
            <a:noFill/>
            <a:ln w="444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62"/>
          <p:cNvSpPr txBox="1"/>
          <p:nvPr/>
        </p:nvSpPr>
        <p:spPr>
          <a:xfrm>
            <a:off x="4273835" y="19003587"/>
            <a:ext cx="5795754" cy="480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285/320 ± 15 µm thick</a:t>
            </a: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n-type silicon</a:t>
            </a: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double-sided segmentation</a:t>
            </a:r>
            <a:endParaRPr lang="en-US" sz="2800" dirty="0">
              <a:latin typeface="Calibri" panose="020F0502020204030204" pitchFamily="34" charset="0"/>
            </a:endParaRP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1024 strips of 58 µm pitch</a:t>
            </a: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strip </a:t>
            </a:r>
            <a:r>
              <a:rPr lang="en-US" sz="2800" dirty="0">
                <a:latin typeface="Calibri" panose="020F0502020204030204" pitchFamily="34" charset="0"/>
              </a:rPr>
              <a:t>length </a:t>
            </a:r>
            <a:r>
              <a:rPr lang="en-US" sz="2800" dirty="0" smtClean="0">
                <a:latin typeface="Calibri" panose="020F0502020204030204" pitchFamily="34" charset="0"/>
              </a:rPr>
              <a:t>2/4/6/12 cm</a:t>
            </a: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angle front/back: 7.5</a:t>
            </a:r>
            <a:r>
              <a:rPr lang="en-US" sz="2800" dirty="0" smtClean="0">
                <a:latin typeface="Calibri" panose="020F0502020204030204" pitchFamily="34" charset="0"/>
                <a:sym typeface="Symbol"/>
              </a:rPr>
              <a:t></a:t>
            </a:r>
            <a:r>
              <a:rPr lang="en-US" sz="2800" dirty="0" smtClean="0">
                <a:latin typeface="Calibri" panose="020F0502020204030204" pitchFamily="34" charset="0"/>
              </a:rPr>
              <a:t>/0</a:t>
            </a:r>
            <a:r>
              <a:rPr lang="en-US" sz="2800" dirty="0" smtClean="0">
                <a:latin typeface="Calibri" panose="020F0502020204030204" pitchFamily="34" charset="0"/>
                <a:sym typeface="Symbol"/>
              </a:rPr>
              <a:t>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read-out from top edge</a:t>
            </a: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double-metal routing on p-side</a:t>
            </a:r>
          </a:p>
          <a:p>
            <a:pPr marL="288925" indent="-2889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radiation tolerance   </a:t>
            </a:r>
            <a:b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1 </a:t>
            </a:r>
            <a:r>
              <a:rPr lang="en-US" sz="2800" dirty="0" smtClean="0">
                <a:latin typeface="Calibri" panose="020F0502020204030204" pitchFamily="34" charset="0"/>
                <a:sym typeface="Symbol"/>
              </a:rPr>
              <a:t> </a:t>
            </a:r>
            <a: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10</a:t>
            </a:r>
            <a:r>
              <a:rPr lang="en-US" sz="2800" baseline="30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14</a:t>
            </a:r>
            <a: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lang="en-US" sz="2800" baseline="-25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eq</a:t>
            </a:r>
            <a:r>
              <a:rPr lang="en-US" sz="2800" baseline="-25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(1 MeV) /cm</a:t>
            </a:r>
            <a:r>
              <a:rPr lang="en-US" sz="2800" baseline="30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smtClean="0">
                <a:latin typeface="Calibri" panose="020F0502020204030204" pitchFamily="34" charset="0"/>
              </a:rPr>
              <a:t>1 </a:t>
            </a:r>
            <a:r>
              <a:rPr lang="en-US" sz="2800" dirty="0" err="1" smtClean="0">
                <a:latin typeface="Calibri" panose="020F0502020204030204" pitchFamily="34" charset="0"/>
              </a:rPr>
              <a:t>Mrad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endParaRPr lang="en-US" sz="2800" dirty="0" smtClean="0">
              <a:latin typeface="Calibri" panose="020F0502020204030204" pitchFamily="34" charset="0"/>
            </a:endParaRPr>
          </a:p>
        </p:txBody>
      </p:sp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26604699" y="12673397"/>
            <a:ext cx="2412233" cy="3322696"/>
            <a:chOff x="152400" y="533400"/>
            <a:chExt cx="4149013" cy="5715000"/>
          </a:xfrm>
        </p:grpSpPr>
        <p:pic>
          <p:nvPicPr>
            <p:cNvPr id="120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1" t="8175" r="-801" b="2176"/>
            <a:stretch/>
          </p:blipFill>
          <p:spPr bwMode="auto">
            <a:xfrm>
              <a:off x="860327" y="533400"/>
              <a:ext cx="3441086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" t="8175" r="87389" b="2176"/>
            <a:stretch/>
          </p:blipFill>
          <p:spPr bwMode="auto">
            <a:xfrm>
              <a:off x="152400" y="533400"/>
              <a:ext cx="716917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Pie 121"/>
            <p:cNvSpPr/>
            <p:nvPr/>
          </p:nvSpPr>
          <p:spPr>
            <a:xfrm rot="10800000">
              <a:off x="689208" y="3048000"/>
              <a:ext cx="381000" cy="3048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26010866" y="13114415"/>
            <a:ext cx="59383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26018888" y="15360296"/>
            <a:ext cx="59383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26612721" y="12007357"/>
            <a:ext cx="2536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material budget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[ % X</a:t>
            </a:r>
            <a:r>
              <a:rPr lang="en-US" sz="2000" baseline="-25000" dirty="0" smtClean="0">
                <a:latin typeface="Calibri" panose="020F0502020204030204" pitchFamily="34" charset="0"/>
              </a:rPr>
              <a:t>0</a:t>
            </a:r>
            <a:r>
              <a:rPr lang="en-US" sz="2000" dirty="0" smtClean="0">
                <a:latin typeface="Calibri" panose="020F0502020204030204" pitchFamily="34" charset="0"/>
              </a:rPr>
              <a:t> ]</a:t>
            </a:r>
            <a:endParaRPr lang="en-US" sz="8000" dirty="0">
              <a:latin typeface="Calibri" panose="020F050202020403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85" y="40184478"/>
            <a:ext cx="4132500" cy="129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TextBox 132"/>
          <p:cNvSpPr txBox="1"/>
          <p:nvPr/>
        </p:nvSpPr>
        <p:spPr>
          <a:xfrm rot="16200000">
            <a:off x="23499362" y="14000774"/>
            <a:ext cx="3727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2 x 4/5 modules on CF  support 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136" name="TextShape 31"/>
          <p:cNvSpPr txBox="1"/>
          <p:nvPr/>
        </p:nvSpPr>
        <p:spPr>
          <a:xfrm>
            <a:off x="4390195" y="29748379"/>
            <a:ext cx="3886624" cy="9190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</a:t>
            </a:r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odule assembly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37" name="TextShape 31"/>
          <p:cNvSpPr txBox="1"/>
          <p:nvPr/>
        </p:nvSpPr>
        <p:spPr>
          <a:xfrm>
            <a:off x="4448480" y="34306081"/>
            <a:ext cx="3886624" cy="9190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</a:t>
            </a:r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adder assembly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38" name="Grafik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4393916" y="30700228"/>
            <a:ext cx="6150485" cy="2285750"/>
          </a:xfrm>
          <a:prstGeom prst="rect">
            <a:avLst/>
          </a:prstGeom>
        </p:spPr>
      </p:pic>
      <p:pic>
        <p:nvPicPr>
          <p:cNvPr id="140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3" r="11761"/>
          <a:stretch/>
        </p:blipFill>
        <p:spPr bwMode="auto">
          <a:xfrm>
            <a:off x="4436447" y="35415349"/>
            <a:ext cx="3001040" cy="225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4393917" y="33108383"/>
            <a:ext cx="6150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</a:t>
            </a:r>
            <a:r>
              <a:rPr lang="en-US" sz="2400" dirty="0" smtClean="0">
                <a:latin typeface="Calibri" panose="020F0502020204030204" pitchFamily="34" charset="0"/>
              </a:rPr>
              <a:t>ab-bonding of Al-polyimide cables between ASICs and sensor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422033" y="37670914"/>
            <a:ext cx="716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mounting of modules onto 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low-mass carbon-fiber supports 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35" name="Picture 134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7127" r="26250" b="7356"/>
          <a:stretch/>
        </p:blipFill>
        <p:spPr bwMode="auto">
          <a:xfrm>
            <a:off x="21970806" y="30560210"/>
            <a:ext cx="3861983" cy="490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TextBox 144"/>
          <p:cNvSpPr txBox="1"/>
          <p:nvPr/>
        </p:nvSpPr>
        <p:spPr>
          <a:xfrm>
            <a:off x="4562591" y="24412373"/>
            <a:ext cx="583269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err="1" smtClean="0"/>
              <a:t>prototypes</a:t>
            </a:r>
            <a:r>
              <a:rPr lang="de-DE" sz="2800" i="1" dirty="0" smtClean="0"/>
              <a:t> </a:t>
            </a:r>
            <a:r>
              <a:rPr lang="de-DE" sz="2800" i="1" dirty="0" err="1" smtClean="0"/>
              <a:t>developed</a:t>
            </a:r>
            <a:r>
              <a:rPr lang="de-DE" sz="2800" i="1" dirty="0" smtClean="0"/>
              <a:t> </a:t>
            </a:r>
            <a:r>
              <a:rPr lang="de-DE" sz="2800" i="1" dirty="0" err="1" smtClean="0"/>
              <a:t>and</a:t>
            </a:r>
            <a:r>
              <a:rPr lang="de-DE" sz="2800" i="1" dirty="0" smtClean="0"/>
              <a:t> </a:t>
            </a:r>
            <a:r>
              <a:rPr lang="de-DE" sz="2800" i="1" dirty="0" err="1" smtClean="0"/>
              <a:t>produced</a:t>
            </a:r>
            <a:r>
              <a:rPr lang="de-DE" sz="2800" i="1" dirty="0" smtClean="0"/>
              <a:t>:   </a:t>
            </a:r>
            <a:br>
              <a:rPr lang="de-DE" sz="2800" i="1" dirty="0" smtClean="0"/>
            </a:br>
            <a:r>
              <a:rPr lang="de-DE" sz="2800" i="1" dirty="0" err="1" smtClean="0"/>
              <a:t>CiS</a:t>
            </a:r>
            <a:r>
              <a:rPr lang="de-DE" sz="2800" i="1" dirty="0"/>
              <a:t>/</a:t>
            </a:r>
            <a:r>
              <a:rPr lang="de-DE" sz="2800" i="1" dirty="0" smtClean="0"/>
              <a:t> Germany, Hamamatsu/Japan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000" dirty="0" smtClean="0"/>
              <a:t> </a:t>
            </a:r>
            <a:endParaRPr lang="de-DE" sz="2800" dirty="0" smtClean="0"/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2800" dirty="0" smtClean="0"/>
              <a:t>6.2  x   2.2 </a:t>
            </a:r>
            <a:r>
              <a:rPr lang="de-DE" sz="2800" dirty="0"/>
              <a:t>cm</a:t>
            </a:r>
            <a:r>
              <a:rPr lang="de-DE" sz="2800" baseline="30000" dirty="0"/>
              <a:t>2</a:t>
            </a:r>
            <a:endParaRPr lang="en-US" sz="2800" baseline="30000" dirty="0"/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2800" dirty="0"/>
              <a:t>6.2 </a:t>
            </a:r>
            <a:r>
              <a:rPr lang="de-DE" sz="2800" dirty="0" smtClean="0"/>
              <a:t> x   4.2 </a:t>
            </a:r>
            <a:r>
              <a:rPr lang="de-DE" sz="2800" dirty="0"/>
              <a:t>cm</a:t>
            </a:r>
            <a:r>
              <a:rPr lang="de-DE" sz="2800" baseline="30000" dirty="0"/>
              <a:t>2</a:t>
            </a:r>
            <a:endParaRPr lang="en-US" sz="2800" baseline="30000" dirty="0"/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2800" dirty="0"/>
              <a:t>6.2 </a:t>
            </a:r>
            <a:r>
              <a:rPr lang="de-DE" sz="2800" dirty="0" smtClean="0"/>
              <a:t> x   6.2 cm</a:t>
            </a:r>
            <a:r>
              <a:rPr lang="de-DE" sz="2800" baseline="30000" dirty="0" smtClean="0"/>
              <a:t>2</a:t>
            </a:r>
            <a:endParaRPr lang="de-DE" sz="2800" dirty="0" smtClean="0"/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de-DE" sz="2800" dirty="0" smtClean="0"/>
              <a:t>6.2  x 12.4 cm</a:t>
            </a:r>
            <a:r>
              <a:rPr lang="de-DE" sz="2800" baseline="30000" dirty="0" smtClean="0"/>
              <a:t>2</a:t>
            </a:r>
            <a:endParaRPr lang="en-US" sz="2800" baseline="30000" dirty="0"/>
          </a:p>
        </p:txBody>
      </p:sp>
      <p:sp>
        <p:nvSpPr>
          <p:cNvPr id="146" name="TextShape 18"/>
          <p:cNvSpPr txBox="1"/>
          <p:nvPr/>
        </p:nvSpPr>
        <p:spPr>
          <a:xfrm>
            <a:off x="17113323" y="37142984"/>
            <a:ext cx="12132849" cy="67536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STS Project Timeline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5871963" y="29616327"/>
            <a:ext cx="3438376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/>
              <a:t>miniSTS</a:t>
            </a:r>
            <a:r>
              <a:rPr lang="en-US" sz="3600" dirty="0" smtClean="0"/>
              <a:t> </a:t>
            </a:r>
            <a:endParaRPr lang="en-US" sz="2800" dirty="0"/>
          </a:p>
          <a:p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2800" dirty="0" smtClean="0"/>
              <a:t>in demonstrator experiment </a:t>
            </a:r>
            <a:r>
              <a:rPr lang="en-US" sz="2800" i="1" dirty="0" err="1"/>
              <a:t>miniCBM</a:t>
            </a:r>
            <a:r>
              <a:rPr lang="en-US" sz="2800" i="1" dirty="0"/>
              <a:t> </a:t>
            </a:r>
            <a:r>
              <a:rPr lang="en-US" sz="2800" dirty="0" smtClean="0"/>
              <a:t>at GSI/SIS18  </a:t>
            </a:r>
            <a:br>
              <a:rPr lang="en-US" sz="2800" dirty="0" smtClean="0"/>
            </a:br>
            <a:endParaRPr lang="en-US" sz="2400" dirty="0" smtClean="0"/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400" dirty="0" smtClean="0"/>
              <a:t>operation 2018 - 2021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400" dirty="0" smtClean="0"/>
              <a:t>2 </a:t>
            </a:r>
            <a:r>
              <a:rPr lang="en-US" sz="2400" dirty="0"/>
              <a:t>tracking </a:t>
            </a:r>
            <a:r>
              <a:rPr lang="en-US" sz="2400" dirty="0" smtClean="0"/>
              <a:t>stations</a:t>
            </a:r>
          </a:p>
          <a:p>
            <a:pPr marL="625475" lvl="1" indent="-336550">
              <a:buFont typeface="Symbol" panose="05050102010706020507" pitchFamily="18" charset="2"/>
              <a:buChar char="-"/>
            </a:pPr>
            <a:r>
              <a:rPr lang="en-US" sz="2400" dirty="0" smtClean="0"/>
              <a:t>13 </a:t>
            </a:r>
            <a:r>
              <a:rPr lang="en-US" sz="2400" dirty="0"/>
              <a:t>modules </a:t>
            </a:r>
            <a:r>
              <a:rPr lang="en-US" sz="2400" dirty="0" smtClean="0"/>
              <a:t> </a:t>
            </a:r>
          </a:p>
          <a:p>
            <a:pPr marL="625475" lvl="1" indent="-336550">
              <a:buFont typeface="Symbol" panose="05050102010706020507" pitchFamily="18" charset="2"/>
              <a:buChar char="-"/>
            </a:pPr>
            <a:r>
              <a:rPr lang="en-US" sz="2400" dirty="0" smtClean="0"/>
              <a:t>5 half-ladders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400" dirty="0" smtClean="0"/>
              <a:t>GBT read-out  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400" dirty="0" err="1" smtClean="0"/>
              <a:t>FLESin</a:t>
            </a:r>
            <a:r>
              <a:rPr lang="en-US" sz="2400" dirty="0" smtClean="0"/>
              <a:t> DAQ node 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908" y="40184478"/>
            <a:ext cx="2795128" cy="129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58" y="39908216"/>
            <a:ext cx="1886453" cy="18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104" y="39882157"/>
            <a:ext cx="1490392" cy="189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17103635" y="37961093"/>
            <a:ext cx="6219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9250">
              <a:lnSpc>
                <a:spcPct val="100000"/>
              </a:lnSpc>
              <a:buBlip>
                <a:blip r:embed="rId5"/>
              </a:buBlip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Production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Readiness 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:  Nov. 2018</a:t>
            </a:r>
          </a:p>
          <a:p>
            <a:pPr marL="457200" indent="-349250">
              <a:buBlip>
                <a:blip r:embed="rId5"/>
              </a:buBlip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Detector construction 2019 – 2022 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7243993" y="29636610"/>
            <a:ext cx="4938836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prototype </a:t>
            </a:r>
            <a:r>
              <a:rPr lang="en-US" sz="3600" b="1" i="1" dirty="0" smtClean="0"/>
              <a:t>modules  </a:t>
            </a:r>
          </a:p>
          <a:p>
            <a:endParaRPr lang="en-US" sz="1050" dirty="0"/>
          </a:p>
          <a:p>
            <a:r>
              <a:rPr lang="en-US" sz="2800" dirty="0" smtClean="0"/>
              <a:t>test at COSY, Feb. 2018 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800" dirty="0"/>
              <a:t>proton beam, </a:t>
            </a:r>
            <a:r>
              <a:rPr lang="en-US" sz="2800" dirty="0" smtClean="0"/>
              <a:t>1.7 GeV/c 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800" dirty="0"/>
              <a:t>sensor </a:t>
            </a:r>
            <a:r>
              <a:rPr lang="en-US" sz="2800" dirty="0" smtClean="0"/>
              <a:t>285 </a:t>
            </a:r>
            <a:r>
              <a:rPr lang="en-US" sz="2800" dirty="0"/>
              <a:t>µm thick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800" dirty="0"/>
              <a:t>128 channels /side </a:t>
            </a:r>
            <a:r>
              <a:rPr lang="en-US" sz="2800" dirty="0" smtClean="0"/>
              <a:t>read out</a:t>
            </a:r>
            <a:endParaRPr lang="en-US" sz="2800" dirty="0"/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800" dirty="0" err="1"/>
              <a:t>microcable</a:t>
            </a:r>
            <a:r>
              <a:rPr lang="en-US" sz="2800" dirty="0"/>
              <a:t> 25 cm long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1024" name="Rectangle 1023"/>
          <p:cNvSpPr/>
          <p:nvPr/>
        </p:nvSpPr>
        <p:spPr>
          <a:xfrm>
            <a:off x="23393336" y="38378328"/>
            <a:ext cx="5572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ct val="100000"/>
              </a:lnSpc>
            </a:pPr>
            <a:r>
              <a:rPr lang="en-US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Assembly Centers:  </a:t>
            </a:r>
            <a:r>
              <a:rPr lang="en-US" sz="2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GSI-FAIR</a:t>
            </a:r>
            <a:r>
              <a:rPr lang="en-US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JINR-VBLHEP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3056454" y="37961093"/>
            <a:ext cx="5989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9250">
              <a:lnSpc>
                <a:spcPct val="100000"/>
              </a:lnSpc>
              <a:buBlip>
                <a:blip r:embed="rId5"/>
              </a:buBlip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Detector ready for installation: 2023 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pic>
        <p:nvPicPr>
          <p:cNvPr id="157" name="Grafik 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15" y="30088324"/>
            <a:ext cx="5247276" cy="3935457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10674119" y="34091780"/>
            <a:ext cx="5307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assembly procedure defined and tested on mechanical dummy modules 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59" name="Picture 158" descr="\\WinfileSvM\DL$Root\cschmidt\Eigene Dateien\CBM\FEB-8-Development\20180314_153544_resized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4533" r="8248" b="12655"/>
          <a:stretch/>
        </p:blipFill>
        <p:spPr bwMode="auto">
          <a:xfrm>
            <a:off x="17211151" y="19097315"/>
            <a:ext cx="4163548" cy="19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6667"/>
          <a:stretch/>
        </p:blipFill>
        <p:spPr>
          <a:xfrm rot="5400000">
            <a:off x="16144699" y="33996797"/>
            <a:ext cx="4028331" cy="1611332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19042419" y="32760037"/>
            <a:ext cx="42804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performance:</a:t>
            </a:r>
            <a:r>
              <a:rPr lang="en-US" sz="2400" dirty="0" smtClean="0"/>
              <a:t> </a:t>
            </a:r>
          </a:p>
          <a:p>
            <a:pPr marL="287338" indent="-287338">
              <a:buFont typeface="Symbol" panose="05050102010706020507" pitchFamily="18" charset="2"/>
              <a:buChar char="-"/>
            </a:pPr>
            <a:r>
              <a:rPr lang="en-US" sz="2400" dirty="0" smtClean="0"/>
              <a:t>noise:  </a:t>
            </a:r>
            <a:br>
              <a:rPr lang="en-US" sz="2400" dirty="0" smtClean="0"/>
            </a:br>
            <a:r>
              <a:rPr lang="en-US" sz="2400" dirty="0" smtClean="0"/>
              <a:t>1090</a:t>
            </a:r>
            <a:r>
              <a:rPr lang="en-US" sz="2400" dirty="0" smtClean="0">
                <a:sym typeface="Symbol"/>
              </a:rPr>
              <a:t> 150</a:t>
            </a:r>
            <a:r>
              <a:rPr lang="en-US" sz="2400" dirty="0" smtClean="0"/>
              <a:t>  e  (n)</a:t>
            </a:r>
            <a:br>
              <a:rPr lang="en-US" sz="2400" dirty="0" smtClean="0"/>
            </a:br>
            <a:r>
              <a:rPr lang="en-US" sz="2400" dirty="0" smtClean="0"/>
              <a:t>1350</a:t>
            </a:r>
            <a:r>
              <a:rPr lang="en-US" sz="2400" dirty="0" smtClean="0">
                <a:sym typeface="Symbol"/>
              </a:rPr>
              <a:t> 200</a:t>
            </a:r>
            <a:r>
              <a:rPr lang="en-US" sz="2400" dirty="0" smtClean="0"/>
              <a:t>  e  (p)</a:t>
            </a:r>
          </a:p>
          <a:p>
            <a:pPr marL="287338" indent="-287338">
              <a:buFont typeface="Symbol" panose="05050102010706020507" pitchFamily="18" charset="2"/>
              <a:buChar char="-"/>
            </a:pPr>
            <a:r>
              <a:rPr lang="en-US" sz="2400" dirty="0" smtClean="0"/>
              <a:t>r/o threshold</a:t>
            </a:r>
            <a:r>
              <a:rPr lang="en-US" sz="2400" dirty="0"/>
              <a:t>: 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7000 e</a:t>
            </a:r>
          </a:p>
          <a:p>
            <a:pPr marL="287338" indent="-287338">
              <a:buFont typeface="Symbol" panose="05050102010706020507" pitchFamily="18" charset="2"/>
              <a:buChar char="-"/>
            </a:pPr>
            <a:r>
              <a:rPr lang="en-US" sz="2400" dirty="0" smtClean="0"/>
              <a:t>signal mean: </a:t>
            </a:r>
            <a:br>
              <a:rPr lang="en-US" sz="2400" dirty="0" smtClean="0"/>
            </a:br>
            <a:r>
              <a:rPr lang="en-US" sz="2400" dirty="0" smtClean="0"/>
              <a:t>16720 e  (n) </a:t>
            </a:r>
            <a:br>
              <a:rPr lang="en-US" sz="2400" dirty="0" smtClean="0"/>
            </a:br>
            <a:r>
              <a:rPr lang="en-US" sz="2400" dirty="0" smtClean="0"/>
              <a:t>20300 e  (p)</a:t>
            </a:r>
          </a:p>
          <a:p>
            <a:pPr marL="287338" indent="-287338">
              <a:buFont typeface="Symbol" panose="05050102010706020507" pitchFamily="18" charset="2"/>
              <a:buChar char="-"/>
            </a:pPr>
            <a:r>
              <a:rPr lang="en-US" sz="2400" dirty="0" smtClean="0"/>
              <a:t>signal-to-noise:  15</a:t>
            </a:r>
            <a:r>
              <a:rPr lang="en-US" sz="2400" dirty="0" smtClean="0">
                <a:sym typeface="Symbol"/>
              </a:rPr>
              <a:t></a:t>
            </a:r>
            <a:r>
              <a:rPr lang="en-US" sz="2400" dirty="0">
                <a:sym typeface="Symbol"/>
              </a:rPr>
              <a:t>3</a:t>
            </a:r>
            <a:r>
              <a:rPr lang="en-US" sz="2400" dirty="0" smtClean="0"/>
              <a:t> </a:t>
            </a:r>
            <a:endParaRPr lang="en-US" sz="2400" dirty="0"/>
          </a:p>
          <a:p>
            <a:pPr marL="287338" indent="-287338">
              <a:buFont typeface="Symbol" panose="05050102010706020507" pitchFamily="18" charset="2"/>
              <a:buChar char="-"/>
            </a:pPr>
            <a:r>
              <a:rPr lang="en-US" sz="2400" dirty="0" smtClean="0">
                <a:sym typeface="Symbol"/>
              </a:rPr>
              <a:t>hit detection eff.</a:t>
            </a:r>
            <a:r>
              <a:rPr lang="en-US" sz="2400" dirty="0" smtClean="0"/>
              <a:t>:  </a:t>
            </a:r>
            <a:r>
              <a:rPr lang="en-US" sz="2400" dirty="0" smtClean="0"/>
              <a:t>&gt; 95</a:t>
            </a:r>
            <a:r>
              <a:rPr lang="en-US" sz="2400" dirty="0" smtClean="0">
                <a:sym typeface="Symbol"/>
              </a:rPr>
              <a:t>% </a:t>
            </a:r>
            <a:endParaRPr lang="en-US" sz="2400" dirty="0"/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2434" r="18188" b="7681"/>
          <a:stretch/>
        </p:blipFill>
        <p:spPr bwMode="auto">
          <a:xfrm>
            <a:off x="17291705" y="7770842"/>
            <a:ext cx="5299525" cy="351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22472750" y="7805552"/>
            <a:ext cx="18055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</a:rPr>
              <a:t>ystem in thermal enclosure 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sensors </a:t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at -5 </a:t>
            </a:r>
            <a:r>
              <a:rPr lang="en-US" sz="2000" dirty="0" smtClean="0">
                <a:latin typeface="Calibri" panose="020F0502020204030204" pitchFamily="34" charset="0"/>
                <a:sym typeface="Symbol"/>
              </a:rPr>
              <a:t>C </a:t>
            </a:r>
          </a:p>
          <a:p>
            <a:endParaRPr lang="en-US" sz="1600" dirty="0">
              <a:latin typeface="Calibri" panose="020F0502020204030204" pitchFamily="34" charset="0"/>
              <a:sym typeface="Symbol"/>
            </a:endParaRPr>
          </a:p>
          <a:p>
            <a:r>
              <a:rPr lang="en-US" sz="2000" dirty="0" smtClean="0">
                <a:latin typeface="Calibri" panose="020F0502020204030204" pitchFamily="34" charset="0"/>
                <a:sym typeface="Symbol"/>
              </a:rPr>
              <a:t>cooling of electronics </a:t>
            </a:r>
          </a:p>
          <a:p>
            <a:r>
              <a:rPr lang="en-US" sz="2000" dirty="0" smtClean="0">
                <a:latin typeface="Calibri" panose="020F0502020204030204" pitchFamily="34" charset="0"/>
                <a:sym typeface="Symbol"/>
              </a:rPr>
              <a:t>with bi-phase CO</a:t>
            </a:r>
            <a:r>
              <a:rPr lang="en-US" sz="2000" baseline="-25000" dirty="0" smtClean="0">
                <a:latin typeface="Calibri" panose="020F0502020204030204" pitchFamily="34" charset="0"/>
                <a:sym typeface="Symbol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sym typeface="Symbol"/>
              </a:rPr>
              <a:t>  </a:t>
            </a:r>
          </a:p>
        </p:txBody>
      </p:sp>
      <p:pic>
        <p:nvPicPr>
          <p:cNvPr id="1026" name="Picture 2" descr="Q:\Eigene Dateien\Work\CBM\CBM-Progress-Reports\Progress-Report-2017\contributions\sts_frankenfeld\Picture4.jpg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" r="4568"/>
          <a:stretch/>
        </p:blipFill>
        <p:spPr bwMode="auto">
          <a:xfrm>
            <a:off x="11863138" y="35359904"/>
            <a:ext cx="3952178" cy="27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" descr="Q:\Projekte\mSTS\Ladder Assembly\Pictures\L-Leg gluing\IMG_20180323_115253.jpg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192"/>
          <a:stretch/>
        </p:blipFill>
        <p:spPr bwMode="auto">
          <a:xfrm>
            <a:off x="6797611" y="35115812"/>
            <a:ext cx="5327367" cy="242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11646571" y="38124602"/>
            <a:ext cx="445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sensor position precision </a:t>
            </a:r>
            <a:r>
              <a:rPr lang="en-US" sz="2400" dirty="0" smtClean="0">
                <a:latin typeface="Calibri" panose="020F0502020204030204" pitchFamily="34" charset="0"/>
                <a:sym typeface="Symbol"/>
              </a:rPr>
              <a:t> 40 µm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17019331" y="21589837"/>
            <a:ext cx="11788927" cy="6182710"/>
            <a:chOff x="17019331" y="21782341"/>
            <a:chExt cx="11788927" cy="6182710"/>
          </a:xfrm>
        </p:grpSpPr>
        <p:grpSp>
          <p:nvGrpSpPr>
            <p:cNvPr id="127" name="Group 126"/>
            <p:cNvGrpSpPr>
              <a:grpSpLocks noChangeAspect="1"/>
            </p:cNvGrpSpPr>
            <p:nvPr/>
          </p:nvGrpSpPr>
          <p:grpSpPr>
            <a:xfrm>
              <a:off x="17019331" y="21782341"/>
              <a:ext cx="11788927" cy="6182710"/>
              <a:chOff x="-128849" y="1417392"/>
              <a:chExt cx="8999365" cy="4719724"/>
            </a:xfrm>
          </p:grpSpPr>
          <p:pic>
            <p:nvPicPr>
              <p:cNvPr id="128" name="Content Placeholder 3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36" t="8941" r="12333" b="6876"/>
              <a:stretch/>
            </p:blipFill>
            <p:spPr>
              <a:xfrm>
                <a:off x="1515801" y="2610099"/>
                <a:ext cx="2014167" cy="1661689"/>
              </a:xfrm>
              <a:prstGeom prst="rect">
                <a:avLst/>
              </a:prstGeom>
            </p:spPr>
          </p:pic>
          <p:pic>
            <p:nvPicPr>
              <p:cNvPr id="129" name="Grafik 1"/>
              <p:cNvPicPr>
                <a:picLocks noChangeAspect="1"/>
              </p:cNvPicPr>
              <p:nvPr/>
            </p:nvPicPr>
            <p:blipFill>
              <a:blip r:embed="rId43" cstate="print">
                <a:clrChange>
                  <a:clrFrom>
                    <a:srgbClr val="EEEEEE"/>
                  </a:clrFrom>
                  <a:clrTo>
                    <a:srgbClr val="EEEE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6561">
                <a:off x="-539906" y="2829675"/>
                <a:ext cx="2364233" cy="818189"/>
              </a:xfrm>
              <a:prstGeom prst="rect">
                <a:avLst/>
              </a:prstGeom>
            </p:spPr>
          </p:pic>
          <p:sp>
            <p:nvSpPr>
              <p:cNvPr id="130" name="Right Arrow 129"/>
              <p:cNvSpPr/>
              <p:nvPr/>
            </p:nvSpPr>
            <p:spPr>
              <a:xfrm>
                <a:off x="921234" y="3090110"/>
                <a:ext cx="609600" cy="68759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1" name="Picture 130" descr="http://cbm.uni-muenster.de/daq/more/mcbm/p_20180104_175728.jpg"/>
              <p:cNvPicPr>
                <a:picLocks noChangeAspect="1" noChangeArrowheads="1"/>
              </p:cNvPicPr>
              <p:nvPr/>
            </p:nvPicPr>
            <p:blipFill rotWithShape="1"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270"/>
              <a:stretch/>
            </p:blipFill>
            <p:spPr bwMode="auto">
              <a:xfrm>
                <a:off x="6162653" y="2610099"/>
                <a:ext cx="2650710" cy="1661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2" name="TextBox 131"/>
              <p:cNvSpPr txBox="1"/>
              <p:nvPr/>
            </p:nvSpPr>
            <p:spPr>
              <a:xfrm>
                <a:off x="-128849" y="1417392"/>
                <a:ext cx="1313304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STS modules </a:t>
                </a:r>
                <a:endParaRPr lang="en-US" sz="2800" b="1" dirty="0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39832" y="4346195"/>
                <a:ext cx="1992977" cy="63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copper link </a:t>
                </a:r>
                <a:br>
                  <a:rPr lang="en-US" sz="2400" i="1" dirty="0" smtClean="0"/>
                </a:br>
                <a:r>
                  <a:rPr lang="en-US" sz="2400" i="1" dirty="0" smtClean="0"/>
                  <a:t>(~1 m) </a:t>
                </a:r>
                <a:endParaRPr lang="en-US" sz="2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565780" y="4346195"/>
                <a:ext cx="2200271" cy="63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optical link </a:t>
                </a:r>
                <a:br>
                  <a:rPr lang="en-US" sz="2400" i="1" dirty="0" smtClean="0"/>
                </a:br>
                <a:r>
                  <a:rPr lang="en-US" sz="2400" i="1" dirty="0" smtClean="0"/>
                  <a:t>(~50 m) </a:t>
                </a:r>
                <a:endParaRPr lang="en-US" sz="2400" i="1" dirty="0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6219805" y="1430267"/>
                <a:ext cx="2650711" cy="105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2800" b="1" dirty="0" smtClean="0"/>
                  <a:t>FLES input node</a:t>
                </a:r>
              </a:p>
              <a:p>
                <a:pPr algn="ctr"/>
                <a:r>
                  <a:rPr lang="en-US" altLang="en-US" sz="2800" b="1" dirty="0" smtClean="0"/>
                  <a:t>with FLIB</a:t>
                </a:r>
              </a:p>
              <a:p>
                <a:pPr algn="ctr"/>
                <a:r>
                  <a:rPr lang="en-US" altLang="en-US" sz="2800" b="1" dirty="0" smtClean="0"/>
                  <a:t>boards</a:t>
                </a:r>
                <a:endParaRPr lang="en-US" sz="2800" b="1" dirty="0"/>
              </a:p>
            </p:txBody>
          </p:sp>
          <p:sp>
            <p:nvSpPr>
              <p:cNvPr id="149" name="Left Brace 148"/>
              <p:cNvSpPr/>
              <p:nvPr/>
            </p:nvSpPr>
            <p:spPr>
              <a:xfrm rot="16200000">
                <a:off x="1867877" y="3561928"/>
                <a:ext cx="334573" cy="3136873"/>
              </a:xfrm>
              <a:prstGeom prst="lef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Left Brace 150"/>
              <p:cNvSpPr/>
              <p:nvPr/>
            </p:nvSpPr>
            <p:spPr>
              <a:xfrm rot="16200000">
                <a:off x="7286971" y="3749033"/>
                <a:ext cx="316632" cy="2736154"/>
              </a:xfrm>
              <a:prstGeom prst="lef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6219805" y="5314795"/>
                <a:ext cx="2593557" cy="822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/>
                  <a:t>in “Green Cube” </a:t>
                </a:r>
                <a:r>
                  <a:rPr lang="en-US" sz="3200" b="1" dirty="0"/>
                  <a:t>c</a:t>
                </a:r>
                <a:r>
                  <a:rPr lang="en-US" sz="3200" b="1" dirty="0" smtClean="0"/>
                  <a:t>omputing </a:t>
                </a:r>
                <a:r>
                  <a:rPr lang="en-US" sz="3200" b="1" dirty="0"/>
                  <a:t>c</a:t>
                </a:r>
                <a:r>
                  <a:rPr lang="en-US" sz="3200" b="1" dirty="0" smtClean="0"/>
                  <a:t>enter  </a:t>
                </a:r>
                <a:endParaRPr lang="en-US" sz="3200" b="1" dirty="0"/>
              </a:p>
            </p:txBody>
          </p:sp>
          <p:pic>
            <p:nvPicPr>
              <p:cNvPr id="153" name="Picture 21"/>
              <p:cNvPicPr>
                <a:picLocks noChangeAspect="1"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2833" y="2606234"/>
                <a:ext cx="2067585" cy="1665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5" name="Right Arrow 154"/>
              <p:cNvSpPr/>
              <p:nvPr/>
            </p:nvSpPr>
            <p:spPr>
              <a:xfrm>
                <a:off x="3378494" y="3105350"/>
                <a:ext cx="609600" cy="687595"/>
              </a:xfrm>
              <a:prstGeom prst="rightArrow">
                <a:avLst/>
              </a:prstGeom>
              <a:solidFill>
                <a:srgbClr val="FF00FF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ight Arrow 159"/>
              <p:cNvSpPr/>
              <p:nvPr/>
            </p:nvSpPr>
            <p:spPr>
              <a:xfrm>
                <a:off x="5664494" y="3105350"/>
                <a:ext cx="609600" cy="687595"/>
              </a:xfrm>
              <a:prstGeom prst="rightArrow">
                <a:avLst/>
              </a:prstGeom>
              <a:solidFill>
                <a:srgbClr val="0A0EF5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4917747" y="4346195"/>
                <a:ext cx="2247125" cy="63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optical link </a:t>
                </a:r>
                <a:br>
                  <a:rPr lang="en-US" sz="2400" i="1" dirty="0" smtClean="0"/>
                </a:br>
                <a:r>
                  <a:rPr lang="en-US" sz="2400" i="1" dirty="0" smtClean="0"/>
                  <a:t>(~300 m)</a:t>
                </a:r>
                <a:endParaRPr lang="en-US" sz="2400" i="1" dirty="0"/>
              </a:p>
            </p:txBody>
          </p:sp>
          <p:sp>
            <p:nvSpPr>
              <p:cNvPr id="162" name="Left Brace 161"/>
              <p:cNvSpPr/>
              <p:nvPr/>
            </p:nvSpPr>
            <p:spPr>
              <a:xfrm rot="16200000">
                <a:off x="4685762" y="3938950"/>
                <a:ext cx="316632" cy="2356323"/>
              </a:xfrm>
              <a:prstGeom prst="lef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683293" y="5319245"/>
                <a:ext cx="2423775" cy="446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/>
                  <a:t>in DAQ room</a:t>
                </a:r>
                <a:endParaRPr lang="en-US" sz="3200" b="1" dirty="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435541" y="1428778"/>
                <a:ext cx="2944725" cy="105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800" b="1" dirty="0" smtClean="0"/>
                  <a:t>μ</a:t>
                </a:r>
                <a:r>
                  <a:rPr lang="en-US" altLang="en-US" sz="2800" b="1" dirty="0" smtClean="0"/>
                  <a:t>TCA crate</a:t>
                </a:r>
              </a:p>
              <a:p>
                <a:pPr algn="ctr"/>
                <a:r>
                  <a:rPr lang="en-US" altLang="en-US" sz="2800" b="1" dirty="0" smtClean="0"/>
                  <a:t>with AFCK</a:t>
                </a:r>
              </a:p>
              <a:p>
                <a:pPr algn="ctr"/>
                <a:r>
                  <a:rPr lang="en-US" altLang="en-US" sz="2800" b="1" dirty="0" smtClean="0"/>
                  <a:t>boards</a:t>
                </a:r>
                <a:endParaRPr lang="en-US" sz="2800" b="1" dirty="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321820" y="1417392"/>
                <a:ext cx="2390043" cy="105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/>
                  <a:t>Common </a:t>
                </a:r>
                <a:endParaRPr lang="en-US" sz="2800" b="1" dirty="0" smtClean="0"/>
              </a:p>
              <a:p>
                <a:pPr algn="ctr"/>
                <a:r>
                  <a:rPr lang="en-US" sz="2800" b="1" dirty="0" err="1" smtClean="0"/>
                  <a:t>GBTx</a:t>
                </a:r>
                <a:r>
                  <a:rPr lang="en-US" sz="2800" b="1" dirty="0" smtClean="0"/>
                  <a:t> </a:t>
                </a:r>
                <a:endParaRPr lang="en-US" sz="2800" b="1" dirty="0"/>
              </a:p>
              <a:p>
                <a:pPr algn="ctr"/>
                <a:r>
                  <a:rPr lang="en-US" sz="2800" b="1" dirty="0"/>
                  <a:t>Readout Board</a:t>
                </a:r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19010484" y="26913115"/>
              <a:ext cx="2270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on detector</a:t>
              </a:r>
              <a:endParaRPr lang="en-US" sz="3200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6060498" y="18606022"/>
            <a:ext cx="310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/>
              <a:t>read-out </a:t>
            </a:r>
            <a:r>
              <a:rPr lang="en-US" sz="2800" dirty="0"/>
              <a:t>chain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for </a:t>
            </a:r>
            <a:r>
              <a:rPr lang="en-US" sz="2800" i="1" dirty="0" err="1" smtClean="0"/>
              <a:t>mini</a:t>
            </a:r>
            <a:r>
              <a:rPr lang="en-US" sz="2800" dirty="0" err="1" smtClean="0"/>
              <a:t>STS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1443651" y="20249945"/>
            <a:ext cx="293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STS-XYTER </a:t>
            </a:r>
            <a:r>
              <a:rPr lang="en-US" sz="2400" dirty="0" smtClean="0"/>
              <a:t>v2.0 ASIC</a:t>
            </a:r>
            <a:br>
              <a:rPr lang="en-US" sz="2400" dirty="0" smtClean="0"/>
            </a:br>
            <a:r>
              <a:rPr lang="en-US" sz="2400" dirty="0" smtClean="0"/>
              <a:t>8 </a:t>
            </a:r>
            <a:r>
              <a:rPr lang="en-US" sz="2400" dirty="0" smtClean="0">
                <a:sym typeface="Symbol"/>
              </a:rPr>
              <a:t> </a:t>
            </a:r>
            <a:r>
              <a:rPr lang="en-US" sz="2400" dirty="0" smtClean="0"/>
              <a:t>on </a:t>
            </a:r>
            <a:r>
              <a:rPr lang="en-US" sz="2400" dirty="0"/>
              <a:t>FEB-8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8253578" y="20630746"/>
            <a:ext cx="1400588" cy="21768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2" descr="\\WinfileSvM\DL$Root\cschmidt\Eigene Dateien\CBM\CBM-XYTER\Submission Details STS-XYTER 2.0\STS_XYTER_2\STS2_XYTER_testsocket_03.jpg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13051" r="10097" b="10791"/>
          <a:stretch/>
        </p:blipFill>
        <p:spPr bwMode="auto">
          <a:xfrm>
            <a:off x="21511021" y="18664017"/>
            <a:ext cx="2196288" cy="152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/>
          <p:cNvSpPr txBox="1"/>
          <p:nvPr/>
        </p:nvSpPr>
        <p:spPr>
          <a:xfrm>
            <a:off x="10637763" y="26973023"/>
            <a:ext cx="1350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 smtClean="0"/>
              <a:t>CBM06 </a:t>
            </a:r>
            <a:endParaRPr lang="en-US" sz="2800" i="1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22866123" y="35664805"/>
            <a:ext cx="2346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 smtClean="0"/>
              <a:t>mini</a:t>
            </a:r>
            <a:r>
              <a:rPr lang="en-US" sz="2800" dirty="0" err="1" smtClean="0"/>
              <a:t>STS</a:t>
            </a:r>
            <a:r>
              <a:rPr lang="en-US" sz="2800" dirty="0" smtClean="0"/>
              <a:t> design</a:t>
            </a:r>
            <a:endParaRPr lang="en-US" sz="28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4608455" y="10262439"/>
            <a:ext cx="372385" cy="429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endCxn id="54" idx="1"/>
          </p:cNvCxnSpPr>
          <p:nvPr/>
        </p:nvCxnSpPr>
        <p:spPr>
          <a:xfrm>
            <a:off x="25633890" y="10247455"/>
            <a:ext cx="276057" cy="444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27385115" y="8968102"/>
            <a:ext cx="580306" cy="253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26184332" y="34725816"/>
            <a:ext cx="2956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verification of : </a:t>
            </a:r>
          </a:p>
          <a:p>
            <a:pPr marL="457200" indent="-457200">
              <a:buFont typeface="Symbol"/>
              <a:buChar char="®"/>
            </a:pPr>
            <a:r>
              <a:rPr lang="en-US" sz="2400" dirty="0" smtClean="0">
                <a:sym typeface="Symbol"/>
              </a:rPr>
              <a:t>ASIC under load </a:t>
            </a:r>
          </a:p>
          <a:p>
            <a:pPr marL="457200" indent="-457200">
              <a:buFont typeface="Symbol"/>
              <a:buChar char="®"/>
            </a:pPr>
            <a:r>
              <a:rPr lang="en-US" sz="2400" dirty="0" smtClean="0"/>
              <a:t>system aspects</a:t>
            </a:r>
          </a:p>
          <a:p>
            <a:pPr marL="457200" indent="-457200">
              <a:buFont typeface="Symbol"/>
              <a:buChar char="®"/>
            </a:pPr>
            <a:r>
              <a:rPr lang="en-US" sz="2400" dirty="0" smtClean="0"/>
              <a:t>data transport </a:t>
            </a:r>
          </a:p>
          <a:p>
            <a:pPr marL="457200" indent="-457200">
              <a:buFont typeface="Symbol"/>
              <a:buChar char="®"/>
            </a:pPr>
            <a:r>
              <a:rPr lang="en-US" sz="2400" dirty="0" smtClean="0"/>
              <a:t>tracking 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97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294</Words>
  <Application>Microsoft Office PowerPoint</Application>
  <PresentationFormat>Custom</PresentationFormat>
  <Paragraphs>111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DejaVu Sans</vt:lpstr>
      <vt:lpstr>Symbol</vt:lpstr>
      <vt:lpstr>Ubuntu</vt:lpstr>
      <vt:lpstr>Wingdings</vt:lpstr>
      <vt:lpstr>Larissa</vt:lpstr>
      <vt:lpstr>PowerPoint Presentation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Anna Dr.</dc:creator>
  <cp:lastModifiedBy>Heuser, Johann Dr.</cp:lastModifiedBy>
  <cp:revision>152</cp:revision>
  <dcterms:created xsi:type="dcterms:W3CDTF">2018-04-23T06:02:43Z</dcterms:created>
  <dcterms:modified xsi:type="dcterms:W3CDTF">2018-05-09T10:07:28Z</dcterms:modified>
</cp:coreProperties>
</file>