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30279975" cy="42808525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6" autoAdjust="0"/>
    <p:restoredTop sz="94660"/>
  </p:normalViewPr>
  <p:slideViewPr>
    <p:cSldViewPr snapToGrid="0">
      <p:cViewPr>
        <p:scale>
          <a:sx n="20" d="100"/>
          <a:sy n="20" d="100"/>
        </p:scale>
        <p:origin x="2316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513800" y="1707840"/>
            <a:ext cx="27251280" cy="7148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1513800" y="10017000"/>
            <a:ext cx="27251280" cy="11842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1513800" y="22985280"/>
            <a:ext cx="27251280" cy="11842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13800" y="1707840"/>
            <a:ext cx="27251280" cy="7148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1513800" y="10017000"/>
            <a:ext cx="13298400" cy="11842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15477480" y="10017000"/>
            <a:ext cx="13298400" cy="11842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15477480" y="22985280"/>
            <a:ext cx="13298400" cy="11842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1513800" y="22985280"/>
            <a:ext cx="13298400" cy="11842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1513800" y="1707840"/>
            <a:ext cx="27251280" cy="7148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1513800" y="10017000"/>
            <a:ext cx="8774640" cy="11842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10727640" y="10017000"/>
            <a:ext cx="8774640" cy="11842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19941480" y="10017000"/>
            <a:ext cx="8774640" cy="11842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19941480" y="22985280"/>
            <a:ext cx="8774640" cy="11842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10727640" y="22985280"/>
            <a:ext cx="8774640" cy="11842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1513800" y="22985280"/>
            <a:ext cx="8774640" cy="11842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513800" y="1707840"/>
            <a:ext cx="27251280" cy="7148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1513800" y="10017000"/>
            <a:ext cx="27251280" cy="24828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513800" y="1707840"/>
            <a:ext cx="27251280" cy="7148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1513800" y="10017000"/>
            <a:ext cx="27251280" cy="2482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513800" y="1707840"/>
            <a:ext cx="27251280" cy="7148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1513800" y="10017000"/>
            <a:ext cx="13298400" cy="2482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15477480" y="10017000"/>
            <a:ext cx="13298400" cy="2482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13800" y="1707840"/>
            <a:ext cx="27251280" cy="7148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1513800" y="1707840"/>
            <a:ext cx="27251280" cy="3313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513800" y="1707840"/>
            <a:ext cx="27251280" cy="7148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1513800" y="10017000"/>
            <a:ext cx="13298400" cy="11842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1513800" y="22985280"/>
            <a:ext cx="13298400" cy="11842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15477480" y="10017000"/>
            <a:ext cx="13298400" cy="2482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513800" y="1707840"/>
            <a:ext cx="27251280" cy="7148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1513800" y="10017000"/>
            <a:ext cx="13298400" cy="2482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15477480" y="10017000"/>
            <a:ext cx="13298400" cy="11842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15477480" y="22985280"/>
            <a:ext cx="13298400" cy="11842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513800" y="1707840"/>
            <a:ext cx="27251280" cy="7148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1513800" y="10017000"/>
            <a:ext cx="13298400" cy="11842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15477480" y="10017000"/>
            <a:ext cx="13298400" cy="11842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1513800" y="22985280"/>
            <a:ext cx="27251280" cy="11842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513800" y="1707840"/>
            <a:ext cx="27251280" cy="7148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1513800" y="10017000"/>
            <a:ext cx="27251280" cy="2482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/>
          <p:cNvSpPr/>
          <p:nvPr/>
        </p:nvSpPr>
        <p:spPr>
          <a:xfrm>
            <a:off x="3790959" y="5970930"/>
            <a:ext cx="25691580" cy="3355266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9" name="Grafik 11"/>
          <p:cNvPicPr/>
          <p:nvPr/>
        </p:nvPicPr>
        <p:blipFill>
          <a:blip r:embed="rId2"/>
          <a:stretch/>
        </p:blipFill>
        <p:spPr>
          <a:xfrm>
            <a:off x="0" y="0"/>
            <a:ext cx="3915720" cy="5287680"/>
          </a:xfrm>
          <a:prstGeom prst="rect">
            <a:avLst/>
          </a:prstGeom>
          <a:ln>
            <a:noFill/>
          </a:ln>
        </p:spPr>
      </p:pic>
      <p:sp>
        <p:nvSpPr>
          <p:cNvPr id="40" name="CustomShape 2"/>
          <p:cNvSpPr/>
          <p:nvPr/>
        </p:nvSpPr>
        <p:spPr>
          <a:xfrm>
            <a:off x="1080720" y="39756239"/>
            <a:ext cx="28413720" cy="2508225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1" name="Picture 11"/>
          <p:cNvPicPr/>
          <p:nvPr/>
        </p:nvPicPr>
        <p:blipFill>
          <a:blip r:embed="rId3"/>
          <a:srcRect l="-2146" t="-3913" r="-1987" b="-9076"/>
          <a:stretch/>
        </p:blipFill>
        <p:spPr>
          <a:xfrm>
            <a:off x="25304040" y="40201200"/>
            <a:ext cx="3805920" cy="1316520"/>
          </a:xfrm>
          <a:prstGeom prst="rect">
            <a:avLst/>
          </a:prstGeom>
          <a:ln>
            <a:noFill/>
          </a:ln>
        </p:spPr>
      </p:pic>
      <p:sp>
        <p:nvSpPr>
          <p:cNvPr id="42" name="CustomShape 3"/>
          <p:cNvSpPr/>
          <p:nvPr/>
        </p:nvSpPr>
        <p:spPr>
          <a:xfrm>
            <a:off x="4655160" y="1467720"/>
            <a:ext cx="24685560" cy="1550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9000" b="1" strike="noStrike" spc="-1">
                <a:solidFill>
                  <a:srgbClr val="FFFF00"/>
                </a:solidFill>
                <a:latin typeface="Arial"/>
                <a:ea typeface="DejaVu Sans"/>
              </a:rPr>
              <a:t>News from the Micro Vertex Detector of CBM</a:t>
            </a:r>
            <a:endParaRPr lang="en-US" sz="9000" b="0" strike="noStrike" spc="-1">
              <a:latin typeface="Arial"/>
            </a:endParaRPr>
          </a:p>
        </p:txBody>
      </p:sp>
      <p:sp>
        <p:nvSpPr>
          <p:cNvPr id="43" name="CustomShape 4"/>
          <p:cNvSpPr/>
          <p:nvPr/>
        </p:nvSpPr>
        <p:spPr>
          <a:xfrm>
            <a:off x="4072680" y="3001198"/>
            <a:ext cx="25421760" cy="1489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6000" b="0" strike="noStrike" spc="-1">
                <a:solidFill>
                  <a:srgbClr val="FFFFFF"/>
                </a:solidFill>
                <a:latin typeface="Arial"/>
                <a:ea typeface="DejaVu Sans"/>
              </a:rPr>
              <a:t>Philipp Sitzmann</a:t>
            </a:r>
            <a:r>
              <a:rPr lang="en-US" sz="6000" b="0" strike="noStrike" spc="-1" baseline="30000">
                <a:solidFill>
                  <a:srgbClr val="FFFFFF"/>
                </a:solidFill>
                <a:latin typeface="Arial"/>
                <a:ea typeface="DejaVu Sans"/>
              </a:rPr>
              <a:t>1</a:t>
            </a:r>
            <a:r>
              <a:rPr lang="en-US" sz="6000" b="0" strike="noStrike" spc="-1">
                <a:solidFill>
                  <a:srgbClr val="FFFFFF"/>
                </a:solidFill>
                <a:latin typeface="Arial"/>
                <a:ea typeface="DejaVu Sans"/>
              </a:rPr>
              <a:t> for the </a:t>
            </a:r>
            <a:r>
              <a:rPr lang="en-US" sz="6000" b="0" strike="noStrike" spc="-1" smtClean="0">
                <a:solidFill>
                  <a:srgbClr val="FFFFFF"/>
                </a:solidFill>
                <a:latin typeface="Arial"/>
                <a:ea typeface="DejaVu Sans"/>
              </a:rPr>
              <a:t>CBM-MVD Collaboration</a:t>
            </a:r>
            <a:r>
              <a:rPr lang="en-US" sz="6000" b="0" strike="noStrike" spc="-1" baseline="30000" smtClean="0">
                <a:solidFill>
                  <a:srgbClr val="FFFFFF"/>
                </a:solidFill>
                <a:latin typeface="Arial"/>
                <a:ea typeface="DejaVu Sans"/>
              </a:rPr>
              <a:t>2</a:t>
            </a:r>
            <a:endParaRPr lang="en-US" sz="6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3200" b="0" i="1" strike="noStrike" spc="-1" baseline="30000">
                <a:solidFill>
                  <a:srgbClr val="FFFFFF"/>
                </a:solidFill>
                <a:latin typeface="Arial"/>
                <a:ea typeface="DejaVu Sans"/>
              </a:rPr>
              <a:t>1</a:t>
            </a:r>
            <a:r>
              <a:rPr lang="en-US" sz="3200" b="0" i="1" strike="noStrike" spc="-1">
                <a:solidFill>
                  <a:srgbClr val="FFFFFF"/>
                </a:solidFill>
                <a:latin typeface="Arial"/>
                <a:ea typeface="DejaVu Sans"/>
              </a:rPr>
              <a:t> Goethe </a:t>
            </a:r>
            <a:r>
              <a:rPr lang="en-US" sz="3200" b="0" i="1" strike="noStrike" spc="-1" smtClean="0">
                <a:solidFill>
                  <a:srgbClr val="FFFFFF"/>
                </a:solidFill>
                <a:latin typeface="Arial"/>
                <a:ea typeface="DejaVu Sans"/>
              </a:rPr>
              <a:t>Universität </a:t>
            </a:r>
            <a:r>
              <a:rPr lang="en-US" sz="3200" b="0" i="1" strike="noStrike" spc="-1">
                <a:solidFill>
                  <a:srgbClr val="FFFFFF"/>
                </a:solidFill>
                <a:latin typeface="Arial"/>
                <a:ea typeface="DejaVu Sans"/>
              </a:rPr>
              <a:t>Frankfurt, </a:t>
            </a:r>
            <a:r>
              <a:rPr lang="en-US" sz="3200" b="0" i="1" strike="noStrike" spc="-1" smtClean="0">
                <a:solidFill>
                  <a:srgbClr val="FFFFFF"/>
                </a:solidFill>
                <a:latin typeface="Arial"/>
                <a:ea typeface="DejaVu Sans"/>
              </a:rPr>
              <a:t>Germany </a:t>
            </a:r>
          </a:p>
          <a:p>
            <a:pPr algn="ctr">
              <a:lnSpc>
                <a:spcPct val="100000"/>
              </a:lnSpc>
            </a:pPr>
            <a:r>
              <a:rPr lang="en-US" sz="3200" b="0" i="1" strike="noStrike" spc="-1" smtClean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en-US" sz="3200" b="0" i="1" strike="noStrike" spc="-1" baseline="30000">
                <a:solidFill>
                  <a:srgbClr val="FFFFFF"/>
                </a:solidFill>
                <a:latin typeface="Arial"/>
                <a:ea typeface="DejaVu Sans"/>
              </a:rPr>
              <a:t>2</a:t>
            </a:r>
            <a:r>
              <a:rPr lang="en-US" sz="3200" b="0" i="1" strike="noStrike" spc="-1">
                <a:solidFill>
                  <a:srgbClr val="FFFFFF"/>
                </a:solidFill>
                <a:latin typeface="Arial"/>
                <a:ea typeface="DejaVu Sans"/>
              </a:rPr>
              <a:t>Goethe Universität Frankfurt, Germany  / Pusan National University (PNU), Korea </a:t>
            </a:r>
            <a:r>
              <a:rPr lang="en-US" sz="3200" b="0" i="1" strike="noStrike" spc="-1" smtClean="0">
                <a:solidFill>
                  <a:srgbClr val="FFFFFF"/>
                </a:solidFill>
                <a:latin typeface="Arial"/>
                <a:ea typeface="DejaVu Sans"/>
              </a:rPr>
              <a:t>/ IPHC </a:t>
            </a:r>
            <a:r>
              <a:rPr lang="en-US" sz="3200" b="0" i="1" strike="noStrike" spc="-1">
                <a:solidFill>
                  <a:srgbClr val="FFFFFF"/>
                </a:solidFill>
                <a:latin typeface="Arial"/>
                <a:ea typeface="DejaVu Sans"/>
              </a:rPr>
              <a:t>Strasbourg, France</a:t>
            </a:r>
            <a:endParaRPr lang="en-US" sz="3200" b="0" strike="noStrike" spc="-1">
              <a:latin typeface="Arial"/>
            </a:endParaRPr>
          </a:p>
        </p:txBody>
      </p:sp>
      <p:pic>
        <p:nvPicPr>
          <p:cNvPr id="44" name="Picture 10"/>
          <p:cNvPicPr/>
          <p:nvPr/>
        </p:nvPicPr>
        <p:blipFill>
          <a:blip r:embed="rId4"/>
          <a:srcRect b="13597"/>
          <a:stretch/>
        </p:blipFill>
        <p:spPr>
          <a:xfrm>
            <a:off x="1080720" y="39861360"/>
            <a:ext cx="3058200" cy="1922760"/>
          </a:xfrm>
          <a:prstGeom prst="rect">
            <a:avLst/>
          </a:prstGeom>
          <a:ln>
            <a:noFill/>
          </a:ln>
        </p:spPr>
      </p:pic>
      <p:sp>
        <p:nvSpPr>
          <p:cNvPr id="45" name="CustomShape 5"/>
          <p:cNvSpPr/>
          <p:nvPr/>
        </p:nvSpPr>
        <p:spPr>
          <a:xfrm rot="16200000">
            <a:off x="-15033240" y="21819240"/>
            <a:ext cx="33783120" cy="1764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1000" b="1" strike="noStrike" spc="-1">
                <a:solidFill>
                  <a:srgbClr val="FFFFFF"/>
                </a:solidFill>
                <a:latin typeface="Arial"/>
                <a:ea typeface="DejaVu Sans"/>
              </a:rPr>
              <a:t>Compressed Baryonic Matter experiment at FAIR</a:t>
            </a:r>
            <a:endParaRPr lang="en-US" sz="11000" b="0" strike="noStrike" spc="-1">
              <a:latin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3" name="CustomShape 11"/>
              <p:cNvSpPr/>
              <p:nvPr/>
            </p:nvSpPr>
            <p:spPr>
              <a:xfrm>
                <a:off x="4157055" y="7190536"/>
                <a:ext cx="15547191" cy="265397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/>
              <a:lstStyle/>
              <a:p>
                <a:pPr>
                  <a:lnSpc>
                    <a:spcPct val="100000"/>
                  </a:lnSpc>
                </a:pPr>
                <a:r>
                  <a:rPr lang="en-US" sz="4000" b="1" strike="noStrike" spc="-1" smtClean="0">
                    <a:solidFill>
                      <a:srgbClr val="000000"/>
                    </a:solidFill>
                    <a:ea typeface="DejaVu Sans"/>
                  </a:rPr>
                  <a:t>The task of the MVD) of CBM</a:t>
                </a:r>
                <a:endParaRPr lang="en-US" sz="4000" b="0" strike="noStrike" spc="-1" smtClean="0"/>
              </a:p>
              <a:p>
                <a:pPr marL="457200" indent="-453960">
                  <a:lnSpc>
                    <a:spcPct val="100000"/>
                  </a:lnSpc>
                  <a:buClr>
                    <a:srgbClr val="000000"/>
                  </a:buClr>
                  <a:buFont typeface="StarSymbol"/>
                  <a:buAutoNum type="arabicParenR"/>
                </a:pPr>
                <a:r>
                  <a:rPr lang="en-US" sz="3200" b="0" strike="noStrike" spc="-1" smtClean="0">
                    <a:solidFill>
                      <a:srgbClr val="000000"/>
                    </a:solidFill>
                    <a:ea typeface="DejaVu Sans"/>
                  </a:rPr>
                  <a:t>Open Charm reconstruction 	→ Provide ~50 </a:t>
                </a:r>
                <a:r>
                  <a:rPr lang="en-US" sz="3200" b="0" strike="noStrike" spc="-1" smtClean="0">
                    <a:solidFill>
                      <a:srgbClr val="000000"/>
                    </a:solidFill>
                    <a:ea typeface="Open Sans Condensed"/>
                  </a:rPr>
                  <a:t>μ</a:t>
                </a:r>
                <a:r>
                  <a:rPr lang="en-US" sz="3200" b="0" strike="noStrike" spc="-1" smtClean="0">
                    <a:solidFill>
                      <a:srgbClr val="000000"/>
                    </a:solidFill>
                    <a:ea typeface="DejaVu Sans"/>
                  </a:rPr>
                  <a:t>m sec. vertex reconstruction.</a:t>
                </a:r>
                <a:endParaRPr lang="en-US" sz="3200" b="0" strike="noStrike" spc="-1" smtClean="0"/>
              </a:p>
              <a:p>
                <a:pPr marL="457200" indent="-453960">
                  <a:lnSpc>
                    <a:spcPct val="100000"/>
                  </a:lnSpc>
                  <a:buClr>
                    <a:srgbClr val="000000"/>
                  </a:buClr>
                  <a:buFont typeface="StarSymbol"/>
                  <a:buAutoNum type="arabicParenR"/>
                </a:pPr>
                <a:r>
                  <a:rPr lang="en-US" sz="3200" b="0" strike="noStrike" spc="-1" smtClean="0">
                    <a:solidFill>
                      <a:srgbClr val="000000"/>
                    </a:solidFill>
                    <a:ea typeface="DejaVu Sans"/>
                  </a:rPr>
                  <a:t>Support e</a:t>
                </a:r>
                <a:r>
                  <a:rPr lang="en-US" sz="3200" b="0" strike="noStrike" spc="-1" baseline="30000" smtClean="0">
                    <a:solidFill>
                      <a:srgbClr val="000000"/>
                    </a:solidFill>
                    <a:ea typeface="DejaVu Sans"/>
                  </a:rPr>
                  <a:t>+</a:t>
                </a:r>
                <a:r>
                  <a:rPr lang="en-US" sz="3200" b="0" strike="noStrike" spc="-1" smtClean="0">
                    <a:solidFill>
                      <a:srgbClr val="000000"/>
                    </a:solidFill>
                    <a:ea typeface="DejaVu Sans"/>
                  </a:rPr>
                  <a:t>/e</a:t>
                </a:r>
                <a:r>
                  <a:rPr lang="en-US" sz="3200" b="0" strike="noStrike" spc="-1" baseline="30000" smtClean="0">
                    <a:solidFill>
                      <a:srgbClr val="000000"/>
                    </a:solidFill>
                    <a:ea typeface="DejaVu Sans"/>
                  </a:rPr>
                  <a:t>-</a:t>
                </a:r>
                <a:r>
                  <a:rPr lang="en-US" sz="3200" b="0" strike="noStrike" spc="-1" smtClean="0">
                    <a:solidFill>
                      <a:srgbClr val="000000"/>
                    </a:solidFill>
                    <a:ea typeface="DejaVu Sans"/>
                  </a:rPr>
                  <a:t> spectroscopy 		→ </a:t>
                </a:r>
                <a:r>
                  <a:rPr lang="en-US" sz="3200" b="0" strike="noStrike" spc="-1">
                    <a:solidFill>
                      <a:srgbClr val="000000"/>
                    </a:solidFill>
                    <a:ea typeface="DejaVu Sans"/>
                  </a:rPr>
                  <a:t>Provide excellent low momentum tracking</a:t>
                </a:r>
                <a:r>
                  <a:rPr lang="en-US" sz="3200" b="0" strike="noStrike" spc="-1" smtClean="0">
                    <a:solidFill>
                      <a:srgbClr val="000000"/>
                    </a:solidFill>
                    <a:ea typeface="DejaVu Sans"/>
                  </a:rPr>
                  <a:t>.</a:t>
                </a:r>
              </a:p>
              <a:p>
                <a:pPr marL="457200" indent="-453960">
                  <a:lnSpc>
                    <a:spcPct val="100000"/>
                  </a:lnSpc>
                  <a:buClr>
                    <a:srgbClr val="000000"/>
                  </a:buClr>
                  <a:buFont typeface="StarSymbol"/>
                  <a:buAutoNum type="arabicParenR"/>
                </a:pPr>
                <a:r>
                  <a:rPr lang="de-DE" sz="3200" spc="-1" smtClean="0">
                    <a:solidFill>
                      <a:srgbClr val="000000"/>
                    </a:solidFill>
                    <a:ea typeface="DejaVu Sans"/>
                  </a:rPr>
                  <a:t>Charged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3200" b="0" i="0" spc="-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DejaVu Sans"/>
                      </a:rPr>
                      <m:t>Σ</m:t>
                    </m:r>
                  </m:oMath>
                </a14:m>
                <a:r>
                  <a:rPr lang="en-US" sz="3200" b="0" strike="noStrike" spc="-1" smtClean="0">
                    <a:solidFill>
                      <a:srgbClr val="000000"/>
                    </a:solidFill>
                    <a:ea typeface="DejaVu Sans"/>
                  </a:rPr>
                  <a:t> reconstruction in HIC (first time)</a:t>
                </a:r>
              </a:p>
              <a:p>
                <a:pPr marL="3240">
                  <a:lnSpc>
                    <a:spcPct val="100000"/>
                  </a:lnSpc>
                  <a:buClr>
                    <a:srgbClr val="000000"/>
                  </a:buClr>
                </a:pPr>
                <a:r>
                  <a:rPr lang="de-DE" sz="3200" spc="-1" smtClean="0">
                    <a:solidFill>
                      <a:srgbClr val="000000"/>
                    </a:solidFill>
                    <a:ea typeface="DejaVu Sans"/>
                  </a:rPr>
                  <a:t>Operate at 100 kHz Au+Au (10 AGeV) and 10 MHz p+Au (30 GeV) </a:t>
                </a:r>
                <a:endParaRPr lang="en-US" sz="3200" b="0" strike="noStrike" spc="-1"/>
              </a:p>
              <a:p>
                <a:pPr marL="3240">
                  <a:lnSpc>
                    <a:spcPct val="100000"/>
                  </a:lnSpc>
                  <a:buClr>
                    <a:srgbClr val="000000"/>
                  </a:buClr>
                </a:pPr>
                <a:endParaRPr lang="en-US" sz="3200" b="0" strike="noStrike" spc="-1"/>
              </a:p>
            </p:txBody>
          </p:sp>
        </mc:Choice>
        <mc:Fallback>
          <p:sp>
            <p:nvSpPr>
              <p:cNvPr id="53" name="CustomShap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055" y="7190536"/>
                <a:ext cx="15547191" cy="2653970"/>
              </a:xfrm>
              <a:prstGeom prst="rect">
                <a:avLst/>
              </a:prstGeom>
              <a:blipFill rotWithShape="0">
                <a:blip r:embed="rId5"/>
                <a:stretch>
                  <a:fillRect l="-1371" t="-4119" b="-7094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4" name="Picture 53"/>
          <p:cNvPicPr/>
          <p:nvPr/>
        </p:nvPicPr>
        <p:blipFill>
          <a:blip r:embed="rId6"/>
          <a:stretch/>
        </p:blipFill>
        <p:spPr>
          <a:xfrm>
            <a:off x="4497120" y="39861720"/>
            <a:ext cx="3655800" cy="1885320"/>
          </a:xfrm>
          <a:prstGeom prst="rect">
            <a:avLst/>
          </a:prstGeom>
          <a:ln>
            <a:noFill/>
          </a:ln>
        </p:spPr>
      </p:pic>
      <p:pic>
        <p:nvPicPr>
          <p:cNvPr id="55" name="Picture 54"/>
          <p:cNvPicPr/>
          <p:nvPr/>
        </p:nvPicPr>
        <p:blipFill>
          <a:blip r:embed="rId7"/>
          <a:stretch/>
        </p:blipFill>
        <p:spPr>
          <a:xfrm>
            <a:off x="9323280" y="39783960"/>
            <a:ext cx="3588120" cy="1954800"/>
          </a:xfrm>
          <a:prstGeom prst="rect">
            <a:avLst/>
          </a:prstGeom>
          <a:ln>
            <a:noFill/>
          </a:ln>
        </p:spPr>
      </p:pic>
      <p:pic>
        <p:nvPicPr>
          <p:cNvPr id="56" name="Picture 55"/>
          <p:cNvPicPr/>
          <p:nvPr/>
        </p:nvPicPr>
        <p:blipFill>
          <a:blip r:embed="rId8"/>
          <a:stretch/>
        </p:blipFill>
        <p:spPr>
          <a:xfrm>
            <a:off x="19769760" y="39851640"/>
            <a:ext cx="4411080" cy="1877760"/>
          </a:xfrm>
          <a:prstGeom prst="rect">
            <a:avLst/>
          </a:prstGeom>
          <a:ln>
            <a:noFill/>
          </a:ln>
        </p:spPr>
      </p:pic>
      <p:pic>
        <p:nvPicPr>
          <p:cNvPr id="57" name="Picture 56"/>
          <p:cNvPicPr/>
          <p:nvPr/>
        </p:nvPicPr>
        <p:blipFill>
          <a:blip r:embed="rId9"/>
          <a:stretch/>
        </p:blipFill>
        <p:spPr>
          <a:xfrm>
            <a:off x="15051600" y="39837240"/>
            <a:ext cx="2924280" cy="1990800"/>
          </a:xfrm>
          <a:prstGeom prst="rect">
            <a:avLst/>
          </a:prstGeom>
          <a:ln>
            <a:noFill/>
          </a:ln>
        </p:spPr>
      </p:pic>
      <p:sp>
        <p:nvSpPr>
          <p:cNvPr id="67" name="CustomShape 19"/>
          <p:cNvSpPr/>
          <p:nvPr/>
        </p:nvSpPr>
        <p:spPr>
          <a:xfrm>
            <a:off x="3942000" y="29077920"/>
            <a:ext cx="7403760" cy="1024920"/>
          </a:xfrm>
          <a:prstGeom prst="rect">
            <a:avLst/>
          </a:prstGeom>
          <a:noFill/>
          <a:ln w="64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" name="CustomShape 20"/>
          <p:cNvSpPr/>
          <p:nvPr/>
        </p:nvSpPr>
        <p:spPr>
          <a:xfrm>
            <a:off x="3835763" y="29082732"/>
            <a:ext cx="10236737" cy="3291840"/>
          </a:xfrm>
          <a:prstGeom prst="rect">
            <a:avLst/>
          </a:prstGeom>
          <a:noFill/>
          <a:ln w="64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4800" b="1" strike="noStrike" spc="-1">
                <a:solidFill>
                  <a:srgbClr val="000000"/>
                </a:solidFill>
                <a:ea typeface="DejaVu Sans"/>
              </a:rPr>
              <a:t>Tracking performance </a:t>
            </a:r>
            <a:r>
              <a:rPr lang="en-US" sz="4800" b="1" strike="noStrike" spc="-1" smtClean="0">
                <a:solidFill>
                  <a:srgbClr val="000000"/>
                </a:solidFill>
                <a:ea typeface="DejaVu Sans"/>
              </a:rPr>
              <a:t>simulations</a:t>
            </a:r>
          </a:p>
          <a:p>
            <a:endParaRPr lang="en-US" sz="4800" b="0" strike="noStrike" spc="-1"/>
          </a:p>
        </p:txBody>
      </p:sp>
      <p:sp>
        <p:nvSpPr>
          <p:cNvPr id="69" name="CustomShape 21"/>
          <p:cNvSpPr/>
          <p:nvPr/>
        </p:nvSpPr>
        <p:spPr>
          <a:xfrm>
            <a:off x="3941640" y="29561760"/>
            <a:ext cx="9965160" cy="5843520"/>
          </a:xfrm>
          <a:prstGeom prst="rect">
            <a:avLst/>
          </a:prstGeom>
          <a:noFill/>
          <a:ln w="64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endParaRPr lang="en-US" sz="1800" b="0" strike="noStrike" spc="-1"/>
          </a:p>
          <a:p>
            <a:endParaRPr lang="en-US" sz="1800" b="0" strike="noStrike" spc="-1"/>
          </a:p>
        </p:txBody>
      </p:sp>
      <p:grpSp>
        <p:nvGrpSpPr>
          <p:cNvPr id="9" name="Group 8"/>
          <p:cNvGrpSpPr/>
          <p:nvPr/>
        </p:nvGrpSpPr>
        <p:grpSpPr>
          <a:xfrm>
            <a:off x="19802499" y="19630314"/>
            <a:ext cx="9598752" cy="8898246"/>
            <a:chOff x="19456121" y="19433236"/>
            <a:chExt cx="9598752" cy="8898246"/>
          </a:xfrm>
        </p:grpSpPr>
        <p:sp>
          <p:nvSpPr>
            <p:cNvPr id="95" name="CustomShape 43"/>
            <p:cNvSpPr/>
            <p:nvPr/>
          </p:nvSpPr>
          <p:spPr>
            <a:xfrm>
              <a:off x="19456121" y="19739164"/>
              <a:ext cx="9038184" cy="8592318"/>
            </a:xfrm>
            <a:prstGeom prst="rect">
              <a:avLst/>
            </a:prstGeom>
            <a:solidFill>
              <a:srgbClr val="FFFFFF"/>
            </a:solidFill>
            <a:ln w="2916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96" name="Picture 57"/>
            <p:cNvPicPr/>
            <p:nvPr/>
          </p:nvPicPr>
          <p:blipFill>
            <a:blip r:embed="rId10"/>
            <a:srcRect b="17888"/>
            <a:stretch/>
          </p:blipFill>
          <p:spPr>
            <a:xfrm>
              <a:off x="20285280" y="20843390"/>
              <a:ext cx="3331458" cy="43421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9" name="Picture 2"/>
            <p:cNvPicPr/>
            <p:nvPr/>
          </p:nvPicPr>
          <p:blipFill>
            <a:blip r:embed="rId11"/>
            <a:srcRect l="17585" r="26938" b="7624"/>
            <a:stretch/>
          </p:blipFill>
          <p:spPr>
            <a:xfrm>
              <a:off x="24005880" y="21179988"/>
              <a:ext cx="3839539" cy="4038056"/>
            </a:xfrm>
            <a:prstGeom prst="rect">
              <a:avLst/>
            </a:prstGeom>
            <a:ln>
              <a:noFill/>
            </a:ln>
          </p:spPr>
        </p:pic>
        <p:sp>
          <p:nvSpPr>
            <p:cNvPr id="103" name="TextShape 48"/>
            <p:cNvSpPr txBox="1"/>
            <p:nvPr/>
          </p:nvSpPr>
          <p:spPr>
            <a:xfrm>
              <a:off x="19819433" y="20025389"/>
              <a:ext cx="9235440" cy="100188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/>
            <a:lstStyle/>
            <a:p>
              <a:r>
                <a:rPr lang="en-US" sz="4000" b="1" strike="noStrike" spc="-1" smtClean="0">
                  <a:solidFill>
                    <a:srgbClr val="000000"/>
                  </a:solidFill>
                </a:rPr>
                <a:t>Results </a:t>
              </a:r>
              <a:r>
                <a:rPr lang="en-US" sz="4000" b="1" strike="noStrike" spc="-1">
                  <a:solidFill>
                    <a:srgbClr val="000000"/>
                  </a:solidFill>
                </a:rPr>
                <a:t>of </a:t>
              </a:r>
              <a:r>
                <a:rPr lang="en-US" sz="4000" b="1" strike="noStrike" spc="-1" smtClean="0">
                  <a:solidFill>
                    <a:srgbClr val="000000"/>
                  </a:solidFill>
                </a:rPr>
                <a:t>prototyping</a:t>
              </a:r>
              <a:endParaRPr lang="en-US" sz="4000" b="0" strike="noStrike" spc="-1">
                <a:solidFill>
                  <a:srgbClr val="000000"/>
                </a:solidFill>
              </a:endParaRPr>
            </a:p>
            <a:p>
              <a:endParaRPr lang="en-US" sz="4800" b="0" strike="noStrike" spc="-1">
                <a:solidFill>
                  <a:srgbClr val="000000"/>
                </a:solidFill>
              </a:endParaRPr>
            </a:p>
          </p:txBody>
        </p:sp>
        <p:sp>
          <p:nvSpPr>
            <p:cNvPr id="104" name="TextShape 49"/>
            <p:cNvSpPr txBox="1"/>
            <p:nvPr/>
          </p:nvSpPr>
          <p:spPr>
            <a:xfrm>
              <a:off x="20544154" y="25203960"/>
              <a:ext cx="3233492" cy="524395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/>
            <a:lstStyle/>
            <a:p>
              <a:r>
                <a:rPr lang="en-US" sz="3200" b="0" strike="noStrike" spc="-1" smtClean="0">
                  <a:solidFill>
                    <a:srgbClr val="000000"/>
                  </a:solidFill>
                </a:rPr>
                <a:t>MVD - Prototyp</a:t>
              </a:r>
              <a:endParaRPr lang="en-US" sz="3200" b="0" strike="noStrike" spc="-1">
                <a:solidFill>
                  <a:srgbClr val="000000"/>
                </a:solidFill>
              </a:endParaRPr>
            </a:p>
          </p:txBody>
        </p:sp>
        <p:sp>
          <p:nvSpPr>
            <p:cNvPr id="105" name="TextShape 50"/>
            <p:cNvSpPr txBox="1"/>
            <p:nvPr/>
          </p:nvSpPr>
          <p:spPr>
            <a:xfrm>
              <a:off x="23290366" y="25171774"/>
              <a:ext cx="5521937" cy="556581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/>
            <a:lstStyle/>
            <a:p>
              <a:pPr algn="ctr"/>
              <a:r>
                <a:rPr lang="en-US" sz="3200" b="0" strike="noStrike" spc="-1" smtClean="0">
                  <a:solidFill>
                    <a:srgbClr val="000000"/>
                  </a:solidFill>
                </a:rPr>
                <a:t>PRESTO </a:t>
              </a:r>
            </a:p>
            <a:p>
              <a:pPr algn="ctr"/>
              <a:r>
                <a:rPr lang="en-US" sz="3200" b="0" strike="noStrike" spc="-1" smtClean="0">
                  <a:solidFill>
                    <a:srgbClr val="000000"/>
                  </a:solidFill>
                </a:rPr>
                <a:t>(2</a:t>
              </a:r>
              <a:r>
                <a:rPr lang="en-US" sz="3200" b="0" strike="noStrike" spc="-1" baseline="30000" smtClean="0">
                  <a:solidFill>
                    <a:srgbClr val="000000"/>
                  </a:solidFill>
                </a:rPr>
                <a:t>nd</a:t>
              </a:r>
              <a:r>
                <a:rPr lang="en-US" sz="3200" spc="-1">
                  <a:solidFill>
                    <a:srgbClr val="000000"/>
                  </a:solidFill>
                </a:rPr>
                <a:t> </a:t>
              </a:r>
              <a:r>
                <a:rPr lang="en-US" sz="3200" spc="-1" smtClean="0">
                  <a:solidFill>
                    <a:srgbClr val="000000"/>
                  </a:solidFill>
                </a:rPr>
                <a:t>gen. Prototype)</a:t>
              </a:r>
              <a:endParaRPr lang="en-US" sz="3200" b="0" strike="noStrike" spc="-1">
                <a:solidFill>
                  <a:srgbClr val="000000"/>
                </a:solidFill>
              </a:endParaRPr>
            </a:p>
          </p:txBody>
        </p:sp>
        <p:sp>
          <p:nvSpPr>
            <p:cNvPr id="106" name="TextShape 51"/>
            <p:cNvSpPr txBox="1"/>
            <p:nvPr/>
          </p:nvSpPr>
          <p:spPr>
            <a:xfrm>
              <a:off x="19819433" y="26140496"/>
              <a:ext cx="8778240" cy="191340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/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b="0" strike="noStrike" spc="-1">
                  <a:solidFill>
                    <a:srgbClr val="000000"/>
                  </a:solidFill>
                </a:rPr>
                <a:t>Integration feasible.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b="0" strike="noStrike" spc="-1">
                  <a:solidFill>
                    <a:srgbClr val="000000"/>
                  </a:solidFill>
                </a:rPr>
                <a:t>Excellent tracking performance &gt; 99% det.eff. </a:t>
              </a:r>
            </a:p>
            <a:p>
              <a:r>
                <a:rPr lang="en-US" sz="2800" spc="-1">
                  <a:solidFill>
                    <a:srgbClr val="000000"/>
                  </a:solidFill>
                </a:rPr>
                <a:t> </a:t>
              </a:r>
              <a:r>
                <a:rPr lang="en-US" sz="2800" spc="-1" smtClean="0">
                  <a:solidFill>
                    <a:srgbClr val="000000"/>
                  </a:solidFill>
                </a:rPr>
                <a:t>    </a:t>
              </a:r>
              <a:r>
                <a:rPr lang="en-US" sz="2800" b="0" strike="noStrike" spc="-1" smtClean="0">
                  <a:solidFill>
                    <a:srgbClr val="000000"/>
                  </a:solidFill>
                </a:rPr>
                <a:t>(</a:t>
              </a:r>
              <a:r>
                <a:rPr lang="en-US" sz="2800" b="0" strike="noStrike" spc="-1">
                  <a:solidFill>
                    <a:srgbClr val="000000"/>
                  </a:solidFill>
                </a:rPr>
                <a:t>with Mimosa26 @ CERN SPS) 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b="0" strike="noStrike" spc="-1">
                  <a:solidFill>
                    <a:srgbClr val="000000"/>
                  </a:solidFill>
                </a:rPr>
                <a:t>Long term vacuum operation under study</a:t>
              </a:r>
            </a:p>
          </p:txBody>
        </p:sp>
        <p:sp>
          <p:nvSpPr>
            <p:cNvPr id="107" name="TextShape 52"/>
            <p:cNvSpPr txBox="1"/>
            <p:nvPr/>
          </p:nvSpPr>
          <p:spPr>
            <a:xfrm rot="16210800">
              <a:off x="17170689" y="22365878"/>
              <a:ext cx="5743080" cy="36576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n-US" b="0" i="1" strike="noStrike" spc="-1">
                  <a:solidFill>
                    <a:srgbClr val="000000"/>
                  </a:solidFill>
                  <a:ea typeface="DejaVu Sans"/>
                </a:rPr>
                <a:t>M.Koziel et.al., NIM A 732 (2013) </a:t>
              </a:r>
              <a:r>
                <a:rPr lang="en-US" b="0" i="1" strike="noStrike" spc="-1" smtClean="0">
                  <a:solidFill>
                    <a:srgbClr val="000000"/>
                  </a:solidFill>
                  <a:ea typeface="DejaVu Sans"/>
                </a:rPr>
                <a:t>P. 515</a:t>
              </a:r>
              <a:endParaRPr lang="en-US" b="0" strike="noStrike" spc="-1"/>
            </a:p>
          </p:txBody>
        </p:sp>
        <p:sp>
          <p:nvSpPr>
            <p:cNvPr id="108" name="TextShape 53"/>
            <p:cNvSpPr txBox="1"/>
            <p:nvPr/>
          </p:nvSpPr>
          <p:spPr>
            <a:xfrm rot="16210800">
              <a:off x="25135698" y="22257187"/>
              <a:ext cx="6020351" cy="37245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n-US" b="0" i="1" strike="noStrike" spc="-1">
                  <a:solidFill>
                    <a:srgbClr val="000000"/>
                  </a:solidFill>
                  <a:ea typeface="DejaVu Sans"/>
                </a:rPr>
                <a:t>M.Koziel et.al., NIM A 845 (2017) </a:t>
              </a:r>
              <a:r>
                <a:rPr lang="en-US" b="0" i="1" strike="noStrike" spc="-1" smtClean="0">
                  <a:solidFill>
                    <a:srgbClr val="000000"/>
                  </a:solidFill>
                  <a:ea typeface="DejaVu Sans"/>
                </a:rPr>
                <a:t>P. 110 </a:t>
              </a:r>
              <a:endParaRPr lang="en-US" b="0" strike="noStrike" spc="-1"/>
            </a:p>
          </p:txBody>
        </p:sp>
      </p:grpSp>
      <p:sp>
        <p:nvSpPr>
          <p:cNvPr id="117" name="TextShape 60"/>
          <p:cNvSpPr txBox="1"/>
          <p:nvPr/>
        </p:nvSpPr>
        <p:spPr>
          <a:xfrm>
            <a:off x="4360348" y="37882658"/>
            <a:ext cx="24832550" cy="12618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lIns="90000" tIns="45000" rIns="90000" bIns="45000"/>
          <a:lstStyle/>
          <a:p>
            <a:r>
              <a:rPr lang="en-US" sz="3600" b="1" strike="noStrike" spc="-1" smtClean="0">
                <a:solidFill>
                  <a:srgbClr val="000000"/>
                </a:solidFill>
                <a:latin typeface="Arial"/>
                <a:ea typeface="DejaVu Sans"/>
              </a:rPr>
              <a:t>Conclusion</a:t>
            </a:r>
            <a:r>
              <a:rPr lang="en-US" sz="3600" strike="noStrike" spc="-1" smtClean="0">
                <a:solidFill>
                  <a:srgbClr val="000000"/>
                </a:solidFill>
                <a:latin typeface="Arial"/>
                <a:ea typeface="DejaVu Sans"/>
              </a:rPr>
              <a:t>: Both geometries provide robust performances.</a:t>
            </a:r>
          </a:p>
          <a:p>
            <a:r>
              <a:rPr lang="de-DE" sz="3600" b="1" spc="-1" smtClean="0">
                <a:solidFill>
                  <a:srgbClr val="000000"/>
                </a:solidFill>
                <a:latin typeface="Arial"/>
                <a:ea typeface="DejaVu Sans"/>
              </a:rPr>
              <a:t>Next step: 	</a:t>
            </a:r>
            <a:r>
              <a:rPr lang="de-DE" sz="3600" spc="-1" smtClean="0">
                <a:solidFill>
                  <a:srgbClr val="000000"/>
                </a:solidFill>
                <a:latin typeface="Arial"/>
                <a:ea typeface="DejaVu Sans"/>
              </a:rPr>
              <a:t>Full physics case simulation</a:t>
            </a:r>
            <a:endParaRPr lang="en-US" sz="360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9485591" y="8781822"/>
            <a:ext cx="8935894" cy="10125632"/>
            <a:chOff x="11659339" y="16353346"/>
            <a:chExt cx="9302247" cy="10760577"/>
          </a:xfrm>
        </p:grpSpPr>
        <p:pic>
          <p:nvPicPr>
            <p:cNvPr id="49" name="Picture 5"/>
            <p:cNvPicPr/>
            <p:nvPr/>
          </p:nvPicPr>
          <p:blipFill>
            <a:blip r:embed="rId12"/>
            <a:stretch/>
          </p:blipFill>
          <p:spPr>
            <a:xfrm>
              <a:off x="11659339" y="16353346"/>
              <a:ext cx="9302247" cy="10760577"/>
            </a:xfrm>
            <a:prstGeom prst="rect">
              <a:avLst/>
            </a:prstGeom>
            <a:ln>
              <a:noFill/>
            </a:ln>
          </p:spPr>
        </p:pic>
        <p:sp>
          <p:nvSpPr>
            <p:cNvPr id="50" name="CustomShape 8"/>
            <p:cNvSpPr/>
            <p:nvPr/>
          </p:nvSpPr>
          <p:spPr>
            <a:xfrm rot="20459419">
              <a:off x="12873772" y="22164089"/>
              <a:ext cx="985680" cy="45576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FFFF"/>
            </a:solidFill>
            <a:ln w="25560">
              <a:solidFill>
                <a:srgbClr val="0000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strike="noStrike" spc="-1">
                  <a:solidFill>
                    <a:srgbClr val="000000"/>
                  </a:solidFill>
                  <a:ea typeface="DejaVu Sans"/>
                </a:rPr>
                <a:t>Beam</a:t>
              </a:r>
              <a:endParaRPr lang="en-US" sz="2000" b="0" strike="noStrike" spc="-1"/>
            </a:p>
          </p:txBody>
        </p:sp>
      </p:grpSp>
      <p:sp>
        <p:nvSpPr>
          <p:cNvPr id="77" name="CustomShape 27"/>
          <p:cNvSpPr/>
          <p:nvPr/>
        </p:nvSpPr>
        <p:spPr>
          <a:xfrm rot="1678800">
            <a:off x="7808755" y="15542851"/>
            <a:ext cx="1091880" cy="330120"/>
          </a:xfrm>
          <a:prstGeom prst="rect">
            <a:avLst/>
          </a:prstGeom>
          <a:noFill/>
          <a:ln w="10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1" i="1" strike="noStrike" spc="-1">
                <a:solidFill>
                  <a:srgbClr val="FFFFFF"/>
                </a:solidFill>
                <a:ea typeface="DejaVu Sans"/>
              </a:rPr>
              <a:t>Sensors</a:t>
            </a:r>
            <a:endParaRPr lang="en-US" sz="1600" b="0" strike="noStrike" spc="-1"/>
          </a:p>
        </p:txBody>
      </p:sp>
      <p:grpSp>
        <p:nvGrpSpPr>
          <p:cNvPr id="37" name="Group 36"/>
          <p:cNvGrpSpPr/>
          <p:nvPr/>
        </p:nvGrpSpPr>
        <p:grpSpPr>
          <a:xfrm>
            <a:off x="4143305" y="10384679"/>
            <a:ext cx="13127365" cy="5927038"/>
            <a:chOff x="4143305" y="9622679"/>
            <a:chExt cx="13127365" cy="5927038"/>
          </a:xfrm>
        </p:grpSpPr>
        <p:sp>
          <p:nvSpPr>
            <p:cNvPr id="76" name="CustomShape 26"/>
            <p:cNvSpPr/>
            <p:nvPr/>
          </p:nvSpPr>
          <p:spPr>
            <a:xfrm>
              <a:off x="4143305" y="9622679"/>
              <a:ext cx="13127365" cy="4822788"/>
            </a:xfrm>
            <a:prstGeom prst="rect">
              <a:avLst/>
            </a:prstGeom>
            <a:solidFill>
              <a:srgbClr val="FFFFFF"/>
            </a:solidFill>
            <a:ln w="1008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" name="TextShape 28"/>
            <p:cNvSpPr txBox="1"/>
            <p:nvPr/>
          </p:nvSpPr>
          <p:spPr>
            <a:xfrm>
              <a:off x="4292295" y="9808437"/>
              <a:ext cx="7258403" cy="5741280"/>
            </a:xfrm>
            <a:prstGeom prst="rect">
              <a:avLst/>
            </a:prstGeom>
            <a:noFill/>
            <a:ln w="10080">
              <a:noFill/>
            </a:ln>
          </p:spPr>
          <p:txBody>
            <a:bodyPr lIns="90000" tIns="45000" rIns="90000" bIns="45000"/>
            <a:lstStyle/>
            <a:p>
              <a:r>
                <a:rPr lang="en-US" sz="4000" b="1" strike="noStrike" spc="-1" smtClean="0">
                  <a:solidFill>
                    <a:srgbClr val="000000"/>
                  </a:solidFill>
                </a:rPr>
                <a:t>The technological challenge</a:t>
              </a:r>
              <a:endParaRPr lang="en-US" sz="4000" b="0" strike="noStrike" spc="-1"/>
            </a:p>
            <a:p>
              <a:endParaRPr lang="en-US" sz="3200" b="0" strike="noStrike" spc="-1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11504489" y="9710988"/>
              <a:ext cx="5411911" cy="4636647"/>
              <a:chOff x="4933910" y="10696808"/>
              <a:chExt cx="5687260" cy="5008320"/>
            </a:xfrm>
          </p:grpSpPr>
          <p:pic>
            <p:nvPicPr>
              <p:cNvPr id="79" name="Grafik 26"/>
              <p:cNvPicPr/>
              <p:nvPr/>
            </p:nvPicPr>
            <p:blipFill>
              <a:blip r:embed="rId13"/>
              <a:stretch/>
            </p:blipFill>
            <p:spPr>
              <a:xfrm>
                <a:off x="4933910" y="10696808"/>
                <a:ext cx="5657400" cy="5008320"/>
              </a:xfrm>
              <a:prstGeom prst="rect">
                <a:avLst/>
              </a:prstGeom>
              <a:ln w="10080">
                <a:noFill/>
              </a:ln>
            </p:spPr>
          </p:pic>
          <p:sp>
            <p:nvSpPr>
              <p:cNvPr id="80" name="CustomShape 29"/>
              <p:cNvSpPr/>
              <p:nvPr/>
            </p:nvSpPr>
            <p:spPr>
              <a:xfrm>
                <a:off x="6597810" y="11035423"/>
                <a:ext cx="2560680" cy="273600"/>
              </a:xfrm>
              <a:prstGeom prst="rect">
                <a:avLst/>
              </a:prstGeom>
              <a:solidFill>
                <a:srgbClr val="FFFFFF"/>
              </a:solidFill>
              <a:ln w="10080">
                <a:solidFill>
                  <a:srgbClr val="FFFF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" name="TextShape 30"/>
              <p:cNvSpPr txBox="1"/>
              <p:nvPr/>
            </p:nvSpPr>
            <p:spPr>
              <a:xfrm>
                <a:off x="5683770" y="15267943"/>
                <a:ext cx="4937400" cy="435960"/>
              </a:xfrm>
              <a:prstGeom prst="rect">
                <a:avLst/>
              </a:prstGeom>
              <a:noFill/>
              <a:ln w="10080">
                <a:noFill/>
              </a:ln>
            </p:spPr>
            <p:txBody>
              <a:bodyPr lIns="90000" tIns="45000" rIns="90000" bIns="45000"/>
              <a:lstStyle/>
              <a:p>
                <a:r>
                  <a:rPr lang="en-US" sz="2400" b="0" strike="noStrike" spc="-1">
                    <a:solidFill>
                      <a:srgbClr val="000000"/>
                    </a:solidFill>
                  </a:rPr>
                  <a:t>Hit density on first station</a:t>
                </a:r>
              </a:p>
            </p:txBody>
          </p:sp>
          <p:sp>
            <p:nvSpPr>
              <p:cNvPr id="82" name="CustomShape 31"/>
              <p:cNvSpPr/>
              <p:nvPr/>
            </p:nvSpPr>
            <p:spPr>
              <a:xfrm>
                <a:off x="6689250" y="12680623"/>
                <a:ext cx="640440" cy="1097280"/>
              </a:xfrm>
              <a:prstGeom prst="ellipse">
                <a:avLst/>
              </a:prstGeom>
              <a:noFill/>
              <a:ln w="38160">
                <a:solidFill>
                  <a:srgbClr val="FF3333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3" name="Line 32"/>
              <p:cNvSpPr/>
              <p:nvPr/>
            </p:nvSpPr>
            <p:spPr>
              <a:xfrm flipH="1">
                <a:off x="7146810" y="11583343"/>
                <a:ext cx="182880" cy="1097280"/>
              </a:xfrm>
              <a:prstGeom prst="line">
                <a:avLst/>
              </a:prstGeom>
              <a:ln w="29160">
                <a:solidFill>
                  <a:srgbClr val="FF3333"/>
                </a:solidFill>
                <a:round/>
                <a:tailEnd type="triangl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" name="TextShape 33"/>
              <p:cNvSpPr txBox="1"/>
              <p:nvPr/>
            </p:nvSpPr>
            <p:spPr>
              <a:xfrm>
                <a:off x="6415290" y="11347903"/>
                <a:ext cx="3246120" cy="346320"/>
              </a:xfrm>
              <a:prstGeom prst="rect">
                <a:avLst/>
              </a:prstGeom>
              <a:solidFill>
                <a:srgbClr val="FFFFFF"/>
              </a:solidFill>
              <a:ln w="10080">
                <a:noFill/>
              </a:ln>
            </p:spPr>
            <p:txBody>
              <a:bodyPr lIns="90000" tIns="45000" rIns="90000" bIns="45000"/>
              <a:lstStyle/>
              <a:p>
                <a:r>
                  <a:rPr lang="en-US" sz="1800" b="1" strike="noStrike" spc="-1">
                    <a:solidFill>
                      <a:srgbClr val="FF3333"/>
                    </a:solidFill>
                  </a:rPr>
                  <a:t>Delta electrons from target</a:t>
                </a:r>
              </a:p>
            </p:txBody>
          </p:sp>
          <p:sp>
            <p:nvSpPr>
              <p:cNvPr id="85" name="CustomShape 34"/>
              <p:cNvSpPr/>
              <p:nvPr/>
            </p:nvSpPr>
            <p:spPr>
              <a:xfrm>
                <a:off x="7493130" y="13138183"/>
                <a:ext cx="202320" cy="182520"/>
              </a:xfrm>
              <a:prstGeom prst="ellipse">
                <a:avLst/>
              </a:prstGeom>
              <a:solidFill>
                <a:srgbClr val="729FCF"/>
              </a:solidFill>
              <a:ln w="10080">
                <a:solidFill>
                  <a:srgbClr val="3465A4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5040" tIns="50040" rIns="95040" bIns="50040" anchor="ctr"/>
              <a:lstStyle/>
              <a:p>
                <a:pPr algn="ctr"/>
                <a:r>
                  <a:rPr lang="en-US" sz="1800" b="1" strike="noStrike" spc="-1">
                    <a:solidFill>
                      <a:srgbClr val="000000"/>
                    </a:solidFill>
                  </a:rPr>
                  <a:t>X</a:t>
                </a:r>
              </a:p>
            </p:txBody>
          </p:sp>
          <p:sp>
            <p:nvSpPr>
              <p:cNvPr id="86" name="TextShape 35"/>
              <p:cNvSpPr txBox="1"/>
              <p:nvPr/>
            </p:nvSpPr>
            <p:spPr>
              <a:xfrm>
                <a:off x="7329690" y="13242583"/>
                <a:ext cx="639720" cy="264600"/>
              </a:xfrm>
              <a:prstGeom prst="rect">
                <a:avLst/>
              </a:prstGeom>
              <a:noFill/>
              <a:ln w="10080">
                <a:noFill/>
              </a:ln>
            </p:spPr>
            <p:txBody>
              <a:bodyPr lIns="90000" tIns="45000" rIns="90000" bIns="45000"/>
              <a:lstStyle/>
              <a:p>
                <a:r>
                  <a:rPr lang="en-US" sz="1200" b="0" strike="noStrike" spc="-1">
                    <a:solidFill>
                      <a:srgbClr val="000000"/>
                    </a:solidFill>
                  </a:rPr>
                  <a:t>Beam</a:t>
                </a: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Rectangle 11"/>
                <p:cNvSpPr/>
                <p:nvPr/>
              </p:nvSpPr>
              <p:spPr>
                <a:xfrm>
                  <a:off x="4269800" y="10580571"/>
                  <a:ext cx="7204829" cy="359322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457200" lvl="0" indent="-457200">
                    <a:buFont typeface="Arial" panose="020B0604020202020204" pitchFamily="34" charset="0"/>
                    <a:buChar char="•"/>
                  </a:pPr>
                  <a:r>
                    <a:rPr lang="de-DE" sz="3200" spc="-1" smtClean="0">
                      <a:solidFill>
                        <a:srgbClr val="000000"/>
                      </a:solidFill>
                    </a:rPr>
                    <a:t>Needs ultra thin (0.3% X</a:t>
                  </a:r>
                  <a:r>
                    <a:rPr lang="de-DE" sz="3200" spc="-1" baseline="-25000" smtClean="0">
                      <a:solidFill>
                        <a:srgbClr val="000000"/>
                      </a:solidFill>
                    </a:rPr>
                    <a:t>0</a:t>
                  </a:r>
                  <a:r>
                    <a:rPr lang="de-DE" sz="3200" spc="-1" smtClean="0">
                      <a:solidFill>
                        <a:srgbClr val="000000"/>
                      </a:solidFill>
                    </a:rPr>
                    <a:t>) stations.</a:t>
                  </a:r>
                  <a:endParaRPr lang="en-US" sz="3200" spc="-1" baseline="-25000" smtClean="0">
                    <a:solidFill>
                      <a:srgbClr val="000000"/>
                    </a:solidFill>
                  </a:endParaRPr>
                </a:p>
                <a:p>
                  <a:pPr marL="457200" lvl="0" indent="-457200">
                    <a:buFont typeface="Arial" panose="020B0604020202020204" pitchFamily="34" charset="0"/>
                    <a:buChar char="•"/>
                  </a:pPr>
                  <a:r>
                    <a:rPr lang="en-US" sz="3200" spc="-1" smtClean="0">
                      <a:solidFill>
                        <a:srgbClr val="000000"/>
                      </a:solidFill>
                    </a:rPr>
                    <a:t>Operation </a:t>
                  </a:r>
                  <a:r>
                    <a:rPr lang="en-US" sz="3200" spc="-1">
                      <a:solidFill>
                        <a:srgbClr val="000000"/>
                      </a:solidFill>
                    </a:rPr>
                    <a:t>in </a:t>
                  </a:r>
                  <a:r>
                    <a:rPr lang="en-US" sz="3200" spc="-1">
                      <a:solidFill>
                        <a:srgbClr val="000000"/>
                      </a:solidFill>
                    </a:rPr>
                    <a:t>target </a:t>
                  </a:r>
                  <a:r>
                    <a:rPr lang="en-US" sz="3200" spc="-1" smtClean="0">
                      <a:solidFill>
                        <a:srgbClr val="000000"/>
                      </a:solidFill>
                    </a:rPr>
                    <a:t>vacuum needed.</a:t>
                  </a:r>
                </a:p>
                <a:p>
                  <a:pPr marL="457200" lvl="0" indent="-457200">
                    <a:buFont typeface="Arial" panose="020B0604020202020204" pitchFamily="34" charset="0"/>
                    <a:buChar char="•"/>
                  </a:pPr>
                  <a:r>
                    <a:rPr lang="en-US" sz="3200" spc="-1" smtClean="0">
                      <a:solidFill>
                        <a:srgbClr val="000000"/>
                      </a:solidFill>
                    </a:rPr>
                    <a:t>High </a:t>
                  </a:r>
                  <a:r>
                    <a:rPr lang="en-US" sz="3200" spc="-1">
                      <a:solidFill>
                        <a:srgbClr val="000000"/>
                      </a:solidFill>
                    </a:rPr>
                    <a:t>track </a:t>
                  </a:r>
                  <a:r>
                    <a:rPr lang="en-US" sz="3200" spc="-1">
                      <a:solidFill>
                        <a:srgbClr val="000000"/>
                      </a:solidFill>
                    </a:rPr>
                    <a:t>density (</a:t>
                  </a:r>
                  <a:r>
                    <a:rPr lang="en-US" sz="3200" spc="-1">
                      <a:solidFill>
                        <a:srgbClr val="000000"/>
                      </a:solidFill>
                    </a:rPr>
                    <a:t>700 </a:t>
                  </a:r>
                  <a:r>
                    <a:rPr lang="en-US" sz="3200" spc="-1" smtClean="0">
                      <a:solidFill>
                        <a:srgbClr val="000000"/>
                      </a:solidFill>
                    </a:rPr>
                    <a:t>kHz/mm² </a:t>
                  </a:r>
                  <a:r>
                    <a:rPr lang="en-US" sz="3200" spc="-1">
                      <a:solidFill>
                        <a:srgbClr val="000000"/>
                      </a:solidFill>
                    </a:rPr>
                    <a:t>peak</a:t>
                  </a:r>
                  <a:r>
                    <a:rPr lang="en-US" sz="3200" spc="-1" smtClean="0">
                      <a:solidFill>
                        <a:srgbClr val="000000"/>
                      </a:solidFill>
                    </a:rPr>
                    <a:t>)</a:t>
                  </a:r>
                </a:p>
                <a:p>
                  <a:pPr marL="457200" lvl="0" indent="-457200">
                    <a:buFont typeface="Arial" panose="020B0604020202020204" pitchFamily="34" charset="0"/>
                    <a:buChar char="•"/>
                  </a:pPr>
                  <a:r>
                    <a:rPr lang="en-US" sz="3200" spc="-1" smtClean="0">
                      <a:solidFill>
                        <a:srgbClr val="000000"/>
                      </a:solidFill>
                    </a:rPr>
                    <a:t>High </a:t>
                  </a:r>
                  <a:r>
                    <a:rPr lang="en-US" sz="3200" spc="-1">
                      <a:solidFill>
                        <a:srgbClr val="000000"/>
                      </a:solidFill>
                    </a:rPr>
                    <a:t>radiation </a:t>
                  </a:r>
                  <a:r>
                    <a:rPr lang="en-US" sz="3200" spc="-1" smtClean="0">
                      <a:solidFill>
                        <a:srgbClr val="000000"/>
                      </a:solidFill>
                    </a:rPr>
                    <a:t>load:</a:t>
                  </a:r>
                </a:p>
                <a:p>
                  <a:pPr lvl="0"/>
                  <a:r>
                    <a:rPr lang="en-US" sz="3200" spc="-1" smtClean="0">
                      <a:solidFill>
                        <a:srgbClr val="000000"/>
                      </a:solidFill>
                    </a:rPr>
                    <a:t> </a:t>
                  </a:r>
                  <a:r>
                    <a:rPr lang="en-US" sz="3200" spc="-1">
                      <a:solidFill>
                        <a:srgbClr val="000000"/>
                      </a:solidFill>
                    </a:rPr>
                    <a:t>	</a:t>
                  </a:r>
                  <a:r>
                    <a:rPr lang="en-US" sz="3200" spc="-1" smtClean="0">
                      <a:solidFill>
                        <a:srgbClr val="000000"/>
                      </a:solidFill>
                    </a:rPr>
                    <a:t>- </a:t>
                  </a:r>
                  <a14:m>
                    <m:oMath xmlns:m="http://schemas.openxmlformats.org/officeDocument/2006/math">
                      <m:r>
                        <a:rPr lang="en-US" sz="3200" i="1" spc="-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de-DE" sz="3200" i="1" spc="-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3200" i="1" spc="-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spc="-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3200" i="1" spc="-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sup>
                      </m:sSup>
                      <m:r>
                        <a:rPr lang="en-US" sz="3200" i="1" spc="-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de-DE" sz="3200" spc="-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0" spc="-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 i="0" spc="-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eq</m:t>
                          </m:r>
                        </m:sub>
                      </m:sSub>
                      <m:r>
                        <a:rPr lang="de-DE" sz="3200" i="0" spc="-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de-DE" sz="3200" i="0" spc="-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cm</m:t>
                      </m:r>
                      <m:r>
                        <a:rPr lang="de-DE" sz="3200" i="0" spc="-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²</m:t>
                      </m:r>
                    </m:oMath>
                  </a14:m>
                  <a:r>
                    <a:rPr lang="en-US" sz="3200" spc="-1">
                      <a:solidFill>
                        <a:srgbClr val="000000"/>
                      </a:solidFill>
                    </a:rPr>
                    <a:t> </a:t>
                  </a:r>
                  <a:endParaRPr lang="en-US" sz="3200" spc="-1" smtClean="0">
                    <a:solidFill>
                      <a:srgbClr val="000000"/>
                    </a:solidFill>
                  </a:endParaRPr>
                </a:p>
                <a:p>
                  <a:pPr lvl="0"/>
                  <a:r>
                    <a:rPr lang="en-US" sz="3200" spc="-1">
                      <a:solidFill>
                        <a:srgbClr val="000000"/>
                      </a:solidFill>
                    </a:rPr>
                    <a:t>	</a:t>
                  </a:r>
                  <a:r>
                    <a:rPr lang="en-US" sz="3200" spc="-1" smtClean="0">
                      <a:solidFill>
                        <a:srgbClr val="000000"/>
                      </a:solidFill>
                    </a:rPr>
                    <a:t>- </a:t>
                  </a:r>
                  <a14:m>
                    <m:oMath xmlns:m="http://schemas.openxmlformats.org/officeDocument/2006/math">
                      <m:r>
                        <a:rPr lang="en-US" sz="3200" i="1" spc="-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3 </m:t>
                      </m:r>
                      <m:r>
                        <m:rPr>
                          <m:sty m:val="p"/>
                        </m:rPr>
                        <a:rPr lang="en-US" sz="3200" i="0" spc="-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Mrad</m:t>
                      </m:r>
                    </m:oMath>
                  </a14:m>
                  <a:endParaRPr lang="en-US" sz="3200" spc="-1">
                    <a:solidFill>
                      <a:prstClr val="black"/>
                    </a:solidFill>
                  </a:endParaRPr>
                </a:p>
              </p:txBody>
            </p:sp>
          </mc:Choice>
          <mc:Fallback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9800" y="10580571"/>
                  <a:ext cx="7204829" cy="3593228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1946" t="-2207" r="-931" b="-47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/>
          <p:cNvGrpSpPr/>
          <p:nvPr/>
        </p:nvGrpSpPr>
        <p:grpSpPr>
          <a:xfrm>
            <a:off x="4138920" y="15980164"/>
            <a:ext cx="11883698" cy="7169698"/>
            <a:chOff x="19186002" y="21339845"/>
            <a:chExt cx="11883698" cy="7169698"/>
          </a:xfrm>
        </p:grpSpPr>
        <p:grpSp>
          <p:nvGrpSpPr>
            <p:cNvPr id="2" name="Group 1"/>
            <p:cNvGrpSpPr/>
            <p:nvPr/>
          </p:nvGrpSpPr>
          <p:grpSpPr>
            <a:xfrm>
              <a:off x="19186002" y="21339845"/>
              <a:ext cx="11883698" cy="7169698"/>
              <a:chOff x="19248120" y="6825946"/>
              <a:chExt cx="11883698" cy="7169698"/>
            </a:xfrm>
          </p:grpSpPr>
          <p:sp>
            <p:nvSpPr>
              <p:cNvPr id="88" name="CustomShape 37"/>
              <p:cNvSpPr/>
              <p:nvPr/>
            </p:nvSpPr>
            <p:spPr>
              <a:xfrm>
                <a:off x="19248120" y="6884280"/>
                <a:ext cx="11883698" cy="7111364"/>
              </a:xfrm>
              <a:prstGeom prst="rect">
                <a:avLst/>
              </a:prstGeom>
              <a:solidFill>
                <a:srgbClr val="FFFFFF"/>
              </a:solidFill>
              <a:ln w="1008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9" name="CustomShape 38"/>
              <p:cNvSpPr/>
              <p:nvPr/>
            </p:nvSpPr>
            <p:spPr>
              <a:xfrm>
                <a:off x="19613880" y="7758360"/>
                <a:ext cx="9418320" cy="29185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/>
              <a:lstStyle/>
              <a:p>
                <a:pPr>
                  <a:lnSpc>
                    <a:spcPct val="100000"/>
                  </a:lnSpc>
                </a:pPr>
                <a:endParaRPr lang="en-US" sz="3200" b="0" strike="noStrike" spc="-1"/>
              </a:p>
            </p:txBody>
          </p:sp>
          <p:sp>
            <p:nvSpPr>
              <p:cNvPr id="91" name="CustomShape 39"/>
              <p:cNvSpPr/>
              <p:nvPr/>
            </p:nvSpPr>
            <p:spPr>
              <a:xfrm>
                <a:off x="19540498" y="6958141"/>
                <a:ext cx="4800600" cy="635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45000" rIns="90000" bIns="45000"/>
              <a:lstStyle/>
              <a:p>
                <a:pPr>
                  <a:lnSpc>
                    <a:spcPct val="100000"/>
                  </a:lnSpc>
                </a:pPr>
                <a:r>
                  <a:rPr lang="en-US" sz="4000" b="1" strike="noStrike" spc="-1" smtClean="0">
                    <a:solidFill>
                      <a:srgbClr val="000000"/>
                    </a:solidFill>
                    <a:ea typeface="DejaVu Sans"/>
                  </a:rPr>
                  <a:t>The sensor </a:t>
                </a:r>
                <a:r>
                  <a:rPr lang="en-US" sz="4000" b="1" strike="noStrike" spc="-1">
                    <a:solidFill>
                      <a:srgbClr val="000000"/>
                    </a:solidFill>
                    <a:ea typeface="DejaVu Sans"/>
                  </a:rPr>
                  <a:t>technology </a:t>
                </a:r>
                <a:endParaRPr lang="en-US" sz="4000" b="0" strike="noStrike" spc="-1"/>
              </a:p>
              <a:p>
                <a:pPr>
                  <a:lnSpc>
                    <a:spcPct val="100000"/>
                  </a:lnSpc>
                </a:pPr>
                <a:endParaRPr lang="en-US" sz="4800" b="0" strike="noStrike" spc="-1"/>
              </a:p>
            </p:txBody>
          </p:sp>
          <p:graphicFrame>
            <p:nvGraphicFramePr>
              <p:cNvPr id="92" name="Table 40"/>
              <p:cNvGraphicFramePr/>
              <p:nvPr>
                <p:extLst>
                  <p:ext uri="{D42A27DB-BD31-4B8C-83A1-F6EECF244321}">
                    <p14:modId xmlns:p14="http://schemas.microsoft.com/office/powerpoint/2010/main" val="2863706326"/>
                  </p:ext>
                </p:extLst>
              </p:nvPr>
            </p:nvGraphicFramePr>
            <p:xfrm>
              <a:off x="20884150" y="10531697"/>
              <a:ext cx="8238719" cy="3369960"/>
            </p:xfrm>
            <a:graphic>
              <a:graphicData uri="http://schemas.openxmlformats.org/drawingml/2006/table">
                <a:tbl>
                  <a:tblPr>
                    <a:tableStyleId>{D7AC3CCA-C797-4891-BE02-D94E43425B78}</a:tableStyleId>
                  </a:tblPr>
                  <a:tblGrid>
                    <a:gridCol w="2236481"/>
                    <a:gridCol w="2207941"/>
                    <a:gridCol w="2152186"/>
                    <a:gridCol w="1642111"/>
                  </a:tblGrid>
                  <a:tr h="576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0000" marR="90000">
                        <a:solidFill>
                          <a:srgbClr val="0000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strike="noStrike" spc="-1">
                              <a:solidFill>
                                <a:schemeClr val="bg1"/>
                              </a:solidFill>
                            </a:rPr>
                            <a:t>ALICE ALPIDE</a:t>
                          </a:r>
                          <a:r>
                            <a:rPr>
                              <a:solidFill>
                                <a:schemeClr val="bg1"/>
                              </a:solidFill>
                            </a:rPr>
                            <a:t/>
                          </a:r>
                          <a:br>
                            <a:rPr>
                              <a:solidFill>
                                <a:schemeClr val="bg1"/>
                              </a:solidFill>
                            </a:rPr>
                          </a:br>
                          <a:r>
                            <a:rPr lang="en-US" sz="1600" strike="noStrike" spc="-1">
                              <a:solidFill>
                                <a:schemeClr val="bg1"/>
                              </a:solidFill>
                            </a:rPr>
                            <a:t>(demonstrated)</a:t>
                          </a:r>
                          <a:endParaRPr lang="en-US" sz="1600" b="0" strike="noStrike" spc="-1">
                            <a:solidFill>
                              <a:schemeClr val="bg1"/>
                            </a:solidFill>
                            <a:latin typeface="Arial"/>
                          </a:endParaRPr>
                        </a:p>
                      </a:txBody>
                      <a:tcPr marL="90000" marR="90000">
                        <a:solidFill>
                          <a:srgbClr val="0000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strike="noStrike" spc="-1">
                              <a:solidFill>
                                <a:schemeClr val="bg1"/>
                              </a:solidFill>
                            </a:rPr>
                            <a:t>MimoSIS </a:t>
                          </a:r>
                        </a:p>
                        <a:p>
                          <a:pPr algn="ctr"/>
                          <a:r>
                            <a:rPr lang="en-US" sz="1600" strike="noStrike" spc="-1">
                              <a:solidFill>
                                <a:schemeClr val="bg1"/>
                              </a:solidFill>
                            </a:rPr>
                            <a:t>(design goal)</a:t>
                          </a:r>
                          <a:endParaRPr lang="en-US" sz="1600" b="0" strike="noStrike" spc="-1">
                            <a:solidFill>
                              <a:schemeClr val="bg1"/>
                            </a:solidFill>
                            <a:latin typeface="Arial"/>
                          </a:endParaRPr>
                        </a:p>
                      </a:txBody>
                      <a:tcPr marL="90000" marR="90000">
                        <a:solidFill>
                          <a:srgbClr val="0000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strike="noStrike" spc="-1" smtClean="0">
                              <a:solidFill>
                                <a:schemeClr val="bg1"/>
                              </a:solidFill>
                            </a:rPr>
                            <a:t>Improvement</a:t>
                          </a:r>
                        </a:p>
                        <a:p>
                          <a:pPr algn="ctr"/>
                          <a:r>
                            <a:rPr lang="de-DE" sz="1800" b="0" strike="noStrike" spc="-1" smtClean="0">
                              <a:solidFill>
                                <a:schemeClr val="bg1"/>
                              </a:solidFill>
                              <a:latin typeface="Arial"/>
                            </a:rPr>
                            <a:t>factor</a:t>
                          </a:r>
                          <a:endParaRPr lang="en-US" sz="1800" b="0" strike="noStrike" spc="-1">
                            <a:solidFill>
                              <a:schemeClr val="bg1"/>
                            </a:solidFill>
                            <a:latin typeface="Arial"/>
                          </a:endParaRPr>
                        </a:p>
                      </a:txBody>
                      <a:tcPr marL="90000" marR="90000">
                        <a:solidFill>
                          <a:srgbClr val="0000FF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US" sz="1800" strike="noStrike" spc="-1">
                              <a:solidFill>
                                <a:schemeClr val="bg1"/>
                              </a:solidFill>
                            </a:rPr>
                            <a:t>Pixel count</a:t>
                          </a:r>
                          <a:endParaRPr lang="en-US" sz="1800" b="0" strike="noStrike" spc="-1">
                            <a:solidFill>
                              <a:schemeClr val="bg1"/>
                            </a:solidFill>
                            <a:latin typeface="Arial"/>
                          </a:endParaRPr>
                        </a:p>
                      </a:txBody>
                      <a:tcPr marL="90000" marR="90000">
                        <a:solidFill>
                          <a:srgbClr val="0000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strike="noStrike" spc="-1"/>
                            <a:t>512 x 1024</a:t>
                          </a:r>
                          <a:endParaRPr lang="en-US" sz="1800" b="0" strike="noStrike" spc="-1">
                            <a:latin typeface="Arial"/>
                          </a:endParaRPr>
                        </a:p>
                      </a:txBody>
                      <a:tcPr marL="90000" marR="9000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strike="noStrike" spc="-1"/>
                            <a:t>504 x 1024 </a:t>
                          </a:r>
                          <a:endParaRPr lang="en-US" sz="1800" b="0" strike="noStrike" spc="-1">
                            <a:latin typeface="Arial"/>
                          </a:endParaRPr>
                        </a:p>
                      </a:txBody>
                      <a:tcPr marL="90000" marR="9000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strike="noStrike" spc="-1"/>
                            <a:t>ok</a:t>
                          </a:r>
                          <a:endParaRPr lang="en-US" sz="1800" b="0" strike="noStrike" spc="-1">
                            <a:latin typeface="Arial"/>
                          </a:endParaRPr>
                        </a:p>
                      </a:txBody>
                      <a:tcPr marL="90000" marR="90000">
                        <a:noFill/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US" sz="1800" strike="noStrike" spc="-1">
                              <a:solidFill>
                                <a:schemeClr val="bg1"/>
                              </a:solidFill>
                            </a:rPr>
                            <a:t>Pixel pitch</a:t>
                          </a:r>
                          <a:endParaRPr lang="en-US" sz="1800" b="0" strike="noStrike" spc="-1">
                            <a:solidFill>
                              <a:schemeClr val="bg1"/>
                            </a:solidFill>
                            <a:latin typeface="Arial"/>
                          </a:endParaRPr>
                        </a:p>
                      </a:txBody>
                      <a:tcPr marL="90000" marR="90000">
                        <a:solidFill>
                          <a:srgbClr val="0000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strike="noStrike" spc="-1"/>
                            <a:t>29.2 μm x 26.9 μm</a:t>
                          </a:r>
                          <a:endParaRPr lang="en-US" sz="1800" b="0" strike="noStrike" spc="-1">
                            <a:latin typeface="Arial"/>
                          </a:endParaRPr>
                        </a:p>
                      </a:txBody>
                      <a:tcPr marL="90000" marR="9000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strike="noStrike" spc="-1"/>
                            <a:t>30.2 μm x 26.8 μm</a:t>
                          </a:r>
                          <a:endParaRPr lang="en-US" sz="1800" b="0" strike="noStrike" spc="-1">
                            <a:latin typeface="Arial"/>
                          </a:endParaRPr>
                        </a:p>
                      </a:txBody>
                      <a:tcPr marL="90000" marR="9000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strike="noStrike" spc="-1"/>
                            <a:t>ok</a:t>
                          </a:r>
                          <a:endParaRPr lang="en-US" sz="1800" b="0" strike="noStrike" spc="-1">
                            <a:latin typeface="Arial"/>
                          </a:endParaRPr>
                        </a:p>
                      </a:txBody>
                      <a:tcPr marL="90000" marR="90000">
                        <a:noFill/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US" sz="1800" strike="noStrike" spc="-1">
                              <a:solidFill>
                                <a:schemeClr val="bg1"/>
                              </a:solidFill>
                            </a:rPr>
                            <a:t>Spacial resolution</a:t>
                          </a:r>
                          <a:endParaRPr lang="en-US" sz="1800" b="0" strike="noStrike" spc="-1">
                            <a:solidFill>
                              <a:schemeClr val="bg1"/>
                            </a:solidFill>
                            <a:latin typeface="Arial"/>
                          </a:endParaRPr>
                        </a:p>
                      </a:txBody>
                      <a:tcPr marL="90000" marR="90000">
                        <a:solidFill>
                          <a:srgbClr val="0000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strike="noStrike" spc="-1"/>
                            <a:t>&lt; 5 μm</a:t>
                          </a:r>
                          <a:endParaRPr lang="en-US" sz="1800" b="0" strike="noStrike" spc="-1">
                            <a:latin typeface="Arial"/>
                          </a:endParaRPr>
                        </a:p>
                      </a:txBody>
                      <a:tcPr marL="90000" marR="9000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strike="noStrike" spc="-1"/>
                            <a:t>&lt; 5 μm</a:t>
                          </a:r>
                          <a:endParaRPr lang="en-US" sz="1800" b="0" strike="noStrike" spc="-1">
                            <a:latin typeface="Arial"/>
                          </a:endParaRPr>
                        </a:p>
                      </a:txBody>
                      <a:tcPr marL="90000" marR="9000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strike="noStrike" spc="-1"/>
                            <a:t>ok</a:t>
                          </a:r>
                          <a:endParaRPr lang="en-US" sz="1800" b="0" strike="noStrike" spc="-1">
                            <a:latin typeface="Arial"/>
                          </a:endParaRPr>
                        </a:p>
                      </a:txBody>
                      <a:tcPr marL="90000" marR="90000">
                        <a:noFill/>
                      </a:tcPr>
                    </a:tc>
                  </a:tr>
                  <a:tr h="350280">
                    <a:tc>
                      <a:txBody>
                        <a:bodyPr/>
                        <a:lstStyle/>
                        <a:p>
                          <a:r>
                            <a:rPr lang="en-US" sz="1800" strike="noStrike" spc="-1">
                              <a:solidFill>
                                <a:schemeClr val="bg1"/>
                              </a:solidFill>
                            </a:rPr>
                            <a:t>Time resolution</a:t>
                          </a:r>
                          <a:endParaRPr lang="en-US" sz="1800" b="0" strike="noStrike" spc="-1">
                            <a:solidFill>
                              <a:schemeClr val="bg1"/>
                            </a:solidFill>
                            <a:latin typeface="Arial"/>
                          </a:endParaRPr>
                        </a:p>
                      </a:txBody>
                      <a:tcPr marL="90000" marR="90000">
                        <a:solidFill>
                          <a:srgbClr val="0000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strike="noStrike" spc="-1" smtClean="0"/>
                            <a:t>5 </a:t>
                          </a:r>
                          <a:r>
                            <a:rPr lang="en-US" sz="1800" strike="noStrike" spc="-1"/>
                            <a:t>- 10 μs</a:t>
                          </a:r>
                          <a:endParaRPr lang="en-US" sz="1800" b="0" strike="noStrike" spc="-1">
                            <a:latin typeface="Arial"/>
                          </a:endParaRPr>
                        </a:p>
                      </a:txBody>
                      <a:tcPr marL="90000" marR="9000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strike="noStrike" spc="-1"/>
                            <a:t>~5 μs</a:t>
                          </a:r>
                          <a:endParaRPr lang="en-US" sz="1800" b="0" strike="noStrike" spc="-1">
                            <a:latin typeface="Arial"/>
                          </a:endParaRPr>
                        </a:p>
                      </a:txBody>
                      <a:tcPr marL="90000" marR="9000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strike="noStrike" spc="-1"/>
                            <a:t>ok</a:t>
                          </a:r>
                          <a:endParaRPr lang="en-US" sz="1800" b="0" strike="noStrike" spc="-1">
                            <a:latin typeface="Arial"/>
                          </a:endParaRPr>
                        </a:p>
                      </a:txBody>
                      <a:tcPr marL="90000" marR="90000">
                        <a:noFill/>
                      </a:tcPr>
                    </a:tc>
                  </a:tr>
                  <a:tr h="350280">
                    <a:tc>
                      <a:txBody>
                        <a:bodyPr/>
                        <a:lstStyle/>
                        <a:p>
                          <a:r>
                            <a:rPr lang="en-US" sz="1800" strike="noStrike" spc="-1">
                              <a:solidFill>
                                <a:schemeClr val="bg1"/>
                              </a:solidFill>
                            </a:rPr>
                            <a:t>Radiation load TID</a:t>
                          </a:r>
                          <a:endParaRPr lang="en-US" sz="1800" b="0" strike="noStrike" spc="-1">
                            <a:solidFill>
                              <a:schemeClr val="bg1"/>
                            </a:solidFill>
                            <a:latin typeface="Arial"/>
                          </a:endParaRPr>
                        </a:p>
                      </a:txBody>
                      <a:tcPr marL="90000" marR="90000">
                        <a:solidFill>
                          <a:srgbClr val="0000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strike="noStrike" spc="-1"/>
                            <a:t>500 krad</a:t>
                          </a:r>
                          <a:endParaRPr lang="en-US" sz="1800" b="0" strike="noStrike" spc="-1">
                            <a:latin typeface="Arial"/>
                          </a:endParaRPr>
                        </a:p>
                      </a:txBody>
                      <a:tcPr marL="90000" marR="9000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strike="noStrike" spc="-1"/>
                            <a:t>3 Mrad</a:t>
                          </a:r>
                          <a:endParaRPr lang="en-US" sz="1800" b="0" strike="noStrike" spc="-1">
                            <a:latin typeface="Arial"/>
                          </a:endParaRPr>
                        </a:p>
                      </a:txBody>
                      <a:tcPr marL="90000" marR="9000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strike="noStrike" spc="-1"/>
                            <a:t>x 6</a:t>
                          </a:r>
                          <a:endParaRPr lang="en-US" sz="1800" b="0" strike="noStrike" spc="-1">
                            <a:latin typeface="Arial"/>
                          </a:endParaRPr>
                        </a:p>
                      </a:txBody>
                      <a:tcPr marL="90000" marR="90000">
                        <a:noFill/>
                      </a:tcPr>
                    </a:tc>
                  </a:tr>
                  <a:tr h="450000">
                    <a:tc>
                      <a:txBody>
                        <a:bodyPr/>
                        <a:lstStyle/>
                        <a:p>
                          <a:r>
                            <a:rPr lang="en-US" sz="1800" strike="noStrike" spc="-1">
                              <a:solidFill>
                                <a:schemeClr val="bg1"/>
                              </a:solidFill>
                            </a:rPr>
                            <a:t>Radiation load NIEL</a:t>
                          </a:r>
                          <a:endParaRPr lang="en-US" sz="1800" b="0" strike="noStrike" spc="-1">
                            <a:solidFill>
                              <a:schemeClr val="bg1"/>
                            </a:solidFill>
                            <a:latin typeface="Arial"/>
                          </a:endParaRPr>
                        </a:p>
                      </a:txBody>
                      <a:tcPr marL="90000" marR="90000">
                        <a:solidFill>
                          <a:srgbClr val="0000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800" b="0" strike="noStrike" spc="-1" smtClean="0">
                              <a:latin typeface="Arial"/>
                            </a:rPr>
                            <a:t>1.7</a:t>
                          </a:r>
                          <a:r>
                            <a:rPr lang="de-DE" sz="1800" b="0" strike="noStrike" spc="-1" baseline="0" smtClean="0">
                              <a:latin typeface="Arial"/>
                            </a:rPr>
                            <a:t> x 10</a:t>
                          </a:r>
                          <a:r>
                            <a:rPr lang="de-DE" sz="1800" b="0" strike="noStrike" spc="-1" baseline="30000" smtClean="0">
                              <a:latin typeface="Arial"/>
                            </a:rPr>
                            <a:t>13</a:t>
                          </a:r>
                          <a:r>
                            <a:rPr lang="de-DE" sz="1800" b="0" strike="noStrike" spc="-1" baseline="0" smtClean="0">
                              <a:latin typeface="Arial"/>
                            </a:rPr>
                            <a:t>n</a:t>
                          </a:r>
                          <a:r>
                            <a:rPr lang="de-DE" sz="1800" b="0" strike="noStrike" spc="-1" baseline="-25000" smtClean="0">
                              <a:latin typeface="Arial"/>
                            </a:rPr>
                            <a:t>eq</a:t>
                          </a:r>
                          <a:r>
                            <a:rPr lang="de-DE" sz="1800" b="0" strike="noStrike" spc="-1" baseline="0" smtClean="0">
                              <a:latin typeface="Arial"/>
                            </a:rPr>
                            <a:t>/cm²</a:t>
                          </a:r>
                          <a:endParaRPr lang="en-US" sz="1800" b="0" strike="noStrike" spc="-1">
                            <a:latin typeface="Arial"/>
                          </a:endParaRPr>
                        </a:p>
                      </a:txBody>
                      <a:tcPr marL="90000" marR="9000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800" b="0" strike="noStrike" spc="-1" smtClean="0">
                              <a:latin typeface="+mn-lt"/>
                            </a:rPr>
                            <a:t>3</a:t>
                          </a:r>
                          <a:r>
                            <a:rPr lang="de-DE" sz="1800" b="0" strike="noStrike" spc="-1" baseline="0" smtClean="0">
                              <a:latin typeface="+mn-lt"/>
                            </a:rPr>
                            <a:t> x 10</a:t>
                          </a:r>
                          <a:r>
                            <a:rPr lang="de-DE" sz="1800" b="0" strike="noStrike" spc="-1" baseline="30000" smtClean="0">
                              <a:latin typeface="+mn-lt"/>
                            </a:rPr>
                            <a:t>13</a:t>
                          </a:r>
                          <a:r>
                            <a:rPr lang="de-DE" sz="1800" b="0" strike="noStrike" spc="-1" baseline="0" smtClean="0">
                              <a:latin typeface="+mn-lt"/>
                            </a:rPr>
                            <a:t>n</a:t>
                          </a:r>
                          <a:r>
                            <a:rPr lang="de-DE" sz="1800" b="0" strike="noStrike" spc="-1" baseline="-25000" smtClean="0">
                              <a:latin typeface="+mn-lt"/>
                            </a:rPr>
                            <a:t>eq</a:t>
                          </a:r>
                          <a:r>
                            <a:rPr lang="de-DE" sz="1800" b="0" strike="noStrike" spc="-1" baseline="0" smtClean="0">
                              <a:latin typeface="+mn-lt"/>
                            </a:rPr>
                            <a:t>/cm²</a:t>
                          </a:r>
                          <a:endParaRPr lang="en-US" sz="1800" b="0" strike="noStrike" spc="-1">
                            <a:latin typeface="+mn-lt"/>
                          </a:endParaRPr>
                        </a:p>
                      </a:txBody>
                      <a:tcPr marL="90000" marR="9000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strike="noStrike" spc="-1"/>
                            <a:t>x </a:t>
                          </a:r>
                          <a:r>
                            <a:rPr lang="en-US" sz="1800" strike="noStrike" spc="-1" smtClean="0"/>
                            <a:t>2 </a:t>
                          </a:r>
                          <a:endParaRPr lang="en-US" sz="1800" b="0" strike="noStrike" spc="-1">
                            <a:latin typeface="Arial"/>
                          </a:endParaRPr>
                        </a:p>
                      </a:txBody>
                      <a:tcPr marL="90000" marR="90000">
                        <a:noFill/>
                      </a:tcPr>
                    </a:tc>
                  </a:tr>
                  <a:tr h="451080">
                    <a:tc>
                      <a:txBody>
                        <a:bodyPr/>
                        <a:lstStyle/>
                        <a:p>
                          <a:r>
                            <a:rPr lang="en-US" sz="1800" strike="noStrike" spc="-1">
                              <a:solidFill>
                                <a:schemeClr val="bg1"/>
                              </a:solidFill>
                            </a:rPr>
                            <a:t>Peak hit rate</a:t>
                          </a:r>
                          <a:endParaRPr lang="en-US" sz="1800" b="0" strike="noStrike" spc="-1">
                            <a:solidFill>
                              <a:schemeClr val="bg1"/>
                            </a:solidFill>
                            <a:latin typeface="Arial"/>
                          </a:endParaRPr>
                        </a:p>
                      </a:txBody>
                      <a:tcPr marL="90000" marR="90000">
                        <a:solidFill>
                          <a:srgbClr val="0000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strike="noStrike" spc="-1" smtClean="0"/>
                            <a:t>&gt; 12 kHz/mm²</a:t>
                          </a:r>
                          <a:endParaRPr lang="en-US" sz="1800" b="0" strike="noStrike" spc="-1">
                            <a:latin typeface="Arial"/>
                          </a:endParaRPr>
                        </a:p>
                      </a:txBody>
                      <a:tcPr marL="90000" marR="9000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strike="noStrike" spc="-1" smtClean="0"/>
                            <a:t>700 kHz/mm²</a:t>
                          </a:r>
                          <a:endParaRPr lang="en-US" sz="1800" b="0" strike="noStrike" spc="-1">
                            <a:latin typeface="Arial"/>
                          </a:endParaRPr>
                        </a:p>
                      </a:txBody>
                      <a:tcPr marL="90000" marR="9000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strike="noStrike" spc="-1"/>
                            <a:t>x 56</a:t>
                          </a:r>
                          <a:endParaRPr lang="en-US" sz="1800" b="0" strike="noStrike" spc="-1">
                            <a:latin typeface="Arial"/>
                          </a:endParaRPr>
                        </a:p>
                      </a:txBody>
                      <a:tcPr marL="90000" marR="90000">
                        <a:noFill/>
                      </a:tcPr>
                    </a:tc>
                  </a:tr>
                </a:tbl>
              </a:graphicData>
            </a:graphic>
          </p:graphicFrame>
          <p:pic>
            <p:nvPicPr>
              <p:cNvPr id="90" name="Picture 4"/>
              <p:cNvPicPr/>
              <p:nvPr/>
            </p:nvPicPr>
            <p:blipFill>
              <a:blip r:embed="rId15"/>
              <a:srcRect l="24388" b="-1764"/>
              <a:stretch/>
            </p:blipFill>
            <p:spPr>
              <a:xfrm rot="18000000">
                <a:off x="27815591" y="6982339"/>
                <a:ext cx="2917692" cy="2604906"/>
              </a:xfrm>
              <a:prstGeom prst="rect">
                <a:avLst/>
              </a:prstGeom>
              <a:ln>
                <a:noFill/>
              </a:ln>
              <a:effectLst>
                <a:outerShdw dist="139498" dir="2700000">
                  <a:srgbClr val="333333">
                    <a:alpha val="65000"/>
                  </a:srgbClr>
                </a:outerShdw>
              </a:effectLst>
            </p:spPr>
          </p:pic>
        </p:grpSp>
        <p:sp>
          <p:nvSpPr>
            <p:cNvPr id="16" name="Rectangle 15"/>
            <p:cNvSpPr/>
            <p:nvPr/>
          </p:nvSpPr>
          <p:spPr>
            <a:xfrm>
              <a:off x="19478554" y="22430865"/>
              <a:ext cx="9397405" cy="25545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smtClean="0"/>
                <a:t>CMOS Monolytic Active Pixel Sensor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3200" smtClean="0"/>
                <a:t> Excellent compromise between high precision </a:t>
              </a:r>
            </a:p>
            <a:p>
              <a:r>
                <a:rPr lang="en-US" sz="3200"/>
                <a:t> </a:t>
              </a:r>
              <a:r>
                <a:rPr lang="en-US" sz="3200" smtClean="0"/>
                <a:t>    tracking and high rate capability.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3200" smtClean="0"/>
                <a:t> Used in STAR/HFT and ALICE/ITS (upgrade).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3200" smtClean="0"/>
                <a:t> Dedicated sensor required for CBM (MimoSIS):</a:t>
              </a:r>
              <a:endParaRPr lang="en-US" sz="320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795129" y="23528186"/>
            <a:ext cx="10348163" cy="4991924"/>
            <a:chOff x="4054407" y="10012492"/>
            <a:chExt cx="9038184" cy="4991924"/>
          </a:xfrm>
        </p:grpSpPr>
        <p:sp>
          <p:nvSpPr>
            <p:cNvPr id="17" name="Rectangle 16"/>
            <p:cNvSpPr/>
            <p:nvPr/>
          </p:nvSpPr>
          <p:spPr>
            <a:xfrm>
              <a:off x="4054407" y="10012492"/>
              <a:ext cx="9038184" cy="4991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8" name="Group 117"/>
            <p:cNvGrpSpPr/>
            <p:nvPr/>
          </p:nvGrpSpPr>
          <p:grpSpPr>
            <a:xfrm>
              <a:off x="4197361" y="10118505"/>
              <a:ext cx="8833320" cy="4830746"/>
              <a:chOff x="19305039" y="15769662"/>
              <a:chExt cx="8833320" cy="4830746"/>
            </a:xfrm>
            <a:solidFill>
              <a:schemeClr val="bg1"/>
            </a:solidFill>
          </p:grpSpPr>
          <p:sp>
            <p:nvSpPr>
              <p:cNvPr id="119" name="CustomShape 44"/>
              <p:cNvSpPr/>
              <p:nvPr/>
            </p:nvSpPr>
            <p:spPr>
              <a:xfrm>
                <a:off x="19337439" y="15769662"/>
                <a:ext cx="8800920" cy="95071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45000" rIns="90000" bIns="45000"/>
              <a:lstStyle/>
              <a:p>
                <a:pPr>
                  <a:lnSpc>
                    <a:spcPct val="100000"/>
                  </a:lnSpc>
                </a:pPr>
                <a:r>
                  <a:rPr lang="en-US" sz="4000" b="1" strike="noStrike" spc="-1" smtClean="0">
                    <a:solidFill>
                      <a:srgbClr val="000000"/>
                    </a:solidFill>
                    <a:ea typeface="DejaVu Sans"/>
                  </a:rPr>
                  <a:t>The integration </a:t>
                </a:r>
                <a:r>
                  <a:rPr lang="en-US" sz="4000" b="1" strike="noStrike" spc="-1">
                    <a:solidFill>
                      <a:srgbClr val="000000"/>
                    </a:solidFill>
                    <a:ea typeface="DejaVu Sans"/>
                  </a:rPr>
                  <a:t>concept</a:t>
                </a:r>
                <a:endParaRPr lang="en-US" sz="4000" b="0" strike="noStrike" spc="-1"/>
              </a:p>
            </p:txBody>
          </p:sp>
          <p:pic>
            <p:nvPicPr>
              <p:cNvPr id="120" name="Picture 119"/>
              <p:cNvPicPr/>
              <p:nvPr/>
            </p:nvPicPr>
            <p:blipFill>
              <a:blip r:embed="rId16"/>
              <a:srcRect t="19155" b="25407"/>
              <a:stretch/>
            </p:blipFill>
            <p:spPr>
              <a:xfrm>
                <a:off x="19469454" y="16424298"/>
                <a:ext cx="8145997" cy="2743200"/>
              </a:xfrm>
              <a:prstGeom prst="rect">
                <a:avLst/>
              </a:prstGeom>
              <a:grpFill/>
              <a:ln>
                <a:noFill/>
              </a:ln>
            </p:spPr>
          </p:pic>
          <p:sp>
            <p:nvSpPr>
              <p:cNvPr id="121" name="TextShape 47"/>
              <p:cNvSpPr txBox="1"/>
              <p:nvPr/>
            </p:nvSpPr>
            <p:spPr>
              <a:xfrm>
                <a:off x="19305039" y="19122866"/>
                <a:ext cx="8812592" cy="1477542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lIns="90000" tIns="45000" rIns="90000" bIns="45000"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b="0" strike="noStrike" spc="-1">
                    <a:solidFill>
                      <a:srgbClr val="000000"/>
                    </a:solidFill>
                  </a:rPr>
                  <a:t>Place sensors on carbon based cooling support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b="0" strike="noStrike" spc="-1">
                    <a:solidFill>
                      <a:srgbClr val="000000"/>
                    </a:solidFill>
                  </a:rPr>
                  <a:t>Evacuate dissipated power to liquid cooled heat sink outside of </a:t>
                </a:r>
                <a:r>
                  <a:rPr lang="en-US" sz="3200" b="0" strike="noStrike" spc="-1" smtClean="0">
                    <a:solidFill>
                      <a:srgbClr val="000000"/>
                    </a:solidFill>
                  </a:rPr>
                  <a:t>acceptance</a:t>
                </a:r>
                <a:endParaRPr lang="en-US" sz="3200" b="0" strike="noStrike" spc="-1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12917401" y="30585823"/>
            <a:ext cx="8689047" cy="6644411"/>
            <a:chOff x="4072680" y="31294729"/>
            <a:chExt cx="10125000" cy="6644411"/>
          </a:xfrm>
        </p:grpSpPr>
        <p:sp>
          <p:nvSpPr>
            <p:cNvPr id="71" name="CustomShape 23"/>
            <p:cNvSpPr/>
            <p:nvPr/>
          </p:nvSpPr>
          <p:spPr>
            <a:xfrm>
              <a:off x="4072680" y="34995345"/>
              <a:ext cx="10125000" cy="2367360"/>
            </a:xfrm>
            <a:prstGeom prst="rect">
              <a:avLst/>
            </a:prstGeom>
            <a:noFill/>
            <a:ln w="648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72" name="Picture 71"/>
            <p:cNvPicPr/>
            <p:nvPr/>
          </p:nvPicPr>
          <p:blipFill>
            <a:blip r:embed="rId17"/>
            <a:srcRect t="5542" r="5604"/>
            <a:stretch/>
          </p:blipFill>
          <p:spPr>
            <a:xfrm>
              <a:off x="4869442" y="31788540"/>
              <a:ext cx="8770404" cy="6150600"/>
            </a:xfrm>
            <a:prstGeom prst="rect">
              <a:avLst/>
            </a:prstGeom>
            <a:ln w="6480">
              <a:noFill/>
            </a:ln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3" name="Formula 24"/>
                <p:cNvSpPr txBox="1"/>
                <p:nvPr/>
              </p:nvSpPr>
              <p:spPr>
                <a:xfrm rot="16200000">
                  <a:off x="2352732" y="33610863"/>
                  <a:ext cx="5162547" cy="530280"/>
                </a:xfrm>
                <a:prstGeom prst="rect">
                  <a:avLst/>
                </a:prstGeom>
              </p:spPr>
              <p:txBody>
                <a:bodyPr/>
                <a:lstStyle/>
                <a:p>
                  <a:r>
                    <a:rPr lang="de-DE" smtClean="0"/>
                    <a:t>Q</a:t>
                  </a:r>
                  <a14:m>
                    <m:oMath xmlns:m="http://schemas.openxmlformats.org/officeDocument/2006/math">
                      <m:r>
                        <a:rPr/>
                        <m:t>=</m:t>
                      </m:r>
                      <m:f>
                        <m:fPr>
                          <m:ctrlPr>
                            <a:rPr i="1"/>
                          </m:ctrlPr>
                        </m:fPr>
                        <m:num>
                          <m:r>
                            <a:rPr/>
                            <m:t>𝑟𝑒𝑐𝑜𝑛𝑠𝑡𝑟𝑢𝑐𝑡𝑒𝑑𝑡𝑟𝑎𝑐𝑘𝑠𝑤𝑖𝑡h𝑝𝑒𝑟𝑓𝑒𝑐𝑡𝑀𝐶𝑚𝑎𝑡𝑐h</m:t>
                          </m:r>
                        </m:num>
                        <m:den>
                          <m:r>
                            <a:rPr/>
                            <m:t>𝑟𝑒𝑐𝑜𝑛𝑠𝑡𝑟𝑢𝑐𝑡𝑒𝑑𝑡𝑟𝑎𝑐𝑘𝑠</m:t>
                          </m:r>
                        </m:den>
                      </m:f>
                    </m:oMath>
                  </a14:m>
                  <a:endParaRPr/>
                </a:p>
              </p:txBody>
            </p:sp>
          </mc:Choice>
          <mc:Fallback>
            <p:sp>
              <p:nvSpPr>
                <p:cNvPr id="73" name="Formula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2352732" y="33610863"/>
                  <a:ext cx="5162547" cy="530280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r="-16000" b="-10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3" name="Line 56"/>
            <p:cNvSpPr/>
            <p:nvPr/>
          </p:nvSpPr>
          <p:spPr>
            <a:xfrm>
              <a:off x="6326280" y="32154225"/>
              <a:ext cx="0" cy="5029200"/>
            </a:xfrm>
            <a:prstGeom prst="line">
              <a:avLst/>
            </a:prstGeom>
            <a:ln w="28440" cap="rnd">
              <a:solidFill>
                <a:srgbClr val="0000FF"/>
              </a:solidFill>
              <a:custDash>
                <a:ds d="4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" name="Right Arrow 18"/>
            <p:cNvSpPr/>
            <p:nvPr/>
          </p:nvSpPr>
          <p:spPr>
            <a:xfrm>
              <a:off x="6326279" y="33884530"/>
              <a:ext cx="3466222" cy="752734"/>
            </a:xfrm>
            <a:prstGeom prst="rightArrow">
              <a:avLst>
                <a:gd name="adj1" fmla="val 74657"/>
                <a:gd name="adj2" fmla="val 50000"/>
              </a:avLst>
            </a:prstGeom>
            <a:solidFill>
              <a:schemeClr val="tx2">
                <a:lumMod val="40000"/>
                <a:lumOff val="60000"/>
                <a:alpha val="23922"/>
              </a:schemeClr>
            </a:solidFill>
            <a:ln>
              <a:solidFill>
                <a:srgbClr val="0000FF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2400" smtClean="0">
                  <a:solidFill>
                    <a:srgbClr val="0000FF"/>
                  </a:solidFill>
                </a:rPr>
                <a:t>Region of interest</a:t>
              </a:r>
              <a:endParaRPr lang="en-US" sz="2400">
                <a:solidFill>
                  <a:srgbClr val="0000FF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16200000">
              <a:off x="4572535" y="35142738"/>
              <a:ext cx="3048000" cy="358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smtClean="0"/>
                <a:t>Poor geometrical acceptance</a:t>
              </a:r>
              <a:endParaRPr lang="en-US" sz="140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5503638" y="31181485"/>
            <a:ext cx="13753233" cy="6065412"/>
            <a:chOff x="12482722" y="31680620"/>
            <a:chExt cx="15618919" cy="6296292"/>
          </a:xfrm>
        </p:grpSpPr>
        <p:pic>
          <p:nvPicPr>
            <p:cNvPr id="74" name="Picture 73"/>
            <p:cNvPicPr/>
            <p:nvPr/>
          </p:nvPicPr>
          <p:blipFill rotWithShape="1">
            <a:blip r:embed="rId19"/>
            <a:srcRect t="6818" r="8006"/>
            <a:stretch/>
          </p:blipFill>
          <p:spPr>
            <a:xfrm>
              <a:off x="18794520" y="31680620"/>
              <a:ext cx="9307121" cy="6296292"/>
            </a:xfrm>
            <a:prstGeom prst="rect">
              <a:avLst/>
            </a:prstGeom>
            <a:ln w="6480">
              <a:noFill/>
            </a:ln>
          </p:spPr>
        </p:pic>
        <p:sp>
          <p:nvSpPr>
            <p:cNvPr id="75" name="CustomShape 25"/>
            <p:cNvSpPr/>
            <p:nvPr/>
          </p:nvSpPr>
          <p:spPr>
            <a:xfrm>
              <a:off x="12482722" y="35094840"/>
              <a:ext cx="5433665" cy="167508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480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r>
                <a:rPr lang="en-US" b="1" strike="noStrike" spc="-1" smtClean="0">
                  <a:solidFill>
                    <a:srgbClr val="000000"/>
                  </a:solidFill>
                  <a:ea typeface="DejaVu Sans"/>
                </a:rPr>
                <a:t>Simulation details: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trike="noStrike" spc="-1" smtClean="0">
                  <a:solidFill>
                    <a:srgbClr val="000000"/>
                  </a:solidFill>
                  <a:ea typeface="DejaVu Sans"/>
                </a:rPr>
                <a:t>50 </a:t>
              </a:r>
              <a:r>
                <a:rPr lang="en-US" strike="noStrike" spc="-1">
                  <a:solidFill>
                    <a:srgbClr val="000000"/>
                  </a:solidFill>
                  <a:ea typeface="DejaVu Sans"/>
                </a:rPr>
                <a:t>primary </a:t>
              </a:r>
              <a:r>
                <a:rPr lang="en-US" strike="noStrike" spc="-1" smtClean="0">
                  <a:solidFill>
                    <a:srgbClr val="000000"/>
                  </a:solidFill>
                  <a:ea typeface="DejaVu Sans"/>
                </a:rPr>
                <a:t>Pions/event (white spectrum)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pc="-1" smtClean="0">
                  <a:solidFill>
                    <a:srgbClr val="000000"/>
                  </a:solidFill>
                  <a:ea typeface="DejaVu Sans"/>
                </a:rPr>
                <a:t>Full </a:t>
              </a:r>
              <a:r>
                <a:rPr lang="en-US" strike="noStrike" spc="-1" smtClean="0">
                  <a:solidFill>
                    <a:srgbClr val="000000"/>
                  </a:solidFill>
                  <a:ea typeface="DejaVu Sans"/>
                </a:rPr>
                <a:t>delta </a:t>
              </a:r>
              <a:r>
                <a:rPr lang="en-US" strike="noStrike" spc="-1">
                  <a:solidFill>
                    <a:srgbClr val="000000"/>
                  </a:solidFill>
                  <a:ea typeface="DejaVu Sans"/>
                </a:rPr>
                <a:t>electron background</a:t>
              </a:r>
              <a:endParaRPr lang="en-US" strike="noStrike" spc="-1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trike="noStrike" spc="-1" smtClean="0">
                  <a:solidFill>
                    <a:srgbClr val="000000"/>
                  </a:solidFill>
                  <a:ea typeface="DejaVu Sans"/>
                </a:rPr>
                <a:t>CBMRoot standard geometry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trike="noStrike" spc="-1" smtClean="0">
                  <a:solidFill>
                    <a:srgbClr val="000000"/>
                  </a:solidFill>
                  <a:ea typeface="DejaVu Sans"/>
                </a:rPr>
                <a:t>L1-Trackfinding </a:t>
              </a:r>
              <a:r>
                <a:rPr lang="en-US" strike="noStrike" spc="-1">
                  <a:solidFill>
                    <a:srgbClr val="000000"/>
                  </a:solidFill>
                  <a:ea typeface="DejaVu Sans"/>
                </a:rPr>
                <a:t>and Kalman filter applied</a:t>
              </a:r>
              <a:endParaRPr lang="en-US" strike="noStrike" spc="-1"/>
            </a:p>
          </p:txBody>
        </p:sp>
        <p:sp>
          <p:nvSpPr>
            <p:cNvPr id="114" name="Line 57"/>
            <p:cNvSpPr/>
            <p:nvPr/>
          </p:nvSpPr>
          <p:spPr>
            <a:xfrm>
              <a:off x="21956400" y="32303374"/>
              <a:ext cx="0" cy="5033514"/>
            </a:xfrm>
            <a:prstGeom prst="line">
              <a:avLst/>
            </a:prstGeom>
            <a:ln w="28440" cap="rnd">
              <a:solidFill>
                <a:srgbClr val="0000FF"/>
              </a:solidFill>
              <a:custDash>
                <a:ds d="4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4" name="Right Arrow 123"/>
            <p:cNvSpPr/>
            <p:nvPr/>
          </p:nvSpPr>
          <p:spPr>
            <a:xfrm>
              <a:off x="21956400" y="33361498"/>
              <a:ext cx="3347073" cy="752734"/>
            </a:xfrm>
            <a:prstGeom prst="rightArrow">
              <a:avLst>
                <a:gd name="adj1" fmla="val 74657"/>
                <a:gd name="adj2" fmla="val 50000"/>
              </a:avLst>
            </a:prstGeom>
            <a:solidFill>
              <a:schemeClr val="tx2">
                <a:lumMod val="40000"/>
                <a:lumOff val="60000"/>
                <a:alpha val="23922"/>
              </a:schemeClr>
            </a:solidFill>
            <a:ln>
              <a:solidFill>
                <a:srgbClr val="0000FF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2400" smtClean="0">
                  <a:solidFill>
                    <a:srgbClr val="0000FF"/>
                  </a:solidFill>
                </a:rPr>
                <a:t>Region of interest</a:t>
              </a:r>
              <a:endParaRPr lang="en-US" sz="2400">
                <a:solidFill>
                  <a:srgbClr val="0000FF"/>
                </a:solidFill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 rot="16200000">
              <a:off x="19724987" y="33393288"/>
              <a:ext cx="291618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/>
                <a:t>Particles rejected in</a:t>
              </a:r>
            </a:p>
            <a:p>
              <a:r>
                <a:rPr lang="de-DE" smtClean="0"/>
                <a:t>open charm reconstruction</a:t>
              </a:r>
              <a:endParaRPr lang="en-US"/>
            </a:p>
          </p:txBody>
        </p:sp>
      </p:grpSp>
      <p:sp>
        <p:nvSpPr>
          <p:cNvPr id="23" name="Down Arrow 22"/>
          <p:cNvSpPr/>
          <p:nvPr/>
        </p:nvSpPr>
        <p:spPr>
          <a:xfrm>
            <a:off x="6325020" y="15087183"/>
            <a:ext cx="1152472" cy="1022629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Bent Arrow 23"/>
          <p:cNvSpPr/>
          <p:nvPr/>
        </p:nvSpPr>
        <p:spPr>
          <a:xfrm flipV="1">
            <a:off x="5085874" y="23385512"/>
            <a:ext cx="2512151" cy="2442800"/>
          </a:xfrm>
          <a:prstGeom prst="ben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6" name="Down Arrow 125"/>
          <p:cNvSpPr/>
          <p:nvPr/>
        </p:nvSpPr>
        <p:spPr>
          <a:xfrm rot="16200000">
            <a:off x="18382674" y="24531155"/>
            <a:ext cx="1260944" cy="1333370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9" name="Picture 9"/>
          <p:cNvPicPr/>
          <p:nvPr/>
        </p:nvPicPr>
        <p:blipFill>
          <a:blip r:embed="rId20"/>
          <a:srcRect l="70004" t="12347" r="3930" b="6032"/>
          <a:stretch/>
        </p:blipFill>
        <p:spPr>
          <a:xfrm>
            <a:off x="4311177" y="34712223"/>
            <a:ext cx="2756160" cy="2383920"/>
          </a:xfrm>
          <a:prstGeom prst="rect">
            <a:avLst/>
          </a:prstGeom>
          <a:ln w="76320">
            <a:solidFill>
              <a:srgbClr val="000000"/>
            </a:solidFill>
            <a:round/>
          </a:ln>
        </p:spPr>
      </p:pic>
      <p:pic>
        <p:nvPicPr>
          <p:cNvPr id="111" name="Picture 8"/>
          <p:cNvPicPr/>
          <p:nvPr/>
        </p:nvPicPr>
        <p:blipFill>
          <a:blip r:embed="rId20"/>
          <a:srcRect l="39236" t="10981" r="32968" b="6032"/>
          <a:stretch/>
        </p:blipFill>
        <p:spPr>
          <a:xfrm>
            <a:off x="4327737" y="31449784"/>
            <a:ext cx="2739600" cy="2367000"/>
          </a:xfrm>
          <a:prstGeom prst="rect">
            <a:avLst/>
          </a:prstGeom>
          <a:ln w="76320">
            <a:solidFill>
              <a:srgbClr val="FF3333"/>
            </a:solidFill>
            <a:round/>
          </a:ln>
        </p:spPr>
      </p:pic>
      <p:sp>
        <p:nvSpPr>
          <p:cNvPr id="25" name="TextBox 24"/>
          <p:cNvSpPr txBox="1"/>
          <p:nvPr/>
        </p:nvSpPr>
        <p:spPr>
          <a:xfrm>
            <a:off x="4050667" y="30650812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800"/>
          </a:p>
        </p:txBody>
      </p:sp>
      <p:sp>
        <p:nvSpPr>
          <p:cNvPr id="27" name="TextBox 26"/>
          <p:cNvSpPr txBox="1"/>
          <p:nvPr/>
        </p:nvSpPr>
        <p:spPr>
          <a:xfrm>
            <a:off x="19914703" y="18417692"/>
            <a:ext cx="52591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smtClean="0"/>
              <a:t>The CBM Micro Vertex Detector</a:t>
            </a:r>
            <a:endParaRPr lang="en-US" sz="2800"/>
          </a:p>
        </p:txBody>
      </p:sp>
      <p:sp>
        <p:nvSpPr>
          <p:cNvPr id="31" name="Rectangle 30"/>
          <p:cNvSpPr/>
          <p:nvPr/>
        </p:nvSpPr>
        <p:spPr>
          <a:xfrm>
            <a:off x="3790959" y="28730449"/>
            <a:ext cx="25691580" cy="289687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7361107" y="31415127"/>
            <a:ext cx="554067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spc="-1" smtClean="0">
                <a:solidFill>
                  <a:srgbClr val="000000"/>
                </a:solidFill>
              </a:rPr>
              <a:t>station </a:t>
            </a:r>
            <a:r>
              <a:rPr lang="en-US" sz="3200" spc="-1">
                <a:solidFill>
                  <a:srgbClr val="000000"/>
                </a:solidFill>
              </a:rPr>
              <a:t>@ </a:t>
            </a:r>
            <a:r>
              <a:rPr lang="en-US" sz="3200" spc="-1">
                <a:solidFill>
                  <a:srgbClr val="000000"/>
                </a:solidFill>
              </a:rPr>
              <a:t>5 </a:t>
            </a:r>
            <a:r>
              <a:rPr lang="en-US" sz="3200" spc="-1" smtClean="0">
                <a:solidFill>
                  <a:srgbClr val="000000"/>
                </a:solidFill>
              </a:rPr>
              <a:t>cm</a:t>
            </a:r>
          </a:p>
          <a:p>
            <a:pPr marL="457200" lvl="0" indent="-457200">
              <a:buFont typeface="Symbol" panose="05050102010706020507" pitchFamily="18" charset="2"/>
              <a:buChar char="Þ"/>
            </a:pPr>
            <a:r>
              <a:rPr lang="en-US" sz="3200" spc="-1" smtClean="0">
                <a:solidFill>
                  <a:srgbClr val="000000"/>
                </a:solidFill>
              </a:rPr>
              <a:t>expect </a:t>
            </a:r>
            <a:r>
              <a:rPr lang="en-US" sz="3200" spc="-1">
                <a:solidFill>
                  <a:srgbClr val="000000"/>
                </a:solidFill>
              </a:rPr>
              <a:t>improved IP resolution</a:t>
            </a:r>
            <a:r>
              <a:rPr lang="en-US" sz="3200" spc="-1">
                <a:solidFill>
                  <a:srgbClr val="000000"/>
                </a:solidFill>
              </a:rPr>
              <a:t>, </a:t>
            </a:r>
            <a:endParaRPr lang="en-US" sz="3200" spc="-1" smtClean="0">
              <a:solidFill>
                <a:srgbClr val="000000"/>
              </a:solidFill>
            </a:endParaRPr>
          </a:p>
          <a:p>
            <a:pPr marL="457200" lvl="0" indent="-457200">
              <a:buFont typeface="Symbol" panose="05050102010706020507" pitchFamily="18" charset="2"/>
              <a:buChar char="Þ"/>
            </a:pPr>
            <a:r>
              <a:rPr lang="en-US" sz="3200" spc="-1" smtClean="0">
                <a:solidFill>
                  <a:srgbClr val="000000"/>
                </a:solidFill>
              </a:rPr>
              <a:t>tracking </a:t>
            </a:r>
            <a:r>
              <a:rPr lang="en-US" sz="3200" spc="-1">
                <a:solidFill>
                  <a:srgbClr val="000000"/>
                </a:solidFill>
              </a:rPr>
              <a:t>complicated by high track </a:t>
            </a:r>
            <a:r>
              <a:rPr lang="en-US" sz="3200" spc="-1">
                <a:solidFill>
                  <a:srgbClr val="000000"/>
                </a:solidFill>
              </a:rPr>
              <a:t>density</a:t>
            </a:r>
            <a:r>
              <a:rPr lang="en-US" sz="3200" spc="-1" smtClean="0">
                <a:solidFill>
                  <a:srgbClr val="000000"/>
                </a:solidFill>
              </a:rPr>
              <a:t>.</a:t>
            </a:r>
          </a:p>
          <a:p>
            <a:pPr marL="457200" lvl="0" indent="-457200">
              <a:buFont typeface="Symbol" panose="05050102010706020507" pitchFamily="18" charset="2"/>
              <a:buChar char="Þ"/>
            </a:pPr>
            <a:endParaRPr lang="en-US" sz="3200" spc="-1">
              <a:solidFill>
                <a:prstClr val="black"/>
              </a:solidFill>
            </a:endParaRPr>
          </a:p>
          <a:p>
            <a:pPr lvl="0"/>
            <a:r>
              <a:rPr lang="en-US" sz="3200" spc="-1" smtClean="0">
                <a:solidFill>
                  <a:srgbClr val="000000"/>
                </a:solidFill>
              </a:rPr>
              <a:t>first </a:t>
            </a:r>
            <a:r>
              <a:rPr lang="en-US" sz="3200" spc="-1">
                <a:solidFill>
                  <a:srgbClr val="000000"/>
                </a:solidFill>
              </a:rPr>
              <a:t>station @ 8 </a:t>
            </a:r>
            <a:r>
              <a:rPr lang="en-US" sz="3200" spc="-1">
                <a:solidFill>
                  <a:srgbClr val="000000"/>
                </a:solidFill>
              </a:rPr>
              <a:t>cm </a:t>
            </a:r>
            <a:r>
              <a:rPr lang="en-US" sz="3200" spc="-1" smtClean="0">
                <a:solidFill>
                  <a:srgbClr val="000000"/>
                </a:solidFill>
              </a:rPr>
              <a:t> </a:t>
            </a:r>
          </a:p>
          <a:p>
            <a:pPr marL="457200" lvl="0" indent="-457200">
              <a:buFont typeface="Symbol" panose="05050102010706020507" pitchFamily="18" charset="2"/>
              <a:buChar char="Þ"/>
            </a:pPr>
            <a:r>
              <a:rPr lang="en-US" sz="3200" spc="-1" smtClean="0">
                <a:solidFill>
                  <a:srgbClr val="000000"/>
                </a:solidFill>
              </a:rPr>
              <a:t>reduced track density expect robust tracking</a:t>
            </a:r>
          </a:p>
          <a:p>
            <a:pPr marL="457200" lvl="0" indent="-457200">
              <a:buFont typeface="Symbol" panose="05050102010706020507" pitchFamily="18" charset="2"/>
              <a:buChar char="Þ"/>
            </a:pPr>
            <a:r>
              <a:rPr lang="en-US" sz="3200" spc="-1" smtClean="0">
                <a:solidFill>
                  <a:srgbClr val="000000"/>
                </a:solidFill>
              </a:rPr>
              <a:t>expect reduced </a:t>
            </a:r>
            <a:r>
              <a:rPr lang="en-US" sz="3200" spc="-1">
                <a:solidFill>
                  <a:srgbClr val="000000"/>
                </a:solidFill>
              </a:rPr>
              <a:t>pointing </a:t>
            </a:r>
            <a:r>
              <a:rPr lang="en-US" sz="3200" spc="-1" smtClean="0">
                <a:solidFill>
                  <a:srgbClr val="000000"/>
                </a:solidFill>
              </a:rPr>
              <a:t>resolution</a:t>
            </a:r>
            <a:endParaRPr lang="en-US" sz="3200" spc="-1">
              <a:solidFill>
                <a:prstClr val="black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157055" y="30432147"/>
            <a:ext cx="86697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smtClean="0"/>
              <a:t>Aim - Test MVD geometry options </a:t>
            </a:r>
            <a:endParaRPr lang="en-US" sz="4000" b="1"/>
          </a:p>
        </p:txBody>
      </p:sp>
      <p:sp>
        <p:nvSpPr>
          <p:cNvPr id="35" name="Rectangle 34"/>
          <p:cNvSpPr/>
          <p:nvPr/>
        </p:nvSpPr>
        <p:spPr>
          <a:xfrm>
            <a:off x="4072680" y="30267092"/>
            <a:ext cx="8961475" cy="72233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3741462" y="30442662"/>
            <a:ext cx="20377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smtClean="0"/>
              <a:t>Results</a:t>
            </a:r>
            <a:endParaRPr lang="en-US" sz="4000" b="1"/>
          </a:p>
        </p:txBody>
      </p:sp>
      <p:sp>
        <p:nvSpPr>
          <p:cNvPr id="127" name="Rectangle 126"/>
          <p:cNvSpPr/>
          <p:nvPr/>
        </p:nvSpPr>
        <p:spPr>
          <a:xfrm>
            <a:off x="13317516" y="30294915"/>
            <a:ext cx="15875382" cy="72233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4188343" y="6074604"/>
            <a:ext cx="120577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800" b="1" spc="-1" smtClean="0">
                <a:solidFill>
                  <a:srgbClr val="000000"/>
                </a:solidFill>
              </a:rPr>
              <a:t>The </a:t>
            </a:r>
            <a:r>
              <a:rPr lang="en-US" sz="4800" b="1" spc="-1">
                <a:solidFill>
                  <a:srgbClr val="000000"/>
                </a:solidFill>
              </a:rPr>
              <a:t>Micro Vertex Detector (MVD) of CBM</a:t>
            </a:r>
            <a:endParaRPr lang="en-US" sz="4800" b="0" strike="noStrike" spc="-1"/>
          </a:p>
        </p:txBody>
      </p:sp>
      <p:sp>
        <p:nvSpPr>
          <p:cNvPr id="129" name="Down Arrow 128"/>
          <p:cNvSpPr/>
          <p:nvPr/>
        </p:nvSpPr>
        <p:spPr>
          <a:xfrm>
            <a:off x="6325020" y="9810769"/>
            <a:ext cx="1152472" cy="907818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413</Words>
  <Application>Microsoft Office PowerPoint</Application>
  <PresentationFormat>Custom</PresentationFormat>
  <Paragraphs>100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Cambria Math</vt:lpstr>
      <vt:lpstr>DejaVu Sans</vt:lpstr>
      <vt:lpstr>Open Sans Condensed</vt:lpstr>
      <vt:lpstr>StarSymbol</vt:lpstr>
      <vt:lpstr>Symbol</vt:lpstr>
      <vt:lpstr>Wingdings</vt:lpstr>
      <vt:lpstr>Office Theme</vt:lpstr>
      <vt:lpstr>PowerPoint Presentation</vt:lpstr>
    </vt:vector>
  </TitlesOfParts>
  <Company>GSI Helmholzzentrum für Schwerionenforschung mbH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Senger, Anna Dr.</dc:creator>
  <dc:description/>
  <cp:lastModifiedBy>deveaux</cp:lastModifiedBy>
  <cp:revision>83</cp:revision>
  <cp:lastPrinted>2018-05-03T15:02:27Z</cp:lastPrinted>
  <dcterms:created xsi:type="dcterms:W3CDTF">2018-04-23T06:02:43Z</dcterms:created>
  <dcterms:modified xsi:type="dcterms:W3CDTF">2018-05-03T16:21:03Z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GSI Helmholzzentrum für Schwerionenforschung mbH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Benutzerdefiniert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</vt:i4>
  </property>
</Properties>
</file>