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  <p:sldMasterId id="2147483704" r:id="rId4"/>
    <p:sldMasterId id="2147483730" r:id="rId5"/>
    <p:sldMasterId id="2147483743" r:id="rId6"/>
    <p:sldMasterId id="2147483749" r:id="rId7"/>
    <p:sldMasterId id="2147483761" r:id="rId8"/>
  </p:sldMasterIdLst>
  <p:notesMasterIdLst>
    <p:notesMasterId r:id="rId19"/>
  </p:notesMasterIdLst>
  <p:sldIdLst>
    <p:sldId id="273" r:id="rId9"/>
    <p:sldId id="259" r:id="rId10"/>
    <p:sldId id="274" r:id="rId11"/>
    <p:sldId id="257" r:id="rId12"/>
    <p:sldId id="258" r:id="rId13"/>
    <p:sldId id="260" r:id="rId14"/>
    <p:sldId id="265" r:id="rId15"/>
    <p:sldId id="272" r:id="rId16"/>
    <p:sldId id="268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4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4F692-6EBA-4EE6-A98E-C003EA0C7598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27D67-2CB3-46F6-BEAE-A5E149283B7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84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31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9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1672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94802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23795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81543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029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45791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572244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4370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55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1412C-97C1-4754-8FD6-2F810A565F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595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B80D8-6573-44D2-846E-C601535F335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743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324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B71E6-85B3-43C4-9194-A7E3C11F277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2919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679F0-5E07-43F4-A672-E1318296B0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7586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008E6-FDDA-4FD0-98C3-6DE1C4A6959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9055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B5FF1-32B8-433D-8D9D-0017120795C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9209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1B6A7-421C-4EEA-AABB-13A56A6124C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212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F0569-C8C8-4441-A83B-BFA2D94321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267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DD3A2-4A27-48DA-91E7-51FF404BA3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220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2C21B-3DA8-49FA-9A26-244DEC0007D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439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A5183-50E4-4C4E-BEF9-26EE4B55428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4289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99029-C96A-4FA2-A3AF-25A1F84F2C4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03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252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F1F41-6F25-4810-A77B-899DC4F177A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75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DBFE4-1BEC-479E-B2DE-708CA9EA1CA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993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35B47-4195-4CBC-B2F3-99BFFFAB6B2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852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199F9-F44E-4DC9-9452-60D288C7533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178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13E5D-2F63-41C1-BBAC-C6B7E9D11D9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30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A13E-3ACD-4C45-B365-6FBDAE418D1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81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4F593-D7BF-4A5D-9103-0F4ED0158D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267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A02BF-4423-466A-B1D3-52ED40549A4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71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60241-F837-478C-95EC-3F7B2FC89B0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553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144EE-C322-421A-9004-F8E9CD21B28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53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3710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28901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936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982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69100" y="6552643"/>
            <a:ext cx="1179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61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6604000" y="6552643"/>
            <a:ext cx="1344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42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6502400" y="6552643"/>
            <a:ext cx="1446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07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/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/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/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9230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E67DB-3F5A-400D-8115-4A6680BE68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1432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07D51-02AF-4D1C-9176-05ED4CC8EC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4736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AF7D3-A6F5-4055-9635-1E4600BABE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8111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08839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9ECF8-9783-4E7B-8096-7ADFB4E464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24295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B0D31-0704-4AEC-8EDB-63E3087B11E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036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919FA-F87A-4B42-A1CD-0E749B3E7D5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7882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C4B83-5714-4E51-B0B4-92E9DB4C7CF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7696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D074A-3E24-4F58-B20C-32C299F94A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01766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0CE02-E0C1-479C-9C89-82464D20701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86810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69845-D875-4C8E-A5FF-F5E2C1DC7A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27122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BS, MAC 27April15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882428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785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69100" y="6552643"/>
            <a:ext cx="1179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710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85052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6604000" y="6552643"/>
            <a:ext cx="1344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915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6502400" y="6552643"/>
            <a:ext cx="1446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398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4" y="6492875"/>
            <a:ext cx="2133600" cy="365125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srgbClr val="FFFFFF"/>
                </a:solidFill>
              </a:rPr>
              <a:pPr algn="l">
                <a:defRPr/>
              </a:pPr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639358"/>
            <a:ext cx="1905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979" y="6639357"/>
            <a:ext cx="50403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Paolo Giubellino, C23, 11, Phase-0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 userDrawn="1"/>
        </p:nvSpPr>
        <p:spPr bwMode="auto">
          <a:xfrm>
            <a:off x="7815263" y="6618404"/>
            <a:ext cx="11493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457200" rtl="0" eaLnBrk="0" latinLnBrk="0" hangingPunct="0">
              <a:defRPr sz="1200" b="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79576DC-B884-5846-8608-696B9D4DA3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Gerader Verbinder 7"/>
          <p:cNvCxnSpPr/>
          <p:nvPr userDrawn="1"/>
        </p:nvCxnSpPr>
        <p:spPr bwMode="auto">
          <a:xfrm flipV="1">
            <a:off x="0" y="6618404"/>
            <a:ext cx="9144000" cy="20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51028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15F82-5234-4DCF-AD41-9983BD24195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52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2ED2B-9E50-4E49-9718-9F7FBB8982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2336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5E68E-2541-4403-9010-A02F9CC030D8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711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2AD6-5362-4997-B65A-24F869C3135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49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55EC5-E683-4466-9D2A-18B5B1DE55F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39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6CE9E-DE5C-425E-8508-7BB075E3F4E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2190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74E3-3792-479B-B9C6-33E675921AC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48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80566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83A15-2871-4C1C-8DC7-1D1B1EEF5B9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691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C2CC7-3B04-4DE9-9E97-0D1B02C638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503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057FC-5CF4-40EB-A30B-42DC9BA58F5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385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854AC-1CBD-4CA3-9CFE-45694164581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1547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DA6640CC-19F3-40EF-A53D-2F52ED3AAEE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000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2A87BE3E-97BC-41A4-A0CC-01BE2BB6B70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378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04BEFDD0-A2E9-4110-83FD-927B38DB5D6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423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1B308-A586-45AB-A919-68E56F3344B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117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1F1D2E90-0BDA-40C0-9543-A4C5A3E5B75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620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C036A33-366A-445D-8981-8125F8235DD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59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988588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34651A7-0B32-4D61-8D77-BAB34003F38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018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686245A6-F213-4DE1-9146-5E32E4314C1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240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CF8A3CC-F4A9-419A-8AB2-032EDE1F2A2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008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0D825-752D-462B-9840-0C0FF8A71D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340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92016D1-3E7C-40AF-A369-41CC4BD17EE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855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80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5825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4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FA2B3-6747-401E-8AFD-528C055B1EB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591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GB" sz="2000">
                <a:latin typeface="Times New Roman" pitchFamily="16" charset="0"/>
              </a:rPr>
              <a:t>15/03/12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2000">
                <a:latin typeface="Times New Roman" pitchFamily="16" charset="0"/>
              </a:rPr>
              <a:t>I.Vassiliev, CBM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DDF1E8B3-038E-4A31-A787-D28B6BD676D8}" type="slidenum">
              <a:rPr lang="en-US" sz="2000">
                <a:latin typeface="Times New Roman" pitchFamily="16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‹Nr.›</a:t>
            </a:fld>
            <a:endParaRPr lang="en-US" sz="200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244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sldNum="0" hdr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r>
              <a:rPr lang="de-DE" dirty="0" smtClean="0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1" y="6560611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 defTabSz="457200"/>
            <a:r>
              <a:rPr lang="de-DE" dirty="0" smtClean="0"/>
              <a:t>The </a:t>
            </a:r>
            <a:r>
              <a:rPr lang="de-DE" dirty="0" err="1" smtClean="0"/>
              <a:t>Universe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Laboratory | Prof. Dr. Paolo </a:t>
            </a:r>
            <a:r>
              <a:rPr lang="de-DE" dirty="0" err="1" smtClean="0"/>
              <a:t>Giubellino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61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/>
              <a:t>BS, MAC 27April15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837C9B-6D25-44C5-9880-48640EF0EB05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867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r>
              <a:rPr lang="de-DE" dirty="0" smtClean="0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1" y="6560611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 defTabSz="457200"/>
            <a:r>
              <a:rPr lang="de-DE" dirty="0" smtClean="0"/>
              <a:t>The </a:t>
            </a:r>
            <a:r>
              <a:rPr lang="de-DE" dirty="0" err="1" smtClean="0"/>
              <a:t>Universe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Laboratory | Prof. Dr. Paolo </a:t>
            </a:r>
            <a:r>
              <a:rPr lang="de-DE" dirty="0" err="1" smtClean="0"/>
              <a:t>Giubellino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7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66A833-A70A-4C63-B328-A98F2A9F3A2C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9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68332E-0B85-48E8-B5C0-42BD062FF5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64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4801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</a:p>
        </p:txBody>
      </p:sp>
      <p:sp>
        <p:nvSpPr>
          <p:cNvPr id="5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</a:p>
        </p:txBody>
      </p:sp>
      <p:sp>
        <p:nvSpPr>
          <p:cNvPr id="6" name="TextBox 30"/>
          <p:cNvSpPr txBox="1"/>
          <p:nvPr/>
        </p:nvSpPr>
        <p:spPr>
          <a:xfrm>
            <a:off x="3909552" y="333093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</a:p>
        </p:txBody>
      </p:sp>
      <p:sp>
        <p:nvSpPr>
          <p:cNvPr id="7" name="TextBox 31"/>
          <p:cNvSpPr txBox="1"/>
          <p:nvPr/>
        </p:nvSpPr>
        <p:spPr>
          <a:xfrm>
            <a:off x="4067944" y="528976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0" name="TextBox 36"/>
          <p:cNvSpPr txBox="1"/>
          <p:nvPr/>
        </p:nvSpPr>
        <p:spPr>
          <a:xfrm>
            <a:off x="3752909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-5287" y="4841275"/>
            <a:ext cx="4073231" cy="7201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NUSTAR: Rare Isotope </a:t>
            </a:r>
            <a:r>
              <a:rPr lang="de-DE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beams</a:t>
            </a:r>
            <a:endParaRPr lang="de-DE" sz="1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off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stability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Nucleosynthesis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supernovae</a:t>
            </a:r>
            <a:endParaRPr lang="de-DE" sz="1600" dirty="0">
              <a:solidFill>
                <a:prstClr val="black"/>
              </a:solidFill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79723" y="5674603"/>
            <a:ext cx="3708382" cy="11387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PANDA: Antiproton-proton </a:t>
            </a:r>
            <a:r>
              <a:rPr lang="de-DE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Charmed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hadrons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(XYZ)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Gluonic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hybrids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Lambda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102565" y="914061"/>
            <a:ext cx="4595894" cy="121879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endParaRPr lang="de-DE" sz="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APPA: </a:t>
            </a:r>
            <a:r>
              <a:rPr lang="de-DE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Atomic</a:t>
            </a:r>
            <a:r>
              <a:rPr lang="de-DE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&amp; Plasma </a:t>
            </a:r>
            <a:r>
              <a:rPr lang="de-DE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Physics</a:t>
            </a:r>
            <a:r>
              <a:rPr lang="de-DE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&amp; </a:t>
            </a:r>
            <a:r>
              <a:rPr lang="de-DE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Applications</a:t>
            </a:r>
            <a:endParaRPr lang="de-DE" sz="1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Highly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charged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Plasma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Radiobiology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35496" y="3698796"/>
            <a:ext cx="3036169" cy="113877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CBM: Nucleus-</a:t>
            </a:r>
            <a:r>
              <a:rPr lang="de-DE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nucleus</a:t>
            </a:r>
            <a:r>
              <a:rPr lang="de-DE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endParaRPr lang="de-DE" sz="1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at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densities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Phase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hadrons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93" y="3486916"/>
            <a:ext cx="1131278" cy="6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759030"/>
            <a:ext cx="14938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6705237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121" y="3294485"/>
            <a:ext cx="781050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86" y="2819367"/>
            <a:ext cx="122555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36"/>
          <p:cNvSpPr txBox="1"/>
          <p:nvPr/>
        </p:nvSpPr>
        <p:spPr>
          <a:xfrm>
            <a:off x="7092280" y="401027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683568" y="548680"/>
            <a:ext cx="3433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  <a:r>
              <a:rPr lang="de-DE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Foliennummernplatzhalter 7"/>
          <p:cNvSpPr txBox="1">
            <a:spLocks/>
          </p:cNvSpPr>
          <p:nvPr/>
        </p:nvSpPr>
        <p:spPr>
          <a:xfrm>
            <a:off x="697490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0" name="Picture 2" descr="C:\Users\senger\AppData\Local\Microsoft\Windows\Temporary Internet Files\Content.Outlook\JE4H31NI\FAIR_GSI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27384"/>
            <a:ext cx="10081120" cy="700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755576" y="548680"/>
            <a:ext cx="8514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400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</a:t>
            </a:r>
            <a:r>
              <a:rPr lang="de-DE" sz="4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400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</a:t>
            </a:r>
            <a:r>
              <a:rPr lang="de-DE" sz="4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April 2018  </a:t>
            </a:r>
            <a:endParaRPr lang="en-US" sz="40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131840" y="1693080"/>
            <a:ext cx="1974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Peter Senger, GSI</a:t>
            </a:r>
            <a:endParaRPr 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45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/>
            <a:r>
              <a:rPr lang="en-US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Instead </a:t>
            </a:r>
            <a:r>
              <a:rPr lang="en-US" sz="360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conclusions </a:t>
            </a:r>
            <a:r>
              <a:rPr lang="en-US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</a:t>
            </a:r>
            <a:endParaRPr lang="en-US" sz="3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365623"/>
            <a:ext cx="5589806" cy="5506707"/>
          </a:xfrm>
        </p:spPr>
        <p:txBody>
          <a:bodyPr>
            <a:normAutofit fontScale="62500" lnSpcReduction="20000"/>
          </a:bodyPr>
          <a:lstStyle/>
          <a:p>
            <a:pPr marL="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29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Summary Recommendation of the </a:t>
            </a:r>
            <a:r>
              <a:rPr lang="en-US" sz="2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NUPECC Long Range Plan </a:t>
            </a:r>
            <a:r>
              <a:rPr lang="en-US" sz="29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presented </a:t>
            </a:r>
            <a:r>
              <a:rPr lang="en-US" sz="2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Brussels on Nov 27</a:t>
            </a:r>
            <a:r>
              <a:rPr lang="en-US" sz="2900" baseline="30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2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9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 urgently the construction of the ESFRI* flagship FAIR and develop and bring into operation the experimental program of its four scientific pillars APPA, CBM, NUSTAR and PANDA.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300" b="1" i="1" dirty="0" smtClean="0"/>
              <a:t> </a:t>
            </a:r>
            <a:endParaRPr lang="en-US" sz="13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n-US" sz="2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is a European flagship facility for the coming decades. Worldwide unique it will allow for a large variety of unprecedented fore-front research in physics and applied science. It focuses on the structure and evolution of matter. Its multi- faceted research opens a new era in our understanding of the fundamental  building blocks of matter and the forces as well as of the evolution of our Universe: the new possibilities for research in Darmstadt are unique and are expected to produce ground breaking new insights for nuclear research.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3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European Strategy Forum on Research Infrastructures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326" y="1578086"/>
            <a:ext cx="3267178" cy="465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563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10591484" cy="688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17220" y="620688"/>
            <a:ext cx="8647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de-DE" sz="2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four</a:t>
            </a:r>
            <a:r>
              <a:rPr lang="de-DE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most</a:t>
            </a:r>
            <a:r>
              <a:rPr lang="de-DE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powerful </a:t>
            </a:r>
            <a:r>
              <a:rPr lang="de-DE" sz="2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drilling</a:t>
            </a:r>
            <a:r>
              <a:rPr lang="de-DE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machines</a:t>
            </a:r>
            <a:r>
              <a:rPr lang="de-DE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de-DE" sz="2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worldwide</a:t>
            </a:r>
            <a:r>
              <a:rPr lang="de-DE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put</a:t>
            </a:r>
            <a:r>
              <a:rPr lang="de-DE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down 1350 </a:t>
            </a:r>
            <a:r>
              <a:rPr lang="de-DE" sz="2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reinforced</a:t>
            </a:r>
            <a:r>
              <a:rPr lang="de-DE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concrete</a:t>
            </a:r>
            <a:r>
              <a:rPr lang="de-DE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pillars</a:t>
            </a:r>
            <a:r>
              <a:rPr lang="de-DE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</a:t>
            </a:r>
            <a:r>
              <a:rPr lang="de-DE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60 m </a:t>
            </a:r>
            <a:r>
              <a:rPr lang="de-DE" sz="2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depth</a:t>
            </a:r>
            <a:r>
              <a:rPr lang="de-DE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</a:t>
            </a:r>
            <a:r>
              <a:rPr lang="de-DE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1.2 m </a:t>
            </a:r>
            <a:r>
              <a:rPr lang="de-DE" sz="2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diameter</a:t>
            </a:r>
            <a:r>
              <a:rPr lang="de-DE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  </a:t>
            </a:r>
          </a:p>
        </p:txBody>
      </p:sp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28925" y="-27384"/>
            <a:ext cx="9115075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Civil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construction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(Status 2014)</a:t>
            </a:r>
            <a:endParaRPr lang="de-DE" sz="36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3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B34651A7-0B32-4D61-8D77-BAB34003F38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9808"/>
            <a:ext cx="9289032" cy="589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 bwMode="auto">
          <a:xfrm>
            <a:off x="5364088" y="6368658"/>
            <a:ext cx="4032448" cy="4989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sz="2000">
              <a:solidFill>
                <a:srgbClr val="FFFFFF"/>
              </a:solidFill>
              <a:latin typeface="Times New Roman" pitchFamily="16" charset="0"/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251520" y="6309320"/>
            <a:ext cx="3888432" cy="8216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sz="2000">
              <a:solidFill>
                <a:srgbClr val="FFFFFF"/>
              </a:solidFill>
              <a:latin typeface="Times New Roman" pitchFamily="16" charset="0"/>
            </a:endParaRPr>
          </a:p>
        </p:txBody>
      </p:sp>
      <p:sp>
        <p:nvSpPr>
          <p:cNvPr id="9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30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406" r="1008" b="8935"/>
          <a:stretch/>
        </p:blipFill>
        <p:spPr bwMode="auto">
          <a:xfrm>
            <a:off x="314965" y="1085097"/>
            <a:ext cx="8747080" cy="49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203" name="Rectangle 14"/>
          <p:cNvSpPr>
            <a:spLocks/>
          </p:cNvSpPr>
          <p:nvPr/>
        </p:nvSpPr>
        <p:spPr bwMode="auto">
          <a:xfrm>
            <a:off x="5599100" y="1265117"/>
            <a:ext cx="3544900" cy="99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Synchrotrons:    1.1 km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HESR:		    0.6 km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beamlines: 3.2 km</a:t>
            </a:r>
          </a:p>
        </p:txBody>
      </p:sp>
      <p:sp>
        <p:nvSpPr>
          <p:cNvPr id="8205" name="Rectangle 16"/>
          <p:cNvSpPr>
            <a:spLocks/>
          </p:cNvSpPr>
          <p:nvPr/>
        </p:nvSpPr>
        <p:spPr bwMode="auto">
          <a:xfrm>
            <a:off x="341530" y="3200332"/>
            <a:ext cx="1106615" cy="63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SIS 18</a:t>
            </a:r>
          </a:p>
        </p:txBody>
      </p:sp>
      <p:sp>
        <p:nvSpPr>
          <p:cNvPr id="820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5028"/>
            <a:ext cx="9144000" cy="928688"/>
          </a:xfrm>
          <a:ln>
            <a:noFill/>
          </a:ln>
        </p:spPr>
        <p:txBody>
          <a:bodyPr lIns="91440" tIns="45720" rIns="91440" bIns="45720" anchor="ctr"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Civil Construction </a:t>
            </a:r>
            <a:endParaRPr lang="de-DE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4"/>
          <p:cNvSpPr>
            <a:spLocks/>
          </p:cNvSpPr>
          <p:nvPr/>
        </p:nvSpPr>
        <p:spPr bwMode="auto">
          <a:xfrm>
            <a:off x="269960" y="5045537"/>
            <a:ext cx="6533780" cy="152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area &gt; 200 000 m</a:t>
            </a:r>
            <a:r>
              <a:rPr lang="en-US" sz="2000" baseline="30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buildings ~ 98 000 m</a:t>
            </a:r>
            <a:r>
              <a:rPr lang="en-US" sz="2000" baseline="30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Usable area ~ 135 000 m</a:t>
            </a:r>
            <a:r>
              <a:rPr lang="en-US" sz="2000" baseline="30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of buildings ~ 1 049 000 m</a:t>
            </a:r>
            <a:r>
              <a:rPr lang="en-US" sz="2000" baseline="30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Substructure: 1350 pillars,  60 m deep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84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1S-3S-BUI-COM_130410_0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7"/>
          <a:stretch/>
        </p:blipFill>
        <p:spPr bwMode="auto">
          <a:xfrm>
            <a:off x="288925" y="354842"/>
            <a:ext cx="8604250" cy="592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9" descr="SIS100-300-S5-071108_0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1" b="41011"/>
          <a:stretch>
            <a:fillRect/>
          </a:stretch>
        </p:blipFill>
        <p:spPr bwMode="auto">
          <a:xfrm>
            <a:off x="0" y="5623821"/>
            <a:ext cx="9144000" cy="123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0" y="0"/>
            <a:ext cx="9144000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kern="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Tunnel for SIS100/300</a:t>
            </a:r>
            <a:endParaRPr lang="de-DE" sz="3600" kern="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51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t="20784" r="25577" b="13988"/>
          <a:stretch>
            <a:fillRect/>
          </a:stretch>
        </p:blipFill>
        <p:spPr bwMode="auto">
          <a:xfrm>
            <a:off x="2628900" y="1799894"/>
            <a:ext cx="3455988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D1B6A7-421C-4EEA-AABB-13A56A6124CA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787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302583" y="116632"/>
            <a:ext cx="6813550" cy="787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Project </a:t>
            </a:r>
            <a:r>
              <a:rPr lang="en-US" altLang="en-US" sz="3600" b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 2018</a:t>
            </a:r>
            <a:endParaRPr lang="en-US" altLang="en-US" sz="3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-36512" y="1412776"/>
            <a:ext cx="4905550" cy="4748288"/>
          </a:xfrm>
        </p:spPr>
        <p:txBody>
          <a:bodyPr rtlCol="0">
            <a:no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Successful restart in 2015 and 2016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excavation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trench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sheeting in July 2017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Civil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Area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North, i.e. SIS-100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tunnel plus adjacent buildings including the CBM building, has been awarded on January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r>
              <a:rPr lang="en-US" sz="20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2018.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Shell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will start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mid 2018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ompletion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all buildings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2022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integrated planning for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commissioning 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entire project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Completion of the full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facility by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6"/>
          <a:stretch/>
        </p:blipFill>
        <p:spPr bwMode="auto">
          <a:xfrm>
            <a:off x="4803172" y="1267768"/>
            <a:ext cx="4233324" cy="252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803172" y="3625279"/>
            <a:ext cx="4233324" cy="307777"/>
          </a:xfrm>
          <a:prstGeom prst="rect">
            <a:avLst/>
          </a:prstGeom>
          <a:solidFill>
            <a:srgbClr val="FDBB63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</a:rPr>
              <a:t>Ground breaking - 4 July 2017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760657" y="6361583"/>
            <a:ext cx="4275839" cy="307777"/>
          </a:xfrm>
          <a:prstGeom prst="rect">
            <a:avLst/>
          </a:prstGeom>
          <a:solidFill>
            <a:srgbClr val="FDBB63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</a:rPr>
              <a:t>Excavation SIS100 tunnel - Nov 2017</a:t>
            </a:r>
          </a:p>
        </p:txBody>
      </p:sp>
      <p:pic>
        <p:nvPicPr>
          <p:cNvPr id="1026" name="Picture 2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657" y="3967971"/>
            <a:ext cx="4275839" cy="241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7098998" y="6555851"/>
            <a:ext cx="1587801" cy="365125"/>
          </a:xfrm>
          <a:prstGeom prst="rect">
            <a:avLst/>
          </a:prstGeom>
        </p:spPr>
        <p:txBody>
          <a:bodyPr/>
          <a:lstStyle/>
          <a:p>
            <a:fld id="{0DCC8DDF-7ABC-9A4A-977E-E3234F04E4D4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196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268872"/>
            <a:ext cx="8391826" cy="5155397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First of Series (</a:t>
            </a:r>
            <a:r>
              <a:rPr lang="en-US" dirty="0" err="1" smtClean="0">
                <a:latin typeface="Calibri" panose="020F0502020204030204" pitchFamily="34" charset="0"/>
              </a:rPr>
              <a:t>FoS</a:t>
            </a:r>
            <a:r>
              <a:rPr lang="en-US" dirty="0" smtClean="0">
                <a:latin typeface="Calibri" panose="020F0502020204030204" pitchFamily="34" charset="0"/>
              </a:rPr>
              <a:t>) of major components for SIS 100</a:t>
            </a:r>
          </a:p>
        </p:txBody>
      </p:sp>
      <p:pic>
        <p:nvPicPr>
          <p:cNvPr id="10" name="Grafik 9" descr="H:\1_FAIRGSI$docu\1_Machines\2.8_SIS100\2.8.11_SIS100-Special_Installations\2.8.11.1 - Kryokollimator\Meetings\2017-03-21 - FOS2 Montagevorbereitung\Bilder\IMG_932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74" r="6794"/>
          <a:stretch/>
        </p:blipFill>
        <p:spPr bwMode="auto">
          <a:xfrm>
            <a:off x="3214500" y="1895475"/>
            <a:ext cx="2808000" cy="216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H:\1_FAIRGSI$docu\1_Machines\2.8_SIS100\2.8.2_SIS100-Magnets\2.8.12.14_QP-Units@JINR\06_Meetings\Steering Meetings\Steering_Meeting_20170725\IMG_20170621_090318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0018" r="20018"/>
          <a:stretch/>
        </p:blipFill>
        <p:spPr bwMode="auto">
          <a:xfrm>
            <a:off x="3420000" y="4198305"/>
            <a:ext cx="2601858" cy="214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 descr="H:\1_FAIRGSI$docu\1_Machines\2.8_SIS100\2.8.4_SIS100-Ring_RF\2.8.4.1_Acceleration_System\Miscellaneous\Fotos\220217\P222977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8" r="6220"/>
          <a:stretch/>
        </p:blipFill>
        <p:spPr bwMode="auto">
          <a:xfrm>
            <a:off x="6185324" y="4182031"/>
            <a:ext cx="2814675" cy="2162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2" descr="H:\1_FAIRGSI$docu\1_Machines\2.8_SIS100\2.8.4_SIS100-Ring_RF\2.8.4.3_Bunch_Compressor\Miscellaneous\Fotos\130116\04_13011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87" r="3087"/>
          <a:stretch/>
        </p:blipFill>
        <p:spPr bwMode="auto">
          <a:xfrm>
            <a:off x="153525" y="4191001"/>
            <a:ext cx="3667124" cy="215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 descr="H:\1_FAIRGSI$docu\1_Machines\2.8_SIS100\2.8.12_SIS100-Local_Cryogenics\2.8.12.5_ByPassLine&amp;EndBoxes\04_Quality_Assurance\1S4EYP\04_Delivery\FoS Arrival at GSI\1_07071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97" r="11154"/>
          <a:stretch/>
        </p:blipFill>
        <p:spPr bwMode="auto">
          <a:xfrm>
            <a:off x="5868000" y="1895475"/>
            <a:ext cx="3132000" cy="2161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d 9" descr="sis100-dipol-bn_sikler_03_k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40" t="22807" r="33960" b="13140"/>
          <a:stretch/>
        </p:blipFill>
        <p:spPr>
          <a:xfrm>
            <a:off x="-432000" y="1895475"/>
            <a:ext cx="3636000" cy="2145345"/>
          </a:xfrm>
          <a:prstGeom prst="rect">
            <a:avLst/>
          </a:prstGeom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251802" y="3702266"/>
            <a:ext cx="2014660" cy="33855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>
                <a:solidFill>
                  <a:srgbClr val="FFFFFF"/>
                </a:solidFill>
                <a:cs typeface="Arial" charset="0"/>
              </a:rPr>
              <a:t>FoS</a:t>
            </a: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 Dipole Magnet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3309083" y="3718540"/>
            <a:ext cx="1907686" cy="338554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>
                <a:solidFill>
                  <a:srgbClr val="FFFFFF"/>
                </a:solidFill>
                <a:cs typeface="Arial" charset="0"/>
              </a:rPr>
              <a:t>FoS</a:t>
            </a: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de-DE" sz="1600" b="1" dirty="0" err="1">
                <a:solidFill>
                  <a:srgbClr val="FFFFFF"/>
                </a:solidFill>
                <a:cs typeface="Arial" charset="0"/>
              </a:rPr>
              <a:t>Cryo</a:t>
            </a: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 Catcher</a:t>
            </a: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3943691" y="5759302"/>
            <a:ext cx="1914540" cy="584776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>
                <a:solidFill>
                  <a:srgbClr val="FFFFFF"/>
                </a:solidFill>
                <a:cs typeface="Arial" charset="0"/>
              </a:rPr>
              <a:t>FoS</a:t>
            </a: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 Dipole </a:t>
            </a:r>
            <a:br>
              <a:rPr lang="de-DE" sz="1600" b="1" dirty="0">
                <a:solidFill>
                  <a:srgbClr val="FFFFFF"/>
                </a:solidFill>
                <a:cs typeface="Arial" charset="0"/>
              </a:rPr>
            </a:b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Quadrupole Unit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251803" y="6005096"/>
            <a:ext cx="2542198" cy="33855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>
                <a:solidFill>
                  <a:srgbClr val="FFFFFF"/>
                </a:solidFill>
                <a:cs typeface="Arial" charset="0"/>
              </a:rPr>
              <a:t>FoS</a:t>
            </a: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de-DE" sz="1600" b="1" dirty="0" err="1">
                <a:solidFill>
                  <a:srgbClr val="FFFFFF"/>
                </a:solidFill>
                <a:cs typeface="Arial" charset="0"/>
              </a:rPr>
              <a:t>Bunch</a:t>
            </a: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de-DE" sz="1600" b="1" dirty="0" err="1">
                <a:solidFill>
                  <a:srgbClr val="FFFFFF"/>
                </a:solidFill>
                <a:cs typeface="Arial" charset="0"/>
              </a:rPr>
              <a:t>Compressor</a:t>
            </a:r>
            <a:endParaRPr lang="de-DE" sz="1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172367" y="3712035"/>
            <a:ext cx="2238942" cy="33855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>
                <a:solidFill>
                  <a:srgbClr val="FFFFFF"/>
                </a:solidFill>
                <a:cs typeface="Arial" charset="0"/>
              </a:rPr>
              <a:t>FoS</a:t>
            </a: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de-DE" sz="1600" b="1" dirty="0" err="1">
                <a:solidFill>
                  <a:srgbClr val="FFFFFF"/>
                </a:solidFill>
                <a:cs typeface="Arial" charset="0"/>
              </a:rPr>
              <a:t>Cro</a:t>
            </a: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-Bypass Line</a:t>
            </a: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6172366" y="6005096"/>
            <a:ext cx="2642025" cy="33855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>
                <a:solidFill>
                  <a:srgbClr val="FFFFFF"/>
                </a:solidFill>
                <a:cs typeface="Arial" charset="0"/>
              </a:rPr>
              <a:t>FoS</a:t>
            </a: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 RF </a:t>
            </a:r>
            <a:r>
              <a:rPr lang="de-DE" sz="1600" b="1" dirty="0" err="1">
                <a:solidFill>
                  <a:srgbClr val="FFFFFF"/>
                </a:solidFill>
                <a:cs typeface="Arial" charset="0"/>
              </a:rPr>
              <a:t>Cavity</a:t>
            </a: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 System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098998" y="6555851"/>
            <a:ext cx="1587801" cy="365125"/>
          </a:xfrm>
          <a:prstGeom prst="rect">
            <a:avLst/>
          </a:prstGeom>
        </p:spPr>
        <p:txBody>
          <a:bodyPr/>
          <a:lstStyle/>
          <a:p>
            <a:fld id="{0DCC8DDF-7ABC-9A4A-977E-E3234F04E4D4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22" name="Titel 2"/>
          <p:cNvSpPr>
            <a:spLocks noGrp="1"/>
          </p:cNvSpPr>
          <p:nvPr>
            <p:ph type="title"/>
          </p:nvPr>
        </p:nvSpPr>
        <p:spPr>
          <a:xfrm>
            <a:off x="-36512" y="-94704"/>
            <a:ext cx="6813550" cy="787400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of accelerator  components</a:t>
            </a:r>
            <a:endParaRPr lang="en-US" sz="2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90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04_PANA\P1040825.JP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0" t="-1" b="-4219"/>
          <a:stretch/>
        </p:blipFill>
        <p:spPr bwMode="auto">
          <a:xfrm>
            <a:off x="726143" y="2949787"/>
            <a:ext cx="3870009" cy="380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W:\Projekte\GSI\SMT\STF\VorbereitungHe-Anschlüsse\P10407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9199" r="-5652"/>
          <a:stretch/>
        </p:blipFill>
        <p:spPr bwMode="auto">
          <a:xfrm>
            <a:off x="4601277" y="1197997"/>
            <a:ext cx="4034368" cy="322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DCIM\104_PANA\P10408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15" y="1197998"/>
            <a:ext cx="3871362" cy="279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W:\Projekte\GSI\SMT\PTF\KalteSpule_CERN\SchaftEnwicklung\Fotos\P10407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365"/>
          <a:stretch/>
        </p:blipFill>
        <p:spPr bwMode="auto">
          <a:xfrm>
            <a:off x="4596153" y="3993776"/>
            <a:ext cx="3770552" cy="276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03481" y="274203"/>
            <a:ext cx="6942137" cy="648072"/>
          </a:xfrm>
        </p:spPr>
        <p:txBody>
          <a:bodyPr>
            <a:noAutofit/>
          </a:bodyPr>
          <a:lstStyle/>
          <a:p>
            <a:r>
              <a:rPr lang="en-US" alt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sz="28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 SIS100 dipole magnets have been </a:t>
            </a:r>
            <a:br>
              <a:rPr lang="en-US" altLang="en-US" sz="28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delivered and are being cold-tested …</a:t>
            </a:r>
          </a:p>
        </p:txBody>
      </p:sp>
    </p:spTree>
    <p:extLst>
      <p:ext uri="{BB962C8B-B14F-4D97-AF65-F5344CB8AC3E}">
        <p14:creationId xmlns:p14="http://schemas.microsoft.com/office/powerpoint/2010/main" val="3564781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Collaboration Members by Country</a:t>
            </a:r>
            <a:endParaRPr lang="en-GB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52832"/>
            <a:ext cx="7977683" cy="563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1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1_Template_FAIR_Power_Point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346</Words>
  <Application>Microsoft Office PowerPoint</Application>
  <PresentationFormat>Bildschirmpräsentation (4:3)</PresentationFormat>
  <Paragraphs>83</Paragraphs>
  <Slides>10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8</vt:i4>
      </vt:variant>
      <vt:variant>
        <vt:lpstr>Folientitel</vt:lpstr>
      </vt:variant>
      <vt:variant>
        <vt:i4>10</vt:i4>
      </vt:variant>
    </vt:vector>
  </HeadingPairs>
  <TitlesOfParts>
    <vt:vector size="18" baseType="lpstr">
      <vt:lpstr>5_Talks2012</vt:lpstr>
      <vt:lpstr>8_Benutzerdefiniertes Design</vt:lpstr>
      <vt:lpstr>2_Office Theme</vt:lpstr>
      <vt:lpstr>fair-gsi-folienmaster_2016</vt:lpstr>
      <vt:lpstr>1_Template_FAIR_Power_Point</vt:lpstr>
      <vt:lpstr>1_fair-gsi-folienmaster_2016</vt:lpstr>
      <vt:lpstr>1_Default Design</vt:lpstr>
      <vt:lpstr>4_Office Theme</vt:lpstr>
      <vt:lpstr>PowerPoint-Präsentation</vt:lpstr>
      <vt:lpstr>PowerPoint-Präsentation</vt:lpstr>
      <vt:lpstr>PowerPoint-Präsentation</vt:lpstr>
      <vt:lpstr>FAIR Civil Construction </vt:lpstr>
      <vt:lpstr>PowerPoint-Präsentation</vt:lpstr>
      <vt:lpstr>FAIR Project Status 2018</vt:lpstr>
      <vt:lpstr>Construction of accelerator  components</vt:lpstr>
      <vt:lpstr> 19 SIS100 dipole magnets have been  delivered and are being cold-tested …</vt:lpstr>
      <vt:lpstr>Collaboration Members by Country</vt:lpstr>
      <vt:lpstr>Instead of conclusions ...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Senger, Peter Prof. Dr.</dc:creator>
  <cp:lastModifiedBy>Senger, Peter Prof. Dr.</cp:lastModifiedBy>
  <cp:revision>5</cp:revision>
  <dcterms:created xsi:type="dcterms:W3CDTF">2018-04-06T12:14:34Z</dcterms:created>
  <dcterms:modified xsi:type="dcterms:W3CDTF">2018-04-23T14:04:59Z</dcterms:modified>
</cp:coreProperties>
</file>