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77" r:id="rId2"/>
    <p:sldMasterId id="2147483879" r:id="rId3"/>
    <p:sldMasterId id="2147483881" r:id="rId4"/>
    <p:sldMasterId id="2147483883" r:id="rId5"/>
    <p:sldMasterId id="2147483885" r:id="rId6"/>
    <p:sldMasterId id="2147483887" r:id="rId7"/>
    <p:sldMasterId id="2147483888" r:id="rId8"/>
  </p:sldMasterIdLst>
  <p:notesMasterIdLst>
    <p:notesMasterId r:id="rId17"/>
  </p:notesMasterIdLst>
  <p:handoutMasterIdLst>
    <p:handoutMasterId r:id="rId18"/>
  </p:handoutMasterIdLst>
  <p:sldIdLst>
    <p:sldId id="256" r:id="rId9"/>
    <p:sldId id="1258" r:id="rId10"/>
    <p:sldId id="1245" r:id="rId11"/>
    <p:sldId id="1259" r:id="rId12"/>
    <p:sldId id="1260" r:id="rId13"/>
    <p:sldId id="1091" r:id="rId14"/>
    <p:sldId id="1253" r:id="rId15"/>
    <p:sldId id="1203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056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732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4091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99CC00"/>
    <a:srgbClr val="FFFF99"/>
    <a:srgbClr val="CC9900"/>
    <a:srgbClr val="F7DE99"/>
    <a:srgbClr val="F4D376"/>
    <a:srgbClr val="FAF76F"/>
    <a:srgbClr val="FF00FF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9834" autoAdjust="0"/>
  </p:normalViewPr>
  <p:slideViewPr>
    <p:cSldViewPr showGuides="1">
      <p:cViewPr varScale="1">
        <p:scale>
          <a:sx n="75" d="100"/>
          <a:sy n="75" d="100"/>
        </p:scale>
        <p:origin x="-1080" y="-90"/>
      </p:cViewPr>
      <p:guideLst>
        <p:guide orient="horz" pos="872"/>
        <p:guide pos="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670F038-3EFE-4F56-A71A-5D61BDF7BD6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448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F97E616-A192-41A1-B3CF-50B5C62B7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26AA8-8F76-4584-BADC-B62B80CA0B8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F5842A-1B60-427D-853F-206015A659D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BF376F-9384-4D45-AC6B-42E5B758CD1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8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8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BF2-260E-4FEC-B69A-AFCEF5050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03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ABA0-B6F1-42F4-A694-D745110F7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14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B03E-19D1-47AB-AEBD-D732A391C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18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499-A970-417D-89E6-E2588E53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85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60" indent="0">
              <a:buNone/>
              <a:defRPr sz="1800"/>
            </a:lvl2pPr>
            <a:lvl3pPr marL="913520" indent="0">
              <a:buNone/>
              <a:defRPr sz="1600"/>
            </a:lvl3pPr>
            <a:lvl4pPr marL="1370281" indent="0">
              <a:buNone/>
              <a:defRPr sz="1400"/>
            </a:lvl4pPr>
            <a:lvl5pPr marL="1827041" indent="0">
              <a:buNone/>
              <a:defRPr sz="1400"/>
            </a:lvl5pPr>
            <a:lvl6pPr marL="2283805" indent="0">
              <a:buNone/>
              <a:defRPr sz="1400"/>
            </a:lvl6pPr>
            <a:lvl7pPr marL="2740568" indent="0">
              <a:buNone/>
              <a:defRPr sz="1400"/>
            </a:lvl7pPr>
            <a:lvl8pPr marL="3197328" indent="0">
              <a:buNone/>
              <a:defRPr sz="1400"/>
            </a:lvl8pPr>
            <a:lvl9pPr marL="36540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919-246A-4AFC-802A-BEADB006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78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7FC-32CD-4668-A07E-775448BE2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00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43A5-31A9-458C-A340-068F0C1D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31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CA76-81FF-4046-90EE-6DC48B0E2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48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77E8-AC98-4CD8-ABC5-3B72EA732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97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5FF2-511A-4360-9150-4BB2D4F7E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6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60" indent="0">
              <a:buNone/>
              <a:defRPr sz="2800"/>
            </a:lvl2pPr>
            <a:lvl3pPr marL="913520" indent="0">
              <a:buNone/>
              <a:defRPr sz="2400"/>
            </a:lvl3pPr>
            <a:lvl4pPr marL="1370281" indent="0">
              <a:buNone/>
              <a:defRPr sz="2000"/>
            </a:lvl4pPr>
            <a:lvl5pPr marL="1827041" indent="0">
              <a:buNone/>
              <a:defRPr sz="2000"/>
            </a:lvl5pPr>
            <a:lvl6pPr marL="2283805" indent="0">
              <a:buNone/>
              <a:defRPr sz="2000"/>
            </a:lvl6pPr>
            <a:lvl7pPr marL="2740568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6BDA-1C93-49CA-B587-30430B7BD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94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02400"/>
            <a:ext cx="472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fld id="{EB69988C-A6AF-4154-9A69-9EB37EB2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pic>
        <p:nvPicPr>
          <p:cNvPr id="1033" name="Picture 9" descr="QuarksGluons1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5pPr>
      <a:lvl6pPr marL="45676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352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028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704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572" indent="-3425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69285" indent="-3251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Comic Sans MS" panose="030F0702030302020204" pitchFamily="66" charset="0"/>
        </a:defRPr>
      </a:lvl2pPr>
      <a:lvl3pPr marL="1021370" indent="-3505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Comic Sans MS" panose="030F0702030302020204" pitchFamily="66" charset="0"/>
        </a:defRPr>
      </a:lvl3pPr>
      <a:lvl4pPr marL="1338569" indent="-3156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omic Sans MS" panose="030F0702030302020204" pitchFamily="66" charset="0"/>
        </a:defRPr>
      </a:lvl4pPr>
      <a:lvl5pPr marL="1679549" indent="-3394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omic Sans MS" panose="030F0702030302020204" pitchFamily="66" charset="0"/>
        </a:defRPr>
      </a:lvl5pPr>
      <a:lvl6pPr marL="2136309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072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49834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6595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24-25 April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 Magnet CDR Round 2, GSI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b="0" smtClean="0">
                <a:cs typeface="Arial" charset="0"/>
              </a:rPr>
              <a:t>CBM Magnet CDR Round 2, GSI - Walter F.J. Müller, FAIR</a:t>
            </a:r>
            <a:endParaRPr lang="de-DE" b="0"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1837C9B-6D25-44C5-9880-48640EF0EB05}" type="slidenum">
              <a:rPr lang="de-DE" b="0"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de-DE" b="0"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sz="18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5173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84657"/>
            <a:ext cx="8229600" cy="23449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Status of the CBM Experiment</a:t>
            </a:r>
            <a:b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Key Dates for CBM Magnet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95800"/>
            <a:ext cx="6248400" cy="2120900"/>
          </a:xfrm>
        </p:spPr>
        <p:txBody>
          <a:bodyPr/>
          <a:lstStyle/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Walter F.J. Müller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, FAIR, Darmstadt</a:t>
            </a:r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CBM </a:t>
            </a:r>
            <a:r>
              <a:rPr lang="en-US" altLang="en-US" dirty="0" smtClean="0"/>
              <a:t>Magnet CDR Round 2</a:t>
            </a:r>
            <a:r>
              <a:rPr lang="en-US" altLang="en-US" dirty="0" smtClean="0">
                <a:latin typeface="Comic Sans MS" pitchFamily="66" charset="0"/>
              </a:rPr>
              <a:t>, GSI</a:t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/>
              <a:t>24-25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 smtClean="0"/>
              <a:t>April</a:t>
            </a:r>
            <a:r>
              <a:rPr lang="en-US" altLang="en-US" dirty="0" smtClean="0">
                <a:latin typeface="Comic Sans MS" pitchFamily="66" charset="0"/>
              </a:rPr>
              <a:t> 2018</a:t>
            </a:r>
          </a:p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076" name="Picture 11" descr="QuarksGluons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3514"/>
            <a:ext cx="1600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Construction on Track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26" name="Picture 2" descr="C:\Users\mueller\Desktop\20180319_110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2" y="1035556"/>
            <a:ext cx="9141728" cy="58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26"/>
          <p:cNvSpPr/>
          <p:nvPr/>
        </p:nvSpPr>
        <p:spPr>
          <a:xfrm>
            <a:off x="5714432" y="6517394"/>
            <a:ext cx="3427296" cy="33890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picture taken March 19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2018</a:t>
            </a:r>
            <a:endParaRPr lang="en-US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4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Major External Milestones for CBM	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4930496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G014 (CBM building) 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shell completed	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Dec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‘20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installation window	Dec ‘21 to Mar ‘22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transition to ‘user mode’	Dec ‘22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dirty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Cryogenics and Accelerator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Cryogenics ready in G014	Mar ’23</a:t>
            </a:r>
            <a:endParaRPr lang="en-US" altLang="en-US" sz="16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ready for beam	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Jun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‘24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HEBT ready for beam	Aug ‘24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pilot beam	Nov ’24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SIS-100 ‘1 user, low intensity’	Feb’ 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Rechteck 26"/>
          <p:cNvSpPr/>
          <p:nvPr/>
        </p:nvSpPr>
        <p:spPr>
          <a:xfrm>
            <a:off x="1685856" y="2887848"/>
            <a:ext cx="685459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Notes: </a:t>
            </a:r>
          </a:p>
          <a:p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during ‘installation window’ building is still in ‘construction site’ mode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only very basic ventilation and power services available</a:t>
            </a:r>
            <a:b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mainly useful for bringing in robust mechanical structures</a:t>
            </a:r>
          </a:p>
        </p:txBody>
      </p:sp>
      <p:sp>
        <p:nvSpPr>
          <p:cNvPr id="10" name="Rechteck 26"/>
          <p:cNvSpPr/>
          <p:nvPr/>
        </p:nvSpPr>
        <p:spPr>
          <a:xfrm>
            <a:off x="6616352" y="4878585"/>
            <a:ext cx="2527648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b="0" dirty="0">
                <a:solidFill>
                  <a:prstClr val="black"/>
                </a:solidFill>
                <a:latin typeface="Comic Sans MS" panose="030F0702030302020204" pitchFamily="66" charset="0"/>
              </a:rPr>
              <a:t>D</a:t>
            </a:r>
            <a:r>
              <a:rPr lang="en-US" sz="12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epending on whom one asks first opportunistic test beam (few hours parasitic to SIS-100 commissioning) might start between Jul and Nov ‘24. </a:t>
            </a:r>
          </a:p>
        </p:txBody>
      </p:sp>
      <p:sp>
        <p:nvSpPr>
          <p:cNvPr id="11" name="Rechteck 26"/>
          <p:cNvSpPr/>
          <p:nvPr/>
        </p:nvSpPr>
        <p:spPr>
          <a:xfrm>
            <a:off x="6616352" y="5883333"/>
            <a:ext cx="252537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for CBM M11 Mar’24 </a:t>
            </a:r>
          </a:p>
        </p:txBody>
      </p:sp>
      <p:sp>
        <p:nvSpPr>
          <p:cNvPr id="12" name="Rechteck 26"/>
          <p:cNvSpPr/>
          <p:nvPr/>
        </p:nvSpPr>
        <p:spPr>
          <a:xfrm>
            <a:off x="6614080" y="4451176"/>
            <a:ext cx="2527648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b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Cryo</a:t>
            </a:r>
            <a:r>
              <a:rPr lang="en-US" sz="1200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plant still on commissioning</a:t>
            </a:r>
          </a:p>
        </p:txBody>
      </p:sp>
      <p:sp>
        <p:nvSpPr>
          <p:cNvPr id="13" name="Rechteck 26"/>
          <p:cNvSpPr/>
          <p:nvPr/>
        </p:nvSpPr>
        <p:spPr>
          <a:xfrm>
            <a:off x="6015072" y="-34783"/>
            <a:ext cx="3128928" cy="27699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Dates checked &amp; updated 2018-04-22</a:t>
            </a:r>
            <a:endParaRPr lang="en-US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hteck 26"/>
          <p:cNvSpPr/>
          <p:nvPr/>
        </p:nvSpPr>
        <p:spPr>
          <a:xfrm>
            <a:off x="1588" y="2117"/>
            <a:ext cx="3127340" cy="27699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Very o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ften shown slide</a:t>
            </a:r>
            <a:endParaRPr lang="en-US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6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Installation Options for Magnet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4930496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Use installation window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 magnet in  Dec’21 to Mar’22 window</a:t>
            </a:r>
          </a:p>
          <a:p>
            <a:pPr lvl="2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Note 1: window will most likely be longer !</a:t>
            </a:r>
          </a:p>
          <a:p>
            <a:pPr lvl="2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Note 2: only basic construction site services available</a:t>
            </a:r>
          </a:p>
          <a:p>
            <a:pPr lvl="2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Note 3: other installation work in parallel (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e.g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mounting 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structs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)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do bring-up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starting when 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Cryo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is ready, earliest Mar’23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endParaRPr lang="en-US" altLang="en-US" sz="400" dirty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After building acceptance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 magnet starting Dec’22</a:t>
            </a:r>
          </a:p>
          <a:p>
            <a:pPr lvl="2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Note 1: now full services available, except 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Cryo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2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Note 2: many parties in the cave !</a:t>
            </a:r>
          </a:p>
          <a:p>
            <a:pPr lvl="1" eaLnBrk="1" hangingPunct="1">
              <a:tabLst>
                <a:tab pos="900113" algn="l"/>
                <a:tab pos="46609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bring-up when </a:t>
            </a:r>
            <a:r>
              <a:rPr lang="en-US" altLang="en-US" dirty="0" err="1" smtClean="0">
                <a:cs typeface="Arial" charset="0"/>
                <a:sym typeface="Wingdings" pitchFamily="2" charset="2"/>
              </a:rPr>
              <a:t>Cryo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is ready, earliest Mar’23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28517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Time required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commissioning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92" y="1384648"/>
            <a:ext cx="8149808" cy="4930496"/>
          </a:xfrm>
        </p:spPr>
        <p:txBody>
          <a:bodyPr/>
          <a:lstStyle/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Many other activities depend on the milestone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        Magnet ready for operation [M11]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the most notable ones are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magnet upstream remap with MUCH absorber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installation STS in magnet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commissioning STS</a:t>
            </a: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endParaRPr lang="en-US" altLang="en-US" dirty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It is essential to understand the time required for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cold-commissioning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quench testing</a:t>
            </a:r>
          </a:p>
          <a:p>
            <a:pPr lvl="1" eaLnBrk="1" hangingPunct="1">
              <a:tabLst>
                <a:tab pos="900113" algn="l"/>
                <a:tab pos="50292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etc.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64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1FC33-8C8A-4479-A896-9B87A16EBBB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  <p:sp>
        <p:nvSpPr>
          <p:cNvPr id="1694723" name="Text Box 3"/>
          <p:cNvSpPr txBox="1">
            <a:spLocks noChangeArrowheads="1"/>
          </p:cNvSpPr>
          <p:nvPr/>
        </p:nvSpPr>
        <p:spPr bwMode="auto">
          <a:xfrm>
            <a:off x="838200" y="2062170"/>
            <a:ext cx="7380288" cy="2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 for 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attention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421313"/>
            <a:ext cx="1371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FAIR_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326064"/>
            <a:ext cx="1066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78471"/>
            <a:ext cx="1498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2512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Schedule: SIS100 and CBM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4090408"/>
            <a:ext cx="8780960" cy="204435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line: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2021 to Jul 2022	</a:t>
            </a:r>
            <a:r>
              <a:rPr lang="en-US" altLang="en-US" dirty="0">
                <a:cs typeface="Arial" charset="0"/>
                <a:sym typeface="Wingdings" pitchFamily="2" charset="2"/>
              </a:rPr>
              <a:t> 1</a:t>
            </a:r>
            <a:r>
              <a:rPr lang="en-US" altLang="en-US" baseline="30000" dirty="0">
                <a:cs typeface="Arial" charset="0"/>
                <a:sym typeface="Wingdings" pitchFamily="2" charset="2"/>
              </a:rPr>
              <a:t>st</a:t>
            </a:r>
            <a:r>
              <a:rPr lang="en-US" altLang="en-US" dirty="0">
                <a:cs typeface="Arial" charset="0"/>
                <a:sym typeface="Wingdings" pitchFamily="2" charset="2"/>
              </a:rPr>
              <a:t> installation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window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	</a:t>
            </a:r>
            <a:r>
              <a:rPr lang="en-US" altLang="en-US" dirty="0">
                <a:cs typeface="Arial" charset="0"/>
                <a:sym typeface="Wingdings" pitchFamily="2" charset="2"/>
              </a:rPr>
              <a:t> Building acceptance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to Jun 2024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Installation &amp; commissioning w/o beam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Jun 2024 to Mar 2025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ommissioning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beam</a:t>
            </a:r>
            <a:r>
              <a:rPr lang="en-US" altLang="en-US" dirty="0">
                <a:cs typeface="Arial" charset="0"/>
                <a:sym typeface="Wingdings" pitchFamily="2" charset="2"/>
              </a:rPr>
              <a:t> from SIS100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384648"/>
            <a:ext cx="9141728" cy="132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" y="2783508"/>
            <a:ext cx="9128834" cy="1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26"/>
          <p:cNvSpPr/>
          <p:nvPr/>
        </p:nvSpPr>
        <p:spPr>
          <a:xfrm>
            <a:off x="2347264" y="6014504"/>
            <a:ext cx="4449472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Schedule Quite Stable 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hteck 26"/>
          <p:cNvSpPr/>
          <p:nvPr/>
        </p:nvSpPr>
        <p:spPr>
          <a:xfrm>
            <a:off x="483296" y="843496"/>
            <a:ext cx="793689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Slide shown on Spring 17 CBM Week in plenary on 23</a:t>
            </a:r>
            <a:r>
              <a:rPr lang="en-US" b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rd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228324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24-25 April 2018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 Magnet CDR Round 2, GSI - Walter F.J. Müller, FAIR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FC02-7EDC-4E2A-80E9-9847D5530CF2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838200" y="2263108"/>
            <a:ext cx="7380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Backup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60653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-ana-frame">
  <a:themeElements>
    <a:clrScheme name="sim-ana-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im-ana-fra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-ana-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sim-ana-frame</Template>
  <TotalTime>0</TotalTime>
  <Words>370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sim-ana-frame</vt:lpstr>
      <vt:lpstr>Talks2012</vt:lpstr>
      <vt:lpstr>1_Talks2012</vt:lpstr>
      <vt:lpstr>2_Talks2012</vt:lpstr>
      <vt:lpstr>3_Talks2012</vt:lpstr>
      <vt:lpstr>4_Talks2012</vt:lpstr>
      <vt:lpstr>5_Talks2012</vt:lpstr>
      <vt:lpstr>10_Template_FAIR_Power_Point</vt:lpstr>
      <vt:lpstr>Status of the CBM Experiment     – Key Dates for CBM Magnet </vt:lpstr>
      <vt:lpstr>FAIR Construction on Track</vt:lpstr>
      <vt:lpstr>Major External Milestones for CBM </vt:lpstr>
      <vt:lpstr>Installation Options for Magnet</vt:lpstr>
      <vt:lpstr>Time required for commissioning</vt:lpstr>
      <vt:lpstr>The End</vt:lpstr>
      <vt:lpstr>FAIR Schedule: SIS100 and CBM </vt:lpstr>
      <vt:lpstr>PowerPoint Presentation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Timeline</dc:title>
  <dc:creator>Walter F.J. Müller</dc:creator>
  <cp:lastModifiedBy>Mueller, Walter F. J.</cp:lastModifiedBy>
  <cp:revision>1628</cp:revision>
  <dcterms:created xsi:type="dcterms:W3CDTF">2004-02-15T10:27:06Z</dcterms:created>
  <dcterms:modified xsi:type="dcterms:W3CDTF">2018-04-23T17:42:32Z</dcterms:modified>
  <cp:category>CBM</cp:category>
</cp:coreProperties>
</file>