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3" r:id="rId1"/>
  </p:sldMasterIdLst>
  <p:notesMasterIdLst>
    <p:notesMasterId r:id="rId29"/>
  </p:notesMasterIdLst>
  <p:sldIdLst>
    <p:sldId id="256" r:id="rId2"/>
    <p:sldId id="405" r:id="rId3"/>
    <p:sldId id="406" r:id="rId4"/>
    <p:sldId id="410" r:id="rId5"/>
    <p:sldId id="407" r:id="rId6"/>
    <p:sldId id="408" r:id="rId7"/>
    <p:sldId id="426" r:id="rId8"/>
    <p:sldId id="353" r:id="rId9"/>
    <p:sldId id="354" r:id="rId10"/>
    <p:sldId id="371" r:id="rId11"/>
    <p:sldId id="285" r:id="rId12"/>
    <p:sldId id="411" r:id="rId13"/>
    <p:sldId id="418" r:id="rId14"/>
    <p:sldId id="272" r:id="rId15"/>
    <p:sldId id="273" r:id="rId16"/>
    <p:sldId id="274" r:id="rId17"/>
    <p:sldId id="279" r:id="rId18"/>
    <p:sldId id="372" r:id="rId19"/>
    <p:sldId id="429" r:id="rId20"/>
    <p:sldId id="424" r:id="rId21"/>
    <p:sldId id="427" r:id="rId22"/>
    <p:sldId id="425" r:id="rId23"/>
    <p:sldId id="428" r:id="rId24"/>
    <p:sldId id="430" r:id="rId25"/>
    <p:sldId id="365" r:id="rId26"/>
    <p:sldId id="398" r:id="rId27"/>
    <p:sldId id="423" r:id="rId28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EADA"/>
    <a:srgbClr val="CB0000"/>
    <a:srgbClr val="000000"/>
    <a:srgbClr val="FFFFCC"/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0" autoAdjust="0"/>
    <p:restoredTop sz="92289" autoAdjust="0"/>
  </p:normalViewPr>
  <p:slideViewPr>
    <p:cSldViewPr>
      <p:cViewPr>
        <p:scale>
          <a:sx n="58" d="100"/>
          <a:sy n="58" d="100"/>
        </p:scale>
        <p:origin x="72" y="5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18605B-0BB6-41E1-ABBF-FE2AF35FB1C2}" type="datetimeFigureOut">
              <a:rPr lang="en-US"/>
              <a:pPr>
                <a:defRPr/>
              </a:pPr>
              <a:t>6/10/2018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4EC3D3-89E8-48D9-92D1-31C48D8CB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Идея ФАРИЧ появилась в 2004 г.</a:t>
            </a:r>
          </a:p>
          <a:p>
            <a:pPr>
              <a:spcBef>
                <a:spcPct val="0"/>
              </a:spcBef>
            </a:pPr>
            <a:r>
              <a:rPr lang="ru-RU" altLang="ru-RU"/>
              <a:t>Точность измерения черенковского угла связана с точностью измерения скорости, а значит с качеством разделения частиц.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D0E81-4A6F-488E-888C-907380A609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62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DDDB1-CA43-430D-99E8-698D4804DC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0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ru-RU">
              <a:latin typeface="Times New Roman" pitchFamily="18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894DD4F0-6BBA-49A2-9956-15F79EA090F8}" type="slidenum"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12</a:t>
            </a:fld>
            <a:endParaRPr lang="en-US" altLang="ru-R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8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287F-AF48-45F8-89BB-DDA840E5D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54B5-1B3A-4DCD-8BEF-10590A864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CA73-9806-4C20-9BF5-5CB895E55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0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E341-5B2B-483D-B783-8F8F54F62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D65E-A464-4C72-ABB7-2A05DFBF4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8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13E4-5A64-46BB-941E-CE76827DC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1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023E-8A96-4347-A170-3875993A6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BACC-F0E0-4B1F-923F-3B4505C26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3216-158D-49E2-9712-E21653088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0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75CB-1CBE-4B23-B70B-3F3BD8006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A8D-400A-4801-9D5B-217BB3DCE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08DB0-EC1C-4E7D-BCE8-864730AEC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3.pn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7.pn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7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26.jpeg"/><Relationship Id="rId5" Type="http://schemas.openxmlformats.org/officeDocument/2006/relationships/tags" Target="../tags/tag5.xml"/><Relationship Id="rId10" Type="http://schemas.openxmlformats.org/officeDocument/2006/relationships/image" Target="../media/image25.jpeg"/><Relationship Id="rId4" Type="http://schemas.openxmlformats.org/officeDocument/2006/relationships/tags" Target="../tags/tag4.xml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60047" y="1124744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Applicability of digital silicon</a:t>
            </a:r>
            <a:b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photomultipliers in RICH detectors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74309" y="2659582"/>
            <a:ext cx="8143875" cy="393772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A.Yu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Barnyakov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M.Yu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Barnyakov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S.A. Kononov, E.A. Kravchenko, I.A.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Kuyanov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A.P.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Onuchin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V.G.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Prisekin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i="1" baseline="30000" dirty="0"/>
              <a:t>a</a:t>
            </a:r>
            <a:r>
              <a:rPr lang="en-US" sz="1400" dirty="0"/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Budker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Institute of Nuclear Physics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Novosibirsk State University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i="1" baseline="30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Novosibirsk State Technical University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Conference on the Advancement of Silicon Photomultipliers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11-15 June 2018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Schwetzingen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Germany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03" y="25200"/>
            <a:ext cx="743664" cy="8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651" y="27992"/>
            <a:ext cx="1103429" cy="864000"/>
          </a:xfrm>
          <a:prstGeom prst="rect">
            <a:avLst/>
          </a:prstGeom>
        </p:spPr>
      </p:pic>
      <p:pic>
        <p:nvPicPr>
          <p:cNvPr id="1040" name="Picture 16" descr="http://en.nstu.ru/img/logo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2804965" y="19366"/>
            <a:ext cx="1049604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776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49808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DPC readout units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1A3DA-3C2D-475F-BB9F-4303F63C87D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2" name="Группа 31"/>
          <p:cNvGrpSpPr>
            <a:grpSpLocks noChangeAspect="1"/>
          </p:cNvGrpSpPr>
          <p:nvPr/>
        </p:nvGrpSpPr>
        <p:grpSpPr bwMode="auto">
          <a:xfrm>
            <a:off x="1131888" y="1317625"/>
            <a:ext cx="3960812" cy="3959225"/>
            <a:chOff x="2211899" y="2960725"/>
            <a:chExt cx="3428539" cy="3428539"/>
          </a:xfrm>
        </p:grpSpPr>
        <p:pic>
          <p:nvPicPr>
            <p:cNvPr id="32778" name="Рисунок 327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1899" y="2960725"/>
              <a:ext cx="3428539" cy="342853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493" name="TextBox 32774"/>
            <p:cNvSpPr txBox="1">
              <a:spLocks noChangeArrowheads="1"/>
            </p:cNvSpPr>
            <p:nvPr/>
          </p:nvSpPr>
          <p:spPr bwMode="auto">
            <a:xfrm>
              <a:off x="3239742" y="4407880"/>
              <a:ext cx="1371568" cy="399706"/>
            </a:xfrm>
            <a:prstGeom prst="rect">
              <a:avLst/>
            </a:prstGeom>
            <a:solidFill>
              <a:srgbClr val="2B505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ru-RU" sz="2400">
                  <a:solidFill>
                    <a:schemeClr val="bg1"/>
                  </a:solidFill>
                </a:rPr>
                <a:t>Module</a:t>
              </a: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481263" y="5981700"/>
            <a:ext cx="418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dirty="0"/>
              <a:t>Geometrical efficiency</a:t>
            </a:r>
            <a:r>
              <a:rPr lang="ru-RU" altLang="ru-RU" dirty="0"/>
              <a:t> </a:t>
            </a:r>
            <a:r>
              <a:rPr lang="en-US" altLang="ru-RU" dirty="0"/>
              <a:t>≈70%</a:t>
            </a:r>
          </a:p>
        </p:txBody>
      </p:sp>
      <p:grpSp>
        <p:nvGrpSpPr>
          <p:cNvPr id="27" name="Группа 26"/>
          <p:cNvGrpSpPr>
            <a:grpSpLocks noChangeAspect="1"/>
          </p:cNvGrpSpPr>
          <p:nvPr/>
        </p:nvGrpSpPr>
        <p:grpSpPr bwMode="auto">
          <a:xfrm>
            <a:off x="2906713" y="1662113"/>
            <a:ext cx="4103687" cy="4319587"/>
            <a:chOff x="6305839" y="2675297"/>
            <a:chExt cx="3670145" cy="3863878"/>
          </a:xfrm>
        </p:grpSpPr>
        <p:pic>
          <p:nvPicPr>
            <p:cNvPr id="1948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839" y="2675297"/>
              <a:ext cx="3670145" cy="386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87" name="TextBox 25"/>
            <p:cNvSpPr txBox="1">
              <a:spLocks noChangeArrowheads="1"/>
            </p:cNvSpPr>
            <p:nvPr/>
          </p:nvSpPr>
          <p:spPr bwMode="auto">
            <a:xfrm>
              <a:off x="7477505" y="4519410"/>
              <a:ext cx="987722" cy="412921"/>
            </a:xfrm>
            <a:prstGeom prst="rect">
              <a:avLst/>
            </a:prstGeom>
            <a:solidFill>
              <a:srgbClr val="2B505F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ru-RU" sz="2400">
                  <a:solidFill>
                    <a:schemeClr val="bg1"/>
                  </a:solidFill>
                </a:rPr>
                <a:t>Tile</a:t>
              </a:r>
            </a:p>
          </p:txBody>
        </p:sp>
      </p:grpSp>
      <p:grpSp>
        <p:nvGrpSpPr>
          <p:cNvPr id="54" name="Группа 53"/>
          <p:cNvGrpSpPr>
            <a:grpSpLocks noChangeAspect="1"/>
          </p:cNvGrpSpPr>
          <p:nvPr/>
        </p:nvGrpSpPr>
        <p:grpSpPr bwMode="auto">
          <a:xfrm>
            <a:off x="2319337" y="2303463"/>
            <a:ext cx="5230813" cy="3276600"/>
            <a:chOff x="2319775" y="2302859"/>
            <a:chExt cx="5229899" cy="3277141"/>
          </a:xfrm>
        </p:grpSpPr>
        <p:pic>
          <p:nvPicPr>
            <p:cNvPr id="1946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 t="-10603" r="-13800" b="-17352"/>
            <a:stretch>
              <a:fillRect/>
            </a:stretch>
          </p:blipFill>
          <p:spPr bwMode="auto">
            <a:xfrm>
              <a:off x="2329674" y="2339999"/>
              <a:ext cx="5220000" cy="324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Box 32773"/>
            <p:cNvSpPr txBox="1">
              <a:spLocks noChangeArrowheads="1"/>
            </p:cNvSpPr>
            <p:nvPr/>
          </p:nvSpPr>
          <p:spPr bwMode="auto">
            <a:xfrm>
              <a:off x="2319775" y="4681543"/>
              <a:ext cx="2234726" cy="892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ru-RU" sz="1400" dirty="0">
                  <a:latin typeface="Arial" pitchFamily="34" charset="0"/>
                </a:rPr>
                <a:t>pixel</a:t>
              </a:r>
              <a:r>
                <a:rPr lang="ru-RU" altLang="ru-RU" sz="1400" dirty="0">
                  <a:latin typeface="Arial" pitchFamily="34" charset="0"/>
                </a:rPr>
                <a:t> </a:t>
              </a:r>
              <a:r>
                <a:rPr lang="en-US" altLang="ru-RU" sz="1400" dirty="0">
                  <a:latin typeface="Arial" pitchFamily="34" charset="0"/>
                </a:rPr>
                <a:t>- single amp. channel</a:t>
              </a:r>
              <a:br>
                <a:rPr lang="en-US" altLang="ru-RU" sz="1600" dirty="0">
                  <a:latin typeface="Arial" pitchFamily="34" charset="0"/>
                </a:rPr>
              </a:br>
              <a:r>
                <a:rPr lang="en-US" altLang="ru-RU" sz="1200" dirty="0">
                  <a:latin typeface="Arial" pitchFamily="34" charset="0"/>
                </a:rPr>
                <a:t>6396 cells (DPC6400-22)</a:t>
              </a:r>
              <a:br>
                <a:rPr lang="en-US" altLang="ru-RU" sz="1200" dirty="0">
                  <a:latin typeface="Arial" pitchFamily="34" charset="0"/>
                </a:rPr>
              </a:br>
              <a:r>
                <a:rPr lang="en-US" altLang="ru-RU" sz="1200" dirty="0">
                  <a:latin typeface="Arial" pitchFamily="34" charset="0"/>
                </a:rPr>
                <a:t>3200 cells (DPC3200-22)</a:t>
              </a:r>
            </a:p>
          </p:txBody>
        </p:sp>
        <p:sp>
          <p:nvSpPr>
            <p:cNvPr id="19469" name="TextBox 38"/>
            <p:cNvSpPr txBox="1">
              <a:spLocks noChangeArrowheads="1"/>
            </p:cNvSpPr>
            <p:nvPr/>
          </p:nvSpPr>
          <p:spPr bwMode="auto">
            <a:xfrm>
              <a:off x="4835990" y="5044727"/>
              <a:ext cx="2174066" cy="52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ru-RU" sz="1400" dirty="0">
                  <a:latin typeface="Arial" pitchFamily="34" charset="0"/>
                </a:rPr>
                <a:t>sensor - single time channel</a:t>
              </a:r>
            </a:p>
          </p:txBody>
        </p:sp>
        <p:sp>
          <p:nvSpPr>
            <p:cNvPr id="19470" name="TextBox 82"/>
            <p:cNvSpPr txBox="1">
              <a:spLocks noChangeArrowheads="1"/>
            </p:cNvSpPr>
            <p:nvPr/>
          </p:nvSpPr>
          <p:spPr bwMode="auto">
            <a:xfrm>
              <a:off x="6916666" y="3798921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400">
                  <a:latin typeface="Arial Rounded MT Bold"/>
                </a:rPr>
                <a:t>7.88</a:t>
              </a: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878379" y="2641052"/>
              <a:ext cx="0" cy="288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6749714" y="2639465"/>
              <a:ext cx="0" cy="2873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879966" y="2710913"/>
              <a:ext cx="187292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752888" y="2926849"/>
              <a:ext cx="29204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6757650" y="4976650"/>
              <a:ext cx="2936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6916373" y="2930025"/>
              <a:ext cx="0" cy="20466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77" name="TextBox 45"/>
            <p:cNvSpPr txBox="1">
              <a:spLocks noChangeArrowheads="1"/>
            </p:cNvSpPr>
            <p:nvPr/>
          </p:nvSpPr>
          <p:spPr bwMode="auto">
            <a:xfrm>
              <a:off x="5545856" y="2441443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400">
                  <a:latin typeface="Arial Rounded MT Bold"/>
                </a:rPr>
                <a:t>7.15</a:t>
              </a: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2408660" y="2456871"/>
              <a:ext cx="0" cy="287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4116512" y="2440994"/>
              <a:ext cx="0" cy="288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2411835" y="2564839"/>
              <a:ext cx="170467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4116512" y="2726791"/>
              <a:ext cx="29204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4116512" y="4611465"/>
              <a:ext cx="29204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4284758" y="2726791"/>
              <a:ext cx="0" cy="188467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84" name="TextBox 96"/>
            <p:cNvSpPr txBox="1">
              <a:spLocks noChangeArrowheads="1"/>
            </p:cNvSpPr>
            <p:nvPr/>
          </p:nvSpPr>
          <p:spPr bwMode="auto">
            <a:xfrm>
              <a:off x="2982318" y="2302859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400">
                  <a:latin typeface="Arial Rounded MT Bold"/>
                </a:rPr>
                <a:t>3.20</a:t>
              </a:r>
            </a:p>
          </p:txBody>
        </p:sp>
        <p:sp>
          <p:nvSpPr>
            <p:cNvPr id="19485" name="TextBox 97"/>
            <p:cNvSpPr txBox="1">
              <a:spLocks noChangeArrowheads="1"/>
            </p:cNvSpPr>
            <p:nvPr/>
          </p:nvSpPr>
          <p:spPr bwMode="auto">
            <a:xfrm>
              <a:off x="4273015" y="3514966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400">
                  <a:latin typeface="Arial Rounded MT Bold"/>
                </a:rPr>
                <a:t>3.88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8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35434 0.1678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8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4687 0.0793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39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542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 prototype with DPC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556792"/>
            <a:ext cx="2097024" cy="217017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13 June 2018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030-AFA9-44DE-8EE9-CBB6E121102C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4" descr="C:\Users\Сергей\Documents\Работа\MyTalks\vci2013\detector_surface_6_mo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867" y="3861048"/>
            <a:ext cx="4111864" cy="25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09522" y="3861048"/>
            <a:ext cx="3654965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Square matrix </a:t>
            </a:r>
            <a:r>
              <a:rPr lang="en-US" sz="2400" dirty="0">
                <a:solidFill>
                  <a:srgbClr val="C00000"/>
                </a:solidFill>
              </a:rPr>
              <a:t>20x20 cm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Sensors: DPC3200-22-44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3x3 modules = 6x6 tiles = 24x24 dies = 48x48 pixels in total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576 </a:t>
            </a:r>
            <a:r>
              <a:rPr lang="en-US" dirty="0"/>
              <a:t>timing channels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2304</a:t>
            </a:r>
            <a:r>
              <a:rPr lang="en-US" dirty="0"/>
              <a:t> amplitude channels</a:t>
            </a:r>
            <a:br>
              <a:rPr lang="en-US" dirty="0"/>
            </a:br>
            <a:r>
              <a:rPr lang="en-US" dirty="0"/>
              <a:t>(pixels </a:t>
            </a:r>
            <a:r>
              <a:rPr lang="en-US" dirty="0">
                <a:solidFill>
                  <a:schemeClr val="accent2"/>
                </a:solidFill>
              </a:rPr>
              <a:t>3.2x3.9 mm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4 levels of FPGA readout: tiles, modules, bus boards, test board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7" y="1556792"/>
            <a:ext cx="5040559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4-layer aerogel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n</a:t>
            </a:r>
            <a:r>
              <a:rPr lang="en-US" baseline="-25000" dirty="0" err="1"/>
              <a:t>max</a:t>
            </a:r>
            <a:r>
              <a:rPr lang="en-US" dirty="0"/>
              <a:t> = 1.046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Thickness 37.5 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Calculated focal distance 200 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Hermetic container with </a:t>
            </a:r>
            <a:r>
              <a:rPr lang="en-US" dirty="0" err="1"/>
              <a:t>plexiglass</a:t>
            </a:r>
            <a:r>
              <a:rPr lang="en-US" dirty="0"/>
              <a:t> window to avoid moisture condensation on aerogel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2132856"/>
            <a:ext cx="720000" cy="4095509"/>
            <a:chOff x="179512" y="2132856"/>
            <a:chExt cx="720000" cy="4095509"/>
          </a:xfrm>
        </p:grpSpPr>
        <p:pic>
          <p:nvPicPr>
            <p:cNvPr id="16" name="Picture 2" descr="SHLRTR2_CO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284730"/>
              <a:ext cx="720000" cy="94363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22" name="Picture 4" descr="логотип ИЯИ РАН создан Н.Нольде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24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3224771"/>
              <a:ext cx="720000" cy="83721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720000" cy="85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29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476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PDPC-FARICH prototype beam test </a:t>
            </a:r>
            <a:b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CERN</a:t>
            </a:r>
            <a:r>
              <a:rPr lang="ru-RU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PS/T10, 2012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9512" y="1685902"/>
            <a:ext cx="4032250" cy="4785926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u="sng" dirty="0"/>
              <a:t>Main objective:  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US" sz="1800" dirty="0"/>
              <a:t>Proof of concept: full Cherenkov ring detection with a DPC array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u="sng" dirty="0"/>
              <a:t>Details:</a:t>
            </a:r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/>
              <a:t>Operation temperature is −40°C to suppress dark count rate</a:t>
            </a:r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</a:rPr>
              <a:t>Dead time is 720 ns.</a:t>
            </a:r>
            <a:endParaRPr lang="en-US" sz="1600" dirty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C00000"/>
                </a:solidFill>
              </a:rPr>
              <a:t>DCR(+25°C) ≈ 10 </a:t>
            </a:r>
            <a:r>
              <a:rPr lang="en-US" sz="1600" dirty="0" err="1">
                <a:solidFill>
                  <a:srgbClr val="C00000"/>
                </a:solidFill>
              </a:rPr>
              <a:t>Mcps</a:t>
            </a:r>
            <a:r>
              <a:rPr lang="en-US" sz="1600" dirty="0">
                <a:solidFill>
                  <a:srgbClr val="C00000"/>
                </a:solidFill>
              </a:rPr>
              <a:t>/sensor 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single photon detection is not feasible!</a:t>
            </a:r>
            <a:endParaRPr lang="en-US" sz="1600" dirty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</a:rPr>
              <a:t>DCR(-40°C) ≈ 100 </a:t>
            </a:r>
            <a:r>
              <a:rPr lang="en-US" sz="1600" dirty="0" err="1">
                <a:solidFill>
                  <a:srgbClr val="0000FF"/>
                </a:solidFill>
              </a:rPr>
              <a:t>kcps</a:t>
            </a:r>
            <a:r>
              <a:rPr lang="en-US" sz="1600" dirty="0">
                <a:solidFill>
                  <a:srgbClr val="0000FF"/>
                </a:solidFill>
              </a:rPr>
              <a:t>/sensor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inefficiency is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7% </a:t>
            </a:r>
            <a:r>
              <a:rPr lang="ru-RU" sz="1600" dirty="0">
                <a:solidFill>
                  <a:srgbClr val="0000FF"/>
                </a:solidFill>
              </a:rPr>
              <a:t>.</a:t>
            </a:r>
            <a:endParaRPr lang="en-US" sz="1600" dirty="0">
              <a:solidFill>
                <a:srgbClr val="0000FF"/>
              </a:solidFill>
            </a:endParaRPr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/>
              <a:t>2 stage cooling: LAUDA process thermostat + </a:t>
            </a:r>
            <a:r>
              <a:rPr lang="en-US" sz="1800" dirty="0" err="1"/>
              <a:t>Peltiers</a:t>
            </a:r>
            <a:r>
              <a:rPr lang="ru-RU" sz="1800" dirty="0"/>
              <a:t>.</a:t>
            </a:r>
            <a:endParaRPr lang="en-US" sz="1800" dirty="0"/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/>
              <a:t>Dry N</a:t>
            </a:r>
            <a:r>
              <a:rPr lang="en-US" sz="1800" baseline="-25000" dirty="0"/>
              <a:t>2</a:t>
            </a:r>
            <a:r>
              <a:rPr lang="en-US" sz="1800" dirty="0"/>
              <a:t> constant flow to avoid condensation</a:t>
            </a:r>
            <a:r>
              <a:rPr lang="ru-RU" sz="1800" dirty="0"/>
              <a:t>.</a:t>
            </a:r>
            <a:endParaRPr lang="en-US" sz="1800" dirty="0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FDCE-740B-4B23-9C76-27AB74BC0665}" type="slidenum">
              <a:rPr lang="de-DE"/>
              <a:pPr>
                <a:defRPr/>
              </a:pPr>
              <a:t>12</a:t>
            </a:fld>
            <a:endParaRPr lang="de-DE"/>
          </a:p>
        </p:txBody>
      </p:sp>
      <p:pic>
        <p:nvPicPr>
          <p:cNvPr id="9223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738" y="3398838"/>
            <a:ext cx="45894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Users\Сергей\Documents\Работа\MyTalks\vci2013\front_phot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312863"/>
            <a:ext cx="3109912" cy="2332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64163" y="3644900"/>
            <a:ext cx="1008062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918325" y="3644900"/>
            <a:ext cx="1555750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8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4190250" y="980728"/>
            <a:ext cx="4936847" cy="5039023"/>
            <a:chOff x="2772000" y="2847264"/>
            <a:chExt cx="3600000" cy="3600000"/>
          </a:xfrm>
        </p:grpSpPr>
        <p:pic>
          <p:nvPicPr>
            <p:cNvPr id="22" name="Объект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000" y="2847264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51"/>
            <p:cNvSpPr txBox="1">
              <a:spLocks noChangeArrowheads="1"/>
            </p:cNvSpPr>
            <p:nvPr/>
          </p:nvSpPr>
          <p:spPr bwMode="auto">
            <a:xfrm>
              <a:off x="4911482" y="4178160"/>
              <a:ext cx="261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600"/>
                <a:t>p</a:t>
              </a:r>
            </a:p>
          </p:txBody>
        </p:sp>
        <p:sp>
          <p:nvSpPr>
            <p:cNvPr id="24" name="TextBox 54"/>
            <p:cNvSpPr txBox="1">
              <a:spLocks noChangeArrowheads="1"/>
            </p:cNvSpPr>
            <p:nvPr/>
          </p:nvSpPr>
          <p:spPr bwMode="auto">
            <a:xfrm>
              <a:off x="5158858" y="3406075"/>
              <a:ext cx="9670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600"/>
                <a:t>e, </a:t>
              </a:r>
              <a:r>
                <a:rPr lang="el-GR" altLang="ru-RU" sz="1600"/>
                <a:t>μ</a:t>
              </a:r>
              <a:r>
                <a:rPr lang="en-US" altLang="ru-RU" sz="1600"/>
                <a:t>, </a:t>
              </a:r>
              <a:r>
                <a:rPr lang="el-GR" altLang="ru-RU" sz="1600"/>
                <a:t>π</a:t>
              </a:r>
              <a:r>
                <a:rPr lang="en-US" altLang="ru-RU" sz="1600"/>
                <a:t>, K</a:t>
              </a:r>
            </a:p>
          </p:txBody>
        </p:sp>
        <p:cxnSp>
          <p:nvCxnSpPr>
            <p:cNvPr id="25" name="Прямая соединительная линия 24"/>
            <p:cNvCxnSpPr>
              <a:stCxn id="24" idx="1"/>
            </p:cNvCxnSpPr>
            <p:nvPr/>
          </p:nvCxnSpPr>
          <p:spPr>
            <a:xfrm flipH="1">
              <a:off x="4925968" y="3574569"/>
              <a:ext cx="233334" cy="2000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endCxn id="23" idx="3"/>
            </p:cNvCxnSpPr>
            <p:nvPr/>
          </p:nvCxnSpPr>
          <p:spPr>
            <a:xfrm flipH="1">
              <a:off x="5173587" y="4312990"/>
              <a:ext cx="101587" cy="349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3335186" y="3272157"/>
              <a:ext cx="1344709" cy="36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dirty="0"/>
                <a:t>P</a:t>
              </a:r>
              <a:r>
                <a:rPr lang="ru-RU" altLang="ru-RU" dirty="0"/>
                <a:t> = 6</a:t>
              </a:r>
              <a:r>
                <a:rPr lang="en-US" altLang="ru-RU" dirty="0"/>
                <a:t> GeV/c</a:t>
              </a:r>
              <a:endParaRPr lang="ru-RU" altLang="ru-RU" dirty="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457200" y="99733"/>
            <a:ext cx="8229600" cy="707886"/>
          </a:xfrm>
          <a:prstGeom prst="rect">
            <a:avLst/>
          </a:prstGeom>
        </p:spPr>
        <p:txBody>
          <a:bodyPr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PDPC-FARICH: Cherenkov ring</a:t>
            </a:r>
          </a:p>
        </p:txBody>
      </p:sp>
      <p:pic>
        <p:nvPicPr>
          <p:cNvPr id="30" name="Picture 92" descr="C:\Users\Сергей\Documents\Работа\MyTalks\vci2013\ed\event_display_ring_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3599845" cy="359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874F97-B163-45FB-9770-C3A7A99DBC7F}"/>
              </a:ext>
            </a:extLst>
          </p:cNvPr>
          <p:cNvSpPr txBox="1"/>
          <p:nvPr/>
        </p:nvSpPr>
        <p:spPr>
          <a:xfrm>
            <a:off x="323528" y="5818984"/>
            <a:ext cx="43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A.Yu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Barnyakov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et al, NIM A 732 (2013) 352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7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Clock skew correction between dies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13 June 2018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dSiPMs in RICH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030-AFA9-44DE-8EE9-CBB6E121102C}" type="slidenum">
              <a:rPr lang="en-US" smtClean="0"/>
              <a:t>14</a:t>
            </a:fld>
            <a:endParaRPr lang="en-US"/>
          </a:p>
        </p:txBody>
      </p:sp>
      <p:cxnSp>
        <p:nvCxnSpPr>
          <p:cNvPr id="8" name="Прямая со стрелкой 7"/>
          <p:cNvCxnSpPr>
            <a:stCxn id="7" idx="3"/>
            <a:endCxn id="10" idx="1"/>
          </p:cNvCxnSpPr>
          <p:nvPr/>
        </p:nvCxnSpPr>
        <p:spPr>
          <a:xfrm>
            <a:off x="3935488" y="5180902"/>
            <a:ext cx="199627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1995" y="4190333"/>
            <a:ext cx="177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Clock skew correction between dies</a:t>
            </a:r>
          </a:p>
        </p:txBody>
      </p:sp>
      <p:sp>
        <p:nvSpPr>
          <p:cNvPr id="10257" name="TextBox 10256"/>
          <p:cNvSpPr txBox="1"/>
          <p:nvPr/>
        </p:nvSpPr>
        <p:spPr>
          <a:xfrm>
            <a:off x="7318460" y="1631854"/>
            <a:ext cx="17405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~80 photons/die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62" y="3740902"/>
            <a:ext cx="2868526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767" y="3740902"/>
            <a:ext cx="2868526" cy="2880000"/>
          </a:xfrm>
          <a:prstGeom prst="rect">
            <a:avLst/>
          </a:prstGeom>
        </p:spPr>
      </p:pic>
      <p:sp>
        <p:nvSpPr>
          <p:cNvPr id="10256" name="TextBox 10255"/>
          <p:cNvSpPr txBox="1"/>
          <p:nvPr/>
        </p:nvSpPr>
        <p:spPr>
          <a:xfrm>
            <a:off x="6313367" y="5008819"/>
            <a:ext cx="93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FWHM 66 </a:t>
            </a:r>
            <a:r>
              <a:rPr lang="en-US" sz="1600" dirty="0" err="1">
                <a:latin typeface="Arial"/>
                <a:cs typeface="Arial"/>
              </a:rPr>
              <a:t>ps</a:t>
            </a:r>
            <a:endParaRPr lang="en-US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236296" y="5301208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179512" y="2132856"/>
            <a:ext cx="720000" cy="4095509"/>
            <a:chOff x="179512" y="2132856"/>
            <a:chExt cx="720000" cy="4095509"/>
          </a:xfrm>
        </p:grpSpPr>
        <p:pic>
          <p:nvPicPr>
            <p:cNvPr id="35" name="Picture 2" descr="SHLRTR2_CO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284730"/>
              <a:ext cx="720000" cy="94363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36" name="Picture 4" descr="логотип ИЯИ РАН создан Н.Нольде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24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3224771"/>
              <a:ext cx="720000" cy="83721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720000" cy="8550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3B722DF-A480-49C3-9035-36E1ACE33137}"/>
              </a:ext>
            </a:extLst>
          </p:cNvPr>
          <p:cNvGrpSpPr/>
          <p:nvPr/>
        </p:nvGrpSpPr>
        <p:grpSpPr>
          <a:xfrm>
            <a:off x="2764137" y="1188698"/>
            <a:ext cx="5206873" cy="2016224"/>
            <a:chOff x="2764137" y="1188698"/>
            <a:chExt cx="5206873" cy="201622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164288" y="1188698"/>
              <a:ext cx="144016" cy="2016224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64137" y="2088063"/>
              <a:ext cx="1267858" cy="689455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PiLas</a:t>
              </a:r>
              <a:endParaRPr lang="en-US" dirty="0"/>
            </a:p>
          </p:txBody>
        </p:sp>
        <p:cxnSp>
          <p:nvCxnSpPr>
            <p:cNvPr id="25" name="Прямая соединительная линия 24"/>
            <p:cNvCxnSpPr>
              <a:cxnSpLocks/>
            </p:cNvCxnSpPr>
            <p:nvPr/>
          </p:nvCxnSpPr>
          <p:spPr>
            <a:xfrm flipV="1">
              <a:off x="5709916" y="1303168"/>
              <a:ext cx="1454371" cy="110751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cxnSpLocks/>
              <a:endCxn id="17" idx="1"/>
            </p:cNvCxnSpPr>
            <p:nvPr/>
          </p:nvCxnSpPr>
          <p:spPr>
            <a:xfrm flipV="1">
              <a:off x="5724126" y="2196810"/>
              <a:ext cx="1440162" cy="2203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>
            <a:xfrm>
              <a:off x="5709918" y="2410679"/>
              <a:ext cx="1468579" cy="60490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46" name="TextBox 10245"/>
            <p:cNvSpPr txBox="1"/>
            <p:nvPr/>
          </p:nvSpPr>
          <p:spPr>
            <a:xfrm>
              <a:off x="7369809" y="2720750"/>
              <a:ext cx="601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DPC</a:t>
              </a:r>
            </a:p>
          </p:txBody>
        </p:sp>
        <p:sp>
          <p:nvSpPr>
            <p:cNvPr id="10247" name="TextBox 10246"/>
            <p:cNvSpPr txBox="1"/>
            <p:nvPr/>
          </p:nvSpPr>
          <p:spPr>
            <a:xfrm>
              <a:off x="4199929" y="2011314"/>
              <a:ext cx="1406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optical fiber</a:t>
              </a:r>
            </a:p>
          </p:txBody>
        </p:sp>
        <p:cxnSp>
          <p:nvCxnSpPr>
            <p:cNvPr id="10249" name="Прямая соединительная линия 10248"/>
            <p:cNvCxnSpPr/>
            <p:nvPr/>
          </p:nvCxnSpPr>
          <p:spPr>
            <a:xfrm>
              <a:off x="5724127" y="2219092"/>
              <a:ext cx="0" cy="432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278496" y="2536084"/>
              <a:ext cx="1014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diffusor</a:t>
              </a:r>
            </a:p>
          </p:txBody>
        </p:sp>
        <p:cxnSp>
          <p:nvCxnSpPr>
            <p:cNvPr id="10251" name="Прямая соединительная линия 10250"/>
            <p:cNvCxnSpPr>
              <a:cxnSpLocks/>
            </p:cNvCxnSpPr>
            <p:nvPr/>
          </p:nvCxnSpPr>
          <p:spPr>
            <a:xfrm flipV="1">
              <a:off x="5724125" y="1692754"/>
              <a:ext cx="1440163" cy="71792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53" name="Прямая соединительная линия 10252"/>
            <p:cNvCxnSpPr>
              <a:cxnSpLocks/>
            </p:cNvCxnSpPr>
            <p:nvPr/>
          </p:nvCxnSpPr>
          <p:spPr>
            <a:xfrm>
              <a:off x="5738336" y="2410679"/>
              <a:ext cx="1433056" cy="37326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988EB56-9F7C-4BC9-B13F-314FED67A9F3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4031995" y="2428407"/>
              <a:ext cx="1692132" cy="438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36268B2-24C1-404D-A308-D653CCB472AE}"/>
                </a:ext>
              </a:extLst>
            </p:cNvPr>
            <p:cNvSpPr/>
            <p:nvPr/>
          </p:nvSpPr>
          <p:spPr>
            <a:xfrm>
              <a:off x="4649234" y="2435116"/>
              <a:ext cx="427658" cy="411071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4EE902C9-4310-420B-983C-9700C5B91D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0338" y="2148740"/>
              <a:ext cx="931915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2430661" y="3343103"/>
            <a:ext cx="50059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Hit times w.r.t. mean hit time in event</a:t>
            </a:r>
          </a:p>
        </p:txBody>
      </p:sp>
    </p:spTree>
    <p:extLst>
      <p:ext uri="{BB962C8B-B14F-4D97-AF65-F5344CB8AC3E}">
        <p14:creationId xmlns:p14="http://schemas.microsoft.com/office/powerpoint/2010/main" val="287219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Timing correction by Cherenkov ring data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13 June 2018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dSiPMs in RICH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030-AFA9-44DE-8EE9-CBB6E121102C}" type="slidenum">
              <a:rPr lang="en-US" smtClean="0"/>
              <a:t>15</a:t>
            </a:fld>
            <a:endParaRPr lang="en-US"/>
          </a:p>
        </p:txBody>
      </p:sp>
      <p:pic>
        <p:nvPicPr>
          <p:cNvPr id="11266" name="Picture 2" descr="C:\Users\Сергей\Documents\Работа\MyTalks\vci2013\timing_vs_phipos_pilasskewcorr_d200_13061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4" y="2294674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5015" y="1779754"/>
            <a:ext cx="288032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Hit timing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l-GR" sz="2000" dirty="0">
                <a:latin typeface="Cambria Math"/>
                <a:ea typeface="Cambria Math"/>
              </a:rPr>
              <a:t>φ</a:t>
            </a:r>
            <a:r>
              <a:rPr lang="en-US" sz="2000" dirty="0">
                <a:latin typeface="Cambria Math"/>
                <a:ea typeface="Cambria Math"/>
              </a:rPr>
              <a:t>-</a:t>
            </a:r>
            <a:r>
              <a:rPr lang="en-US" sz="2000" dirty="0"/>
              <a:t>position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079" y="2294674"/>
            <a:ext cx="3600000" cy="36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82984" y="2155648"/>
            <a:ext cx="80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2789" y="215564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2132856"/>
            <a:ext cx="720000" cy="4095509"/>
            <a:chOff x="179512" y="2132856"/>
            <a:chExt cx="720000" cy="4095509"/>
          </a:xfrm>
        </p:grpSpPr>
        <p:pic>
          <p:nvPicPr>
            <p:cNvPr id="21" name="Picture 2" descr="SHLRTR2_CO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284730"/>
              <a:ext cx="720000" cy="94363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22" name="Picture 4" descr="логотип ИЯИ РАН создан Н.Нольде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24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3224771"/>
              <a:ext cx="720000" cy="83721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720000" cy="855000"/>
            </a:xfrm>
            <a:prstGeom prst="rect">
              <a:avLst/>
            </a:prstGeom>
          </p:spPr>
        </p:pic>
      </p:grp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F2D6FAC-81BD-4CE0-BCA4-4838433D85E4}"/>
              </a:ext>
            </a:extLst>
          </p:cNvPr>
          <p:cNvSpPr/>
          <p:nvPr/>
        </p:nvSpPr>
        <p:spPr>
          <a:xfrm>
            <a:off x="4685272" y="3968026"/>
            <a:ext cx="759805" cy="40010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1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Single photon timing resolution </a:t>
            </a:r>
            <a:b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Cherenkov light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13 June 2018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dSiPMs in RICH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030-AFA9-44DE-8EE9-CBB6E121102C}" type="slidenum">
              <a:rPr lang="en-US" smtClean="0"/>
              <a:t>16</a:t>
            </a:fld>
            <a:endParaRPr lang="en-US"/>
          </a:p>
        </p:txBody>
      </p:sp>
      <p:pic>
        <p:nvPicPr>
          <p:cNvPr id="12292" name="Picture 4" descr="C:\Users\Сергей\Documents\Работа\MyTalks\vci2013\timing_corrections_d200_13061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512" y="1742946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61166" y="5409309"/>
            <a:ext cx="3564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Fit two </a:t>
            </a:r>
            <a:r>
              <a:rPr lang="en-US" dirty="0" err="1"/>
              <a:t>gaussians</a:t>
            </a:r>
            <a:r>
              <a:rPr lang="en-US" dirty="0"/>
              <a:t> plus constant. </a:t>
            </a:r>
          </a:p>
          <a:p>
            <a:pPr algn="ctr"/>
            <a:r>
              <a:rPr lang="en-US" dirty="0"/>
              <a:t>90% of area is contained in the narrow </a:t>
            </a:r>
            <a:r>
              <a:rPr lang="en-US" dirty="0" err="1"/>
              <a:t>gaussian</a:t>
            </a:r>
            <a:r>
              <a:rPr lang="en-US" dirty="0"/>
              <a:t>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79512" y="2132856"/>
            <a:ext cx="720000" cy="4095509"/>
            <a:chOff x="179512" y="2132856"/>
            <a:chExt cx="720000" cy="4095509"/>
          </a:xfrm>
        </p:grpSpPr>
        <p:pic>
          <p:nvPicPr>
            <p:cNvPr id="18" name="Picture 2" descr="SHLRTR2_CO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284730"/>
              <a:ext cx="720000" cy="94363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9" name="Picture 4" descr="логотип ИЯИ РАН создан Н.Нольде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24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3224771"/>
              <a:ext cx="720000" cy="83721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720000" cy="855000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83" y="1754190"/>
            <a:ext cx="3585651" cy="3600000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124200" y="2702859"/>
            <a:ext cx="3824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219868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Arial"/>
                <a:cs typeface="Arial"/>
              </a:rPr>
              <a:t>σ</a:t>
            </a:r>
            <a:r>
              <a:rPr lang="en-US" sz="1400" baseline="-25000" dirty="0">
                <a:latin typeface="Arial"/>
                <a:cs typeface="Arial"/>
              </a:rPr>
              <a:t>narrow</a:t>
            </a:r>
            <a:r>
              <a:rPr lang="en-US" sz="1400" dirty="0">
                <a:latin typeface="Arial"/>
                <a:cs typeface="Arial"/>
              </a:rPr>
              <a:t>=48ps</a:t>
            </a:r>
            <a:endParaRPr lang="en-US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5170138"/>
            <a:ext cx="244400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Hit time w.r.t. fitted event time, ns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95736" y="5146230"/>
            <a:ext cx="244400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Hit time w.r.t. fitted event time, ns</a:t>
            </a:r>
          </a:p>
        </p:txBody>
      </p:sp>
    </p:spTree>
    <p:extLst>
      <p:ext uri="{BB962C8B-B14F-4D97-AF65-F5344CB8AC3E}">
        <p14:creationId xmlns:p14="http://schemas.microsoft.com/office/powerpoint/2010/main" val="184702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Number of photoelectrons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13 </a:t>
            </a:r>
            <a:r>
              <a:rPr lang="ru-RU" dirty="0" err="1"/>
              <a:t>June</a:t>
            </a:r>
            <a:r>
              <a:rPr lang="ru-RU" dirty="0"/>
              <a:t> 2018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dSiPMs in RICH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030-AFA9-44DE-8EE9-CBB6E121102C}" type="slidenum">
              <a:rPr lang="en-US" smtClean="0"/>
              <a:t>17</a:t>
            </a:fld>
            <a:endParaRPr lang="en-US"/>
          </a:p>
        </p:txBody>
      </p:sp>
      <p:pic>
        <p:nvPicPr>
          <p:cNvPr id="16386" name="Picture 2" descr="C:\Users\Сергей\Documents\Работа\MyTalks\vci2013\ringrad_vs_nsel_d200_19061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7664" y="2893529"/>
            <a:ext cx="75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e, </a:t>
            </a:r>
            <a:r>
              <a:rPr lang="el-GR" dirty="0">
                <a:latin typeface="Calibri"/>
              </a:rPr>
              <a:t>μ</a:t>
            </a:r>
            <a:r>
              <a:rPr lang="en-US" dirty="0">
                <a:latin typeface="Calibri"/>
              </a:rPr>
              <a:t>, </a:t>
            </a:r>
            <a:r>
              <a:rPr lang="el-GR" dirty="0">
                <a:latin typeface="Calibri"/>
              </a:rPr>
              <a:t>π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55282" y="4590765"/>
            <a:ext cx="91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9659" y="356348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cxnSp>
        <p:nvCxnSpPr>
          <p:cNvPr id="8" name="Прямая со стрелкой 7"/>
          <p:cNvCxnSpPr>
            <a:stCxn id="10" idx="1"/>
          </p:cNvCxnSpPr>
          <p:nvPr/>
        </p:nvCxnSpPr>
        <p:spPr>
          <a:xfrm flipH="1" flipV="1">
            <a:off x="2480906" y="3429000"/>
            <a:ext cx="348753" cy="319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6626" name="Picture 2" descr="C:\Users\Сергей\Documents\Работа\MyTalks\vci2013\hnpe_pions_d200_190612_a1_trg2_p6ge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00" y="1772816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59632" y="2783541"/>
            <a:ext cx="3384376" cy="5734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>
            <a:cxnSpLocks/>
            <a:stCxn id="13" idx="3"/>
          </p:cNvCxnSpPr>
          <p:nvPr/>
        </p:nvCxnSpPr>
        <p:spPr>
          <a:xfrm>
            <a:off x="4644008" y="3070267"/>
            <a:ext cx="100811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79512" y="2132856"/>
            <a:ext cx="720000" cy="4095509"/>
            <a:chOff x="179512" y="2132856"/>
            <a:chExt cx="720000" cy="4095509"/>
          </a:xfrm>
        </p:grpSpPr>
        <p:pic>
          <p:nvPicPr>
            <p:cNvPr id="16" name="Picture 2" descr="SHLRTR2_CO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284730"/>
              <a:ext cx="720000" cy="94363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7" name="Picture 4" descr="логотип ИЯИ РАН создан Н.Нольде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24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3224771"/>
              <a:ext cx="720000" cy="83721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720000" cy="855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A2690F-43CB-42F0-ADD3-85B2A3F8D00A}"/>
              </a:ext>
            </a:extLst>
          </p:cNvPr>
          <p:cNvSpPr txBox="1"/>
          <p:nvPr/>
        </p:nvSpPr>
        <p:spPr>
          <a:xfrm>
            <a:off x="5075576" y="5866846"/>
            <a:ext cx="39244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</a:t>
            </a:r>
            <a:r>
              <a:rPr lang="en-US" baseline="-25000" dirty="0" err="1">
                <a:solidFill>
                  <a:srgbClr val="000000"/>
                </a:solidFill>
              </a:rPr>
              <a:t>pe</a:t>
            </a:r>
            <a:r>
              <a:rPr lang="en-US" dirty="0">
                <a:solidFill>
                  <a:srgbClr val="000000"/>
                </a:solidFill>
              </a:rPr>
              <a:t> = 12 after taking into account </a:t>
            </a:r>
            <a:r>
              <a:rPr lang="en-US" dirty="0" err="1">
                <a:solidFill>
                  <a:srgbClr val="000000"/>
                </a:solidFill>
              </a:rPr>
              <a:t>crosstalks</a:t>
            </a:r>
            <a:r>
              <a:rPr lang="en-US" dirty="0">
                <a:solidFill>
                  <a:srgbClr val="000000"/>
                </a:solidFill>
              </a:rPr>
              <a:t>. ~2x lower then expected.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648"/>
            <a:ext cx="8229600" cy="10662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Absolute PDE measurement of DPC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A6C3E-954B-488F-9A0F-AA3E2088EFB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8B5D293C-95AA-4DC8-8E42-5B6F157246D2}"/>
                  </a:ext>
                </a:extLst>
              </p:cNvPr>
              <p:cNvSpPr/>
              <p:nvPr/>
            </p:nvSpPr>
            <p:spPr>
              <a:xfrm>
                <a:off x="4654333" y="4895424"/>
                <a:ext cx="4353523" cy="7259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signal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LTF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LTF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dc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PDE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sup>
                    </m:sSup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8B5D293C-95AA-4DC8-8E42-5B6F15724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33" y="4895424"/>
                <a:ext cx="4353523" cy="7259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DFBE5C7-4A88-4742-90BA-50F01FE83BC3}"/>
              </a:ext>
            </a:extLst>
          </p:cNvPr>
          <p:cNvGrpSpPr/>
          <p:nvPr/>
        </p:nvGrpSpPr>
        <p:grpSpPr>
          <a:xfrm>
            <a:off x="446262" y="1065126"/>
            <a:ext cx="5421562" cy="3546730"/>
            <a:chOff x="446262" y="1065126"/>
            <a:chExt cx="5421562" cy="354673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B94D9A4-3820-41F5-825B-4C88969F9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262" y="1181170"/>
              <a:ext cx="5421562" cy="3430686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3ED6606-84EC-4197-8498-7B8A472F13BA}"/>
                </a:ext>
              </a:extLst>
            </p:cNvPr>
            <p:cNvSpPr/>
            <p:nvPr/>
          </p:nvSpPr>
          <p:spPr>
            <a:xfrm>
              <a:off x="1270399" y="1810331"/>
              <a:ext cx="9813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T = −30°C</a:t>
              </a:r>
              <a:endParaRPr lang="ru-RU" sz="1600" dirty="0"/>
            </a:p>
          </p:txBody>
        </p:sp>
        <p:sp>
          <p:nvSpPr>
            <p:cNvPr id="14339" name="Прямоугольник 14338">
              <a:extLst>
                <a:ext uri="{FF2B5EF4-FFF2-40B4-BE49-F238E27FC236}">
                  <a16:creationId xmlns:a16="http://schemas.microsoft.com/office/drawing/2014/main" id="{7F929A6A-194C-407B-A1BA-420FA10DEC47}"/>
                </a:ext>
              </a:extLst>
            </p:cNvPr>
            <p:cNvSpPr/>
            <p:nvPr/>
          </p:nvSpPr>
          <p:spPr>
            <a:xfrm>
              <a:off x="2305393" y="1065126"/>
              <a:ext cx="2485256" cy="360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Hamamatsu S1336-8BQ</a:t>
              </a:r>
              <a:endParaRPr lang="ru-RU" dirty="0"/>
            </a:p>
          </p:txBody>
        </p:sp>
        <p:cxnSp>
          <p:nvCxnSpPr>
            <p:cNvPr id="14341" name="Прямая соединительная линия 14340">
              <a:extLst>
                <a:ext uri="{FF2B5EF4-FFF2-40B4-BE49-F238E27FC236}">
                  <a16:creationId xmlns:a16="http://schemas.microsoft.com/office/drawing/2014/main" id="{17E7536D-25F3-43CD-A48A-882AF7D220D9}"/>
                </a:ext>
              </a:extLst>
            </p:cNvPr>
            <p:cNvCxnSpPr>
              <a:cxnSpLocks/>
              <a:stCxn id="14339" idx="2"/>
            </p:cNvCxnSpPr>
            <p:nvPr/>
          </p:nvCxnSpPr>
          <p:spPr>
            <a:xfrm>
              <a:off x="3548021" y="1425166"/>
              <a:ext cx="185481" cy="6526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5C709D-3781-4B72-B33A-CBEB4F5BE60C}"/>
                </a:ext>
              </a:extLst>
            </p:cNvPr>
            <p:cNvSpPr txBox="1"/>
            <p:nvPr/>
          </p:nvSpPr>
          <p:spPr>
            <a:xfrm>
              <a:off x="2305393" y="1479466"/>
              <a:ext cx="10416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Thermostat</a:t>
              </a:r>
              <a:endParaRPr lang="ru-RU" sz="1400" dirty="0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56E8A06-29AE-42AA-9706-AB3F08E6652E}"/>
              </a:ext>
            </a:extLst>
          </p:cNvPr>
          <p:cNvSpPr/>
          <p:nvPr/>
        </p:nvSpPr>
        <p:spPr>
          <a:xfrm>
            <a:off x="6411064" y="2441410"/>
            <a:ext cx="128508" cy="658842"/>
          </a:xfrm>
          <a:prstGeom prst="rect">
            <a:avLst/>
          </a:prstGeom>
          <a:solidFill>
            <a:srgbClr val="FFFF00">
              <a:alpha val="14118"/>
            </a:srgb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C9C9B3B-FD46-4169-90C5-6D97B77E1B79}"/>
              </a:ext>
            </a:extLst>
          </p:cNvPr>
          <p:cNvSpPr/>
          <p:nvPr/>
        </p:nvSpPr>
        <p:spPr>
          <a:xfrm>
            <a:off x="6776078" y="2446348"/>
            <a:ext cx="129768" cy="650971"/>
          </a:xfrm>
          <a:prstGeom prst="rect">
            <a:avLst/>
          </a:prstGeom>
          <a:solidFill>
            <a:srgbClr val="FFFF00">
              <a:alpha val="14118"/>
            </a:srgb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03BBD163-34F8-44E2-BCE0-A835224C9276}"/>
              </a:ext>
            </a:extLst>
          </p:cNvPr>
          <p:cNvSpPr/>
          <p:nvPr/>
        </p:nvSpPr>
        <p:spPr>
          <a:xfrm>
            <a:off x="7164164" y="2446349"/>
            <a:ext cx="129768" cy="650971"/>
          </a:xfrm>
          <a:prstGeom prst="rect">
            <a:avLst/>
          </a:prstGeom>
          <a:solidFill>
            <a:srgbClr val="FFFF00">
              <a:alpha val="14118"/>
            </a:srgb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1BA81E3-E55F-4324-9A73-625DCD120CDC}"/>
              </a:ext>
            </a:extLst>
          </p:cNvPr>
          <p:cNvSpPr/>
          <p:nvPr/>
        </p:nvSpPr>
        <p:spPr>
          <a:xfrm>
            <a:off x="7572737" y="2446350"/>
            <a:ext cx="129768" cy="650971"/>
          </a:xfrm>
          <a:prstGeom prst="rect">
            <a:avLst/>
          </a:prstGeom>
          <a:solidFill>
            <a:srgbClr val="FFFF00">
              <a:alpha val="14118"/>
            </a:srgb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9890966-30EA-418B-88D4-B52DB0ED8D66}"/>
              </a:ext>
            </a:extLst>
          </p:cNvPr>
          <p:cNvSpPr/>
          <p:nvPr/>
        </p:nvSpPr>
        <p:spPr>
          <a:xfrm>
            <a:off x="8000568" y="2449280"/>
            <a:ext cx="129768" cy="650971"/>
          </a:xfrm>
          <a:prstGeom prst="rect">
            <a:avLst/>
          </a:prstGeom>
          <a:solidFill>
            <a:srgbClr val="FFFF00">
              <a:alpha val="14118"/>
            </a:srgb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A64B3E26-6991-452F-A194-6705C7AEAF68}"/>
              </a:ext>
            </a:extLst>
          </p:cNvPr>
          <p:cNvSpPr/>
          <p:nvPr/>
        </p:nvSpPr>
        <p:spPr>
          <a:xfrm>
            <a:off x="8386529" y="2446472"/>
            <a:ext cx="129768" cy="650971"/>
          </a:xfrm>
          <a:prstGeom prst="rect">
            <a:avLst/>
          </a:prstGeom>
          <a:solidFill>
            <a:srgbClr val="FFFF00">
              <a:alpha val="14118"/>
            </a:srgb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347" name="Прямая со стрелкой 14346">
            <a:extLst>
              <a:ext uri="{FF2B5EF4-FFF2-40B4-BE49-F238E27FC236}">
                <a16:creationId xmlns:a16="http://schemas.microsoft.com/office/drawing/2014/main" id="{7C4A1E92-C3D1-4CD9-9BFE-434C5882B855}"/>
              </a:ext>
            </a:extLst>
          </p:cNvPr>
          <p:cNvCxnSpPr>
            <a:cxnSpLocks/>
          </p:cNvCxnSpPr>
          <p:nvPr/>
        </p:nvCxnSpPr>
        <p:spPr>
          <a:xfrm>
            <a:off x="6019800" y="3103182"/>
            <a:ext cx="26114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F7ACC20C-9E9D-4FB1-A6CA-A1C113B96E79}"/>
              </a:ext>
            </a:extLst>
          </p:cNvPr>
          <p:cNvSpPr/>
          <p:nvPr/>
        </p:nvSpPr>
        <p:spPr>
          <a:xfrm>
            <a:off x="6099053" y="2443317"/>
            <a:ext cx="129768" cy="650971"/>
          </a:xfrm>
          <a:prstGeom prst="rect">
            <a:avLst/>
          </a:prstGeom>
          <a:solidFill>
            <a:srgbClr val="FFFF00">
              <a:alpha val="14118"/>
            </a:srgb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54" name="TextBox 14353">
            <a:extLst>
              <a:ext uri="{FF2B5EF4-FFF2-40B4-BE49-F238E27FC236}">
                <a16:creationId xmlns:a16="http://schemas.microsoft.com/office/drawing/2014/main" id="{D26D5652-37D3-4C31-A685-A326A116A36C}"/>
              </a:ext>
            </a:extLst>
          </p:cNvPr>
          <p:cNvSpPr txBox="1"/>
          <p:nvPr/>
        </p:nvSpPr>
        <p:spPr>
          <a:xfrm>
            <a:off x="7491731" y="3129049"/>
            <a:ext cx="128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timestamps</a:t>
            </a:r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E9AE05-39B2-456D-9B8D-83968BB9AFFC}"/>
              </a:ext>
            </a:extLst>
          </p:cNvPr>
          <p:cNvSpPr txBox="1"/>
          <p:nvPr/>
        </p:nvSpPr>
        <p:spPr>
          <a:xfrm>
            <a:off x="7279165" y="2148884"/>
            <a:ext cx="79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missing</a:t>
            </a:r>
            <a:endParaRPr lang="ru-RU" sz="1400" i="1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4BBA917-3BB0-40AA-8CA6-8FDC7063216A}"/>
              </a:ext>
            </a:extLst>
          </p:cNvPr>
          <p:cNvCxnSpPr/>
          <p:nvPr/>
        </p:nvCxnSpPr>
        <p:spPr>
          <a:xfrm>
            <a:off x="6469581" y="2996952"/>
            <a:ext cx="3615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5648DA9-DD9B-4127-ABA8-9C7A9F295B1A}"/>
              </a:ext>
            </a:extLst>
          </p:cNvPr>
          <p:cNvSpPr txBox="1"/>
          <p:nvPr/>
        </p:nvSpPr>
        <p:spPr>
          <a:xfrm>
            <a:off x="6431989" y="3062109"/>
            <a:ext cx="483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1/f</a:t>
            </a:r>
            <a:endParaRPr lang="ru-RU" sz="16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F1F1504-653F-428A-B1BA-A8612A14AEF3}"/>
              </a:ext>
            </a:extLst>
          </p:cNvPr>
          <p:cNvSpPr txBox="1"/>
          <p:nvPr/>
        </p:nvSpPr>
        <p:spPr>
          <a:xfrm>
            <a:off x="5946225" y="2148885"/>
            <a:ext cx="417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hit</a:t>
            </a:r>
            <a:endParaRPr lang="ru-RU" sz="1400" i="1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682F7C4C-F508-4393-B22D-0F0FA604369B}"/>
              </a:ext>
            </a:extLst>
          </p:cNvPr>
          <p:cNvSpPr/>
          <p:nvPr/>
        </p:nvSpPr>
        <p:spPr>
          <a:xfrm>
            <a:off x="6359495" y="3484133"/>
            <a:ext cx="193705" cy="196809"/>
          </a:xfrm>
          <a:prstGeom prst="rect">
            <a:avLst/>
          </a:prstGeom>
          <a:solidFill>
            <a:srgbClr val="FFFF00">
              <a:alpha val="14118"/>
            </a:srgb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63" name="TextBox 14362">
                <a:extLst>
                  <a:ext uri="{FF2B5EF4-FFF2-40B4-BE49-F238E27FC236}">
                    <a16:creationId xmlns:a16="http://schemas.microsoft.com/office/drawing/2014/main" id="{B6E47F44-7A62-4BF0-BD2E-44C2A7849233}"/>
                  </a:ext>
                </a:extLst>
              </p:cNvPr>
              <p:cNvSpPr txBox="1"/>
              <p:nvPr/>
            </p:nvSpPr>
            <p:spPr>
              <a:xfrm>
                <a:off x="5613378" y="3863987"/>
                <a:ext cx="3231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LED ON: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hit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signal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dc</m:t>
                        </m:r>
                      </m:e>
                    </m:d>
                  </m:oMath>
                </a14:m>
                <a:endParaRPr lang="en-US" sz="1600" b="0" dirty="0"/>
              </a:p>
              <a:p>
                <a:r>
                  <a:rPr lang="en-US" sz="1600" dirty="0"/>
                  <a:t>LED OFF: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hit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4363" name="TextBox 14362">
                <a:extLst>
                  <a:ext uri="{FF2B5EF4-FFF2-40B4-BE49-F238E27FC236}">
                    <a16:creationId xmlns:a16="http://schemas.microsoft.com/office/drawing/2014/main" id="{B6E47F44-7A62-4BF0-BD2E-44C2A7849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378" y="3863987"/>
                <a:ext cx="3231340" cy="584775"/>
              </a:xfrm>
              <a:prstGeom prst="rect">
                <a:avLst/>
              </a:prstGeom>
              <a:blipFill>
                <a:blip r:embed="rId4"/>
                <a:stretch>
                  <a:fillRect l="-1132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20524" y="4611856"/>
                <a:ext cx="4345966" cy="1831527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(0)=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sz="16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PDE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US" sz="1600" b="0" dirty="0"/>
              </a:p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1600" dirty="0"/>
                  <a:t>Dark count rate and dead time taken into account:</a:t>
                </a:r>
              </a:p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signal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16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LT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li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dc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6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LT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LT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1600" dirty="0"/>
                  <a:t> – live time ratio, determined </a:t>
                </a:r>
                <a:r>
                  <a:rPr lang="en-US" sz="1600" b="1" dirty="0"/>
                  <a:t>only</a:t>
                </a:r>
                <a:r>
                  <a:rPr lang="en-US" sz="1600" dirty="0"/>
                  <a:t> by dark counts coming before LED pulse.</a:t>
                </a:r>
                <a:endParaRPr lang="ru-RU" sz="1600" b="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4" y="4611856"/>
                <a:ext cx="4345966" cy="1831527"/>
              </a:xfrm>
              <a:prstGeom prst="rect">
                <a:avLst/>
              </a:prstGeom>
              <a:blipFill>
                <a:blip r:embed="rId5"/>
                <a:stretch>
                  <a:fillRect l="-558" b="-2961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B22B8D6-7B70-4DED-9267-72A820D634A5}"/>
                  </a:ext>
                </a:extLst>
              </p:cNvPr>
              <p:cNvSpPr/>
              <p:nvPr/>
            </p:nvSpPr>
            <p:spPr>
              <a:xfrm>
                <a:off x="4554962" y="5703137"/>
                <a:ext cx="4572000" cy="6043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/>
                  <a:t> per pulse is determined from photocurrent of PIN diode and calibrated ratio of test/monitor channels</a:t>
                </a:r>
                <a:endParaRPr lang="ru-RU" sz="1600" dirty="0"/>
              </a:p>
            </p:txBody>
          </p:sp>
        </mc:Choice>
        <mc:Fallback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4B22B8D6-7B70-4DED-9267-72A820D63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62" y="5703137"/>
                <a:ext cx="4572000" cy="604396"/>
              </a:xfrm>
              <a:prstGeom prst="rect">
                <a:avLst/>
              </a:prstGeom>
              <a:blipFill>
                <a:blip r:embed="rId6"/>
                <a:stretch>
                  <a:fillRect l="-667" t="-2020" r="-1467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E0D29145-D483-4DB6-B41D-CE9B3835F8F9}"/>
                  </a:ext>
                </a:extLst>
              </p:cNvPr>
              <p:cNvSpPr/>
              <p:nvPr/>
            </p:nvSpPr>
            <p:spPr>
              <a:xfrm>
                <a:off x="6325057" y="1178876"/>
                <a:ext cx="1908215" cy="664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hit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run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E0D29145-D483-4DB6-B41D-CE9B3835F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057" y="1178876"/>
                <a:ext cx="1908215" cy="664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52" name="Прямая соединительная линия 14351">
            <a:extLst>
              <a:ext uri="{FF2B5EF4-FFF2-40B4-BE49-F238E27FC236}">
                <a16:creationId xmlns:a16="http://schemas.microsoft.com/office/drawing/2014/main" id="{549E8106-456E-4490-B0F3-331D688471A8}"/>
              </a:ext>
            </a:extLst>
          </p:cNvPr>
          <p:cNvCxnSpPr>
            <a:cxnSpLocks/>
          </p:cNvCxnSpPr>
          <p:nvPr/>
        </p:nvCxnSpPr>
        <p:spPr>
          <a:xfrm flipV="1">
            <a:off x="6469581" y="2441410"/>
            <a:ext cx="0" cy="6480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0FB8DF4E-8B6F-456E-B44B-6EDCE226D446}"/>
              </a:ext>
            </a:extLst>
          </p:cNvPr>
          <p:cNvCxnSpPr>
            <a:cxnSpLocks/>
          </p:cNvCxnSpPr>
          <p:nvPr/>
        </p:nvCxnSpPr>
        <p:spPr>
          <a:xfrm flipV="1">
            <a:off x="6833165" y="2449279"/>
            <a:ext cx="0" cy="6480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F1F13BC-4576-47AF-87C7-BBD982966FE5}"/>
              </a:ext>
            </a:extLst>
          </p:cNvPr>
          <p:cNvCxnSpPr>
            <a:cxnSpLocks/>
          </p:cNvCxnSpPr>
          <p:nvPr/>
        </p:nvCxnSpPr>
        <p:spPr>
          <a:xfrm flipV="1">
            <a:off x="7212095" y="2449282"/>
            <a:ext cx="0" cy="6480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D512D41-4F31-48BC-8D81-4355407B268C}"/>
              </a:ext>
            </a:extLst>
          </p:cNvPr>
          <p:cNvCxnSpPr>
            <a:cxnSpLocks/>
          </p:cNvCxnSpPr>
          <p:nvPr/>
        </p:nvCxnSpPr>
        <p:spPr>
          <a:xfrm flipV="1">
            <a:off x="8055231" y="2449281"/>
            <a:ext cx="0" cy="6480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57" name="Прямая соединительная линия 14356">
            <a:extLst>
              <a:ext uri="{FF2B5EF4-FFF2-40B4-BE49-F238E27FC236}">
                <a16:creationId xmlns:a16="http://schemas.microsoft.com/office/drawing/2014/main" id="{C63E9969-5D07-4314-B984-91C5F7B056FC}"/>
              </a:ext>
            </a:extLst>
          </p:cNvPr>
          <p:cNvCxnSpPr>
            <a:cxnSpLocks/>
          </p:cNvCxnSpPr>
          <p:nvPr/>
        </p:nvCxnSpPr>
        <p:spPr>
          <a:xfrm flipV="1">
            <a:off x="7623183" y="2449281"/>
            <a:ext cx="0" cy="648041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CEDF171B-CB7A-49EE-B855-1CE21B871185}"/>
              </a:ext>
            </a:extLst>
          </p:cNvPr>
          <p:cNvCxnSpPr>
            <a:cxnSpLocks/>
          </p:cNvCxnSpPr>
          <p:nvPr/>
        </p:nvCxnSpPr>
        <p:spPr>
          <a:xfrm flipV="1">
            <a:off x="6156176" y="2449280"/>
            <a:ext cx="0" cy="6480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5B62C64-0721-4846-80DD-11991343E6DF}"/>
              </a:ext>
            </a:extLst>
          </p:cNvPr>
          <p:cNvCxnSpPr>
            <a:cxnSpLocks/>
          </p:cNvCxnSpPr>
          <p:nvPr/>
        </p:nvCxnSpPr>
        <p:spPr>
          <a:xfrm flipV="1">
            <a:off x="8451413" y="2449280"/>
            <a:ext cx="0" cy="648041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956DA28-7101-45EB-988C-069391695EE0}"/>
              </a:ext>
            </a:extLst>
          </p:cNvPr>
          <p:cNvSpPr txBox="1"/>
          <p:nvPr/>
        </p:nvSpPr>
        <p:spPr>
          <a:xfrm>
            <a:off x="6504302" y="3431680"/>
            <a:ext cx="15792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Hit enable window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93752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5CCE1-18DE-42EF-A61B-B87C3D4C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Absolute PDE of DPC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837E5-4226-432A-9FA3-D99926CE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4911EB-19C4-428D-9047-B2AA3DBC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90BA8A-02E1-4E28-8386-C6CB28FA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39E47-9B9E-4396-9C26-95ECC72813AA}"/>
              </a:ext>
            </a:extLst>
          </p:cNvPr>
          <p:cNvSpPr txBox="1"/>
          <p:nvPr/>
        </p:nvSpPr>
        <p:spPr>
          <a:xfrm>
            <a:off x="2015716" y="5669865"/>
            <a:ext cx="51125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PDE(470 nm)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</a:rPr>
              <a:t>19±1</a:t>
            </a:r>
            <a:r>
              <a:rPr lang="ru-RU" sz="1600" dirty="0">
                <a:solidFill>
                  <a:srgbClr val="0000FF"/>
                </a:solidFill>
              </a:rPr>
              <a:t>%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in our measurement </a:t>
            </a:r>
            <a:r>
              <a:rPr lang="en-US" sz="1600" dirty="0"/>
              <a:t>vs </a:t>
            </a:r>
            <a:r>
              <a:rPr lang="en-US" sz="1600" dirty="0">
                <a:solidFill>
                  <a:srgbClr val="C00000"/>
                </a:solidFill>
              </a:rPr>
              <a:t>36%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by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PDPC measurement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EC75708-15CF-4FD8-B525-288BC55D39E1}"/>
              </a:ext>
            </a:extLst>
          </p:cNvPr>
          <p:cNvGrpSpPr/>
          <p:nvPr/>
        </p:nvGrpSpPr>
        <p:grpSpPr>
          <a:xfrm>
            <a:off x="457200" y="1988840"/>
            <a:ext cx="3827262" cy="3600000"/>
            <a:chOff x="5078038" y="1985070"/>
            <a:chExt cx="3827262" cy="3359538"/>
          </a:xfrm>
        </p:grpSpPr>
        <p:pic>
          <p:nvPicPr>
            <p:cNvPr id="8" name="Графический объект4">
              <a:extLst>
                <a:ext uri="{FF2B5EF4-FFF2-40B4-BE49-F238E27FC236}">
                  <a16:creationId xmlns:a16="http://schemas.microsoft.com/office/drawing/2014/main" id="{57ACDBAE-FF85-43B5-A972-1140F1271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96528" y="1985070"/>
              <a:ext cx="3708772" cy="3359538"/>
            </a:xfrm>
            <a:prstGeom prst="rect">
              <a:avLst/>
            </a:prstGeom>
            <a:ln>
              <a:noFill/>
              <a:prstDash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B9E8B5-3DF4-4D33-858A-7D1558D83E8D}"/>
                </a:ext>
              </a:extLst>
            </p:cNvPr>
            <p:cNvSpPr txBox="1"/>
            <p:nvPr/>
          </p:nvSpPr>
          <p:spPr>
            <a:xfrm>
              <a:off x="5078038" y="2239758"/>
              <a:ext cx="430887" cy="108927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signal+dc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Графический объект2">
            <a:extLst>
              <a:ext uri="{FF2B5EF4-FFF2-40B4-BE49-F238E27FC236}">
                <a16:creationId xmlns:a16="http://schemas.microsoft.com/office/drawing/2014/main" id="{BA848737-7724-4A35-B2F3-ACD2654279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977" y="1988840"/>
            <a:ext cx="3600000" cy="360000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E004E42-74D9-4B54-A6DD-D5FD87A3CD55}"/>
              </a:ext>
            </a:extLst>
          </p:cNvPr>
          <p:cNvSpPr/>
          <p:nvPr/>
        </p:nvSpPr>
        <p:spPr>
          <a:xfrm>
            <a:off x="3124200" y="3429000"/>
            <a:ext cx="871736" cy="2160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40750-B01C-43B6-8305-5897104A98B2}"/>
              </a:ext>
            </a:extLst>
          </p:cNvPr>
          <p:cNvSpPr txBox="1"/>
          <p:nvPr/>
        </p:nvSpPr>
        <p:spPr>
          <a:xfrm>
            <a:off x="1024112" y="1615427"/>
            <a:ext cx="313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Fit P(</a:t>
            </a:r>
            <a:r>
              <a:rPr lang="en-US" dirty="0" err="1"/>
              <a:t>signal+dc</a:t>
            </a:r>
            <a:r>
              <a:rPr lang="en-US" dirty="0"/>
              <a:t>) as function of N</a:t>
            </a:r>
            <a:r>
              <a:rPr lang="el-GR" baseline="-25000" dirty="0"/>
              <a:t>γ</a:t>
            </a:r>
            <a:r>
              <a:rPr lang="en-US" dirty="0"/>
              <a:t> and extract PDE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36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41" y="7802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Focusing Aerogel RICH (FARICH)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262690"/>
            <a:ext cx="2133600" cy="365125"/>
          </a:xfrm>
        </p:spPr>
        <p:txBody>
          <a:bodyPr/>
          <a:lstStyle/>
          <a:p>
            <a:pPr>
              <a:defRPr/>
            </a:pPr>
            <a:fld id="{0020FB47-C79D-4925-BA81-6A17668DB6F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48725"/>
            <a:ext cx="2447925" cy="223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82" name="Прямоугольник 2"/>
          <p:cNvSpPr>
            <a:spLocks noChangeArrowheads="1"/>
          </p:cNvSpPr>
          <p:nvPr/>
        </p:nvSpPr>
        <p:spPr bwMode="auto">
          <a:xfrm>
            <a:off x="5627690" y="5873750"/>
            <a:ext cx="329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>
                <a:solidFill>
                  <a:srgbClr val="C00000"/>
                </a:solidFill>
              </a:rPr>
              <a:t>T.Iijima et al., NIM A548 (2005) 383</a:t>
            </a:r>
            <a:br>
              <a:rPr lang="ru-RU" altLang="ru-RU" sz="1400">
                <a:solidFill>
                  <a:srgbClr val="C00000"/>
                </a:solidFill>
              </a:rPr>
            </a:br>
            <a:r>
              <a:rPr lang="ru-RU" altLang="ru-RU" sz="1400">
                <a:solidFill>
                  <a:srgbClr val="C00000"/>
                </a:solidFill>
              </a:rPr>
              <a:t>A.Yu.Barnyakov et al., NIM A553 (2005) 70</a:t>
            </a:r>
          </a:p>
        </p:txBody>
      </p: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5645464" y="1489281"/>
            <a:ext cx="2880000" cy="2151694"/>
            <a:chOff x="1763713" y="2477948"/>
            <a:chExt cx="3816399" cy="2851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6" descr="p10603041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477948"/>
              <a:ext cx="3816399" cy="285129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 rot="11199961" flipV="1">
              <a:off x="2249541" y="3342732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n=1.030   6.0mm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1199961" flipV="1">
              <a:off x="2249541" y="3774530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n=1.027   6.3mm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1199961" flipV="1">
              <a:off x="2249541" y="4196071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n=1.024   6.7mm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1199961" flipV="1">
              <a:off x="2246289" y="4557606"/>
              <a:ext cx="2160588" cy="4078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n=1.022   7.0mm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73629" y="1189924"/>
            <a:ext cx="2951246" cy="33813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First sample of 4-layer aerogel</a:t>
            </a:r>
          </a:p>
        </p:txBody>
      </p:sp>
      <p:pic>
        <p:nvPicPr>
          <p:cNvPr id="20" name="Содержимое 3" descr="mla3_phot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5152" y="3979520"/>
            <a:ext cx="2879725" cy="189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627688" y="3677941"/>
            <a:ext cx="3029794" cy="33972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3-</a:t>
            </a:r>
            <a:r>
              <a:rPr lang="en-US" sz="1600" dirty="0"/>
              <a:t>layer aerogel 115x115x41 mm</a:t>
            </a:r>
            <a:r>
              <a:rPr lang="en-US" sz="1600" baseline="30000" dirty="0"/>
              <a:t>3</a:t>
            </a:r>
            <a:endParaRPr lang="ru-RU" sz="1400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5" y="4195670"/>
            <a:ext cx="503713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Focusing aerogel improves proximity focusing design by reducing  the contribution of radiator  thickness into the Cherenkov angle resolution</a:t>
            </a:r>
            <a:endParaRPr lang="ru-RU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85739" y="5195644"/>
            <a:ext cx="5035551" cy="991731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Multi-layer monolith aerogels have been being produced by the </a:t>
            </a:r>
            <a:r>
              <a:rPr lang="en-US" sz="1600" dirty="0" err="1"/>
              <a:t>Boreskov</a:t>
            </a:r>
            <a:r>
              <a:rPr lang="en-US" sz="1600" dirty="0"/>
              <a:t> Institute of Catalysis in cooperation with the </a:t>
            </a:r>
            <a:r>
              <a:rPr lang="en-US" sz="1600" dirty="0" err="1"/>
              <a:t>Budker</a:t>
            </a:r>
            <a:r>
              <a:rPr lang="en-US" sz="1600" dirty="0"/>
              <a:t> INP since 2004.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3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F7AE0-9D26-4CD0-ADA0-CC2B10B1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00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Optical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crosstalks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DPC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E0F87-E500-447B-8C0D-0331C740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CBAC6D-58FD-416A-8233-7D9D19F0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8165C-1D84-47EB-AB52-E69B4277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6AE8B-94BB-4D26-A5F4-90B9CD1D2A84}"/>
              </a:ext>
            </a:extLst>
          </p:cNvPr>
          <p:cNvSpPr txBox="1"/>
          <p:nvPr/>
        </p:nvSpPr>
        <p:spPr>
          <a:xfrm>
            <a:off x="228599" y="1900254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Crosstalk ways: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between pixels of the same die (</a:t>
            </a:r>
            <a:r>
              <a:rPr lang="en-US" dirty="0">
                <a:solidFill>
                  <a:srgbClr val="0070C0"/>
                </a:solidFill>
              </a:rPr>
              <a:t>3-4%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/>
              <a:t> go likely via Si substrate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between neighboring dies (</a:t>
            </a:r>
            <a:r>
              <a:rPr lang="en-US" dirty="0">
                <a:solidFill>
                  <a:srgbClr val="0070C0"/>
                </a:solidFill>
              </a:rPr>
              <a:t>0.1-0.2%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go via protection glass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83D129-A227-4C86-AAD8-5FDF5E84D38D}"/>
              </a:ext>
            </a:extLst>
          </p:cNvPr>
          <p:cNvSpPr/>
          <p:nvPr/>
        </p:nvSpPr>
        <p:spPr>
          <a:xfrm>
            <a:off x="6759265" y="4597135"/>
            <a:ext cx="598924" cy="524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8E86604-D51F-4EB9-A3F8-82E9835CC292}"/>
              </a:ext>
            </a:extLst>
          </p:cNvPr>
          <p:cNvGrpSpPr/>
          <p:nvPr/>
        </p:nvGrpSpPr>
        <p:grpSpPr>
          <a:xfrm>
            <a:off x="3334781" y="1478424"/>
            <a:ext cx="5580620" cy="4950824"/>
            <a:chOff x="3229490" y="1414423"/>
            <a:chExt cx="5580620" cy="495082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2BE6F3D-C5ED-4B71-8342-21A75EA59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9490" y="1414423"/>
              <a:ext cx="5580620" cy="4950824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6EAA9F0-B2D8-4552-A747-33BB78313FA5}"/>
                </a:ext>
              </a:extLst>
            </p:cNvPr>
            <p:cNvSpPr/>
            <p:nvPr/>
          </p:nvSpPr>
          <p:spPr>
            <a:xfrm>
              <a:off x="3995936" y="2132855"/>
              <a:ext cx="598924" cy="5246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1C3BEAF-4A0E-42BB-BC18-0C85B4181690}"/>
                </a:ext>
              </a:extLst>
            </p:cNvPr>
            <p:cNvSpPr/>
            <p:nvPr/>
          </p:nvSpPr>
          <p:spPr>
            <a:xfrm>
              <a:off x="6754376" y="2125235"/>
              <a:ext cx="598924" cy="5246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07F29FD-CA4D-48C3-8A76-378FBADF0F1A}"/>
                </a:ext>
              </a:extLst>
            </p:cNvPr>
            <p:cNvSpPr/>
            <p:nvPr/>
          </p:nvSpPr>
          <p:spPr>
            <a:xfrm>
              <a:off x="3998812" y="4591384"/>
              <a:ext cx="598924" cy="5246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7B9051F-07DF-4103-A492-6BDE98795965}"/>
                </a:ext>
              </a:extLst>
            </p:cNvPr>
            <p:cNvSpPr/>
            <p:nvPr/>
          </p:nvSpPr>
          <p:spPr>
            <a:xfrm>
              <a:off x="6754376" y="4591384"/>
              <a:ext cx="598924" cy="5246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5A85C19-0489-4F96-844E-0A1F894B341B}"/>
              </a:ext>
            </a:extLst>
          </p:cNvPr>
          <p:cNvSpPr/>
          <p:nvPr/>
        </p:nvSpPr>
        <p:spPr>
          <a:xfrm>
            <a:off x="59748" y="5233811"/>
            <a:ext cx="3117097" cy="8119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63ECF4E-2042-4C32-83B1-63D1802036A5}"/>
              </a:ext>
            </a:extLst>
          </p:cNvPr>
          <p:cNvSpPr/>
          <p:nvPr/>
        </p:nvSpPr>
        <p:spPr>
          <a:xfrm>
            <a:off x="2395945" y="4945413"/>
            <a:ext cx="648072" cy="24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DCC9CE-7542-455C-A265-B4E17345AD87}"/>
              </a:ext>
            </a:extLst>
          </p:cNvPr>
          <p:cNvSpPr/>
          <p:nvPr/>
        </p:nvSpPr>
        <p:spPr>
          <a:xfrm>
            <a:off x="1747089" y="4945413"/>
            <a:ext cx="648072" cy="243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91A3B2C-19E5-4397-84C8-AD59249D416D}"/>
              </a:ext>
            </a:extLst>
          </p:cNvPr>
          <p:cNvSpPr/>
          <p:nvPr/>
        </p:nvSpPr>
        <p:spPr>
          <a:xfrm>
            <a:off x="924211" y="4954362"/>
            <a:ext cx="669603" cy="234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7C01138-EA5A-480D-BFBB-A73A3EEA7197}"/>
              </a:ext>
            </a:extLst>
          </p:cNvPr>
          <p:cNvSpPr/>
          <p:nvPr/>
        </p:nvSpPr>
        <p:spPr>
          <a:xfrm>
            <a:off x="272447" y="4954362"/>
            <a:ext cx="648072" cy="234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48AA77D-E21A-4C72-A1E4-0143FC7001F0}"/>
              </a:ext>
            </a:extLst>
          </p:cNvPr>
          <p:cNvSpPr/>
          <p:nvPr/>
        </p:nvSpPr>
        <p:spPr>
          <a:xfrm>
            <a:off x="89376" y="4673985"/>
            <a:ext cx="3174047" cy="2184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EC0A039-8474-4225-AB98-AD9B4615BFE8}"/>
              </a:ext>
            </a:extLst>
          </p:cNvPr>
          <p:cNvCxnSpPr/>
          <p:nvPr/>
        </p:nvCxnSpPr>
        <p:spPr>
          <a:xfrm>
            <a:off x="257297" y="4922399"/>
            <a:ext cx="134077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49F4664-25F9-4F8E-8FCE-7248ADE36119}"/>
              </a:ext>
            </a:extLst>
          </p:cNvPr>
          <p:cNvCxnSpPr/>
          <p:nvPr/>
        </p:nvCxnSpPr>
        <p:spPr>
          <a:xfrm>
            <a:off x="1732393" y="4918916"/>
            <a:ext cx="134077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BB9DBD9-79DF-4146-8021-95DE1442495A}"/>
              </a:ext>
            </a:extLst>
          </p:cNvPr>
          <p:cNvSpPr txBox="1"/>
          <p:nvPr/>
        </p:nvSpPr>
        <p:spPr>
          <a:xfrm>
            <a:off x="1316359" y="545429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PCB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9BAC14-A375-4898-8E45-DF22D95C5455}"/>
              </a:ext>
            </a:extLst>
          </p:cNvPr>
          <p:cNvSpPr txBox="1"/>
          <p:nvPr/>
        </p:nvSpPr>
        <p:spPr>
          <a:xfrm>
            <a:off x="1716222" y="4862795"/>
            <a:ext cx="66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Pixel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FE12C2-1CBD-49E2-A624-6D4782A371ED}"/>
              </a:ext>
            </a:extLst>
          </p:cNvPr>
          <p:cNvSpPr txBox="1"/>
          <p:nvPr/>
        </p:nvSpPr>
        <p:spPr>
          <a:xfrm>
            <a:off x="2403192" y="4866953"/>
            <a:ext cx="66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Pixel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4A9817-08E3-40EF-9A91-A2AF706EB4D6}"/>
              </a:ext>
            </a:extLst>
          </p:cNvPr>
          <p:cNvSpPr txBox="1"/>
          <p:nvPr/>
        </p:nvSpPr>
        <p:spPr>
          <a:xfrm flipH="1">
            <a:off x="-16847" y="4252805"/>
            <a:ext cx="161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Protection glass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FC833A-79D3-45D0-8875-D052CC49637D}"/>
              </a:ext>
            </a:extLst>
          </p:cNvPr>
          <p:cNvSpPr txBox="1"/>
          <p:nvPr/>
        </p:nvSpPr>
        <p:spPr>
          <a:xfrm>
            <a:off x="2197980" y="4281528"/>
            <a:ext cx="103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Epoxy OC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CFB2D87-F39B-43DA-9FF4-64E37E2C8EFB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2683727" y="4620082"/>
            <a:ext cx="30008" cy="31619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EEFFED5-3E7B-4B33-9D06-FD8EEAE82D13}"/>
              </a:ext>
            </a:extLst>
          </p:cNvPr>
          <p:cNvSpPr txBox="1"/>
          <p:nvPr/>
        </p:nvSpPr>
        <p:spPr>
          <a:xfrm>
            <a:off x="932130" y="4875805"/>
            <a:ext cx="66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Pixel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6" name="Взрыв: 8 точек 85">
            <a:extLst>
              <a:ext uri="{FF2B5EF4-FFF2-40B4-BE49-F238E27FC236}">
                <a16:creationId xmlns:a16="http://schemas.microsoft.com/office/drawing/2014/main" id="{B90136C2-0212-49B3-ACCE-C71E4021DB83}"/>
              </a:ext>
            </a:extLst>
          </p:cNvPr>
          <p:cNvSpPr/>
          <p:nvPr/>
        </p:nvSpPr>
        <p:spPr>
          <a:xfrm>
            <a:off x="973164" y="4961021"/>
            <a:ext cx="270905" cy="21718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9D63030-5AD3-4B63-A354-690AD44A5056}"/>
              </a:ext>
            </a:extLst>
          </p:cNvPr>
          <p:cNvCxnSpPr>
            <a:cxnSpLocks/>
          </p:cNvCxnSpPr>
          <p:nvPr/>
        </p:nvCxnSpPr>
        <p:spPr>
          <a:xfrm flipH="1">
            <a:off x="920504" y="5026070"/>
            <a:ext cx="186160" cy="163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32869A0-E0A4-4AD2-B0FE-9CC05644EFC8}"/>
              </a:ext>
            </a:extLst>
          </p:cNvPr>
          <p:cNvCxnSpPr>
            <a:cxnSpLocks/>
            <a:stCxn id="20" idx="0"/>
            <a:endCxn id="86" idx="0"/>
          </p:cNvCxnSpPr>
          <p:nvPr/>
        </p:nvCxnSpPr>
        <p:spPr>
          <a:xfrm flipH="1">
            <a:off x="1155297" y="4673985"/>
            <a:ext cx="521103" cy="2870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B28CAD6-C45C-4600-B0C2-4208F2D49C8B}"/>
              </a:ext>
            </a:extLst>
          </p:cNvPr>
          <p:cNvCxnSpPr>
            <a:cxnSpLocks/>
            <a:endCxn id="20" idx="0"/>
          </p:cNvCxnSpPr>
          <p:nvPr/>
        </p:nvCxnSpPr>
        <p:spPr>
          <a:xfrm flipH="1" flipV="1">
            <a:off x="1676400" y="4673985"/>
            <a:ext cx="526972" cy="2870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F5E416C1-C20D-414E-A905-5116053A2443}"/>
              </a:ext>
            </a:extLst>
          </p:cNvPr>
          <p:cNvCxnSpPr>
            <a:cxnSpLocks/>
          </p:cNvCxnSpPr>
          <p:nvPr/>
        </p:nvCxnSpPr>
        <p:spPr>
          <a:xfrm>
            <a:off x="861329" y="4669945"/>
            <a:ext cx="245334" cy="36969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9BDC9C9-582F-4672-9F23-A2D0EABE186B}"/>
              </a:ext>
            </a:extLst>
          </p:cNvPr>
          <p:cNvCxnSpPr>
            <a:cxnSpLocks/>
          </p:cNvCxnSpPr>
          <p:nvPr/>
        </p:nvCxnSpPr>
        <p:spPr>
          <a:xfrm flipH="1">
            <a:off x="641669" y="4669945"/>
            <a:ext cx="229379" cy="356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DF2AEDE3-4119-44E4-9383-7D5C66F91BB2}"/>
              </a:ext>
            </a:extLst>
          </p:cNvPr>
          <p:cNvCxnSpPr>
            <a:cxnSpLocks/>
          </p:cNvCxnSpPr>
          <p:nvPr/>
        </p:nvCxnSpPr>
        <p:spPr>
          <a:xfrm>
            <a:off x="1106663" y="4568196"/>
            <a:ext cx="78183" cy="21843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AF1370-6BAD-4D72-85CD-368900BECB5C}"/>
              </a:ext>
            </a:extLst>
          </p:cNvPr>
          <p:cNvSpPr txBox="1"/>
          <p:nvPr/>
        </p:nvSpPr>
        <p:spPr>
          <a:xfrm>
            <a:off x="268367" y="4878499"/>
            <a:ext cx="66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Pixel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9526D304-9874-4E48-BDE5-2C7D4E051994}"/>
              </a:ext>
            </a:extLst>
          </p:cNvPr>
          <p:cNvCxnSpPr>
            <a:cxnSpLocks/>
          </p:cNvCxnSpPr>
          <p:nvPr/>
        </p:nvCxnSpPr>
        <p:spPr>
          <a:xfrm>
            <a:off x="790660" y="5050164"/>
            <a:ext cx="160775" cy="141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D56F9940-55A2-491D-925A-DA03080C8D2D}"/>
              </a:ext>
            </a:extLst>
          </p:cNvPr>
          <p:cNvSpPr/>
          <p:nvPr/>
        </p:nvSpPr>
        <p:spPr>
          <a:xfrm>
            <a:off x="1976546" y="998848"/>
            <a:ext cx="51909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cs typeface="Times New Roman"/>
              </a:rPr>
              <a:t>X-talks between pixels deteriorate position resolution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42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60F52AB-784D-4BA8-92A3-DD2BB3C3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Irradiation of DPC tiles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 beam (800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Mev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/c) at COSY PS in FZ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Jülich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171E252-A174-4584-A9DA-F12D442A42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14" y="1825817"/>
            <a:ext cx="3863887" cy="3872233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551335F4-D68B-474F-8577-9C7A7D42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97130D-0AFC-458F-83F6-67DD4C3F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A77EBB-38BC-433C-A533-CA878BAF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416EA36-56B8-4A62-BAFC-669EE393E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62"/>
          <a:stretch/>
        </p:blipFill>
        <p:spPr>
          <a:xfrm>
            <a:off x="4648200" y="1963311"/>
            <a:ext cx="4038600" cy="379974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F53D70-4212-4179-B30B-ADCE19085EDB}"/>
              </a:ext>
            </a:extLst>
          </p:cNvPr>
          <p:cNvSpPr txBox="1"/>
          <p:nvPr/>
        </p:nvSpPr>
        <p:spPr>
          <a:xfrm>
            <a:off x="4975312" y="1826273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Die-averaged cell DCR vs fluence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DA51FA-14EA-4217-879B-1656E2FE82AE}"/>
              </a:ext>
            </a:extLst>
          </p:cNvPr>
          <p:cNvSpPr/>
          <p:nvPr/>
        </p:nvSpPr>
        <p:spPr>
          <a:xfrm>
            <a:off x="932431" y="5842535"/>
            <a:ext cx="727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DPC tiles cooled to −18</a:t>
            </a:r>
            <a:r>
              <a:rPr lang="en-US" dirty="0">
                <a:latin typeface="Arial" panose="020B0604020202020204" pitchFamily="34" charset="0"/>
              </a:rPr>
              <a:t>°C. Maximum fluence accumulated: </a:t>
            </a:r>
            <a:r>
              <a:rPr lang="en-US" dirty="0"/>
              <a:t>4∙10</a:t>
            </a:r>
            <a:r>
              <a:rPr lang="en-US" baseline="30000" dirty="0"/>
              <a:t>11</a:t>
            </a:r>
            <a:r>
              <a:rPr lang="en-US" dirty="0"/>
              <a:t> p/cm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598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0987"/>
            <a:ext cx="8229600" cy="11430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Radiation hardness study of DPC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3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62" b="1"/>
          <a:stretch/>
        </p:blipFill>
        <p:spPr>
          <a:xfrm>
            <a:off x="4664944" y="1879480"/>
            <a:ext cx="4038600" cy="3799683"/>
          </a:xfrm>
        </p:spPr>
      </p:pic>
      <p:grpSp>
        <p:nvGrpSpPr>
          <p:cNvPr id="15" name="Группа 14"/>
          <p:cNvGrpSpPr/>
          <p:nvPr/>
        </p:nvGrpSpPr>
        <p:grpSpPr>
          <a:xfrm>
            <a:off x="5218402" y="3829317"/>
            <a:ext cx="2237001" cy="2437467"/>
            <a:chOff x="1129308" y="3556344"/>
            <a:chExt cx="2237001" cy="243746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129308" y="3878273"/>
              <a:ext cx="1662562" cy="1469207"/>
              <a:chOff x="1129308" y="3878273"/>
              <a:chExt cx="1662562" cy="1469207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129308" y="3883248"/>
                <a:ext cx="1657854" cy="2952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endCxn id="17" idx="0"/>
              </p:cNvCxnSpPr>
              <p:nvPr/>
            </p:nvCxnSpPr>
            <p:spPr>
              <a:xfrm flipH="1">
                <a:off x="2787162" y="3878273"/>
                <a:ext cx="4708" cy="1469207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7" name="Прямоугольник 16"/>
            <p:cNvSpPr/>
            <p:nvPr/>
          </p:nvSpPr>
          <p:spPr>
            <a:xfrm>
              <a:off x="2208014" y="5347480"/>
              <a:ext cx="1158295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4∙10</a:t>
              </a:r>
              <a:r>
                <a:rPr lang="en-US" baseline="30000" dirty="0"/>
                <a:t>9</a:t>
              </a:r>
              <a:r>
                <a:rPr lang="en-US" dirty="0"/>
                <a:t> n</a:t>
              </a:r>
              <a:r>
                <a:rPr lang="en-US" baseline="-25000" dirty="0"/>
                <a:t>1MeV</a:t>
              </a:r>
              <a:r>
                <a:rPr lang="en-US" dirty="0"/>
                <a:t>/cm</a:t>
              </a:r>
              <a:r>
                <a:rPr lang="en-US" baseline="30000" dirty="0"/>
                <a:t>2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88102" y="3556344"/>
              <a:ext cx="136459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2 times drop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879754" y="1811541"/>
            <a:ext cx="342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 of radiative damage on DCR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DC460AF-E91B-4BDA-9378-165CE2E4958A}"/>
              </a:ext>
            </a:extLst>
          </p:cNvPr>
          <p:cNvSpPr/>
          <p:nvPr/>
        </p:nvSpPr>
        <p:spPr>
          <a:xfrm>
            <a:off x="4918354" y="1092289"/>
            <a:ext cx="358841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Estimated PDE degradation due to DCR increase</a:t>
            </a:r>
            <a:b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 inhibiting most noisy cells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B9EE5D8-6E53-440B-B8D3-E1B0351FB6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5661"/>
            <a:ext cx="4038600" cy="404732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06372CC-7906-44A1-B757-EF6C4E507DC6}"/>
              </a:ext>
            </a:extLst>
          </p:cNvPr>
          <p:cNvSpPr/>
          <p:nvPr/>
        </p:nvSpPr>
        <p:spPr>
          <a:xfrm>
            <a:off x="793532" y="1368555"/>
            <a:ext cx="37884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Estimated die DCR vs active cell fraction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B6179-4FA9-470A-B2FB-58BEAE59EFF6}"/>
              </a:ext>
            </a:extLst>
          </p:cNvPr>
          <p:cNvSpPr txBox="1"/>
          <p:nvPr/>
        </p:nvSpPr>
        <p:spPr>
          <a:xfrm>
            <a:off x="570384" y="5944633"/>
            <a:ext cx="423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M.Yu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Barnyakov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et al, NIM A 824 (2016) 83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7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09AEF-270C-4191-AB04-72A1E21F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Desired characteristics of digital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SiPMs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aerogel RICH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0838539-F4C2-42EB-B62D-824103487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PDE as high as possible: high active area ratio</a:t>
            </a:r>
            <a:r>
              <a:rPr lang="ru-RU" sz="2200" dirty="0"/>
              <a:t> →</a:t>
            </a:r>
            <a:r>
              <a:rPr lang="en-US" sz="2200" dirty="0"/>
              <a:t> amplitude dynamic range does not matter </a:t>
            </a:r>
            <a:r>
              <a:rPr lang="ru-RU" sz="2200" dirty="0"/>
              <a:t>→</a:t>
            </a:r>
            <a:r>
              <a:rPr lang="en-US" sz="2200" dirty="0"/>
              <a:t> large SPAD</a:t>
            </a:r>
            <a:endParaRPr lang="ru-RU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Room temperature operation </a:t>
            </a:r>
            <a:r>
              <a:rPr lang="ru-RU" sz="2200" dirty="0"/>
              <a:t>→</a:t>
            </a:r>
            <a:r>
              <a:rPr lang="en-US" sz="2200" dirty="0"/>
              <a:t> dark count rate at room temperature ≤ 10 kHz/mm</a:t>
            </a:r>
            <a:r>
              <a:rPr lang="en-US" sz="2200" baseline="30000" dirty="0"/>
              <a:t>2</a:t>
            </a:r>
            <a:endParaRPr lang="ru-RU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Dead time ratio ≤ 1%</a:t>
            </a:r>
            <a:endParaRPr lang="ru-RU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Position resolution </a:t>
            </a:r>
            <a:r>
              <a:rPr lang="ru-RU" sz="2200" dirty="0"/>
              <a:t>σ</a:t>
            </a:r>
            <a:r>
              <a:rPr lang="en-US" sz="2200" baseline="-25000" dirty="0"/>
              <a:t>x </a:t>
            </a:r>
            <a:r>
              <a:rPr lang="en-US" sz="2200" dirty="0"/>
              <a:t> ≤ 1 mm: may be realized by determining position of a fired SPAD in an array of size ~3x3 mm</a:t>
            </a:r>
            <a:r>
              <a:rPr lang="en-US" sz="2200" baseline="30000" dirty="0"/>
              <a:t>2</a:t>
            </a:r>
            <a:endParaRPr lang="ru-RU" sz="2200" baseline="30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SPTR ≤ 100 </a:t>
            </a:r>
            <a:r>
              <a:rPr lang="en-US" sz="2200" dirty="0" err="1"/>
              <a:t>ps</a:t>
            </a:r>
            <a:r>
              <a:rPr lang="en-US" sz="2200" dirty="0"/>
              <a:t> would be useful for DIRC-like detectors or suppressing uncorrelated background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Radiation hard </a:t>
            </a:r>
            <a:r>
              <a:rPr lang="ru-RU" sz="2200" dirty="0"/>
              <a:t>≥10</a:t>
            </a:r>
            <a:r>
              <a:rPr lang="ru-RU" sz="2200" baseline="30000" dirty="0"/>
              <a:t>1</a:t>
            </a:r>
            <a:r>
              <a:rPr lang="en-US" sz="2200" baseline="30000" dirty="0"/>
              <a:t>1</a:t>
            </a:r>
            <a:r>
              <a:rPr lang="ru-RU" sz="2200" dirty="0"/>
              <a:t> </a:t>
            </a:r>
            <a:r>
              <a:rPr lang="en-US" sz="2200" dirty="0"/>
              <a:t>n</a:t>
            </a:r>
            <a:r>
              <a:rPr lang="en-US" sz="2200" baseline="-25000" dirty="0"/>
              <a:t>1MeV</a:t>
            </a:r>
            <a:r>
              <a:rPr lang="en-US" sz="2200" dirty="0"/>
              <a:t>/cm</a:t>
            </a:r>
            <a:r>
              <a:rPr lang="en-US" sz="2200" baseline="30000" dirty="0"/>
              <a:t>2</a:t>
            </a:r>
            <a:r>
              <a:rPr lang="en-US" sz="2200" dirty="0"/>
              <a:t>, dead time ratio after irradiation ≤ 10-20%, or cheap enough to be replaced after degradation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Fast analog output for generating trigger from rings</a:t>
            </a:r>
            <a:endParaRPr lang="ru-RU" sz="2200" dirty="0"/>
          </a:p>
          <a:p>
            <a:pPr lvl="1"/>
            <a:endParaRPr lang="en-US" sz="220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296EE-6291-4B89-A438-5F3914E4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5FFFAF-5B88-42BB-988A-25A3BD5A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D8C26B-4BD1-4BBA-B753-1DC44F25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13E4-5A64-46BB-941E-CE76827DCCE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5847B-F4CC-44CE-B376-176FB34F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Density of photoelectrons in aerogel RICH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16643B3-9678-45BC-85DF-515C818C1B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846"/>
            <a:ext cx="4038600" cy="4408670"/>
          </a:xfr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BD106AA1-D23A-4C39-9089-396AE5361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PDE of MPPC S13361-3050</a:t>
            </a:r>
          </a:p>
          <a:p>
            <a:r>
              <a:rPr lang="en-US" sz="2400" dirty="0"/>
              <a:t>Pixel packing factor - 80%</a:t>
            </a:r>
          </a:p>
          <a:p>
            <a:r>
              <a:rPr lang="en-US" sz="2400" dirty="0"/>
              <a:t>Ring radius ~ 55 mm</a:t>
            </a:r>
          </a:p>
          <a:p>
            <a:r>
              <a:rPr lang="en-US" sz="2400" dirty="0"/>
              <a:t>Ring width FWHM ~ 3mm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/>
              <a:t>→ </a:t>
            </a:r>
            <a:r>
              <a:rPr lang="en-US" sz="2400" dirty="0"/>
              <a:t>10% loss of photons for</a:t>
            </a:r>
            <a:br>
              <a:rPr lang="en-US" sz="2400" dirty="0"/>
            </a:br>
            <a:r>
              <a:rPr lang="en-US" sz="2400" dirty="0"/>
              <a:t>     pixel size 2.5 mm</a:t>
            </a:r>
            <a:endParaRPr lang="ru-RU" sz="2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823D9-77B7-4CB3-BF96-24B75D01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8BEB1-EF23-41F4-9561-0903F691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B6C02-ABB5-443C-B320-045E63A5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CA867-96BD-4186-AB9F-39794509FC91}"/>
              </a:ext>
            </a:extLst>
          </p:cNvPr>
          <p:cNvSpPr txBox="1"/>
          <p:nvPr/>
        </p:nvSpPr>
        <p:spPr>
          <a:xfrm>
            <a:off x="712304" y="140426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Number of fired pixels vs </a:t>
            </a:r>
            <a:br>
              <a:rPr lang="en-US" sz="2000" b="1" dirty="0"/>
            </a:br>
            <a:r>
              <a:rPr lang="en-US" sz="2000" b="1" dirty="0"/>
              <a:t>pixel size</a:t>
            </a:r>
            <a:endParaRPr lang="ru-RU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0EF19-74FD-4B8A-BD76-0E664E8EFD62}"/>
              </a:ext>
            </a:extLst>
          </p:cNvPr>
          <p:cNvSpPr txBox="1"/>
          <p:nvPr/>
        </p:nvSpPr>
        <p:spPr>
          <a:xfrm>
            <a:off x="2013620" y="214773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</a:t>
            </a:r>
            <a:r>
              <a:rPr lang="en-US" sz="2000" baseline="-25000" dirty="0" err="1"/>
              <a:t>ph.e</a:t>
            </a:r>
            <a:r>
              <a:rPr lang="en-US" sz="2000" baseline="-25000" dirty="0"/>
              <a:t>.</a:t>
            </a:r>
            <a:endParaRPr lang="ru-RU" sz="2000" baseline="-25000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BE11AAA-FFA4-4988-A78C-C14CB45D8A2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71600" y="2338664"/>
            <a:ext cx="1042020" cy="9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30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 &amp; conclusion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Digital </a:t>
            </a:r>
            <a:r>
              <a:rPr lang="en-US" sz="2800" dirty="0" err="1"/>
              <a:t>SiPMs</a:t>
            </a:r>
            <a:r>
              <a:rPr lang="en-US" sz="2800" dirty="0"/>
              <a:t> are promising sensor candidates for RICH applications in visible &amp; NUV range and only one in strong magnetic fields</a:t>
            </a:r>
          </a:p>
          <a:p>
            <a:r>
              <a:rPr lang="en-US" sz="2800" dirty="0"/>
              <a:t>DPC parameters were studied: not quite suitable for aerogel RICH due to large dead time</a:t>
            </a:r>
          </a:p>
          <a:p>
            <a:r>
              <a:rPr lang="en-US" sz="2800" dirty="0"/>
              <a:t>Looking for other </a:t>
            </a:r>
            <a:r>
              <a:rPr lang="en-US" sz="2800" dirty="0" err="1"/>
              <a:t>dSiPM</a:t>
            </a:r>
            <a:r>
              <a:rPr lang="en-US" sz="2800" dirty="0"/>
              <a:t> solutions for application in Super Char-Tau Factory (Novosibirsk)</a:t>
            </a:r>
          </a:p>
          <a:p>
            <a:r>
              <a:rPr lang="en-US" sz="2800" dirty="0"/>
              <a:t>Welcome to collaboration!</a:t>
            </a:r>
          </a:p>
          <a:p>
            <a:endParaRPr lang="ru-RU" sz="2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6AA1-5BA5-4D15-A858-4BB48F15DEED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8EFAB7-5F74-40A8-8348-4440CDEF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269"/>
            <a:ext cx="8229600" cy="1143000"/>
          </a:xfrm>
        </p:spPr>
        <p:txBody>
          <a:bodyPr/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Nice Cherenkov rings from aerogel detected by DPC at the e</a:t>
            </a:r>
            <a:r>
              <a:rPr lang="en-US" sz="36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−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beam at BINP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A9C4606-33B8-4C31-B857-EE5F355C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951220-8086-4807-A62F-1685150C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144CAB-CEED-4482-AFA9-C7D73088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03216-158D-49E2-9712-E21653088A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5903AC-0437-48B1-BE95-53015A91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390" y="1663047"/>
            <a:ext cx="4042420" cy="40424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8CBDF2-35B2-46F4-B0AF-DF422A4CC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1666292"/>
            <a:ext cx="4042420" cy="4042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5B881-4753-4D7C-B129-99121B1A052A}"/>
              </a:ext>
            </a:extLst>
          </p:cNvPr>
          <p:cNvSpPr txBox="1"/>
          <p:nvPr/>
        </p:nvSpPr>
        <p:spPr>
          <a:xfrm>
            <a:off x="3023828" y="5589240"/>
            <a:ext cx="30963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  <a:r>
              <a:rPr lang="en-US" dirty="0"/>
              <a:t>-layer aerogel of 40mm thick</a:t>
            </a:r>
          </a:p>
          <a:p>
            <a:pPr algn="ctr"/>
            <a:r>
              <a:rPr lang="en-US" dirty="0"/>
              <a:t>D=160 mm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0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932040" y="1562076"/>
            <a:ext cx="3600000" cy="3598934"/>
            <a:chOff x="5485365" y="1398388"/>
            <a:chExt cx="3600000" cy="3598934"/>
          </a:xfrm>
        </p:grpSpPr>
        <p:pic>
          <p:nvPicPr>
            <p:cNvPr id="17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365" y="1398388"/>
              <a:ext cx="3600000" cy="3598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406787" y="3766995"/>
              <a:ext cx="1039348" cy="873457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18" idx="0"/>
              <a:endCxn id="20" idx="2"/>
            </p:cNvCxnSpPr>
            <p:nvPr/>
          </p:nvCxnSpPr>
          <p:spPr>
            <a:xfrm flipV="1">
              <a:off x="6926461" y="3341497"/>
              <a:ext cx="1120618" cy="42549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85365" y="2919187"/>
              <a:ext cx="1523427" cy="42231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txBody>
            <a:bodyPr wrap="square" lIns="82945" tIns="41473" rIns="82945" bIns="41473">
              <a:spAutoFit/>
            </a:bodyPr>
            <a:lstStyle>
              <a:lvl1pPr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/>
              <a:r>
                <a:rPr lang="el-GR" altLang="ru-RU" sz="1100" dirty="0">
                  <a:solidFill>
                    <a:schemeClr val="tx1"/>
                  </a:solidFill>
                  <a:latin typeface="Calibri" pitchFamily="34" charset="0"/>
                </a:rPr>
                <a:t>μ</a:t>
              </a: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 momentum range for  </a:t>
              </a:r>
              <a:b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τ</a:t>
              </a:r>
              <a:r>
                <a:rPr lang="el-GR" altLang="ru-RU" sz="1100" dirty="0">
                  <a:solidFill>
                    <a:schemeClr val="tx1"/>
                  </a:solidFill>
                  <a:latin typeface="Calibri" pitchFamily="34" charset="0"/>
                </a:rPr>
                <a:t> → μγ</a:t>
              </a:r>
              <a:r>
                <a:rPr lang="ru-RU" altLang="ru-RU" sz="11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 at</a:t>
              </a:r>
              <a:r>
                <a:rPr lang="ru-RU" altLang="ru-RU" sz="11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ru-RU" sz="1100" dirty="0" err="1">
                  <a:solidFill>
                    <a:schemeClr val="tx1"/>
                  </a:solidFill>
                  <a:latin typeface="Calibri" pitchFamily="34" charset="0"/>
                </a:rPr>
                <a:t>E</a:t>
              </a:r>
              <a:r>
                <a:rPr lang="en-US" altLang="ru-RU" sz="1100" baseline="-25000" dirty="0" err="1">
                  <a:solidFill>
                    <a:schemeClr val="tx1"/>
                  </a:solidFill>
                  <a:latin typeface="Calibri" pitchFamily="34" charset="0"/>
                </a:rPr>
                <a:t>cm</a:t>
              </a: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=4.2GeV</a:t>
              </a:r>
              <a:endParaRPr lang="ru-RU" altLang="ru-RU" sz="11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4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 for Super Charm-Tau Factory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13 June 2018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E9E-C41A-4EA3-9A61-D1024CBF44F9}" type="slidenum">
              <a:rPr lang="ru-RU" smtClean="0"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25233" y="987866"/>
            <a:ext cx="356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μ</a:t>
            </a:r>
            <a:r>
              <a:rPr lang="en-US" sz="2400" dirty="0"/>
              <a:t>/</a:t>
            </a:r>
            <a:r>
              <a:rPr lang="el-GR" sz="2400" dirty="0"/>
              <a:t>π</a:t>
            </a:r>
            <a:r>
              <a:rPr lang="en-US" sz="2400" dirty="0"/>
              <a:t>: MC simulation</a:t>
            </a:r>
            <a:br>
              <a:rPr lang="en-US" sz="2400" dirty="0"/>
            </a:br>
            <a:r>
              <a:rPr lang="en-US" sz="1600" dirty="0"/>
              <a:t>MPPC S10</a:t>
            </a:r>
            <a:r>
              <a:rPr lang="ru-RU" sz="1600" dirty="0"/>
              <a:t>3</a:t>
            </a:r>
            <a:r>
              <a:rPr lang="en-US" sz="1600" dirty="0"/>
              <a:t>62 3x3mm, D=200mm, </a:t>
            </a:r>
            <a:br>
              <a:rPr lang="en-US" sz="1600" dirty="0"/>
            </a:br>
            <a:r>
              <a:rPr lang="en-US" sz="1600" dirty="0"/>
              <a:t>4-layer aerogel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5233" y="5355324"/>
            <a:ext cx="38164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μ/π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required for LFV search in </a:t>
            </a:r>
            <a:r>
              <a:rPr lang="el-GR" dirty="0">
                <a:solidFill>
                  <a:schemeClr val="tx1"/>
                </a:solidFill>
              </a:rPr>
              <a:t>τ→μγ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Target sensitivity on Br(</a:t>
            </a:r>
            <a:r>
              <a:rPr lang="el-GR" dirty="0">
                <a:solidFill>
                  <a:schemeClr val="tx1"/>
                </a:solidFill>
              </a:rPr>
              <a:t>τ→μγ</a:t>
            </a:r>
            <a:r>
              <a:rPr lang="en-US" dirty="0">
                <a:solidFill>
                  <a:schemeClr val="tx1"/>
                </a:solidFill>
              </a:rPr>
              <a:t>) ~10</a:t>
            </a:r>
            <a:r>
              <a:rPr lang="en-US" baseline="30000" dirty="0">
                <a:solidFill>
                  <a:schemeClr val="tx1"/>
                </a:solidFill>
              </a:rPr>
              <a:t>-9</a:t>
            </a:r>
            <a:endParaRPr lang="ru-RU" baseline="30000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44" y="1561560"/>
            <a:ext cx="3534360" cy="3231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" y="4879024"/>
            <a:ext cx="4608112" cy="147732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Proximity focusing RICH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21 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photon detector area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SiPMs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due to 1T magnetic field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~10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pixels with 4 mm pitch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4-layer or gradient aerogel radiator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1"/>
    </mc:Choice>
    <mc:Fallback xmlns="">
      <p:transition spd="slow" advTm="132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342"/>
            <a:ext cx="8229600" cy="11430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SiPMs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RICH application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(single photons)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30526" y="1412776"/>
            <a:ext cx="4166657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Pros</a:t>
            </a:r>
          </a:p>
          <a:p>
            <a:r>
              <a:rPr lang="en-US" dirty="0">
                <a:solidFill>
                  <a:srgbClr val="0070C0"/>
                </a:solidFill>
              </a:rPr>
              <a:t>High PDE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Sub-ns timing resolution</a:t>
            </a:r>
          </a:p>
          <a:p>
            <a:r>
              <a:rPr lang="en-US" dirty="0">
                <a:solidFill>
                  <a:srgbClr val="0070C0"/>
                </a:solidFill>
              </a:rPr>
              <a:t>Immune to magnetic field</a:t>
            </a:r>
          </a:p>
          <a:p>
            <a:r>
              <a:rPr lang="en-US" dirty="0">
                <a:solidFill>
                  <a:srgbClr val="0070C0"/>
                </a:solidFill>
              </a:rPr>
              <a:t>Active/Total area ratio</a:t>
            </a:r>
          </a:p>
          <a:p>
            <a:r>
              <a:rPr lang="en-US" dirty="0">
                <a:solidFill>
                  <a:srgbClr val="0070C0"/>
                </a:solidFill>
              </a:rPr>
              <a:t>Very compact with low material budget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21527" y="1412776"/>
            <a:ext cx="4316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Cons</a:t>
            </a:r>
          </a:p>
          <a:p>
            <a:r>
              <a:rPr lang="en-US" dirty="0">
                <a:solidFill>
                  <a:srgbClr val="FF0000"/>
                </a:solidFill>
              </a:rPr>
              <a:t>High dark count rate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(10-100 kHz/mm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Radiation induced damage (~10</a:t>
            </a:r>
            <a:r>
              <a:rPr lang="en-US" baseline="30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 n</a:t>
            </a:r>
            <a:r>
              <a:rPr lang="en-US" baseline="-25000" dirty="0">
                <a:solidFill>
                  <a:srgbClr val="FF0000"/>
                </a:solidFill>
              </a:rPr>
              <a:t>1MeV</a:t>
            </a:r>
            <a:r>
              <a:rPr lang="en-US" dirty="0">
                <a:solidFill>
                  <a:srgbClr val="FF0000"/>
                </a:solidFill>
              </a:rPr>
              <a:t>/cm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2039" y="4012591"/>
            <a:ext cx="388143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S. </a:t>
            </a:r>
            <a:r>
              <a:rPr lang="en-US" sz="1400" dirty="0" err="1">
                <a:solidFill>
                  <a:schemeClr val="accent2"/>
                </a:solidFill>
              </a:rPr>
              <a:t>Korpar</a:t>
            </a:r>
            <a:r>
              <a:rPr lang="en-US" sz="1400" dirty="0">
                <a:solidFill>
                  <a:schemeClr val="accent2"/>
                </a:solidFill>
              </a:rPr>
              <a:t> et al., NIM A 594 (2008) 13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A.Y. </a:t>
            </a:r>
            <a:r>
              <a:rPr lang="en-US" sz="1400" dirty="0" err="1">
                <a:solidFill>
                  <a:schemeClr val="accent2"/>
                </a:solidFill>
              </a:rPr>
              <a:t>Barnyakov</a:t>
            </a:r>
            <a:r>
              <a:rPr lang="en-US" sz="1400" dirty="0">
                <a:solidFill>
                  <a:schemeClr val="accent2"/>
                </a:solidFill>
              </a:rPr>
              <a:t> et al., NIM A 732 (2013) 352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S. </a:t>
            </a:r>
            <a:r>
              <a:rPr lang="en-US" sz="1400" dirty="0" err="1">
                <a:solidFill>
                  <a:schemeClr val="accent2"/>
                </a:solidFill>
              </a:rPr>
              <a:t>Korpar</a:t>
            </a:r>
            <a:r>
              <a:rPr lang="en-US" sz="1400" dirty="0">
                <a:solidFill>
                  <a:schemeClr val="accent2"/>
                </a:solidFill>
              </a:rPr>
              <a:t> et al., NIM A 766 (2014) 107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M. </a:t>
            </a:r>
            <a:r>
              <a:rPr lang="en-US" sz="1400" dirty="0" err="1">
                <a:solidFill>
                  <a:schemeClr val="accent2"/>
                </a:solidFill>
              </a:rPr>
              <a:t>Contalbrigo</a:t>
            </a:r>
            <a:r>
              <a:rPr lang="en-US" sz="1400" dirty="0">
                <a:solidFill>
                  <a:schemeClr val="accent2"/>
                </a:solidFill>
              </a:rPr>
              <a:t>, NIM A 787 (2014) 224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I. </a:t>
            </a:r>
            <a:r>
              <a:rPr lang="en-US" sz="1400" dirty="0" err="1">
                <a:solidFill>
                  <a:schemeClr val="accent2"/>
                </a:solidFill>
              </a:rPr>
              <a:t>Balossino</a:t>
            </a:r>
            <a:r>
              <a:rPr lang="en-US" sz="1400" dirty="0">
                <a:solidFill>
                  <a:schemeClr val="accent2"/>
                </a:solidFill>
              </a:rPr>
              <a:t> et al., NIM A 876 (2017) 89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FBA3EAC-8ABD-4EF0-9421-141D27C9E1DA}"/>
              </a:ext>
            </a:extLst>
          </p:cNvPr>
          <p:cNvCxnSpPr/>
          <p:nvPr/>
        </p:nvCxnSpPr>
        <p:spPr>
          <a:xfrm>
            <a:off x="4439952" y="1340768"/>
            <a:ext cx="0" cy="482453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9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FE7A-45FB-43EF-BD6D-53412EB742F8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1506" name="Picture 2" descr="C:\Users\Сергей\Google Диск\FARICH R&amp;D\BEAM TEST @BINP\2011\pics\exHall_e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563" y="1504224"/>
            <a:ext cx="54630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590163" y="4337766"/>
            <a:ext cx="3155193" cy="2383711"/>
            <a:chOff x="5590165" y="4337766"/>
            <a:chExt cx="3155193" cy="238371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590165" y="4337766"/>
              <a:ext cx="3155193" cy="2383711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3" descr="C:\Users\Сергей\Documents\Работа\itep11\large_mla4_photo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069" y="4398711"/>
              <a:ext cx="983715" cy="22542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649545" y="4494759"/>
              <a:ext cx="2054001" cy="20621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4-</a:t>
              </a:r>
              <a:r>
                <a:rPr lang="en-US" sz="1600" dirty="0">
                  <a:solidFill>
                    <a:schemeClr val="tx1"/>
                  </a:solidFill>
                </a:rPr>
                <a:t>layer aerogel focusing at </a:t>
              </a:r>
              <a:r>
                <a:rPr lang="ru-RU" sz="1600" dirty="0">
                  <a:solidFill>
                    <a:schemeClr val="tx1"/>
                  </a:solidFill>
                </a:rPr>
                <a:t>62 </a:t>
              </a:r>
              <a:r>
                <a:rPr lang="en-US" sz="1600" dirty="0">
                  <a:solidFill>
                    <a:schemeClr val="tx1"/>
                  </a:solidFill>
                </a:rPr>
                <a:t>mm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1</a:t>
              </a:r>
              <a:r>
                <a:rPr lang="ru-RU" sz="1600" dirty="0">
                  <a:solidFill>
                    <a:schemeClr val="tx1"/>
                  </a:solidFill>
                </a:rPr>
                <a:t>=1</a:t>
              </a:r>
              <a:r>
                <a:rPr lang="en-US" sz="1600" dirty="0">
                  <a:solidFill>
                    <a:schemeClr val="tx1"/>
                  </a:solidFill>
                </a:rPr>
                <a:t>,</a:t>
              </a:r>
              <a:r>
                <a:rPr lang="ru-RU" sz="1600" dirty="0">
                  <a:solidFill>
                    <a:schemeClr val="tx1"/>
                  </a:solidFill>
                </a:rPr>
                <a:t>050</a:t>
              </a:r>
              <a:r>
                <a:rPr lang="en-US" sz="1600" dirty="0">
                  <a:solidFill>
                    <a:schemeClr val="tx1"/>
                  </a:solidFill>
                </a:rPr>
                <a:t>  t</a:t>
              </a:r>
              <a:r>
                <a:rPr lang="en-US" sz="1600" baseline="-25000" dirty="0">
                  <a:solidFill>
                    <a:schemeClr val="tx1"/>
                  </a:solidFill>
                </a:rPr>
                <a:t>1</a:t>
              </a:r>
              <a:r>
                <a:rPr lang="en-US" sz="1600" dirty="0">
                  <a:solidFill>
                    <a:schemeClr val="tx1"/>
                  </a:solidFill>
                </a:rPr>
                <a:t>=6,2mm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</a:rPr>
                <a:t>=1,041  t</a:t>
              </a:r>
              <a:r>
                <a:rPr lang="en-US" sz="1600" baseline="-25000" dirty="0">
                  <a:solidFill>
                    <a:schemeClr val="tx1"/>
                  </a:solidFill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</a:rPr>
                <a:t>=7,0mm</a:t>
              </a:r>
            </a:p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3</a:t>
              </a:r>
              <a:r>
                <a:rPr lang="en-US" sz="1600" dirty="0">
                  <a:solidFill>
                    <a:schemeClr val="tx1"/>
                  </a:solidFill>
                </a:rPr>
                <a:t>=1,035  t</a:t>
              </a:r>
              <a:r>
                <a:rPr lang="en-US" sz="1600" baseline="-25000" dirty="0">
                  <a:solidFill>
                    <a:schemeClr val="tx1"/>
                  </a:solidFill>
                </a:rPr>
                <a:t>3</a:t>
              </a:r>
              <a:r>
                <a:rPr lang="en-US" sz="1600" dirty="0">
                  <a:solidFill>
                    <a:schemeClr val="tx1"/>
                  </a:solidFill>
                </a:rPr>
                <a:t>=7,7mm</a:t>
              </a:r>
            </a:p>
            <a:p>
              <a:pPr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n</a:t>
              </a:r>
              <a:r>
                <a:rPr lang="en-US" sz="1600" baseline="-25000" dirty="0">
                  <a:solidFill>
                    <a:schemeClr val="tx1"/>
                  </a:solidFill>
                </a:rPr>
                <a:t>4</a:t>
              </a:r>
              <a:r>
                <a:rPr lang="en-US" sz="1600" dirty="0">
                  <a:solidFill>
                    <a:schemeClr val="tx1"/>
                  </a:solidFill>
                </a:rPr>
                <a:t>=1,030</a:t>
              </a:r>
              <a:r>
                <a:rPr lang="ru-RU" sz="1600" dirty="0">
                  <a:solidFill>
                    <a:schemeClr val="tx1"/>
                  </a:solidFill>
                </a:rPr>
                <a:t>  </a:t>
              </a:r>
              <a:r>
                <a:rPr lang="en-US" sz="1600" dirty="0">
                  <a:solidFill>
                    <a:schemeClr val="tx1"/>
                  </a:solidFill>
                </a:rPr>
                <a:t>t</a:t>
              </a:r>
              <a:r>
                <a:rPr lang="en-US" sz="1600" baseline="-25000" dirty="0">
                  <a:solidFill>
                    <a:schemeClr val="tx1"/>
                  </a:solidFill>
                </a:rPr>
                <a:t>4</a:t>
              </a:r>
              <a:r>
                <a:rPr lang="en-US" sz="1600" dirty="0">
                  <a:solidFill>
                    <a:schemeClr val="tx1"/>
                  </a:solidFill>
                </a:rPr>
                <a:t>=9,7mm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Size: </a:t>
              </a:r>
              <a:r>
                <a:rPr lang="ru-RU" sz="1600" dirty="0">
                  <a:solidFill>
                    <a:schemeClr val="tx1"/>
                  </a:solidFill>
                </a:rPr>
                <a:t>100</a:t>
              </a:r>
              <a:r>
                <a:rPr lang="en-US" sz="1600" dirty="0">
                  <a:solidFill>
                    <a:schemeClr val="tx1"/>
                  </a:solidFill>
                </a:rPr>
                <a:t>x</a:t>
              </a:r>
              <a:r>
                <a:rPr lang="ru-RU" sz="1600" dirty="0">
                  <a:solidFill>
                    <a:schemeClr val="tx1"/>
                  </a:solidFill>
                </a:rPr>
                <a:t>100</a:t>
              </a:r>
              <a:r>
                <a:rPr lang="en-US" sz="1600" dirty="0">
                  <a:solidFill>
                    <a:schemeClr val="tx1"/>
                  </a:solidFill>
                </a:rPr>
                <a:t>x</a:t>
              </a:r>
              <a:r>
                <a:rPr lang="ru-RU" sz="1600" dirty="0">
                  <a:solidFill>
                    <a:schemeClr val="tx1"/>
                  </a:solidFill>
                </a:rPr>
                <a:t>31</a:t>
              </a:r>
              <a:r>
                <a:rPr lang="en-US" sz="1600" dirty="0">
                  <a:solidFill>
                    <a:schemeClr val="tx1"/>
                  </a:solidFill>
                </a:rPr>
                <a:t>mm</a:t>
              </a:r>
              <a:r>
                <a:rPr lang="en-US" sz="1600" baseline="30000" dirty="0">
                  <a:solidFill>
                    <a:schemeClr val="tx1"/>
                  </a:solidFill>
                </a:rPr>
                <a:t>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</a:rPr>
                <a:t>L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sc</a:t>
              </a:r>
              <a:r>
                <a:rPr lang="en-US" sz="1600" dirty="0">
                  <a:solidFill>
                    <a:schemeClr val="tx1"/>
                  </a:solidFill>
                </a:rPr>
                <a:t>(400nm</a:t>
              </a:r>
              <a:r>
                <a:rPr lang="ru-RU" sz="1600" dirty="0">
                  <a:solidFill>
                    <a:schemeClr val="tx1"/>
                  </a:solidFill>
                </a:rPr>
                <a:t>) =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</a:rPr>
                <a:t>43</a:t>
              </a:r>
              <a:r>
                <a:rPr lang="en-US" sz="1600" dirty="0">
                  <a:solidFill>
                    <a:schemeClr val="tx1"/>
                  </a:solidFill>
                </a:rPr>
                <a:t>mm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576332" y="922836"/>
            <a:ext cx="3155193" cy="3379826"/>
            <a:chOff x="5576332" y="922836"/>
            <a:chExt cx="3155193" cy="337982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576332" y="922836"/>
              <a:ext cx="3155193" cy="3311260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Объект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3929" y="1071419"/>
              <a:ext cx="2340000" cy="2393780"/>
            </a:xfrm>
            <a:prstGeom prst="rect">
              <a:avLst/>
            </a:prstGeom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590163" y="3471665"/>
              <a:ext cx="3141362" cy="8309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32 CPTA MRS APDs</a:t>
              </a: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with active pixel size </a:t>
              </a:r>
              <a:r>
                <a:rPr lang="ru-RU" sz="1600" dirty="0">
                  <a:solidFill>
                    <a:schemeClr val="tx1"/>
                  </a:solidFill>
                </a:rPr>
                <a:t>2.1</a:t>
              </a:r>
              <a:r>
                <a:rPr lang="en-US" sz="1600" dirty="0">
                  <a:solidFill>
                    <a:schemeClr val="tx1"/>
                  </a:solidFill>
                </a:rPr>
                <a:t>x2.1mm</a:t>
              </a:r>
              <a:r>
                <a:rPr lang="ru-RU" sz="1600" baseline="30000" dirty="0">
                  <a:solidFill>
                    <a:schemeClr val="tx1"/>
                  </a:solidFill>
                </a:rPr>
                <a:t>2</a:t>
              </a:r>
              <a:endParaRPr lang="en-US" sz="1600" baseline="30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DCR ~ 5 MHz/device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1751" y="53752"/>
            <a:ext cx="8546772" cy="1143000"/>
          </a:xfrm>
        </p:spPr>
        <p:txBody>
          <a:bodyPr/>
          <a:lstStyle/>
          <a:p>
            <a:pPr algn="l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FARICH detector prototype with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CPTA MRS APDs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BINP e</a:t>
            </a:r>
            <a:r>
              <a:rPr lang="en-US" sz="32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−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test beam in 2011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" y="5375012"/>
            <a:ext cx="5320598" cy="85496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9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Cherenkov ring observation with single pixels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536" y="4262639"/>
            <a:ext cx="475252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Given a </a:t>
            </a:r>
            <a:r>
              <a:rPr lang="en-US" sz="1600" dirty="0">
                <a:solidFill>
                  <a:srgbClr val="C00000"/>
                </a:solidFill>
              </a:rPr>
              <a:t>tracking system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C00000"/>
                </a:solidFill>
              </a:rPr>
              <a:t>wide beam </a:t>
            </a:r>
            <a:r>
              <a:rPr lang="en-US" sz="1600" dirty="0"/>
              <a:t>and enough </a:t>
            </a:r>
            <a:r>
              <a:rPr lang="en-US" sz="1600" dirty="0">
                <a:solidFill>
                  <a:srgbClr val="C00000"/>
                </a:solidFill>
              </a:rPr>
              <a:t>particle statistics</a:t>
            </a:r>
            <a:r>
              <a:rPr lang="en-US" sz="1600" dirty="0"/>
              <a:t>, a single PD pixel is enough to build the distribution of Cherenkov photons on </a:t>
            </a:r>
            <a:r>
              <a:rPr lang="en-US" sz="1600" dirty="0" err="1"/>
              <a:t>R</a:t>
            </a:r>
            <a:r>
              <a:rPr lang="en-US" sz="1600" baseline="-25000" dirty="0" err="1"/>
              <a:t>ch</a:t>
            </a:r>
            <a:r>
              <a:rPr lang="en-US" sz="1600" dirty="0"/>
              <a:t> (</a:t>
            </a:r>
            <a:r>
              <a:rPr lang="el-GR" sz="1600" dirty="0"/>
              <a:t>θ</a:t>
            </a:r>
            <a:r>
              <a:rPr lang="en-US" sz="1600" baseline="-25000" dirty="0" err="1"/>
              <a:t>ch</a:t>
            </a:r>
            <a:r>
              <a:rPr lang="en-US" sz="1600" dirty="0"/>
              <a:t>).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40014"/>
            <a:ext cx="2744926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5661248"/>
            <a:ext cx="475252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Many pixels can be combined to improve accuracy and align the tracking system with the photon detector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0032" y="1265625"/>
            <a:ext cx="2722287" cy="27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159506"/>
            <a:ext cx="2700000" cy="2698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61960" y="4112220"/>
            <a:ext cx="28803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Sum of all pixels w.r.t. track position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466" y="1265625"/>
            <a:ext cx="2700000" cy="2701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29E4D-21F2-472C-9A31-B12F8E4C59BE}"/>
              </a:ext>
            </a:extLst>
          </p:cNvPr>
          <p:cNvSpPr txBox="1"/>
          <p:nvPr/>
        </p:nvSpPr>
        <p:spPr>
          <a:xfrm>
            <a:off x="6860510" y="342900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Dark count background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1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944E-4DA2-49F6-A7F0-0A1D1F08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</a:t>
            </a:r>
            <a:r>
              <a:rPr lang="en-US" dirty="0" err="1"/>
              <a:t>SiPM</a:t>
            </a:r>
            <a:r>
              <a:rPr lang="en-US" dirty="0"/>
              <a:t> vs Digital </a:t>
            </a:r>
            <a:r>
              <a:rPr lang="en-US" dirty="0" err="1"/>
              <a:t>SiPM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625D4-B75B-431E-96E0-4FB01C32B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7561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Analog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Established technology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Great progress in improving parameters: PDE, DCR, </a:t>
            </a:r>
            <a:r>
              <a:rPr lang="en-US" sz="2000" dirty="0" err="1">
                <a:solidFill>
                  <a:srgbClr val="0070C0"/>
                </a:solidFill>
              </a:rPr>
              <a:t>RadHard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High active/total area ratio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Availability from different vendors</a:t>
            </a:r>
          </a:p>
          <a:p>
            <a:r>
              <a:rPr lang="en-US" sz="2000" dirty="0">
                <a:solidFill>
                  <a:srgbClr val="CB0000"/>
                </a:solidFill>
              </a:rPr>
              <a:t>Need for external analog-to-digital readout electronics – bulky detector, higher power consumption</a:t>
            </a:r>
          </a:p>
          <a:p>
            <a:r>
              <a:rPr lang="en-US" sz="2000" dirty="0">
                <a:solidFill>
                  <a:srgbClr val="CB0000"/>
                </a:solidFill>
              </a:rPr>
              <a:t>No control of individual SPADs</a:t>
            </a:r>
          </a:p>
          <a:p>
            <a:endParaRPr lang="en-US" sz="2000" dirty="0">
              <a:solidFill>
                <a:srgbClr val="CB000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973650-C87C-465F-B1ED-912BB52DE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7561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400" dirty="0"/>
              <a:t>Digital</a:t>
            </a:r>
          </a:p>
          <a:p>
            <a:r>
              <a:rPr lang="en-US" sz="1800" dirty="0">
                <a:solidFill>
                  <a:srgbClr val="0070C0"/>
                </a:solidFill>
              </a:rPr>
              <a:t>On-chip integration of readout electronics – no need for ASICs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Possibility to locate firing SPAD in low light applications – ~10 um resolution</a:t>
            </a:r>
          </a:p>
          <a:p>
            <a:r>
              <a:rPr lang="en-US" sz="1800" dirty="0">
                <a:solidFill>
                  <a:srgbClr val="0070C0"/>
                </a:solidFill>
              </a:rPr>
              <a:t>Better timing resolution</a:t>
            </a:r>
          </a:p>
          <a:p>
            <a:r>
              <a:rPr lang="en-US" sz="1800" dirty="0">
                <a:solidFill>
                  <a:srgbClr val="0070C0"/>
                </a:solidFill>
              </a:rPr>
              <a:t>Control of individual SPADs for inhibiting noisy ones</a:t>
            </a:r>
          </a:p>
          <a:p>
            <a:r>
              <a:rPr lang="en-US" sz="1800" dirty="0">
                <a:solidFill>
                  <a:srgbClr val="CB0000"/>
                </a:solidFill>
              </a:rPr>
              <a:t>Different designs for different applications – cost issue</a:t>
            </a:r>
          </a:p>
          <a:p>
            <a:r>
              <a:rPr lang="en-US" sz="1800" dirty="0">
                <a:solidFill>
                  <a:srgbClr val="CB0000"/>
                </a:solidFill>
              </a:rPr>
              <a:t>Limited possibilities for custom modifications due to CMOS production process</a:t>
            </a:r>
          </a:p>
          <a:p>
            <a:endParaRPr lang="ru-RU" sz="1800" dirty="0">
              <a:solidFill>
                <a:srgbClr val="CB0000"/>
              </a:solidFill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A69B2-4373-4D04-9509-5C8EA4B8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9693EF-529E-42F5-BD03-472DED2B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BD50B-E38A-4E45-ADC8-AADA7552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13E4-5A64-46BB-941E-CE76827DCC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3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181100"/>
            <a:ext cx="8839200" cy="5334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119063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Gill Sans MT" pitchFamily="34" charset="0"/>
              <a:cs typeface="Arial" charset="0"/>
            </a:endParaRPr>
          </a:p>
          <a:p>
            <a:pPr marL="119063" lvl="1" indent="55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Gill Sans MT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Gill Sans MT" pitchFamily="34" charset="0"/>
              <a:cs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41325"/>
            <a:ext cx="7696200" cy="53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DPC is an Integrated, Scalable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3CB53-DAEA-4717-8CB7-F81ED8CE0CE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457200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6" name="Gruppieren 34"/>
          <p:cNvGrpSpPr>
            <a:grpSpLocks/>
          </p:cNvGrpSpPr>
          <p:nvPr/>
        </p:nvGrpSpPr>
        <p:grpSpPr bwMode="auto">
          <a:xfrm>
            <a:off x="4597400" y="1600200"/>
            <a:ext cx="4114800" cy="4419600"/>
            <a:chOff x="4953000" y="1143000"/>
            <a:chExt cx="4114800" cy="4343400"/>
          </a:xfrm>
        </p:grpSpPr>
        <p:sp>
          <p:nvSpPr>
            <p:cNvPr id="17430" name="Rechteck 33"/>
            <p:cNvSpPr>
              <a:spLocks noChangeArrowheads="1"/>
            </p:cNvSpPr>
            <p:nvPr/>
          </p:nvSpPr>
          <p:spPr bwMode="auto">
            <a:xfrm>
              <a:off x="4953000" y="1143000"/>
              <a:ext cx="4114800" cy="4343400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31" name="Abgerundetes Rechteck 31"/>
            <p:cNvSpPr>
              <a:spLocks noChangeArrowheads="1"/>
            </p:cNvSpPr>
            <p:nvPr/>
          </p:nvSpPr>
          <p:spPr bwMode="auto">
            <a:xfrm>
              <a:off x="5060950" y="4038600"/>
              <a:ext cx="3917950" cy="133626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32" name="Textfeld 17"/>
            <p:cNvSpPr txBox="1">
              <a:spLocks noChangeArrowheads="1"/>
            </p:cNvSpPr>
            <p:nvPr/>
          </p:nvSpPr>
          <p:spPr bwMode="auto">
            <a:xfrm>
              <a:off x="5854700" y="4044950"/>
              <a:ext cx="2946319" cy="128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ru-RU" sz="1600" dirty="0"/>
                <a:t> fully integrated thanks to CMOS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ru-RU" sz="1600" dirty="0"/>
                <a:t> fully digital signals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ru-RU" sz="1600" dirty="0"/>
                <a:t> no ASIC needed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ru-RU" sz="1600" dirty="0"/>
                <a:t> fully scalable</a:t>
              </a:r>
            </a:p>
          </p:txBody>
        </p:sp>
        <p:sp>
          <p:nvSpPr>
            <p:cNvPr id="17433" name="Rechteck 4"/>
            <p:cNvSpPr>
              <a:spLocks noChangeArrowheads="1"/>
            </p:cNvSpPr>
            <p:nvPr/>
          </p:nvSpPr>
          <p:spPr bwMode="auto">
            <a:xfrm>
              <a:off x="6663680" y="3461430"/>
              <a:ext cx="677983" cy="116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/>
            </a:p>
          </p:txBody>
        </p:sp>
        <p:sp>
          <p:nvSpPr>
            <p:cNvPr id="17434" name="Abgerundetes Rechteck 29"/>
            <p:cNvSpPr>
              <a:spLocks noChangeArrowheads="1"/>
            </p:cNvSpPr>
            <p:nvPr/>
          </p:nvSpPr>
          <p:spPr bwMode="auto">
            <a:xfrm>
              <a:off x="5041070" y="2627311"/>
              <a:ext cx="3931480" cy="133508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1743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669" y="2687810"/>
              <a:ext cx="3429001" cy="1206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6" name="Rechteck 4"/>
            <p:cNvSpPr>
              <a:spLocks noChangeArrowheads="1"/>
            </p:cNvSpPr>
            <p:nvPr/>
          </p:nvSpPr>
          <p:spPr bwMode="auto">
            <a:xfrm>
              <a:off x="7018217" y="3095753"/>
              <a:ext cx="67798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/>
            </a:p>
          </p:txBody>
        </p:sp>
        <p:grpSp>
          <p:nvGrpSpPr>
            <p:cNvPr id="17437" name="Gruppieren 24"/>
            <p:cNvGrpSpPr>
              <a:grpSpLocks/>
            </p:cNvGrpSpPr>
            <p:nvPr/>
          </p:nvGrpSpPr>
          <p:grpSpPr bwMode="auto">
            <a:xfrm>
              <a:off x="5073652" y="1524000"/>
              <a:ext cx="3886199" cy="1009708"/>
              <a:chOff x="5121112" y="1220752"/>
              <a:chExt cx="3601296" cy="1009708"/>
            </a:xfrm>
          </p:grpSpPr>
          <p:sp>
            <p:nvSpPr>
              <p:cNvPr id="17439" name="Abgerundetes Rechteck 30"/>
              <p:cNvSpPr>
                <a:spLocks noChangeArrowheads="1"/>
              </p:cNvSpPr>
              <p:nvPr/>
            </p:nvSpPr>
            <p:spPr bwMode="auto">
              <a:xfrm>
                <a:off x="5121112" y="1220752"/>
                <a:ext cx="3601296" cy="100970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de-DE" altLang="ru-RU" sz="20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17440" name="Grafik 14" descr="Philips-049139 kopie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4828" y="1322525"/>
                <a:ext cx="1349000" cy="75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1" name="Grafik 15" descr="Philips-049141 kopie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0937" y="1283083"/>
                <a:ext cx="1388438" cy="871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38" name="Textfeld 25"/>
            <p:cNvSpPr txBox="1">
              <a:spLocks noChangeArrowheads="1"/>
            </p:cNvSpPr>
            <p:nvPr/>
          </p:nvSpPr>
          <p:spPr bwMode="auto">
            <a:xfrm>
              <a:off x="6019800" y="1154668"/>
              <a:ext cx="15824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ru-RU" b="1"/>
                <a:t>Digital SiPM </a:t>
              </a:r>
            </a:p>
          </p:txBody>
        </p:sp>
      </p:grpSp>
      <p:grpSp>
        <p:nvGrpSpPr>
          <p:cNvPr id="17417" name="Gruppieren 39"/>
          <p:cNvGrpSpPr>
            <a:grpSpLocks/>
          </p:cNvGrpSpPr>
          <p:nvPr/>
        </p:nvGrpSpPr>
        <p:grpSpPr bwMode="auto">
          <a:xfrm>
            <a:off x="406400" y="1600200"/>
            <a:ext cx="4114800" cy="4419600"/>
            <a:chOff x="406401" y="1600200"/>
            <a:chExt cx="4114800" cy="4419600"/>
          </a:xfrm>
        </p:grpSpPr>
        <p:sp>
          <p:nvSpPr>
            <p:cNvPr id="17420" name="Rechteck 32"/>
            <p:cNvSpPr>
              <a:spLocks noChangeArrowheads="1"/>
            </p:cNvSpPr>
            <p:nvPr/>
          </p:nvSpPr>
          <p:spPr bwMode="auto">
            <a:xfrm>
              <a:off x="406401" y="1600200"/>
              <a:ext cx="4114800" cy="4419600"/>
            </a:xfrm>
            <a:prstGeom prst="rect">
              <a:avLst/>
            </a:prstGeom>
            <a:solidFill>
              <a:srgbClr val="E7D025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21" name="Abgerundetes Rechteck 26"/>
            <p:cNvSpPr>
              <a:spLocks noChangeArrowheads="1"/>
            </p:cNvSpPr>
            <p:nvPr/>
          </p:nvSpPr>
          <p:spPr bwMode="auto">
            <a:xfrm>
              <a:off x="450851" y="4546600"/>
              <a:ext cx="3994150" cy="13597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22" name="Abgerundetes Rechteck 28"/>
            <p:cNvSpPr>
              <a:spLocks noChangeArrowheads="1"/>
            </p:cNvSpPr>
            <p:nvPr/>
          </p:nvSpPr>
          <p:spPr bwMode="auto">
            <a:xfrm>
              <a:off x="482601" y="3118629"/>
              <a:ext cx="3962400" cy="13597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23" name="Abgerundetes Rechteck 19"/>
            <p:cNvSpPr>
              <a:spLocks noChangeArrowheads="1"/>
            </p:cNvSpPr>
            <p:nvPr/>
          </p:nvSpPr>
          <p:spPr bwMode="auto">
            <a:xfrm>
              <a:off x="462791" y="2013730"/>
              <a:ext cx="1848610" cy="100797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17424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10" y="3182655"/>
              <a:ext cx="3681492" cy="124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feld 16"/>
            <p:cNvSpPr txBox="1">
              <a:spLocks noChangeArrowheads="1"/>
            </p:cNvSpPr>
            <p:nvPr/>
          </p:nvSpPr>
          <p:spPr bwMode="auto">
            <a:xfrm>
              <a:off x="1092201" y="4582733"/>
              <a:ext cx="2945037" cy="13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ru-RU" sz="1600"/>
                <a:t> discrete, limited integration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ru-RU" sz="1600"/>
                <a:t> analog signals to be digitized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ru-RU" sz="1600"/>
                <a:t> dedicated ASIC needed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altLang="ru-RU" sz="1600"/>
                <a:t> difficult to scale</a:t>
              </a:r>
            </a:p>
          </p:txBody>
        </p:sp>
        <p:sp>
          <p:nvSpPr>
            <p:cNvPr id="17426" name="Abgerundetes Rechteck 27"/>
            <p:cNvSpPr>
              <a:spLocks noChangeArrowheads="1"/>
            </p:cNvSpPr>
            <p:nvPr/>
          </p:nvSpPr>
          <p:spPr bwMode="auto">
            <a:xfrm>
              <a:off x="2463801" y="2013730"/>
              <a:ext cx="1905000" cy="100797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de-DE" altLang="ru-RU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17427" name="Grafik 21" descr="ASIC1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092" y="2083513"/>
              <a:ext cx="1170709" cy="873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Textfeld 24"/>
            <p:cNvSpPr txBox="1">
              <a:spLocks noChangeArrowheads="1"/>
            </p:cNvSpPr>
            <p:nvPr/>
          </p:nvSpPr>
          <p:spPr bwMode="auto">
            <a:xfrm>
              <a:off x="1625601" y="1600200"/>
              <a:ext cx="1659429" cy="37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ru-RU" b="1"/>
                <a:t>Analog SiPM </a:t>
              </a:r>
            </a:p>
          </p:txBody>
        </p:sp>
        <p:pic>
          <p:nvPicPr>
            <p:cNvPr id="17429" name="Grafik 38" descr="SPMArray4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0574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0CA38-535C-4C80-878A-70923273D68B}"/>
              </a:ext>
            </a:extLst>
          </p:cNvPr>
          <p:cNvSpPr txBox="1"/>
          <p:nvPr/>
        </p:nvSpPr>
        <p:spPr>
          <a:xfrm>
            <a:off x="4758358" y="6073587"/>
            <a:ext cx="379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Courtesy of Philips Digital Photon Counting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38906814"/>
      </p:ext>
    </p:extLst>
  </p:cSld>
  <p:clrMapOvr>
    <a:masterClrMapping/>
  </p:clrMapOvr>
  <p:transition advTm="1524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18434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2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72359" y="0"/>
            <a:ext cx="749808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DPC is an Integrated “Intelligent” Sensor</a:t>
            </a:r>
            <a:b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Philips Digital Photon Counting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13 June 2018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dSiPMs in RICH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1BE42060-CC11-4CB2-AC08-63B66FF85EF2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8440" name="Picture 5" descr="X:\DLight\3. MARKETING-SALES\PHOTOGRAPHS\Photo shooting Sep 30-2011\compressed_1MB\Philips-049139 kopi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524000"/>
            <a:ext cx="30607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X:\DLight\3. MARKETING-SALES\PHOTOGRAPHS\Photo shooting Sep 30-2011\compressed_1MB\Philips-049141 kopi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560513"/>
            <a:ext cx="30972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3767138"/>
            <a:ext cx="651668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feld 9"/>
          <p:cNvSpPr txBox="1">
            <a:spLocks noChangeArrowheads="1"/>
          </p:cNvSpPr>
          <p:nvPr/>
        </p:nvSpPr>
        <p:spPr bwMode="auto">
          <a:xfrm>
            <a:off x="6092825" y="1042988"/>
            <a:ext cx="28400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600" b="1" u="sng"/>
              <a:t>FPGA</a:t>
            </a:r>
          </a:p>
          <a:p>
            <a:pPr>
              <a:buFont typeface="Arial" pitchFamily="34" charset="0"/>
              <a:buChar char="•"/>
            </a:pPr>
            <a:r>
              <a:rPr lang="en-US" altLang="ru-RU" sz="1600"/>
              <a:t>Clock distribution</a:t>
            </a:r>
          </a:p>
          <a:p>
            <a:pPr>
              <a:buFont typeface="Arial" pitchFamily="34" charset="0"/>
              <a:buChar char="•"/>
            </a:pPr>
            <a:r>
              <a:rPr lang="en-US" altLang="ru-RU" sz="1600"/>
              <a:t>Data collection/concentration</a:t>
            </a:r>
          </a:p>
          <a:p>
            <a:pPr>
              <a:buFont typeface="Arial" pitchFamily="34" charset="0"/>
              <a:buChar char="•"/>
            </a:pPr>
            <a:r>
              <a:rPr lang="en-US" altLang="ru-RU" sz="1600"/>
              <a:t>TDC linearization</a:t>
            </a:r>
          </a:p>
          <a:p>
            <a:pPr>
              <a:buFont typeface="Arial" pitchFamily="34" charset="0"/>
              <a:buChar char="•"/>
            </a:pPr>
            <a:r>
              <a:rPr lang="en-US" altLang="ru-RU" sz="1600"/>
              <a:t>Saturation correction</a:t>
            </a:r>
          </a:p>
          <a:p>
            <a:pPr>
              <a:buFont typeface="Arial" pitchFamily="34" charset="0"/>
              <a:buChar char="•"/>
            </a:pPr>
            <a:r>
              <a:rPr lang="en-US" altLang="ru-RU" sz="1600"/>
              <a:t>Skew correction</a:t>
            </a:r>
            <a:endParaRPr lang="en-US" altLang="ru-RU" sz="1600" b="1" u="sng"/>
          </a:p>
          <a:p>
            <a:r>
              <a:rPr lang="en-US" altLang="ru-RU" sz="1600" b="1" u="sng"/>
              <a:t>Flash</a:t>
            </a:r>
            <a:endParaRPr lang="en-US" altLang="ru-RU" sz="1600"/>
          </a:p>
          <a:p>
            <a:pPr>
              <a:buFont typeface="Arial" pitchFamily="34" charset="0"/>
              <a:buChar char="•"/>
            </a:pPr>
            <a:r>
              <a:rPr lang="en-US" altLang="ru-RU" sz="1600"/>
              <a:t>FPGA firmware</a:t>
            </a:r>
          </a:p>
          <a:p>
            <a:pPr>
              <a:buFont typeface="Arial" pitchFamily="34" charset="0"/>
              <a:buChar char="•"/>
            </a:pPr>
            <a:r>
              <a:rPr lang="en-US" altLang="ru-RU" sz="1600"/>
              <a:t>Configuration</a:t>
            </a:r>
          </a:p>
          <a:p>
            <a:pPr>
              <a:buFont typeface="Arial" pitchFamily="34" charset="0"/>
              <a:buChar char="•"/>
            </a:pPr>
            <a:r>
              <a:rPr lang="en-US" altLang="ru-RU" sz="1600"/>
              <a:t>Inhibit memory maps  </a:t>
            </a:r>
          </a:p>
        </p:txBody>
      </p:sp>
      <p:cxnSp>
        <p:nvCxnSpPr>
          <p:cNvPr id="18444" name="Gerade Verbindung mit Pfeil 10"/>
          <p:cNvCxnSpPr>
            <a:cxnSpLocks noChangeShapeType="1"/>
          </p:cNvCxnSpPr>
          <p:nvPr/>
        </p:nvCxnSpPr>
        <p:spPr bwMode="auto">
          <a:xfrm>
            <a:off x="179388" y="2744788"/>
            <a:ext cx="1655762" cy="611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Textfeld 13"/>
          <p:cNvSpPr txBox="1">
            <a:spLocks noChangeArrowheads="1"/>
          </p:cNvSpPr>
          <p:nvPr/>
        </p:nvSpPr>
        <p:spPr bwMode="auto">
          <a:xfrm rot="1279608">
            <a:off x="458788" y="3067050"/>
            <a:ext cx="985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ru-RU" sz="1600"/>
              <a:t>32.6 mm</a:t>
            </a:r>
          </a:p>
        </p:txBody>
      </p:sp>
      <p:sp>
        <p:nvSpPr>
          <p:cNvPr id="18446" name="Textfeld 9"/>
          <p:cNvSpPr txBox="1">
            <a:spLocks noChangeArrowheads="1"/>
          </p:cNvSpPr>
          <p:nvPr/>
        </p:nvSpPr>
        <p:spPr bwMode="auto">
          <a:xfrm>
            <a:off x="2290763" y="1098550"/>
            <a:ext cx="3433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ru-RU" b="1"/>
              <a:t>DPC3200-22-44</a:t>
            </a:r>
            <a:r>
              <a:rPr lang="de-DE" altLang="ru-RU"/>
              <a:t> – 3200 cells/pixel</a:t>
            </a:r>
          </a:p>
          <a:p>
            <a:r>
              <a:rPr lang="de-DE" altLang="ru-RU" b="1"/>
              <a:t>DPC6400-22-44</a:t>
            </a:r>
            <a:r>
              <a:rPr lang="de-DE" altLang="ru-RU"/>
              <a:t> – 6396 cells/pixel</a:t>
            </a:r>
          </a:p>
        </p:txBody>
      </p:sp>
      <p:pic>
        <p:nvPicPr>
          <p:cNvPr id="18447" name="Picture 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457200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BD8B22-E3E6-4B89-BA18-FE1D60961C5C}"/>
              </a:ext>
            </a:extLst>
          </p:cNvPr>
          <p:cNvSpPr txBox="1"/>
          <p:nvPr/>
        </p:nvSpPr>
        <p:spPr>
          <a:xfrm>
            <a:off x="7740352" y="5337958"/>
            <a:ext cx="1230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Courtesy of Philips Digital Photon Counting</a:t>
            </a:r>
            <a:endParaRPr lang="ru-RU" sz="1400" i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2802075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JIHuklWU2MSnIJbbWE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ONLY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TLE 1_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Y87X4xkK0ol5HlLxF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THINKCELLSHAPEDONOTDELETE" val="p9T_JBLNvlUSJ1V3HaW35yg"/>
  <p:tag name="COLORS" val="-2;-2;-2;-2;SlideTextFontColor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PPoSrxHUWORtWmtPnh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30847</TotalTime>
  <Words>1667</Words>
  <Application>Microsoft Office PowerPoint</Application>
  <PresentationFormat>Экран (4:3)</PresentationFormat>
  <Paragraphs>318</Paragraphs>
  <Slides>27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Arial Rounded MT Bold</vt:lpstr>
      <vt:lpstr>Calibri</vt:lpstr>
      <vt:lpstr>Cambria Math</vt:lpstr>
      <vt:lpstr>DejaVu Sans</vt:lpstr>
      <vt:lpstr>Gill Sans MT</vt:lpstr>
      <vt:lpstr>Times New Roman</vt:lpstr>
      <vt:lpstr>Wingdings</vt:lpstr>
      <vt:lpstr>Тема Office</vt:lpstr>
      <vt:lpstr>think-cell Slide</vt:lpstr>
      <vt:lpstr>Applicability of digital silicon photomultipliers in RICH detectors</vt:lpstr>
      <vt:lpstr>Focusing Aerogel RICH (FARICH)</vt:lpstr>
      <vt:lpstr>FARICH for Super Charm-Tau Factory</vt:lpstr>
      <vt:lpstr>SiPMs in RICH application (single photons)</vt:lpstr>
      <vt:lpstr>FARICH detector prototype with CPTA MRS APDs BINP e− test beam in 2011</vt:lpstr>
      <vt:lpstr>Cherenkov ring observation with single pixels</vt:lpstr>
      <vt:lpstr>Analog SiPM vs Digital SiPM </vt:lpstr>
      <vt:lpstr> DPC is an Integrated, Scalable Solution</vt:lpstr>
      <vt:lpstr>DPC is an Integrated “Intelligent” Sensor by Philips Digital Photon Counting </vt:lpstr>
      <vt:lpstr>DPC readout units</vt:lpstr>
      <vt:lpstr>FARICH prototype with DPC</vt:lpstr>
      <vt:lpstr>PDPC-FARICH prototype beam test  CERN PS/T10, 2012</vt:lpstr>
      <vt:lpstr>Презентация PowerPoint</vt:lpstr>
      <vt:lpstr>Clock skew correction between dies</vt:lpstr>
      <vt:lpstr>Timing correction by Cherenkov ring data</vt:lpstr>
      <vt:lpstr>Single photon timing resolution  for Cherenkov light</vt:lpstr>
      <vt:lpstr>Number of photoelectrons</vt:lpstr>
      <vt:lpstr>Absolute PDE measurement of DPC</vt:lpstr>
      <vt:lpstr>Absolute PDE of DPC</vt:lpstr>
      <vt:lpstr>Optical crosstalks in DPC</vt:lpstr>
      <vt:lpstr>Irradiation of DPC tiles proton beam (800 Mev/c) at COSY PS in FZ Jülich</vt:lpstr>
      <vt:lpstr>Radiation hardness study of DPC </vt:lpstr>
      <vt:lpstr>Desired characteristics of digital SiPMs for aerogel RICH</vt:lpstr>
      <vt:lpstr>Density of photoelectrons in aerogel RICH</vt:lpstr>
      <vt:lpstr>Summary &amp; conclusion</vt:lpstr>
      <vt:lpstr>Thank you for your attention!</vt:lpstr>
      <vt:lpstr>Nice Cherenkov rings from aerogel detected by DPC at the e− beam at BINP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Aerogel Cherenkov Counters</dc:title>
  <dc:creator>Sergey Kononov</dc:creator>
  <cp:lastModifiedBy>Кононов С</cp:lastModifiedBy>
  <cp:revision>530</cp:revision>
  <cp:lastPrinted>2018-06-12T23:51:03Z</cp:lastPrinted>
  <dcterms:created xsi:type="dcterms:W3CDTF">2013-02-19T14:38:00Z</dcterms:created>
  <dcterms:modified xsi:type="dcterms:W3CDTF">2018-06-13T09:16:52Z</dcterms:modified>
</cp:coreProperties>
</file>