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85"/>
  </p:notesMasterIdLst>
  <p:sldIdLst>
    <p:sldId id="257" r:id="rId3"/>
    <p:sldId id="395" r:id="rId4"/>
    <p:sldId id="396" r:id="rId5"/>
    <p:sldId id="397" r:id="rId6"/>
    <p:sldId id="398" r:id="rId7"/>
    <p:sldId id="399" r:id="rId8"/>
    <p:sldId id="400" r:id="rId9"/>
    <p:sldId id="401" r:id="rId10"/>
    <p:sldId id="403" r:id="rId11"/>
    <p:sldId id="404" r:id="rId12"/>
    <p:sldId id="405" r:id="rId13"/>
    <p:sldId id="406" r:id="rId14"/>
    <p:sldId id="407" r:id="rId15"/>
    <p:sldId id="408" r:id="rId16"/>
    <p:sldId id="431" r:id="rId17"/>
    <p:sldId id="432" r:id="rId18"/>
    <p:sldId id="410" r:id="rId19"/>
    <p:sldId id="411" r:id="rId20"/>
    <p:sldId id="412" r:id="rId21"/>
    <p:sldId id="413" r:id="rId22"/>
    <p:sldId id="414" r:id="rId23"/>
    <p:sldId id="415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28" r:id="rId36"/>
    <p:sldId id="430" r:id="rId37"/>
    <p:sldId id="279" r:id="rId38"/>
    <p:sldId id="280" r:id="rId39"/>
    <p:sldId id="328" r:id="rId40"/>
    <p:sldId id="332" r:id="rId41"/>
    <p:sldId id="325" r:id="rId42"/>
    <p:sldId id="326" r:id="rId43"/>
    <p:sldId id="329" r:id="rId44"/>
    <p:sldId id="330" r:id="rId45"/>
    <p:sldId id="304" r:id="rId46"/>
    <p:sldId id="299" r:id="rId47"/>
    <p:sldId id="300" r:id="rId48"/>
    <p:sldId id="301" r:id="rId49"/>
    <p:sldId id="311" r:id="rId50"/>
    <p:sldId id="302" r:id="rId51"/>
    <p:sldId id="303" r:id="rId52"/>
    <p:sldId id="318" r:id="rId53"/>
    <p:sldId id="338" r:id="rId54"/>
    <p:sldId id="320" r:id="rId55"/>
    <p:sldId id="323" r:id="rId56"/>
    <p:sldId id="382" r:id="rId57"/>
    <p:sldId id="331" r:id="rId58"/>
    <p:sldId id="333" r:id="rId59"/>
    <p:sldId id="357" r:id="rId60"/>
    <p:sldId id="392" r:id="rId61"/>
    <p:sldId id="393" r:id="rId62"/>
    <p:sldId id="390" r:id="rId63"/>
    <p:sldId id="391" r:id="rId64"/>
    <p:sldId id="363" r:id="rId65"/>
    <p:sldId id="364" r:id="rId66"/>
    <p:sldId id="365" r:id="rId67"/>
    <p:sldId id="366" r:id="rId68"/>
    <p:sldId id="367" r:id="rId69"/>
    <p:sldId id="368" r:id="rId70"/>
    <p:sldId id="369" r:id="rId71"/>
    <p:sldId id="370" r:id="rId72"/>
    <p:sldId id="371" r:id="rId73"/>
    <p:sldId id="372" r:id="rId74"/>
    <p:sldId id="373" r:id="rId75"/>
    <p:sldId id="374" r:id="rId76"/>
    <p:sldId id="375" r:id="rId77"/>
    <p:sldId id="379" r:id="rId78"/>
    <p:sldId id="381" r:id="rId79"/>
    <p:sldId id="356" r:id="rId80"/>
    <p:sldId id="336" r:id="rId81"/>
    <p:sldId id="317" r:id="rId82"/>
    <p:sldId id="337" r:id="rId83"/>
    <p:sldId id="272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79" autoAdjust="0"/>
  </p:normalViewPr>
  <p:slideViewPr>
    <p:cSldViewPr>
      <p:cViewPr varScale="1">
        <p:scale>
          <a:sx n="108" d="100"/>
          <a:sy n="108" d="100"/>
        </p:scale>
        <p:origin x="5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2227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4F22B-61D5-4F65-9869-1DC4D31E00D8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EE91-2CD5-4FBB-B0F5-26245504E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8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38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742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291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673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67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151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842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91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6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37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20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86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99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9690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260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37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60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3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983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616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987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835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734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664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92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479AE-63BC-48C2-8B4B-A251944D26CB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32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714C5-E410-4E7A-ADDE-CEA48077AE3A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21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F43-68F0-43ED-B173-F4E3DD14861E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97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6BE95-EF11-4A76-B607-FA5126F4C07C}" type="datetimeFigureOut">
              <a:rPr lang="ru-RU" altLang="ru-RU"/>
              <a:pPr>
                <a:defRPr/>
              </a:pPr>
              <a:t>07.03.2018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9B5C7-7A8B-48FD-B42A-7B8C6DCBBE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1238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2562B-3BB3-4F66-802A-519804FB76A2}" type="datetime1">
              <a:rPr lang="en-US" altLang="en-US"/>
              <a:pPr>
                <a:defRPr/>
              </a:pPr>
              <a:t>3/7/2018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126DC-8849-4187-B706-7E0203B700CC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31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479AE-63BC-48C2-8B4B-A251944D26CB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67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C8F-6FBA-475A-BF48-7AA8C134B7FB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23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D17B-0DA4-4B75-B2E4-E98171919656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40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757DE-8721-43E9-B877-7D67063B8D7E}" type="datetime1">
              <a:rPr lang="en-US" smtClean="0"/>
              <a:t>3/7/2018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160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61DF-95CF-4452-B4C6-1F4B3CEE40AB}" type="datetime1">
              <a:rPr lang="en-US" smtClean="0"/>
              <a:t>3/7/2018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476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6BF9-47BC-4ADE-9BE5-A4E65D70229E}" type="datetime1">
              <a:rPr lang="en-US" smtClean="0"/>
              <a:t>3/7/2018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21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CC8F-6FBA-475A-BF48-7AA8C134B7FB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52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9263-3377-48DC-BEE2-34A4BEEA96CA}" type="datetime1">
              <a:rPr lang="en-US" smtClean="0"/>
              <a:t>3/7/2018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87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39D3-1A0F-45F0-8B16-761E82D126E6}" type="datetime1">
              <a:rPr lang="en-US" smtClean="0"/>
              <a:t>3/7/2018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203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A4515-785F-4B87-AE95-69022855FA29}" type="datetime1">
              <a:rPr lang="en-US" smtClean="0"/>
              <a:t>3/7/2018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130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3894-E4A6-4E8D-B51D-E34EB04DED08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30111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3894-E4A6-4E8D-B51D-E34EB04DED08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9563565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3894-E4A6-4E8D-B51D-E34EB04DED08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107765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3894-E4A6-4E8D-B51D-E34EB04DED08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4702062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3894-E4A6-4E8D-B51D-E34EB04DED08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615576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714C5-E410-4E7A-ADDE-CEA48077AE3A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541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F43-68F0-43ED-B173-F4E3DD14861E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96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D17B-0DA4-4B75-B2E4-E98171919656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4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757DE-8721-43E9-B877-7D67063B8D7E}" type="datetime1">
              <a:rPr lang="en-US" smtClean="0"/>
              <a:t>3/7/2018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61DF-95CF-4452-B4C6-1F4B3CEE40AB}" type="datetime1">
              <a:rPr lang="en-US" smtClean="0"/>
              <a:t>3/7/2018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90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6BF9-47BC-4ADE-9BE5-A4E65D70229E}" type="datetime1">
              <a:rPr lang="en-US" smtClean="0"/>
              <a:t>3/7/2018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1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9263-3377-48DC-BEE2-34A4BEEA96CA}" type="datetime1">
              <a:rPr lang="en-US" smtClean="0"/>
              <a:t>3/7/2018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2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39D3-1A0F-45F0-8B16-761E82D126E6}" type="datetime1">
              <a:rPr lang="en-US" smtClean="0"/>
              <a:t>3/7/2018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8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A4515-785F-4B87-AE95-69022855FA29}" type="datetime1">
              <a:rPr lang="en-US" smtClean="0"/>
              <a:t>3/7/2018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43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53894-E4A6-4E8D-B51D-E34EB04DED08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5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53894-E4A6-4E8D-B51D-E34EB04DED08}" type="datetime1">
              <a:rPr lang="en-US" smtClean="0"/>
              <a:t>3/7/2018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S.Pivovarov, BINP, PANDA Magnet, 12.03.2018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05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INP logo клёво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14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260" y="836712"/>
            <a:ext cx="7653536" cy="3456384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PANDA 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Yoke and Magnet</a:t>
            </a:r>
            <a:br>
              <a:rPr lang="en-US" sz="6000" dirty="0" smtClean="0">
                <a:solidFill>
                  <a:srgbClr val="FF0000"/>
                </a:solidFill>
              </a:rPr>
            </a:b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187624" y="6297823"/>
            <a:ext cx="7272808" cy="365125"/>
          </a:xfrm>
        </p:spPr>
        <p:txBody>
          <a:bodyPr/>
          <a:lstStyle/>
          <a:p>
            <a:r>
              <a:rPr lang="sv-SE" sz="2000" dirty="0" smtClean="0">
                <a:solidFill>
                  <a:srgbClr val="FF0000"/>
                </a:solidFill>
              </a:rPr>
              <a:t>S.Pivovarov, BINP, PANDA Magnet, 07.03.2018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Yoke.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297868" y="606698"/>
          <a:ext cx="8568952" cy="60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868" y="606698"/>
                        <a:ext cx="8568952" cy="6053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007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 of the Barrel part of the Yoke.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179511" y="462682"/>
          <a:ext cx="8786329" cy="6206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1" y="462682"/>
                        <a:ext cx="8786329" cy="6206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07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 of the Barrel part of the Yoke.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79512" y="548679"/>
          <a:ext cx="8784976" cy="6205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548679"/>
                        <a:ext cx="8784976" cy="6205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553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 of the Barrel part of the Yoke.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07504" y="494937"/>
          <a:ext cx="8712968" cy="615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494937"/>
                        <a:ext cx="8712968" cy="6154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46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 of the Barrel part of the Yoke.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251520" y="548679"/>
          <a:ext cx="8640960" cy="6103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548679"/>
                        <a:ext cx="8640960" cy="6103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556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design of the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octant of the Yoke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8587" r="27130" b="21409"/>
          <a:stretch/>
        </p:blipFill>
        <p:spPr>
          <a:xfrm>
            <a:off x="41425" y="1396472"/>
            <a:ext cx="5214032" cy="3888432"/>
          </a:xfrm>
        </p:spPr>
      </p:pic>
      <p:sp>
        <p:nvSpPr>
          <p:cNvPr id="5" name="Прямоугольник 4"/>
          <p:cNvSpPr/>
          <p:nvPr/>
        </p:nvSpPr>
        <p:spPr>
          <a:xfrm>
            <a:off x="488232" y="5177279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Octant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consists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plates and bars. The bars connect the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 of the octant by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welding. Disadvantage of such design: 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 of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welds.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Final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machining on the surface of welded joints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bad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tools.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Octant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is not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rigid.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23226" b="13022"/>
          <a:stretch/>
        </p:blipFill>
        <p:spPr>
          <a:xfrm>
            <a:off x="4788024" y="548680"/>
            <a:ext cx="4176464" cy="27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5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octant of the Yoke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6" y="1268760"/>
            <a:ext cx="5527964" cy="3865420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5121594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bars was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replaced by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side plates.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side plates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manufactured using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cutting machine. Advantage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such design: 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welds is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reduced.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machining on the surface of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side plates (not welded joints).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Octant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more rigid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548681"/>
            <a:ext cx="3580087" cy="27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7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top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308217" y="625054"/>
          <a:ext cx="8584263" cy="6063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217" y="625054"/>
                        <a:ext cx="8584263" cy="6063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34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top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251520" y="597756"/>
          <a:ext cx="8568952" cy="60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597756"/>
                        <a:ext cx="8568952" cy="6053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89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top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323528" y="606698"/>
          <a:ext cx="8640960" cy="6103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606698"/>
                        <a:ext cx="8640960" cy="6103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85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M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agnet, Yoke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, Platform 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2108" y="6304318"/>
            <a:ext cx="8820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Yoke Platform and Frame of the detector PANDA for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at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BINP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1538" r="36000" b="7474"/>
          <a:stretch/>
        </p:blipFill>
        <p:spPr>
          <a:xfrm>
            <a:off x="1043608" y="609417"/>
            <a:ext cx="6048672" cy="5696611"/>
          </a:xfrm>
        </p:spPr>
      </p:pic>
    </p:spTree>
    <p:extLst>
      <p:ext uri="{BB962C8B-B14F-4D97-AF65-F5344CB8AC3E}">
        <p14:creationId xmlns:p14="http://schemas.microsoft.com/office/powerpoint/2010/main" val="29118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top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395536" y="600524"/>
          <a:ext cx="8589640" cy="606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600524"/>
                        <a:ext cx="8589640" cy="606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2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top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2422104" y="606698"/>
          <a:ext cx="4320480" cy="610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Acrobat Document" r:id="rId3" imgW="9075277" imgH="12831912" progId="AcroExch.Document.DC">
                  <p:embed/>
                </p:oleObj>
              </mc:Choice>
              <mc:Fallback>
                <p:oleObj name="Acrobat Document" r:id="rId3" imgW="9075277" imgH="12831912" progId="AcroExch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22104" y="606698"/>
                        <a:ext cx="4320480" cy="6107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2967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Downstream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8736" r="45275" b="8736"/>
          <a:stretch/>
        </p:blipFill>
        <p:spPr>
          <a:xfrm>
            <a:off x="251520" y="606698"/>
            <a:ext cx="5184576" cy="6048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1684" r="58662" b="13157"/>
          <a:stretch/>
        </p:blipFill>
        <p:spPr>
          <a:xfrm>
            <a:off x="6372200" y="582290"/>
            <a:ext cx="1137494" cy="580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Downstream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251520" y="606698"/>
          <a:ext cx="8738287" cy="6172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606698"/>
                        <a:ext cx="8738287" cy="6172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13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3D-Model of the half Downstream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Door of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Yoke.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275" r="59751" b="8302"/>
          <a:stretch/>
        </p:blipFill>
        <p:spPr>
          <a:xfrm>
            <a:off x="611560" y="606698"/>
            <a:ext cx="3106265" cy="599065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11684" r="45275" b="8736"/>
          <a:stretch/>
        </p:blipFill>
        <p:spPr>
          <a:xfrm>
            <a:off x="4283968" y="692696"/>
            <a:ext cx="2777315" cy="57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1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half Downstream 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323528" y="692696"/>
          <a:ext cx="8568952" cy="60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692696"/>
                        <a:ext cx="8568952" cy="6053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254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half Downstream 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297868" y="616155"/>
          <a:ext cx="8568952" cy="60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868" y="616155"/>
                        <a:ext cx="8568952" cy="6053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58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half Downstream 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251520" y="606698"/>
          <a:ext cx="8712968" cy="615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606698"/>
                        <a:ext cx="8712968" cy="6154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681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half Downstream 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395536" y="606698"/>
          <a:ext cx="8568952" cy="6061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Acrobat Document" r:id="rId3" imgW="12831979" imgH="9075240" progId="AcroExch.Document.DC">
                  <p:embed/>
                </p:oleObj>
              </mc:Choice>
              <mc:Fallback>
                <p:oleObj name="Acrobat Document" r:id="rId3" imgW="12831979" imgH="9075240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606698"/>
                        <a:ext cx="8568952" cy="6061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01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Upstream 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842" r="37400" b="7263"/>
          <a:stretch/>
        </p:blipFill>
        <p:spPr>
          <a:xfrm>
            <a:off x="1403648" y="692695"/>
            <a:ext cx="5328592" cy="580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Dimensions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of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Yoke, Platform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13360" r="5049" b="26182"/>
          <a:stretch/>
        </p:blipFill>
        <p:spPr>
          <a:xfrm>
            <a:off x="166170" y="980728"/>
            <a:ext cx="8832347" cy="4248472"/>
          </a:xfrm>
        </p:spPr>
      </p:pic>
    </p:spTree>
    <p:extLst>
      <p:ext uri="{BB962C8B-B14F-4D97-AF65-F5344CB8AC3E}">
        <p14:creationId xmlns:p14="http://schemas.microsoft.com/office/powerpoint/2010/main" val="42091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Upstream 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395536" y="606698"/>
          <a:ext cx="8568952" cy="60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606698"/>
                        <a:ext cx="8568952" cy="6053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69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3D-Model of the half Upstream Door of Yoke.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9032" y="630932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is made of 100 mm thick plates by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828" r="59625" b="4200"/>
          <a:stretch/>
        </p:blipFill>
        <p:spPr>
          <a:xfrm>
            <a:off x="899592" y="533425"/>
            <a:ext cx="2808312" cy="56166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367" r="39763" b="5788"/>
          <a:stretch/>
        </p:blipFill>
        <p:spPr>
          <a:xfrm>
            <a:off x="4355976" y="679559"/>
            <a:ext cx="2952328" cy="54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half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Upstream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323528" y="608720"/>
          <a:ext cx="8640960" cy="6103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608720"/>
                        <a:ext cx="8640960" cy="6103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half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Upstream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318787" y="606698"/>
          <a:ext cx="8527114" cy="6023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787" y="606698"/>
                        <a:ext cx="8527114" cy="6023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534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Platform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2465" r="43000" b="9113"/>
          <a:stretch/>
        </p:blipFill>
        <p:spPr>
          <a:xfrm>
            <a:off x="1403648" y="700803"/>
            <a:ext cx="6120680" cy="5902084"/>
          </a:xfrm>
        </p:spPr>
      </p:pic>
    </p:spTree>
    <p:extLst>
      <p:ext uri="{BB962C8B-B14F-4D97-AF65-F5344CB8AC3E}">
        <p14:creationId xmlns:p14="http://schemas.microsoft.com/office/powerpoint/2010/main" val="3253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Platform and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225860" y="606698"/>
          <a:ext cx="8712968" cy="615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Acrobat Document" r:id="rId4" imgW="18165891" imgH="12831912" progId="AcroExch.Document.DC">
                  <p:embed/>
                </p:oleObj>
              </mc:Choice>
              <mc:Fallback>
                <p:oleObj name="Acrobat Document" r:id="rId4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5860" y="606698"/>
                        <a:ext cx="8712968" cy="6154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8028" r="33375" b="11349"/>
          <a:stretch/>
        </p:blipFill>
        <p:spPr>
          <a:xfrm>
            <a:off x="1259632" y="534690"/>
            <a:ext cx="6192688" cy="5432184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8272" y="6132528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with St. Steel Cryostat.    The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magnet  is ~14,5 t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Dimensions of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 t="3583" r="26375" b="480"/>
          <a:stretch/>
        </p:blipFill>
        <p:spPr>
          <a:xfrm>
            <a:off x="683568" y="514897"/>
            <a:ext cx="7049761" cy="5565600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04320" y="6472716"/>
            <a:ext cx="3139680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6137131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is 1900 mm, 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is 2680 mm, 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is  3090 mm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5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Dimensions of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the Coils (worked condition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4.5K).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007832" y="6492875"/>
            <a:ext cx="3136168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6137131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of coils is 2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mm, length: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coils - 887 mm,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400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882" r="32500" b="980"/>
          <a:stretch/>
        </p:blipFill>
        <p:spPr>
          <a:xfrm>
            <a:off x="1233972" y="530842"/>
            <a:ext cx="6696744" cy="5659222"/>
          </a:xfrm>
        </p:spPr>
      </p:pic>
    </p:spTree>
    <p:extLst>
      <p:ext uri="{BB962C8B-B14F-4D97-AF65-F5344CB8AC3E}">
        <p14:creationId xmlns:p14="http://schemas.microsoft.com/office/powerpoint/2010/main" val="33860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701" y="0"/>
            <a:ext cx="6861448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Cold mass. (</a:t>
            </a:r>
            <a:r>
              <a:rPr lang="en-US" sz="2400" dirty="0" smtClean="0">
                <a:solidFill>
                  <a:srgbClr val="FF0000"/>
                </a:solidFill>
              </a:rPr>
              <a:t>CERN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design)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45" y="393988"/>
            <a:ext cx="6539341" cy="3616502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156176" y="6466605"/>
            <a:ext cx="2895600" cy="365125"/>
          </a:xfrm>
        </p:spPr>
        <p:txBody>
          <a:bodyPr/>
          <a:lstStyle/>
          <a:p>
            <a:r>
              <a:rPr lang="sv-SE" dirty="0" smtClean="0"/>
              <a:t>S.Pivovarov, BINP, PANDA Magnet, 12.03.2018 </a:t>
            </a:r>
            <a:endParaRPr lang="ru-RU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9" y="4010490"/>
            <a:ext cx="3672408" cy="2348057"/>
          </a:xfrm>
          <a:prstGeom prst="rect">
            <a:avLst/>
          </a:prstGeom>
        </p:spPr>
      </p:pic>
      <p:pic>
        <p:nvPicPr>
          <p:cNvPr id="10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55" y="3204517"/>
            <a:ext cx="2591435" cy="18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6588224" y="566048"/>
            <a:ext cx="2103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 6 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de-D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endParaRPr lang="de-DE" sz="16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1x 6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5099238"/>
            <a:ext cx="2074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10,95 мм </a:t>
            </a:r>
            <a:r>
              <a:rPr lang="de-DE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93 мм,</a:t>
            </a: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d=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мм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60223" y="1660276"/>
            <a:ext cx="2356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Magnetic </a:t>
            </a:r>
            <a:r>
              <a:rPr lang="en-US" dirty="0"/>
              <a:t>field </a:t>
            </a:r>
            <a:r>
              <a:rPr lang="en-US" dirty="0" smtClean="0"/>
              <a:t> - 2 T</a:t>
            </a:r>
          </a:p>
          <a:p>
            <a:r>
              <a:rPr lang="en-US" dirty="0" smtClean="0"/>
              <a:t>Current  -  4.96 kA (3 T)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37410" y="6103511"/>
            <a:ext cx="6754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design of Cold mass is based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design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Cold mass of CERN.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Dimensions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of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Yoke, Platform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(The Doors opened)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10178" r="26401" b="26182"/>
          <a:stretch/>
        </p:blipFill>
        <p:spPr>
          <a:xfrm>
            <a:off x="467544" y="939196"/>
            <a:ext cx="7920880" cy="5760642"/>
          </a:xfrm>
        </p:spPr>
      </p:pic>
    </p:spTree>
    <p:extLst>
      <p:ext uri="{BB962C8B-B14F-4D97-AF65-F5344CB8AC3E}">
        <p14:creationId xmlns:p14="http://schemas.microsoft.com/office/powerpoint/2010/main" val="24852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Cold mass (3D-Model).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5958900" y="6494875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848544"/>
            <a:ext cx="8702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Cold mass is based in to Cryostat with help of suspension, radial rods and longitudinal rods.  For thermal bridges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used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flexible copper. 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mass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3854" r="28126" b="657"/>
          <a:stretch/>
        </p:blipFill>
        <p:spPr>
          <a:xfrm>
            <a:off x="611560" y="621141"/>
            <a:ext cx="7272808" cy="5207690"/>
          </a:xfrm>
        </p:spPr>
      </p:pic>
    </p:spTree>
    <p:extLst>
      <p:ext uri="{BB962C8B-B14F-4D97-AF65-F5344CB8AC3E}">
        <p14:creationId xmlns:p14="http://schemas.microsoft.com/office/powerpoint/2010/main" val="41191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Cold mass (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dimension for worked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condition 4.5K)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14710" r="8000" b="8398"/>
          <a:stretch/>
        </p:blipFill>
        <p:spPr>
          <a:xfrm>
            <a:off x="188357" y="980728"/>
            <a:ext cx="8787974" cy="4176464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73325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diameter 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2096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2280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2826 mm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Collector of Cold mass.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1895" r="50000" b="14805"/>
          <a:stretch/>
        </p:blipFill>
        <p:spPr>
          <a:xfrm>
            <a:off x="1547664" y="543560"/>
            <a:ext cx="5256584" cy="5157404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8152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029848"/>
            <a:ext cx="8373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of Coil is used the collector with special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welded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outer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Cold mass.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Cryostat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5819028"/>
            <a:ext cx="8478733" cy="729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diameter is 1900 mm, 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is 2680 mm, 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is  3090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Material is </a:t>
            </a:r>
            <a:r>
              <a:rPr lang="en-US" sz="1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St.St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The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~8 t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9922" r="42914" b="14375"/>
          <a:stretch/>
        </p:blipFill>
        <p:spPr>
          <a:xfrm>
            <a:off x="1259632" y="624846"/>
            <a:ext cx="5904656" cy="51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Configuration of the Cryostat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81069" y="6492875"/>
            <a:ext cx="3062931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661248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 outer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inner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8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,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flanges is  40 mm,                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rings is  40 mm</a:t>
            </a:r>
          </a:p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bolts – M12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2x36 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Sealing ring – d=8 mm    </a:t>
            </a:r>
          </a:p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6675" r="19288" b="9563"/>
          <a:stretch/>
        </p:blipFill>
        <p:spPr>
          <a:xfrm>
            <a:off x="611560" y="569461"/>
            <a:ext cx="7920880" cy="50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Shield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6918" r="29126" b="4019"/>
          <a:stretch/>
        </p:blipFill>
        <p:spPr>
          <a:xfrm>
            <a:off x="1043608" y="534690"/>
            <a:ext cx="6048672" cy="5184576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5940152" y="6453336"/>
            <a:ext cx="3125824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6058206"/>
            <a:ext cx="8229600" cy="5690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is 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2552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mm,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diameter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length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2900 mm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is 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 is Al. The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~0,45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Break of the Shield 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5841976" y="6492875"/>
            <a:ext cx="3302024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82930" y="6027344"/>
            <a:ext cx="8229600" cy="5690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shield has 4 breaks isolated G10 bars with gaps.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positioned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cryostat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Balls transfer units with G10 ring.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t="21292" r="67265" b="72198"/>
          <a:stretch/>
        </p:blipFill>
        <p:spPr>
          <a:xfrm>
            <a:off x="179512" y="4396229"/>
            <a:ext cx="2055947" cy="163111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8751" b="1219"/>
          <a:stretch/>
        </p:blipFill>
        <p:spPr>
          <a:xfrm>
            <a:off x="2259387" y="534055"/>
            <a:ext cx="6273053" cy="5376901"/>
          </a:xfrm>
        </p:spPr>
      </p:pic>
    </p:spTree>
    <p:extLst>
      <p:ext uri="{BB962C8B-B14F-4D97-AF65-F5344CB8AC3E}">
        <p14:creationId xmlns:p14="http://schemas.microsoft.com/office/powerpoint/2010/main" val="29108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885" y="42321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inner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t="7237" r="39500" b="5693"/>
          <a:stretch/>
        </p:blipFill>
        <p:spPr>
          <a:xfrm>
            <a:off x="136713" y="664818"/>
            <a:ext cx="5179117" cy="4732641"/>
          </a:xfr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6071455" y="6492875"/>
            <a:ext cx="3060066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pic>
        <p:nvPicPr>
          <p:cNvPr id="7170" name="Picture 2" descr="D:\DRAWINGS\FAIR\PANDA\Presentation\09_2017\Shield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2595" y="620906"/>
            <a:ext cx="3867986" cy="341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DRAWINGS\FAIR\PANDA\Presentation\09_2017\pipe_shield Model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50240" r="63315" b="21914"/>
          <a:stretch/>
        </p:blipFill>
        <p:spPr bwMode="auto">
          <a:xfrm>
            <a:off x="5281856" y="3930851"/>
            <a:ext cx="1800201" cy="15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5789919"/>
            <a:ext cx="8508517" cy="90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Inner shell of the shield with flanges, ribs and pipeline. </a:t>
            </a:r>
          </a:p>
          <a:p>
            <a:pPr algn="l"/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cooling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used the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special aluminum profile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welded on the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shell.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5536" r="44488" b="19779"/>
          <a:stretch/>
        </p:blipFill>
        <p:spPr>
          <a:xfrm>
            <a:off x="6917976" y="4299333"/>
            <a:ext cx="1810744" cy="143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outer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2309" r="35126" b="7335"/>
          <a:stretch/>
        </p:blipFill>
        <p:spPr>
          <a:xfrm>
            <a:off x="755576" y="744168"/>
            <a:ext cx="5350464" cy="4987721"/>
          </a:xfrm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5944274" y="6492875"/>
            <a:ext cx="3173992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pic>
        <p:nvPicPr>
          <p:cNvPr id="4" name="Picture 2" descr="D:\DRAWINGS\FAIR\PANDA\Presentation\09_2017\pipe_shield Model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50240" r="63315" b="21914"/>
          <a:stretch/>
        </p:blipFill>
        <p:spPr bwMode="auto">
          <a:xfrm>
            <a:off x="6444208" y="1196752"/>
            <a:ext cx="1800201" cy="15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5854086"/>
            <a:ext cx="8229600" cy="648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Shell of the shield with ribs,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Balls transfer units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pipeline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special aluminum profile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welded on the shell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6975" r="35038" b="15462"/>
          <a:stretch/>
        </p:blipFill>
        <p:spPr>
          <a:xfrm>
            <a:off x="6410703" y="3157770"/>
            <a:ext cx="2088232" cy="15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Shield into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11769" r="3953" b="38910"/>
          <a:stretch/>
        </p:blipFill>
        <p:spPr>
          <a:xfrm>
            <a:off x="323530" y="515643"/>
            <a:ext cx="8560091" cy="2653629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60007" y="6492875"/>
            <a:ext cx="3183993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665111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Shield is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shells of the cryostat with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Balls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 with G10 ring. Flanges of shield are fixed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help 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rivets and bolts.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bridges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on the shell of shield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help of thread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rivets and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bolts.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1008" r="35037" b="15340"/>
          <a:stretch/>
        </p:blipFill>
        <p:spPr>
          <a:xfrm>
            <a:off x="341279" y="3309008"/>
            <a:ext cx="2790561" cy="2295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6503" r="4326" b="9399"/>
          <a:stretch/>
        </p:blipFill>
        <p:spPr>
          <a:xfrm>
            <a:off x="3563888" y="3189066"/>
            <a:ext cx="3534153" cy="235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Main Technical Data 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678706"/>
          <a:ext cx="8136903" cy="54530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3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9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5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1901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Upstream door with supports,  rollers etc., </a:t>
                      </a:r>
                      <a:endParaRPr lang="en-US" sz="18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weight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48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</a:rPr>
                        <a:t>Left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</a:rPr>
                        <a:t>wing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22.8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648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Right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wing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22.8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901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Downstream door with supports, rollers etc.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48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Left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wing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20.7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648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Right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wing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21.1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901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Octagonal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barrel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Upper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beam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Inclined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side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beams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, 4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pc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20.8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Vertical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side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beams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2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pc.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20.8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Bottom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beam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20.4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12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Platform beams, support frames and carriages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57.8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12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Total weight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341.1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312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Joke length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4875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901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Joke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width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Closed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wings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7930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Open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wings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9600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312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Joke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height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6350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312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Material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Ct.3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9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Fixation of the Shield into the Cryostat.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952" r="11501" b="7335"/>
          <a:stretch/>
        </p:blipFill>
        <p:spPr>
          <a:xfrm>
            <a:off x="632101" y="787816"/>
            <a:ext cx="8023806" cy="4513391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5956873" y="6515348"/>
            <a:ext cx="3175992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6650" y="5554335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area of the target, the shield is fixed with help 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bushes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(G10) and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bolts (8 places).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of bolts for fixing the shield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cryostat. 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Cross section of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2172" y="6492875"/>
            <a:ext cx="3161828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79250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radial direction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mass is based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 with help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suspensions and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rods. 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207" r="39500" b="-987"/>
          <a:stretch/>
        </p:blipFill>
        <p:spPr>
          <a:xfrm>
            <a:off x="1475656" y="534690"/>
            <a:ext cx="5832648" cy="5302407"/>
          </a:xfrm>
        </p:spPr>
      </p:pic>
    </p:spTree>
    <p:extLst>
      <p:ext uri="{BB962C8B-B14F-4D97-AF65-F5344CB8AC3E}">
        <p14:creationId xmlns:p14="http://schemas.microsoft.com/office/powerpoint/2010/main" val="9501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497" y="20587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Suspensions.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75648" y="6492875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0497" y="5877272"/>
            <a:ext cx="8391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suspension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16 mm, the length is 840 mm.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752" r="30750" b="3454"/>
          <a:stretch/>
        </p:blipFill>
        <p:spPr>
          <a:xfrm>
            <a:off x="1475656" y="452635"/>
            <a:ext cx="5911307" cy="5449487"/>
          </a:xfrm>
        </p:spPr>
      </p:pic>
    </p:spTree>
    <p:extLst>
      <p:ext uri="{BB962C8B-B14F-4D97-AF65-F5344CB8AC3E}">
        <p14:creationId xmlns:p14="http://schemas.microsoft.com/office/powerpoint/2010/main" val="8898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Longitudinal rod. 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(right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side)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75648" y="6492875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782" y="5889070"/>
            <a:ext cx="8391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axial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the Cold mass is fixed with help longitudinal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rods.</a:t>
            </a:r>
            <a:endParaRPr lang="ru-RU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longitudinal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 is 20 mm, the length is 1913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side).</a:t>
            </a:r>
            <a:endParaRPr lang="en-US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12085" r="18501" b="8890"/>
          <a:stretch/>
        </p:blipFill>
        <p:spPr>
          <a:xfrm>
            <a:off x="429953" y="1052736"/>
            <a:ext cx="8411434" cy="4536504"/>
          </a:xfrm>
        </p:spPr>
      </p:pic>
    </p:spTree>
    <p:extLst>
      <p:ext uri="{BB962C8B-B14F-4D97-AF65-F5344CB8AC3E}">
        <p14:creationId xmlns:p14="http://schemas.microsoft.com/office/powerpoint/2010/main" val="407035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Longitudinal rod.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(left side)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6700" r="31625" b="22814"/>
          <a:stretch/>
        </p:blipFill>
        <p:spPr>
          <a:xfrm>
            <a:off x="484487" y="836712"/>
            <a:ext cx="7848872" cy="4865621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90184" y="6492875"/>
            <a:ext cx="3053816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846544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rods is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mm, the length 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1123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Radial rods. 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75648" y="6492875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805264"/>
            <a:ext cx="8391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direction the Cold mass fixed with help radial rods. 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rods is 12 mm, the length is 720 mm.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1" b="21127"/>
          <a:stretch/>
        </p:blipFill>
        <p:spPr>
          <a:xfrm>
            <a:off x="232697" y="825172"/>
            <a:ext cx="8630138" cy="4752528"/>
          </a:xfrm>
        </p:spPr>
      </p:pic>
    </p:spTree>
    <p:extLst>
      <p:ext uri="{BB962C8B-B14F-4D97-AF65-F5344CB8AC3E}">
        <p14:creationId xmlns:p14="http://schemas.microsoft.com/office/powerpoint/2010/main" val="18059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Diagram of position of the target`s axis in worked condition.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04320" y="6472716"/>
            <a:ext cx="3139680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6137131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1762" y="5854479"/>
            <a:ext cx="833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  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and position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fixation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longitudinal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rod,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thermal bridges allow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to move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axis of the hole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target.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10581" r="8876" b="10679"/>
          <a:stretch/>
        </p:blipFill>
        <p:spPr>
          <a:xfrm>
            <a:off x="290956" y="1152927"/>
            <a:ext cx="8496942" cy="4248472"/>
          </a:xfrm>
        </p:spPr>
      </p:pic>
    </p:spTree>
    <p:extLst>
      <p:ext uri="{BB962C8B-B14F-4D97-AF65-F5344CB8AC3E}">
        <p14:creationId xmlns:p14="http://schemas.microsoft.com/office/powerpoint/2010/main" val="5895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Diagram of position of the Cold mass axis in worked condition.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04320" y="6472716"/>
            <a:ext cx="3139680" cy="365125"/>
          </a:xfrm>
        </p:spPr>
        <p:txBody>
          <a:bodyPr/>
          <a:lstStyle/>
          <a:p>
            <a:r>
              <a:rPr lang="sv-SE" dirty="0" smtClean="0"/>
              <a:t>S.Pivovarov, BINP, PANDA Magnet, 12.03.2018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6137131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609" y="5826385"/>
            <a:ext cx="833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  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and position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fixation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suspensions, and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thermal bridges allow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move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axis of the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mass for 0,1 mm.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7300" r="43000" b="10679"/>
          <a:stretch/>
        </p:blipFill>
        <p:spPr>
          <a:xfrm>
            <a:off x="1115616" y="638390"/>
            <a:ext cx="6624736" cy="5175576"/>
          </a:xfrm>
        </p:spPr>
      </p:pic>
    </p:spTree>
    <p:extLst>
      <p:ext uri="{BB962C8B-B14F-4D97-AF65-F5344CB8AC3E}">
        <p14:creationId xmlns:p14="http://schemas.microsoft.com/office/powerpoint/2010/main" val="197860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652463"/>
          </a:xfrm>
        </p:spPr>
        <p:txBody>
          <a:bodyPr>
            <a:normAutofit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Heat loads of the Cold mass and thermal Shield.</a:t>
            </a:r>
            <a:endParaRPr lang="ru-RU" altLang="ru-RU" sz="2400" dirty="0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73800374"/>
              </p:ext>
            </p:extLst>
          </p:nvPr>
        </p:nvGraphicFramePr>
        <p:xfrm>
          <a:off x="1054721" y="1412776"/>
          <a:ext cx="7056784" cy="333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T=4.5K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Thermal load, W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70C0"/>
                          </a:solidFill>
                        </a:rPr>
                        <a:t>Radiation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2.2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040">
                <a:tc>
                  <a:txBody>
                    <a:bodyPr/>
                    <a:lstStyle/>
                    <a:p>
                      <a:r>
                        <a:rPr lang="en-US" sz="1800" i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Heat inflow to the cold mass supports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0.52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Total: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2.72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T=60K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70C0"/>
                          </a:solidFill>
                        </a:rPr>
                        <a:t>Radiation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95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Heat inflow to the cold mass supports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13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Heat inflow to the shield supports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?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i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Total: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108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799052"/>
                  </a:ext>
                </a:extLst>
              </a:tr>
            </a:tbl>
          </a:graphicData>
        </a:graphic>
      </p:graphicFrame>
      <p:sp>
        <p:nvSpPr>
          <p:cNvPr id="12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04320" y="6472716"/>
            <a:ext cx="3139680" cy="365125"/>
          </a:xfrm>
        </p:spPr>
        <p:txBody>
          <a:bodyPr/>
          <a:lstStyle/>
          <a:p>
            <a:r>
              <a:rPr lang="sv-SE" dirty="0" smtClean="0"/>
              <a:t>S.Pivovarov, BINP, PANDA Magnet, 12.03.2018 </a:t>
            </a:r>
            <a:endParaRPr lang="ru-RU" dirty="0"/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5064125" y="25574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5064125" y="23907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6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3"/>
          <p:cNvSpPr>
            <a:spLocks noGrp="1" noChangeArrowheads="1"/>
          </p:cNvSpPr>
          <p:nvPr/>
        </p:nvSpPr>
        <p:spPr bwMode="auto">
          <a:xfrm>
            <a:off x="435799" y="116632"/>
            <a:ext cx="8229600" cy="4320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685800" indent="-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11430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16002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20574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25146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Magnet assembly 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procedure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5799" y="764704"/>
            <a:ext cx="81369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  For </a:t>
            </a:r>
            <a:r>
              <a:rPr lang="en-US" sz="2000" dirty="0">
                <a:solidFill>
                  <a:srgbClr val="0070C0"/>
                </a:solidFill>
              </a:rPr>
              <a:t>assembling the magnet, it is possible to use an I-beam steel hot-rolled with parallel faces of shelves 70B2 (697 x </a:t>
            </a:r>
            <a:r>
              <a:rPr lang="en-US" sz="2000" dirty="0" smtClean="0">
                <a:solidFill>
                  <a:srgbClr val="0070C0"/>
                </a:solidFill>
              </a:rPr>
              <a:t>260 mm) </a:t>
            </a:r>
            <a:r>
              <a:rPr lang="en-US" sz="2000" dirty="0">
                <a:solidFill>
                  <a:srgbClr val="0070C0"/>
                </a:solidFill>
              </a:rPr>
              <a:t>GOST 26020-83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The length of the beam is L = </a:t>
            </a:r>
            <a:r>
              <a:rPr lang="en-US" sz="2000" dirty="0" smtClean="0">
                <a:solidFill>
                  <a:srgbClr val="0070C0"/>
                </a:solidFill>
              </a:rPr>
              <a:t>9 m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  To </a:t>
            </a:r>
            <a:r>
              <a:rPr lang="en-US" sz="2000" dirty="0">
                <a:solidFill>
                  <a:srgbClr val="0070C0"/>
                </a:solidFill>
              </a:rPr>
              <a:t>roll inside, </a:t>
            </a:r>
            <a:r>
              <a:rPr lang="en-US" sz="2000" dirty="0" smtClean="0">
                <a:solidFill>
                  <a:srgbClr val="0070C0"/>
                </a:solidFill>
              </a:rPr>
              <a:t>we </a:t>
            </a:r>
            <a:r>
              <a:rPr lang="en-US" sz="2000" dirty="0">
                <a:solidFill>
                  <a:srgbClr val="0070C0"/>
                </a:solidFill>
              </a:rPr>
              <a:t>can use rollers that are used to open doors (Roller skate </a:t>
            </a:r>
            <a:r>
              <a:rPr lang="en-US" sz="2000" dirty="0" err="1">
                <a:solidFill>
                  <a:srgbClr val="0070C0"/>
                </a:solidFill>
              </a:rPr>
              <a:t>Boerkey</a:t>
            </a:r>
            <a:r>
              <a:rPr lang="en-US" sz="2000" dirty="0">
                <a:solidFill>
                  <a:srgbClr val="0070C0"/>
                </a:solidFill>
              </a:rPr>
              <a:t> model AM-H)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t="2050" r="3631" b="1368"/>
          <a:stretch/>
        </p:blipFill>
        <p:spPr bwMode="auto">
          <a:xfrm>
            <a:off x="4860032" y="2780928"/>
            <a:ext cx="2664296" cy="1667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5549" r="55512" b="15921"/>
          <a:stretch/>
        </p:blipFill>
        <p:spPr>
          <a:xfrm>
            <a:off x="1475656" y="1988840"/>
            <a:ext cx="1872208" cy="300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Yoke, Platform and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251520" y="606697"/>
          <a:ext cx="8712968" cy="615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606697"/>
                        <a:ext cx="8712968" cy="6154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75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3"/>
          <p:cNvSpPr>
            <a:spLocks noGrp="1" noChangeArrowheads="1"/>
          </p:cNvSpPr>
          <p:nvPr/>
        </p:nvSpPr>
        <p:spPr bwMode="auto">
          <a:xfrm>
            <a:off x="435799" y="116632"/>
            <a:ext cx="8229600" cy="4320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685800" indent="-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11430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16002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20574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25146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Magnet assembly 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procedure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23925" r="30313" b="15233"/>
          <a:stretch/>
        </p:blipFill>
        <p:spPr>
          <a:xfrm>
            <a:off x="102378" y="802065"/>
            <a:ext cx="2674285" cy="21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21027" r="29525" b="16682"/>
          <a:stretch/>
        </p:blipFill>
        <p:spPr>
          <a:xfrm>
            <a:off x="2921315" y="743725"/>
            <a:ext cx="2662326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8130" r="38188" b="28271"/>
          <a:stretch/>
        </p:blipFill>
        <p:spPr>
          <a:xfrm>
            <a:off x="5728293" y="752872"/>
            <a:ext cx="2802163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8271" r="47637" b="16682"/>
          <a:stretch/>
        </p:blipFill>
        <p:spPr>
          <a:xfrm>
            <a:off x="380050" y="3645024"/>
            <a:ext cx="2614739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1028" r="26375" b="10887"/>
          <a:stretch/>
        </p:blipFill>
        <p:spPr>
          <a:xfrm>
            <a:off x="3280763" y="3645024"/>
            <a:ext cx="2803405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9579" r="27951" b="9439"/>
          <a:stretch/>
        </p:blipFill>
        <p:spPr>
          <a:xfrm>
            <a:off x="6147185" y="3813357"/>
            <a:ext cx="2644898" cy="2160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31008" y="2915853"/>
            <a:ext cx="15391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Pic.1.  Stand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5329" y="2903725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Pic.2. Outer shell of cryostat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74370" y="2915853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Pic.3. Outer </a:t>
            </a:r>
            <a:r>
              <a:rPr lang="en-US" sz="1600" dirty="0">
                <a:solidFill>
                  <a:srgbClr val="0070C0"/>
                </a:solidFill>
              </a:rPr>
              <a:t>shell of cryostat 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1819" y="5944863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Pic.4. Outer shield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61747" y="5969555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Pic.5. Outer shield </a:t>
            </a:r>
            <a:r>
              <a:rPr lang="en-US" sz="1600" dirty="0">
                <a:solidFill>
                  <a:srgbClr val="0070C0"/>
                </a:solidFill>
              </a:rPr>
              <a:t>position</a:t>
            </a:r>
            <a:r>
              <a:rPr lang="en-US" sz="1600" dirty="0" smtClean="0">
                <a:solidFill>
                  <a:srgbClr val="0070C0"/>
                </a:solidFill>
              </a:rPr>
              <a:t>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3641" y="5942040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Pic.6. Cold mass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22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3"/>
          <p:cNvSpPr>
            <a:spLocks noGrp="1" noChangeArrowheads="1"/>
          </p:cNvSpPr>
          <p:nvPr/>
        </p:nvSpPr>
        <p:spPr bwMode="auto">
          <a:xfrm>
            <a:off x="435799" y="116632"/>
            <a:ext cx="8229600" cy="4320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685800" indent="-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11430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16002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20574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25146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Magnet assembly 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procedure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1028" r="26375" b="10887"/>
          <a:stretch/>
        </p:blipFill>
        <p:spPr>
          <a:xfrm>
            <a:off x="270006" y="908720"/>
            <a:ext cx="2803404" cy="21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9579" r="27951" b="9439"/>
          <a:stretch/>
        </p:blipFill>
        <p:spPr>
          <a:xfrm>
            <a:off x="6300314" y="908720"/>
            <a:ext cx="2600816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4" t="29720" r="27951" b="15232"/>
          <a:stretch/>
        </p:blipFill>
        <p:spPr>
          <a:xfrm>
            <a:off x="3131840" y="908720"/>
            <a:ext cx="3168474" cy="2160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311921" y="3182975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Pic.8. Suspensions and axial 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rods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0006" y="3182975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Pic.7. Cold mass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69936" y="3182975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Pic.9. Inner shield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21028" r="27163" b="10887"/>
          <a:stretch/>
        </p:blipFill>
        <p:spPr>
          <a:xfrm>
            <a:off x="270006" y="3844258"/>
            <a:ext cx="2757446" cy="216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22476" r="27162" b="10888"/>
          <a:stretch/>
        </p:blipFill>
        <p:spPr>
          <a:xfrm>
            <a:off x="3170833" y="3937463"/>
            <a:ext cx="2770435" cy="216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23926" r="27951" b="12335"/>
          <a:stretch/>
        </p:blipFill>
        <p:spPr>
          <a:xfrm>
            <a:off x="6101571" y="3937463"/>
            <a:ext cx="2896363" cy="21600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7504" y="6107139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Pic.10. Inner shield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25259" y="6098394"/>
            <a:ext cx="2930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Pic.11. Flange of shield insertion 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and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970391" y="6107139"/>
            <a:ext cx="29307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Pic.11. Flange of shield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3"/>
          <p:cNvSpPr>
            <a:spLocks noGrp="1" noChangeArrowheads="1"/>
          </p:cNvSpPr>
          <p:nvPr/>
        </p:nvSpPr>
        <p:spPr bwMode="auto">
          <a:xfrm>
            <a:off x="435799" y="116632"/>
            <a:ext cx="8229600" cy="4320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685800" indent="-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11430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16002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20574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25146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Magnet assembly 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procedure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3926" r="27951" b="12335"/>
          <a:stretch/>
        </p:blipFill>
        <p:spPr>
          <a:xfrm>
            <a:off x="238127" y="836712"/>
            <a:ext cx="2798182" cy="21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2476" r="29525" b="12336"/>
          <a:stretch/>
        </p:blipFill>
        <p:spPr>
          <a:xfrm>
            <a:off x="3249801" y="836712"/>
            <a:ext cx="2688000" cy="21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2476" r="27951" b="12336"/>
          <a:stretch/>
        </p:blipFill>
        <p:spPr>
          <a:xfrm>
            <a:off x="6162426" y="836712"/>
            <a:ext cx="2736000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3926" r="27951" b="12335"/>
          <a:stretch/>
        </p:blipFill>
        <p:spPr>
          <a:xfrm>
            <a:off x="241090" y="3861048"/>
            <a:ext cx="2798182" cy="216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22476" r="27951" b="13785"/>
          <a:stretch/>
        </p:blipFill>
        <p:spPr>
          <a:xfrm>
            <a:off x="3036309" y="3861048"/>
            <a:ext cx="2896363" cy="216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15233" r="28738" b="21028"/>
          <a:stretch/>
        </p:blipFill>
        <p:spPr>
          <a:xfrm>
            <a:off x="6162426" y="3861048"/>
            <a:ext cx="2749091" cy="21600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07845" y="2995413"/>
            <a:ext cx="2828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Pic.13. Flange of shield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50119" y="2995413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Pic.14. Inner shell </a:t>
            </a:r>
            <a:r>
              <a:rPr lang="en-US" sz="1600" dirty="0">
                <a:solidFill>
                  <a:srgbClr val="0070C0"/>
                </a:solidFill>
              </a:rPr>
              <a:t>of cryostat 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58749" y="3001224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Pic.15. Inner shell </a:t>
            </a:r>
            <a:r>
              <a:rPr lang="en-US" sz="1600" dirty="0">
                <a:solidFill>
                  <a:srgbClr val="0070C0"/>
                </a:solidFill>
              </a:rPr>
              <a:t>of cryostat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153" y="6139803"/>
            <a:ext cx="2449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Pic.16. Flange of cryostat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insertion and pos.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71800" y="6139803"/>
            <a:ext cx="2449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Pic.17. Flange of cryostat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32672" y="6162383"/>
            <a:ext cx="2449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Pic.16. Flange of cryostat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14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331236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Drawings of the PANDA Magnet</a:t>
            </a: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187624" y="6297823"/>
            <a:ext cx="7272808" cy="365125"/>
          </a:xfrm>
        </p:spPr>
        <p:txBody>
          <a:bodyPr/>
          <a:lstStyle/>
          <a:p>
            <a:r>
              <a:rPr lang="sv-SE" sz="2000" smtClean="0">
                <a:solidFill>
                  <a:srgbClr val="FF0000"/>
                </a:solidFill>
              </a:rPr>
              <a:t>S.Pivovarov, BINP, PANDA Magnet, 12.03.2018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2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7466"/>
            <a:ext cx="8373616" cy="5916269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59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208912" cy="5798172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8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6" y="605121"/>
            <a:ext cx="8356158" cy="5902176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5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0202"/>
            <a:ext cx="8373616" cy="5914507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69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4690"/>
            <a:ext cx="8379476" cy="5918646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83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Cryostat.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9" y="620688"/>
            <a:ext cx="8245175" cy="5825520"/>
          </a:xfrm>
        </p:spPr>
      </p:pic>
    </p:spTree>
    <p:extLst>
      <p:ext uri="{BB962C8B-B14F-4D97-AF65-F5344CB8AC3E}">
        <p14:creationId xmlns:p14="http://schemas.microsoft.com/office/powerpoint/2010/main" val="17460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Yoke, Platform and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251520" y="622991"/>
          <a:ext cx="8568952" cy="60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622991"/>
                        <a:ext cx="8568952" cy="6053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91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Cryostat.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39531"/>
            <a:ext cx="8301608" cy="5863646"/>
          </a:xfrm>
        </p:spPr>
      </p:pic>
    </p:spTree>
    <p:extLst>
      <p:ext uri="{BB962C8B-B14F-4D97-AF65-F5344CB8AC3E}">
        <p14:creationId xmlns:p14="http://schemas.microsoft.com/office/powerpoint/2010/main" val="29200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Cold mass.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9466"/>
            <a:ext cx="8517632" cy="6016229"/>
          </a:xfrm>
        </p:spPr>
      </p:pic>
    </p:spTree>
    <p:extLst>
      <p:ext uri="{BB962C8B-B14F-4D97-AF65-F5344CB8AC3E}">
        <p14:creationId xmlns:p14="http://schemas.microsoft.com/office/powerpoint/2010/main" val="3397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Cold mass.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" y="559574"/>
            <a:ext cx="8517632" cy="6018154"/>
          </a:xfrm>
        </p:spPr>
      </p:pic>
    </p:spTree>
    <p:extLst>
      <p:ext uri="{BB962C8B-B14F-4D97-AF65-F5344CB8AC3E}">
        <p14:creationId xmlns:p14="http://schemas.microsoft.com/office/powerpoint/2010/main" val="31749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4411"/>
            <a:ext cx="8373616" cy="5916399"/>
          </a:xfrm>
        </p:spPr>
      </p:pic>
    </p:spTree>
    <p:extLst>
      <p:ext uri="{BB962C8B-B14F-4D97-AF65-F5344CB8AC3E}">
        <p14:creationId xmlns:p14="http://schemas.microsoft.com/office/powerpoint/2010/main" val="67192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0202"/>
            <a:ext cx="8496944" cy="6003404"/>
          </a:xfrm>
        </p:spPr>
      </p:pic>
    </p:spTree>
    <p:extLst>
      <p:ext uri="{BB962C8B-B14F-4D97-AF65-F5344CB8AC3E}">
        <p14:creationId xmlns:p14="http://schemas.microsoft.com/office/powerpoint/2010/main" val="41527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 and Feed Box.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0789"/>
            <a:ext cx="8373616" cy="5916269"/>
          </a:xfrm>
        </p:spPr>
      </p:pic>
    </p:spTree>
    <p:extLst>
      <p:ext uri="{BB962C8B-B14F-4D97-AF65-F5344CB8AC3E}">
        <p14:creationId xmlns:p14="http://schemas.microsoft.com/office/powerpoint/2010/main" val="382873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Magnet, Feed Box and Frame.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208912" cy="5798172"/>
          </a:xfrm>
        </p:spPr>
      </p:pic>
    </p:spTree>
    <p:extLst>
      <p:ext uri="{BB962C8B-B14F-4D97-AF65-F5344CB8AC3E}">
        <p14:creationId xmlns:p14="http://schemas.microsoft.com/office/powerpoint/2010/main" val="85296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Magnet, Feed Box and Frame.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12.03.2018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4690"/>
            <a:ext cx="8445624" cy="5967145"/>
          </a:xfrm>
        </p:spPr>
      </p:pic>
    </p:spTree>
    <p:extLst>
      <p:ext uri="{BB962C8B-B14F-4D97-AF65-F5344CB8AC3E}">
        <p14:creationId xmlns:p14="http://schemas.microsoft.com/office/powerpoint/2010/main" val="21654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 and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Feed Box.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472" r="48250" b="3868"/>
          <a:stretch/>
        </p:blipFill>
        <p:spPr>
          <a:xfrm>
            <a:off x="2164212" y="815337"/>
            <a:ext cx="3919956" cy="5829678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0636" y="6491044"/>
            <a:ext cx="3134107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8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Yoke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Magnet, Feed Box, Platform. Frame.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0" b="-1080"/>
          <a:stretch/>
        </p:blipFill>
        <p:spPr>
          <a:xfrm>
            <a:off x="107504" y="548680"/>
            <a:ext cx="8651304" cy="6084276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0636" y="6491044"/>
            <a:ext cx="3134107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57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3D-Model of the Yoke of PANDA Magnet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4103" r="32501" b="7474"/>
          <a:stretch/>
        </p:blipFill>
        <p:spPr>
          <a:xfrm>
            <a:off x="1547664" y="908719"/>
            <a:ext cx="5904656" cy="5593885"/>
          </a:xfrm>
        </p:spPr>
      </p:pic>
    </p:spTree>
    <p:extLst>
      <p:ext uri="{BB962C8B-B14F-4D97-AF65-F5344CB8AC3E}">
        <p14:creationId xmlns:p14="http://schemas.microsoft.com/office/powerpoint/2010/main" val="39656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M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agnet, Yoke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, Platform 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632" r="37532" b="-866"/>
          <a:stretch/>
        </p:blipFill>
        <p:spPr>
          <a:xfrm>
            <a:off x="1259632" y="673716"/>
            <a:ext cx="5904656" cy="5999891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0636" y="6491044"/>
            <a:ext cx="3134107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72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309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Power supply of PANDA Magnet.</a:t>
            </a:r>
            <a:endParaRPr lang="ru-RU" sz="2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5" y="480964"/>
            <a:ext cx="8554939" cy="6044380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0636" y="6491044"/>
            <a:ext cx="3134107" cy="365125"/>
          </a:xfrm>
        </p:spPr>
        <p:txBody>
          <a:bodyPr/>
          <a:lstStyle/>
          <a:p>
            <a:r>
              <a:rPr lang="sv-SE" smtClean="0"/>
              <a:t>S.Pivovarov, BINP, PANDA Magnet, 12.03.2018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6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ru-RU" dirty="0">
                <a:solidFill>
                  <a:srgbClr val="FF0000"/>
                </a:solidFill>
              </a:rPr>
              <a:t> </a:t>
            </a: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en-US" altLang="ru-RU" dirty="0" smtClean="0">
                <a:solidFill>
                  <a:srgbClr val="FF0000"/>
                </a:solidFill>
              </a:rPr>
              <a:t>T</a:t>
            </a:r>
            <a:r>
              <a:rPr lang="ru-RU" altLang="ru-RU" dirty="0" err="1">
                <a:solidFill>
                  <a:srgbClr val="FF0000"/>
                </a:solidFill>
              </a:rPr>
              <a:t>hank</a:t>
            </a:r>
            <a:r>
              <a:rPr lang="ru-RU" altLang="ru-RU" dirty="0">
                <a:solidFill>
                  <a:srgbClr val="FF0000"/>
                </a:solidFill>
              </a:rPr>
              <a:t> </a:t>
            </a:r>
            <a:r>
              <a:rPr lang="en-GB" altLang="ru-RU" dirty="0">
                <a:solidFill>
                  <a:srgbClr val="FF0000"/>
                </a:solidFill>
              </a:rPr>
              <a:t>you </a:t>
            </a:r>
            <a:r>
              <a:rPr lang="en-US" altLang="ru-RU" dirty="0">
                <a:solidFill>
                  <a:srgbClr val="FF0000"/>
                </a:solidFill>
              </a:rPr>
              <a:t>for </a:t>
            </a:r>
            <a:r>
              <a:rPr lang="ru-RU" altLang="ru-RU" dirty="0" err="1">
                <a:solidFill>
                  <a:srgbClr val="FF0000"/>
                </a:solidFill>
              </a:rPr>
              <a:t>you</a:t>
            </a:r>
            <a:r>
              <a:rPr lang="en-GB" altLang="ru-RU" dirty="0">
                <a:solidFill>
                  <a:srgbClr val="FF0000"/>
                </a:solidFill>
              </a:rPr>
              <a:t>r</a:t>
            </a:r>
            <a:r>
              <a:rPr lang="en-US" altLang="ru-RU" dirty="0">
                <a:solidFill>
                  <a:srgbClr val="FF0000"/>
                </a:solidFill>
              </a:rPr>
              <a:t> </a:t>
            </a:r>
            <a:r>
              <a:rPr lang="ru-RU" altLang="ru-RU" dirty="0" err="1">
                <a:solidFill>
                  <a:srgbClr val="FF0000"/>
                </a:solidFill>
              </a:rPr>
              <a:t>attention</a:t>
            </a:r>
            <a:r>
              <a:rPr lang="en-US" altLang="ru-RU" dirty="0">
                <a:solidFill>
                  <a:srgbClr val="FF0000"/>
                </a:solidFill>
              </a:rPr>
              <a:t>!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320008" cy="365125"/>
          </a:xfrm>
        </p:spPr>
        <p:txBody>
          <a:bodyPr/>
          <a:lstStyle/>
          <a:p>
            <a:r>
              <a:rPr lang="sv-SE" smtClean="0">
                <a:solidFill>
                  <a:srgbClr val="FF0000"/>
                </a:solidFill>
              </a:rPr>
              <a:t>S.Pivovarov, BINP, PANDA Magnet, 12.03.2018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Yoke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239705" y="462682"/>
          <a:ext cx="8684393" cy="6134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705" y="462682"/>
                        <a:ext cx="8684393" cy="6134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818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4375</TotalTime>
  <Words>2018</Words>
  <Application>Microsoft Office PowerPoint</Application>
  <PresentationFormat>Экран (4:3)</PresentationFormat>
  <Paragraphs>307</Paragraphs>
  <Slides>82</Slides>
  <Notes>25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93" baseType="lpstr">
      <vt:lpstr>SimSun</vt:lpstr>
      <vt:lpstr>Arial</vt:lpstr>
      <vt:lpstr>Calibri</vt:lpstr>
      <vt:lpstr>Calibri Light</vt:lpstr>
      <vt:lpstr>Comic Sans MS</vt:lpstr>
      <vt:lpstr>Times New Roman</vt:lpstr>
      <vt:lpstr>Trebuchet MS</vt:lpstr>
      <vt:lpstr>Wingdings 3</vt:lpstr>
      <vt:lpstr>Тема Office</vt:lpstr>
      <vt:lpstr>Грань</vt:lpstr>
      <vt:lpstr>Acrobat Document</vt:lpstr>
      <vt:lpstr>PANDA  Yoke and Magnet </vt:lpstr>
      <vt:lpstr>3D model of the Magnet, Yoke, Platform and Frame.</vt:lpstr>
      <vt:lpstr>Dimensions of the Yoke, Platform and Frame.</vt:lpstr>
      <vt:lpstr>Dimensions of the Yoke, Platform and Frame. (The Doors opened)</vt:lpstr>
      <vt:lpstr>Main Technical Data </vt:lpstr>
      <vt:lpstr>Drawing of the Yoke, Platform and Frame.</vt:lpstr>
      <vt:lpstr>Drawing of the Yoke, Platform and Frame.</vt:lpstr>
      <vt:lpstr>3D-Model of the Yoke of PANDA Magnet.</vt:lpstr>
      <vt:lpstr>Drawing of the Yoke.</vt:lpstr>
      <vt:lpstr>Drawing of the Yoke.</vt:lpstr>
      <vt:lpstr>Drawing of the Barrel part of the Yoke.</vt:lpstr>
      <vt:lpstr>Drawing of the Barrel part of the Yoke.</vt:lpstr>
      <vt:lpstr>Drawing of the Barrel part of the Yoke.</vt:lpstr>
      <vt:lpstr>Drawing of the Barrel part of the Yoke.</vt:lpstr>
      <vt:lpstr>The old design of the octant of the Yoke</vt:lpstr>
      <vt:lpstr>The modified octant of the Yoke</vt:lpstr>
      <vt:lpstr>Drawing of the top Octant.</vt:lpstr>
      <vt:lpstr>Drawing of the top Octant.</vt:lpstr>
      <vt:lpstr>Drawing of the top Octant.</vt:lpstr>
      <vt:lpstr>Drawing of the top Octant.</vt:lpstr>
      <vt:lpstr>Drawing of the top Octant.</vt:lpstr>
      <vt:lpstr>The Downstream Door.</vt:lpstr>
      <vt:lpstr>Drawing of the Downstream Door.</vt:lpstr>
      <vt:lpstr>3D-Model of the half Downstream Door of Yoke.</vt:lpstr>
      <vt:lpstr>Drawing of the half Downstream Door.</vt:lpstr>
      <vt:lpstr>Drawing of the half Downstream Door.</vt:lpstr>
      <vt:lpstr>Drawing of the half Downstream Door.</vt:lpstr>
      <vt:lpstr>Drawing of the half Downstream Door.</vt:lpstr>
      <vt:lpstr>The Upstream Door.</vt:lpstr>
      <vt:lpstr>Drawing of the Upstream Door.</vt:lpstr>
      <vt:lpstr>3D-Model of the half Upstream Door of Yoke.</vt:lpstr>
      <vt:lpstr>Drawing of the half of Upstream Door.</vt:lpstr>
      <vt:lpstr>Drawing of the half of Upstream Door.</vt:lpstr>
      <vt:lpstr>3D model of the Platform and Frame.</vt:lpstr>
      <vt:lpstr>Drawing of the Platform and Frame.</vt:lpstr>
      <vt:lpstr>3D model of the Magnet.</vt:lpstr>
      <vt:lpstr>Dimensions of the Magnet.</vt:lpstr>
      <vt:lpstr>Dimensions of the Coils (worked condition 4.5K).</vt:lpstr>
      <vt:lpstr>The Cold mass. (CERN design) </vt:lpstr>
      <vt:lpstr>The Cold mass (3D-Model).</vt:lpstr>
      <vt:lpstr>The Cold mass (dimension for worked condition 4.5K)</vt:lpstr>
      <vt:lpstr>The Collector of Cold mass.</vt:lpstr>
      <vt:lpstr>The Cryostat of The Magnet.</vt:lpstr>
      <vt:lpstr>Configuration of the Cryostat</vt:lpstr>
      <vt:lpstr>The Shield of the Magnet.</vt:lpstr>
      <vt:lpstr>Break of the Shield .</vt:lpstr>
      <vt:lpstr>The inner Shield.</vt:lpstr>
      <vt:lpstr>The outer Shield.</vt:lpstr>
      <vt:lpstr>The Shield into the Magnet.</vt:lpstr>
      <vt:lpstr>Fixation of the Shield into the Cryostat.</vt:lpstr>
      <vt:lpstr>Cross section of the Magnet.</vt:lpstr>
      <vt:lpstr>The Suspensions.</vt:lpstr>
      <vt:lpstr>The Longitudinal rod.  (right side)</vt:lpstr>
      <vt:lpstr>The Longitudinal rod. (left side)</vt:lpstr>
      <vt:lpstr>The Radial rods.  </vt:lpstr>
      <vt:lpstr>Diagram of position of the target`s axis in worked condition.</vt:lpstr>
      <vt:lpstr>Diagram of position of the Cold mass axis in worked condition.</vt:lpstr>
      <vt:lpstr>Heat loads of the Cold mass and thermal Shield.</vt:lpstr>
      <vt:lpstr>Презентация PowerPoint</vt:lpstr>
      <vt:lpstr>Презентация PowerPoint</vt:lpstr>
      <vt:lpstr>Презентация PowerPoint</vt:lpstr>
      <vt:lpstr>Презентация PowerPoint</vt:lpstr>
      <vt:lpstr>Drawings of the PANDA Magnet</vt:lpstr>
      <vt:lpstr>Drawing of the Magnet.</vt:lpstr>
      <vt:lpstr>Drawing of the Magnet.</vt:lpstr>
      <vt:lpstr>Drawing of the Magnet.</vt:lpstr>
      <vt:lpstr>Drawing of the Magnet.</vt:lpstr>
      <vt:lpstr>Drawing of the Magnet.</vt:lpstr>
      <vt:lpstr>Drawing of the Cryostat.</vt:lpstr>
      <vt:lpstr>Drawing of the Cryostat.</vt:lpstr>
      <vt:lpstr>Drawing of the Cold mass.</vt:lpstr>
      <vt:lpstr>Drawing of the Cold mass.</vt:lpstr>
      <vt:lpstr>Drawing of the Shield.</vt:lpstr>
      <vt:lpstr>Drawing of the Shield.</vt:lpstr>
      <vt:lpstr>Drawing of the Magnet and Feed Box.</vt:lpstr>
      <vt:lpstr>Drawing of the Magnet, Feed Box and Frame.</vt:lpstr>
      <vt:lpstr>Drawing of the Magnet, Feed Box and Frame.</vt:lpstr>
      <vt:lpstr>3D model of the Magnet and Feed Box.</vt:lpstr>
      <vt:lpstr>3D model of the Yoke, Magnet, Feed Box, Platform. Frame.</vt:lpstr>
      <vt:lpstr>3D model of the Magnet, Yoke, Platform and Frame.</vt:lpstr>
      <vt:lpstr>Power supply of PANDA Magnet.</vt:lpstr>
      <vt:lpstr>        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CBM Dipole Magnet</dc:title>
  <dc:creator>pivovarov</dc:creator>
  <cp:lastModifiedBy>Pivovarov</cp:lastModifiedBy>
  <cp:revision>300</cp:revision>
  <dcterms:created xsi:type="dcterms:W3CDTF">2016-09-06T03:22:11Z</dcterms:created>
  <dcterms:modified xsi:type="dcterms:W3CDTF">2018-03-07T10:30:03Z</dcterms:modified>
</cp:coreProperties>
</file>