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99"/>
    <a:srgbClr val="006600"/>
    <a:srgbClr val="FF6600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6" autoAdjust="0"/>
    <p:restoredTop sz="94660"/>
  </p:normalViewPr>
  <p:slideViewPr>
    <p:cSldViewPr>
      <p:cViewPr varScale="1">
        <p:scale>
          <a:sx n="122" d="100"/>
          <a:sy n="122" d="100"/>
        </p:scale>
        <p:origin x="-19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330BF-35AB-411E-A11E-A5AD68FF29C9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F809E-8600-4C0A-B3AD-0AC883AF3CF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83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1508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908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8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6337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301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3272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7760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695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974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5861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7EA3-C2F6-45E2-96EB-33DDC62C1A1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368F-A828-4FC6-B105-EC325338C1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wmf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4562" y="3490555"/>
            <a:ext cx="9144000" cy="4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87365" y="3986250"/>
            <a:ext cx="6778869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2"/>
            <a:ext cx="2743200" cy="205740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2176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1229311"/>
            <a:ext cx="741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DESPEC assemblies for the experiments in 2018 – setup situated at S4 (without AIDA)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262884" cy="1808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262884" cy="18089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3262884" cy="1808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09120"/>
            <a:ext cx="3262884" cy="180898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7504" y="3429000"/>
            <a:ext cx="8064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setup utilizes the ring of FATIMA as it is and supposes a new platform (on parallel to the beam rails) holding DEGAS/GALILEO ring. The DEGAS/GALILEO ring is universal one, which allows any of these detectors to be installed there. The difference (~10 cm) can be absorbed by spacers. Certain adjustment the height is needed. This setup is currently on development at TIFR, any components will be produced as soon as the design ready.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1691680" y="1988840"/>
            <a:ext cx="576064" cy="1512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8911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3284984"/>
            <a:ext cx="11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0881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7504" y="1229311"/>
            <a:ext cx="1713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DEGAS Assembly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4" y="1844824"/>
            <a:ext cx="70567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Vacuum test - ~ 10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reliable assembly of the cryostat. Difficult to handle – missing holding and manipulation platform.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by TUD:		- Heads (full set) – 10 sets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production at TIFR  Mumbai:	- Heads (full set) – 10 sets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- Decks (full set) – 10 sets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production by GSI:		- Cold flex – 15 sets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- Cold line – 10 sets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- transition modules (full set) – 7 sets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cooperation with ORTEC:	- modification of the CT-cooler for low vibrational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  DEGAS compatible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formfactor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(available for 2019).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73016"/>
            <a:ext cx="1828800" cy="13716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4558" y="2664554"/>
            <a:ext cx="1373263" cy="10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0716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1229311"/>
            <a:ext cx="292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DEGAS Assembly – thermal test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kojouhar\Desktop\XDEGAS\Production Data Base\3-D Files\DEGAS-ColdLine+middle-Deck+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17" y="3212976"/>
            <a:ext cx="4894326" cy="271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769814" y="3573016"/>
            <a:ext cx="485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Pt-4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5688000" y="3798912"/>
            <a:ext cx="360422" cy="566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5292080" y="3861048"/>
            <a:ext cx="360422" cy="566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3779912" y="3789040"/>
            <a:ext cx="360422" cy="566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4716016" y="3861048"/>
            <a:ext cx="360422" cy="566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851920" y="3547864"/>
            <a:ext cx="485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Pt-1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806626" y="3595934"/>
            <a:ext cx="485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Pt-2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64088" y="3595935"/>
            <a:ext cx="485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Pt-3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59632" y="2132856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Cooling:  4 Pt100 sensors installed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3870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1229311"/>
            <a:ext cx="292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DEGAS Assembly – thermal test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kojouhar\Desktop\XDEGAS\Thermal\Cooling_DEGAS9-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940710" cy="22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ojouhar\Desktop\XDEGAS\Thermal\Cooling_DEGAS9-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940710" cy="22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ojouhar\Desktop\XDEGAS\Thermal\Cooling_DEGAS9-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940710" cy="22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443711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tests (carried by XC2 cooling engine, vacuum provided by the turbo pump unit) at different assembly stages: a) – only the Transition module and corresponding cold line section, sensor Pt-4; b) - assembly until the entrance of the main absorber container, sensor positions 2,3 and 4; c) – assembly until the cold frame, sensor positions 1,2,3 and 4.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70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1229311"/>
            <a:ext cx="292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DEGAS Assembly – thermal test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kojouhar\Desktop\XDEGAS\Thermal\Thermal Power Calibration 2- all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40710" cy="22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kojouhar\Desktop\XDEGAS\Thermal\Thermal Power Calibration - TvsT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940710" cy="22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kojouhar\Desktop\XDEGAS\Thermal\Thermal Power Calibration - TvsP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940710" cy="22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36450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calibration of XC2 – fixture the  used – Pt100 sensor and 22 Ohm heat resistor installed on a small Cu-block connected to the cold finger of the XC2. The block does not have any thermal contact to the outer cryostat, the wires (Pt100, 2x0.07 mm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10 cm, heat element – 2x0.14 mm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 cm) are chosen sufficiently long not to distort the results. 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157192"/>
            <a:ext cx="1829631" cy="102911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1829631" cy="102911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1560" y="4725144"/>
            <a:ext cx="5256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Some findings:	1. The start container supports have 1W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thermal losses.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2. The cold line in the section within and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after the main container absorber has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very high thermal losses – ca. 3.7 W.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kojouhar\Desktop\XDEGAS\Production Data Base\PDF and JPG\DEGAS-ColdLine\DEGAS-Middle-Absorber-Contain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" y="5064921"/>
            <a:ext cx="2468880" cy="12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70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1229311"/>
            <a:ext cx="2927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DEGAS Assembly – thermal test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1700808"/>
            <a:ext cx="79208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Conclusions:	1. The calculated thermal losses of the main labyrinth (110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even with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wrong thermal conductivity cannot explain the losses observed.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2. The most probable reason is the vacuum state. Even with continuous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pumping the gradient is too high. One has to take care for enhancing the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evacuating capability of the cryostat construction, mainly the cold line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improvement. Redesign of the main absorber container and stretching of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the cold finger.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3. Reducing the number of the supports.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4. Change of the cold line in the Transition module section in order to fit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with the variations of the XC2 assembly.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2743200" cy="20574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2743200" cy="2057400"/>
          </a:xfrm>
          <a:prstGeom prst="rect">
            <a:avLst/>
          </a:prstGeom>
        </p:spPr>
      </p:pic>
      <p:cxnSp>
        <p:nvCxnSpPr>
          <p:cNvPr id="14" name="Gerader Verbinder 13"/>
          <p:cNvCxnSpPr/>
          <p:nvPr/>
        </p:nvCxnSpPr>
        <p:spPr>
          <a:xfrm flipH="1">
            <a:off x="1583524" y="4899992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871556" y="4899992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799548" y="489999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99592" y="6093296"/>
            <a:ext cx="5416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DEGAS preamplifier development – see r.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Donthi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contribution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ojouhar\Desktop\XDEGAS\Production Data Base\PDF and JPG\DEGAS-ColdLine\DEGAS-Middle-Absorber-Container-Labyrinth-V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1" y="2060848"/>
            <a:ext cx="2468880" cy="12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70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1229311"/>
            <a:ext cx="4305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DESPEC assemblies for the experiments in 2018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99592" y="1844824"/>
            <a:ext cx="2359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FATIMA+DEGAS assembly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6513576" cy="36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0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7504" y="1229311"/>
            <a:ext cx="4305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DESPEC assemblies for the experiments in 2018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99592" y="1844824"/>
            <a:ext cx="2497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FATIMA+GALILEO assembly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336792" cy="32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07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0" y="10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0" y="1161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0" y="6480000"/>
            <a:ext cx="9153600" cy="0"/>
          </a:xfrm>
          <a:prstGeom prst="line">
            <a:avLst/>
          </a:prstGeom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7504" y="50237"/>
            <a:ext cx="2376264" cy="8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967" tIns="10484" rIns="20967" bIns="10484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169863" indent="-65088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261938" indent="-52388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366713" indent="-523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471488" indent="-52388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9286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3858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8430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300288" indent="-52388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0033CC"/>
                </a:solidFill>
              </a:rPr>
              <a:t>Ge detectors for 2018</a:t>
            </a:r>
            <a:endParaRPr lang="en-US" sz="2800" dirty="0" smtClean="0">
              <a:solidFill>
                <a:srgbClr val="0033CC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7" name="Picture 3" descr="E:\Documents and Settings\Kojouhar\Desktop\Balkan2012\GSI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759" y="6342464"/>
            <a:ext cx="54864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84" y="24036"/>
            <a:ext cx="1188720" cy="891540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76467"/>
            <a:ext cx="2123728" cy="381533"/>
          </a:xfrm>
          <a:prstGeom prst="rect">
            <a:avLst/>
          </a:prstGeom>
        </p:spPr>
        <p:txBody>
          <a:bodyPr/>
          <a:lstStyle/>
          <a:p>
            <a:r>
              <a:rPr lang="en-US" sz="11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NUSTAR Annual Meeting, 2018, GSI</a:t>
            </a:r>
            <a:endParaRPr lang="en-US" sz="1100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033248" y="812656"/>
            <a:ext cx="2088231" cy="2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967" tIns="10484" rIns="20967" bIns="10484" anchor="ctr">
            <a:spAutoFit/>
          </a:bodyPr>
          <a:lstStyle/>
          <a:p>
            <a:pPr algn="ctr" defTabSz="209550"/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 </a:t>
            </a:r>
            <a:r>
              <a:rPr lang="en-US" sz="12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Kojouharov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GSI Darmstadt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7504" y="1229311"/>
            <a:ext cx="6909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DESPEC assemblies for the experiments in 2018 – efficiencies (Anabel Morales)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7694501" cy="299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162880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1. 7 DEGAS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triples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+ 3 FATIMA rings, AIDA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FATIMA (~21cm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DEGAS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AIDA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2. 7 DEGAS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triples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+ 3 FATIMA rings, AIDA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moved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6 cm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DEGAS (~15cm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DEGAS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AIDA)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3. 1 EUROBALL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@ 0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+ 3 FATIMA rings, AIDA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FATIMA (~10cm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EUROBALL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AIDA)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4. 7 DEGAS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triples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+ 2 FATIMA rings, AIDA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FATIMA (~9cm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DEGAS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AIDA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3344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</Words>
  <Application>Microsoft Office PowerPoint</Application>
  <PresentationFormat>Bildschirmpräsentation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Kojouharov, Ivan</dc:creator>
  <cp:lastModifiedBy>Kojouharov, Ivan</cp:lastModifiedBy>
  <cp:revision>279</cp:revision>
  <cp:lastPrinted>2014-09-21T09:12:57Z</cp:lastPrinted>
  <dcterms:created xsi:type="dcterms:W3CDTF">2012-07-02T09:16:38Z</dcterms:created>
  <dcterms:modified xsi:type="dcterms:W3CDTF">2018-03-06T15:02:55Z</dcterms:modified>
</cp:coreProperties>
</file>