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00" r:id="rId3"/>
    <p:sldId id="329" r:id="rId4"/>
    <p:sldId id="301" r:id="rId5"/>
    <p:sldId id="306" r:id="rId6"/>
    <p:sldId id="309" r:id="rId7"/>
    <p:sldId id="311" r:id="rId8"/>
    <p:sldId id="275" r:id="rId9"/>
    <p:sldId id="289" r:id="rId10"/>
    <p:sldId id="288" r:id="rId11"/>
    <p:sldId id="287" r:id="rId12"/>
    <p:sldId id="290" r:id="rId13"/>
    <p:sldId id="291" r:id="rId14"/>
    <p:sldId id="277" r:id="rId15"/>
    <p:sldId id="292" r:id="rId16"/>
    <p:sldId id="295" r:id="rId17"/>
    <p:sldId id="293" r:id="rId18"/>
    <p:sldId id="298" r:id="rId19"/>
    <p:sldId id="297" r:id="rId20"/>
    <p:sldId id="294" r:id="rId21"/>
    <p:sldId id="278" r:id="rId22"/>
    <p:sldId id="319" r:id="rId23"/>
    <p:sldId id="320" r:id="rId24"/>
    <p:sldId id="321" r:id="rId25"/>
    <p:sldId id="322" r:id="rId26"/>
    <p:sldId id="323" r:id="rId27"/>
    <p:sldId id="315" r:id="rId28"/>
    <p:sldId id="316" r:id="rId29"/>
    <p:sldId id="327" r:id="rId30"/>
    <p:sldId id="317" r:id="rId31"/>
    <p:sldId id="324" r:id="rId32"/>
    <p:sldId id="325" r:id="rId33"/>
    <p:sldId id="318" r:id="rId34"/>
    <p:sldId id="328" r:id="rId35"/>
    <p:sldId id="314" r:id="rId36"/>
    <p:sldId id="303" r:id="rId37"/>
    <p:sldId id="330"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6" autoAdjust="0"/>
    <p:restoredTop sz="94722" autoAdjust="0"/>
  </p:normalViewPr>
  <p:slideViewPr>
    <p:cSldViewPr>
      <p:cViewPr>
        <p:scale>
          <a:sx n="100" d="100"/>
          <a:sy n="100" d="100"/>
        </p:scale>
        <p:origin x="-1902"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84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B25B18-A1C1-4D28-BF76-4D280787F0CC}" type="datetimeFigureOut">
              <a:rPr lang="ru-RU" smtClean="0"/>
              <a:pPr/>
              <a:t>02.03.2018</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7CB9AD-5BD0-4746-87B4-E3A93076F76F}" type="slidenum">
              <a:rPr lang="ru-RU" smtClean="0"/>
              <a:pPr/>
              <a:t>‹#›</a:t>
            </a:fld>
            <a:endParaRPr lang="ru-RU" dirty="0"/>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F69C5-5A25-48AF-96EA-CF7619107785}" type="datetimeFigureOut">
              <a:rPr lang="ru-RU" smtClean="0"/>
              <a:pPr/>
              <a:t>02.03.2018</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18BAC-0373-4137-B6E0-D7DFA86BA0E6}" type="slidenum">
              <a:rPr lang="ru-RU" smtClean="0"/>
              <a:pPr/>
              <a:t>‹#›</a:t>
            </a:fld>
            <a:endParaRPr lang="ru-RU" dirty="0"/>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F18BAC-0373-4137-B6E0-D7DFA86BA0E6}" type="slidenum">
              <a:rPr lang="ru-RU" smtClean="0"/>
              <a:pPr/>
              <a:t>1</a:t>
            </a:fld>
            <a:endParaRPr lang="ru-RU" dirty="0"/>
          </a:p>
        </p:txBody>
      </p:sp>
      <p:sp>
        <p:nvSpPr>
          <p:cNvPr id="6" name="Нижний колонтитул 5"/>
          <p:cNvSpPr>
            <a:spLocks noGrp="1"/>
          </p:cNvSpPr>
          <p:nvPr>
            <p:ph type="ftr" sz="quarter" idx="12"/>
          </p:nvPr>
        </p:nvSpPr>
        <p:spPr/>
        <p:txBody>
          <a:bodyPr/>
          <a:lstStyle/>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a:ln/>
        </p:spPr>
      </p:sp>
      <p:sp>
        <p:nvSpPr>
          <p:cNvPr id="37891" name="Заметки 2"/>
          <p:cNvSpPr>
            <a:spLocks noGrp="1"/>
          </p:cNvSpPr>
          <p:nvPr>
            <p:ph type="body" idx="1"/>
          </p:nvPr>
        </p:nvSpPr>
        <p:spPr>
          <a:noFill/>
          <a:ln/>
        </p:spPr>
        <p:txBody>
          <a:bodyPr/>
          <a:lstStyle/>
          <a:p>
            <a:endParaRPr lang="ru-RU" altLang="ru-RU" smtClean="0"/>
          </a:p>
        </p:txBody>
      </p:sp>
      <p:sp>
        <p:nvSpPr>
          <p:cNvPr id="37892" name="Номер слайда 3"/>
          <p:cNvSpPr>
            <a:spLocks noGrp="1"/>
          </p:cNvSpPr>
          <p:nvPr>
            <p:ph type="sldNum" sz="quarter" idx="5"/>
          </p:nvPr>
        </p:nvSpPr>
        <p:spPr>
          <a:noFill/>
        </p:spPr>
        <p:txBody>
          <a:bodyPr/>
          <a:lstStyle/>
          <a:p>
            <a:fld id="{4DB681C2-ADA8-404C-A2AB-2921DEC26F6D}" type="slidenum">
              <a:rPr lang="ru-RU" altLang="ru-RU" smtClean="0"/>
              <a:pPr/>
              <a:t>5</a:t>
            </a:fld>
            <a:endParaRPr lang="ru-RU" alt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F18BAC-0373-4137-B6E0-D7DFA86BA0E6}" type="slidenum">
              <a:rPr lang="ru-RU" smtClean="0"/>
              <a:pPr/>
              <a:t>14</a:t>
            </a:fld>
            <a:endParaRPr lang="ru-RU" dirty="0"/>
          </a:p>
        </p:txBody>
      </p:sp>
      <p:sp>
        <p:nvSpPr>
          <p:cNvPr id="6" name="Нижний колонтитул 5"/>
          <p:cNvSpPr>
            <a:spLocks noGrp="1"/>
          </p:cNvSpPr>
          <p:nvPr>
            <p:ph type="ftr" sz="quarter" idx="12"/>
          </p:nvPr>
        </p:nvSpPr>
        <p:spPr/>
        <p:txBody>
          <a:bodyPr/>
          <a:lstStyle/>
          <a:p>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B7BC8F-DAD3-4D58-B356-84EB2582BD13}" type="datetime1">
              <a:rPr lang="ru-RU" smtClean="0"/>
              <a:pPr/>
              <a:t>02.03.2018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276B9B1-E097-41CD-ABDB-29786BA14415}" type="datetime1">
              <a:rPr lang="ru-RU" smtClean="0"/>
              <a:pPr/>
              <a:t>02.03.2018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5136C8-36B3-46DF-B610-CFB2B27BAA0F}" type="datetime1">
              <a:rPr lang="ru-RU" smtClean="0"/>
              <a:pPr/>
              <a:t>02.03.2018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10"/>
          <p:cNvSpPr>
            <a:spLocks noGrp="1"/>
          </p:cNvSpPr>
          <p:nvPr>
            <p:ph type="dt" sz="half" idx="10"/>
          </p:nvPr>
        </p:nvSpPr>
        <p:spPr/>
        <p:txBody>
          <a:bodyPr/>
          <a:lstStyle>
            <a:lvl1pPr>
              <a:defRPr/>
            </a:lvl1pPr>
          </a:lstStyle>
          <a:p>
            <a:pPr>
              <a:defRPr/>
            </a:pPr>
            <a:fld id="{18D87F90-2223-43C1-BBD1-8577D75A5906}" type="datetime1">
              <a:rPr lang="ru-RU" smtClean="0"/>
              <a:pPr>
                <a:defRPr/>
              </a:pPr>
              <a:t>02.03.2018</a:t>
            </a:fld>
            <a:endParaRPr lang="en-US"/>
          </a:p>
        </p:txBody>
      </p:sp>
      <p:sp>
        <p:nvSpPr>
          <p:cNvPr id="6" name="Нижний колонтитул 27"/>
          <p:cNvSpPr>
            <a:spLocks noGrp="1"/>
          </p:cNvSpPr>
          <p:nvPr>
            <p:ph type="ftr" sz="quarter" idx="11"/>
          </p:nvPr>
        </p:nvSpPr>
        <p:spPr/>
        <p:txBody>
          <a:bodyPr/>
          <a:lstStyle>
            <a:lvl1pPr>
              <a:defRPr/>
            </a:lvl1pPr>
          </a:lstStyle>
          <a:p>
            <a:pPr>
              <a:defRPr/>
            </a:pPr>
            <a:endParaRPr lang="en-US"/>
          </a:p>
        </p:txBody>
      </p:sp>
      <p:sp>
        <p:nvSpPr>
          <p:cNvPr id="7" name="Номер слайда 4"/>
          <p:cNvSpPr>
            <a:spLocks noGrp="1"/>
          </p:cNvSpPr>
          <p:nvPr>
            <p:ph type="sldNum" sz="quarter" idx="12"/>
          </p:nvPr>
        </p:nvSpPr>
        <p:spPr/>
        <p:txBody>
          <a:bodyPr/>
          <a:lstStyle>
            <a:lvl1pPr>
              <a:defRPr/>
            </a:lvl1pPr>
          </a:lstStyle>
          <a:p>
            <a:pPr>
              <a:defRPr/>
            </a:pPr>
            <a:fld id="{40C7DF1A-43D9-4C09-BA2D-7CA364D796DB}" type="slidenum">
              <a:rPr lang="en-US"/>
              <a:pPr>
                <a:defRPr/>
              </a:pPr>
              <a:t>‹#›</a:t>
            </a:fld>
            <a:endParaRPr lang="en-US" dirty="0"/>
          </a:p>
        </p:txBody>
      </p:sp>
    </p:spTree>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B5B8FA-BC00-4019-93F5-5388FDAB5860}" type="datetime1">
              <a:rPr lang="ru-RU" smtClean="0"/>
              <a:pPr/>
              <a:t>02.03.2018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74CF2D5-DB41-473D-925A-53330C9EC863}" type="datetime1">
              <a:rPr lang="ru-RU" smtClean="0"/>
              <a:pPr/>
              <a:t>02.03.2018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7A6EBF6-923B-45E4-8EFF-8375367C5966}" type="datetime1">
              <a:rPr lang="ru-RU" smtClean="0"/>
              <a:pPr/>
              <a:t>02.03.2018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ADD895F-013D-4499-93A2-D5A109027108}" type="datetime1">
              <a:rPr lang="ru-RU" smtClean="0"/>
              <a:pPr/>
              <a:t>02.03.2018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D457037-F151-489C-87ED-A13A6A02721F}" type="datetime1">
              <a:rPr lang="ru-RU" smtClean="0"/>
              <a:pPr/>
              <a:t>02.03.2018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2BBD22-E66A-4A4D-9FBA-18C7DB7C8705}" type="datetime1">
              <a:rPr lang="ru-RU" smtClean="0"/>
              <a:pPr/>
              <a:t>02.03.2018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C1D677-99C1-421D-85C5-5F3C47DD1483}" type="datetime1">
              <a:rPr lang="ru-RU" smtClean="0"/>
              <a:pPr/>
              <a:t>02.03.2018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8774F7C-4398-41E1-A876-37BCE307F7B0}" type="datetime1">
              <a:rPr lang="ru-RU" smtClean="0"/>
              <a:pPr/>
              <a:t>02.03.2018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EEEC9C1-5EBE-4539-BAD2-E20CAD651047}"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AB02A-A5FC-4801-89DE-463D94014238}" type="datetime1">
              <a:rPr lang="ru-RU" smtClean="0"/>
              <a:pPr/>
              <a:t>02.03.2018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EC9C1-5EBE-4539-BAD2-E20CAD651047}"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908720"/>
            <a:ext cx="7704856" cy="2016225"/>
          </a:xfrm>
          <a:solidFill>
            <a:schemeClr val="accent1"/>
          </a:solidFill>
          <a:ln w="3175">
            <a:solidFill>
              <a:schemeClr val="tx1"/>
            </a:solidFill>
            <a:miter lim="800000"/>
            <a:headEnd/>
            <a:tailEnd/>
          </a:ln>
        </p:spPr>
        <p:style>
          <a:lnRef idx="0">
            <a:schemeClr val="accent1"/>
          </a:lnRef>
          <a:fillRef idx="3">
            <a:schemeClr val="accent1"/>
          </a:fillRef>
          <a:effectRef idx="3">
            <a:schemeClr val="accent1"/>
          </a:effectRef>
          <a:fontRef idx="minor">
            <a:schemeClr val="lt1"/>
          </a:fontRef>
        </p:style>
        <p:txBody>
          <a:bodyPr anchor="ctr">
            <a:normAutofit fontScale="90000"/>
          </a:bodyPr>
          <a:lstStyle/>
          <a:p>
            <a:r>
              <a:rPr lang="ru-RU" sz="2400" dirty="0" smtClean="0"/>
              <a:t/>
            </a:r>
            <a:br>
              <a:rPr lang="ru-RU" sz="2400" dirty="0" smtClean="0"/>
            </a:br>
            <a:r>
              <a:rPr lang="en-US" sz="4000" b="1" dirty="0" smtClean="0"/>
              <a:t> </a:t>
            </a:r>
            <a:r>
              <a:rPr lang="en-US" sz="4000" dirty="0" smtClean="0"/>
              <a:t>Staged approach of Barrel EMC integration: study of the only possible design</a:t>
            </a:r>
            <a:r>
              <a:rPr lang="en-US" sz="2200" b="1" dirty="0" smtClean="0"/>
              <a:t/>
            </a:r>
            <a:br>
              <a:rPr lang="en-US" sz="2200" b="1" dirty="0" smtClean="0"/>
            </a:br>
            <a:r>
              <a:rPr lang="ru-RU" sz="3100" b="1" dirty="0" smtClean="0"/>
              <a:t/>
            </a:r>
            <a:br>
              <a:rPr lang="ru-RU" sz="3100" b="1" dirty="0" smtClean="0"/>
            </a:br>
            <a:endParaRPr lang="ru-RU" sz="3100" dirty="0"/>
          </a:p>
        </p:txBody>
      </p:sp>
      <p:pic>
        <p:nvPicPr>
          <p:cNvPr id="5" name="Рисунок 4" descr="D:\PREZENTACII\logo FAIR.jpg"/>
          <p:cNvPicPr/>
          <p:nvPr/>
        </p:nvPicPr>
        <p:blipFill>
          <a:blip r:embed="rId3" cstate="print"/>
          <a:srcRect/>
          <a:stretch>
            <a:fillRect/>
          </a:stretch>
        </p:blipFill>
        <p:spPr bwMode="auto">
          <a:xfrm>
            <a:off x="7452319" y="5517232"/>
            <a:ext cx="1691681" cy="1340768"/>
          </a:xfrm>
          <a:prstGeom prst="rect">
            <a:avLst/>
          </a:prstGeom>
          <a:noFill/>
          <a:ln w="3175">
            <a:solidFill>
              <a:schemeClr val="tx1"/>
            </a:solidFill>
            <a:miter lim="800000"/>
            <a:headEnd/>
            <a:tailEnd/>
          </a:ln>
        </p:spPr>
      </p:pic>
      <p:sp>
        <p:nvSpPr>
          <p:cNvPr id="7" name="TextBox 6"/>
          <p:cNvSpPr txBox="1"/>
          <p:nvPr/>
        </p:nvSpPr>
        <p:spPr>
          <a:xfrm>
            <a:off x="3857620" y="6215082"/>
            <a:ext cx="1309782" cy="923330"/>
          </a:xfrm>
          <a:prstGeom prst="rect">
            <a:avLst/>
          </a:prstGeom>
          <a:noFill/>
        </p:spPr>
        <p:txBody>
          <a:bodyPr wrap="none" rtlCol="0">
            <a:spAutoFit/>
          </a:bodyPr>
          <a:lstStyle/>
          <a:p>
            <a:pPr algn="ctr"/>
            <a:r>
              <a:rPr lang="en-US" dirty="0" smtClean="0"/>
              <a:t>March</a:t>
            </a:r>
            <a:r>
              <a:rPr lang="ru-RU" dirty="0" smtClean="0"/>
              <a:t> 201</a:t>
            </a:r>
            <a:r>
              <a:rPr lang="en-US" dirty="0" smtClean="0"/>
              <a:t>8</a:t>
            </a:r>
            <a:endParaRPr lang="ru-RU" dirty="0" smtClean="0"/>
          </a:p>
          <a:p>
            <a:pPr algn="ctr"/>
            <a:r>
              <a:rPr lang="en-US" dirty="0" smtClean="0"/>
              <a:t>GSI</a:t>
            </a:r>
            <a:endParaRPr lang="ru-RU" dirty="0" smtClean="0"/>
          </a:p>
          <a:p>
            <a:pPr algn="ctr"/>
            <a:endParaRPr lang="ru-RU" dirty="0"/>
          </a:p>
        </p:txBody>
      </p:sp>
      <p:pic>
        <p:nvPicPr>
          <p:cNvPr id="8" name="Рисунок 7" descr="img6089"/>
          <p:cNvPicPr/>
          <p:nvPr/>
        </p:nvPicPr>
        <p:blipFill>
          <a:blip r:embed="rId4" cstate="print"/>
          <a:srcRect/>
          <a:stretch>
            <a:fillRect/>
          </a:stretch>
        </p:blipFill>
        <p:spPr bwMode="auto">
          <a:xfrm>
            <a:off x="0" y="5511068"/>
            <a:ext cx="1259632" cy="1346932"/>
          </a:xfrm>
          <a:prstGeom prst="rect">
            <a:avLst/>
          </a:prstGeom>
          <a:noFill/>
          <a:ln w="3175">
            <a:solidFill>
              <a:schemeClr val="tx1"/>
            </a:solidFill>
            <a:miter lim="800000"/>
            <a:headEnd/>
            <a:tailEnd/>
          </a:ln>
        </p:spPr>
      </p:pic>
      <p:sp>
        <p:nvSpPr>
          <p:cNvPr id="9" name="TextBox 6"/>
          <p:cNvSpPr txBox="1">
            <a:spLocks noChangeArrowheads="1"/>
          </p:cNvSpPr>
          <p:nvPr/>
        </p:nvSpPr>
        <p:spPr bwMode="auto">
          <a:xfrm>
            <a:off x="1266124" y="3717032"/>
            <a:ext cx="6456127" cy="1446550"/>
          </a:xfrm>
          <a:prstGeom prst="rect">
            <a:avLst/>
          </a:prstGeom>
          <a:noFill/>
          <a:ln w="9525">
            <a:noFill/>
            <a:miter lim="800000"/>
            <a:headEnd/>
            <a:tailEnd/>
          </a:ln>
        </p:spPr>
        <p:txBody>
          <a:bodyPr wrap="none">
            <a:spAutoFit/>
          </a:bodyPr>
          <a:lstStyle/>
          <a:p>
            <a:pPr algn="ctr">
              <a:defRPr/>
            </a:pPr>
            <a:r>
              <a:rPr lang="en-US" sz="2000" dirty="0" smtClean="0">
                <a:solidFill>
                  <a:srgbClr val="0070C0"/>
                </a:solidFill>
                <a:effectLst>
                  <a:outerShdw blurRad="38100" dist="38100" dir="2700000" algn="tl">
                    <a:srgbClr val="000000">
                      <a:alpha val="43137"/>
                    </a:srgbClr>
                  </a:outerShdw>
                </a:effectLst>
                <a:latin typeface="Arial Black" pitchFamily="34" charset="0"/>
              </a:rPr>
              <a:t>VALERIY FERAPONTOV </a:t>
            </a:r>
            <a:br>
              <a:rPr lang="en-US" sz="2000" dirty="0" smtClean="0">
                <a:solidFill>
                  <a:srgbClr val="0070C0"/>
                </a:solidFill>
                <a:effectLst>
                  <a:outerShdw blurRad="38100" dist="38100" dir="2700000" algn="tl">
                    <a:srgbClr val="000000">
                      <a:alpha val="43137"/>
                    </a:srgbClr>
                  </a:outerShdw>
                </a:effectLst>
                <a:latin typeface="Arial Black" pitchFamily="34" charset="0"/>
              </a:rPr>
            </a:br>
            <a:r>
              <a:rPr lang="en-US" sz="2000" dirty="0" smtClean="0">
                <a:solidFill>
                  <a:srgbClr val="0070C0"/>
                </a:solidFill>
                <a:effectLst>
                  <a:outerShdw blurRad="38100" dist="38100" dir="2700000" algn="tl">
                    <a:srgbClr val="000000">
                      <a:alpha val="43137"/>
                    </a:srgbClr>
                  </a:outerShdw>
                </a:effectLst>
                <a:latin typeface="Arial Black" pitchFamily="34" charset="0"/>
              </a:rPr>
              <a:t> DESIGN ENGINEER</a:t>
            </a:r>
          </a:p>
          <a:p>
            <a:pPr marL="0" lvl="1" algn="ctr">
              <a:defRPr/>
            </a:pPr>
            <a:r>
              <a:rPr lang="en-US" sz="2000" dirty="0" smtClean="0">
                <a:solidFill>
                  <a:srgbClr val="0070C0"/>
                </a:solidFill>
                <a:effectLst>
                  <a:outerShdw blurRad="38100" dist="38100" dir="2700000" algn="tl">
                    <a:srgbClr val="000000">
                      <a:alpha val="43137"/>
                    </a:srgbClr>
                  </a:outerShdw>
                </a:effectLst>
                <a:latin typeface="Arial Black" pitchFamily="34" charset="0"/>
              </a:rPr>
              <a:t>on</a:t>
            </a:r>
            <a:r>
              <a:rPr lang="en-US" sz="2800" b="1" i="1" dirty="0" smtClean="0">
                <a:solidFill>
                  <a:schemeClr val="accent2"/>
                </a:solidFill>
              </a:rPr>
              <a:t> </a:t>
            </a:r>
            <a:r>
              <a:rPr lang="en-US" sz="2000" dirty="0" smtClean="0">
                <a:solidFill>
                  <a:srgbClr val="0070C0"/>
                </a:solidFill>
                <a:effectLst>
                  <a:outerShdw blurRad="38100" dist="38100" dir="2700000" algn="tl">
                    <a:srgbClr val="000000">
                      <a:alpha val="43137"/>
                    </a:srgbClr>
                  </a:outerShdw>
                </a:effectLst>
                <a:latin typeface="Arial Black" pitchFamily="34" charset="0"/>
              </a:rPr>
              <a:t>behalf of the NRC  “Kurchatov Institute” –</a:t>
            </a:r>
            <a:br>
              <a:rPr lang="en-US" sz="2000" dirty="0" smtClean="0">
                <a:solidFill>
                  <a:srgbClr val="0070C0"/>
                </a:solidFill>
                <a:effectLst>
                  <a:outerShdw blurRad="38100" dist="38100" dir="2700000" algn="tl">
                    <a:srgbClr val="000000">
                      <a:alpha val="43137"/>
                    </a:srgbClr>
                  </a:outerShdw>
                </a:effectLst>
                <a:latin typeface="Arial Black" pitchFamily="34" charset="0"/>
              </a:rPr>
            </a:br>
            <a:r>
              <a:rPr lang="en-US" sz="2000" dirty="0" smtClean="0">
                <a:solidFill>
                  <a:srgbClr val="0070C0"/>
                </a:solidFill>
                <a:effectLst>
                  <a:outerShdw blurRad="38100" dist="38100" dir="2700000" algn="tl">
                    <a:srgbClr val="000000">
                      <a:alpha val="43137"/>
                    </a:srgbClr>
                  </a:outerShdw>
                </a:effectLst>
                <a:latin typeface="Arial Black" pitchFamily="34" charset="0"/>
              </a:rPr>
              <a:t>IHEP Protvino group</a:t>
            </a:r>
            <a:endParaRPr lang="en-GB" sz="2000" dirty="0">
              <a:solidFill>
                <a:srgbClr val="0070C0"/>
              </a:solidFill>
              <a:effectLst>
                <a:outerShdw blurRad="38100" dist="38100" dir="2700000" algn="tl">
                  <a:srgbClr val="000000">
                    <a:alpha val="43137"/>
                  </a:srgbClr>
                </a:outerShdw>
              </a:effectLst>
              <a:latin typeface="Arial Black" pitchFamily="34" charset="0"/>
            </a:endParaRPr>
          </a:p>
        </p:txBody>
      </p:sp>
      <p:pic>
        <p:nvPicPr>
          <p:cNvPr id="12" name="Рисунок 3" descr="iheplogo_white"/>
          <p:cNvPicPr>
            <a:picLocks noChangeAspect="1" noChangeArrowheads="1"/>
          </p:cNvPicPr>
          <p:nvPr/>
        </p:nvPicPr>
        <p:blipFill>
          <a:blip r:embed="rId5" cstate="print"/>
          <a:srcRect r="16739" b="16763"/>
          <a:stretch>
            <a:fillRect/>
          </a:stretch>
        </p:blipFill>
        <p:spPr bwMode="auto">
          <a:xfrm>
            <a:off x="1357290" y="5500702"/>
            <a:ext cx="755573" cy="785794"/>
          </a:xfrm>
          <a:prstGeom prst="rect">
            <a:avLst/>
          </a:prstGeom>
          <a:noFill/>
        </p:spPr>
      </p:pic>
      <p:pic>
        <p:nvPicPr>
          <p:cNvPr id="13" name="Рисунок 12" descr="PandaLogo2_web.gif"/>
          <p:cNvPicPr>
            <a:picLocks noChangeAspect="1"/>
          </p:cNvPicPr>
          <p:nvPr/>
        </p:nvPicPr>
        <p:blipFill>
          <a:blip r:embed="rId6" cstate="print"/>
          <a:stretch>
            <a:fillRect/>
          </a:stretch>
        </p:blipFill>
        <p:spPr>
          <a:xfrm>
            <a:off x="3428992" y="5500702"/>
            <a:ext cx="1905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D:\IHEP BARREL MODEL\LAGERS BARREL VERSION\0-2.jpg"/>
          <p:cNvPicPr>
            <a:picLocks noChangeAspect="1" noChangeArrowheads="1"/>
          </p:cNvPicPr>
          <p:nvPr/>
        </p:nvPicPr>
        <p:blipFill>
          <a:blip r:embed="rId2" cstate="print"/>
          <a:srcRect/>
          <a:stretch>
            <a:fillRect/>
          </a:stretch>
        </p:blipFill>
        <p:spPr bwMode="auto">
          <a:xfrm>
            <a:off x="4932039" y="3000372"/>
            <a:ext cx="4211961" cy="3454976"/>
          </a:xfrm>
          <a:prstGeom prst="rect">
            <a:avLst/>
          </a:prstGeom>
          <a:noFill/>
          <a:ln w="3175">
            <a:solidFill>
              <a:schemeClr val="tx1"/>
            </a:solidFill>
            <a:miter lim="800000"/>
            <a:headEnd/>
            <a:tailEnd/>
          </a:ln>
        </p:spPr>
      </p:pic>
      <p:pic>
        <p:nvPicPr>
          <p:cNvPr id="1029" name="Picture 5" descr="D:\IHEP BARREL MODEL\LAGERS BARREL VERSION\0-0.jpg"/>
          <p:cNvPicPr>
            <a:picLocks noGrp="1" noChangeAspect="1" noChangeArrowheads="1"/>
          </p:cNvPicPr>
          <p:nvPr>
            <p:ph idx="1"/>
          </p:nvPr>
        </p:nvPicPr>
        <p:blipFill>
          <a:blip r:embed="rId3" cstate="print"/>
          <a:srcRect/>
          <a:stretch>
            <a:fillRect/>
          </a:stretch>
        </p:blipFill>
        <p:spPr bwMode="auto">
          <a:xfrm>
            <a:off x="0" y="357166"/>
            <a:ext cx="5961856" cy="2709014"/>
          </a:xfrm>
          <a:prstGeom prst="rect">
            <a:avLst/>
          </a:prstGeom>
          <a:noFill/>
          <a:ln w="3175">
            <a:solidFill>
              <a:schemeClr val="tx1"/>
            </a:solidFill>
            <a:miter lim="800000"/>
            <a:headEnd/>
            <a:tailEnd/>
          </a:ln>
        </p:spPr>
      </p:pic>
      <p:cxnSp>
        <p:nvCxnSpPr>
          <p:cNvPr id="11" name="Прямая со стрелкой 10"/>
          <p:cNvCxnSpPr/>
          <p:nvPr/>
        </p:nvCxnSpPr>
        <p:spPr>
          <a:xfrm flipV="1">
            <a:off x="4357686" y="5929330"/>
            <a:ext cx="928694" cy="64294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43108" y="0"/>
            <a:ext cx="5164875" cy="369332"/>
          </a:xfrm>
          <a:prstGeom prst="rect">
            <a:avLst/>
          </a:prstGeom>
          <a:noFill/>
        </p:spPr>
        <p:txBody>
          <a:bodyPr wrap="none" rtlCol="0">
            <a:spAutoFit/>
          </a:bodyPr>
          <a:lstStyle/>
          <a:p>
            <a:pPr algn="ctr"/>
            <a:r>
              <a:rPr lang="en-US" b="1" dirty="0" smtClean="0"/>
              <a:t>STEP 3</a:t>
            </a:r>
            <a:r>
              <a:rPr lang="ru-RU" b="1" dirty="0" smtClean="0"/>
              <a:t>-</a:t>
            </a:r>
            <a:r>
              <a:rPr lang="en-US" b="1" dirty="0" smtClean="0"/>
              <a:t> Support beam preparation</a:t>
            </a:r>
            <a:r>
              <a:rPr lang="ru-RU" b="1" dirty="0" smtClean="0"/>
              <a:t> (</a:t>
            </a:r>
            <a:r>
              <a:rPr lang="en-US" b="1" dirty="0" smtClean="0"/>
              <a:t>simplified view</a:t>
            </a:r>
            <a:r>
              <a:rPr lang="ru-RU" b="1" dirty="0" smtClean="0"/>
              <a:t>)</a:t>
            </a:r>
            <a:r>
              <a:rPr lang="en-US" b="1" dirty="0" smtClean="0"/>
              <a:t> </a:t>
            </a:r>
            <a:endParaRPr lang="ru-RU" b="1" dirty="0"/>
          </a:p>
        </p:txBody>
      </p:sp>
      <p:pic>
        <p:nvPicPr>
          <p:cNvPr id="15362" name="Picture 2" descr="D:\IHEP BARREL MODEL\BEARINGS BARREL VERSION\0-21.jpg"/>
          <p:cNvPicPr>
            <a:picLocks noChangeAspect="1" noChangeArrowheads="1"/>
          </p:cNvPicPr>
          <p:nvPr/>
        </p:nvPicPr>
        <p:blipFill>
          <a:blip r:embed="rId4" cstate="print"/>
          <a:srcRect/>
          <a:stretch>
            <a:fillRect/>
          </a:stretch>
        </p:blipFill>
        <p:spPr bwMode="auto">
          <a:xfrm>
            <a:off x="6286512" y="357166"/>
            <a:ext cx="2672665" cy="2399234"/>
          </a:xfrm>
          <a:prstGeom prst="rect">
            <a:avLst/>
          </a:prstGeom>
          <a:noFill/>
          <a:ln w="3175">
            <a:solidFill>
              <a:schemeClr val="tx1"/>
            </a:solidFill>
            <a:miter lim="800000"/>
            <a:headEnd/>
            <a:tailEnd/>
          </a:ln>
        </p:spPr>
      </p:pic>
      <p:cxnSp>
        <p:nvCxnSpPr>
          <p:cNvPr id="22" name="Прямая со стрелкой 21"/>
          <p:cNvCxnSpPr/>
          <p:nvPr/>
        </p:nvCxnSpPr>
        <p:spPr>
          <a:xfrm flipV="1">
            <a:off x="2483768" y="2000240"/>
            <a:ext cx="5945884" cy="445309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3" descr="D:\IHEP BARREL MODEL\BEARINGS BARREL VERSION\1-01.jpg"/>
          <p:cNvPicPr>
            <a:picLocks noChangeAspect="1" noChangeArrowheads="1"/>
          </p:cNvPicPr>
          <p:nvPr/>
        </p:nvPicPr>
        <p:blipFill>
          <a:blip r:embed="rId5" cstate="print"/>
          <a:srcRect/>
          <a:stretch>
            <a:fillRect/>
          </a:stretch>
        </p:blipFill>
        <p:spPr bwMode="auto">
          <a:xfrm>
            <a:off x="0" y="1891702"/>
            <a:ext cx="1979712" cy="1634259"/>
          </a:xfrm>
          <a:prstGeom prst="rect">
            <a:avLst/>
          </a:prstGeom>
          <a:noFill/>
          <a:ln w="3175">
            <a:solidFill>
              <a:schemeClr val="tx1"/>
            </a:solidFill>
            <a:miter lim="800000"/>
            <a:headEnd/>
            <a:tailEnd/>
          </a:ln>
        </p:spPr>
      </p:pic>
      <p:pic>
        <p:nvPicPr>
          <p:cNvPr id="14" name="Picture 4" descr="D:\IHEP BARREL MODEL\BEARINGS BARREL VERSION\1-02.jpg"/>
          <p:cNvPicPr>
            <a:picLocks noChangeAspect="1" noChangeArrowheads="1"/>
          </p:cNvPicPr>
          <p:nvPr/>
        </p:nvPicPr>
        <p:blipFill>
          <a:blip r:embed="rId6" cstate="print"/>
          <a:srcRect/>
          <a:stretch>
            <a:fillRect/>
          </a:stretch>
        </p:blipFill>
        <p:spPr bwMode="auto">
          <a:xfrm>
            <a:off x="0" y="4500570"/>
            <a:ext cx="1728192" cy="1319918"/>
          </a:xfrm>
          <a:prstGeom prst="rect">
            <a:avLst/>
          </a:prstGeom>
          <a:noFill/>
          <a:ln w="3175">
            <a:solidFill>
              <a:schemeClr val="tx1"/>
            </a:solidFill>
            <a:miter lim="800000"/>
            <a:headEnd/>
            <a:tailEnd/>
          </a:ln>
        </p:spPr>
      </p:pic>
      <p:cxnSp>
        <p:nvCxnSpPr>
          <p:cNvPr id="19" name="Прямая со стрелкой 18"/>
          <p:cNvCxnSpPr/>
          <p:nvPr/>
        </p:nvCxnSpPr>
        <p:spPr>
          <a:xfrm flipH="1">
            <a:off x="1331640" y="908720"/>
            <a:ext cx="6408712" cy="144016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3571876"/>
            <a:ext cx="1955728" cy="923330"/>
          </a:xfrm>
          <a:prstGeom prst="rect">
            <a:avLst/>
          </a:prstGeom>
          <a:noFill/>
        </p:spPr>
        <p:txBody>
          <a:bodyPr wrap="none" rtlCol="0">
            <a:spAutoFit/>
          </a:bodyPr>
          <a:lstStyle/>
          <a:p>
            <a:r>
              <a:rPr lang="en-US" b="1" dirty="0" smtClean="0"/>
              <a:t>radial ball bearing</a:t>
            </a:r>
            <a:r>
              <a:rPr lang="ru-RU" b="1" dirty="0" smtClean="0"/>
              <a:t> </a:t>
            </a:r>
            <a:endParaRPr lang="en-US" b="1" dirty="0" smtClean="0"/>
          </a:p>
          <a:p>
            <a:r>
              <a:rPr lang="ru-RU" b="1" dirty="0" smtClean="0"/>
              <a:t>6000 </a:t>
            </a:r>
            <a:r>
              <a:rPr lang="en-US" b="1" dirty="0" smtClean="0"/>
              <a:t>series</a:t>
            </a:r>
          </a:p>
          <a:p>
            <a:r>
              <a:rPr lang="en-US" b="1" dirty="0" smtClean="0"/>
              <a:t>C static= 1960 N</a:t>
            </a:r>
            <a:endParaRPr lang="ru-RU" dirty="0"/>
          </a:p>
        </p:txBody>
      </p:sp>
      <p:cxnSp>
        <p:nvCxnSpPr>
          <p:cNvPr id="17" name="Прямая со стрелкой 16"/>
          <p:cNvCxnSpPr/>
          <p:nvPr/>
        </p:nvCxnSpPr>
        <p:spPr>
          <a:xfrm flipV="1">
            <a:off x="4500562" y="5500702"/>
            <a:ext cx="2286016" cy="107157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5400000" flipH="1" flipV="1">
            <a:off x="1412198" y="2516836"/>
            <a:ext cx="2533390" cy="221457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rot="5400000" flipH="1" flipV="1">
            <a:off x="892943" y="3321843"/>
            <a:ext cx="857256" cy="21431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rot="16200000" flipH="1">
            <a:off x="714348" y="4357694"/>
            <a:ext cx="1071570" cy="7143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0" y="6027003"/>
            <a:ext cx="9144000" cy="830997"/>
          </a:xfrm>
          <a:prstGeom prst="rect">
            <a:avLst/>
          </a:prstGeom>
          <a:ln w="25400">
            <a:noFill/>
            <a:tailEnd type="arrow"/>
          </a:ln>
        </p:spPr>
        <p:style>
          <a:lnRef idx="1">
            <a:schemeClr val="accent1"/>
          </a:lnRef>
          <a:fillRef idx="0">
            <a:schemeClr val="accent1"/>
          </a:fillRef>
          <a:effectRef idx="0">
            <a:schemeClr val="accent1"/>
          </a:effectRef>
          <a:fontRef idx="minor">
            <a:schemeClr val="tx1"/>
          </a:fontRef>
        </p:style>
        <p:txBody>
          <a:bodyPr wrap="square">
            <a:spAutoFit/>
          </a:bodyPr>
          <a:lstStyle/>
          <a:p>
            <a:pPr lvl="0" fontAlgn="base">
              <a:spcBef>
                <a:spcPct val="0"/>
              </a:spcBef>
              <a:spcAft>
                <a:spcPct val="0"/>
              </a:spcAft>
            </a:pPr>
            <a:r>
              <a:rPr lang="en-US" sz="1600" b="1" dirty="0" smtClean="0">
                <a:latin typeface="Arial" pitchFamily="34" charset="0"/>
                <a:ea typeface="Times New Roman" pitchFamily="18" charset="0"/>
                <a:cs typeface="Arial" pitchFamily="34" charset="0"/>
              </a:rPr>
              <a:t>Procedures:</a:t>
            </a:r>
            <a:endParaRPr lang="ru-RU" sz="1600" b="1" dirty="0" smtClean="0">
              <a:latin typeface="Arial" pitchFamily="34" charset="0"/>
              <a:ea typeface="Times New Roman" pitchFamily="18" charset="0"/>
              <a:cs typeface="Arial" pitchFamily="34" charset="0"/>
            </a:endParaRPr>
          </a:p>
          <a:p>
            <a:pPr lvl="0" fontAlgn="base">
              <a:spcBef>
                <a:spcPct val="0"/>
              </a:spcBef>
              <a:spcAft>
                <a:spcPct val="0"/>
              </a:spcAft>
            </a:pPr>
            <a:r>
              <a:rPr lang="ru-RU" sz="1600" b="1" dirty="0" smtClean="0">
                <a:latin typeface="Arial" pitchFamily="34" charset="0"/>
                <a:cs typeface="Arial" pitchFamily="34" charset="0"/>
              </a:rPr>
              <a:t>-</a:t>
            </a:r>
            <a:r>
              <a:rPr lang="en-US" sz="1600" b="1" dirty="0" smtClean="0">
                <a:latin typeface="Arial" pitchFamily="34" charset="0"/>
                <a:cs typeface="Arial" pitchFamily="34" charset="0"/>
              </a:rPr>
              <a:t> Machining of special precise slot for bearing moving;</a:t>
            </a:r>
            <a:endParaRPr lang="ru-RU" sz="1600" dirty="0" smtClean="0">
              <a:latin typeface="Arial" pitchFamily="34" charset="0"/>
              <a:cs typeface="Arial" pitchFamily="34" charset="0"/>
            </a:endParaRPr>
          </a:p>
          <a:p>
            <a:pPr lvl="0" eaLnBrk="0" fontAlgn="base" hangingPunct="0">
              <a:spcBef>
                <a:spcPct val="0"/>
              </a:spcBef>
              <a:spcAft>
                <a:spcPct val="0"/>
              </a:spcAft>
            </a:pPr>
            <a:r>
              <a:rPr lang="en-US" sz="1600" b="1" dirty="0" smtClean="0">
                <a:latin typeface="Arial" pitchFamily="34" charset="0"/>
                <a:ea typeface="Times New Roman" pitchFamily="18" charset="0"/>
                <a:cs typeface="Arial" pitchFamily="34" charset="0"/>
              </a:rPr>
              <a:t>- Mounting and fixation of 16 bearing Assemblies on</a:t>
            </a:r>
            <a:r>
              <a:rPr lang="ru-RU" sz="1600" b="1" dirty="0" smtClean="0">
                <a:latin typeface="Arial" pitchFamily="34" charset="0"/>
                <a:ea typeface="Times New Roman" pitchFamily="18" charset="0"/>
                <a:cs typeface="Arial" pitchFamily="34" charset="0"/>
              </a:rPr>
              <a:t> </a:t>
            </a:r>
            <a:r>
              <a:rPr lang="en-US" sz="1600" b="1" dirty="0" smtClean="0">
                <a:latin typeface="Arial" pitchFamily="34" charset="0"/>
                <a:ea typeface="Times New Roman" pitchFamily="18" charset="0"/>
                <a:cs typeface="Arial" pitchFamily="34" charset="0"/>
              </a:rPr>
              <a:t>the support </a:t>
            </a:r>
            <a:r>
              <a:rPr lang="en-US" sz="1600" b="1" dirty="0" smtClean="0">
                <a:latin typeface="Arial" pitchFamily="34" charset="0"/>
                <a:cs typeface="Arial" pitchFamily="34" charset="0"/>
              </a:rPr>
              <a:t>beam.</a:t>
            </a:r>
            <a:endParaRPr lang="ru-RU" sz="16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HEP BARREL MODEL\LAGERS BARREL VERSION\2-00.jpg"/>
          <p:cNvPicPr>
            <a:picLocks noGrp="1" noChangeAspect="1" noChangeArrowheads="1"/>
          </p:cNvPicPr>
          <p:nvPr>
            <p:ph idx="1"/>
          </p:nvPr>
        </p:nvPicPr>
        <p:blipFill>
          <a:blip r:embed="rId2" cstate="print"/>
          <a:srcRect/>
          <a:stretch>
            <a:fillRect/>
          </a:stretch>
        </p:blipFill>
        <p:spPr bwMode="auto">
          <a:xfrm>
            <a:off x="0" y="692696"/>
            <a:ext cx="4714061" cy="3805883"/>
          </a:xfrm>
          <a:prstGeom prst="rect">
            <a:avLst/>
          </a:prstGeom>
          <a:noFill/>
          <a:ln w="3175">
            <a:solidFill>
              <a:schemeClr val="tx1"/>
            </a:solidFill>
            <a:miter lim="800000"/>
            <a:headEnd/>
            <a:tailEnd/>
          </a:ln>
        </p:spPr>
      </p:pic>
      <p:pic>
        <p:nvPicPr>
          <p:cNvPr id="3075" name="Picture 3" descr="D:\IHEP BARREL MODEL\LAGERS BARREL VERSION\2-0.jpg"/>
          <p:cNvPicPr>
            <a:picLocks noChangeAspect="1" noChangeArrowheads="1"/>
          </p:cNvPicPr>
          <p:nvPr/>
        </p:nvPicPr>
        <p:blipFill>
          <a:blip r:embed="rId3" cstate="print"/>
          <a:srcRect/>
          <a:stretch>
            <a:fillRect/>
          </a:stretch>
        </p:blipFill>
        <p:spPr bwMode="auto">
          <a:xfrm>
            <a:off x="4850464" y="714356"/>
            <a:ext cx="4293536" cy="2755529"/>
          </a:xfrm>
          <a:prstGeom prst="rect">
            <a:avLst/>
          </a:prstGeom>
          <a:noFill/>
          <a:ln w="3175">
            <a:solidFill>
              <a:schemeClr val="tx1"/>
            </a:solidFill>
            <a:miter lim="800000"/>
            <a:headEnd/>
            <a:tailEnd/>
          </a:ln>
        </p:spPr>
      </p:pic>
      <p:cxnSp>
        <p:nvCxnSpPr>
          <p:cNvPr id="7" name="Прямая со стрелкой 6"/>
          <p:cNvCxnSpPr/>
          <p:nvPr/>
        </p:nvCxnSpPr>
        <p:spPr>
          <a:xfrm rot="5400000" flipH="1" flipV="1">
            <a:off x="3324116" y="3241856"/>
            <a:ext cx="3220979" cy="201109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71604" y="0"/>
            <a:ext cx="6341351" cy="646331"/>
          </a:xfrm>
          <a:prstGeom prst="rect">
            <a:avLst/>
          </a:prstGeom>
          <a:noFill/>
        </p:spPr>
        <p:txBody>
          <a:bodyPr wrap="none" rtlCol="0">
            <a:spAutoFit/>
          </a:bodyPr>
          <a:lstStyle/>
          <a:p>
            <a:pPr algn="ctr"/>
            <a:r>
              <a:rPr lang="en-US" b="1" dirty="0" smtClean="0"/>
              <a:t>STEP 4</a:t>
            </a:r>
            <a:r>
              <a:rPr lang="ru-RU" b="1" dirty="0" smtClean="0"/>
              <a:t>-</a:t>
            </a:r>
            <a:r>
              <a:rPr lang="en-US" b="1" dirty="0" smtClean="0"/>
              <a:t> Technological Beams installation ( Magnet is not shown) </a:t>
            </a:r>
            <a:br>
              <a:rPr lang="en-US" b="1" dirty="0" smtClean="0"/>
            </a:br>
            <a:endParaRPr lang="ru-RU" b="1" dirty="0" smtClean="0"/>
          </a:p>
        </p:txBody>
      </p:sp>
      <p:sp>
        <p:nvSpPr>
          <p:cNvPr id="10" name="Прямоугольник 9"/>
          <p:cNvSpPr/>
          <p:nvPr/>
        </p:nvSpPr>
        <p:spPr>
          <a:xfrm>
            <a:off x="0" y="5534561"/>
            <a:ext cx="9144000" cy="1323439"/>
          </a:xfrm>
          <a:prstGeom prst="rect">
            <a:avLst/>
          </a:prstGeom>
        </p:spPr>
        <p:txBody>
          <a:bodyPr wrap="square">
            <a:spAutoFit/>
          </a:bodyPr>
          <a:lstStyle/>
          <a:p>
            <a:pPr lvl="0" fontAlgn="base">
              <a:spcBef>
                <a:spcPct val="0"/>
              </a:spcBef>
              <a:spcAft>
                <a:spcPct val="0"/>
              </a:spcAft>
            </a:pPr>
            <a:r>
              <a:rPr lang="en-US" sz="1600" b="1" dirty="0" smtClean="0">
                <a:latin typeface="Arial" pitchFamily="34" charset="0"/>
                <a:ea typeface="Times New Roman" pitchFamily="18" charset="0"/>
                <a:cs typeface="Arial" pitchFamily="34" charset="0"/>
              </a:rPr>
              <a:t>Procedures:</a:t>
            </a:r>
            <a:endParaRPr lang="ru-RU" sz="1600" b="1" dirty="0" smtClean="0">
              <a:latin typeface="Arial" pitchFamily="34" charset="0"/>
              <a:ea typeface="Times New Roman" pitchFamily="18" charset="0"/>
              <a:cs typeface="Arial" pitchFamily="34" charset="0"/>
            </a:endParaRPr>
          </a:p>
          <a:p>
            <a:pPr lvl="0" fontAlgn="base">
              <a:spcBef>
                <a:spcPct val="0"/>
              </a:spcBef>
              <a:spcAft>
                <a:spcPct val="0"/>
              </a:spcAft>
              <a:buFontTx/>
              <a:buChar char="-"/>
            </a:pPr>
            <a:r>
              <a:rPr lang="en-US" sz="1600" b="1" dirty="0" smtClean="0">
                <a:latin typeface="Arial" pitchFamily="34" charset="0"/>
                <a:ea typeface="Times New Roman" pitchFamily="18" charset="0"/>
                <a:cs typeface="Arial" pitchFamily="34" charset="0"/>
              </a:rPr>
              <a:t> Mounting and fixation of guide (yellow</a:t>
            </a:r>
            <a:r>
              <a:rPr lang="ru-RU" sz="1600" b="1" dirty="0" smtClean="0">
                <a:latin typeface="Arial" pitchFamily="34" charset="0"/>
                <a:ea typeface="Times New Roman" pitchFamily="18" charset="0"/>
                <a:cs typeface="Arial" pitchFamily="34" charset="0"/>
              </a:rPr>
              <a:t> </a:t>
            </a:r>
            <a:r>
              <a:rPr lang="en-US" sz="1600" b="1" dirty="0" smtClean="0">
                <a:latin typeface="Arial" pitchFamily="34" charset="0"/>
                <a:ea typeface="Times New Roman" pitchFamily="18" charset="0"/>
                <a:cs typeface="Arial" pitchFamily="34" charset="0"/>
              </a:rPr>
              <a:t>on the picture) </a:t>
            </a:r>
            <a:r>
              <a:rPr lang="en-US" sz="1600" b="1" dirty="0" smtClean="0">
                <a:latin typeface="Arial" pitchFamily="34" charset="0"/>
                <a:cs typeface="Arial" pitchFamily="34" charset="0"/>
              </a:rPr>
              <a:t>;</a:t>
            </a:r>
          </a:p>
          <a:p>
            <a:pPr lvl="0" fontAlgn="base">
              <a:spcBef>
                <a:spcPct val="0"/>
              </a:spcBef>
              <a:spcAft>
                <a:spcPct val="0"/>
              </a:spcAft>
              <a:buFontTx/>
              <a:buChar char="-"/>
            </a:pPr>
            <a:r>
              <a:rPr lang="en-US" sz="1600" b="1" dirty="0" smtClean="0">
                <a:latin typeface="Arial" pitchFamily="34" charset="0"/>
                <a:cs typeface="Arial" pitchFamily="34" charset="0"/>
              </a:rPr>
              <a:t> Pushing and sliding</a:t>
            </a:r>
            <a:r>
              <a:rPr lang="ru-RU" sz="1600" b="1" dirty="0" smtClean="0">
                <a:latin typeface="Arial" pitchFamily="34" charset="0"/>
                <a:cs typeface="Arial" pitchFamily="34" charset="0"/>
              </a:rPr>
              <a:t> </a:t>
            </a:r>
            <a:r>
              <a:rPr lang="en-US" sz="1600" b="1" dirty="0" smtClean="0">
                <a:latin typeface="Arial" pitchFamily="34" charset="0"/>
                <a:cs typeface="Arial" pitchFamily="34" charset="0"/>
              </a:rPr>
              <a:t>technological beam</a:t>
            </a:r>
            <a:r>
              <a:rPr lang="ru-RU" sz="1600" b="1" dirty="0" smtClean="0">
                <a:latin typeface="Arial" pitchFamily="34" charset="0"/>
                <a:cs typeface="Arial" pitchFamily="34" charset="0"/>
              </a:rPr>
              <a:t> </a:t>
            </a:r>
            <a:r>
              <a:rPr lang="en-US" sz="1600" b="1" dirty="0" smtClean="0">
                <a:latin typeface="Arial" pitchFamily="34" charset="0"/>
                <a:cs typeface="Arial" pitchFamily="34" charset="0"/>
              </a:rPr>
              <a:t>along the guide;</a:t>
            </a:r>
            <a:endParaRPr lang="ru-RU" sz="1600" b="1" dirty="0" smtClean="0">
              <a:latin typeface="Arial" pitchFamily="34" charset="0"/>
              <a:cs typeface="Arial" pitchFamily="34" charset="0"/>
            </a:endParaRPr>
          </a:p>
          <a:p>
            <a:pPr lvl="0" eaLnBrk="0" fontAlgn="base" hangingPunct="0">
              <a:spcBef>
                <a:spcPct val="0"/>
              </a:spcBef>
              <a:spcAft>
                <a:spcPct val="0"/>
              </a:spcAft>
            </a:pPr>
            <a:r>
              <a:rPr lang="en-US" sz="1600" b="1" dirty="0" smtClean="0">
                <a:latin typeface="Arial" pitchFamily="34" charset="0"/>
                <a:ea typeface="Times New Roman" pitchFamily="18" charset="0"/>
                <a:cs typeface="Arial" pitchFamily="34" charset="0"/>
              </a:rPr>
              <a:t>- Mounting and fixation of </a:t>
            </a:r>
            <a:r>
              <a:rPr lang="en-US" sz="1600" b="1" dirty="0" smtClean="0">
                <a:latin typeface="Arial" pitchFamily="34" charset="0"/>
                <a:cs typeface="Arial" pitchFamily="34" charset="0"/>
              </a:rPr>
              <a:t>technological beam</a:t>
            </a:r>
            <a:r>
              <a:rPr lang="ru-RU" sz="1600" b="1" dirty="0" smtClean="0">
                <a:latin typeface="Arial" pitchFamily="34" charset="0"/>
                <a:cs typeface="Arial" pitchFamily="34" charset="0"/>
              </a:rPr>
              <a:t> </a:t>
            </a:r>
            <a:r>
              <a:rPr lang="en-US" sz="1600" b="1" dirty="0" smtClean="0">
                <a:latin typeface="Arial" pitchFamily="34" charset="0"/>
                <a:cs typeface="Arial" pitchFamily="34" charset="0"/>
              </a:rPr>
              <a:t>by means of </a:t>
            </a:r>
            <a:r>
              <a:rPr lang="en-US" sz="1600" b="1" dirty="0" smtClean="0">
                <a:latin typeface="Arial" pitchFamily="34" charset="0"/>
                <a:ea typeface="Times New Roman" pitchFamily="18" charset="0"/>
                <a:cs typeface="Arial" pitchFamily="34" charset="0"/>
              </a:rPr>
              <a:t>2 centering pins and 2 bolts from  downstream and upstream sides.</a:t>
            </a:r>
            <a:endParaRPr lang="ru-RU" sz="1600" b="1" dirty="0" smtClean="0">
              <a:latin typeface="Arial" pitchFamily="34" charset="0"/>
              <a:cs typeface="Arial" pitchFamily="34" charset="0"/>
            </a:endParaRPr>
          </a:p>
        </p:txBody>
      </p:sp>
      <p:sp>
        <p:nvSpPr>
          <p:cNvPr id="11" name="TextBox 10"/>
          <p:cNvSpPr txBox="1"/>
          <p:nvPr/>
        </p:nvSpPr>
        <p:spPr>
          <a:xfrm>
            <a:off x="0" y="4653136"/>
            <a:ext cx="9090950" cy="923330"/>
          </a:xfrm>
          <a:prstGeom prst="rect">
            <a:avLst/>
          </a:prstGeom>
          <a:noFill/>
        </p:spPr>
        <p:txBody>
          <a:bodyPr wrap="none" rtlCol="0">
            <a:spAutoFit/>
          </a:bodyPr>
          <a:lstStyle/>
          <a:p>
            <a:r>
              <a:rPr lang="en-US" i="1" dirty="0" smtClean="0">
                <a:solidFill>
                  <a:srgbClr val="7030A0"/>
                </a:solidFill>
                <a:latin typeface="Arial" pitchFamily="34" charset="0"/>
                <a:cs typeface="Arial" pitchFamily="34" charset="0"/>
              </a:rPr>
              <a:t>because of the high weight of the technological Beams (~180 kg) it is necessary to</a:t>
            </a:r>
            <a:r>
              <a:rPr lang="ru-RU" i="1" dirty="0" smtClean="0">
                <a:solidFill>
                  <a:srgbClr val="7030A0"/>
                </a:solidFill>
                <a:latin typeface="Arial" pitchFamily="34" charset="0"/>
                <a:cs typeface="Arial" pitchFamily="34" charset="0"/>
              </a:rPr>
              <a:t> </a:t>
            </a:r>
            <a:r>
              <a:rPr lang="en-US" i="1" dirty="0" smtClean="0">
                <a:solidFill>
                  <a:srgbClr val="7030A0"/>
                </a:solidFill>
                <a:latin typeface="Arial" pitchFamily="34" charset="0"/>
                <a:cs typeface="Arial" pitchFamily="34" charset="0"/>
              </a:rPr>
              <a:t>use</a:t>
            </a:r>
            <a:r>
              <a:rPr lang="ru-RU" i="1" dirty="0" smtClean="0">
                <a:solidFill>
                  <a:srgbClr val="7030A0"/>
                </a:solidFill>
                <a:latin typeface="Arial" pitchFamily="34" charset="0"/>
                <a:cs typeface="Arial" pitchFamily="34" charset="0"/>
              </a:rPr>
              <a:t> </a:t>
            </a:r>
            <a:endParaRPr lang="en-US" i="1" dirty="0" smtClean="0">
              <a:solidFill>
                <a:srgbClr val="7030A0"/>
              </a:solidFill>
              <a:latin typeface="Arial" pitchFamily="34" charset="0"/>
              <a:cs typeface="Arial" pitchFamily="34" charset="0"/>
            </a:endParaRPr>
          </a:p>
          <a:p>
            <a:r>
              <a:rPr lang="en-US" i="1" dirty="0" smtClean="0">
                <a:solidFill>
                  <a:srgbClr val="7030A0"/>
                </a:solidFill>
                <a:latin typeface="Arial" pitchFamily="34" charset="0"/>
                <a:cs typeface="Arial" pitchFamily="34" charset="0"/>
              </a:rPr>
              <a:t>special guide for technological beams installation</a:t>
            </a:r>
          </a:p>
          <a:p>
            <a:r>
              <a:rPr lang="en-US" i="1" dirty="0" smtClean="0">
                <a:solidFill>
                  <a:srgbClr val="7030A0"/>
                </a:solidFill>
                <a:latin typeface="Arial" pitchFamily="34" charset="0"/>
                <a:cs typeface="Arial" pitchFamily="34" charset="0"/>
              </a:rPr>
              <a:t>                        </a:t>
            </a:r>
            <a:endParaRPr lang="ru-RU" i="1" dirty="0">
              <a:solidFill>
                <a:srgbClr val="7030A0"/>
              </a:solidFill>
              <a:latin typeface="Arial" pitchFamily="34" charset="0"/>
              <a:cs typeface="Arial" pitchFamily="34" charset="0"/>
            </a:endParaRPr>
          </a:p>
        </p:txBody>
      </p:sp>
      <p:cxnSp>
        <p:nvCxnSpPr>
          <p:cNvPr id="16" name="Прямая со стрелкой 15"/>
          <p:cNvCxnSpPr/>
          <p:nvPr/>
        </p:nvCxnSpPr>
        <p:spPr>
          <a:xfrm rot="10800000">
            <a:off x="857224" y="4000504"/>
            <a:ext cx="2928958" cy="214314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Стрелка вправо 13"/>
          <p:cNvSpPr/>
          <p:nvPr/>
        </p:nvSpPr>
        <p:spPr>
          <a:xfrm rot="-1800000">
            <a:off x="833523" y="4027260"/>
            <a:ext cx="540000" cy="216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HEP BARREL MODEL\LAGERS BARREL VERSION\2-1.jpg"/>
          <p:cNvPicPr>
            <a:picLocks noGrp="1" noChangeAspect="1" noChangeArrowheads="1"/>
          </p:cNvPicPr>
          <p:nvPr>
            <p:ph idx="1"/>
          </p:nvPr>
        </p:nvPicPr>
        <p:blipFill>
          <a:blip r:embed="rId2" cstate="print"/>
          <a:srcRect/>
          <a:stretch>
            <a:fillRect/>
          </a:stretch>
        </p:blipFill>
        <p:spPr bwMode="auto">
          <a:xfrm>
            <a:off x="642910" y="571480"/>
            <a:ext cx="7920880" cy="5745746"/>
          </a:xfrm>
          <a:prstGeom prst="rect">
            <a:avLst/>
          </a:prstGeom>
          <a:noFill/>
          <a:ln w="3175">
            <a:solidFill>
              <a:schemeClr val="tx1"/>
            </a:solidFill>
            <a:miter lim="800000"/>
            <a:headEnd/>
            <a:tailEnd/>
          </a:ln>
        </p:spPr>
      </p:pic>
      <p:cxnSp>
        <p:nvCxnSpPr>
          <p:cNvPr id="7" name="Прямая со стрелкой 6"/>
          <p:cNvCxnSpPr/>
          <p:nvPr/>
        </p:nvCxnSpPr>
        <p:spPr>
          <a:xfrm rot="16200000" flipV="1">
            <a:off x="1883385" y="3669343"/>
            <a:ext cx="3502742" cy="244599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9731" y="0"/>
            <a:ext cx="8564076" cy="646331"/>
          </a:xfrm>
          <a:prstGeom prst="rect">
            <a:avLst/>
          </a:prstGeom>
          <a:noFill/>
        </p:spPr>
        <p:txBody>
          <a:bodyPr wrap="none" rtlCol="0">
            <a:spAutoFit/>
          </a:bodyPr>
          <a:lstStyle/>
          <a:p>
            <a:pPr algn="ctr"/>
            <a:r>
              <a:rPr lang="en-US" b="1" dirty="0" smtClean="0"/>
              <a:t>STEP 5</a:t>
            </a:r>
            <a:r>
              <a:rPr lang="ru-RU" b="1" dirty="0" smtClean="0"/>
              <a:t>- </a:t>
            </a:r>
            <a:r>
              <a:rPr lang="en-US" b="1" dirty="0" smtClean="0"/>
              <a:t>Installation of the tilting device (cantilever)  in the preliminary position. </a:t>
            </a:r>
          </a:p>
          <a:p>
            <a:pPr algn="ctr"/>
            <a:r>
              <a:rPr lang="en-US" b="1" dirty="0" smtClean="0"/>
              <a:t>Installation and attachment of the slice to the rotating platform. ( Magnet is not shown)</a:t>
            </a:r>
            <a:endParaRPr lang="ru-RU" b="1" dirty="0"/>
          </a:p>
        </p:txBody>
      </p:sp>
      <p:sp>
        <p:nvSpPr>
          <p:cNvPr id="9" name="Прямоугольник 8"/>
          <p:cNvSpPr/>
          <p:nvPr/>
        </p:nvSpPr>
        <p:spPr>
          <a:xfrm>
            <a:off x="0" y="6027003"/>
            <a:ext cx="9073008" cy="861774"/>
          </a:xfrm>
          <a:prstGeom prst="rect">
            <a:avLst/>
          </a:prstGeom>
        </p:spPr>
        <p:txBody>
          <a:bodyPr wrap="square">
            <a:spAutoFit/>
          </a:bodyPr>
          <a:lstStyle/>
          <a:p>
            <a:pPr lvl="0" fontAlgn="base">
              <a:spcBef>
                <a:spcPct val="0"/>
              </a:spcBef>
              <a:spcAft>
                <a:spcPct val="0"/>
              </a:spcAft>
            </a:pPr>
            <a:r>
              <a:rPr lang="en-US" sz="1600" b="1" dirty="0" smtClean="0">
                <a:latin typeface="Arial" pitchFamily="34" charset="0"/>
                <a:ea typeface="Times New Roman" pitchFamily="18" charset="0"/>
                <a:cs typeface="Arial" pitchFamily="34" charset="0"/>
              </a:rPr>
              <a:t>Procedures:</a:t>
            </a:r>
            <a:endParaRPr lang="ru-RU" sz="1600" b="1" dirty="0" smtClean="0">
              <a:latin typeface="Arial" pitchFamily="34" charset="0"/>
              <a:ea typeface="Times New Roman" pitchFamily="18" charset="0"/>
              <a:cs typeface="Arial" pitchFamily="34" charset="0"/>
            </a:endParaRPr>
          </a:p>
          <a:p>
            <a:pPr fontAlgn="base">
              <a:spcBef>
                <a:spcPct val="0"/>
              </a:spcBef>
              <a:spcAft>
                <a:spcPct val="0"/>
              </a:spcAft>
              <a:buFontTx/>
              <a:buChar char="-"/>
            </a:pPr>
            <a:r>
              <a:rPr lang="en-US" sz="1600" b="1" dirty="0" smtClean="0">
                <a:latin typeface="Arial" pitchFamily="34" charset="0"/>
                <a:cs typeface="Arial" pitchFamily="34" charset="0"/>
              </a:rPr>
              <a:t> The slice to be installed on the rotating platform of the </a:t>
            </a:r>
            <a:r>
              <a:rPr lang="en-US" b="1" dirty="0" smtClean="0"/>
              <a:t>cantileve</a:t>
            </a:r>
            <a:r>
              <a:rPr lang="en-US" sz="1600" b="1" dirty="0" smtClean="0"/>
              <a:t>r</a:t>
            </a:r>
            <a:r>
              <a:rPr lang="en-US" sz="1600" b="1" dirty="0" smtClean="0">
                <a:latin typeface="Arial" pitchFamily="34" charset="0"/>
                <a:cs typeface="Arial" pitchFamily="34" charset="0"/>
              </a:rPr>
              <a:t>;</a:t>
            </a:r>
          </a:p>
          <a:p>
            <a:pPr lvl="0" fontAlgn="base">
              <a:spcBef>
                <a:spcPct val="0"/>
              </a:spcBef>
              <a:spcAft>
                <a:spcPct val="0"/>
              </a:spcAft>
              <a:buFontTx/>
              <a:buChar char="-"/>
            </a:pPr>
            <a:r>
              <a:rPr lang="en-US" sz="1600" b="1" dirty="0" smtClean="0">
                <a:latin typeface="Arial" pitchFamily="34" charset="0"/>
                <a:cs typeface="Arial" pitchFamily="34" charset="0"/>
              </a:rPr>
              <a:t> Adjusting of the slice and installation of special guide rails to fix the slice on the platform.</a:t>
            </a:r>
            <a:endParaRPr lang="ru-RU" sz="1600" b="1" dirty="0" smtClean="0">
              <a:latin typeface="Arial" pitchFamily="34" charset="0"/>
              <a:cs typeface="Arial" pitchFamily="34" charset="0"/>
            </a:endParaRPr>
          </a:p>
        </p:txBody>
      </p:sp>
      <p:sp>
        <p:nvSpPr>
          <p:cNvPr id="8" name="Стрелка вниз 7"/>
          <p:cNvSpPr/>
          <p:nvPr/>
        </p:nvSpPr>
        <p:spPr>
          <a:xfrm>
            <a:off x="1835696" y="1340768"/>
            <a:ext cx="268608" cy="61836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HEP BARREL MODEL\LAGERS BARREL VERSION\2-1-1.jpg"/>
          <p:cNvPicPr>
            <a:picLocks noGrp="1" noChangeAspect="1" noChangeArrowheads="1"/>
          </p:cNvPicPr>
          <p:nvPr>
            <p:ph idx="1"/>
          </p:nvPr>
        </p:nvPicPr>
        <p:blipFill>
          <a:blip r:embed="rId2" cstate="print"/>
          <a:srcRect/>
          <a:stretch>
            <a:fillRect/>
          </a:stretch>
        </p:blipFill>
        <p:spPr bwMode="auto">
          <a:xfrm>
            <a:off x="857224" y="571480"/>
            <a:ext cx="7579213" cy="5443995"/>
          </a:xfrm>
          <a:prstGeom prst="rect">
            <a:avLst/>
          </a:prstGeom>
          <a:noFill/>
          <a:ln w="3175">
            <a:solidFill>
              <a:schemeClr val="tx1"/>
            </a:solidFill>
            <a:miter lim="800000"/>
            <a:headEnd/>
            <a:tailEnd/>
          </a:ln>
        </p:spPr>
      </p:pic>
      <p:cxnSp>
        <p:nvCxnSpPr>
          <p:cNvPr id="8" name="Прямая со стрелкой 7"/>
          <p:cNvCxnSpPr/>
          <p:nvPr/>
        </p:nvCxnSpPr>
        <p:spPr>
          <a:xfrm rot="10800000">
            <a:off x="1857356" y="3786190"/>
            <a:ext cx="2857520" cy="228601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15546" y="0"/>
            <a:ext cx="5377498" cy="646331"/>
          </a:xfrm>
          <a:prstGeom prst="rect">
            <a:avLst/>
          </a:prstGeom>
          <a:noFill/>
        </p:spPr>
        <p:txBody>
          <a:bodyPr wrap="none" rtlCol="0">
            <a:spAutoFit/>
          </a:bodyPr>
          <a:lstStyle/>
          <a:p>
            <a:pPr algn="ctr"/>
            <a:r>
              <a:rPr lang="en-US" b="1" dirty="0" smtClean="0"/>
              <a:t>STEP 6</a:t>
            </a:r>
            <a:r>
              <a:rPr lang="ru-RU" b="1" dirty="0" smtClean="0"/>
              <a:t>- </a:t>
            </a:r>
            <a:r>
              <a:rPr lang="en-US" b="1" dirty="0" smtClean="0"/>
              <a:t>Rotating and adjusting of technological device </a:t>
            </a:r>
          </a:p>
          <a:p>
            <a:pPr algn="ctr"/>
            <a:r>
              <a:rPr lang="en-US" b="1" dirty="0" smtClean="0"/>
              <a:t> according to the position of technological beams</a:t>
            </a:r>
            <a:endParaRPr lang="ru-RU" b="1" dirty="0"/>
          </a:p>
        </p:txBody>
      </p:sp>
      <p:sp>
        <p:nvSpPr>
          <p:cNvPr id="10" name="Прямоугольник 9"/>
          <p:cNvSpPr/>
          <p:nvPr/>
        </p:nvSpPr>
        <p:spPr>
          <a:xfrm>
            <a:off x="0" y="5996226"/>
            <a:ext cx="9073008" cy="861774"/>
          </a:xfrm>
          <a:prstGeom prst="rect">
            <a:avLst/>
          </a:prstGeom>
        </p:spPr>
        <p:txBody>
          <a:bodyPr wrap="square">
            <a:spAutoFit/>
          </a:bodyPr>
          <a:lstStyle/>
          <a:p>
            <a:pPr lvl="0" fontAlgn="base">
              <a:spcBef>
                <a:spcPct val="0"/>
              </a:spcBef>
              <a:spcAft>
                <a:spcPct val="0"/>
              </a:spcAft>
            </a:pPr>
            <a:r>
              <a:rPr lang="en-US" b="1" dirty="0" smtClean="0">
                <a:latin typeface="Arial" pitchFamily="34" charset="0"/>
                <a:ea typeface="Times New Roman" pitchFamily="18" charset="0"/>
                <a:cs typeface="Arial" pitchFamily="34" charset="0"/>
              </a:rPr>
              <a:t>Procedures:</a:t>
            </a:r>
            <a:endParaRPr lang="ru-RU" b="1" dirty="0" smtClean="0">
              <a:latin typeface="Arial" pitchFamily="34" charset="0"/>
              <a:ea typeface="Times New Roman" pitchFamily="18" charset="0"/>
              <a:cs typeface="Arial" pitchFamily="34" charset="0"/>
            </a:endParaRPr>
          </a:p>
          <a:p>
            <a:pPr fontAlgn="base">
              <a:spcBef>
                <a:spcPct val="0"/>
              </a:spcBef>
              <a:spcAft>
                <a:spcPct val="0"/>
              </a:spcAft>
              <a:buFontTx/>
              <a:buChar char="-"/>
            </a:pPr>
            <a:r>
              <a:rPr lang="en-US" sz="1600" b="1" dirty="0" smtClean="0">
                <a:latin typeface="Arial" pitchFamily="34" charset="0"/>
                <a:cs typeface="Arial" pitchFamily="34" charset="0"/>
              </a:rPr>
              <a:t> Rotating of</a:t>
            </a:r>
            <a:r>
              <a:rPr lang="en-US" sz="1600" b="1" dirty="0" smtClean="0">
                <a:latin typeface="Arial" pitchFamily="34" charset="0"/>
                <a:ea typeface="Times New Roman" pitchFamily="18" charset="0"/>
                <a:cs typeface="Arial" pitchFamily="34" charset="0"/>
              </a:rPr>
              <a:t> technological device by means of </a:t>
            </a:r>
            <a:r>
              <a:rPr lang="en-US" sz="1600" b="1" dirty="0" smtClean="0">
                <a:latin typeface="Arial" pitchFamily="34" charset="0"/>
                <a:cs typeface="Arial" pitchFamily="34" charset="0"/>
              </a:rPr>
              <a:t>transfer worm;</a:t>
            </a:r>
          </a:p>
          <a:p>
            <a:pPr lvl="0" fontAlgn="base">
              <a:spcBef>
                <a:spcPct val="0"/>
              </a:spcBef>
              <a:spcAft>
                <a:spcPct val="0"/>
              </a:spcAft>
              <a:buFontTx/>
              <a:buChar char="-"/>
            </a:pPr>
            <a:r>
              <a:rPr lang="en-US" sz="1600" b="1" dirty="0" smtClean="0">
                <a:latin typeface="Arial" pitchFamily="34" charset="0"/>
                <a:cs typeface="Arial" pitchFamily="34" charset="0"/>
              </a:rPr>
              <a:t> Adjusting of the tilting according to position of technological beams;</a:t>
            </a:r>
          </a:p>
        </p:txBody>
      </p:sp>
      <p:sp>
        <p:nvSpPr>
          <p:cNvPr id="9" name="Стрелка вправо 8"/>
          <p:cNvSpPr/>
          <p:nvPr/>
        </p:nvSpPr>
        <p:spPr>
          <a:xfrm rot="20280000">
            <a:off x="3243718" y="4403885"/>
            <a:ext cx="684000" cy="288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1" name="Круговая стрелка 10"/>
          <p:cNvSpPr/>
          <p:nvPr/>
        </p:nvSpPr>
        <p:spPr>
          <a:xfrm>
            <a:off x="785786" y="3143248"/>
            <a:ext cx="978408" cy="978408"/>
          </a:xfrm>
          <a:prstGeom prst="circular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HEP BARREL MODEL\BEARINGS BARREL VERSION\2-21.jpg"/>
          <p:cNvPicPr>
            <a:picLocks noChangeAspect="1" noChangeArrowheads="1"/>
          </p:cNvPicPr>
          <p:nvPr/>
        </p:nvPicPr>
        <p:blipFill>
          <a:blip r:embed="rId3" cstate="print"/>
          <a:srcRect/>
          <a:stretch>
            <a:fillRect/>
          </a:stretch>
        </p:blipFill>
        <p:spPr bwMode="auto">
          <a:xfrm>
            <a:off x="1043608" y="332656"/>
            <a:ext cx="7266098" cy="5701382"/>
          </a:xfrm>
          <a:prstGeom prst="rect">
            <a:avLst/>
          </a:prstGeom>
          <a:noFill/>
          <a:ln w="3175">
            <a:solidFill>
              <a:schemeClr val="tx1"/>
            </a:solidFill>
            <a:miter lim="800000"/>
            <a:headEnd/>
            <a:tailEnd/>
          </a:ln>
        </p:spPr>
      </p:pic>
      <p:sp>
        <p:nvSpPr>
          <p:cNvPr id="2" name="Заголовок 1"/>
          <p:cNvSpPr>
            <a:spLocks noGrp="1"/>
          </p:cNvSpPr>
          <p:nvPr>
            <p:ph type="title"/>
          </p:nvPr>
        </p:nvSpPr>
        <p:spPr>
          <a:xfrm>
            <a:off x="0" y="5929330"/>
            <a:ext cx="8229600" cy="1143000"/>
          </a:xfrm>
        </p:spPr>
        <p:txBody>
          <a:bodyPr>
            <a:normAutofit/>
          </a:bodyPr>
          <a:lstStyle/>
          <a:p>
            <a:pPr algn="l"/>
            <a:r>
              <a:rPr lang="en-US" sz="1600" b="1" dirty="0" smtClean="0">
                <a:latin typeface="Arial" pitchFamily="34" charset="0"/>
                <a:ea typeface="Times New Roman" pitchFamily="18" charset="0"/>
                <a:cs typeface="Arial" pitchFamily="34" charset="0"/>
              </a:rPr>
              <a:t>Procedures:</a:t>
            </a:r>
            <a:br>
              <a:rPr lang="en-US" sz="1600" b="1" dirty="0" smtClean="0">
                <a:latin typeface="Arial" pitchFamily="34" charset="0"/>
                <a:ea typeface="Times New Roman" pitchFamily="18" charset="0"/>
                <a:cs typeface="Arial" pitchFamily="34" charset="0"/>
              </a:rPr>
            </a:br>
            <a:r>
              <a:rPr lang="en-US" sz="1600" b="1" dirty="0" smtClean="0">
                <a:latin typeface="Arial" pitchFamily="34" charset="0"/>
                <a:ea typeface="Times New Roman" pitchFamily="18" charset="0"/>
                <a:cs typeface="Arial" pitchFamily="34" charset="0"/>
              </a:rPr>
              <a:t>-</a:t>
            </a:r>
            <a:r>
              <a:rPr lang="ru-RU" sz="1600" b="1" dirty="0" smtClean="0">
                <a:latin typeface="Arial" pitchFamily="34" charset="0"/>
                <a:ea typeface="Times New Roman" pitchFamily="18" charset="0"/>
                <a:cs typeface="Arial" pitchFamily="34" charset="0"/>
              </a:rPr>
              <a:t> </a:t>
            </a:r>
            <a:r>
              <a:rPr lang="en-US" sz="1600" b="1" dirty="0" smtClean="0">
                <a:latin typeface="Arial" pitchFamily="34" charset="0"/>
                <a:cs typeface="Arial" pitchFamily="34" charset="0"/>
              </a:rPr>
              <a:t>Slice to be rolled in </a:t>
            </a:r>
            <a:r>
              <a:rPr lang="en-US" sz="1600" b="1" dirty="0" smtClean="0">
                <a:latin typeface="Arial" pitchFamily="34" charset="0"/>
                <a:cs typeface="Arial" pitchFamily="34" charset="0"/>
              </a:rPr>
              <a:t>till </a:t>
            </a:r>
            <a:r>
              <a:rPr lang="en-US" sz="1600" b="1" dirty="0" smtClean="0">
                <a:latin typeface="Arial" pitchFamily="34" charset="0"/>
                <a:cs typeface="Arial" pitchFamily="34" charset="0"/>
              </a:rPr>
              <a:t>the stop on the flange;</a:t>
            </a:r>
            <a:endParaRPr lang="ru-RU" sz="1600" b="1" dirty="0">
              <a:latin typeface="Arial" pitchFamily="34" charset="0"/>
              <a:cs typeface="Arial" pitchFamily="34" charset="0"/>
            </a:endParaRPr>
          </a:p>
        </p:txBody>
      </p:sp>
      <p:sp>
        <p:nvSpPr>
          <p:cNvPr id="4" name="TextBox 3"/>
          <p:cNvSpPr txBox="1"/>
          <p:nvPr/>
        </p:nvSpPr>
        <p:spPr>
          <a:xfrm>
            <a:off x="2051159" y="0"/>
            <a:ext cx="4853380" cy="369332"/>
          </a:xfrm>
          <a:prstGeom prst="rect">
            <a:avLst/>
          </a:prstGeom>
          <a:noFill/>
        </p:spPr>
        <p:txBody>
          <a:bodyPr wrap="none" rtlCol="0">
            <a:spAutoFit/>
          </a:bodyPr>
          <a:lstStyle/>
          <a:p>
            <a:pPr algn="ctr"/>
            <a:r>
              <a:rPr lang="en-US" b="1" dirty="0" smtClean="0"/>
              <a:t>STEP 7</a:t>
            </a:r>
            <a:r>
              <a:rPr lang="ru-RU" b="1" dirty="0" smtClean="0"/>
              <a:t>- </a:t>
            </a:r>
            <a:r>
              <a:rPr lang="en-US" b="1" dirty="0" smtClean="0"/>
              <a:t>Rolling in of Slice to the working position</a:t>
            </a:r>
            <a:endParaRPr lang="ru-RU" b="1" dirty="0"/>
          </a:p>
        </p:txBody>
      </p:sp>
      <p:cxnSp>
        <p:nvCxnSpPr>
          <p:cNvPr id="7" name="Прямая со стрелкой 6"/>
          <p:cNvCxnSpPr/>
          <p:nvPr/>
        </p:nvCxnSpPr>
        <p:spPr>
          <a:xfrm rot="5400000" flipH="1" flipV="1">
            <a:off x="1321571" y="3178967"/>
            <a:ext cx="4643470" cy="142876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HEP BARREL MODEL\BEARINGS BARREL VERSION\2-3.jpg"/>
          <p:cNvPicPr>
            <a:picLocks noChangeAspect="1" noChangeArrowheads="1"/>
          </p:cNvPicPr>
          <p:nvPr/>
        </p:nvPicPr>
        <p:blipFill>
          <a:blip r:embed="rId2" cstate="print"/>
          <a:srcRect/>
          <a:stretch>
            <a:fillRect/>
          </a:stretch>
        </p:blipFill>
        <p:spPr bwMode="auto">
          <a:xfrm>
            <a:off x="1112838" y="300038"/>
            <a:ext cx="6388119" cy="5778191"/>
          </a:xfrm>
          <a:prstGeom prst="rect">
            <a:avLst/>
          </a:prstGeom>
          <a:noFill/>
          <a:ln w="3175">
            <a:solidFill>
              <a:schemeClr val="tx1"/>
            </a:solidFill>
            <a:miter lim="800000"/>
            <a:headEnd/>
            <a:tailEnd/>
          </a:ln>
        </p:spPr>
      </p:pic>
      <p:sp>
        <p:nvSpPr>
          <p:cNvPr id="6" name="TextBox 5"/>
          <p:cNvSpPr txBox="1"/>
          <p:nvPr/>
        </p:nvSpPr>
        <p:spPr>
          <a:xfrm>
            <a:off x="2157822" y="0"/>
            <a:ext cx="4640053" cy="369332"/>
          </a:xfrm>
          <a:prstGeom prst="rect">
            <a:avLst/>
          </a:prstGeom>
          <a:noFill/>
        </p:spPr>
        <p:txBody>
          <a:bodyPr wrap="none" rtlCol="0">
            <a:spAutoFit/>
          </a:bodyPr>
          <a:lstStyle/>
          <a:p>
            <a:pPr algn="ctr"/>
            <a:r>
              <a:rPr lang="en-US" b="1" dirty="0" smtClean="0"/>
              <a:t>STEP 8</a:t>
            </a:r>
            <a:r>
              <a:rPr lang="ru-RU" b="1" dirty="0" smtClean="0"/>
              <a:t>- </a:t>
            </a:r>
            <a:r>
              <a:rPr lang="en-US" b="1" dirty="0" smtClean="0"/>
              <a:t>Slice mounting  at the working position</a:t>
            </a:r>
            <a:endParaRPr lang="ru-RU" b="1" dirty="0"/>
          </a:p>
        </p:txBody>
      </p:sp>
      <p:sp>
        <p:nvSpPr>
          <p:cNvPr id="9" name="Заголовок 1"/>
          <p:cNvSpPr txBox="1">
            <a:spLocks/>
          </p:cNvSpPr>
          <p:nvPr/>
        </p:nvSpPr>
        <p:spPr>
          <a:xfrm>
            <a:off x="0" y="5949280"/>
            <a:ext cx="9001156" cy="1143000"/>
          </a:xfrm>
          <a:prstGeom prst="rect">
            <a:avLst/>
          </a:prstGeom>
        </p:spPr>
        <p:txBody>
          <a:bodyPr vert="horz" lIns="91440" tIns="45720" rIns="91440" bIns="45720" rtlCol="0" anchor="ctr">
            <a:normAutofit/>
          </a:bodyPr>
          <a:lstStyle/>
          <a:p>
            <a:pPr lvl="0">
              <a:spcBef>
                <a:spcPct val="0"/>
              </a:spcBef>
              <a:defRPr/>
            </a:pP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Procedures:</a:t>
            </a:r>
            <a:r>
              <a:rPr kumimoji="0" lang="ru-RU"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r>
            <a:br>
              <a:rPr kumimoji="0" lang="ru-RU"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b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Slice </a:t>
            </a:r>
            <a:r>
              <a:rPr lang="en-US" sz="1600" b="1" dirty="0" smtClean="0">
                <a:latin typeface="Arial" pitchFamily="34" charset="0"/>
                <a:ea typeface="+mj-ea"/>
                <a:cs typeface="Arial" pitchFamily="34" charset="0"/>
              </a:rPr>
              <a:t>to be fixed to the </a:t>
            </a:r>
            <a:r>
              <a:rPr lang="en-US" sz="1600" b="1" dirty="0" smtClean="0">
                <a:latin typeface="Arial" pitchFamily="34" charset="0"/>
                <a:cs typeface="Arial" pitchFamily="34" charset="0"/>
              </a:rPr>
              <a:t>downstream </a:t>
            </a:r>
            <a:r>
              <a:rPr lang="en-US" sz="1600" b="1" dirty="0" smtClean="0">
                <a:latin typeface="Arial" pitchFamily="34" charset="0"/>
                <a:ea typeface="+mj-ea"/>
                <a:cs typeface="Arial" pitchFamily="34" charset="0"/>
              </a:rPr>
              <a:t>ring </a:t>
            </a:r>
            <a:r>
              <a:rPr lang="en-US" sz="1600" b="1" dirty="0" smtClean="0">
                <a:latin typeface="Arial" pitchFamily="34" charset="0"/>
                <a:cs typeface="Arial" pitchFamily="34" charset="0"/>
              </a:rPr>
              <a:t>with the use of </a:t>
            </a:r>
            <a:r>
              <a:rPr lang="ru-RU" sz="1600" b="1" dirty="0" smtClean="0">
                <a:latin typeface="Arial" pitchFamily="34" charset="0"/>
                <a:ea typeface="Times New Roman" pitchFamily="18" charset="0"/>
                <a:cs typeface="Arial" pitchFamily="34" charset="0"/>
              </a:rPr>
              <a:t>2</a:t>
            </a:r>
            <a:r>
              <a:rPr lang="en-US" sz="1600" b="1" dirty="0" smtClean="0">
                <a:latin typeface="Arial" pitchFamily="34" charset="0"/>
                <a:ea typeface="Times New Roman" pitchFamily="18" charset="0"/>
                <a:cs typeface="Arial" pitchFamily="34" charset="0"/>
              </a:rPr>
              <a:t> centering pins and </a:t>
            </a:r>
            <a:r>
              <a:rPr lang="ru-RU" sz="1600" b="1" dirty="0" smtClean="0">
                <a:latin typeface="Arial" pitchFamily="34" charset="0"/>
                <a:ea typeface="Times New Roman" pitchFamily="18" charset="0"/>
                <a:cs typeface="Arial" pitchFamily="34" charset="0"/>
              </a:rPr>
              <a:t>2</a:t>
            </a:r>
            <a:r>
              <a:rPr lang="en-US" sz="1600" b="1" dirty="0" smtClean="0">
                <a:latin typeface="Arial" pitchFamily="34" charset="0"/>
                <a:ea typeface="Times New Roman" pitchFamily="18" charset="0"/>
                <a:cs typeface="Arial" pitchFamily="34" charset="0"/>
              </a:rPr>
              <a:t>  bolts</a:t>
            </a:r>
            <a:r>
              <a:rPr lang="en-US" sz="1600" b="1" dirty="0" smtClean="0">
                <a:latin typeface="Arial" pitchFamily="34" charset="0"/>
                <a:ea typeface="+mj-ea"/>
                <a:cs typeface="Arial" pitchFamily="34" charset="0"/>
              </a:rPr>
              <a:t> M16   and </a:t>
            </a:r>
            <a:r>
              <a:rPr lang="en-US" sz="1600" b="1" dirty="0" smtClean="0">
                <a:latin typeface="Arial" pitchFamily="34" charset="0"/>
                <a:cs typeface="Arial" pitchFamily="34" charset="0"/>
              </a:rPr>
              <a:t>by the bracket </a:t>
            </a:r>
            <a:r>
              <a:rPr lang="en-US" sz="1600" b="1" dirty="0" smtClean="0">
                <a:latin typeface="Arial" pitchFamily="34" charset="0"/>
                <a:ea typeface="+mj-ea"/>
                <a:cs typeface="Arial" pitchFamily="34" charset="0"/>
              </a:rPr>
              <a:t>from </a:t>
            </a:r>
            <a:r>
              <a:rPr lang="en-US" sz="1600" b="1" dirty="0" smtClean="0">
                <a:latin typeface="Arial" pitchFamily="34" charset="0"/>
                <a:cs typeface="Arial" pitchFamily="34" charset="0"/>
              </a:rPr>
              <a:t>upstream </a:t>
            </a:r>
            <a:r>
              <a:rPr lang="en-US" sz="1600" b="1" dirty="0" smtClean="0">
                <a:latin typeface="Arial" pitchFamily="34" charset="0"/>
                <a:ea typeface="+mj-ea"/>
                <a:cs typeface="Arial" pitchFamily="34" charset="0"/>
              </a:rPr>
              <a:t> side.</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endParaRPr kumimoji="0" lang="ru-RU" sz="1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cxnSp>
        <p:nvCxnSpPr>
          <p:cNvPr id="17" name="Прямая со стрелкой 16"/>
          <p:cNvCxnSpPr/>
          <p:nvPr/>
        </p:nvCxnSpPr>
        <p:spPr>
          <a:xfrm rot="5400000" flipH="1" flipV="1">
            <a:off x="2502578" y="5367516"/>
            <a:ext cx="1559666" cy="70697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HEP BARREL MODEL\BEARINGS BARREL VERSION\3-22.jpg"/>
          <p:cNvPicPr>
            <a:picLocks noChangeAspect="1" noChangeArrowheads="1"/>
          </p:cNvPicPr>
          <p:nvPr/>
        </p:nvPicPr>
        <p:blipFill>
          <a:blip r:embed="rId2" cstate="print"/>
          <a:srcRect/>
          <a:stretch>
            <a:fillRect/>
          </a:stretch>
        </p:blipFill>
        <p:spPr bwMode="auto">
          <a:xfrm>
            <a:off x="899592" y="404664"/>
            <a:ext cx="7885113" cy="5468937"/>
          </a:xfrm>
          <a:prstGeom prst="rect">
            <a:avLst/>
          </a:prstGeom>
          <a:noFill/>
          <a:ln w="3175">
            <a:solidFill>
              <a:schemeClr val="tx1"/>
            </a:solidFill>
            <a:miter lim="800000"/>
            <a:headEnd/>
            <a:tailEnd/>
          </a:ln>
        </p:spPr>
      </p:pic>
      <p:cxnSp>
        <p:nvCxnSpPr>
          <p:cNvPr id="7" name="Прямая со стрелкой 6"/>
          <p:cNvCxnSpPr/>
          <p:nvPr/>
        </p:nvCxnSpPr>
        <p:spPr>
          <a:xfrm flipV="1">
            <a:off x="3347864" y="2780928"/>
            <a:ext cx="432048" cy="367240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V="1">
            <a:off x="2483768" y="4437112"/>
            <a:ext cx="288032" cy="194421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06473" y="0"/>
            <a:ext cx="4942764" cy="369332"/>
          </a:xfrm>
          <a:prstGeom prst="rect">
            <a:avLst/>
          </a:prstGeom>
          <a:noFill/>
        </p:spPr>
        <p:txBody>
          <a:bodyPr wrap="none" rtlCol="0">
            <a:spAutoFit/>
          </a:bodyPr>
          <a:lstStyle/>
          <a:p>
            <a:pPr algn="ctr"/>
            <a:r>
              <a:rPr lang="en-US" b="1" dirty="0" smtClean="0"/>
              <a:t>STEP 9</a:t>
            </a:r>
            <a:r>
              <a:rPr lang="ru-RU" b="1" dirty="0" smtClean="0"/>
              <a:t>- </a:t>
            </a:r>
            <a:r>
              <a:rPr lang="en-US" b="1" dirty="0" smtClean="0"/>
              <a:t>Dismounting of the technological bracket</a:t>
            </a:r>
            <a:endParaRPr lang="ru-RU" b="1" dirty="0"/>
          </a:p>
        </p:txBody>
      </p:sp>
      <p:sp>
        <p:nvSpPr>
          <p:cNvPr id="9" name="Заголовок 1"/>
          <p:cNvSpPr txBox="1">
            <a:spLocks/>
          </p:cNvSpPr>
          <p:nvPr/>
        </p:nvSpPr>
        <p:spPr>
          <a:xfrm>
            <a:off x="0" y="5949280"/>
            <a:ext cx="9324528"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Procedures:</a:t>
            </a:r>
            <a:r>
              <a:rPr kumimoji="0" lang="ru-RU"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r>
            <a:br>
              <a:rPr kumimoji="0" lang="ru-RU"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b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t>
            </a:r>
            <a:r>
              <a:rPr lang="en-US" sz="1600" b="1" dirty="0" smtClean="0">
                <a:latin typeface="Arial" pitchFamily="34" charset="0"/>
                <a:ea typeface="+mj-ea"/>
                <a:cs typeface="Arial" pitchFamily="34" charset="0"/>
              </a:rPr>
              <a:t>Removal of the left technological beam (blue color)</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t>
            </a:r>
            <a:b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t>
            </a:r>
            <a:r>
              <a:rPr kumimoji="0" lang="en-US" sz="1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Removal of the guide (Yellow color).</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endParaRPr kumimoji="0" lang="ru-RU" sz="1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1" name="Стрелка вправо 10"/>
          <p:cNvSpPr/>
          <p:nvPr/>
        </p:nvSpPr>
        <p:spPr>
          <a:xfrm rot="-13800000">
            <a:off x="1242358" y="4550151"/>
            <a:ext cx="828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D:\IHEP BARREL MODEL\LAGERS BARREL VERSION\3-6.jpg"/>
          <p:cNvPicPr>
            <a:picLocks noChangeAspect="1" noChangeArrowheads="1"/>
          </p:cNvPicPr>
          <p:nvPr/>
        </p:nvPicPr>
        <p:blipFill>
          <a:blip r:embed="rId2" cstate="print"/>
          <a:srcRect/>
          <a:stretch>
            <a:fillRect/>
          </a:stretch>
        </p:blipFill>
        <p:spPr bwMode="auto">
          <a:xfrm>
            <a:off x="4499992" y="3212976"/>
            <a:ext cx="3346535" cy="2726185"/>
          </a:xfrm>
          <a:prstGeom prst="rect">
            <a:avLst/>
          </a:prstGeom>
          <a:noFill/>
          <a:ln w="3175">
            <a:solidFill>
              <a:schemeClr val="tx1"/>
            </a:solidFill>
            <a:miter lim="800000"/>
            <a:headEnd/>
            <a:tailEnd/>
          </a:ln>
        </p:spPr>
      </p:pic>
      <p:pic>
        <p:nvPicPr>
          <p:cNvPr id="8196" name="Picture 4" descr="D:\IHEP BARREL MODEL\LAGERS BARREL VERSION\3-4.jpg"/>
          <p:cNvPicPr>
            <a:picLocks noChangeAspect="1" noChangeArrowheads="1"/>
          </p:cNvPicPr>
          <p:nvPr/>
        </p:nvPicPr>
        <p:blipFill>
          <a:blip r:embed="rId3" cstate="print"/>
          <a:srcRect/>
          <a:stretch>
            <a:fillRect/>
          </a:stretch>
        </p:blipFill>
        <p:spPr bwMode="auto">
          <a:xfrm>
            <a:off x="395536" y="3212976"/>
            <a:ext cx="3779912" cy="2914988"/>
          </a:xfrm>
          <a:prstGeom prst="rect">
            <a:avLst/>
          </a:prstGeom>
          <a:noFill/>
          <a:ln w="3175">
            <a:solidFill>
              <a:schemeClr val="tx1"/>
            </a:solidFill>
            <a:miter lim="800000"/>
            <a:headEnd/>
            <a:tailEnd/>
          </a:ln>
        </p:spPr>
      </p:pic>
      <p:pic>
        <p:nvPicPr>
          <p:cNvPr id="8194" name="Picture 2" descr="D:\IHEP BARREL MODEL\LAGERS BARREL VERSION\3-2.jpg"/>
          <p:cNvPicPr>
            <a:picLocks noGrp="1" noChangeAspect="1" noChangeArrowheads="1"/>
          </p:cNvPicPr>
          <p:nvPr>
            <p:ph idx="1"/>
          </p:nvPr>
        </p:nvPicPr>
        <p:blipFill>
          <a:blip r:embed="rId4" cstate="print"/>
          <a:srcRect/>
          <a:stretch>
            <a:fillRect/>
          </a:stretch>
        </p:blipFill>
        <p:spPr bwMode="auto">
          <a:xfrm>
            <a:off x="0" y="404664"/>
            <a:ext cx="4205146" cy="2769171"/>
          </a:xfrm>
          <a:prstGeom prst="rect">
            <a:avLst/>
          </a:prstGeom>
          <a:noFill/>
          <a:ln w="3175">
            <a:solidFill>
              <a:schemeClr val="tx1"/>
            </a:solidFill>
            <a:miter lim="800000"/>
            <a:headEnd/>
            <a:tailEnd/>
          </a:ln>
        </p:spPr>
      </p:pic>
      <p:pic>
        <p:nvPicPr>
          <p:cNvPr id="8195" name="Picture 3" descr="D:\IHEP BARREL MODEL\LAGERS BARREL VERSION\3-3.jpg"/>
          <p:cNvPicPr>
            <a:picLocks noChangeAspect="1" noChangeArrowheads="1"/>
          </p:cNvPicPr>
          <p:nvPr/>
        </p:nvPicPr>
        <p:blipFill>
          <a:blip r:embed="rId5" cstate="print"/>
          <a:srcRect/>
          <a:stretch>
            <a:fillRect/>
          </a:stretch>
        </p:blipFill>
        <p:spPr bwMode="auto">
          <a:xfrm>
            <a:off x="4499992" y="404664"/>
            <a:ext cx="3678570" cy="2836836"/>
          </a:xfrm>
          <a:prstGeom prst="rect">
            <a:avLst/>
          </a:prstGeom>
          <a:noFill/>
          <a:ln w="3175">
            <a:solidFill>
              <a:schemeClr val="tx1"/>
            </a:solidFill>
            <a:miter lim="800000"/>
            <a:headEnd/>
            <a:tailEnd/>
          </a:ln>
        </p:spPr>
      </p:pic>
      <p:sp>
        <p:nvSpPr>
          <p:cNvPr id="7" name="TextBox 6"/>
          <p:cNvSpPr txBox="1"/>
          <p:nvPr/>
        </p:nvSpPr>
        <p:spPr>
          <a:xfrm>
            <a:off x="1193603" y="0"/>
            <a:ext cx="6568529" cy="369332"/>
          </a:xfrm>
          <a:prstGeom prst="rect">
            <a:avLst/>
          </a:prstGeom>
          <a:noFill/>
        </p:spPr>
        <p:txBody>
          <a:bodyPr wrap="none" rtlCol="0">
            <a:spAutoFit/>
          </a:bodyPr>
          <a:lstStyle/>
          <a:p>
            <a:pPr algn="ctr"/>
            <a:r>
              <a:rPr lang="en-US" b="1" dirty="0" smtClean="0"/>
              <a:t>STEP 10</a:t>
            </a:r>
            <a:r>
              <a:rPr lang="ru-RU" b="1" dirty="0" smtClean="0"/>
              <a:t>- </a:t>
            </a:r>
            <a:r>
              <a:rPr lang="en-US" b="1" dirty="0" smtClean="0"/>
              <a:t>Installation of the technological beam in the next position</a:t>
            </a:r>
            <a:endParaRPr lang="ru-RU" b="1" dirty="0"/>
          </a:p>
        </p:txBody>
      </p:sp>
      <p:sp>
        <p:nvSpPr>
          <p:cNvPr id="8" name="Заголовок 1"/>
          <p:cNvSpPr txBox="1">
            <a:spLocks/>
          </p:cNvSpPr>
          <p:nvPr/>
        </p:nvSpPr>
        <p:spPr>
          <a:xfrm>
            <a:off x="0" y="592933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Procedures:</a:t>
            </a:r>
            <a:r>
              <a:rPr kumimoji="0" lang="ru-RU"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r>
            <a:br>
              <a:rPr kumimoji="0" lang="ru-RU"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b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Installation of the guide </a:t>
            </a:r>
            <a:r>
              <a:rPr kumimoji="0" lang="en-US" sz="16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(yellow color) in new position</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latin typeface="Arial" pitchFamily="34" charset="0"/>
                <a:ea typeface="+mj-ea"/>
                <a:cs typeface="Arial" pitchFamily="34" charset="0"/>
              </a:rPr>
              <a:t>- Installation of the technological beam in new position.</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endParaRPr kumimoji="0" lang="ru-RU" sz="1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Стрелка вправо 8"/>
          <p:cNvSpPr/>
          <p:nvPr/>
        </p:nvSpPr>
        <p:spPr>
          <a:xfrm rot="-1200000">
            <a:off x="359039" y="2053730"/>
            <a:ext cx="864000" cy="360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rot="-1200000">
            <a:off x="719079" y="4718025"/>
            <a:ext cx="864000" cy="360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 стрелкой 6"/>
          <p:cNvCxnSpPr/>
          <p:nvPr/>
        </p:nvCxnSpPr>
        <p:spPr>
          <a:xfrm flipH="1">
            <a:off x="2915816" y="692696"/>
            <a:ext cx="4320480" cy="25922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70778" y="0"/>
            <a:ext cx="7941982" cy="646331"/>
          </a:xfrm>
          <a:prstGeom prst="rect">
            <a:avLst/>
          </a:prstGeom>
          <a:noFill/>
        </p:spPr>
        <p:txBody>
          <a:bodyPr wrap="none" rtlCol="0">
            <a:spAutoFit/>
          </a:bodyPr>
          <a:lstStyle/>
          <a:p>
            <a:pPr algn="ctr"/>
            <a:r>
              <a:rPr lang="en-US" b="1" dirty="0" smtClean="0"/>
              <a:t>STEP 11- Installation of the rotary device (cantilever)  in the preliminary position. </a:t>
            </a:r>
          </a:p>
          <a:p>
            <a:pPr algn="ctr"/>
            <a:r>
              <a:rPr lang="en-US" b="1" dirty="0" smtClean="0"/>
              <a:t>Installation and attachment of the slice to the rotating platform .</a:t>
            </a:r>
            <a:endParaRPr lang="ru-RU" b="1" dirty="0"/>
          </a:p>
        </p:txBody>
      </p:sp>
      <p:sp>
        <p:nvSpPr>
          <p:cNvPr id="9" name="Прямоугольник 8"/>
          <p:cNvSpPr/>
          <p:nvPr/>
        </p:nvSpPr>
        <p:spPr>
          <a:xfrm>
            <a:off x="0" y="5934670"/>
            <a:ext cx="9073008" cy="861774"/>
          </a:xfrm>
          <a:prstGeom prst="rect">
            <a:avLst/>
          </a:prstGeom>
        </p:spPr>
        <p:txBody>
          <a:bodyPr wrap="square">
            <a:spAutoFit/>
          </a:bodyPr>
          <a:lstStyle/>
          <a:p>
            <a:pPr lvl="0" fontAlgn="base">
              <a:spcBef>
                <a:spcPct val="0"/>
              </a:spcBef>
              <a:spcAft>
                <a:spcPct val="0"/>
              </a:spcAft>
            </a:pPr>
            <a:r>
              <a:rPr lang="en-US" sz="1600" b="1" dirty="0" smtClean="0">
                <a:latin typeface="Arial" pitchFamily="34" charset="0"/>
                <a:ea typeface="Times New Roman" pitchFamily="18" charset="0"/>
                <a:cs typeface="Arial" pitchFamily="34" charset="0"/>
              </a:rPr>
              <a:t>Procedures:</a:t>
            </a:r>
            <a:endParaRPr lang="ru-RU" sz="1600" b="1" dirty="0" smtClean="0">
              <a:latin typeface="Arial" pitchFamily="34" charset="0"/>
              <a:ea typeface="Times New Roman" pitchFamily="18" charset="0"/>
              <a:cs typeface="Arial" pitchFamily="34" charset="0"/>
            </a:endParaRPr>
          </a:p>
          <a:p>
            <a:pPr fontAlgn="base">
              <a:spcBef>
                <a:spcPct val="0"/>
              </a:spcBef>
              <a:spcAft>
                <a:spcPct val="0"/>
              </a:spcAft>
              <a:buFontTx/>
              <a:buChar char="-"/>
            </a:pPr>
            <a:r>
              <a:rPr lang="en-US" sz="1600" b="1" dirty="0" smtClean="0">
                <a:latin typeface="Arial" pitchFamily="34" charset="0"/>
                <a:cs typeface="Arial" pitchFamily="34" charset="0"/>
              </a:rPr>
              <a:t> The following slice to be install on the rotary </a:t>
            </a:r>
            <a:r>
              <a:rPr lang="en-US" sz="1600" b="1" dirty="0" smtClean="0"/>
              <a:t>platform</a:t>
            </a:r>
            <a:r>
              <a:rPr lang="en-US" sz="1600" b="1" dirty="0" smtClean="0">
                <a:latin typeface="Arial" pitchFamily="34" charset="0"/>
                <a:cs typeface="Arial" pitchFamily="34" charset="0"/>
              </a:rPr>
              <a:t> of technological device;</a:t>
            </a:r>
          </a:p>
          <a:p>
            <a:pPr lvl="0" fontAlgn="base">
              <a:spcBef>
                <a:spcPct val="0"/>
              </a:spcBef>
              <a:spcAft>
                <a:spcPct val="0"/>
              </a:spcAft>
              <a:buFontTx/>
              <a:buChar char="-"/>
            </a:pPr>
            <a:r>
              <a:rPr lang="en-US" sz="1600" b="1" dirty="0" smtClean="0">
                <a:latin typeface="Arial" pitchFamily="34" charset="0"/>
                <a:cs typeface="Arial" pitchFamily="34" charset="0"/>
              </a:rPr>
              <a:t> Adjusting of the slice and installation special guide rails to fix the slice on the platform.</a:t>
            </a:r>
            <a:endParaRPr lang="ru-RU" sz="1600" b="1" dirty="0" smtClean="0">
              <a:latin typeface="Arial" pitchFamily="34" charset="0"/>
              <a:cs typeface="Arial" pitchFamily="34" charset="0"/>
            </a:endParaRPr>
          </a:p>
        </p:txBody>
      </p:sp>
      <p:pic>
        <p:nvPicPr>
          <p:cNvPr id="1026" name="Picture 2" descr="D:\IHEP BARREL MODEL\BEARINGS BARREL VERSION\2-1-0.jpg"/>
          <p:cNvPicPr>
            <a:picLocks noChangeAspect="1" noChangeArrowheads="1"/>
          </p:cNvPicPr>
          <p:nvPr/>
        </p:nvPicPr>
        <p:blipFill>
          <a:blip r:embed="rId2" cstate="print"/>
          <a:srcRect/>
          <a:stretch>
            <a:fillRect/>
          </a:stretch>
        </p:blipFill>
        <p:spPr bwMode="auto">
          <a:xfrm>
            <a:off x="1115616" y="620688"/>
            <a:ext cx="6651387" cy="5320158"/>
          </a:xfrm>
          <a:prstGeom prst="rect">
            <a:avLst/>
          </a:prstGeom>
          <a:noFill/>
          <a:ln w="3175">
            <a:solidFill>
              <a:schemeClr val="tx1"/>
            </a:solidFill>
            <a:miter lim="800000"/>
            <a:headEnd/>
            <a:tailEnd/>
          </a:ln>
        </p:spPr>
      </p:pic>
      <p:sp>
        <p:nvSpPr>
          <p:cNvPr id="8" name="Стрелка вниз 7"/>
          <p:cNvSpPr/>
          <p:nvPr/>
        </p:nvSpPr>
        <p:spPr>
          <a:xfrm>
            <a:off x="2571736" y="1428736"/>
            <a:ext cx="268608" cy="61836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Прямая со стрелкой 10"/>
          <p:cNvCxnSpPr/>
          <p:nvPr/>
        </p:nvCxnSpPr>
        <p:spPr>
          <a:xfrm rot="16200000" flipV="1">
            <a:off x="2571736" y="3786190"/>
            <a:ext cx="3929090" cy="150019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 стрелкой 6"/>
          <p:cNvCxnSpPr/>
          <p:nvPr/>
        </p:nvCxnSpPr>
        <p:spPr>
          <a:xfrm flipH="1">
            <a:off x="2915816" y="692696"/>
            <a:ext cx="4320480" cy="25922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75332" y="0"/>
            <a:ext cx="6532879" cy="646331"/>
          </a:xfrm>
          <a:prstGeom prst="rect">
            <a:avLst/>
          </a:prstGeom>
          <a:noFill/>
        </p:spPr>
        <p:txBody>
          <a:bodyPr wrap="none" rtlCol="0">
            <a:spAutoFit/>
          </a:bodyPr>
          <a:lstStyle/>
          <a:p>
            <a:pPr algn="ctr"/>
            <a:r>
              <a:rPr lang="en-US" b="1" dirty="0" smtClean="0"/>
              <a:t>STEP 12 Rotating and adjusting of technological device </a:t>
            </a:r>
          </a:p>
          <a:p>
            <a:pPr algn="ctr"/>
            <a:r>
              <a:rPr lang="en-US" b="1" dirty="0" smtClean="0"/>
              <a:t> according to the position of technological beam and previous slice</a:t>
            </a:r>
            <a:endParaRPr lang="ru-RU" b="1" dirty="0"/>
          </a:p>
        </p:txBody>
      </p:sp>
      <p:pic>
        <p:nvPicPr>
          <p:cNvPr id="2050" name="Picture 2" descr="D:\IHEP BARREL MODEL\BEARINGS BARREL VERSION\2-1-2.jpg"/>
          <p:cNvPicPr>
            <a:picLocks noChangeAspect="1" noChangeArrowheads="1"/>
          </p:cNvPicPr>
          <p:nvPr/>
        </p:nvPicPr>
        <p:blipFill>
          <a:blip r:embed="rId2" cstate="print"/>
          <a:srcRect/>
          <a:stretch>
            <a:fillRect/>
          </a:stretch>
        </p:blipFill>
        <p:spPr bwMode="auto">
          <a:xfrm>
            <a:off x="0" y="620688"/>
            <a:ext cx="7595946" cy="5256584"/>
          </a:xfrm>
          <a:prstGeom prst="rect">
            <a:avLst/>
          </a:prstGeom>
          <a:noFill/>
          <a:ln w="3175">
            <a:solidFill>
              <a:schemeClr val="tx1"/>
            </a:solidFill>
            <a:miter lim="800000"/>
            <a:headEnd/>
            <a:tailEnd/>
          </a:ln>
        </p:spPr>
      </p:pic>
      <p:sp>
        <p:nvSpPr>
          <p:cNvPr id="8" name="Прямоугольник 7"/>
          <p:cNvSpPr/>
          <p:nvPr/>
        </p:nvSpPr>
        <p:spPr>
          <a:xfrm>
            <a:off x="0" y="5780782"/>
            <a:ext cx="9073008" cy="1077218"/>
          </a:xfrm>
          <a:prstGeom prst="rect">
            <a:avLst/>
          </a:prstGeom>
        </p:spPr>
        <p:txBody>
          <a:bodyPr wrap="square">
            <a:spAutoFit/>
          </a:bodyPr>
          <a:lstStyle/>
          <a:p>
            <a:pPr lvl="0" fontAlgn="base">
              <a:spcBef>
                <a:spcPct val="0"/>
              </a:spcBef>
              <a:spcAft>
                <a:spcPct val="0"/>
              </a:spcAft>
            </a:pPr>
            <a:r>
              <a:rPr lang="en-US" sz="1600" b="1" dirty="0" smtClean="0">
                <a:latin typeface="Arial" pitchFamily="34" charset="0"/>
                <a:ea typeface="Times New Roman" pitchFamily="18" charset="0"/>
                <a:cs typeface="Arial" pitchFamily="34" charset="0"/>
              </a:rPr>
              <a:t>Procedures:</a:t>
            </a:r>
            <a:endParaRPr lang="ru-RU" sz="1600" b="1" dirty="0" smtClean="0">
              <a:latin typeface="Arial" pitchFamily="34" charset="0"/>
              <a:ea typeface="Times New Roman" pitchFamily="18" charset="0"/>
              <a:cs typeface="Arial" pitchFamily="34" charset="0"/>
            </a:endParaRPr>
          </a:p>
          <a:p>
            <a:pPr fontAlgn="base">
              <a:spcBef>
                <a:spcPct val="0"/>
              </a:spcBef>
              <a:spcAft>
                <a:spcPct val="0"/>
              </a:spcAft>
              <a:buFontTx/>
              <a:buChar char="-"/>
            </a:pPr>
            <a:r>
              <a:rPr lang="en-US" sz="1600" b="1" dirty="0" smtClean="0">
                <a:latin typeface="Arial" pitchFamily="34" charset="0"/>
                <a:cs typeface="Arial" pitchFamily="34" charset="0"/>
              </a:rPr>
              <a:t> Rotating</a:t>
            </a:r>
            <a:r>
              <a:rPr lang="en-US" sz="1600" b="1" dirty="0" smtClean="0">
                <a:latin typeface="Arial" pitchFamily="34" charset="0"/>
                <a:ea typeface="Times New Roman" pitchFamily="18" charset="0"/>
                <a:cs typeface="Arial" pitchFamily="34" charset="0"/>
              </a:rPr>
              <a:t> technological device by means of </a:t>
            </a:r>
            <a:r>
              <a:rPr lang="en-US" sz="1600" b="1" dirty="0" smtClean="0">
                <a:latin typeface="Arial" pitchFamily="34" charset="0"/>
                <a:cs typeface="Arial" pitchFamily="34" charset="0"/>
              </a:rPr>
              <a:t>transfer worm;</a:t>
            </a:r>
          </a:p>
          <a:p>
            <a:pPr lvl="0" fontAlgn="base">
              <a:spcBef>
                <a:spcPct val="0"/>
              </a:spcBef>
              <a:spcAft>
                <a:spcPct val="0"/>
              </a:spcAft>
              <a:buFontTx/>
              <a:buChar char="-"/>
            </a:pPr>
            <a:r>
              <a:rPr lang="en-US" sz="1600" b="1" dirty="0" smtClean="0">
                <a:latin typeface="Arial" pitchFamily="34" charset="0"/>
                <a:cs typeface="Arial" pitchFamily="34" charset="0"/>
              </a:rPr>
              <a:t> Adjusting of the tilting  according to position of technological beam</a:t>
            </a:r>
            <a:r>
              <a:rPr lang="ru-RU" sz="1600" b="1" dirty="0" smtClean="0">
                <a:latin typeface="Arial" pitchFamily="34" charset="0"/>
                <a:cs typeface="Arial" pitchFamily="34" charset="0"/>
              </a:rPr>
              <a:t> </a:t>
            </a:r>
            <a:r>
              <a:rPr lang="en-US" sz="1600" b="1" dirty="0" smtClean="0">
                <a:latin typeface="Arial" pitchFamily="34" charset="0"/>
                <a:cs typeface="Arial" pitchFamily="34" charset="0"/>
              </a:rPr>
              <a:t>and previous slice;</a:t>
            </a:r>
          </a:p>
          <a:p>
            <a:pPr lvl="0" fontAlgn="base">
              <a:spcBef>
                <a:spcPct val="0"/>
              </a:spcBef>
              <a:spcAft>
                <a:spcPct val="0"/>
              </a:spcAft>
              <a:buFontTx/>
              <a:buChar char="-"/>
            </a:pPr>
            <a:r>
              <a:rPr lang="en-US" sz="1600" b="1" dirty="0" smtClean="0">
                <a:latin typeface="Arial" pitchFamily="34" charset="0"/>
                <a:cs typeface="Arial" pitchFamily="34" charset="0"/>
              </a:rPr>
              <a:t> Push the slice till contact with rear flange. </a:t>
            </a:r>
            <a:endParaRPr lang="ru-RU" sz="1600" b="1" dirty="0" smtClean="0">
              <a:latin typeface="Arial" pitchFamily="34" charset="0"/>
              <a:cs typeface="Arial" pitchFamily="34" charset="0"/>
            </a:endParaRPr>
          </a:p>
        </p:txBody>
      </p:sp>
      <p:pic>
        <p:nvPicPr>
          <p:cNvPr id="1026" name="Picture 2" descr="D:\IHEP BARREL MODEL\BEARINGS BARREL VERSION\2-1-3.jpg"/>
          <p:cNvPicPr>
            <a:picLocks noChangeAspect="1" noChangeArrowheads="1"/>
          </p:cNvPicPr>
          <p:nvPr/>
        </p:nvPicPr>
        <p:blipFill>
          <a:blip r:embed="rId3" cstate="print"/>
          <a:srcRect/>
          <a:stretch>
            <a:fillRect/>
          </a:stretch>
        </p:blipFill>
        <p:spPr bwMode="auto">
          <a:xfrm>
            <a:off x="5179641" y="3212976"/>
            <a:ext cx="3964359" cy="2670250"/>
          </a:xfrm>
          <a:prstGeom prst="rect">
            <a:avLst/>
          </a:prstGeom>
          <a:noFill/>
          <a:ln w="3175">
            <a:solidFill>
              <a:schemeClr val="tx1"/>
            </a:solidFill>
            <a:miter lim="800000"/>
            <a:headEnd/>
            <a:tailEnd/>
          </a:ln>
        </p:spPr>
      </p:pic>
      <p:cxnSp>
        <p:nvCxnSpPr>
          <p:cNvPr id="10" name="Прямая со стрелкой 9"/>
          <p:cNvCxnSpPr/>
          <p:nvPr/>
        </p:nvCxnSpPr>
        <p:spPr>
          <a:xfrm flipV="1">
            <a:off x="5076056" y="5013176"/>
            <a:ext cx="720080" cy="108012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rot="10800000">
            <a:off x="1142976" y="3929066"/>
            <a:ext cx="4869184" cy="43603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Круговая стрелка 10"/>
          <p:cNvSpPr/>
          <p:nvPr/>
        </p:nvSpPr>
        <p:spPr>
          <a:xfrm>
            <a:off x="0" y="3068960"/>
            <a:ext cx="978408" cy="978408"/>
          </a:xfrm>
          <a:prstGeom prst="circular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Круговая стрелка 12"/>
          <p:cNvSpPr/>
          <p:nvPr/>
        </p:nvSpPr>
        <p:spPr>
          <a:xfrm rot="5400000">
            <a:off x="6643702" y="4357694"/>
            <a:ext cx="978408" cy="978408"/>
          </a:xfrm>
          <a:prstGeom prst="circular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333685"/>
            <a:ext cx="9144000" cy="4524315"/>
          </a:xfrm>
          <a:prstGeom prst="rect">
            <a:avLst/>
          </a:prstGeom>
          <a:noFill/>
        </p:spPr>
        <p:txBody>
          <a:bodyPr wrap="square" rtlCol="0">
            <a:spAutoFit/>
          </a:bodyPr>
          <a:lstStyle/>
          <a:p>
            <a:pPr marL="342900" indent="-342900">
              <a:buAutoNum type="arabicPlain"/>
            </a:pPr>
            <a:r>
              <a:rPr lang="en-US" dirty="0" smtClean="0"/>
              <a:t>-  Not all crystals can be produced in time; </a:t>
            </a:r>
          </a:p>
          <a:p>
            <a:pPr marL="342900" indent="-342900"/>
            <a:r>
              <a:rPr lang="en-US" dirty="0" smtClean="0"/>
              <a:t>	-  Modular approach would allow one to assemble Barrel EMC in few stages with minimum disassembling of PANDA setup between experimental runs.</a:t>
            </a:r>
          </a:p>
          <a:p>
            <a:pPr marL="342900" indent="-342900"/>
            <a:r>
              <a:rPr lang="en-US" dirty="0" smtClean="0"/>
              <a:t>      </a:t>
            </a:r>
            <a:endParaRPr lang="ru-RU" dirty="0" smtClean="0"/>
          </a:p>
          <a:p>
            <a:pPr marL="342900" indent="-342900"/>
            <a:endParaRPr lang="ru-RU" dirty="0" smtClean="0"/>
          </a:p>
          <a:p>
            <a:pPr marL="342900" indent="-342900"/>
            <a:endParaRPr lang="ru-RU" dirty="0" smtClean="0"/>
          </a:p>
          <a:p>
            <a:pPr marL="342900" indent="-342900"/>
            <a:endParaRPr lang="ru-RU" dirty="0" smtClean="0"/>
          </a:p>
          <a:p>
            <a:pPr marL="342900" indent="-342900"/>
            <a:endParaRPr lang="ru-RU" dirty="0" smtClean="0"/>
          </a:p>
          <a:p>
            <a:pPr marL="342900" indent="-342900"/>
            <a:endParaRPr lang="ru-RU" dirty="0" smtClean="0"/>
          </a:p>
          <a:p>
            <a:pPr marL="342900" indent="-342900"/>
            <a:endParaRPr lang="ru-RU" dirty="0" smtClean="0"/>
          </a:p>
          <a:p>
            <a:pPr marL="342900" indent="-342900"/>
            <a:endParaRPr lang="ru-RU" dirty="0" smtClean="0"/>
          </a:p>
          <a:p>
            <a:pPr marL="342900" indent="-342900"/>
            <a:endParaRPr lang="ru-RU" dirty="0" smtClean="0"/>
          </a:p>
          <a:p>
            <a:pPr marL="342900" indent="-342900"/>
            <a:endParaRPr lang="en-US" dirty="0" smtClean="0"/>
          </a:p>
          <a:p>
            <a:pPr marL="342900" indent="-342900"/>
            <a:endParaRPr lang="en-US" dirty="0" smtClean="0"/>
          </a:p>
          <a:p>
            <a:pPr marL="342900" indent="-342900" algn="ctr"/>
            <a:endParaRPr lang="en-US" dirty="0" smtClean="0"/>
          </a:p>
          <a:p>
            <a:pPr marL="342900" indent="-342900"/>
            <a:r>
              <a:rPr lang="en-US" dirty="0" smtClean="0"/>
              <a:t> </a:t>
            </a:r>
            <a:endParaRPr lang="ru-RU" dirty="0"/>
          </a:p>
        </p:txBody>
      </p:sp>
      <p:sp>
        <p:nvSpPr>
          <p:cNvPr id="17409" name="Rectangle 1"/>
          <p:cNvSpPr>
            <a:spLocks noChangeArrowheads="1"/>
          </p:cNvSpPr>
          <p:nvPr/>
        </p:nvSpPr>
        <p:spPr bwMode="auto">
          <a:xfrm>
            <a:off x="3000364" y="1714488"/>
            <a:ext cx="3139257"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sz="2000" b="1" dirty="0" smtClean="0">
                <a:latin typeface="+mj-lt"/>
              </a:rPr>
              <a:t>1. Why  Modular approach?</a:t>
            </a:r>
          </a:p>
        </p:txBody>
      </p:sp>
      <p:sp>
        <p:nvSpPr>
          <p:cNvPr id="9" name="TextBox 8"/>
          <p:cNvSpPr txBox="1"/>
          <p:nvPr/>
        </p:nvSpPr>
        <p:spPr>
          <a:xfrm>
            <a:off x="428596" y="214290"/>
            <a:ext cx="8283037" cy="1200329"/>
          </a:xfrm>
          <a:prstGeom prst="rect">
            <a:avLst/>
          </a:prstGeom>
          <a:noFill/>
        </p:spPr>
        <p:txBody>
          <a:bodyPr wrap="none" rtlCol="0">
            <a:spAutoFit/>
          </a:bodyPr>
          <a:lstStyle/>
          <a:p>
            <a:r>
              <a:rPr lang="en-US" dirty="0" smtClean="0">
                <a:solidFill>
                  <a:srgbClr val="7030A0"/>
                </a:solidFill>
              </a:rPr>
              <a:t>The main goal of this Report is to choose the only possible design of Barrel mechanics.</a:t>
            </a:r>
          </a:p>
          <a:p>
            <a:r>
              <a:rPr lang="en-US" dirty="0" smtClean="0">
                <a:solidFill>
                  <a:srgbClr val="7030A0"/>
                </a:solidFill>
              </a:rPr>
              <a:t>To do it we studied two scenarios of Barrel assembly:</a:t>
            </a:r>
          </a:p>
          <a:p>
            <a:r>
              <a:rPr lang="en-US" dirty="0" smtClean="0">
                <a:solidFill>
                  <a:srgbClr val="7030A0"/>
                </a:solidFill>
              </a:rPr>
              <a:t>  - the Main version (described in TDR and Technical Specifications). </a:t>
            </a:r>
          </a:p>
          <a:p>
            <a:r>
              <a:rPr lang="en-US" dirty="0" smtClean="0">
                <a:solidFill>
                  <a:srgbClr val="7030A0"/>
                </a:solidFill>
              </a:rPr>
              <a:t>  -  five different versions of Modular approaches.</a:t>
            </a:r>
            <a:endParaRPr lang="ru-RU" dirty="0">
              <a:solidFill>
                <a:srgbClr val="7030A0"/>
              </a:solidFill>
            </a:endParaRPr>
          </a:p>
        </p:txBody>
      </p:sp>
      <p:pic>
        <p:nvPicPr>
          <p:cNvPr id="2" name="Picture 2" descr="D:\IHEP BARREL MODEL\BEARINGS BARREL VERSION\11-0.jpg"/>
          <p:cNvPicPr>
            <a:picLocks noChangeAspect="1" noChangeArrowheads="1"/>
          </p:cNvPicPr>
          <p:nvPr/>
        </p:nvPicPr>
        <p:blipFill>
          <a:blip r:embed="rId2" cstate="print"/>
          <a:srcRect/>
          <a:stretch>
            <a:fillRect/>
          </a:stretch>
        </p:blipFill>
        <p:spPr bwMode="auto">
          <a:xfrm>
            <a:off x="0" y="3500438"/>
            <a:ext cx="2863346" cy="2784489"/>
          </a:xfrm>
          <a:prstGeom prst="rect">
            <a:avLst/>
          </a:prstGeom>
          <a:noFill/>
          <a:ln w="3175">
            <a:solidFill>
              <a:schemeClr val="tx1"/>
            </a:solidFill>
            <a:miter lim="800000"/>
            <a:headEnd/>
            <a:tailEnd/>
          </a:ln>
        </p:spPr>
      </p:pic>
      <p:pic>
        <p:nvPicPr>
          <p:cNvPr id="1028" name="Picture 4" descr="D:\IHEP BARREL MODEL\BEARINGS BARREL VERSION\11-1.jpg"/>
          <p:cNvPicPr>
            <a:picLocks noChangeAspect="1" noChangeArrowheads="1"/>
          </p:cNvPicPr>
          <p:nvPr/>
        </p:nvPicPr>
        <p:blipFill>
          <a:blip r:embed="rId3" cstate="print"/>
          <a:srcRect/>
          <a:stretch>
            <a:fillRect/>
          </a:stretch>
        </p:blipFill>
        <p:spPr bwMode="auto">
          <a:xfrm>
            <a:off x="3143240" y="3500438"/>
            <a:ext cx="2886858" cy="2807354"/>
          </a:xfrm>
          <a:prstGeom prst="rect">
            <a:avLst/>
          </a:prstGeom>
          <a:noFill/>
          <a:ln w="3175">
            <a:solidFill>
              <a:schemeClr val="tx1"/>
            </a:solidFill>
            <a:miter lim="800000"/>
            <a:headEnd/>
            <a:tailEnd/>
          </a:ln>
        </p:spPr>
      </p:pic>
      <p:pic>
        <p:nvPicPr>
          <p:cNvPr id="1029" name="Picture 5" descr="D:\IHEP BARREL MODEL\BEARINGS BARREL VERSION\11-2.jpg"/>
          <p:cNvPicPr>
            <a:picLocks noChangeAspect="1" noChangeArrowheads="1"/>
          </p:cNvPicPr>
          <p:nvPr/>
        </p:nvPicPr>
        <p:blipFill>
          <a:blip r:embed="rId4" cstate="print"/>
          <a:srcRect/>
          <a:stretch>
            <a:fillRect/>
          </a:stretch>
        </p:blipFill>
        <p:spPr bwMode="auto">
          <a:xfrm>
            <a:off x="6286512" y="3500438"/>
            <a:ext cx="2857488" cy="2778793"/>
          </a:xfrm>
          <a:prstGeom prst="rect">
            <a:avLst/>
          </a:prstGeom>
          <a:noFill/>
          <a:ln w="3175">
            <a:solidFill>
              <a:schemeClr val="tx1"/>
            </a:solidFill>
            <a:miter lim="800000"/>
            <a:headEnd/>
            <a:tailEnd/>
          </a:ln>
        </p:spPr>
      </p:pic>
      <p:sp>
        <p:nvSpPr>
          <p:cNvPr id="13" name="TextBox 12"/>
          <p:cNvSpPr txBox="1"/>
          <p:nvPr/>
        </p:nvSpPr>
        <p:spPr>
          <a:xfrm>
            <a:off x="857224" y="6357958"/>
            <a:ext cx="1016689" cy="369332"/>
          </a:xfrm>
          <a:prstGeom prst="rect">
            <a:avLst/>
          </a:prstGeom>
          <a:noFill/>
        </p:spPr>
        <p:txBody>
          <a:bodyPr wrap="none" rtlCol="0">
            <a:spAutoFit/>
          </a:bodyPr>
          <a:lstStyle/>
          <a:p>
            <a:r>
              <a:rPr lang="en-US" dirty="0" smtClean="0"/>
              <a:t>Stage N1</a:t>
            </a:r>
            <a:endParaRPr lang="ru-RU" dirty="0"/>
          </a:p>
        </p:txBody>
      </p:sp>
      <p:sp>
        <p:nvSpPr>
          <p:cNvPr id="14" name="TextBox 13"/>
          <p:cNvSpPr txBox="1"/>
          <p:nvPr/>
        </p:nvSpPr>
        <p:spPr>
          <a:xfrm>
            <a:off x="3929058" y="6357958"/>
            <a:ext cx="1016689" cy="646331"/>
          </a:xfrm>
          <a:prstGeom prst="rect">
            <a:avLst/>
          </a:prstGeom>
          <a:noFill/>
        </p:spPr>
        <p:txBody>
          <a:bodyPr wrap="none" rtlCol="0">
            <a:spAutoFit/>
          </a:bodyPr>
          <a:lstStyle/>
          <a:p>
            <a:r>
              <a:rPr lang="en-US" dirty="0" smtClean="0"/>
              <a:t>Stage N2</a:t>
            </a:r>
            <a:endParaRPr lang="ru-RU" dirty="0" smtClean="0"/>
          </a:p>
          <a:p>
            <a:endParaRPr lang="ru-RU" dirty="0"/>
          </a:p>
        </p:txBody>
      </p:sp>
      <p:sp>
        <p:nvSpPr>
          <p:cNvPr id="15" name="Прямоугольник 14"/>
          <p:cNvSpPr/>
          <p:nvPr/>
        </p:nvSpPr>
        <p:spPr>
          <a:xfrm>
            <a:off x="7143768" y="6357958"/>
            <a:ext cx="1016689" cy="369332"/>
          </a:xfrm>
          <a:prstGeom prst="rect">
            <a:avLst/>
          </a:prstGeom>
        </p:spPr>
        <p:txBody>
          <a:bodyPr wrap="none">
            <a:spAutoFit/>
          </a:bodyPr>
          <a:lstStyle/>
          <a:p>
            <a:r>
              <a:rPr lang="en-US" dirty="0" smtClean="0"/>
              <a:t>Stage N3</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HEP BARREL MODEL\MODUL VERSION N3\NOVOSIBIRSK\0-16.jpg"/>
          <p:cNvPicPr>
            <a:picLocks noGrp="1" noChangeAspect="1" noChangeArrowheads="1"/>
          </p:cNvPicPr>
          <p:nvPr>
            <p:ph idx="1"/>
          </p:nvPr>
        </p:nvPicPr>
        <p:blipFill>
          <a:blip r:embed="rId2" cstate="print"/>
          <a:srcRect/>
          <a:stretch>
            <a:fillRect/>
          </a:stretch>
        </p:blipFill>
        <p:spPr bwMode="auto">
          <a:xfrm>
            <a:off x="1547664" y="404664"/>
            <a:ext cx="5400600" cy="5775363"/>
          </a:xfrm>
          <a:prstGeom prst="rect">
            <a:avLst/>
          </a:prstGeom>
          <a:noFill/>
          <a:ln w="3175">
            <a:solidFill>
              <a:schemeClr val="tx1"/>
            </a:solidFill>
            <a:miter lim="800000"/>
            <a:headEnd/>
            <a:tailEnd/>
          </a:ln>
        </p:spPr>
      </p:pic>
      <p:sp>
        <p:nvSpPr>
          <p:cNvPr id="8" name="TextBox 7"/>
          <p:cNvSpPr txBox="1"/>
          <p:nvPr/>
        </p:nvSpPr>
        <p:spPr>
          <a:xfrm>
            <a:off x="2083813" y="0"/>
            <a:ext cx="4788106" cy="369332"/>
          </a:xfrm>
          <a:prstGeom prst="rect">
            <a:avLst/>
          </a:prstGeom>
          <a:noFill/>
        </p:spPr>
        <p:txBody>
          <a:bodyPr wrap="none" rtlCol="0">
            <a:spAutoFit/>
          </a:bodyPr>
          <a:lstStyle/>
          <a:p>
            <a:pPr algn="ctr"/>
            <a:r>
              <a:rPr lang="en-US" b="1" dirty="0" smtClean="0"/>
              <a:t>STEP 13</a:t>
            </a:r>
            <a:r>
              <a:rPr lang="ru-RU" b="1" dirty="0" smtClean="0"/>
              <a:t>- </a:t>
            </a:r>
            <a:r>
              <a:rPr lang="en-US" b="1" dirty="0" smtClean="0"/>
              <a:t>Slice mounting  at the working position</a:t>
            </a:r>
            <a:endParaRPr lang="ru-RU" b="1" dirty="0"/>
          </a:p>
        </p:txBody>
      </p:sp>
      <p:sp>
        <p:nvSpPr>
          <p:cNvPr id="9" name="Заголовок 1"/>
          <p:cNvSpPr txBox="1">
            <a:spLocks/>
          </p:cNvSpPr>
          <p:nvPr/>
        </p:nvSpPr>
        <p:spPr>
          <a:xfrm>
            <a:off x="0" y="5929330"/>
            <a:ext cx="8572560" cy="1143000"/>
          </a:xfrm>
          <a:prstGeom prst="rect">
            <a:avLst/>
          </a:prstGeom>
        </p:spPr>
        <p:txBody>
          <a:bodyPr vert="horz" lIns="91440" tIns="45720" rIns="91440" bIns="45720" rtlCol="0" anchor="ctr">
            <a:normAutofit/>
          </a:bodyPr>
          <a:lstStyle/>
          <a:p>
            <a:pPr lvl="0">
              <a:spcBef>
                <a:spcPct val="0"/>
              </a:spcBef>
              <a:defRPr/>
            </a:pP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Procedures:</a:t>
            </a:r>
          </a:p>
          <a:p>
            <a:pPr lvl="0">
              <a:spcBef>
                <a:spcPct val="0"/>
              </a:spcBef>
              <a:buFontTx/>
              <a:buChar char="-"/>
              <a:defRPr/>
            </a:pPr>
            <a:r>
              <a:rPr lang="en-US" sz="1600" b="1" dirty="0" smtClean="0">
                <a:latin typeface="Arial" pitchFamily="34" charset="0"/>
                <a:cs typeface="Arial" pitchFamily="34" charset="0"/>
              </a:rPr>
              <a:t> Slice to be fixed to the downstream ring with the use of </a:t>
            </a:r>
            <a:r>
              <a:rPr lang="ru-RU" sz="1600" b="1" dirty="0" smtClean="0">
                <a:latin typeface="Arial" pitchFamily="34" charset="0"/>
                <a:ea typeface="Times New Roman" pitchFamily="18" charset="0"/>
                <a:cs typeface="Arial" pitchFamily="34" charset="0"/>
              </a:rPr>
              <a:t>2</a:t>
            </a:r>
            <a:r>
              <a:rPr lang="en-US" sz="1600" b="1" dirty="0" smtClean="0">
                <a:latin typeface="Arial" pitchFamily="34" charset="0"/>
                <a:ea typeface="Times New Roman" pitchFamily="18" charset="0"/>
                <a:cs typeface="Arial" pitchFamily="34" charset="0"/>
              </a:rPr>
              <a:t> centering pins and </a:t>
            </a:r>
          </a:p>
          <a:p>
            <a:pPr lvl="0">
              <a:spcBef>
                <a:spcPct val="0"/>
              </a:spcBef>
              <a:defRPr/>
            </a:pPr>
            <a:r>
              <a:rPr lang="en-US" sz="1600" b="1" dirty="0" smtClean="0">
                <a:latin typeface="Arial" pitchFamily="34" charset="0"/>
                <a:ea typeface="Times New Roman" pitchFamily="18" charset="0"/>
                <a:cs typeface="Arial" pitchFamily="34" charset="0"/>
              </a:rPr>
              <a:t>  </a:t>
            </a:r>
            <a:r>
              <a:rPr lang="ru-RU" sz="1600" b="1" dirty="0" smtClean="0">
                <a:latin typeface="Arial" pitchFamily="34" charset="0"/>
                <a:ea typeface="Times New Roman" pitchFamily="18" charset="0"/>
                <a:cs typeface="Arial" pitchFamily="34" charset="0"/>
              </a:rPr>
              <a:t>2</a:t>
            </a:r>
            <a:r>
              <a:rPr lang="en-US" sz="1600" b="1" dirty="0" smtClean="0">
                <a:latin typeface="Arial" pitchFamily="34" charset="0"/>
                <a:ea typeface="Times New Roman" pitchFamily="18" charset="0"/>
                <a:cs typeface="Arial" pitchFamily="34" charset="0"/>
              </a:rPr>
              <a:t> bolts</a:t>
            </a:r>
            <a:r>
              <a:rPr lang="en-US" sz="1600" b="1" dirty="0" smtClean="0">
                <a:latin typeface="Arial" pitchFamily="34" charset="0"/>
                <a:cs typeface="Arial" pitchFamily="34" charset="0"/>
              </a:rPr>
              <a:t> M16 and by the bracket from upstream  side. </a:t>
            </a:r>
            <a: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16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endParaRPr kumimoji="0" lang="ru-RU" sz="1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cxnSp>
        <p:nvCxnSpPr>
          <p:cNvPr id="10" name="Прямая со стрелкой 9"/>
          <p:cNvCxnSpPr/>
          <p:nvPr/>
        </p:nvCxnSpPr>
        <p:spPr>
          <a:xfrm rot="5400000" flipH="1" flipV="1">
            <a:off x="2536017" y="5536421"/>
            <a:ext cx="1285884" cy="500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HEP BARREL MODEL\MODUL VERSION N3\NOVOSIBIRSK\0-17.jpg"/>
          <p:cNvPicPr>
            <a:picLocks noGrp="1" noChangeAspect="1" noChangeArrowheads="1"/>
          </p:cNvPicPr>
          <p:nvPr>
            <p:ph idx="1"/>
          </p:nvPr>
        </p:nvPicPr>
        <p:blipFill>
          <a:blip r:embed="rId2" cstate="print"/>
          <a:srcRect/>
          <a:stretch>
            <a:fillRect/>
          </a:stretch>
        </p:blipFill>
        <p:spPr bwMode="auto">
          <a:xfrm>
            <a:off x="1979712" y="404664"/>
            <a:ext cx="5428561" cy="5805264"/>
          </a:xfrm>
          <a:prstGeom prst="rect">
            <a:avLst/>
          </a:prstGeom>
          <a:noFill/>
          <a:ln w="3175">
            <a:solidFill>
              <a:schemeClr val="tx1"/>
            </a:solidFill>
            <a:miter lim="800000"/>
            <a:headEnd/>
            <a:tailEnd/>
          </a:ln>
        </p:spPr>
      </p:pic>
      <p:sp>
        <p:nvSpPr>
          <p:cNvPr id="4" name="TextBox 3"/>
          <p:cNvSpPr txBox="1"/>
          <p:nvPr/>
        </p:nvSpPr>
        <p:spPr>
          <a:xfrm>
            <a:off x="3049790" y="0"/>
            <a:ext cx="2856167" cy="369332"/>
          </a:xfrm>
          <a:prstGeom prst="rect">
            <a:avLst/>
          </a:prstGeom>
          <a:noFill/>
        </p:spPr>
        <p:txBody>
          <a:bodyPr wrap="none" rtlCol="0">
            <a:spAutoFit/>
          </a:bodyPr>
          <a:lstStyle/>
          <a:p>
            <a:pPr algn="ctr"/>
            <a:r>
              <a:rPr lang="en-US" b="1" dirty="0" smtClean="0"/>
              <a:t>STEP 14</a:t>
            </a:r>
            <a:r>
              <a:rPr lang="ru-RU" b="1" dirty="0" smtClean="0"/>
              <a:t>- </a:t>
            </a:r>
            <a:r>
              <a:rPr lang="en-US" b="1" dirty="0" smtClean="0"/>
              <a:t>Assembly continue</a:t>
            </a:r>
            <a:endParaRPr lang="ru-RU" b="1" dirty="0"/>
          </a:p>
        </p:txBody>
      </p:sp>
      <p:sp>
        <p:nvSpPr>
          <p:cNvPr id="5" name="Заголовок 1"/>
          <p:cNvSpPr txBox="1">
            <a:spLocks/>
          </p:cNvSpPr>
          <p:nvPr/>
        </p:nvSpPr>
        <p:spPr>
          <a:xfrm>
            <a:off x="0" y="5857892"/>
            <a:ext cx="8229600" cy="1143000"/>
          </a:xfrm>
          <a:prstGeom prst="rect">
            <a:avLst/>
          </a:prstGeom>
        </p:spPr>
        <p:txBody>
          <a:bodyPr vert="horz" lIns="91440" tIns="45720" rIns="91440" bIns="45720" rtlCol="0" anchor="ctr">
            <a:normAutofit/>
          </a:bodyPr>
          <a:lstStyle/>
          <a:p>
            <a:pPr lvl="0">
              <a:spcBef>
                <a:spcPct val="0"/>
              </a:spcBef>
            </a:pP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Procedures</a:t>
            </a:r>
            <a:r>
              <a:rPr kumimoji="0" lang="en-US" sz="20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a:t>
            </a:r>
            <a:r>
              <a:rPr kumimoji="0" lang="ru-RU" sz="20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r>
            <a:br>
              <a:rPr kumimoji="0" lang="ru-RU" sz="20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br>
            <a:r>
              <a:rPr kumimoji="0" lang="en-US" sz="1600" b="1" i="0" u="none" strike="noStrike" kern="1200" cap="none" spc="0" normalizeH="0" baseline="0" noProof="0" dirty="0" smtClean="0">
                <a:ln>
                  <a:noFill/>
                </a:ln>
                <a:solidFill>
                  <a:schemeClr val="tx1"/>
                </a:solidFill>
                <a:effectLst/>
                <a:uLnTx/>
                <a:uFillTx/>
                <a:latin typeface="Arial" pitchFamily="34" charset="0"/>
                <a:ea typeface="Times New Roman" pitchFamily="18" charset="0"/>
                <a:cs typeface="Arial" pitchFamily="34" charset="0"/>
              </a:rPr>
              <a:t>- </a:t>
            </a:r>
            <a:r>
              <a:rPr lang="en-US" sz="1600" b="1" dirty="0" smtClean="0">
                <a:latin typeface="Arial" pitchFamily="34" charset="0"/>
                <a:ea typeface="+mj-ea"/>
                <a:cs typeface="Arial" pitchFamily="34" charset="0"/>
              </a:rPr>
              <a:t>The same procedures as with the following slice.</a:t>
            </a:r>
            <a:endParaRPr kumimoji="0" lang="ru-RU" sz="1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HEP BARREL MODEL\MODUL VERSION N3\NOVOSIBIRSK\0-19.jpg"/>
          <p:cNvPicPr>
            <a:picLocks noGrp="1" noChangeAspect="1" noChangeArrowheads="1"/>
          </p:cNvPicPr>
          <p:nvPr>
            <p:ph idx="1"/>
          </p:nvPr>
        </p:nvPicPr>
        <p:blipFill>
          <a:blip r:embed="rId2" cstate="print"/>
          <a:srcRect/>
          <a:stretch>
            <a:fillRect/>
          </a:stretch>
        </p:blipFill>
        <p:spPr bwMode="auto">
          <a:xfrm>
            <a:off x="179512" y="1052736"/>
            <a:ext cx="8784097" cy="5517232"/>
          </a:xfrm>
          <a:prstGeom prst="rect">
            <a:avLst/>
          </a:prstGeom>
          <a:noFill/>
          <a:ln w="3175">
            <a:solidFill>
              <a:schemeClr val="tx1"/>
            </a:solidFill>
            <a:miter lim="800000"/>
            <a:headEnd/>
            <a:tailEnd/>
          </a:ln>
        </p:spPr>
      </p:pic>
      <p:cxnSp>
        <p:nvCxnSpPr>
          <p:cNvPr id="7" name="Прямая со стрелкой 6"/>
          <p:cNvCxnSpPr/>
          <p:nvPr/>
        </p:nvCxnSpPr>
        <p:spPr>
          <a:xfrm rot="5400000">
            <a:off x="2678893" y="2393149"/>
            <a:ext cx="3143272" cy="21431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85278" y="0"/>
            <a:ext cx="6785191" cy="923330"/>
          </a:xfrm>
          <a:prstGeom prst="rect">
            <a:avLst/>
          </a:prstGeom>
          <a:noFill/>
        </p:spPr>
        <p:txBody>
          <a:bodyPr wrap="none" rtlCol="0">
            <a:spAutoFit/>
          </a:bodyPr>
          <a:lstStyle/>
          <a:p>
            <a:pPr algn="ctr"/>
            <a:r>
              <a:rPr lang="en-US" b="1" dirty="0" smtClean="0"/>
              <a:t>STEP 16</a:t>
            </a:r>
            <a:r>
              <a:rPr lang="ru-RU" b="1" dirty="0" smtClean="0"/>
              <a:t>- </a:t>
            </a:r>
            <a:r>
              <a:rPr lang="en-US" b="1" dirty="0" smtClean="0"/>
              <a:t>Assembly continue</a:t>
            </a:r>
            <a:endParaRPr lang="ru-RU" b="1" dirty="0" smtClean="0"/>
          </a:p>
          <a:p>
            <a:pPr algn="ctr"/>
            <a:r>
              <a:rPr lang="en-US" b="1" dirty="0" smtClean="0">
                <a:solidFill>
                  <a:srgbClr val="FF0000"/>
                </a:solidFill>
              </a:rPr>
              <a:t>PROBLEM</a:t>
            </a:r>
            <a:r>
              <a:rPr lang="en-US" b="1" dirty="0" smtClean="0"/>
              <a:t>- The installation of the slice is impeded by the current lead.</a:t>
            </a:r>
            <a:endParaRPr lang="ru-RU" b="1" dirty="0" smtClean="0"/>
          </a:p>
          <a:p>
            <a:pPr algn="ctr"/>
            <a:r>
              <a:rPr lang="en-US" b="1" dirty="0" smtClean="0"/>
              <a:t>The technological beam and the bracket have to be original</a:t>
            </a:r>
            <a:endParaRPr lang="ru-RU" b="1" dirty="0"/>
          </a:p>
        </p:txBody>
      </p:sp>
      <p:cxnSp>
        <p:nvCxnSpPr>
          <p:cNvPr id="10" name="Прямая со стрелкой 9"/>
          <p:cNvCxnSpPr/>
          <p:nvPr/>
        </p:nvCxnSpPr>
        <p:spPr>
          <a:xfrm rot="5400000">
            <a:off x="2386586" y="1745932"/>
            <a:ext cx="2788362" cy="115383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HEP BARREL MODEL\MODUL VERSION N3\NOVOSIBIRSK\0-20.jpg"/>
          <p:cNvPicPr>
            <a:picLocks noGrp="1" noChangeAspect="1" noChangeArrowheads="1"/>
          </p:cNvPicPr>
          <p:nvPr>
            <p:ph idx="1"/>
          </p:nvPr>
        </p:nvPicPr>
        <p:blipFill>
          <a:blip r:embed="rId2" cstate="print"/>
          <a:stretch>
            <a:fillRect/>
          </a:stretch>
        </p:blipFill>
        <p:spPr bwMode="auto">
          <a:xfrm>
            <a:off x="1547664" y="795058"/>
            <a:ext cx="5904656" cy="5990148"/>
          </a:xfrm>
          <a:prstGeom prst="rect">
            <a:avLst/>
          </a:prstGeom>
          <a:noFill/>
          <a:ln w="3175">
            <a:solidFill>
              <a:schemeClr val="tx1"/>
            </a:solidFill>
            <a:miter lim="800000"/>
            <a:headEnd/>
            <a:tailEnd/>
          </a:ln>
        </p:spPr>
      </p:pic>
      <p:sp>
        <p:nvSpPr>
          <p:cNvPr id="4" name="Прямоугольник 3"/>
          <p:cNvSpPr/>
          <p:nvPr/>
        </p:nvSpPr>
        <p:spPr>
          <a:xfrm>
            <a:off x="986800" y="0"/>
            <a:ext cx="6539162" cy="646331"/>
          </a:xfrm>
          <a:prstGeom prst="rect">
            <a:avLst/>
          </a:prstGeom>
        </p:spPr>
        <p:txBody>
          <a:bodyPr wrap="none">
            <a:spAutoFit/>
          </a:bodyPr>
          <a:lstStyle/>
          <a:p>
            <a:pPr algn="ctr"/>
            <a:r>
              <a:rPr lang="en-US" b="1" dirty="0" smtClean="0"/>
              <a:t>STEP 17</a:t>
            </a:r>
            <a:r>
              <a:rPr lang="ru-RU" b="1" dirty="0" smtClean="0"/>
              <a:t>- </a:t>
            </a:r>
            <a:r>
              <a:rPr lang="en-US" b="1" dirty="0" smtClean="0"/>
              <a:t>Assembly continue</a:t>
            </a:r>
          </a:p>
          <a:p>
            <a:pPr algn="ctr"/>
            <a:r>
              <a:rPr lang="en-US" b="1" dirty="0" smtClean="0"/>
              <a:t>The same procedures for right side slices as with the left side slices</a:t>
            </a:r>
            <a:endParaRPr lang="ru-RU" b="1"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HEP BARREL MODEL\LAGERS BARREL VERSION\5-1.jpg"/>
          <p:cNvPicPr>
            <a:picLocks noGrp="1" noChangeAspect="1" noChangeArrowheads="1"/>
          </p:cNvPicPr>
          <p:nvPr>
            <p:ph idx="1"/>
          </p:nvPr>
        </p:nvPicPr>
        <p:blipFill>
          <a:blip r:embed="rId2" cstate="print"/>
          <a:srcRect/>
          <a:stretch>
            <a:fillRect/>
          </a:stretch>
        </p:blipFill>
        <p:spPr bwMode="auto">
          <a:xfrm>
            <a:off x="0" y="980728"/>
            <a:ext cx="6587442" cy="5877272"/>
          </a:xfrm>
          <a:prstGeom prst="rect">
            <a:avLst/>
          </a:prstGeom>
          <a:noFill/>
          <a:ln w="3175">
            <a:solidFill>
              <a:schemeClr val="tx1"/>
            </a:solidFill>
            <a:miter lim="800000"/>
            <a:headEnd/>
            <a:tailEnd/>
          </a:ln>
        </p:spPr>
      </p:pic>
      <p:cxnSp>
        <p:nvCxnSpPr>
          <p:cNvPr id="7" name="Прямая со стрелкой 6"/>
          <p:cNvCxnSpPr/>
          <p:nvPr/>
        </p:nvCxnSpPr>
        <p:spPr>
          <a:xfrm rot="10800000" flipV="1">
            <a:off x="2928926" y="548680"/>
            <a:ext cx="3083234" cy="180875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48110" y="0"/>
            <a:ext cx="4859535" cy="923330"/>
          </a:xfrm>
          <a:prstGeom prst="rect">
            <a:avLst/>
          </a:prstGeom>
          <a:noFill/>
        </p:spPr>
        <p:txBody>
          <a:bodyPr wrap="none" rtlCol="0">
            <a:spAutoFit/>
          </a:bodyPr>
          <a:lstStyle/>
          <a:p>
            <a:pPr algn="ctr"/>
            <a:r>
              <a:rPr lang="en-US" b="1" dirty="0" smtClean="0"/>
              <a:t>STEP 18</a:t>
            </a:r>
            <a:r>
              <a:rPr lang="ru-RU" b="1" dirty="0" smtClean="0"/>
              <a:t>- </a:t>
            </a:r>
            <a:r>
              <a:rPr lang="en-US" b="1" dirty="0" smtClean="0"/>
              <a:t>Assembly continue</a:t>
            </a:r>
            <a:endParaRPr lang="ru-RU" b="1" dirty="0" smtClean="0"/>
          </a:p>
          <a:p>
            <a:pPr algn="ctr"/>
            <a:r>
              <a:rPr lang="en-US" b="1" dirty="0" smtClean="0">
                <a:solidFill>
                  <a:srgbClr val="FF0000"/>
                </a:solidFill>
              </a:rPr>
              <a:t>PROBLEMS</a:t>
            </a:r>
            <a:r>
              <a:rPr lang="en-US" b="1" dirty="0" smtClean="0"/>
              <a:t>- There is no place for fixing bracket,</a:t>
            </a:r>
            <a:br>
              <a:rPr lang="en-US" b="1" dirty="0" smtClean="0"/>
            </a:br>
            <a:r>
              <a:rPr lang="en-US" b="1" dirty="0" smtClean="0"/>
              <a:t>problem with cooling system for the Barrel </a:t>
            </a:r>
            <a:endParaRPr lang="ru-RU" b="1" dirty="0"/>
          </a:p>
        </p:txBody>
      </p:sp>
      <p:pic>
        <p:nvPicPr>
          <p:cNvPr id="1026" name="Picture 2"/>
          <p:cNvPicPr>
            <a:picLocks noChangeAspect="1" noChangeArrowheads="1"/>
          </p:cNvPicPr>
          <p:nvPr/>
        </p:nvPicPr>
        <p:blipFill>
          <a:blip r:embed="rId3" cstate="print"/>
          <a:srcRect/>
          <a:stretch>
            <a:fillRect/>
          </a:stretch>
        </p:blipFill>
        <p:spPr bwMode="auto">
          <a:xfrm>
            <a:off x="6139426" y="1000109"/>
            <a:ext cx="3004574" cy="3214710"/>
          </a:xfrm>
          <a:prstGeom prst="rect">
            <a:avLst/>
          </a:prstGeom>
          <a:noFill/>
          <a:ln w="3175">
            <a:solidFill>
              <a:schemeClr val="tx1"/>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331755" y="3714728"/>
            <a:ext cx="1812245" cy="3143272"/>
          </a:xfrm>
          <a:prstGeom prst="rect">
            <a:avLst/>
          </a:prstGeom>
          <a:noFill/>
          <a:ln w="3175">
            <a:solidFill>
              <a:schemeClr val="tx1"/>
            </a:solidFill>
            <a:miter lim="800000"/>
            <a:headEnd/>
            <a:tailEnd/>
          </a:ln>
        </p:spPr>
      </p:pic>
      <p:sp>
        <p:nvSpPr>
          <p:cNvPr id="8" name="TextBox 7"/>
          <p:cNvSpPr txBox="1"/>
          <p:nvPr/>
        </p:nvSpPr>
        <p:spPr>
          <a:xfrm>
            <a:off x="5786446" y="6357958"/>
            <a:ext cx="1590372" cy="369332"/>
          </a:xfrm>
          <a:prstGeom prst="rect">
            <a:avLst/>
          </a:prstGeom>
          <a:noFill/>
        </p:spPr>
        <p:txBody>
          <a:bodyPr wrap="none" rtlCol="0">
            <a:spAutoFit/>
          </a:bodyPr>
          <a:lstStyle/>
          <a:p>
            <a:r>
              <a:rPr lang="en-US" dirty="0" smtClean="0"/>
              <a:t>Cooling system</a:t>
            </a:r>
            <a:endParaRPr lang="ru-RU" dirty="0"/>
          </a:p>
        </p:txBody>
      </p:sp>
      <p:cxnSp>
        <p:nvCxnSpPr>
          <p:cNvPr id="10" name="Прямая со стрелкой 9"/>
          <p:cNvCxnSpPr>
            <a:stCxn id="8" idx="0"/>
          </p:cNvCxnSpPr>
          <p:nvPr/>
        </p:nvCxnSpPr>
        <p:spPr>
          <a:xfrm rot="5400000" flipH="1" flipV="1">
            <a:off x="5326783" y="4612411"/>
            <a:ext cx="3000396" cy="49069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8" idx="0"/>
          </p:cNvCxnSpPr>
          <p:nvPr/>
        </p:nvCxnSpPr>
        <p:spPr>
          <a:xfrm rot="5400000" flipH="1" flipV="1">
            <a:off x="6862700" y="5433948"/>
            <a:ext cx="642942" cy="120507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229600" cy="1143000"/>
          </a:xfrm>
        </p:spPr>
        <p:txBody>
          <a:bodyPr>
            <a:normAutofit/>
          </a:bodyPr>
          <a:lstStyle/>
          <a:p>
            <a:r>
              <a:rPr lang="ru-RU" sz="2000" dirty="0" smtClean="0"/>
              <a:t>Вид на баррель со стороны </a:t>
            </a:r>
            <a:r>
              <a:rPr lang="en-US" sz="2000" dirty="0" smtClean="0"/>
              <a:t>Downstream</a:t>
            </a:r>
            <a:endParaRPr lang="ru-RU" sz="2000" dirty="0"/>
          </a:p>
        </p:txBody>
      </p:sp>
      <p:pic>
        <p:nvPicPr>
          <p:cNvPr id="3" name="Picture 2" descr="D:\IHEP BARREL MODEL\LAGERS BARREL VERSION\5-0.jpg"/>
          <p:cNvPicPr>
            <a:picLocks noGrp="1" noChangeAspect="1" noChangeArrowheads="1"/>
          </p:cNvPicPr>
          <p:nvPr>
            <p:ph idx="1"/>
          </p:nvPr>
        </p:nvPicPr>
        <p:blipFill>
          <a:blip r:embed="rId2" cstate="print"/>
          <a:srcRect/>
          <a:stretch>
            <a:fillRect/>
          </a:stretch>
        </p:blipFill>
        <p:spPr bwMode="auto">
          <a:xfrm>
            <a:off x="971600" y="695416"/>
            <a:ext cx="6912768" cy="6082110"/>
          </a:xfrm>
          <a:prstGeom prst="rect">
            <a:avLst/>
          </a:prstGeom>
          <a:noFill/>
          <a:ln w="3175">
            <a:solidFill>
              <a:schemeClr val="tx1"/>
            </a:solidFill>
            <a:miter lim="800000"/>
            <a:headEnd/>
            <a:tailEnd/>
          </a:ln>
        </p:spPr>
      </p:pic>
      <p:sp>
        <p:nvSpPr>
          <p:cNvPr id="4" name="TextBox 3"/>
          <p:cNvSpPr txBox="1"/>
          <p:nvPr/>
        </p:nvSpPr>
        <p:spPr>
          <a:xfrm>
            <a:off x="3038989" y="0"/>
            <a:ext cx="2877775" cy="646331"/>
          </a:xfrm>
          <a:prstGeom prst="rect">
            <a:avLst/>
          </a:prstGeom>
          <a:noFill/>
        </p:spPr>
        <p:txBody>
          <a:bodyPr wrap="none" rtlCol="0">
            <a:spAutoFit/>
          </a:bodyPr>
          <a:lstStyle/>
          <a:p>
            <a:pPr algn="ctr"/>
            <a:r>
              <a:rPr lang="en-US" b="1" dirty="0" smtClean="0"/>
              <a:t>STEP 19</a:t>
            </a:r>
            <a:r>
              <a:rPr lang="ru-RU" b="1" dirty="0" smtClean="0"/>
              <a:t>- </a:t>
            </a:r>
            <a:r>
              <a:rPr lang="en-US" b="1" dirty="0" smtClean="0"/>
              <a:t>Assembly continue</a:t>
            </a:r>
            <a:endParaRPr lang="ru-RU" b="1" dirty="0" smtClean="0"/>
          </a:p>
          <a:p>
            <a:pPr algn="ctr"/>
            <a:r>
              <a:rPr lang="en-US" b="1" dirty="0" smtClean="0"/>
              <a:t>View from downstream side</a:t>
            </a:r>
            <a:endParaRPr lang="ru-RU"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6671" y="0"/>
            <a:ext cx="4622420" cy="461665"/>
          </a:xfrm>
          <a:prstGeom prst="rect">
            <a:avLst/>
          </a:prstGeom>
          <a:noFill/>
        </p:spPr>
        <p:txBody>
          <a:bodyPr wrap="none" rtlCol="0">
            <a:spAutoFit/>
          </a:bodyPr>
          <a:lstStyle/>
          <a:p>
            <a:pPr algn="ctr"/>
            <a:r>
              <a:rPr lang="en-US" sz="2400" b="1" dirty="0" smtClean="0"/>
              <a:t>Completely simplified view of EMC</a:t>
            </a:r>
            <a:endParaRPr lang="ru-RU" sz="2400" b="1" dirty="0"/>
          </a:p>
        </p:txBody>
      </p:sp>
      <p:pic>
        <p:nvPicPr>
          <p:cNvPr id="1026" name="Picture 2" descr="D:\IHEP BARREL MODEL\BEARINGS BARREL VERSION\5-3.jpg"/>
          <p:cNvPicPr>
            <a:picLocks noChangeAspect="1" noChangeArrowheads="1"/>
          </p:cNvPicPr>
          <p:nvPr/>
        </p:nvPicPr>
        <p:blipFill>
          <a:blip r:embed="rId2" cstate="print"/>
          <a:srcRect/>
          <a:stretch>
            <a:fillRect/>
          </a:stretch>
        </p:blipFill>
        <p:spPr bwMode="auto">
          <a:xfrm>
            <a:off x="4768055" y="1124744"/>
            <a:ext cx="4375945" cy="4137825"/>
          </a:xfrm>
          <a:prstGeom prst="rect">
            <a:avLst/>
          </a:prstGeom>
          <a:noFill/>
          <a:ln w="3175">
            <a:solidFill>
              <a:schemeClr val="tx1"/>
            </a:solidFill>
          </a:ln>
        </p:spPr>
      </p:pic>
      <p:pic>
        <p:nvPicPr>
          <p:cNvPr id="1027" name="Picture 3" descr="D:\IHEP BARREL MODEL\BEARINGS BARREL VERSION\5-2.jpg"/>
          <p:cNvPicPr>
            <a:picLocks noChangeAspect="1" noChangeArrowheads="1"/>
          </p:cNvPicPr>
          <p:nvPr/>
        </p:nvPicPr>
        <p:blipFill>
          <a:blip r:embed="rId3" cstate="print"/>
          <a:srcRect/>
          <a:stretch>
            <a:fillRect/>
          </a:stretch>
        </p:blipFill>
        <p:spPr bwMode="auto">
          <a:xfrm>
            <a:off x="323528" y="1124744"/>
            <a:ext cx="4400072" cy="4160640"/>
          </a:xfrm>
          <a:prstGeom prst="rect">
            <a:avLst/>
          </a:prstGeom>
          <a:noFill/>
          <a:ln w="3175">
            <a:solidFill>
              <a:schemeClr val="tx1"/>
            </a:solidFill>
          </a:ln>
        </p:spPr>
      </p:pic>
      <p:sp>
        <p:nvSpPr>
          <p:cNvPr id="6" name="Rectangle 1"/>
          <p:cNvSpPr>
            <a:spLocks noChangeArrowheads="1"/>
          </p:cNvSpPr>
          <p:nvPr/>
        </p:nvSpPr>
        <p:spPr bwMode="auto">
          <a:xfrm>
            <a:off x="142844" y="5500702"/>
            <a:ext cx="43924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Barrel + Cryostat + Magnet Assembly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(Upstream side view)</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2"/>
          <p:cNvSpPr>
            <a:spLocks noChangeArrowheads="1"/>
          </p:cNvSpPr>
          <p:nvPr/>
        </p:nvSpPr>
        <p:spPr bwMode="auto">
          <a:xfrm>
            <a:off x="4714876" y="5500702"/>
            <a:ext cx="428628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Barrel + Cryostat + Magnet Assembly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Downstream side view)</a:t>
            </a:r>
            <a:r>
              <a:rPr kumimoji="0" lang="ru-RU"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916832"/>
            <a:ext cx="8229600" cy="1143000"/>
          </a:xfrm>
        </p:spPr>
        <p:txBody>
          <a:bodyPr>
            <a:normAutofit/>
          </a:bodyPr>
          <a:lstStyle/>
          <a:p>
            <a:r>
              <a:rPr lang="ru-RU" sz="2000" b="1" dirty="0" smtClean="0"/>
              <a:t>Поперечный разрез барреля.</a:t>
            </a:r>
            <a:br>
              <a:rPr lang="ru-RU" sz="2000" b="1" dirty="0" smtClean="0"/>
            </a:br>
            <a:r>
              <a:rPr lang="ru-RU" sz="2000" b="1" dirty="0" smtClean="0"/>
              <a:t>Подшипники закатные и позиционирующие </a:t>
            </a:r>
            <a:endParaRPr lang="ru-RU" sz="2000" b="1" dirty="0"/>
          </a:p>
        </p:txBody>
      </p:sp>
      <p:pic>
        <p:nvPicPr>
          <p:cNvPr id="11266" name="Picture 2" descr="D:\IHEP BARREL MODEL\LAGERS BARREL VERSION\6-0.jpg"/>
          <p:cNvPicPr>
            <a:picLocks noGrp="1" noChangeAspect="1" noChangeArrowheads="1"/>
          </p:cNvPicPr>
          <p:nvPr>
            <p:ph idx="1"/>
          </p:nvPr>
        </p:nvPicPr>
        <p:blipFill>
          <a:blip r:embed="rId2" cstate="print"/>
          <a:srcRect/>
          <a:stretch>
            <a:fillRect/>
          </a:stretch>
        </p:blipFill>
        <p:spPr bwMode="auto">
          <a:xfrm>
            <a:off x="0" y="1052736"/>
            <a:ext cx="5768819" cy="5163117"/>
          </a:xfrm>
          <a:prstGeom prst="rect">
            <a:avLst/>
          </a:prstGeom>
          <a:noFill/>
          <a:ln w="3175">
            <a:solidFill>
              <a:schemeClr val="tx1"/>
            </a:solidFill>
          </a:ln>
        </p:spPr>
      </p:pic>
      <p:pic>
        <p:nvPicPr>
          <p:cNvPr id="11267" name="Picture 3" descr="D:\IHEP BARREL MODEL\LAGERS BARREL VERSION\6-1.jpg"/>
          <p:cNvPicPr>
            <a:picLocks noChangeAspect="1" noChangeArrowheads="1"/>
          </p:cNvPicPr>
          <p:nvPr/>
        </p:nvPicPr>
        <p:blipFill>
          <a:blip r:embed="rId3" cstate="print"/>
          <a:srcRect/>
          <a:stretch>
            <a:fillRect/>
          </a:stretch>
        </p:blipFill>
        <p:spPr bwMode="auto">
          <a:xfrm>
            <a:off x="5652120" y="1165492"/>
            <a:ext cx="3491880" cy="2057110"/>
          </a:xfrm>
          <a:prstGeom prst="rect">
            <a:avLst/>
          </a:prstGeom>
          <a:noFill/>
          <a:ln w="3175">
            <a:solidFill>
              <a:schemeClr val="tx1"/>
            </a:solidFill>
          </a:ln>
        </p:spPr>
      </p:pic>
      <p:pic>
        <p:nvPicPr>
          <p:cNvPr id="11268" name="Picture 4" descr="D:\IHEP BARREL MODEL\LAGERS BARREL VERSION\6-2.jpg"/>
          <p:cNvPicPr>
            <a:picLocks noChangeAspect="1" noChangeArrowheads="1"/>
          </p:cNvPicPr>
          <p:nvPr/>
        </p:nvPicPr>
        <p:blipFill>
          <a:blip r:embed="rId4" cstate="print"/>
          <a:srcRect/>
          <a:stretch>
            <a:fillRect/>
          </a:stretch>
        </p:blipFill>
        <p:spPr bwMode="auto">
          <a:xfrm>
            <a:off x="5551198" y="4005064"/>
            <a:ext cx="3592802" cy="2116565"/>
          </a:xfrm>
          <a:prstGeom prst="rect">
            <a:avLst/>
          </a:prstGeom>
          <a:noFill/>
          <a:ln w="3175">
            <a:solidFill>
              <a:schemeClr val="tx1"/>
            </a:solidFill>
          </a:ln>
        </p:spPr>
      </p:pic>
      <p:cxnSp>
        <p:nvCxnSpPr>
          <p:cNvPr id="9" name="Прямая со стрелкой 8"/>
          <p:cNvCxnSpPr/>
          <p:nvPr/>
        </p:nvCxnSpPr>
        <p:spPr>
          <a:xfrm>
            <a:off x="1691680" y="1412776"/>
            <a:ext cx="5112568" cy="108012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2483768" y="1340768"/>
            <a:ext cx="5088628" cy="10881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40287" y="0"/>
            <a:ext cx="4875181" cy="646331"/>
          </a:xfrm>
          <a:prstGeom prst="rect">
            <a:avLst/>
          </a:prstGeom>
          <a:noFill/>
        </p:spPr>
        <p:txBody>
          <a:bodyPr wrap="none" rtlCol="0">
            <a:spAutoFit/>
          </a:bodyPr>
          <a:lstStyle/>
          <a:p>
            <a:pPr algn="ctr"/>
            <a:r>
              <a:rPr lang="en-US" b="1" dirty="0" smtClean="0"/>
              <a:t>Transversal section of the barrel (simplified view)</a:t>
            </a:r>
            <a:br>
              <a:rPr lang="en-US" b="1" dirty="0" smtClean="0"/>
            </a:br>
            <a:r>
              <a:rPr lang="en-US" b="1" dirty="0" smtClean="0"/>
              <a:t>Disposition of the bearings</a:t>
            </a:r>
            <a:endParaRPr lang="ru-RU" b="1" dirty="0"/>
          </a:p>
        </p:txBody>
      </p:sp>
      <p:cxnSp>
        <p:nvCxnSpPr>
          <p:cNvPr id="32" name="Прямая со стрелкой 31"/>
          <p:cNvCxnSpPr/>
          <p:nvPr/>
        </p:nvCxnSpPr>
        <p:spPr>
          <a:xfrm rot="16200000" flipV="1">
            <a:off x="7000892" y="5786454"/>
            <a:ext cx="642942" cy="500066"/>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69201" y="571480"/>
            <a:ext cx="2100255" cy="646331"/>
          </a:xfrm>
          <a:prstGeom prst="rect">
            <a:avLst/>
          </a:prstGeom>
          <a:noFill/>
        </p:spPr>
        <p:txBody>
          <a:bodyPr wrap="none" rtlCol="0">
            <a:spAutoFit/>
          </a:bodyPr>
          <a:lstStyle/>
          <a:p>
            <a:r>
              <a:rPr lang="en-US" dirty="0" smtClean="0">
                <a:solidFill>
                  <a:srgbClr val="7030A0"/>
                </a:solidFill>
              </a:rPr>
              <a:t>Positioning bearings</a:t>
            </a:r>
          </a:p>
          <a:p>
            <a:r>
              <a:rPr lang="en-US" dirty="0" smtClean="0">
                <a:solidFill>
                  <a:srgbClr val="7030A0"/>
                </a:solidFill>
              </a:rPr>
              <a:t>6000 </a:t>
            </a:r>
            <a:r>
              <a:rPr lang="en-US" dirty="0" smtClean="0">
                <a:solidFill>
                  <a:srgbClr val="7030A0"/>
                </a:solidFill>
              </a:rPr>
              <a:t>series D26 mm</a:t>
            </a:r>
            <a:endParaRPr lang="ru-RU" dirty="0">
              <a:solidFill>
                <a:srgbClr val="7030A0"/>
              </a:solidFill>
            </a:endParaRPr>
          </a:p>
        </p:txBody>
      </p:sp>
      <p:sp>
        <p:nvSpPr>
          <p:cNvPr id="13" name="TextBox 12"/>
          <p:cNvSpPr txBox="1"/>
          <p:nvPr/>
        </p:nvSpPr>
        <p:spPr>
          <a:xfrm>
            <a:off x="6786578" y="6211669"/>
            <a:ext cx="2100255" cy="646331"/>
          </a:xfrm>
          <a:prstGeom prst="rect">
            <a:avLst/>
          </a:prstGeom>
          <a:noFill/>
        </p:spPr>
        <p:txBody>
          <a:bodyPr wrap="none" rtlCol="0">
            <a:spAutoFit/>
          </a:bodyPr>
          <a:lstStyle/>
          <a:p>
            <a:r>
              <a:rPr lang="en-US" dirty="0" smtClean="0">
                <a:solidFill>
                  <a:srgbClr val="00B0F0"/>
                </a:solidFill>
              </a:rPr>
              <a:t>Rolling bearings </a:t>
            </a:r>
            <a:br>
              <a:rPr lang="en-US" dirty="0" smtClean="0">
                <a:solidFill>
                  <a:srgbClr val="00B0F0"/>
                </a:solidFill>
              </a:rPr>
            </a:br>
            <a:r>
              <a:rPr lang="en-US" dirty="0" smtClean="0">
                <a:solidFill>
                  <a:srgbClr val="00B0F0"/>
                </a:solidFill>
              </a:rPr>
              <a:t>6000 </a:t>
            </a:r>
            <a:r>
              <a:rPr lang="en-US" dirty="0" smtClean="0">
                <a:solidFill>
                  <a:srgbClr val="00B0F0"/>
                </a:solidFill>
              </a:rPr>
              <a:t>series D26 mm</a:t>
            </a:r>
            <a:endParaRPr lang="ru-RU" dirty="0">
              <a:solidFill>
                <a:srgbClr val="00B0F0"/>
              </a:solidFill>
            </a:endParaRPr>
          </a:p>
        </p:txBody>
      </p:sp>
      <p:cxnSp>
        <p:nvCxnSpPr>
          <p:cNvPr id="14" name="Прямая со стрелкой 13"/>
          <p:cNvCxnSpPr/>
          <p:nvPr/>
        </p:nvCxnSpPr>
        <p:spPr>
          <a:xfrm rot="5400000">
            <a:off x="7073124" y="1643050"/>
            <a:ext cx="1427966" cy="79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rot="16200000" flipH="1">
            <a:off x="7500958" y="1214422"/>
            <a:ext cx="1571636" cy="100013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1928794" y="5786454"/>
            <a:ext cx="4883838" cy="2719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rot="5400000">
            <a:off x="5464975" y="2964653"/>
            <a:ext cx="4357718" cy="28575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6200000" flipH="1">
            <a:off x="5929322" y="2786058"/>
            <a:ext cx="4214842" cy="500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16200000" flipV="1">
            <a:off x="5393537" y="4179099"/>
            <a:ext cx="3786214" cy="57150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HEP BARREL MODEL\BEARINGS BARREL VERSION\7-0.jpg"/>
          <p:cNvPicPr>
            <a:picLocks noChangeAspect="1" noChangeArrowheads="1"/>
          </p:cNvPicPr>
          <p:nvPr/>
        </p:nvPicPr>
        <p:blipFill>
          <a:blip r:embed="rId2" cstate="print"/>
          <a:srcRect/>
          <a:stretch>
            <a:fillRect/>
          </a:stretch>
        </p:blipFill>
        <p:spPr bwMode="auto">
          <a:xfrm>
            <a:off x="0" y="476672"/>
            <a:ext cx="2517393" cy="5360095"/>
          </a:xfrm>
          <a:prstGeom prst="rect">
            <a:avLst/>
          </a:prstGeom>
          <a:noFill/>
          <a:ln w="3175">
            <a:solidFill>
              <a:schemeClr val="tx1"/>
            </a:solidFill>
          </a:ln>
        </p:spPr>
      </p:pic>
      <p:pic>
        <p:nvPicPr>
          <p:cNvPr id="1027" name="Picture 3" descr="D:\IHEP BARREL MODEL\BEARINGS BARREL VERSION\7-1.jpg"/>
          <p:cNvPicPr>
            <a:picLocks noChangeAspect="1" noChangeArrowheads="1"/>
          </p:cNvPicPr>
          <p:nvPr/>
        </p:nvPicPr>
        <p:blipFill>
          <a:blip r:embed="rId3" cstate="print"/>
          <a:srcRect/>
          <a:stretch>
            <a:fillRect/>
          </a:stretch>
        </p:blipFill>
        <p:spPr bwMode="auto">
          <a:xfrm>
            <a:off x="2571736" y="714356"/>
            <a:ext cx="4320480" cy="2281740"/>
          </a:xfrm>
          <a:prstGeom prst="rect">
            <a:avLst/>
          </a:prstGeom>
          <a:noFill/>
          <a:ln w="3175">
            <a:solidFill>
              <a:schemeClr val="tx1"/>
            </a:solidFill>
          </a:ln>
        </p:spPr>
      </p:pic>
      <p:sp>
        <p:nvSpPr>
          <p:cNvPr id="6" name="TextBox 5"/>
          <p:cNvSpPr txBox="1"/>
          <p:nvPr/>
        </p:nvSpPr>
        <p:spPr>
          <a:xfrm flipH="1">
            <a:off x="6858016" y="2000240"/>
            <a:ext cx="5256583" cy="923330"/>
          </a:xfrm>
          <a:prstGeom prst="rect">
            <a:avLst/>
          </a:prstGeom>
          <a:noFill/>
        </p:spPr>
        <p:txBody>
          <a:bodyPr wrap="square" rtlCol="0">
            <a:spAutoFit/>
          </a:bodyPr>
          <a:lstStyle/>
          <a:p>
            <a:r>
              <a:rPr lang="en-US" dirty="0" smtClean="0"/>
              <a:t>Beginning from this slice</a:t>
            </a:r>
            <a:endParaRPr lang="ru-RU" dirty="0" smtClean="0"/>
          </a:p>
          <a:p>
            <a:r>
              <a:rPr lang="en-US" dirty="0" smtClean="0"/>
              <a:t> upper slice supports on</a:t>
            </a:r>
            <a:endParaRPr lang="ru-RU" dirty="0" smtClean="0"/>
          </a:p>
          <a:p>
            <a:r>
              <a:rPr lang="en-US" dirty="0" smtClean="0"/>
              <a:t> inner surface of the slot</a:t>
            </a:r>
            <a:endParaRPr lang="ru-RU" dirty="0"/>
          </a:p>
        </p:txBody>
      </p:sp>
      <p:cxnSp>
        <p:nvCxnSpPr>
          <p:cNvPr id="8" name="Прямая со стрелкой 7"/>
          <p:cNvCxnSpPr/>
          <p:nvPr/>
        </p:nvCxnSpPr>
        <p:spPr>
          <a:xfrm rot="10800000">
            <a:off x="4714876" y="1928802"/>
            <a:ext cx="2357454" cy="71438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rot="10800000">
            <a:off x="2071670" y="1500174"/>
            <a:ext cx="6500858" cy="642942"/>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descr="D:\IHEP BARREL MODEL\BEARINGS BARREL VERSION\7-2.jpg"/>
          <p:cNvPicPr>
            <a:picLocks noChangeAspect="1" noChangeArrowheads="1"/>
          </p:cNvPicPr>
          <p:nvPr/>
        </p:nvPicPr>
        <p:blipFill>
          <a:blip r:embed="rId4" cstate="print"/>
          <a:srcRect/>
          <a:stretch>
            <a:fillRect/>
          </a:stretch>
        </p:blipFill>
        <p:spPr bwMode="auto">
          <a:xfrm>
            <a:off x="2500298" y="3357562"/>
            <a:ext cx="2880320" cy="2444663"/>
          </a:xfrm>
          <a:prstGeom prst="rect">
            <a:avLst/>
          </a:prstGeom>
          <a:noFill/>
          <a:ln w="3175">
            <a:solidFill>
              <a:schemeClr val="tx1"/>
            </a:solidFill>
          </a:ln>
        </p:spPr>
      </p:pic>
      <p:sp>
        <p:nvSpPr>
          <p:cNvPr id="14" name="Прямоугольник 13"/>
          <p:cNvSpPr/>
          <p:nvPr/>
        </p:nvSpPr>
        <p:spPr>
          <a:xfrm>
            <a:off x="5929322" y="3929066"/>
            <a:ext cx="4572000" cy="923330"/>
          </a:xfrm>
          <a:prstGeom prst="rect">
            <a:avLst/>
          </a:prstGeom>
        </p:spPr>
        <p:txBody>
          <a:bodyPr>
            <a:spAutoFit/>
          </a:bodyPr>
          <a:lstStyle/>
          <a:p>
            <a:r>
              <a:rPr lang="en-US" dirty="0" smtClean="0"/>
              <a:t>Beginning from</a:t>
            </a:r>
            <a:r>
              <a:rPr lang="ru-RU" dirty="0" smtClean="0"/>
              <a:t> </a:t>
            </a:r>
            <a:r>
              <a:rPr lang="en-US" dirty="0" smtClean="0"/>
              <a:t>this  slice upper</a:t>
            </a:r>
          </a:p>
          <a:p>
            <a:r>
              <a:rPr lang="en-US" dirty="0" smtClean="0"/>
              <a:t> slice  supports on outer surface</a:t>
            </a:r>
          </a:p>
          <a:p>
            <a:r>
              <a:rPr lang="en-US" dirty="0" smtClean="0"/>
              <a:t> of the slot</a:t>
            </a:r>
            <a:endParaRPr lang="ru-RU" dirty="0"/>
          </a:p>
        </p:txBody>
      </p:sp>
      <p:cxnSp>
        <p:nvCxnSpPr>
          <p:cNvPr id="15" name="Прямая со стрелкой 14"/>
          <p:cNvCxnSpPr/>
          <p:nvPr/>
        </p:nvCxnSpPr>
        <p:spPr>
          <a:xfrm rot="10800000" flipV="1">
            <a:off x="2051720" y="4357694"/>
            <a:ext cx="3949040" cy="79418"/>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42" idx="1"/>
          </p:cNvCxnSpPr>
          <p:nvPr/>
        </p:nvCxnSpPr>
        <p:spPr>
          <a:xfrm rot="10800000" flipV="1">
            <a:off x="4214810" y="3394976"/>
            <a:ext cx="2714644" cy="89128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5929330"/>
            <a:ext cx="9144000" cy="646331"/>
          </a:xfrm>
          <a:prstGeom prst="rect">
            <a:avLst/>
          </a:prstGeom>
          <a:noFill/>
        </p:spPr>
        <p:txBody>
          <a:bodyPr wrap="square" rtlCol="0">
            <a:spAutoFit/>
          </a:bodyPr>
          <a:lstStyle/>
          <a:p>
            <a:r>
              <a:rPr lang="en-US" dirty="0" smtClean="0"/>
              <a:t>It means that transversal dimension of the slot must be max 27 mm  if we have outer diam. of the bearing 26 mm. In this case we can adjust slice to the rings by means of centering pins. </a:t>
            </a:r>
            <a:endParaRPr lang="ru-RU" dirty="0">
              <a:solidFill>
                <a:srgbClr val="FF0000"/>
              </a:solidFill>
            </a:endParaRPr>
          </a:p>
        </p:txBody>
      </p:sp>
      <p:sp>
        <p:nvSpPr>
          <p:cNvPr id="26" name="TextBox 25"/>
          <p:cNvSpPr txBox="1"/>
          <p:nvPr/>
        </p:nvSpPr>
        <p:spPr>
          <a:xfrm>
            <a:off x="7143768" y="357166"/>
            <a:ext cx="2100255" cy="646331"/>
          </a:xfrm>
          <a:prstGeom prst="rect">
            <a:avLst/>
          </a:prstGeom>
          <a:noFill/>
        </p:spPr>
        <p:txBody>
          <a:bodyPr wrap="none" rtlCol="0">
            <a:spAutoFit/>
          </a:bodyPr>
          <a:lstStyle/>
          <a:p>
            <a:r>
              <a:rPr lang="en-US" dirty="0" smtClean="0">
                <a:solidFill>
                  <a:srgbClr val="00B0F0"/>
                </a:solidFill>
              </a:rPr>
              <a:t>Rolling bearings </a:t>
            </a:r>
            <a:br>
              <a:rPr lang="en-US" dirty="0" smtClean="0">
                <a:solidFill>
                  <a:srgbClr val="00B0F0"/>
                </a:solidFill>
              </a:rPr>
            </a:br>
            <a:r>
              <a:rPr lang="en-US" dirty="0" smtClean="0">
                <a:solidFill>
                  <a:srgbClr val="00B0F0"/>
                </a:solidFill>
              </a:rPr>
              <a:t>6000 </a:t>
            </a:r>
            <a:r>
              <a:rPr lang="en-US" dirty="0" smtClean="0">
                <a:solidFill>
                  <a:srgbClr val="00B0F0"/>
                </a:solidFill>
              </a:rPr>
              <a:t>series D26 mm</a:t>
            </a:r>
            <a:endParaRPr lang="ru-RU" dirty="0">
              <a:solidFill>
                <a:srgbClr val="00B0F0"/>
              </a:solidFill>
            </a:endParaRPr>
          </a:p>
        </p:txBody>
      </p:sp>
      <p:cxnSp>
        <p:nvCxnSpPr>
          <p:cNvPr id="28" name="Прямая со стрелкой 27"/>
          <p:cNvCxnSpPr/>
          <p:nvPr/>
        </p:nvCxnSpPr>
        <p:spPr>
          <a:xfrm rot="10800000" flipV="1">
            <a:off x="4357686" y="571480"/>
            <a:ext cx="2857520" cy="891280"/>
          </a:xfrm>
          <a:prstGeom prst="straightConnector1">
            <a:avLst/>
          </a:prstGeom>
          <a:ln w="317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69201" y="1285860"/>
            <a:ext cx="2074799" cy="646331"/>
          </a:xfrm>
          <a:prstGeom prst="rect">
            <a:avLst/>
          </a:prstGeom>
          <a:noFill/>
        </p:spPr>
        <p:txBody>
          <a:bodyPr wrap="none" rtlCol="0">
            <a:spAutoFit/>
          </a:bodyPr>
          <a:lstStyle/>
          <a:p>
            <a:r>
              <a:rPr lang="en-US" dirty="0" smtClean="0">
                <a:solidFill>
                  <a:srgbClr val="7030A0"/>
                </a:solidFill>
              </a:rPr>
              <a:t>Positioning bearings</a:t>
            </a:r>
          </a:p>
          <a:p>
            <a:r>
              <a:rPr lang="en-US" dirty="0" smtClean="0">
                <a:solidFill>
                  <a:srgbClr val="7030A0"/>
                </a:solidFill>
              </a:rPr>
              <a:t>6000 series</a:t>
            </a:r>
            <a:endParaRPr lang="ru-RU" dirty="0">
              <a:solidFill>
                <a:srgbClr val="7030A0"/>
              </a:solidFill>
            </a:endParaRPr>
          </a:p>
        </p:txBody>
      </p:sp>
      <p:cxnSp>
        <p:nvCxnSpPr>
          <p:cNvPr id="32" name="Прямая со стрелкой 31"/>
          <p:cNvCxnSpPr/>
          <p:nvPr/>
        </p:nvCxnSpPr>
        <p:spPr>
          <a:xfrm rot="10800000" flipV="1">
            <a:off x="6143636" y="1571612"/>
            <a:ext cx="1000132" cy="35719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929454" y="3071810"/>
            <a:ext cx="2074799" cy="646331"/>
          </a:xfrm>
          <a:prstGeom prst="rect">
            <a:avLst/>
          </a:prstGeom>
          <a:noFill/>
        </p:spPr>
        <p:txBody>
          <a:bodyPr wrap="none" rtlCol="0">
            <a:spAutoFit/>
          </a:bodyPr>
          <a:lstStyle/>
          <a:p>
            <a:r>
              <a:rPr lang="en-US" dirty="0" smtClean="0">
                <a:solidFill>
                  <a:srgbClr val="7030A0"/>
                </a:solidFill>
              </a:rPr>
              <a:t>Positioning bearings</a:t>
            </a:r>
          </a:p>
          <a:p>
            <a:r>
              <a:rPr lang="en-US" dirty="0" smtClean="0">
                <a:solidFill>
                  <a:srgbClr val="7030A0"/>
                </a:solidFill>
              </a:rPr>
              <a:t>6000 series</a:t>
            </a:r>
            <a:endParaRPr lang="ru-RU" dirty="0">
              <a:solidFill>
                <a:srgbClr val="7030A0"/>
              </a:solidFill>
            </a:endParaRPr>
          </a:p>
        </p:txBody>
      </p:sp>
      <p:cxnSp>
        <p:nvCxnSpPr>
          <p:cNvPr id="44" name="Прямая со стрелкой 43"/>
          <p:cNvCxnSpPr/>
          <p:nvPr/>
        </p:nvCxnSpPr>
        <p:spPr>
          <a:xfrm rot="10800000" flipV="1">
            <a:off x="4857752" y="3429000"/>
            <a:ext cx="2000264" cy="39121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a:stCxn id="46" idx="0"/>
          </p:cNvCxnSpPr>
          <p:nvPr/>
        </p:nvCxnSpPr>
        <p:spPr>
          <a:xfrm rot="16200000" flipV="1">
            <a:off x="5204222" y="3939787"/>
            <a:ext cx="142876" cy="2693201"/>
          </a:xfrm>
          <a:prstGeom prst="straightConnector1">
            <a:avLst/>
          </a:prstGeom>
          <a:ln w="317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7504" y="0"/>
            <a:ext cx="2131224" cy="646331"/>
          </a:xfrm>
          <a:prstGeom prst="rect">
            <a:avLst/>
          </a:prstGeom>
          <a:noFill/>
        </p:spPr>
        <p:txBody>
          <a:bodyPr wrap="none" rtlCol="0">
            <a:spAutoFit/>
          </a:bodyPr>
          <a:lstStyle/>
          <a:p>
            <a:r>
              <a:rPr lang="en-US" dirty="0" smtClean="0"/>
              <a:t>Partial view of Barrel</a:t>
            </a:r>
          </a:p>
          <a:p>
            <a:r>
              <a:rPr lang="en-US" dirty="0" smtClean="0"/>
              <a:t>       (left view)</a:t>
            </a:r>
            <a:endParaRPr lang="ru-RU" dirty="0"/>
          </a:p>
        </p:txBody>
      </p:sp>
      <p:sp>
        <p:nvSpPr>
          <p:cNvPr id="22" name="Прямоугольник 21"/>
          <p:cNvSpPr/>
          <p:nvPr/>
        </p:nvSpPr>
        <p:spPr>
          <a:xfrm>
            <a:off x="2285984" y="0"/>
            <a:ext cx="4929222" cy="646331"/>
          </a:xfrm>
          <a:prstGeom prst="rect">
            <a:avLst/>
          </a:prstGeom>
        </p:spPr>
        <p:txBody>
          <a:bodyPr wrap="square">
            <a:spAutoFit/>
          </a:bodyPr>
          <a:lstStyle/>
          <a:p>
            <a:r>
              <a:rPr lang="en-US" b="1" dirty="0" smtClean="0"/>
              <a:t>Transversal section of the barrel (simplified view)</a:t>
            </a:r>
            <a:r>
              <a:rPr lang="ru-RU" b="1" dirty="0" smtClean="0"/>
              <a:t> </a:t>
            </a:r>
            <a:r>
              <a:rPr lang="en-US" b="1" dirty="0" smtClean="0"/>
              <a:t>Disposition of the bearings</a:t>
            </a:r>
            <a:endParaRPr lang="ru-RU" dirty="0"/>
          </a:p>
        </p:txBody>
      </p:sp>
      <p:cxnSp>
        <p:nvCxnSpPr>
          <p:cNvPr id="33" name="Прямая со стрелкой 32"/>
          <p:cNvCxnSpPr/>
          <p:nvPr/>
        </p:nvCxnSpPr>
        <p:spPr>
          <a:xfrm rot="10800000" flipV="1">
            <a:off x="3714744" y="4500570"/>
            <a:ext cx="4071966" cy="642942"/>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72132" y="5357826"/>
            <a:ext cx="2100255" cy="646331"/>
          </a:xfrm>
          <a:prstGeom prst="rect">
            <a:avLst/>
          </a:prstGeom>
          <a:noFill/>
        </p:spPr>
        <p:txBody>
          <a:bodyPr wrap="none" rtlCol="0">
            <a:spAutoFit/>
          </a:bodyPr>
          <a:lstStyle/>
          <a:p>
            <a:r>
              <a:rPr lang="en-US" dirty="0" smtClean="0">
                <a:solidFill>
                  <a:srgbClr val="00B0F0"/>
                </a:solidFill>
              </a:rPr>
              <a:t>Rolling bearings </a:t>
            </a:r>
            <a:br>
              <a:rPr lang="en-US" dirty="0" smtClean="0">
                <a:solidFill>
                  <a:srgbClr val="00B0F0"/>
                </a:solidFill>
              </a:rPr>
            </a:br>
            <a:r>
              <a:rPr lang="en-US" dirty="0" smtClean="0">
                <a:solidFill>
                  <a:srgbClr val="00B0F0"/>
                </a:solidFill>
              </a:rPr>
              <a:t>6000 </a:t>
            </a:r>
            <a:r>
              <a:rPr lang="en-US" dirty="0" smtClean="0">
                <a:solidFill>
                  <a:srgbClr val="00B0F0"/>
                </a:solidFill>
              </a:rPr>
              <a:t>series D26 mm</a:t>
            </a:r>
            <a:endParaRPr lang="ru-RU" dirty="0">
              <a:solidFill>
                <a:srgbClr val="00B0F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5388" y="0"/>
            <a:ext cx="2044983" cy="400110"/>
          </a:xfrm>
          <a:prstGeom prst="rect">
            <a:avLst/>
          </a:prstGeom>
          <a:noFill/>
        </p:spPr>
        <p:txBody>
          <a:bodyPr wrap="none" rtlCol="0">
            <a:spAutoFit/>
          </a:bodyPr>
          <a:lstStyle/>
          <a:p>
            <a:pPr algn="ctr"/>
            <a:r>
              <a:rPr lang="en-US" sz="2000" b="1" dirty="0" smtClean="0"/>
              <a:t>5. CALCULATIONS</a:t>
            </a:r>
            <a:endParaRPr lang="ru-RU" sz="2000" b="1" dirty="0"/>
          </a:p>
        </p:txBody>
      </p:sp>
      <p:pic>
        <p:nvPicPr>
          <p:cNvPr id="1026" name="Picture 2" descr="D:\BUSINESS TRIP GSI (March 2018)\Tanya_PM3\PM3_FEModel.png"/>
          <p:cNvPicPr>
            <a:picLocks noChangeAspect="1" noChangeArrowheads="1"/>
          </p:cNvPicPr>
          <p:nvPr/>
        </p:nvPicPr>
        <p:blipFill>
          <a:blip r:embed="rId2" cstate="print"/>
          <a:srcRect/>
          <a:stretch>
            <a:fillRect/>
          </a:stretch>
        </p:blipFill>
        <p:spPr bwMode="auto">
          <a:xfrm>
            <a:off x="285720" y="357166"/>
            <a:ext cx="8523541" cy="641046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14678" y="0"/>
            <a:ext cx="2646750"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en-US" sz="2000" b="1" i="0" u="none" strike="noStrike" cap="none" normalizeH="0" baseline="0" dirty="0" smtClean="0">
                <a:ln>
                  <a:noFill/>
                </a:ln>
                <a:solidFill>
                  <a:schemeClr val="tx1"/>
                </a:solidFill>
                <a:effectLst/>
                <a:latin typeface="+mj-lt"/>
                <a:cs typeface="Arial" pitchFamily="34" charset="0"/>
              </a:rPr>
              <a:t>2. Boundary conditions</a:t>
            </a:r>
            <a:endParaRPr kumimoji="0" lang="ru-RU" sz="2000" b="1" i="0" u="none" strike="noStrike" cap="none" normalizeH="0" baseline="0" dirty="0" smtClean="0">
              <a:ln>
                <a:noFill/>
              </a:ln>
              <a:solidFill>
                <a:schemeClr val="tx1"/>
              </a:solidFill>
              <a:effectLst/>
              <a:latin typeface="+mj-lt"/>
              <a:cs typeface="Arial" pitchFamily="34" charset="0"/>
            </a:endParaRPr>
          </a:p>
        </p:txBody>
      </p:sp>
      <p:pic>
        <p:nvPicPr>
          <p:cNvPr id="2050" name="Picture 2" descr="D:\IHEP BARREL MODEL\BEARINGS BARREL VERSION\12.jpg"/>
          <p:cNvPicPr>
            <a:picLocks noChangeAspect="1" noChangeArrowheads="1"/>
          </p:cNvPicPr>
          <p:nvPr/>
        </p:nvPicPr>
        <p:blipFill>
          <a:blip r:embed="rId2" cstate="print"/>
          <a:srcRect/>
          <a:stretch>
            <a:fillRect/>
          </a:stretch>
        </p:blipFill>
        <p:spPr bwMode="auto">
          <a:xfrm>
            <a:off x="1500166" y="785794"/>
            <a:ext cx="5429288" cy="5830304"/>
          </a:xfrm>
          <a:prstGeom prst="rect">
            <a:avLst/>
          </a:prstGeom>
          <a:noFill/>
          <a:ln w="3175">
            <a:solidFill>
              <a:schemeClr val="tx1"/>
            </a:solidFill>
            <a:miter lim="800000"/>
            <a:headEnd/>
            <a:tailEnd/>
          </a:ln>
        </p:spPr>
      </p:pic>
      <p:sp>
        <p:nvSpPr>
          <p:cNvPr id="10" name="TextBox 9"/>
          <p:cNvSpPr txBox="1"/>
          <p:nvPr/>
        </p:nvSpPr>
        <p:spPr>
          <a:xfrm>
            <a:off x="142844" y="428604"/>
            <a:ext cx="8508419" cy="646331"/>
          </a:xfrm>
          <a:prstGeom prst="rect">
            <a:avLst/>
          </a:prstGeom>
          <a:noFill/>
        </p:spPr>
        <p:txBody>
          <a:bodyPr wrap="none" rtlCol="0">
            <a:spAutoFit/>
          </a:bodyPr>
          <a:lstStyle/>
          <a:p>
            <a:r>
              <a:rPr lang="en-US" dirty="0" smtClean="0"/>
              <a:t>The minimal gap between inner surface of cryostat and a cover of the slice is only 6 mm</a:t>
            </a:r>
            <a:endParaRPr lang="ru-RU" dirty="0" smtClean="0"/>
          </a:p>
          <a:p>
            <a:endParaRPr lang="ru-RU" dirty="0"/>
          </a:p>
        </p:txBody>
      </p:sp>
      <p:sp>
        <p:nvSpPr>
          <p:cNvPr id="11" name="TextBox 10"/>
          <p:cNvSpPr txBox="1"/>
          <p:nvPr/>
        </p:nvSpPr>
        <p:spPr>
          <a:xfrm>
            <a:off x="714348" y="2214554"/>
            <a:ext cx="726417" cy="369332"/>
          </a:xfrm>
          <a:prstGeom prst="rect">
            <a:avLst/>
          </a:prstGeom>
          <a:noFill/>
        </p:spPr>
        <p:txBody>
          <a:bodyPr wrap="none" rtlCol="0">
            <a:spAutoFit/>
          </a:bodyPr>
          <a:lstStyle/>
          <a:p>
            <a:r>
              <a:rPr lang="en-US" dirty="0" smtClean="0"/>
              <a:t>Cover</a:t>
            </a:r>
            <a:endParaRPr lang="ru-RU" dirty="0"/>
          </a:p>
        </p:txBody>
      </p:sp>
      <p:cxnSp>
        <p:nvCxnSpPr>
          <p:cNvPr id="14" name="Прямая со стрелкой 13"/>
          <p:cNvCxnSpPr>
            <a:stCxn id="11" idx="2"/>
          </p:cNvCxnSpPr>
          <p:nvPr/>
        </p:nvCxnSpPr>
        <p:spPr>
          <a:xfrm rot="16200000" flipH="1">
            <a:off x="1866437" y="1795005"/>
            <a:ext cx="1202304" cy="278006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5400000">
            <a:off x="5322099" y="964389"/>
            <a:ext cx="3000396" cy="250033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rot="16200000" flipH="1">
            <a:off x="2143108" y="2143116"/>
            <a:ext cx="3286148" cy="428628"/>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29058" y="4500570"/>
            <a:ext cx="2836739" cy="369332"/>
          </a:xfrm>
          <a:prstGeom prst="rect">
            <a:avLst/>
          </a:prstGeom>
          <a:noFill/>
        </p:spPr>
        <p:txBody>
          <a:bodyPr wrap="none" rtlCol="0">
            <a:spAutoFit/>
          </a:bodyPr>
          <a:lstStyle/>
          <a:p>
            <a:r>
              <a:rPr lang="en-US" dirty="0" smtClean="0"/>
              <a:t>The gap in this area ~29 mm</a:t>
            </a:r>
            <a:endParaRPr lang="ru-RU" dirty="0"/>
          </a:p>
        </p:txBody>
      </p:sp>
      <p:cxnSp>
        <p:nvCxnSpPr>
          <p:cNvPr id="24" name="Прямая со стрелкой 23"/>
          <p:cNvCxnSpPr/>
          <p:nvPr/>
        </p:nvCxnSpPr>
        <p:spPr>
          <a:xfrm rot="10800000">
            <a:off x="4357686" y="3857628"/>
            <a:ext cx="1000132" cy="642942"/>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3628" y="0"/>
            <a:ext cx="1788503" cy="400110"/>
          </a:xfrm>
          <a:prstGeom prst="rect">
            <a:avLst/>
          </a:prstGeom>
          <a:noFill/>
        </p:spPr>
        <p:txBody>
          <a:bodyPr wrap="none" rtlCol="0">
            <a:spAutoFit/>
          </a:bodyPr>
          <a:lstStyle/>
          <a:p>
            <a:pPr algn="ctr"/>
            <a:r>
              <a:rPr lang="en-US" sz="2000" b="1" dirty="0" smtClean="0"/>
              <a:t>CALCULATIONS</a:t>
            </a:r>
            <a:endParaRPr lang="ru-RU" sz="2000" b="1" dirty="0"/>
          </a:p>
        </p:txBody>
      </p:sp>
      <p:pic>
        <p:nvPicPr>
          <p:cNvPr id="2050" name="Picture 2" descr="D:\BUSINESS TRIP GSI (March 2018)\Tanya_PM3\PM3_UX.png"/>
          <p:cNvPicPr>
            <a:picLocks noChangeAspect="1" noChangeArrowheads="1"/>
          </p:cNvPicPr>
          <p:nvPr/>
        </p:nvPicPr>
        <p:blipFill>
          <a:blip r:embed="rId2" cstate="print"/>
          <a:srcRect/>
          <a:stretch>
            <a:fillRect/>
          </a:stretch>
        </p:blipFill>
        <p:spPr bwMode="auto">
          <a:xfrm>
            <a:off x="214282" y="411472"/>
            <a:ext cx="8571495" cy="644652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3628" y="0"/>
            <a:ext cx="1788503" cy="400110"/>
          </a:xfrm>
          <a:prstGeom prst="rect">
            <a:avLst/>
          </a:prstGeom>
          <a:noFill/>
        </p:spPr>
        <p:txBody>
          <a:bodyPr wrap="none" rtlCol="0">
            <a:spAutoFit/>
          </a:bodyPr>
          <a:lstStyle/>
          <a:p>
            <a:pPr algn="ctr"/>
            <a:r>
              <a:rPr lang="en-US" sz="2000" b="1" dirty="0" smtClean="0"/>
              <a:t>CALCULATIONS</a:t>
            </a:r>
            <a:endParaRPr lang="ru-RU" sz="2000" b="1" dirty="0"/>
          </a:p>
        </p:txBody>
      </p:sp>
      <p:pic>
        <p:nvPicPr>
          <p:cNvPr id="3074" name="Picture 2" descr="D:\BUSINESS TRIP GSI (March 2018)\Tanya_PM3\PM3_UY.png"/>
          <p:cNvPicPr>
            <a:picLocks noChangeAspect="1" noChangeArrowheads="1"/>
          </p:cNvPicPr>
          <p:nvPr/>
        </p:nvPicPr>
        <p:blipFill>
          <a:blip r:embed="rId2" cstate="print"/>
          <a:srcRect/>
          <a:stretch>
            <a:fillRect/>
          </a:stretch>
        </p:blipFill>
        <p:spPr bwMode="auto">
          <a:xfrm>
            <a:off x="428596" y="357166"/>
            <a:ext cx="8358736" cy="628651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3628" y="0"/>
            <a:ext cx="1788503" cy="400110"/>
          </a:xfrm>
          <a:prstGeom prst="rect">
            <a:avLst/>
          </a:prstGeom>
          <a:noFill/>
        </p:spPr>
        <p:txBody>
          <a:bodyPr wrap="none" rtlCol="0">
            <a:spAutoFit/>
          </a:bodyPr>
          <a:lstStyle/>
          <a:p>
            <a:pPr algn="ctr"/>
            <a:r>
              <a:rPr lang="en-US" sz="2000" b="1" dirty="0" smtClean="0"/>
              <a:t>CALCULATIONS</a:t>
            </a:r>
            <a:endParaRPr lang="ru-RU" sz="2000" b="1" dirty="0"/>
          </a:p>
        </p:txBody>
      </p:sp>
      <p:pic>
        <p:nvPicPr>
          <p:cNvPr id="4098" name="Picture 2" descr="D:\BUSINESS TRIP GSI (March 2018)\Tanya_PM3\PM3_UZ.png"/>
          <p:cNvPicPr>
            <a:picLocks noChangeAspect="1" noChangeArrowheads="1"/>
          </p:cNvPicPr>
          <p:nvPr/>
        </p:nvPicPr>
        <p:blipFill>
          <a:blip r:embed="rId2" cstate="print"/>
          <a:srcRect/>
          <a:stretch>
            <a:fillRect/>
          </a:stretch>
        </p:blipFill>
        <p:spPr bwMode="auto">
          <a:xfrm>
            <a:off x="357158" y="357196"/>
            <a:ext cx="8643662" cy="650080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7841" y="0"/>
            <a:ext cx="4880117" cy="707886"/>
          </a:xfrm>
          <a:prstGeom prst="rect">
            <a:avLst/>
          </a:prstGeom>
          <a:noFill/>
        </p:spPr>
        <p:txBody>
          <a:bodyPr wrap="none" rtlCol="0">
            <a:spAutoFit/>
          </a:bodyPr>
          <a:lstStyle/>
          <a:p>
            <a:pPr algn="ctr"/>
            <a:r>
              <a:rPr lang="en-US" sz="2000" b="1" dirty="0" smtClean="0"/>
              <a:t>Situation during installation of the next slice</a:t>
            </a:r>
          </a:p>
          <a:p>
            <a:pPr algn="ctr"/>
            <a:r>
              <a:rPr lang="en-US" sz="2000" b="1" dirty="0" smtClean="0"/>
              <a:t>(very simplified view)</a:t>
            </a:r>
            <a:endParaRPr lang="ru-RU" sz="2000" b="1" dirty="0"/>
          </a:p>
        </p:txBody>
      </p:sp>
      <p:pic>
        <p:nvPicPr>
          <p:cNvPr id="1026" name="Picture 2" descr="D:\IHEP BARREL MODEL\BEARINGS BARREL VERSION\10.jpg"/>
          <p:cNvPicPr>
            <a:picLocks noChangeAspect="1" noChangeArrowheads="1"/>
          </p:cNvPicPr>
          <p:nvPr/>
        </p:nvPicPr>
        <p:blipFill>
          <a:blip r:embed="rId2" cstate="print"/>
          <a:srcRect/>
          <a:stretch>
            <a:fillRect/>
          </a:stretch>
        </p:blipFill>
        <p:spPr bwMode="auto">
          <a:xfrm>
            <a:off x="0" y="1667222"/>
            <a:ext cx="9020778" cy="3747736"/>
          </a:xfrm>
          <a:prstGeom prst="rect">
            <a:avLst/>
          </a:prstGeom>
          <a:noFill/>
          <a:ln w="3175">
            <a:solidFill>
              <a:schemeClr val="tx1"/>
            </a:solidFill>
            <a:miter lim="800000"/>
            <a:headEnd/>
            <a:tailEnd/>
          </a:ln>
        </p:spPr>
      </p:pic>
      <p:sp>
        <p:nvSpPr>
          <p:cNvPr id="6" name="TextBox 5"/>
          <p:cNvSpPr txBox="1"/>
          <p:nvPr/>
        </p:nvSpPr>
        <p:spPr>
          <a:xfrm>
            <a:off x="357158" y="642918"/>
            <a:ext cx="2631426" cy="923330"/>
          </a:xfrm>
          <a:prstGeom prst="rect">
            <a:avLst/>
          </a:prstGeom>
          <a:noFill/>
        </p:spPr>
        <p:txBody>
          <a:bodyPr wrap="none" rtlCol="0">
            <a:spAutoFit/>
          </a:bodyPr>
          <a:lstStyle/>
          <a:p>
            <a:r>
              <a:rPr lang="en-US" dirty="0" smtClean="0"/>
              <a:t>Slice inside of the cryostat</a:t>
            </a:r>
            <a:br>
              <a:rPr lang="en-US" dirty="0" smtClean="0"/>
            </a:br>
            <a:r>
              <a:rPr lang="en-US" dirty="0" smtClean="0"/>
              <a:t> has fixed from both sides</a:t>
            </a:r>
            <a:br>
              <a:rPr lang="en-US" dirty="0" smtClean="0"/>
            </a:br>
            <a:r>
              <a:rPr lang="en-US" dirty="0" smtClean="0"/>
              <a:t>( Simplified 3d model)</a:t>
            </a:r>
            <a:endParaRPr lang="ru-RU" dirty="0"/>
          </a:p>
        </p:txBody>
      </p:sp>
      <p:cxnSp>
        <p:nvCxnSpPr>
          <p:cNvPr id="8" name="Прямая со стрелкой 7"/>
          <p:cNvCxnSpPr/>
          <p:nvPr/>
        </p:nvCxnSpPr>
        <p:spPr>
          <a:xfrm rot="5400000">
            <a:off x="214282" y="1285860"/>
            <a:ext cx="642942" cy="500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5008" y="714356"/>
            <a:ext cx="3106363" cy="923330"/>
          </a:xfrm>
          <a:prstGeom prst="rect">
            <a:avLst/>
          </a:prstGeom>
          <a:noFill/>
        </p:spPr>
        <p:txBody>
          <a:bodyPr wrap="none" rtlCol="0">
            <a:spAutoFit/>
          </a:bodyPr>
          <a:lstStyle/>
          <a:p>
            <a:r>
              <a:rPr lang="en-US" dirty="0" smtClean="0"/>
              <a:t>Slice outside of the cryostat</a:t>
            </a:r>
            <a:br>
              <a:rPr lang="en-US" dirty="0" smtClean="0"/>
            </a:br>
            <a:r>
              <a:rPr lang="en-US" dirty="0" smtClean="0"/>
              <a:t> during of rolling in to Cryostat </a:t>
            </a:r>
            <a:br>
              <a:rPr lang="en-US" dirty="0" smtClean="0"/>
            </a:br>
            <a:r>
              <a:rPr lang="en-US" dirty="0" smtClean="0"/>
              <a:t>      (Simplified 3d model)</a:t>
            </a:r>
            <a:endParaRPr lang="ru-RU" dirty="0"/>
          </a:p>
        </p:txBody>
      </p:sp>
      <p:sp>
        <p:nvSpPr>
          <p:cNvPr id="10" name="TextBox 9"/>
          <p:cNvSpPr txBox="1"/>
          <p:nvPr/>
        </p:nvSpPr>
        <p:spPr>
          <a:xfrm>
            <a:off x="428596" y="5572140"/>
            <a:ext cx="8130174" cy="1200329"/>
          </a:xfrm>
          <a:prstGeom prst="rect">
            <a:avLst/>
          </a:prstGeom>
          <a:noFill/>
        </p:spPr>
        <p:txBody>
          <a:bodyPr wrap="none" rtlCol="0">
            <a:spAutoFit/>
          </a:bodyPr>
          <a:lstStyle/>
          <a:p>
            <a:r>
              <a:rPr lang="en-US" dirty="0" smtClean="0"/>
              <a:t>According to the calculation the slice inside of the cryostat has deformation 2,89 mm</a:t>
            </a:r>
            <a:br>
              <a:rPr lang="en-US" dirty="0" smtClean="0"/>
            </a:br>
            <a:r>
              <a:rPr lang="en-US" dirty="0" smtClean="0"/>
              <a:t> in the middle part of the beam, it’s slot also has the deformation.</a:t>
            </a:r>
          </a:p>
          <a:p>
            <a:r>
              <a:rPr lang="en-US" dirty="0" smtClean="0"/>
              <a:t>During the rolling in   </a:t>
            </a:r>
            <a:r>
              <a:rPr lang="en-US" dirty="0" smtClean="0">
                <a:solidFill>
                  <a:srgbClr val="FF0000"/>
                </a:solidFill>
              </a:rPr>
              <a:t>the jamming may occurs  </a:t>
            </a:r>
            <a:r>
              <a:rPr lang="en-US" dirty="0" smtClean="0"/>
              <a:t>because  the diameter of the bearing </a:t>
            </a:r>
          </a:p>
          <a:p>
            <a:r>
              <a:rPr lang="en-US" dirty="0" smtClean="0"/>
              <a:t>is 26 mm and the dimension of the slot is 27 mm.</a:t>
            </a:r>
            <a:endParaRPr lang="ru-RU" dirty="0"/>
          </a:p>
        </p:txBody>
      </p:sp>
      <p:cxnSp>
        <p:nvCxnSpPr>
          <p:cNvPr id="17" name="Прямая со стрелкой 16"/>
          <p:cNvCxnSpPr/>
          <p:nvPr/>
        </p:nvCxnSpPr>
        <p:spPr>
          <a:xfrm rot="5400000">
            <a:off x="4856958" y="2285992"/>
            <a:ext cx="3001190" cy="42942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16200000" flipV="1">
            <a:off x="3428992" y="4214818"/>
            <a:ext cx="2428892" cy="100013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785786" y="1214422"/>
            <a:ext cx="3143272" cy="235745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Стрелка вправо 18"/>
          <p:cNvSpPr/>
          <p:nvPr/>
        </p:nvSpPr>
        <p:spPr>
          <a:xfrm rot="12240000">
            <a:off x="6858016" y="3071812"/>
            <a:ext cx="785818" cy="325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8" name="Rectangle 8"/>
          <p:cNvSpPr>
            <a:spLocks noGrp="1" noChangeArrowheads="1"/>
          </p:cNvSpPr>
          <p:nvPr>
            <p:ph type="title"/>
          </p:nvPr>
        </p:nvSpPr>
        <p:spPr>
          <a:xfrm>
            <a:off x="-1143040" y="214290"/>
            <a:ext cx="11715832" cy="1071570"/>
          </a:xfrm>
        </p:spPr>
        <p:txBody>
          <a:bodyPr>
            <a:normAutofit fontScale="90000"/>
          </a:bodyPr>
          <a:lstStyle/>
          <a:p>
            <a:pPr>
              <a:defRPr/>
            </a:pPr>
            <a:r>
              <a:rPr lang="en-US" sz="2800" dirty="0" smtClean="0">
                <a:solidFill>
                  <a:srgbClr val="0070C0"/>
                </a:solidFill>
                <a:effectLst>
                  <a:outerShdw blurRad="38100" dist="38100" dir="2700000" algn="tl">
                    <a:srgbClr val="000000">
                      <a:alpha val="43137"/>
                    </a:srgbClr>
                  </a:outerShdw>
                </a:effectLst>
                <a:latin typeface="Arial Black" pitchFamily="34" charset="0"/>
                <a:cs typeface="Arial" pitchFamily="34" charset="0"/>
              </a:rPr>
              <a:t/>
            </a:r>
            <a:br>
              <a:rPr lang="en-US" sz="2800" dirty="0" smtClean="0">
                <a:solidFill>
                  <a:srgbClr val="0070C0"/>
                </a:solidFill>
                <a:effectLst>
                  <a:outerShdw blurRad="38100" dist="38100" dir="2700000" algn="tl">
                    <a:srgbClr val="000000">
                      <a:alpha val="43137"/>
                    </a:srgbClr>
                  </a:outerShdw>
                </a:effectLst>
                <a:latin typeface="Arial Black" pitchFamily="34" charset="0"/>
                <a:cs typeface="Arial" pitchFamily="34" charset="0"/>
              </a:rPr>
            </a:br>
            <a:r>
              <a:rPr lang="en-US" sz="2000" b="1" dirty="0" smtClean="0">
                <a:solidFill>
                  <a:srgbClr val="0070C0"/>
                </a:solidFill>
                <a:latin typeface="Arial Black" pitchFamily="34" charset="0"/>
                <a:cs typeface="Arial" pitchFamily="34" charset="0"/>
              </a:rPr>
              <a:t>OVERALL DISPLACEMENT IN</a:t>
            </a:r>
            <a:br>
              <a:rPr lang="en-US" sz="2000" b="1" dirty="0" smtClean="0">
                <a:solidFill>
                  <a:srgbClr val="0070C0"/>
                </a:solidFill>
                <a:latin typeface="Arial Black" pitchFamily="34" charset="0"/>
                <a:cs typeface="Arial" pitchFamily="34" charset="0"/>
              </a:rPr>
            </a:br>
            <a:r>
              <a:rPr lang="en-US" sz="2000" b="1" dirty="0" smtClean="0">
                <a:solidFill>
                  <a:srgbClr val="0070C0"/>
                </a:solidFill>
                <a:latin typeface="Arial Black" pitchFamily="34" charset="0"/>
                <a:cs typeface="Arial" pitchFamily="34" charset="0"/>
              </a:rPr>
              <a:t> MAIN VERSION OF BARREL STRUCTURE</a:t>
            </a:r>
            <a:r>
              <a:rPr lang="en-US" sz="2000" b="1" dirty="0" smtClean="0">
                <a:solidFill>
                  <a:srgbClr val="0070C0"/>
                </a:solidFill>
                <a:effectLst>
                  <a:outerShdw blurRad="38100" dist="38100" dir="2700000" algn="tl">
                    <a:srgbClr val="000000"/>
                  </a:outerShdw>
                </a:effectLst>
                <a:latin typeface="Arial Black" pitchFamily="34" charset="0"/>
              </a:rPr>
              <a:t> </a:t>
            </a:r>
            <a:r>
              <a:rPr lang="en-US" sz="2000" b="1" dirty="0" smtClean="0">
                <a:solidFill>
                  <a:srgbClr val="0070C0"/>
                </a:solidFill>
                <a:latin typeface="Franklin Gothic Medium Cond" pitchFamily="34" charset="0"/>
              </a:rPr>
              <a:t/>
            </a:r>
            <a:br>
              <a:rPr lang="en-US" sz="2000" b="1" dirty="0" smtClean="0">
                <a:solidFill>
                  <a:srgbClr val="0070C0"/>
                </a:solidFill>
                <a:latin typeface="Franklin Gothic Medium Cond" pitchFamily="34" charset="0"/>
              </a:rPr>
            </a:br>
            <a:r>
              <a:rPr lang="en-US" sz="2400" b="1" dirty="0" smtClean="0">
                <a:solidFill>
                  <a:srgbClr val="0070C0"/>
                </a:solidFill>
                <a:latin typeface="Franklin Gothic Medium Cond" pitchFamily="34" charset="0"/>
              </a:rPr>
              <a:t/>
            </a:r>
            <a:br>
              <a:rPr lang="en-US" sz="2400" b="1" dirty="0" smtClean="0">
                <a:solidFill>
                  <a:srgbClr val="0070C0"/>
                </a:solidFill>
                <a:latin typeface="Franklin Gothic Medium Cond" pitchFamily="34" charset="0"/>
              </a:rPr>
            </a:br>
            <a:endParaRPr lang="ru-RU" sz="2400" b="1" dirty="0" smtClean="0">
              <a:solidFill>
                <a:srgbClr val="0070C0"/>
              </a:solidFill>
              <a:latin typeface="Franklin Gothic Medium Cond" pitchFamily="34" charset="0"/>
            </a:endParaRPr>
          </a:p>
        </p:txBody>
      </p:sp>
      <p:cxnSp>
        <p:nvCxnSpPr>
          <p:cNvPr id="11" name="Прямая со стрелкой 10"/>
          <p:cNvCxnSpPr/>
          <p:nvPr/>
        </p:nvCxnSpPr>
        <p:spPr>
          <a:xfrm>
            <a:off x="6562725" y="1916113"/>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5400000">
            <a:off x="6786563" y="3608388"/>
            <a:ext cx="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6786563" y="3608388"/>
            <a:ext cx="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40969" name="TextBox 8"/>
          <p:cNvSpPr txBox="1">
            <a:spLocks noChangeArrowheads="1"/>
          </p:cNvSpPr>
          <p:nvPr/>
        </p:nvSpPr>
        <p:spPr bwMode="auto">
          <a:xfrm>
            <a:off x="0" y="6488113"/>
            <a:ext cx="438150" cy="369887"/>
          </a:xfrm>
          <a:prstGeom prst="rect">
            <a:avLst/>
          </a:prstGeom>
          <a:noFill/>
          <a:ln w="9525">
            <a:noFill/>
            <a:miter lim="800000"/>
            <a:headEnd/>
            <a:tailEnd/>
          </a:ln>
        </p:spPr>
        <p:txBody>
          <a:bodyPr wrap="none">
            <a:spAutoFit/>
          </a:bodyPr>
          <a:lstStyle/>
          <a:p>
            <a:r>
              <a:rPr lang="en-US" altLang="ru-RU"/>
              <a:t>31</a:t>
            </a:r>
            <a:endParaRPr lang="ru-RU" altLang="ru-RU"/>
          </a:p>
        </p:txBody>
      </p:sp>
      <p:pic>
        <p:nvPicPr>
          <p:cNvPr id="40971" name="Picture 3" descr="D:\PREZENTACII\Pic_10bolts_USUM_Barrel.png"/>
          <p:cNvPicPr>
            <a:picLocks noChangeAspect="1" noChangeArrowheads="1"/>
          </p:cNvPicPr>
          <p:nvPr/>
        </p:nvPicPr>
        <p:blipFill>
          <a:blip r:embed="rId2" cstate="print"/>
          <a:srcRect/>
          <a:stretch>
            <a:fillRect/>
          </a:stretch>
        </p:blipFill>
        <p:spPr bwMode="auto">
          <a:xfrm>
            <a:off x="785786" y="1000108"/>
            <a:ext cx="7598854" cy="5715016"/>
          </a:xfrm>
          <a:prstGeom prst="rect">
            <a:avLst/>
          </a:prstGeom>
          <a:noFill/>
          <a:ln w="9525">
            <a:noFill/>
            <a:miter lim="800000"/>
            <a:headEnd/>
            <a:tailEnd/>
          </a:ln>
        </p:spPr>
      </p:pic>
      <p:sp>
        <p:nvSpPr>
          <p:cNvPr id="14" name="TextBox 13"/>
          <p:cNvSpPr txBox="1"/>
          <p:nvPr/>
        </p:nvSpPr>
        <p:spPr>
          <a:xfrm>
            <a:off x="3500430" y="0"/>
            <a:ext cx="1959447" cy="369332"/>
          </a:xfrm>
          <a:prstGeom prst="rect">
            <a:avLst/>
          </a:prstGeom>
          <a:noFill/>
        </p:spPr>
        <p:txBody>
          <a:bodyPr wrap="none" rtlCol="0">
            <a:spAutoFit/>
          </a:bodyPr>
          <a:lstStyle/>
          <a:p>
            <a:r>
              <a:rPr lang="en-US" b="1" dirty="0" smtClean="0"/>
              <a:t>FOR COMPARISON</a:t>
            </a:r>
            <a:endParaRPr lang="ru-RU" b="1" dirty="0"/>
          </a:p>
        </p:txBody>
      </p:sp>
    </p:spTree>
  </p:cSld>
  <p:clrMapOvr>
    <a:masterClrMapping/>
  </p:clrMapOvr>
  <p:transition spd="med">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Результат изображения для прикрепить смайлик в презентацию"/>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4" name="Picture 2" descr="D:\IHEP BARREL MODEL\BEARINGS BARREL VERSION\13-1.jpg"/>
          <p:cNvPicPr>
            <a:picLocks noChangeAspect="1" noChangeArrowheads="1"/>
          </p:cNvPicPr>
          <p:nvPr/>
        </p:nvPicPr>
        <p:blipFill>
          <a:blip r:embed="rId2" cstate="print"/>
          <a:srcRect/>
          <a:stretch>
            <a:fillRect/>
          </a:stretch>
        </p:blipFill>
        <p:spPr bwMode="auto">
          <a:xfrm>
            <a:off x="785786" y="928670"/>
            <a:ext cx="7511382" cy="5656241"/>
          </a:xfrm>
          <a:prstGeom prst="rect">
            <a:avLst/>
          </a:prstGeom>
          <a:noFill/>
          <a:ln w="3175">
            <a:solidFill>
              <a:schemeClr val="tx1"/>
            </a:solidFill>
            <a:miter lim="800000"/>
            <a:headEnd/>
            <a:tailEnd/>
          </a:ln>
        </p:spPr>
      </p:pic>
      <p:sp>
        <p:nvSpPr>
          <p:cNvPr id="7" name="TextBox 6"/>
          <p:cNvSpPr txBox="1"/>
          <p:nvPr/>
        </p:nvSpPr>
        <p:spPr>
          <a:xfrm>
            <a:off x="1071538" y="142852"/>
            <a:ext cx="7111177" cy="369332"/>
          </a:xfrm>
          <a:prstGeom prst="rect">
            <a:avLst/>
          </a:prstGeom>
          <a:noFill/>
        </p:spPr>
        <p:txBody>
          <a:bodyPr wrap="none" rtlCol="0">
            <a:spAutoFit/>
          </a:bodyPr>
          <a:lstStyle/>
          <a:p>
            <a:r>
              <a:rPr lang="en-US" b="1" dirty="0" smtClean="0"/>
              <a:t>6. STAGED </a:t>
            </a:r>
            <a:r>
              <a:rPr lang="en-US" b="1" dirty="0" smtClean="0"/>
              <a:t> APPROACH  FOR  THE </a:t>
            </a:r>
            <a:r>
              <a:rPr lang="en-US" b="1" dirty="0" smtClean="0"/>
              <a:t>MAIN VERSION OF BARREL  STRUCTURE</a:t>
            </a:r>
            <a:endParaRPr lang="ru-RU" b="1" dirty="0"/>
          </a:p>
        </p:txBody>
      </p:sp>
      <p:sp>
        <p:nvSpPr>
          <p:cNvPr id="5" name="TextBox 4"/>
          <p:cNvSpPr txBox="1"/>
          <p:nvPr/>
        </p:nvSpPr>
        <p:spPr>
          <a:xfrm>
            <a:off x="6215074" y="6072206"/>
            <a:ext cx="1719125" cy="369332"/>
          </a:xfrm>
          <a:prstGeom prst="rect">
            <a:avLst/>
          </a:prstGeom>
          <a:noFill/>
        </p:spPr>
        <p:txBody>
          <a:bodyPr wrap="none" rtlCol="0">
            <a:spAutoFit/>
          </a:bodyPr>
          <a:lstStyle/>
          <a:p>
            <a:r>
              <a:rPr lang="en-US" dirty="0" smtClean="0"/>
              <a:t>Ribs for stiffness</a:t>
            </a:r>
            <a:endParaRPr lang="ru-RU" dirty="0"/>
          </a:p>
        </p:txBody>
      </p:sp>
      <p:cxnSp>
        <p:nvCxnSpPr>
          <p:cNvPr id="8" name="Прямая со стрелкой 7"/>
          <p:cNvCxnSpPr/>
          <p:nvPr/>
        </p:nvCxnSpPr>
        <p:spPr>
          <a:xfrm rot="10800000">
            <a:off x="5143504" y="4714884"/>
            <a:ext cx="1928826" cy="135732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stCxn id="5" idx="0"/>
          </p:cNvCxnSpPr>
          <p:nvPr/>
        </p:nvCxnSpPr>
        <p:spPr>
          <a:xfrm rot="16200000" flipV="1">
            <a:off x="3644460" y="2642029"/>
            <a:ext cx="1857388" cy="50029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5323" y="0"/>
            <a:ext cx="7009804" cy="707886"/>
          </a:xfrm>
          <a:prstGeom prst="rect">
            <a:avLst/>
          </a:prstGeom>
          <a:noFill/>
        </p:spPr>
        <p:txBody>
          <a:bodyPr wrap="none" rtlCol="0">
            <a:spAutoFit/>
          </a:bodyPr>
          <a:lstStyle/>
          <a:p>
            <a:pPr algn="ctr"/>
            <a:r>
              <a:rPr lang="en-US" sz="2000" b="1" dirty="0" smtClean="0">
                <a:solidFill>
                  <a:srgbClr val="00B050"/>
                </a:solidFill>
              </a:rPr>
              <a:t>7. ADVANTAGES</a:t>
            </a:r>
            <a:r>
              <a:rPr lang="en-US" sz="2000" b="1" dirty="0" smtClean="0"/>
              <a:t>  AND  </a:t>
            </a:r>
            <a:r>
              <a:rPr lang="en-US" sz="2000" b="1" dirty="0" smtClean="0">
                <a:solidFill>
                  <a:srgbClr val="FF0000"/>
                </a:solidFill>
              </a:rPr>
              <a:t>DISADVANTAGES</a:t>
            </a:r>
            <a:r>
              <a:rPr lang="ru-RU" sz="2000" b="1" dirty="0" smtClean="0">
                <a:solidFill>
                  <a:srgbClr val="FF0000"/>
                </a:solidFill>
              </a:rPr>
              <a:t> </a:t>
            </a:r>
            <a:r>
              <a:rPr lang="en-US" sz="2000" b="1" dirty="0" smtClean="0"/>
              <a:t>OF MODULAR VERSION, </a:t>
            </a:r>
          </a:p>
          <a:p>
            <a:pPr algn="ctr"/>
            <a:r>
              <a:rPr lang="en-US" sz="2000" b="1" dirty="0" smtClean="0"/>
              <a:t> </a:t>
            </a:r>
            <a:r>
              <a:rPr lang="en-US" sz="2000" b="1" dirty="0" smtClean="0">
                <a:solidFill>
                  <a:srgbClr val="7030A0"/>
                </a:solidFill>
              </a:rPr>
              <a:t>CONCLUSIONS</a:t>
            </a:r>
            <a:endParaRPr lang="ru-RU" sz="2000" b="1" dirty="0">
              <a:solidFill>
                <a:srgbClr val="7030A0"/>
              </a:solidFill>
            </a:endParaRPr>
          </a:p>
        </p:txBody>
      </p:sp>
      <p:sp>
        <p:nvSpPr>
          <p:cNvPr id="6" name="TextBox 5"/>
          <p:cNvSpPr txBox="1"/>
          <p:nvPr/>
        </p:nvSpPr>
        <p:spPr>
          <a:xfrm>
            <a:off x="1" y="571481"/>
            <a:ext cx="9144000" cy="4770537"/>
          </a:xfrm>
          <a:prstGeom prst="rect">
            <a:avLst/>
          </a:prstGeom>
          <a:noFill/>
        </p:spPr>
        <p:txBody>
          <a:bodyPr wrap="square" rtlCol="0">
            <a:spAutoFit/>
          </a:bodyPr>
          <a:lstStyle/>
          <a:p>
            <a:pPr marL="457200" indent="-457200"/>
            <a:r>
              <a:rPr lang="en-US" sz="1700" b="1" dirty="0" smtClean="0">
                <a:solidFill>
                  <a:srgbClr val="00B050"/>
                </a:solidFill>
              </a:rPr>
              <a:t>1.  Modular approach would allow one to assemble Barrel EMC in few stages</a:t>
            </a:r>
          </a:p>
          <a:p>
            <a:pPr marL="457200" indent="-457200"/>
            <a:r>
              <a:rPr lang="en-US" sz="1700" b="1" dirty="0" smtClean="0">
                <a:solidFill>
                  <a:srgbClr val="00B050"/>
                </a:solidFill>
              </a:rPr>
              <a:t>           with minimum disassembling of PANDA setup between experimental runs. </a:t>
            </a:r>
          </a:p>
          <a:p>
            <a:pPr marL="457200" indent="-457200"/>
            <a:r>
              <a:rPr lang="en-US" sz="1700" b="1" dirty="0" smtClean="0">
                <a:solidFill>
                  <a:srgbClr val="00B050"/>
                </a:solidFill>
              </a:rPr>
              <a:t>2.  Procedures of additional assembly are easier because it is not needed to install</a:t>
            </a:r>
          </a:p>
          <a:p>
            <a:pPr marL="457200" indent="-457200"/>
            <a:r>
              <a:rPr lang="en-US" sz="1700" b="1" dirty="0" smtClean="0">
                <a:solidFill>
                  <a:srgbClr val="00B050"/>
                </a:solidFill>
              </a:rPr>
              <a:t>        support frames and central technological beam but only rotary device (cantilever) . </a:t>
            </a:r>
          </a:p>
          <a:p>
            <a:r>
              <a:rPr lang="en-US" sz="1700" b="1" dirty="0" smtClean="0">
                <a:solidFill>
                  <a:srgbClr val="FF0000"/>
                </a:solidFill>
              </a:rPr>
              <a:t>1. In comparison with Main Version the Modular version is more complicated.</a:t>
            </a:r>
          </a:p>
          <a:p>
            <a:r>
              <a:rPr lang="en-US" sz="1700" b="1" dirty="0" smtClean="0">
                <a:solidFill>
                  <a:srgbClr val="FF0000"/>
                </a:solidFill>
              </a:rPr>
              <a:t>2. Manufacturing of support beam must be done more precisely because in case of  the Main </a:t>
            </a:r>
          </a:p>
          <a:p>
            <a:r>
              <a:rPr lang="en-US" sz="1700" b="1" dirty="0" smtClean="0">
                <a:solidFill>
                  <a:srgbClr val="FF0000"/>
                </a:solidFill>
              </a:rPr>
              <a:t>version we can install spacers between slices to adjust gaps.</a:t>
            </a:r>
          </a:p>
          <a:p>
            <a:r>
              <a:rPr lang="en-US" sz="1700" b="1" dirty="0" smtClean="0">
                <a:solidFill>
                  <a:srgbClr val="FF0000"/>
                </a:solidFill>
              </a:rPr>
              <a:t> In the Modular version there is NO possibility of gap adjustment between neighboring slices at all.</a:t>
            </a:r>
          </a:p>
          <a:p>
            <a:r>
              <a:rPr lang="en-US" sz="1700" b="1" dirty="0" smtClean="0">
                <a:solidFill>
                  <a:srgbClr val="FF0000"/>
                </a:solidFill>
              </a:rPr>
              <a:t>Problem</a:t>
            </a:r>
            <a:r>
              <a:rPr lang="ru-RU" sz="1700" b="1" dirty="0" smtClean="0">
                <a:solidFill>
                  <a:srgbClr val="FF0000"/>
                </a:solidFill>
              </a:rPr>
              <a:t> </a:t>
            </a:r>
            <a:r>
              <a:rPr lang="en-US" sz="1700" b="1" dirty="0" smtClean="0">
                <a:solidFill>
                  <a:srgbClr val="FF0000"/>
                </a:solidFill>
              </a:rPr>
              <a:t>with insertion of slice may occurs (jamming)  due to deformations.</a:t>
            </a:r>
          </a:p>
          <a:p>
            <a:r>
              <a:rPr lang="en-US" sz="1700" b="1" dirty="0" smtClean="0">
                <a:solidFill>
                  <a:srgbClr val="FF0000"/>
                </a:solidFill>
              </a:rPr>
              <a:t>3. The stiffness of Modular Assembly much less then in case of Main Version because in Main</a:t>
            </a:r>
          </a:p>
          <a:p>
            <a:r>
              <a:rPr lang="en-US" sz="1700" b="1" dirty="0" smtClean="0">
                <a:solidFill>
                  <a:srgbClr val="FF0000"/>
                </a:solidFill>
              </a:rPr>
              <a:t>Version all Slices are joint together</a:t>
            </a:r>
            <a:r>
              <a:rPr lang="ru-RU" sz="1700" b="1" dirty="0" smtClean="0">
                <a:solidFill>
                  <a:srgbClr val="FF0000"/>
                </a:solidFill>
              </a:rPr>
              <a:t> </a:t>
            </a:r>
            <a:r>
              <a:rPr lang="en-US" sz="1700" b="1" dirty="0" smtClean="0">
                <a:solidFill>
                  <a:srgbClr val="FF0000"/>
                </a:solidFill>
              </a:rPr>
              <a:t>by means of spacers and fixing bolts.</a:t>
            </a:r>
          </a:p>
          <a:p>
            <a:r>
              <a:rPr lang="en-US" sz="1700" b="1" dirty="0" smtClean="0">
                <a:solidFill>
                  <a:srgbClr val="FF0000"/>
                </a:solidFill>
              </a:rPr>
              <a:t>4. Thermal insulation of Modular Version will be more complicated.</a:t>
            </a:r>
          </a:p>
          <a:p>
            <a:r>
              <a:rPr lang="en-US" sz="1700" b="1" dirty="0" smtClean="0">
                <a:solidFill>
                  <a:srgbClr val="FF0000"/>
                </a:solidFill>
              </a:rPr>
              <a:t>5. We will have some problem with installation of the upper slice because of current lead.</a:t>
            </a:r>
          </a:p>
          <a:p>
            <a:r>
              <a:rPr lang="en-US" sz="1700" b="1" dirty="0" smtClean="0">
                <a:solidFill>
                  <a:srgbClr val="FF0000"/>
                </a:solidFill>
              </a:rPr>
              <a:t>6. Removal of any slice from EMC and returning it back may  be problematic  because of deformation   of upper slice (it looses its support). </a:t>
            </a:r>
          </a:p>
          <a:p>
            <a:r>
              <a:rPr lang="en-US" sz="1700" b="1" dirty="0" smtClean="0">
                <a:solidFill>
                  <a:srgbClr val="FF0000"/>
                </a:solidFill>
              </a:rPr>
              <a:t>That’s why  we must make assembly procedure beginning from the lower slice.</a:t>
            </a:r>
            <a:endParaRPr lang="ru-RU" sz="1700" b="1" dirty="0" smtClean="0">
              <a:solidFill>
                <a:srgbClr val="FF0000"/>
              </a:solidFill>
            </a:endParaRPr>
          </a:p>
          <a:p>
            <a:endParaRPr lang="en-US" sz="1600" dirty="0" smtClean="0">
              <a:solidFill>
                <a:srgbClr val="FF0000"/>
              </a:solidFill>
            </a:endParaRPr>
          </a:p>
          <a:p>
            <a:endParaRPr lang="ru-RU" sz="1600" dirty="0"/>
          </a:p>
        </p:txBody>
      </p:sp>
      <p:sp>
        <p:nvSpPr>
          <p:cNvPr id="8" name="TextBox 7"/>
          <p:cNvSpPr txBox="1"/>
          <p:nvPr/>
        </p:nvSpPr>
        <p:spPr>
          <a:xfrm>
            <a:off x="357158" y="5214950"/>
            <a:ext cx="8001056" cy="1477328"/>
          </a:xfrm>
          <a:prstGeom prst="rect">
            <a:avLst/>
          </a:prstGeom>
          <a:gradFill>
            <a:gsLst>
              <a:gs pos="0">
                <a:schemeClr val="accent1">
                  <a:tint val="66000"/>
                  <a:satMod val="160000"/>
                  <a:alpha val="34000"/>
                </a:schemeClr>
              </a:gs>
              <a:gs pos="50000">
                <a:schemeClr val="accent1">
                  <a:tint val="44500"/>
                  <a:satMod val="160000"/>
                </a:schemeClr>
              </a:gs>
              <a:gs pos="100000">
                <a:schemeClr val="accent1">
                  <a:tint val="23500"/>
                  <a:satMod val="160000"/>
                </a:schemeClr>
              </a:gs>
            </a:gsLst>
            <a:lin ang="5400000" scaled="0"/>
          </a:gradFill>
          <a:ln w="19050">
            <a:solidFill>
              <a:srgbClr val="7030A0"/>
            </a:solidFill>
          </a:ln>
        </p:spPr>
        <p:txBody>
          <a:bodyPr wrap="square" rtlCol="0">
            <a:spAutoFit/>
          </a:bodyPr>
          <a:lstStyle/>
          <a:p>
            <a:pPr algn="ctr"/>
            <a:r>
              <a:rPr lang="en-US" b="1" dirty="0" smtClean="0">
                <a:solidFill>
                  <a:srgbClr val="7030A0"/>
                </a:solidFill>
              </a:rPr>
              <a:t>According to design analysis and calculations of Main Version and </a:t>
            </a:r>
            <a:br>
              <a:rPr lang="en-US" b="1" dirty="0" smtClean="0">
                <a:solidFill>
                  <a:srgbClr val="7030A0"/>
                </a:solidFill>
              </a:rPr>
            </a:br>
            <a:r>
              <a:rPr lang="en-US" b="1" dirty="0" smtClean="0">
                <a:solidFill>
                  <a:srgbClr val="7030A0"/>
                </a:solidFill>
              </a:rPr>
              <a:t>alternative Modular Version N5 we can make a conclusions:</a:t>
            </a:r>
          </a:p>
          <a:p>
            <a:r>
              <a:rPr lang="en-US" b="1" dirty="0" smtClean="0">
                <a:solidFill>
                  <a:srgbClr val="7030A0"/>
                </a:solidFill>
              </a:rPr>
              <a:t>1. With the use of Modular Version we can NOT guaranty practical possibility and  reliability of assembly. </a:t>
            </a:r>
          </a:p>
          <a:p>
            <a:r>
              <a:rPr lang="en-US" b="1" dirty="0" smtClean="0">
                <a:solidFill>
                  <a:srgbClr val="7030A0"/>
                </a:solidFill>
              </a:rPr>
              <a:t>2. The Main Version of Barrel EMC assembly  is more realistic and reliable. </a:t>
            </a:r>
            <a:endParaRPr lang="ru-RU" b="1" dirty="0">
              <a:solidFill>
                <a:srgbClr val="7030A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1538" y="1928802"/>
            <a:ext cx="6894068" cy="707886"/>
          </a:xfrm>
          <a:prstGeom prst="rect">
            <a:avLst/>
          </a:prstGeom>
          <a:noFill/>
        </p:spPr>
        <p:txBody>
          <a:bodyPr wrap="none" rtlCol="0">
            <a:spAutoFit/>
          </a:bodyPr>
          <a:lstStyle/>
          <a:p>
            <a:pPr algn="ctr"/>
            <a:r>
              <a:rPr lang="en-US" sz="4000" b="1" dirty="0" smtClean="0">
                <a:solidFill>
                  <a:srgbClr val="0070C0"/>
                </a:solidFill>
              </a:rPr>
              <a:t>THANK YOU FOR ATTENTION !!!</a:t>
            </a:r>
            <a:endParaRPr lang="ru-RU" sz="4000" b="1" dirty="0">
              <a:solidFill>
                <a:srgbClr val="0070C0"/>
              </a:solidFill>
            </a:endParaRPr>
          </a:p>
        </p:txBody>
      </p:sp>
      <p:sp>
        <p:nvSpPr>
          <p:cNvPr id="6146" name="AutoShape 2" descr="Результат изображения для прикрепить смайлик в презентацию"/>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50" name="Picture 6" descr="Результат изображения для прикрепить смайлик в презентацию"/>
          <p:cNvPicPr>
            <a:picLocks noChangeAspect="1" noChangeArrowheads="1"/>
          </p:cNvPicPr>
          <p:nvPr/>
        </p:nvPicPr>
        <p:blipFill>
          <a:blip r:embed="rId2" cstate="print"/>
          <a:srcRect/>
          <a:stretch>
            <a:fillRect/>
          </a:stretch>
        </p:blipFill>
        <p:spPr bwMode="auto">
          <a:xfrm>
            <a:off x="2928926" y="2500306"/>
            <a:ext cx="3214680" cy="257174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928926" y="0"/>
            <a:ext cx="40005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b="1" i="0" u="none" strike="noStrike" cap="none" normalizeH="0" baseline="0" dirty="0" smtClean="0">
                <a:ln>
                  <a:noFill/>
                </a:ln>
                <a:solidFill>
                  <a:schemeClr val="tx1"/>
                </a:solidFill>
                <a:effectLst/>
                <a:latin typeface="+mj-lt"/>
                <a:cs typeface="Arial" pitchFamily="34" charset="0"/>
              </a:rPr>
              <a:t>3. Short explication of Main Version</a:t>
            </a:r>
            <a:endParaRPr kumimoji="0" lang="ru-RU" b="1" i="0" u="none" strike="noStrike" cap="none" normalizeH="0" baseline="0" dirty="0" smtClean="0">
              <a:ln>
                <a:noFill/>
              </a:ln>
              <a:solidFill>
                <a:schemeClr val="tx1"/>
              </a:solidFill>
              <a:effectLst/>
              <a:latin typeface="+mj-lt"/>
              <a:cs typeface="Arial" pitchFamily="34" charset="0"/>
            </a:endParaRPr>
          </a:p>
        </p:txBody>
      </p:sp>
      <p:pic>
        <p:nvPicPr>
          <p:cNvPr id="13" name="Рисунок 12" descr="D:\PANDA\1-5.jpg"/>
          <p:cNvPicPr/>
          <p:nvPr/>
        </p:nvPicPr>
        <p:blipFill>
          <a:blip r:embed="rId2" cstate="print"/>
          <a:srcRect/>
          <a:stretch>
            <a:fillRect/>
          </a:stretch>
        </p:blipFill>
        <p:spPr bwMode="auto">
          <a:xfrm>
            <a:off x="3131840" y="548680"/>
            <a:ext cx="2736304" cy="2016224"/>
          </a:xfrm>
          <a:prstGeom prst="rect">
            <a:avLst/>
          </a:prstGeom>
          <a:noFill/>
          <a:ln w="3175">
            <a:solidFill>
              <a:schemeClr val="tx1"/>
            </a:solidFill>
            <a:miter lim="800000"/>
            <a:headEnd/>
            <a:tailEnd/>
          </a:ln>
        </p:spPr>
      </p:pic>
      <p:pic>
        <p:nvPicPr>
          <p:cNvPr id="15" name="Рисунок 14" descr="D:\PANDA\1-3.jpg"/>
          <p:cNvPicPr/>
          <p:nvPr/>
        </p:nvPicPr>
        <p:blipFill>
          <a:blip r:embed="rId3" cstate="print"/>
          <a:srcRect/>
          <a:stretch>
            <a:fillRect/>
          </a:stretch>
        </p:blipFill>
        <p:spPr bwMode="auto">
          <a:xfrm>
            <a:off x="179512" y="548680"/>
            <a:ext cx="2880320" cy="2016068"/>
          </a:xfrm>
          <a:prstGeom prst="rect">
            <a:avLst/>
          </a:prstGeom>
          <a:noFill/>
          <a:ln w="3175">
            <a:solidFill>
              <a:schemeClr val="tx1"/>
            </a:solidFill>
            <a:miter lim="800000"/>
            <a:headEnd/>
            <a:tailEnd/>
          </a:ln>
        </p:spPr>
      </p:pic>
      <p:pic>
        <p:nvPicPr>
          <p:cNvPr id="16" name="Рисунок 15" descr="D:\PANDA\1-6.jpg"/>
          <p:cNvPicPr/>
          <p:nvPr/>
        </p:nvPicPr>
        <p:blipFill>
          <a:blip r:embed="rId4" cstate="print"/>
          <a:srcRect/>
          <a:stretch>
            <a:fillRect/>
          </a:stretch>
        </p:blipFill>
        <p:spPr bwMode="auto">
          <a:xfrm>
            <a:off x="6084168" y="548680"/>
            <a:ext cx="2808312" cy="2160240"/>
          </a:xfrm>
          <a:prstGeom prst="rect">
            <a:avLst/>
          </a:prstGeom>
          <a:noFill/>
          <a:ln w="3175">
            <a:solidFill>
              <a:schemeClr val="tx1"/>
            </a:solidFill>
            <a:miter lim="800000"/>
            <a:headEnd/>
            <a:tailEnd/>
          </a:ln>
        </p:spPr>
      </p:pic>
      <p:pic>
        <p:nvPicPr>
          <p:cNvPr id="17" name="Рисунок 16" descr="D:\PANDA\1-8.jpg"/>
          <p:cNvPicPr/>
          <p:nvPr/>
        </p:nvPicPr>
        <p:blipFill>
          <a:blip r:embed="rId5" cstate="print"/>
          <a:srcRect/>
          <a:stretch>
            <a:fillRect/>
          </a:stretch>
        </p:blipFill>
        <p:spPr bwMode="auto">
          <a:xfrm>
            <a:off x="142844" y="2714620"/>
            <a:ext cx="2880320" cy="2016224"/>
          </a:xfrm>
          <a:prstGeom prst="rect">
            <a:avLst/>
          </a:prstGeom>
          <a:noFill/>
          <a:ln w="3175">
            <a:solidFill>
              <a:schemeClr val="tx1"/>
            </a:solidFill>
            <a:miter lim="800000"/>
            <a:headEnd/>
            <a:tailEnd/>
          </a:ln>
        </p:spPr>
      </p:pic>
      <p:pic>
        <p:nvPicPr>
          <p:cNvPr id="18" name="Рисунок 17" descr="D:\PANDA\1-12.jpg"/>
          <p:cNvPicPr/>
          <p:nvPr/>
        </p:nvPicPr>
        <p:blipFill>
          <a:blip r:embed="rId6" cstate="print"/>
          <a:srcRect/>
          <a:stretch>
            <a:fillRect/>
          </a:stretch>
        </p:blipFill>
        <p:spPr bwMode="auto">
          <a:xfrm>
            <a:off x="3143240" y="2714620"/>
            <a:ext cx="2808311" cy="1942071"/>
          </a:xfrm>
          <a:prstGeom prst="rect">
            <a:avLst/>
          </a:prstGeom>
          <a:noFill/>
          <a:ln w="3175">
            <a:solidFill>
              <a:schemeClr val="tx1"/>
            </a:solidFill>
            <a:miter lim="800000"/>
            <a:headEnd/>
            <a:tailEnd/>
          </a:ln>
        </p:spPr>
      </p:pic>
      <p:pic>
        <p:nvPicPr>
          <p:cNvPr id="19" name="Рисунок 18" descr="D:\PANDA\1-14.jpg"/>
          <p:cNvPicPr/>
          <p:nvPr/>
        </p:nvPicPr>
        <p:blipFill>
          <a:blip r:embed="rId7" cstate="print"/>
          <a:srcRect/>
          <a:stretch>
            <a:fillRect/>
          </a:stretch>
        </p:blipFill>
        <p:spPr bwMode="auto">
          <a:xfrm>
            <a:off x="6084168" y="2780928"/>
            <a:ext cx="2736304" cy="1944216"/>
          </a:xfrm>
          <a:prstGeom prst="rect">
            <a:avLst/>
          </a:prstGeom>
          <a:noFill/>
          <a:ln w="3175">
            <a:solidFill>
              <a:schemeClr val="tx1"/>
            </a:solidFill>
            <a:miter lim="800000"/>
            <a:headEnd/>
            <a:tailEnd/>
          </a:ln>
        </p:spPr>
      </p:pic>
      <p:pic>
        <p:nvPicPr>
          <p:cNvPr id="20" name="Рисунок 19" descr="D:\PANDA\1-15.jpg"/>
          <p:cNvPicPr/>
          <p:nvPr/>
        </p:nvPicPr>
        <p:blipFill>
          <a:blip r:embed="rId8" cstate="print"/>
          <a:srcRect/>
          <a:stretch>
            <a:fillRect/>
          </a:stretch>
        </p:blipFill>
        <p:spPr bwMode="auto">
          <a:xfrm>
            <a:off x="1835696" y="4797152"/>
            <a:ext cx="2232248" cy="2060848"/>
          </a:xfrm>
          <a:prstGeom prst="rect">
            <a:avLst/>
          </a:prstGeom>
          <a:noFill/>
          <a:ln w="3175">
            <a:solidFill>
              <a:schemeClr val="tx1"/>
            </a:solidFill>
            <a:miter lim="800000"/>
            <a:headEnd/>
            <a:tailEnd/>
          </a:ln>
        </p:spPr>
      </p:pic>
      <p:pic>
        <p:nvPicPr>
          <p:cNvPr id="21" name="Рисунок 20" descr="D:\PANDA\1-16.jpg"/>
          <p:cNvPicPr/>
          <p:nvPr/>
        </p:nvPicPr>
        <p:blipFill>
          <a:blip r:embed="rId9" cstate="print"/>
          <a:srcRect/>
          <a:stretch>
            <a:fillRect/>
          </a:stretch>
        </p:blipFill>
        <p:spPr bwMode="auto">
          <a:xfrm>
            <a:off x="4211960" y="4829359"/>
            <a:ext cx="2160240" cy="2028641"/>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41" name="Picture 9" descr="D:\PREZENTACII\Barrel Module N3 Images\713.jpg"/>
          <p:cNvPicPr>
            <a:picLocks noChangeAspect="1" noChangeArrowheads="1"/>
          </p:cNvPicPr>
          <p:nvPr/>
        </p:nvPicPr>
        <p:blipFill>
          <a:blip r:embed="rId3" cstate="print"/>
          <a:srcRect/>
          <a:stretch>
            <a:fillRect/>
          </a:stretch>
        </p:blipFill>
        <p:spPr bwMode="auto">
          <a:xfrm>
            <a:off x="142844" y="2786058"/>
            <a:ext cx="2592288" cy="1924786"/>
          </a:xfrm>
          <a:prstGeom prst="rect">
            <a:avLst/>
          </a:prstGeom>
          <a:noFill/>
          <a:ln w="3175">
            <a:solidFill>
              <a:schemeClr val="tx1"/>
            </a:solidFill>
            <a:miter lim="800000"/>
            <a:headEnd/>
            <a:tailEnd/>
          </a:ln>
        </p:spPr>
      </p:pic>
      <p:pic>
        <p:nvPicPr>
          <p:cNvPr id="16386" name="Picture 3" descr="D:\PREZENTACII\110.jpg"/>
          <p:cNvPicPr>
            <a:picLocks noChangeAspect="1" noChangeArrowheads="1"/>
          </p:cNvPicPr>
          <p:nvPr/>
        </p:nvPicPr>
        <p:blipFill>
          <a:blip r:embed="rId4" cstate="print"/>
          <a:srcRect/>
          <a:stretch>
            <a:fillRect/>
          </a:stretch>
        </p:blipFill>
        <p:spPr bwMode="auto">
          <a:xfrm>
            <a:off x="6430239" y="3000372"/>
            <a:ext cx="2713761" cy="1368152"/>
          </a:xfrm>
          <a:prstGeom prst="rect">
            <a:avLst/>
          </a:prstGeom>
          <a:noFill/>
          <a:ln w="3175">
            <a:solidFill>
              <a:schemeClr val="tx1"/>
            </a:solidFill>
            <a:miter lim="800000"/>
            <a:headEnd/>
            <a:tailEnd/>
          </a:ln>
        </p:spPr>
      </p:pic>
      <p:pic>
        <p:nvPicPr>
          <p:cNvPr id="16387" name="Picture 5" descr="D:\PREZENTACII\114.jpg"/>
          <p:cNvPicPr>
            <a:picLocks noChangeAspect="1" noChangeArrowheads="1"/>
          </p:cNvPicPr>
          <p:nvPr/>
        </p:nvPicPr>
        <p:blipFill>
          <a:blip r:embed="rId5" cstate="print"/>
          <a:srcRect/>
          <a:stretch>
            <a:fillRect/>
          </a:stretch>
        </p:blipFill>
        <p:spPr bwMode="auto">
          <a:xfrm>
            <a:off x="3000364" y="714356"/>
            <a:ext cx="3336925" cy="2016125"/>
          </a:xfrm>
          <a:prstGeom prst="rect">
            <a:avLst/>
          </a:prstGeom>
          <a:noFill/>
          <a:ln w="3175">
            <a:solidFill>
              <a:schemeClr val="tx1"/>
            </a:solidFill>
            <a:miter lim="800000"/>
            <a:headEnd/>
            <a:tailEnd/>
          </a:ln>
        </p:spPr>
      </p:pic>
      <p:pic>
        <p:nvPicPr>
          <p:cNvPr id="16388" name="Picture 6" descr="D:\PREZENTACII\115.jpg"/>
          <p:cNvPicPr>
            <a:picLocks noChangeAspect="1" noChangeArrowheads="1"/>
          </p:cNvPicPr>
          <p:nvPr/>
        </p:nvPicPr>
        <p:blipFill>
          <a:blip r:embed="rId6" cstate="print"/>
          <a:srcRect/>
          <a:stretch>
            <a:fillRect/>
          </a:stretch>
        </p:blipFill>
        <p:spPr bwMode="auto">
          <a:xfrm>
            <a:off x="1" y="711146"/>
            <a:ext cx="2857488" cy="2081247"/>
          </a:xfrm>
          <a:prstGeom prst="rect">
            <a:avLst/>
          </a:prstGeom>
          <a:noFill/>
          <a:ln w="3175">
            <a:solidFill>
              <a:schemeClr val="tx1"/>
            </a:solidFill>
            <a:miter lim="800000"/>
            <a:headEnd/>
            <a:tailEnd/>
          </a:ln>
        </p:spPr>
      </p:pic>
      <p:sp>
        <p:nvSpPr>
          <p:cNvPr id="11268" name="TextBox 30"/>
          <p:cNvSpPr txBox="1">
            <a:spLocks noChangeArrowheads="1"/>
          </p:cNvSpPr>
          <p:nvPr/>
        </p:nvSpPr>
        <p:spPr bwMode="auto">
          <a:xfrm>
            <a:off x="0" y="5286388"/>
            <a:ext cx="3571868" cy="2246769"/>
          </a:xfrm>
          <a:prstGeom prst="rect">
            <a:avLst/>
          </a:prstGeom>
          <a:noFill/>
          <a:ln w="9525">
            <a:noFill/>
            <a:miter lim="800000"/>
            <a:headEnd/>
            <a:tailEnd/>
          </a:ln>
        </p:spPr>
        <p:txBody>
          <a:bodyPr wrap="square">
            <a:spAutoFit/>
          </a:bodyPr>
          <a:lstStyle/>
          <a:p>
            <a:pPr>
              <a:defRPr/>
            </a:pPr>
            <a:r>
              <a:rPr lang="en-US" altLang="ru-RU" sz="1600" b="1" dirty="0">
                <a:solidFill>
                  <a:srgbClr val="FF0000"/>
                </a:solidFill>
                <a:latin typeface="Arial Black" pitchFamily="34" charset="0"/>
              </a:rPr>
              <a:t>      DISADVANTAGES:</a:t>
            </a:r>
          </a:p>
          <a:p>
            <a:pPr marL="342900" indent="-342900">
              <a:buFontTx/>
              <a:buAutoNum type="arabicPeriod"/>
              <a:defRPr/>
            </a:pPr>
            <a:r>
              <a:rPr lang="en-US" altLang="ru-RU" sz="1600" b="1" dirty="0" smtClean="0">
                <a:solidFill>
                  <a:srgbClr val="FF0000"/>
                </a:solidFill>
                <a:latin typeface="Arial Black" pitchFamily="34" charset="0"/>
              </a:rPr>
              <a:t>More </a:t>
            </a:r>
            <a:r>
              <a:rPr lang="en-US" altLang="ru-RU" sz="1600" b="1" dirty="0">
                <a:solidFill>
                  <a:srgbClr val="FF0000"/>
                </a:solidFill>
                <a:latin typeface="Arial Black" pitchFamily="34" charset="0"/>
              </a:rPr>
              <a:t>requirements to </a:t>
            </a:r>
          </a:p>
          <a:p>
            <a:pPr marL="342900" indent="-342900">
              <a:defRPr/>
            </a:pPr>
            <a:r>
              <a:rPr lang="en-US" altLang="ru-RU" sz="1600" b="1" dirty="0">
                <a:solidFill>
                  <a:srgbClr val="FF0000"/>
                </a:solidFill>
                <a:latin typeface="Arial Black" pitchFamily="34" charset="0"/>
              </a:rPr>
              <a:t>stiffness  for the Cover</a:t>
            </a:r>
            <a:r>
              <a:rPr lang="en-US" altLang="ru-RU" sz="1600" b="1" dirty="0" smtClean="0">
                <a:solidFill>
                  <a:srgbClr val="FF0000"/>
                </a:solidFill>
                <a:latin typeface="Arial Black" pitchFamily="34" charset="0"/>
              </a:rPr>
              <a:t>.</a:t>
            </a:r>
          </a:p>
          <a:p>
            <a:pPr marL="342900" indent="-342900">
              <a:defRPr/>
            </a:pPr>
            <a:r>
              <a:rPr lang="en-US" altLang="ru-RU" sz="1600" b="1" dirty="0" smtClean="0">
                <a:solidFill>
                  <a:srgbClr val="FF0000"/>
                </a:solidFill>
                <a:latin typeface="Arial Black" pitchFamily="34" charset="0"/>
              </a:rPr>
              <a:t>2. Insufficient space for </a:t>
            </a:r>
          </a:p>
          <a:p>
            <a:pPr marL="342900" indent="-342900">
              <a:defRPr/>
            </a:pPr>
            <a:r>
              <a:rPr lang="en-US" altLang="ru-RU" sz="1600" b="1" dirty="0" smtClean="0">
                <a:solidFill>
                  <a:srgbClr val="FF0000"/>
                </a:solidFill>
                <a:latin typeface="Arial Black" pitchFamily="34" charset="0"/>
              </a:rPr>
              <a:t>Rails installation</a:t>
            </a:r>
            <a:r>
              <a:rPr lang="ru-RU" altLang="ru-RU" sz="1600" b="1" dirty="0" smtClean="0">
                <a:solidFill>
                  <a:srgbClr val="FF0000"/>
                </a:solidFill>
                <a:latin typeface="Arial Black" pitchFamily="34" charset="0"/>
              </a:rPr>
              <a:t>-</a:t>
            </a:r>
            <a:r>
              <a:rPr lang="en-US" altLang="ru-RU" sz="1600" b="1" dirty="0" smtClean="0">
                <a:solidFill>
                  <a:srgbClr val="FF0000"/>
                </a:solidFill>
                <a:latin typeface="Arial Black" pitchFamily="34" charset="0"/>
              </a:rPr>
              <a:t> the</a:t>
            </a:r>
          </a:p>
          <a:p>
            <a:pPr marL="342900" indent="-342900">
              <a:defRPr/>
            </a:pPr>
            <a:r>
              <a:rPr lang="en-US" altLang="ru-RU" sz="1600" b="1" dirty="0" smtClean="0">
                <a:solidFill>
                  <a:srgbClr val="FF0000"/>
                </a:solidFill>
                <a:latin typeface="Arial Black" pitchFamily="34" charset="0"/>
              </a:rPr>
              <a:t>Version does NOT fit </a:t>
            </a:r>
            <a:endParaRPr lang="ru-RU" altLang="ru-RU" sz="1600" b="1" dirty="0" smtClean="0">
              <a:solidFill>
                <a:srgbClr val="FF0000"/>
              </a:solidFill>
              <a:latin typeface="Arial Black" pitchFamily="34" charset="0"/>
            </a:endParaRPr>
          </a:p>
          <a:p>
            <a:pPr marL="342900" indent="-342900">
              <a:defRPr/>
            </a:pPr>
            <a:r>
              <a:rPr lang="en-US" altLang="ru-RU" sz="1600" b="1" dirty="0">
                <a:solidFill>
                  <a:srgbClr val="0070C0"/>
                </a:solidFill>
              </a:rPr>
              <a:t/>
            </a:r>
            <a:br>
              <a:rPr lang="en-US" altLang="ru-RU" sz="1600" b="1" dirty="0">
                <a:solidFill>
                  <a:srgbClr val="0070C0"/>
                </a:solidFill>
              </a:rPr>
            </a:br>
            <a:endParaRPr lang="ru-RU" altLang="ru-RU" sz="1600" b="1" dirty="0">
              <a:solidFill>
                <a:srgbClr val="0070C0"/>
              </a:solidFill>
            </a:endParaRPr>
          </a:p>
          <a:p>
            <a:pPr>
              <a:defRPr/>
            </a:pPr>
            <a:endParaRPr lang="ru-RU" altLang="ru-RU" sz="1200" dirty="0"/>
          </a:p>
        </p:txBody>
      </p:sp>
      <p:sp>
        <p:nvSpPr>
          <p:cNvPr id="15" name="TextBox 30"/>
          <p:cNvSpPr txBox="1">
            <a:spLocks noChangeArrowheads="1"/>
          </p:cNvSpPr>
          <p:nvPr/>
        </p:nvSpPr>
        <p:spPr bwMode="auto">
          <a:xfrm>
            <a:off x="0" y="4572008"/>
            <a:ext cx="2771775" cy="1508125"/>
          </a:xfrm>
          <a:prstGeom prst="rect">
            <a:avLst/>
          </a:prstGeom>
          <a:noFill/>
          <a:ln w="9525">
            <a:noFill/>
            <a:miter lim="800000"/>
            <a:headEnd/>
            <a:tailEnd/>
          </a:ln>
        </p:spPr>
        <p:txBody>
          <a:bodyPr>
            <a:spAutoFit/>
          </a:bodyPr>
          <a:lstStyle/>
          <a:p>
            <a:pPr>
              <a:defRPr/>
            </a:pPr>
            <a:r>
              <a:rPr lang="en-US" altLang="ru-RU" sz="1600" b="1" dirty="0">
                <a:solidFill>
                  <a:srgbClr val="0070C0"/>
                </a:solidFill>
                <a:latin typeface="Arial Black" pitchFamily="34" charset="0"/>
              </a:rPr>
              <a:t>       </a:t>
            </a:r>
            <a:r>
              <a:rPr lang="en-US" altLang="ru-RU" sz="1600" b="1" dirty="0">
                <a:solidFill>
                  <a:srgbClr val="00B050"/>
                </a:solidFill>
                <a:latin typeface="Arial Black" pitchFamily="34" charset="0"/>
              </a:rPr>
              <a:t>ADVANTAGES:</a:t>
            </a:r>
          </a:p>
          <a:p>
            <a:pPr marL="342900" indent="-342900">
              <a:buFontTx/>
              <a:buAutoNum type="arabicPeriod"/>
              <a:defRPr/>
            </a:pPr>
            <a:r>
              <a:rPr lang="en-US" altLang="ru-RU" sz="1600" b="1" dirty="0">
                <a:solidFill>
                  <a:srgbClr val="00B050"/>
                </a:solidFill>
                <a:latin typeface="Arial Black" pitchFamily="34" charset="0"/>
              </a:rPr>
              <a:t>More space for the Cables, Services.</a:t>
            </a:r>
            <a:endParaRPr lang="de-DE" altLang="ru-RU" sz="1600" b="1" dirty="0">
              <a:solidFill>
                <a:srgbClr val="00B050"/>
              </a:solidFill>
              <a:latin typeface="Arial Black" pitchFamily="34" charset="0"/>
            </a:endParaRPr>
          </a:p>
          <a:p>
            <a:pPr>
              <a:defRPr/>
            </a:pPr>
            <a:r>
              <a:rPr lang="en-US" altLang="ru-RU" sz="1600" b="1" dirty="0">
                <a:solidFill>
                  <a:srgbClr val="0070C0"/>
                </a:solidFill>
              </a:rPr>
              <a:t/>
            </a:r>
            <a:br>
              <a:rPr lang="en-US" altLang="ru-RU" sz="1600" b="1" dirty="0">
                <a:solidFill>
                  <a:srgbClr val="0070C0"/>
                </a:solidFill>
              </a:rPr>
            </a:br>
            <a:endParaRPr lang="ru-RU" altLang="ru-RU" sz="1600" b="1" dirty="0">
              <a:solidFill>
                <a:srgbClr val="0070C0"/>
              </a:solidFill>
            </a:endParaRPr>
          </a:p>
          <a:p>
            <a:pPr>
              <a:defRPr/>
            </a:pPr>
            <a:endParaRPr lang="ru-RU" altLang="ru-RU" sz="1200" dirty="0"/>
          </a:p>
        </p:txBody>
      </p:sp>
      <p:pic>
        <p:nvPicPr>
          <p:cNvPr id="16394" name="Picture 11" descr="http://www.alumeco.com/x.gif"/>
          <p:cNvPicPr>
            <a:picLocks noChangeAspect="1" noChangeArrowheads="1"/>
          </p:cNvPicPr>
          <p:nvPr/>
        </p:nvPicPr>
        <p:blipFill>
          <a:blip r:embed="rId7"/>
          <a:srcRect/>
          <a:stretch>
            <a:fillRect/>
          </a:stretch>
        </p:blipFill>
        <p:spPr bwMode="auto">
          <a:xfrm>
            <a:off x="0" y="0"/>
            <a:ext cx="152400" cy="9525"/>
          </a:xfrm>
          <a:prstGeom prst="rect">
            <a:avLst/>
          </a:prstGeom>
          <a:noFill/>
          <a:ln w="9525">
            <a:noFill/>
            <a:miter lim="800000"/>
            <a:headEnd/>
            <a:tailEnd/>
          </a:ln>
        </p:spPr>
      </p:pic>
      <p:pic>
        <p:nvPicPr>
          <p:cNvPr id="16395" name="Picture 12"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396" name="Picture 13"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397" name="Picture 14"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398" name="Picture 15"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399" name="Picture 16"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00" name="Picture 17"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01" name="Picture 18"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02" name="Picture 19"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03" name="Picture 20"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04" name="Picture 21"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05" name="Picture 22"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06" name="Picture 24" descr="http://www.alumeco.com/x.gif"/>
          <p:cNvPicPr>
            <a:picLocks noChangeAspect="1" noChangeArrowheads="1"/>
          </p:cNvPicPr>
          <p:nvPr/>
        </p:nvPicPr>
        <p:blipFill>
          <a:blip r:embed="rId7"/>
          <a:srcRect/>
          <a:stretch>
            <a:fillRect/>
          </a:stretch>
        </p:blipFill>
        <p:spPr bwMode="auto">
          <a:xfrm>
            <a:off x="0" y="0"/>
            <a:ext cx="152400" cy="9525"/>
          </a:xfrm>
          <a:prstGeom prst="rect">
            <a:avLst/>
          </a:prstGeom>
          <a:noFill/>
          <a:ln w="9525">
            <a:noFill/>
            <a:miter lim="800000"/>
            <a:headEnd/>
            <a:tailEnd/>
          </a:ln>
        </p:spPr>
      </p:pic>
      <p:pic>
        <p:nvPicPr>
          <p:cNvPr id="16407" name="Picture 25"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08" name="Picture 26"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09" name="Picture 27"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10" name="Picture 28"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11" name="Picture 29"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12" name="Picture 30"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13" name="Picture 31"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14" name="Picture 32"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15" name="Picture 33"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16" name="Picture 34"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17" name="Picture 35"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18" name="Picture 37" descr="http://www.alumeco.com/x.gif"/>
          <p:cNvPicPr>
            <a:picLocks noChangeAspect="1" noChangeArrowheads="1"/>
          </p:cNvPicPr>
          <p:nvPr/>
        </p:nvPicPr>
        <p:blipFill>
          <a:blip r:embed="rId7"/>
          <a:srcRect/>
          <a:stretch>
            <a:fillRect/>
          </a:stretch>
        </p:blipFill>
        <p:spPr bwMode="auto">
          <a:xfrm>
            <a:off x="0" y="0"/>
            <a:ext cx="152400" cy="9525"/>
          </a:xfrm>
          <a:prstGeom prst="rect">
            <a:avLst/>
          </a:prstGeom>
          <a:noFill/>
          <a:ln w="9525">
            <a:noFill/>
            <a:miter lim="800000"/>
            <a:headEnd/>
            <a:tailEnd/>
          </a:ln>
        </p:spPr>
      </p:pic>
      <p:pic>
        <p:nvPicPr>
          <p:cNvPr id="16419" name="Picture 38"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20" name="Picture 39"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21" name="Picture 40"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22" name="Picture 41"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23" name="Picture 42"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24" name="Picture 43"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25" name="Picture 44"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26" name="Picture 45"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27" name="Picture 46"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pic>
        <p:nvPicPr>
          <p:cNvPr id="16428" name="Picture 47" descr="http://www.alumeco.com/x.gif"/>
          <p:cNvPicPr>
            <a:picLocks noChangeAspect="1" noChangeArrowheads="1"/>
          </p:cNvPicPr>
          <p:nvPr/>
        </p:nvPicPr>
        <p:blipFill>
          <a:blip r:embed="rId7"/>
          <a:srcRect/>
          <a:stretch>
            <a:fillRect/>
          </a:stretch>
        </p:blipFill>
        <p:spPr bwMode="auto">
          <a:xfrm>
            <a:off x="0" y="0"/>
            <a:ext cx="104775" cy="9525"/>
          </a:xfrm>
          <a:prstGeom prst="rect">
            <a:avLst/>
          </a:prstGeom>
          <a:noFill/>
          <a:ln w="9525">
            <a:noFill/>
            <a:miter lim="800000"/>
            <a:headEnd/>
            <a:tailEnd/>
          </a:ln>
        </p:spPr>
      </p:pic>
      <p:pic>
        <p:nvPicPr>
          <p:cNvPr id="16429" name="Picture 48" descr="http://www.alumeco.com/x.gif"/>
          <p:cNvPicPr>
            <a:picLocks noChangeAspect="1" noChangeArrowheads="1"/>
          </p:cNvPicPr>
          <p:nvPr/>
        </p:nvPicPr>
        <p:blipFill>
          <a:blip r:embed="rId7"/>
          <a:srcRect/>
          <a:stretch>
            <a:fillRect/>
          </a:stretch>
        </p:blipFill>
        <p:spPr bwMode="auto">
          <a:xfrm>
            <a:off x="0" y="0"/>
            <a:ext cx="790575" cy="9525"/>
          </a:xfrm>
          <a:prstGeom prst="rect">
            <a:avLst/>
          </a:prstGeom>
          <a:noFill/>
          <a:ln w="9525">
            <a:noFill/>
            <a:miter lim="800000"/>
            <a:headEnd/>
            <a:tailEnd/>
          </a:ln>
        </p:spPr>
      </p:pic>
      <p:sp>
        <p:nvSpPr>
          <p:cNvPr id="54" name="Rectangle 8"/>
          <p:cNvSpPr txBox="1">
            <a:spLocks noChangeArrowheads="1"/>
          </p:cNvSpPr>
          <p:nvPr/>
        </p:nvSpPr>
        <p:spPr>
          <a:xfrm>
            <a:off x="285720" y="0"/>
            <a:ext cx="8568952" cy="785818"/>
          </a:xfrm>
          <a:prstGeom prst="rect">
            <a:avLst/>
          </a:prstGeom>
        </p:spPr>
        <p:txBody>
          <a:bodyPr anchor="ctr">
            <a:normAutofit fontScale="97500"/>
          </a:bodyPr>
          <a:lstStyle/>
          <a:p>
            <a:pPr algn="ctr" eaLnBrk="0" hangingPunct="0">
              <a:defRPr/>
            </a:pPr>
            <a:r>
              <a:rPr lang="en-US" sz="2100" b="1" dirty="0" smtClean="0">
                <a:solidFill>
                  <a:srgbClr val="7030A0"/>
                </a:solidFill>
                <a:latin typeface="+mj-lt"/>
              </a:rPr>
              <a:t>4. COMPARATIVE ANALYSIS OF 5 ALTERNATIVE (MODULAR) VERSIONS </a:t>
            </a:r>
            <a:r>
              <a:rPr lang="en-US" sz="2400" b="1" cap="all" dirty="0">
                <a:solidFill>
                  <a:srgbClr val="0070C0"/>
                </a:solidFill>
                <a:effectLst>
                  <a:reflection blurRad="12700" stA="48000" endA="300" endPos="55000" dir="5400000" sy="-90000" algn="bl" rotWithShape="0"/>
                </a:effectLst>
                <a:latin typeface="Franklin Gothic Medium Cond" pitchFamily="34" charset="0"/>
                <a:ea typeface="+mj-ea"/>
                <a:cs typeface="+mj-cs"/>
              </a:rPr>
              <a:t/>
            </a:r>
            <a:br>
              <a:rPr lang="en-US" sz="2400" b="1" cap="all" dirty="0">
                <a:solidFill>
                  <a:srgbClr val="0070C0"/>
                </a:solidFill>
                <a:effectLst>
                  <a:reflection blurRad="12700" stA="48000" endA="300" endPos="55000" dir="5400000" sy="-90000" algn="bl" rotWithShape="0"/>
                </a:effectLst>
                <a:latin typeface="Franklin Gothic Medium Cond" pitchFamily="34" charset="0"/>
                <a:ea typeface="+mj-ea"/>
                <a:cs typeface="+mj-cs"/>
              </a:rPr>
            </a:br>
            <a:endParaRPr lang="ru-RU" sz="2400" b="1" cap="all" dirty="0">
              <a:solidFill>
                <a:srgbClr val="0070C0"/>
              </a:solidFill>
              <a:effectLst>
                <a:reflection blurRad="12700" stA="48000" endA="300" endPos="55000" dir="5400000" sy="-90000" algn="bl" rotWithShape="0"/>
              </a:effectLst>
              <a:latin typeface="Franklin Gothic Medium Cond" pitchFamily="34" charset="0"/>
              <a:ea typeface="+mj-ea"/>
              <a:cs typeface="+mj-cs"/>
            </a:endParaRPr>
          </a:p>
        </p:txBody>
      </p:sp>
      <p:pic>
        <p:nvPicPr>
          <p:cNvPr id="16432" name="Picture 2" descr="D:\PREZENTACII\112.jpg"/>
          <p:cNvPicPr>
            <a:picLocks noChangeAspect="1" noChangeArrowheads="1"/>
          </p:cNvPicPr>
          <p:nvPr/>
        </p:nvPicPr>
        <p:blipFill>
          <a:blip r:embed="rId8" cstate="print"/>
          <a:srcRect/>
          <a:stretch>
            <a:fillRect/>
          </a:stretch>
        </p:blipFill>
        <p:spPr bwMode="auto">
          <a:xfrm>
            <a:off x="6372225" y="714356"/>
            <a:ext cx="2684855" cy="2206624"/>
          </a:xfrm>
          <a:prstGeom prst="rect">
            <a:avLst/>
          </a:prstGeom>
          <a:noFill/>
          <a:ln w="3175">
            <a:solidFill>
              <a:schemeClr val="tx1"/>
            </a:solidFill>
            <a:miter lim="800000"/>
            <a:headEnd/>
            <a:tailEnd/>
          </a:ln>
        </p:spPr>
      </p:pic>
      <p:pic>
        <p:nvPicPr>
          <p:cNvPr id="16433" name="Picture 7" descr="D:\PREZENTACII\201.jpg"/>
          <p:cNvPicPr>
            <a:picLocks noChangeAspect="1" noChangeArrowheads="1"/>
          </p:cNvPicPr>
          <p:nvPr/>
        </p:nvPicPr>
        <p:blipFill>
          <a:blip r:embed="rId9" cstate="print"/>
          <a:srcRect/>
          <a:stretch>
            <a:fillRect/>
          </a:stretch>
        </p:blipFill>
        <p:spPr bwMode="auto">
          <a:xfrm>
            <a:off x="3071802" y="2786058"/>
            <a:ext cx="3024336" cy="1682039"/>
          </a:xfrm>
          <a:prstGeom prst="rect">
            <a:avLst/>
          </a:prstGeom>
          <a:noFill/>
          <a:ln w="3175">
            <a:solidFill>
              <a:schemeClr val="tx1"/>
            </a:solidFill>
            <a:miter lim="800000"/>
            <a:headEnd/>
            <a:tailEnd/>
          </a:ln>
        </p:spPr>
      </p:pic>
      <p:sp>
        <p:nvSpPr>
          <p:cNvPr id="16434" name="TextBox 50"/>
          <p:cNvSpPr txBox="1">
            <a:spLocks noChangeArrowheads="1"/>
          </p:cNvSpPr>
          <p:nvPr/>
        </p:nvSpPr>
        <p:spPr bwMode="auto">
          <a:xfrm>
            <a:off x="0" y="357166"/>
            <a:ext cx="3635375" cy="400110"/>
          </a:xfrm>
          <a:prstGeom prst="rect">
            <a:avLst/>
          </a:prstGeom>
          <a:noFill/>
          <a:ln w="9525">
            <a:noFill/>
            <a:miter lim="800000"/>
            <a:headEnd/>
            <a:tailEnd/>
          </a:ln>
        </p:spPr>
        <p:txBody>
          <a:bodyPr>
            <a:spAutoFit/>
          </a:bodyPr>
          <a:lstStyle/>
          <a:p>
            <a:r>
              <a:rPr lang="en-US" altLang="ru-RU" sz="2000" dirty="0" smtClean="0">
                <a:solidFill>
                  <a:srgbClr val="00B050"/>
                </a:solidFill>
                <a:latin typeface="Arial Black" pitchFamily="34" charset="0"/>
              </a:rPr>
              <a:t>Modular Version </a:t>
            </a:r>
            <a:r>
              <a:rPr lang="en-US" altLang="ru-RU" sz="2000" dirty="0">
                <a:solidFill>
                  <a:srgbClr val="00B050"/>
                </a:solidFill>
                <a:latin typeface="Arial Black" pitchFamily="34" charset="0"/>
              </a:rPr>
              <a:t>N1</a:t>
            </a:r>
            <a:endParaRPr lang="ru-RU" altLang="ru-RU" sz="2000" dirty="0">
              <a:solidFill>
                <a:srgbClr val="00B050"/>
              </a:solidFill>
            </a:endParaRPr>
          </a:p>
        </p:txBody>
      </p:sp>
      <p:sp>
        <p:nvSpPr>
          <p:cNvPr id="16435" name="TextBox 50"/>
          <p:cNvSpPr txBox="1">
            <a:spLocks noChangeArrowheads="1"/>
          </p:cNvSpPr>
          <p:nvPr/>
        </p:nvSpPr>
        <p:spPr bwMode="auto">
          <a:xfrm>
            <a:off x="3214678" y="357166"/>
            <a:ext cx="3635375" cy="400110"/>
          </a:xfrm>
          <a:prstGeom prst="rect">
            <a:avLst/>
          </a:prstGeom>
          <a:noFill/>
          <a:ln w="9525">
            <a:noFill/>
            <a:miter lim="800000"/>
            <a:headEnd/>
            <a:tailEnd/>
          </a:ln>
        </p:spPr>
        <p:txBody>
          <a:bodyPr>
            <a:spAutoFit/>
          </a:bodyPr>
          <a:lstStyle/>
          <a:p>
            <a:r>
              <a:rPr lang="en-US" altLang="ru-RU" sz="2000" dirty="0" smtClean="0">
                <a:solidFill>
                  <a:srgbClr val="C00000"/>
                </a:solidFill>
                <a:latin typeface="Arial Black" pitchFamily="34" charset="0"/>
              </a:rPr>
              <a:t>Modular Version </a:t>
            </a:r>
            <a:r>
              <a:rPr lang="en-US" altLang="ru-RU" sz="2000" dirty="0">
                <a:solidFill>
                  <a:srgbClr val="C00000"/>
                </a:solidFill>
                <a:latin typeface="Arial Black" pitchFamily="34" charset="0"/>
              </a:rPr>
              <a:t>N2</a:t>
            </a:r>
            <a:endParaRPr lang="ru-RU" altLang="ru-RU" sz="2000" dirty="0">
              <a:solidFill>
                <a:srgbClr val="C00000"/>
              </a:solidFill>
            </a:endParaRPr>
          </a:p>
        </p:txBody>
      </p:sp>
      <p:sp>
        <p:nvSpPr>
          <p:cNvPr id="16436" name="TextBox 50"/>
          <p:cNvSpPr txBox="1">
            <a:spLocks noChangeArrowheads="1"/>
          </p:cNvSpPr>
          <p:nvPr/>
        </p:nvSpPr>
        <p:spPr bwMode="auto">
          <a:xfrm>
            <a:off x="6357950" y="357166"/>
            <a:ext cx="3635375" cy="400110"/>
          </a:xfrm>
          <a:prstGeom prst="rect">
            <a:avLst/>
          </a:prstGeom>
          <a:noFill/>
          <a:ln w="9525">
            <a:noFill/>
            <a:miter lim="800000"/>
            <a:headEnd/>
            <a:tailEnd/>
          </a:ln>
        </p:spPr>
        <p:txBody>
          <a:bodyPr>
            <a:spAutoFit/>
          </a:bodyPr>
          <a:lstStyle/>
          <a:p>
            <a:r>
              <a:rPr lang="en-US" altLang="ru-RU" sz="2000" dirty="0" smtClean="0">
                <a:solidFill>
                  <a:schemeClr val="tx2">
                    <a:lumMod val="75000"/>
                  </a:schemeClr>
                </a:solidFill>
                <a:latin typeface="Arial Black" pitchFamily="34" charset="0"/>
              </a:rPr>
              <a:t>Modular Version </a:t>
            </a:r>
            <a:r>
              <a:rPr lang="en-US" altLang="ru-RU" sz="2000" dirty="0">
                <a:solidFill>
                  <a:schemeClr val="tx2">
                    <a:lumMod val="75000"/>
                  </a:schemeClr>
                </a:solidFill>
                <a:latin typeface="Arial Black" pitchFamily="34" charset="0"/>
              </a:rPr>
              <a:t>N3</a:t>
            </a:r>
            <a:endParaRPr lang="ru-RU" altLang="ru-RU" sz="2000" dirty="0">
              <a:solidFill>
                <a:schemeClr val="tx2">
                  <a:lumMod val="75000"/>
                </a:schemeClr>
              </a:solidFill>
            </a:endParaRPr>
          </a:p>
        </p:txBody>
      </p:sp>
      <p:sp>
        <p:nvSpPr>
          <p:cNvPr id="73" name="TextBox 30"/>
          <p:cNvSpPr txBox="1">
            <a:spLocks noChangeArrowheads="1"/>
          </p:cNvSpPr>
          <p:nvPr/>
        </p:nvSpPr>
        <p:spPr bwMode="auto">
          <a:xfrm>
            <a:off x="3071802" y="4572008"/>
            <a:ext cx="2771775" cy="1508125"/>
          </a:xfrm>
          <a:prstGeom prst="rect">
            <a:avLst/>
          </a:prstGeom>
          <a:noFill/>
          <a:ln w="9525">
            <a:noFill/>
            <a:miter lim="800000"/>
            <a:headEnd/>
            <a:tailEnd/>
          </a:ln>
        </p:spPr>
        <p:txBody>
          <a:bodyPr>
            <a:spAutoFit/>
          </a:bodyPr>
          <a:lstStyle/>
          <a:p>
            <a:pPr>
              <a:defRPr/>
            </a:pPr>
            <a:r>
              <a:rPr lang="en-US" altLang="ru-RU" sz="1600" b="1" dirty="0">
                <a:solidFill>
                  <a:srgbClr val="00B050"/>
                </a:solidFill>
                <a:latin typeface="Arial Black" pitchFamily="34" charset="0"/>
              </a:rPr>
              <a:t>       ADVANTAGES:</a:t>
            </a:r>
          </a:p>
          <a:p>
            <a:pPr marL="342900" indent="-342900">
              <a:buFontTx/>
              <a:buAutoNum type="arabicPeriod"/>
              <a:defRPr/>
            </a:pPr>
            <a:r>
              <a:rPr lang="en-US" altLang="ru-RU" sz="1600" b="1" dirty="0">
                <a:solidFill>
                  <a:srgbClr val="00B050"/>
                </a:solidFill>
                <a:latin typeface="Arial Black" pitchFamily="34" charset="0"/>
              </a:rPr>
              <a:t>More stiffness.</a:t>
            </a:r>
          </a:p>
          <a:p>
            <a:pPr marL="342900" indent="-342900">
              <a:defRPr/>
            </a:pPr>
            <a:r>
              <a:rPr lang="en-US" altLang="ru-RU" sz="1600" b="1" dirty="0">
                <a:solidFill>
                  <a:srgbClr val="00B050"/>
                </a:solidFill>
                <a:latin typeface="Arial Black" pitchFamily="34" charset="0"/>
              </a:rPr>
              <a:t>  (Rails on the Beam)</a:t>
            </a:r>
            <a:endParaRPr lang="de-DE" altLang="ru-RU" sz="1600" b="1" dirty="0">
              <a:solidFill>
                <a:srgbClr val="00B050"/>
              </a:solidFill>
              <a:latin typeface="Arial Black" pitchFamily="34" charset="0"/>
            </a:endParaRPr>
          </a:p>
          <a:p>
            <a:pPr>
              <a:defRPr/>
            </a:pPr>
            <a:r>
              <a:rPr lang="en-US" altLang="ru-RU" sz="1600" b="1" dirty="0">
                <a:solidFill>
                  <a:srgbClr val="0070C0"/>
                </a:solidFill>
              </a:rPr>
              <a:t/>
            </a:r>
            <a:br>
              <a:rPr lang="en-US" altLang="ru-RU" sz="1600" b="1" dirty="0">
                <a:solidFill>
                  <a:srgbClr val="0070C0"/>
                </a:solidFill>
              </a:rPr>
            </a:br>
            <a:endParaRPr lang="ru-RU" altLang="ru-RU" sz="1600" b="1" dirty="0">
              <a:solidFill>
                <a:srgbClr val="0070C0"/>
              </a:solidFill>
            </a:endParaRPr>
          </a:p>
          <a:p>
            <a:pPr>
              <a:defRPr/>
            </a:pPr>
            <a:endParaRPr lang="ru-RU" altLang="ru-RU" sz="1200" dirty="0"/>
          </a:p>
        </p:txBody>
      </p:sp>
      <p:sp>
        <p:nvSpPr>
          <p:cNvPr id="74" name="TextBox 30"/>
          <p:cNvSpPr txBox="1">
            <a:spLocks noChangeArrowheads="1"/>
          </p:cNvSpPr>
          <p:nvPr/>
        </p:nvSpPr>
        <p:spPr bwMode="auto">
          <a:xfrm>
            <a:off x="3000364" y="5349875"/>
            <a:ext cx="3060700" cy="2000548"/>
          </a:xfrm>
          <a:prstGeom prst="rect">
            <a:avLst/>
          </a:prstGeom>
          <a:noFill/>
          <a:ln w="9525">
            <a:noFill/>
            <a:miter lim="800000"/>
            <a:headEnd/>
            <a:tailEnd/>
          </a:ln>
        </p:spPr>
        <p:txBody>
          <a:bodyPr>
            <a:spAutoFit/>
          </a:bodyPr>
          <a:lstStyle/>
          <a:p>
            <a:pPr>
              <a:defRPr/>
            </a:pPr>
            <a:r>
              <a:rPr lang="en-US" altLang="ru-RU" sz="1600" b="1" dirty="0">
                <a:solidFill>
                  <a:srgbClr val="FF0000"/>
                </a:solidFill>
                <a:latin typeface="Arial Black" pitchFamily="34" charset="0"/>
              </a:rPr>
              <a:t>       DISADVANTAGES:</a:t>
            </a:r>
          </a:p>
          <a:p>
            <a:pPr marL="342900" indent="-342900">
              <a:buFontTx/>
              <a:buAutoNum type="arabicPeriod"/>
              <a:defRPr/>
            </a:pPr>
            <a:r>
              <a:rPr lang="en-US" altLang="ru-RU" sz="1600" b="1" dirty="0">
                <a:solidFill>
                  <a:srgbClr val="FF0000"/>
                </a:solidFill>
                <a:latin typeface="Arial Black" pitchFamily="34" charset="0"/>
              </a:rPr>
              <a:t>Less space for the Cables, </a:t>
            </a:r>
            <a:r>
              <a:rPr lang="en-US" altLang="ru-RU" sz="1600" b="1" dirty="0" smtClean="0">
                <a:solidFill>
                  <a:srgbClr val="FF0000"/>
                </a:solidFill>
                <a:latin typeface="Arial Black" pitchFamily="34" charset="0"/>
              </a:rPr>
              <a:t>Services-</a:t>
            </a:r>
          </a:p>
          <a:p>
            <a:pPr marL="342900" indent="-342900">
              <a:defRPr/>
            </a:pPr>
            <a:r>
              <a:rPr lang="en-US" altLang="ru-RU" sz="1600" b="1" dirty="0" smtClean="0">
                <a:solidFill>
                  <a:srgbClr val="FF0000"/>
                </a:solidFill>
                <a:latin typeface="Arial Black" pitchFamily="34" charset="0"/>
              </a:rPr>
              <a:t>the Version does NOT fit </a:t>
            </a:r>
            <a:endParaRPr lang="ru-RU" altLang="ru-RU" sz="1600" b="1" dirty="0" smtClean="0">
              <a:solidFill>
                <a:srgbClr val="FF0000"/>
              </a:solidFill>
              <a:latin typeface="Arial Black" pitchFamily="34" charset="0"/>
            </a:endParaRPr>
          </a:p>
          <a:p>
            <a:pPr marL="342900" indent="-342900">
              <a:defRPr/>
            </a:pPr>
            <a:endParaRPr lang="de-DE" altLang="ru-RU" sz="1600" b="1" dirty="0">
              <a:solidFill>
                <a:srgbClr val="FF0000"/>
              </a:solidFill>
              <a:latin typeface="Arial Black" pitchFamily="34" charset="0"/>
            </a:endParaRPr>
          </a:p>
          <a:p>
            <a:pPr marL="342900" indent="-342900">
              <a:defRPr/>
            </a:pPr>
            <a:r>
              <a:rPr lang="en-US" altLang="ru-RU" sz="1600" b="1" dirty="0">
                <a:solidFill>
                  <a:srgbClr val="0070C0"/>
                </a:solidFill>
              </a:rPr>
              <a:t/>
            </a:r>
            <a:br>
              <a:rPr lang="en-US" altLang="ru-RU" sz="1600" b="1" dirty="0">
                <a:solidFill>
                  <a:srgbClr val="0070C0"/>
                </a:solidFill>
              </a:rPr>
            </a:br>
            <a:endParaRPr lang="ru-RU" altLang="ru-RU" sz="1600" b="1" dirty="0">
              <a:solidFill>
                <a:srgbClr val="0070C0"/>
              </a:solidFill>
            </a:endParaRPr>
          </a:p>
          <a:p>
            <a:pPr>
              <a:defRPr/>
            </a:pPr>
            <a:endParaRPr lang="ru-RU" altLang="ru-RU" sz="1200" dirty="0"/>
          </a:p>
        </p:txBody>
      </p:sp>
      <p:sp>
        <p:nvSpPr>
          <p:cNvPr id="75" name="TextBox 30"/>
          <p:cNvSpPr txBox="1">
            <a:spLocks noChangeArrowheads="1"/>
          </p:cNvSpPr>
          <p:nvPr/>
        </p:nvSpPr>
        <p:spPr bwMode="auto">
          <a:xfrm>
            <a:off x="6372225" y="4500570"/>
            <a:ext cx="2771775" cy="1754187"/>
          </a:xfrm>
          <a:prstGeom prst="rect">
            <a:avLst/>
          </a:prstGeom>
          <a:noFill/>
          <a:ln w="9525">
            <a:noFill/>
            <a:miter lim="800000"/>
            <a:headEnd/>
            <a:tailEnd/>
          </a:ln>
        </p:spPr>
        <p:txBody>
          <a:bodyPr>
            <a:spAutoFit/>
          </a:bodyPr>
          <a:lstStyle/>
          <a:p>
            <a:pPr>
              <a:defRPr/>
            </a:pPr>
            <a:r>
              <a:rPr lang="en-US" altLang="ru-RU" sz="1600" b="1" dirty="0">
                <a:solidFill>
                  <a:srgbClr val="00B050"/>
                </a:solidFill>
                <a:latin typeface="Arial Black" pitchFamily="34" charset="0"/>
              </a:rPr>
              <a:t>       ADVANTAGES:</a:t>
            </a:r>
          </a:p>
          <a:p>
            <a:pPr marL="342900" indent="-342900">
              <a:buFontTx/>
              <a:buAutoNum type="arabicPeriod"/>
              <a:defRPr/>
            </a:pPr>
            <a:r>
              <a:rPr lang="en-US" altLang="ru-RU" sz="1600" b="1" dirty="0">
                <a:solidFill>
                  <a:srgbClr val="00B050"/>
                </a:solidFill>
                <a:latin typeface="Arial Black" pitchFamily="34" charset="0"/>
              </a:rPr>
              <a:t>More stiffness.</a:t>
            </a:r>
            <a:br>
              <a:rPr lang="en-US" altLang="ru-RU" sz="1600" b="1" dirty="0">
                <a:solidFill>
                  <a:srgbClr val="00B050"/>
                </a:solidFill>
                <a:latin typeface="Arial Black" pitchFamily="34" charset="0"/>
              </a:rPr>
            </a:br>
            <a:r>
              <a:rPr lang="en-US" altLang="ru-RU" sz="1600" b="1" dirty="0">
                <a:solidFill>
                  <a:srgbClr val="00B050"/>
                </a:solidFill>
                <a:latin typeface="Arial Black" pitchFamily="34" charset="0"/>
              </a:rPr>
              <a:t>(Ball Transfer Units </a:t>
            </a:r>
            <a:br>
              <a:rPr lang="en-US" altLang="ru-RU" sz="1600" b="1" dirty="0">
                <a:solidFill>
                  <a:srgbClr val="00B050"/>
                </a:solidFill>
                <a:latin typeface="Arial Black" pitchFamily="34" charset="0"/>
              </a:rPr>
            </a:br>
            <a:r>
              <a:rPr lang="en-US" altLang="ru-RU" sz="1600" b="1" dirty="0">
                <a:solidFill>
                  <a:srgbClr val="00B050"/>
                </a:solidFill>
                <a:latin typeface="Arial Black" pitchFamily="34" charset="0"/>
              </a:rPr>
              <a:t>on the Beam)</a:t>
            </a:r>
            <a:endParaRPr lang="de-DE" altLang="ru-RU" sz="1600" b="1" dirty="0">
              <a:solidFill>
                <a:srgbClr val="00B050"/>
              </a:solidFill>
              <a:latin typeface="Arial Black" pitchFamily="34" charset="0"/>
            </a:endParaRPr>
          </a:p>
          <a:p>
            <a:pPr>
              <a:defRPr/>
            </a:pPr>
            <a:r>
              <a:rPr lang="en-US" altLang="ru-RU" sz="1600" b="1" dirty="0">
                <a:solidFill>
                  <a:srgbClr val="0070C0"/>
                </a:solidFill>
              </a:rPr>
              <a:t/>
            </a:r>
            <a:br>
              <a:rPr lang="en-US" altLang="ru-RU" sz="1600" b="1" dirty="0">
                <a:solidFill>
                  <a:srgbClr val="0070C0"/>
                </a:solidFill>
              </a:rPr>
            </a:br>
            <a:endParaRPr lang="ru-RU" altLang="ru-RU" sz="1600" b="1" dirty="0">
              <a:solidFill>
                <a:srgbClr val="0070C0"/>
              </a:solidFill>
            </a:endParaRPr>
          </a:p>
          <a:p>
            <a:pPr>
              <a:defRPr/>
            </a:pPr>
            <a:endParaRPr lang="ru-RU" altLang="ru-RU" sz="1200" dirty="0"/>
          </a:p>
        </p:txBody>
      </p:sp>
      <p:sp>
        <p:nvSpPr>
          <p:cNvPr id="76" name="TextBox 30"/>
          <p:cNvSpPr txBox="1">
            <a:spLocks noChangeArrowheads="1"/>
          </p:cNvSpPr>
          <p:nvPr/>
        </p:nvSpPr>
        <p:spPr bwMode="auto">
          <a:xfrm>
            <a:off x="6215074" y="5500702"/>
            <a:ext cx="3060700" cy="2000548"/>
          </a:xfrm>
          <a:prstGeom prst="rect">
            <a:avLst/>
          </a:prstGeom>
          <a:noFill/>
          <a:ln w="9525">
            <a:noFill/>
            <a:miter lim="800000"/>
            <a:headEnd/>
            <a:tailEnd/>
          </a:ln>
        </p:spPr>
        <p:txBody>
          <a:bodyPr>
            <a:spAutoFit/>
          </a:bodyPr>
          <a:lstStyle/>
          <a:p>
            <a:pPr>
              <a:defRPr/>
            </a:pPr>
            <a:r>
              <a:rPr lang="en-US" altLang="ru-RU" sz="1600" b="1" dirty="0">
                <a:solidFill>
                  <a:srgbClr val="FF0000"/>
                </a:solidFill>
                <a:latin typeface="Arial Black" pitchFamily="34" charset="0"/>
              </a:rPr>
              <a:t>       DISADVANTAGES:</a:t>
            </a:r>
          </a:p>
          <a:p>
            <a:pPr marL="342900" indent="-342900">
              <a:buFontTx/>
              <a:buAutoNum type="arabicPeriod"/>
              <a:defRPr/>
            </a:pPr>
            <a:r>
              <a:rPr lang="en-US" altLang="ru-RU" sz="1600" b="1" dirty="0">
                <a:solidFill>
                  <a:srgbClr val="FF0000"/>
                </a:solidFill>
                <a:latin typeface="Arial Black" pitchFamily="34" charset="0"/>
              </a:rPr>
              <a:t>Less space for the Cables, </a:t>
            </a:r>
            <a:r>
              <a:rPr lang="en-US" altLang="ru-RU" sz="1600" b="1" dirty="0" smtClean="0">
                <a:solidFill>
                  <a:srgbClr val="FF0000"/>
                </a:solidFill>
                <a:latin typeface="Arial Black" pitchFamily="34" charset="0"/>
              </a:rPr>
              <a:t>Services-</a:t>
            </a:r>
          </a:p>
          <a:p>
            <a:pPr marL="342900" indent="-342900">
              <a:defRPr/>
            </a:pPr>
            <a:r>
              <a:rPr lang="en-US" altLang="ru-RU" sz="1600" b="1" dirty="0" smtClean="0">
                <a:solidFill>
                  <a:srgbClr val="FF0000"/>
                </a:solidFill>
                <a:latin typeface="Arial Black" pitchFamily="34" charset="0"/>
              </a:rPr>
              <a:t>the Version does NOT fit</a:t>
            </a:r>
            <a:endParaRPr lang="ru-RU" altLang="ru-RU" sz="1600" b="1" dirty="0" smtClean="0">
              <a:solidFill>
                <a:srgbClr val="FF0000"/>
              </a:solidFill>
              <a:latin typeface="Arial Black" pitchFamily="34" charset="0"/>
            </a:endParaRPr>
          </a:p>
          <a:p>
            <a:pPr marL="342900" indent="-342900">
              <a:defRPr/>
            </a:pPr>
            <a:endParaRPr lang="de-DE" altLang="ru-RU" sz="1600" b="1" dirty="0">
              <a:solidFill>
                <a:srgbClr val="FF0000"/>
              </a:solidFill>
              <a:latin typeface="Arial Black" pitchFamily="34" charset="0"/>
            </a:endParaRPr>
          </a:p>
          <a:p>
            <a:pPr marL="342900" indent="-342900">
              <a:defRPr/>
            </a:pPr>
            <a:r>
              <a:rPr lang="en-US" altLang="ru-RU" sz="1600" b="1" dirty="0">
                <a:solidFill>
                  <a:srgbClr val="0070C0"/>
                </a:solidFill>
              </a:rPr>
              <a:t/>
            </a:r>
            <a:br>
              <a:rPr lang="en-US" altLang="ru-RU" sz="1600" b="1" dirty="0">
                <a:solidFill>
                  <a:srgbClr val="0070C0"/>
                </a:solidFill>
              </a:rPr>
            </a:br>
            <a:endParaRPr lang="ru-RU" altLang="ru-RU" sz="1600" b="1" dirty="0">
              <a:solidFill>
                <a:srgbClr val="0070C0"/>
              </a:solidFill>
            </a:endParaRPr>
          </a:p>
          <a:p>
            <a:pPr>
              <a:defRPr/>
            </a:pPr>
            <a:endParaRPr lang="ru-RU" altLang="ru-RU" sz="1200" dirty="0"/>
          </a:p>
        </p:txBody>
      </p:sp>
      <p:cxnSp>
        <p:nvCxnSpPr>
          <p:cNvPr id="78" name="Прямая соединительная линия 77"/>
          <p:cNvCxnSpPr>
            <a:stCxn id="16435" idx="1"/>
          </p:cNvCxnSpPr>
          <p:nvPr/>
        </p:nvCxnSpPr>
        <p:spPr>
          <a:xfrm>
            <a:off x="3214678" y="557221"/>
            <a:ext cx="0" cy="3031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flipV="1">
            <a:off x="2987675" y="1125538"/>
            <a:ext cx="0" cy="48958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flipV="1">
            <a:off x="6372225" y="1341438"/>
            <a:ext cx="0" cy="467995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Содержимое 3" descr="1-4.jpg"/>
          <p:cNvPicPr>
            <a:picLocks noChangeAspect="1"/>
          </p:cNvPicPr>
          <p:nvPr/>
        </p:nvPicPr>
        <p:blipFill>
          <a:blip r:embed="rId2" cstate="print"/>
          <a:stretch>
            <a:fillRect/>
          </a:stretch>
        </p:blipFill>
        <p:spPr>
          <a:xfrm>
            <a:off x="3857620" y="785794"/>
            <a:ext cx="2483768" cy="1323758"/>
          </a:xfrm>
          <a:prstGeom prst="rect">
            <a:avLst/>
          </a:prstGeom>
          <a:noFill/>
          <a:ln w="3175">
            <a:solidFill>
              <a:schemeClr val="tx1"/>
            </a:solidFill>
            <a:miter lim="800000"/>
            <a:headEnd/>
            <a:tailEnd/>
          </a:ln>
        </p:spPr>
      </p:pic>
      <p:pic>
        <p:nvPicPr>
          <p:cNvPr id="13" name="Рисунок 12" descr="1-0.jpg"/>
          <p:cNvPicPr>
            <a:picLocks noChangeAspect="1"/>
          </p:cNvPicPr>
          <p:nvPr/>
        </p:nvPicPr>
        <p:blipFill>
          <a:blip r:embed="rId3" cstate="print"/>
          <a:stretch>
            <a:fillRect/>
          </a:stretch>
        </p:blipFill>
        <p:spPr>
          <a:xfrm>
            <a:off x="0" y="785794"/>
            <a:ext cx="3779912" cy="1881443"/>
          </a:xfrm>
          <a:prstGeom prst="rect">
            <a:avLst/>
          </a:prstGeom>
          <a:noFill/>
          <a:ln w="3175">
            <a:solidFill>
              <a:schemeClr val="tx1"/>
            </a:solidFill>
            <a:miter lim="800000"/>
            <a:headEnd/>
            <a:tailEnd/>
          </a:ln>
        </p:spPr>
      </p:pic>
      <p:sp>
        <p:nvSpPr>
          <p:cNvPr id="2" name="Заголовок 1"/>
          <p:cNvSpPr>
            <a:spLocks noGrp="1"/>
          </p:cNvSpPr>
          <p:nvPr>
            <p:ph type="title"/>
          </p:nvPr>
        </p:nvSpPr>
        <p:spPr>
          <a:xfrm>
            <a:off x="467544" y="-357214"/>
            <a:ext cx="8676456" cy="1143000"/>
          </a:xfrm>
        </p:spPr>
        <p:txBody>
          <a:bodyPr>
            <a:normAutofit/>
          </a:bodyPr>
          <a:lstStyle/>
          <a:p>
            <a:r>
              <a:rPr lang="en-US" sz="2000" b="1" dirty="0" smtClean="0">
                <a:solidFill>
                  <a:srgbClr val="7030A0"/>
                </a:solidFill>
              </a:rPr>
              <a:t>COMPARATIVE ANALYSIS OF 5 ALTERNATIVE (MODULAR) VERSIONS (continue)</a:t>
            </a:r>
            <a:endParaRPr lang="ru-RU" sz="2000" dirty="0">
              <a:solidFill>
                <a:srgbClr val="7030A0"/>
              </a:solidFill>
            </a:endParaRPr>
          </a:p>
        </p:txBody>
      </p:sp>
      <p:pic>
        <p:nvPicPr>
          <p:cNvPr id="4" name="Содержимое 3" descr="1-5.jpg"/>
          <p:cNvPicPr>
            <a:picLocks noGrp="1" noChangeAspect="1"/>
          </p:cNvPicPr>
          <p:nvPr>
            <p:ph idx="1"/>
          </p:nvPr>
        </p:nvPicPr>
        <p:blipFill>
          <a:blip r:embed="rId4" cstate="print"/>
          <a:stretch>
            <a:fillRect/>
          </a:stretch>
        </p:blipFill>
        <p:spPr>
          <a:xfrm>
            <a:off x="539552" y="3501008"/>
            <a:ext cx="8229600" cy="2601665"/>
          </a:xfrm>
          <a:prstGeom prst="rect">
            <a:avLst/>
          </a:prstGeom>
          <a:noFill/>
          <a:ln w="3175">
            <a:solidFill>
              <a:schemeClr val="tx1"/>
            </a:solidFill>
            <a:miter lim="800000"/>
            <a:headEnd/>
            <a:tailEnd/>
          </a:ln>
        </p:spPr>
      </p:pic>
      <p:cxnSp>
        <p:nvCxnSpPr>
          <p:cNvPr id="7" name="Прямая со стрелкой 6"/>
          <p:cNvCxnSpPr/>
          <p:nvPr/>
        </p:nvCxnSpPr>
        <p:spPr>
          <a:xfrm>
            <a:off x="1547664" y="3429000"/>
            <a:ext cx="576064" cy="158417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15816" y="5589240"/>
            <a:ext cx="3013261" cy="369332"/>
          </a:xfrm>
          <a:prstGeom prst="rect">
            <a:avLst/>
          </a:prstGeom>
          <a:noFill/>
        </p:spPr>
        <p:txBody>
          <a:bodyPr wrap="none" rtlCol="0">
            <a:spAutoFit/>
          </a:bodyPr>
          <a:lstStyle/>
          <a:p>
            <a:r>
              <a:rPr lang="en-US" dirty="0" smtClean="0"/>
              <a:t>Rails must be fixed to Cryostat</a:t>
            </a:r>
            <a:endParaRPr lang="ru-RU" dirty="0"/>
          </a:p>
        </p:txBody>
      </p:sp>
      <p:cxnSp>
        <p:nvCxnSpPr>
          <p:cNvPr id="19" name="Прямая со стрелкой 18"/>
          <p:cNvCxnSpPr>
            <a:stCxn id="17" idx="0"/>
          </p:cNvCxnSpPr>
          <p:nvPr/>
        </p:nvCxnSpPr>
        <p:spPr>
          <a:xfrm flipH="1" flipV="1">
            <a:off x="2339752" y="4437112"/>
            <a:ext cx="2082695" cy="115212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17" idx="0"/>
          </p:cNvCxnSpPr>
          <p:nvPr/>
        </p:nvCxnSpPr>
        <p:spPr>
          <a:xfrm flipH="1" flipV="1">
            <a:off x="683568" y="5013176"/>
            <a:ext cx="3738879" cy="57606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7" idx="0"/>
          </p:cNvCxnSpPr>
          <p:nvPr/>
        </p:nvCxnSpPr>
        <p:spPr>
          <a:xfrm flipV="1">
            <a:off x="4422447" y="4797152"/>
            <a:ext cx="4037985" cy="79208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5" name="Содержимое 3" descr="1-3.jpg"/>
          <p:cNvPicPr>
            <a:picLocks noChangeAspect="1"/>
          </p:cNvPicPr>
          <p:nvPr/>
        </p:nvPicPr>
        <p:blipFill>
          <a:blip r:embed="rId5" cstate="print"/>
          <a:stretch>
            <a:fillRect/>
          </a:stretch>
        </p:blipFill>
        <p:spPr>
          <a:xfrm>
            <a:off x="6412022" y="764704"/>
            <a:ext cx="2731978" cy="2726128"/>
          </a:xfrm>
          <a:prstGeom prst="rect">
            <a:avLst/>
          </a:prstGeom>
          <a:noFill/>
          <a:ln w="3175">
            <a:solidFill>
              <a:schemeClr val="tx1"/>
            </a:solidFill>
            <a:miter lim="800000"/>
            <a:headEnd/>
            <a:tailEnd/>
          </a:ln>
        </p:spPr>
      </p:pic>
      <p:sp>
        <p:nvSpPr>
          <p:cNvPr id="18" name="TextBox 50"/>
          <p:cNvSpPr txBox="1">
            <a:spLocks noChangeArrowheads="1"/>
          </p:cNvSpPr>
          <p:nvPr/>
        </p:nvSpPr>
        <p:spPr bwMode="auto">
          <a:xfrm>
            <a:off x="2857488" y="357166"/>
            <a:ext cx="3635375" cy="400110"/>
          </a:xfrm>
          <a:prstGeom prst="rect">
            <a:avLst/>
          </a:prstGeom>
          <a:noFill/>
          <a:ln w="9525">
            <a:noFill/>
            <a:miter lim="800000"/>
            <a:headEnd/>
            <a:tailEnd/>
          </a:ln>
        </p:spPr>
        <p:txBody>
          <a:bodyPr>
            <a:spAutoFit/>
          </a:bodyPr>
          <a:lstStyle/>
          <a:p>
            <a:pPr algn="ctr"/>
            <a:r>
              <a:rPr lang="en-US" altLang="ru-RU" sz="2000" dirty="0" smtClean="0">
                <a:solidFill>
                  <a:schemeClr val="tx2">
                    <a:lumMod val="75000"/>
                  </a:schemeClr>
                </a:solidFill>
                <a:latin typeface="Arial Black" pitchFamily="34" charset="0"/>
              </a:rPr>
              <a:t>Modular Version N4</a:t>
            </a:r>
            <a:endParaRPr lang="ru-RU" altLang="ru-RU" sz="2000" dirty="0">
              <a:solidFill>
                <a:schemeClr val="tx2">
                  <a:lumMod val="75000"/>
                </a:schemeClr>
              </a:solidFill>
            </a:endParaRPr>
          </a:p>
        </p:txBody>
      </p:sp>
      <p:sp>
        <p:nvSpPr>
          <p:cNvPr id="20" name="TextBox 19"/>
          <p:cNvSpPr txBox="1"/>
          <p:nvPr/>
        </p:nvSpPr>
        <p:spPr>
          <a:xfrm>
            <a:off x="0" y="2852936"/>
            <a:ext cx="2380395" cy="646331"/>
          </a:xfrm>
          <a:prstGeom prst="rect">
            <a:avLst/>
          </a:prstGeom>
          <a:noFill/>
        </p:spPr>
        <p:txBody>
          <a:bodyPr wrap="none" rtlCol="0">
            <a:spAutoFit/>
          </a:bodyPr>
          <a:lstStyle/>
          <a:p>
            <a:r>
              <a:rPr lang="en-US" dirty="0" smtClean="0"/>
              <a:t>Cryostat’s inner surface</a:t>
            </a:r>
            <a:endParaRPr lang="ru-RU" dirty="0" smtClean="0"/>
          </a:p>
          <a:p>
            <a:r>
              <a:rPr lang="ru-RU" dirty="0" smtClean="0"/>
              <a:t>(</a:t>
            </a:r>
            <a:r>
              <a:rPr lang="en-US" dirty="0" smtClean="0"/>
              <a:t>actual size D</a:t>
            </a:r>
            <a:r>
              <a:rPr lang="ru-RU" dirty="0" smtClean="0"/>
              <a:t>1900</a:t>
            </a:r>
            <a:r>
              <a:rPr lang="en-US" dirty="0" smtClean="0"/>
              <a:t> </a:t>
            </a:r>
            <a:r>
              <a:rPr lang="ru-RU" dirty="0" smtClean="0"/>
              <a:t>)</a:t>
            </a:r>
            <a:endParaRPr lang="ru-RU" dirty="0"/>
          </a:p>
        </p:txBody>
      </p:sp>
      <p:sp>
        <p:nvSpPr>
          <p:cNvPr id="24" name="TextBox 23"/>
          <p:cNvSpPr txBox="1"/>
          <p:nvPr/>
        </p:nvSpPr>
        <p:spPr>
          <a:xfrm>
            <a:off x="3203848" y="2852936"/>
            <a:ext cx="2508187" cy="646331"/>
          </a:xfrm>
          <a:prstGeom prst="rect">
            <a:avLst/>
          </a:prstGeom>
          <a:noFill/>
        </p:spPr>
        <p:txBody>
          <a:bodyPr wrap="none" rtlCol="0">
            <a:spAutoFit/>
          </a:bodyPr>
          <a:lstStyle/>
          <a:p>
            <a:r>
              <a:rPr lang="en-US" dirty="0" smtClean="0">
                <a:solidFill>
                  <a:srgbClr val="FF0000"/>
                </a:solidFill>
              </a:rPr>
              <a:t>Cryostat’s inner surface</a:t>
            </a:r>
            <a:endParaRPr lang="ru-RU" dirty="0" smtClean="0">
              <a:solidFill>
                <a:srgbClr val="FF0000"/>
              </a:solidFill>
            </a:endParaRPr>
          </a:p>
          <a:p>
            <a:r>
              <a:rPr lang="ru-RU" dirty="0" smtClean="0">
                <a:solidFill>
                  <a:srgbClr val="FF0000"/>
                </a:solidFill>
              </a:rPr>
              <a:t>(</a:t>
            </a:r>
            <a:r>
              <a:rPr lang="en-US" dirty="0" smtClean="0">
                <a:solidFill>
                  <a:srgbClr val="FF0000"/>
                </a:solidFill>
              </a:rPr>
              <a:t>size D</a:t>
            </a:r>
            <a:r>
              <a:rPr lang="ru-RU" dirty="0" smtClean="0">
                <a:solidFill>
                  <a:srgbClr val="FF0000"/>
                </a:solidFill>
              </a:rPr>
              <a:t>19</a:t>
            </a:r>
            <a:r>
              <a:rPr lang="en-US" dirty="0" smtClean="0">
                <a:solidFill>
                  <a:srgbClr val="FF0000"/>
                </a:solidFill>
              </a:rPr>
              <a:t>8</a:t>
            </a:r>
            <a:r>
              <a:rPr lang="ru-RU" dirty="0" smtClean="0">
                <a:solidFill>
                  <a:srgbClr val="FF0000"/>
                </a:solidFill>
              </a:rPr>
              <a:t>0</a:t>
            </a:r>
            <a:r>
              <a:rPr lang="en-US" dirty="0" smtClean="0">
                <a:solidFill>
                  <a:srgbClr val="FF0000"/>
                </a:solidFill>
              </a:rPr>
              <a:t> is necessary</a:t>
            </a:r>
            <a:r>
              <a:rPr lang="ru-RU" dirty="0" smtClean="0">
                <a:solidFill>
                  <a:srgbClr val="FF0000"/>
                </a:solidFill>
              </a:rPr>
              <a:t>)</a:t>
            </a:r>
            <a:endParaRPr lang="ru-RU" dirty="0">
              <a:solidFill>
                <a:srgbClr val="FF0000"/>
              </a:solidFill>
            </a:endParaRPr>
          </a:p>
        </p:txBody>
      </p:sp>
      <p:cxnSp>
        <p:nvCxnSpPr>
          <p:cNvPr id="25" name="Прямая со стрелкой 24"/>
          <p:cNvCxnSpPr/>
          <p:nvPr/>
        </p:nvCxnSpPr>
        <p:spPr>
          <a:xfrm flipH="1">
            <a:off x="4427984" y="3429000"/>
            <a:ext cx="432048" cy="72008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a:stCxn id="17" idx="0"/>
          </p:cNvCxnSpPr>
          <p:nvPr/>
        </p:nvCxnSpPr>
        <p:spPr>
          <a:xfrm flipV="1">
            <a:off x="4422447" y="4437112"/>
            <a:ext cx="2309793" cy="115212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57158" y="6143644"/>
            <a:ext cx="8358246" cy="646331"/>
          </a:xfrm>
          <a:prstGeom prst="rect">
            <a:avLst/>
          </a:prstGeom>
          <a:noFill/>
        </p:spPr>
        <p:txBody>
          <a:bodyPr wrap="square" rtlCol="0">
            <a:spAutoFit/>
          </a:bodyPr>
          <a:lstStyle/>
          <a:p>
            <a:pPr algn="ctr"/>
            <a:r>
              <a:rPr lang="en-US" b="1" dirty="0" smtClean="0">
                <a:solidFill>
                  <a:srgbClr val="FF0000"/>
                </a:solidFill>
              </a:rPr>
              <a:t>Conclusion- this version does NOT fit without</a:t>
            </a:r>
            <a:r>
              <a:rPr lang="ru-RU" b="1" dirty="0" smtClean="0">
                <a:solidFill>
                  <a:srgbClr val="FF0000"/>
                </a:solidFill>
              </a:rPr>
              <a:t> </a:t>
            </a:r>
            <a:r>
              <a:rPr lang="en-US" b="1" dirty="0" smtClean="0">
                <a:solidFill>
                  <a:srgbClr val="FF0000"/>
                </a:solidFill>
              </a:rPr>
              <a:t>enlargement</a:t>
            </a:r>
          </a:p>
          <a:p>
            <a:pPr algn="ctr"/>
            <a:r>
              <a:rPr lang="en-US" b="1" dirty="0" smtClean="0">
                <a:solidFill>
                  <a:srgbClr val="FF0000"/>
                </a:solidFill>
              </a:rPr>
              <a:t> of inner diameter of Cryostat</a:t>
            </a:r>
            <a:endParaRPr lang="ru-RU"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3.jpg"/>
          <p:cNvPicPr>
            <a:picLocks noGrp="1" noChangeAspect="1"/>
          </p:cNvPicPr>
          <p:nvPr>
            <p:ph idx="1"/>
          </p:nvPr>
        </p:nvPicPr>
        <p:blipFill>
          <a:blip r:embed="rId2" cstate="print"/>
          <a:stretch>
            <a:fillRect/>
          </a:stretch>
        </p:blipFill>
        <p:spPr>
          <a:xfrm>
            <a:off x="0" y="0"/>
            <a:ext cx="5456909" cy="5445224"/>
          </a:xfrm>
          <a:prstGeom prst="rect">
            <a:avLst/>
          </a:prstGeom>
          <a:noFill/>
          <a:ln w="3175">
            <a:solidFill>
              <a:schemeClr val="tx1"/>
            </a:solidFill>
            <a:miter lim="800000"/>
            <a:headEnd/>
            <a:tailEnd/>
          </a:ln>
        </p:spPr>
      </p:pic>
      <p:sp>
        <p:nvSpPr>
          <p:cNvPr id="17" name="TextBox 16"/>
          <p:cNvSpPr txBox="1"/>
          <p:nvPr/>
        </p:nvSpPr>
        <p:spPr>
          <a:xfrm>
            <a:off x="4355976" y="5589240"/>
            <a:ext cx="2015295" cy="646331"/>
          </a:xfrm>
          <a:prstGeom prst="rect">
            <a:avLst/>
          </a:prstGeom>
          <a:noFill/>
        </p:spPr>
        <p:txBody>
          <a:bodyPr wrap="none" rtlCol="0">
            <a:spAutoFit/>
          </a:bodyPr>
          <a:lstStyle/>
          <a:p>
            <a:r>
              <a:rPr lang="en-US" dirty="0" smtClean="0">
                <a:solidFill>
                  <a:srgbClr val="FF0000"/>
                </a:solidFill>
              </a:rPr>
              <a:t>“</a:t>
            </a:r>
            <a:r>
              <a:rPr lang="ru-RU" dirty="0" smtClean="0">
                <a:solidFill>
                  <a:srgbClr val="FF0000"/>
                </a:solidFill>
              </a:rPr>
              <a:t>Зарезанная</a:t>
            </a:r>
            <a:r>
              <a:rPr lang="en-US" dirty="0" smtClean="0">
                <a:solidFill>
                  <a:srgbClr val="FF0000"/>
                </a:solidFill>
              </a:rPr>
              <a:t>” </a:t>
            </a:r>
            <a:r>
              <a:rPr lang="ru-RU" dirty="0" smtClean="0">
                <a:solidFill>
                  <a:srgbClr val="FF0000"/>
                </a:solidFill>
              </a:rPr>
              <a:t>зона</a:t>
            </a:r>
            <a:br>
              <a:rPr lang="ru-RU" dirty="0" smtClean="0">
                <a:solidFill>
                  <a:srgbClr val="FF0000"/>
                </a:solidFill>
              </a:rPr>
            </a:br>
            <a:r>
              <a:rPr lang="ru-RU" dirty="0" smtClean="0">
                <a:solidFill>
                  <a:srgbClr val="FF0000"/>
                </a:solidFill>
              </a:rPr>
              <a:t>криостата</a:t>
            </a:r>
            <a:endParaRPr lang="ru-RU" dirty="0">
              <a:solidFill>
                <a:srgbClr val="FF0000"/>
              </a:solidFill>
            </a:endParaRPr>
          </a:p>
        </p:txBody>
      </p:sp>
      <p:pic>
        <p:nvPicPr>
          <p:cNvPr id="27" name="Содержимое 3" descr="1-1.jpg"/>
          <p:cNvPicPr>
            <a:picLocks noChangeAspect="1"/>
          </p:cNvPicPr>
          <p:nvPr/>
        </p:nvPicPr>
        <p:blipFill>
          <a:blip r:embed="rId3" cstate="print"/>
          <a:stretch>
            <a:fillRect/>
          </a:stretch>
        </p:blipFill>
        <p:spPr>
          <a:xfrm>
            <a:off x="4423157" y="3633380"/>
            <a:ext cx="4720843" cy="3224620"/>
          </a:xfrm>
          <a:prstGeom prst="rect">
            <a:avLst/>
          </a:prstGeom>
          <a:noFill/>
          <a:ln w="3175">
            <a:solidFill>
              <a:schemeClr val="tx1"/>
            </a:solidFill>
            <a:miter lim="800000"/>
            <a:headEnd/>
            <a:tailEnd/>
          </a:ln>
        </p:spPr>
      </p:pic>
      <p:cxnSp>
        <p:nvCxnSpPr>
          <p:cNvPr id="5" name="Прямая со стрелкой 4"/>
          <p:cNvCxnSpPr/>
          <p:nvPr/>
        </p:nvCxnSpPr>
        <p:spPr>
          <a:xfrm rot="5400000">
            <a:off x="785786" y="1928802"/>
            <a:ext cx="714380" cy="158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4282" y="1000108"/>
            <a:ext cx="2380395" cy="646331"/>
          </a:xfrm>
          <a:prstGeom prst="rect">
            <a:avLst/>
          </a:prstGeom>
          <a:noFill/>
        </p:spPr>
        <p:txBody>
          <a:bodyPr wrap="square" rtlCol="0">
            <a:spAutoFit/>
          </a:bodyPr>
          <a:lstStyle/>
          <a:p>
            <a:r>
              <a:rPr lang="en-US" dirty="0" smtClean="0"/>
              <a:t>Cryostat’s inner surface</a:t>
            </a:r>
            <a:endParaRPr lang="ru-RU" dirty="0" smtClean="0"/>
          </a:p>
          <a:p>
            <a:r>
              <a:rPr lang="ru-RU" dirty="0" smtClean="0"/>
              <a:t>(</a:t>
            </a:r>
            <a:r>
              <a:rPr lang="en-US" dirty="0" smtClean="0"/>
              <a:t>actual size D</a:t>
            </a:r>
            <a:r>
              <a:rPr lang="ru-RU" dirty="0" smtClean="0"/>
              <a:t>1900</a:t>
            </a:r>
            <a:r>
              <a:rPr lang="en-US" dirty="0" smtClean="0"/>
              <a:t> </a:t>
            </a:r>
            <a:r>
              <a:rPr lang="ru-RU" dirty="0" smtClean="0"/>
              <a:t>)</a:t>
            </a:r>
            <a:endParaRPr lang="ru-RU" dirty="0"/>
          </a:p>
        </p:txBody>
      </p:sp>
      <p:sp>
        <p:nvSpPr>
          <p:cNvPr id="11" name="TextBox 10"/>
          <p:cNvSpPr txBox="1"/>
          <p:nvPr/>
        </p:nvSpPr>
        <p:spPr>
          <a:xfrm>
            <a:off x="2643174" y="928670"/>
            <a:ext cx="2643206" cy="646331"/>
          </a:xfrm>
          <a:prstGeom prst="rect">
            <a:avLst/>
          </a:prstGeom>
          <a:noFill/>
        </p:spPr>
        <p:txBody>
          <a:bodyPr wrap="square" rtlCol="0">
            <a:spAutoFit/>
          </a:bodyPr>
          <a:lstStyle/>
          <a:p>
            <a:r>
              <a:rPr lang="en-US" dirty="0" smtClean="0">
                <a:solidFill>
                  <a:srgbClr val="FF0000"/>
                </a:solidFill>
              </a:rPr>
              <a:t>Cryostat’s inner surface</a:t>
            </a:r>
            <a:endParaRPr lang="ru-RU" dirty="0" smtClean="0">
              <a:solidFill>
                <a:srgbClr val="FF0000"/>
              </a:solidFill>
            </a:endParaRPr>
          </a:p>
          <a:p>
            <a:r>
              <a:rPr lang="ru-RU" dirty="0" smtClean="0">
                <a:solidFill>
                  <a:srgbClr val="FF0000"/>
                </a:solidFill>
              </a:rPr>
              <a:t>(</a:t>
            </a:r>
            <a:r>
              <a:rPr lang="en-US" dirty="0" smtClean="0">
                <a:solidFill>
                  <a:srgbClr val="FF0000"/>
                </a:solidFill>
              </a:rPr>
              <a:t> size D</a:t>
            </a:r>
            <a:r>
              <a:rPr lang="ru-RU" dirty="0" smtClean="0">
                <a:solidFill>
                  <a:srgbClr val="FF0000"/>
                </a:solidFill>
              </a:rPr>
              <a:t>19</a:t>
            </a:r>
            <a:r>
              <a:rPr lang="en-US" dirty="0" smtClean="0">
                <a:solidFill>
                  <a:srgbClr val="FF0000"/>
                </a:solidFill>
              </a:rPr>
              <a:t>8</a:t>
            </a:r>
            <a:r>
              <a:rPr lang="ru-RU" dirty="0" smtClean="0">
                <a:solidFill>
                  <a:srgbClr val="FF0000"/>
                </a:solidFill>
              </a:rPr>
              <a:t>0</a:t>
            </a:r>
            <a:r>
              <a:rPr lang="en-US" dirty="0" smtClean="0">
                <a:solidFill>
                  <a:srgbClr val="FF0000"/>
                </a:solidFill>
              </a:rPr>
              <a:t> is necessary</a:t>
            </a:r>
            <a:r>
              <a:rPr lang="ru-RU" dirty="0" smtClean="0">
                <a:solidFill>
                  <a:srgbClr val="FF0000"/>
                </a:solidFill>
              </a:rPr>
              <a:t>)</a:t>
            </a:r>
            <a:endParaRPr lang="ru-RU" dirty="0">
              <a:solidFill>
                <a:srgbClr val="FF0000"/>
              </a:solidFill>
            </a:endParaRPr>
          </a:p>
        </p:txBody>
      </p:sp>
      <p:cxnSp>
        <p:nvCxnSpPr>
          <p:cNvPr id="12" name="Прямая со стрелкой 11"/>
          <p:cNvCxnSpPr/>
          <p:nvPr/>
        </p:nvCxnSpPr>
        <p:spPr>
          <a:xfrm rot="16200000" flipH="1">
            <a:off x="3999702" y="1572406"/>
            <a:ext cx="500860" cy="35639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72264" y="2143116"/>
            <a:ext cx="2413866" cy="646331"/>
          </a:xfrm>
          <a:prstGeom prst="rect">
            <a:avLst/>
          </a:prstGeom>
          <a:noFill/>
        </p:spPr>
        <p:txBody>
          <a:bodyPr wrap="none" rtlCol="0">
            <a:spAutoFit/>
          </a:bodyPr>
          <a:lstStyle/>
          <a:p>
            <a:r>
              <a:rPr lang="en-US" dirty="0" smtClean="0"/>
              <a:t>Standard linear moving </a:t>
            </a:r>
            <a:br>
              <a:rPr lang="en-US" dirty="0" smtClean="0"/>
            </a:br>
            <a:r>
              <a:rPr lang="en-US" dirty="0" smtClean="0"/>
              <a:t>              carriage</a:t>
            </a:r>
            <a:endParaRPr lang="ru-RU" dirty="0"/>
          </a:p>
        </p:txBody>
      </p:sp>
      <p:cxnSp>
        <p:nvCxnSpPr>
          <p:cNvPr id="13" name="Прямая со стрелкой 12"/>
          <p:cNvCxnSpPr>
            <a:stCxn id="9" idx="2"/>
          </p:cNvCxnSpPr>
          <p:nvPr/>
        </p:nvCxnSpPr>
        <p:spPr>
          <a:xfrm rot="5400000">
            <a:off x="6677360" y="2612914"/>
            <a:ext cx="925305" cy="1278371"/>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9" idx="2"/>
          </p:cNvCxnSpPr>
          <p:nvPr/>
        </p:nvCxnSpPr>
        <p:spPr>
          <a:xfrm rot="16200000" flipH="1">
            <a:off x="7213144" y="3355499"/>
            <a:ext cx="1711123" cy="57901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30134" y="928670"/>
            <a:ext cx="2049472" cy="369332"/>
          </a:xfrm>
          <a:prstGeom prst="rect">
            <a:avLst/>
          </a:prstGeom>
          <a:noFill/>
        </p:spPr>
        <p:txBody>
          <a:bodyPr wrap="none" rtlCol="0">
            <a:spAutoFit/>
          </a:bodyPr>
          <a:lstStyle/>
          <a:p>
            <a:r>
              <a:rPr lang="en-US" dirty="0" smtClean="0"/>
              <a:t>Standard linear rails</a:t>
            </a:r>
            <a:endParaRPr lang="ru-RU" dirty="0"/>
          </a:p>
        </p:txBody>
      </p:sp>
      <p:cxnSp>
        <p:nvCxnSpPr>
          <p:cNvPr id="19" name="Прямая со стрелкой 18"/>
          <p:cNvCxnSpPr>
            <a:stCxn id="16" idx="2"/>
          </p:cNvCxnSpPr>
          <p:nvPr/>
        </p:nvCxnSpPr>
        <p:spPr>
          <a:xfrm rot="5400000">
            <a:off x="5919473" y="522033"/>
            <a:ext cx="1059428" cy="26113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D:\IHEP BARREL MODEL\BEARINGS BARREL VERSION\0-02.jpg"/>
          <p:cNvPicPr>
            <a:picLocks noChangeAspect="1" noChangeArrowheads="1"/>
          </p:cNvPicPr>
          <p:nvPr/>
        </p:nvPicPr>
        <p:blipFill>
          <a:blip r:embed="rId2" cstate="print"/>
          <a:srcRect/>
          <a:stretch>
            <a:fillRect/>
          </a:stretch>
        </p:blipFill>
        <p:spPr bwMode="auto">
          <a:xfrm>
            <a:off x="0" y="3286124"/>
            <a:ext cx="3191197" cy="2755140"/>
          </a:xfrm>
          <a:prstGeom prst="rect">
            <a:avLst/>
          </a:prstGeom>
          <a:noFill/>
          <a:ln w="3175">
            <a:solidFill>
              <a:schemeClr val="tx1"/>
            </a:solidFill>
            <a:miter lim="800000"/>
            <a:headEnd/>
            <a:tailEnd/>
          </a:ln>
        </p:spPr>
      </p:pic>
      <p:pic>
        <p:nvPicPr>
          <p:cNvPr id="17410" name="Picture 2" descr="D:\IHEP BARREL MODEL\BEARINGS BARREL VERSION\0-01.jpg"/>
          <p:cNvPicPr>
            <a:picLocks noChangeAspect="1" noChangeArrowheads="1"/>
          </p:cNvPicPr>
          <p:nvPr/>
        </p:nvPicPr>
        <p:blipFill>
          <a:blip r:embed="rId3" cstate="print"/>
          <a:srcRect/>
          <a:stretch>
            <a:fillRect/>
          </a:stretch>
        </p:blipFill>
        <p:spPr bwMode="auto">
          <a:xfrm>
            <a:off x="5786446" y="3500438"/>
            <a:ext cx="3357554" cy="2669747"/>
          </a:xfrm>
          <a:prstGeom prst="rect">
            <a:avLst/>
          </a:prstGeom>
          <a:noFill/>
          <a:ln w="3175">
            <a:solidFill>
              <a:schemeClr val="tx1"/>
            </a:solidFill>
            <a:miter lim="800000"/>
            <a:headEnd/>
            <a:tailEnd/>
          </a:ln>
        </p:spPr>
      </p:pic>
      <p:pic>
        <p:nvPicPr>
          <p:cNvPr id="17413" name="Picture 5" descr="D:\IHEP BARREL MODEL\BEARINGS BARREL VERSION\0-03.jpg"/>
          <p:cNvPicPr>
            <a:picLocks noChangeAspect="1" noChangeArrowheads="1"/>
          </p:cNvPicPr>
          <p:nvPr/>
        </p:nvPicPr>
        <p:blipFill>
          <a:blip r:embed="rId4" cstate="print"/>
          <a:srcRect/>
          <a:stretch>
            <a:fillRect/>
          </a:stretch>
        </p:blipFill>
        <p:spPr bwMode="auto">
          <a:xfrm>
            <a:off x="2214546" y="857232"/>
            <a:ext cx="4913974" cy="2890783"/>
          </a:xfrm>
          <a:prstGeom prst="rect">
            <a:avLst/>
          </a:prstGeom>
          <a:noFill/>
          <a:ln w="3175">
            <a:solidFill>
              <a:schemeClr val="tx1"/>
            </a:solidFill>
            <a:miter lim="800000"/>
            <a:headEnd/>
            <a:tailEnd/>
          </a:ln>
        </p:spPr>
      </p:pic>
      <p:cxnSp>
        <p:nvCxnSpPr>
          <p:cNvPr id="12" name="Прямая со стрелкой 11"/>
          <p:cNvCxnSpPr/>
          <p:nvPr/>
        </p:nvCxnSpPr>
        <p:spPr>
          <a:xfrm rot="16200000" flipV="1">
            <a:off x="1178695" y="4179099"/>
            <a:ext cx="3214710" cy="57150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rot="5400000" flipH="1" flipV="1">
            <a:off x="2824334" y="2236308"/>
            <a:ext cx="4083366" cy="358843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409" name="Rectangle 1"/>
          <p:cNvSpPr>
            <a:spLocks noChangeArrowheads="1"/>
          </p:cNvSpPr>
          <p:nvPr/>
        </p:nvSpPr>
        <p:spPr bwMode="auto">
          <a:xfrm>
            <a:off x="0" y="6027003"/>
            <a:ext cx="747993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Procedures:</a:t>
            </a:r>
            <a:endParaRPr kumimoji="0" lang="ru-RU" sz="1600" b="1"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Mounting and </a:t>
            </a:r>
            <a:r>
              <a:rPr lang="en-US" sz="1600" b="1" dirty="0" smtClean="0">
                <a:latin typeface="Arial" pitchFamily="34" charset="0"/>
                <a:ea typeface="Times New Roman" pitchFamily="18" charset="0"/>
                <a:cs typeface="Arial" pitchFamily="34" charset="0"/>
              </a:rPr>
              <a:t>fixation </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of 2 Rings from both sides to the Cryostat;</a:t>
            </a:r>
          </a:p>
          <a:p>
            <a:pPr lvl="0" eaLnBrk="0" fontAlgn="base" hangingPunct="0">
              <a:spcBef>
                <a:spcPct val="0"/>
              </a:spcBef>
              <a:spcAft>
                <a:spcPct val="0"/>
              </a:spcAft>
            </a:pPr>
            <a:r>
              <a:rPr lang="ru-RU" sz="1600" b="1" dirty="0" smtClean="0">
                <a:solidFill>
                  <a:srgbClr val="FF0000"/>
                </a:solidFill>
                <a:latin typeface="Arial" pitchFamily="34" charset="0"/>
                <a:cs typeface="Arial" pitchFamily="34" charset="0"/>
              </a:rPr>
              <a:t>(</a:t>
            </a:r>
            <a:r>
              <a:rPr lang="en-US" sz="1600" b="1" dirty="0" smtClean="0">
                <a:solidFill>
                  <a:srgbClr val="FF0000"/>
                </a:solidFill>
                <a:latin typeface="Arial" pitchFamily="34" charset="0"/>
                <a:cs typeface="Arial" pitchFamily="34" charset="0"/>
              </a:rPr>
              <a:t>Upstream side ring has an incision. In this case it has a reduced stiffness)</a:t>
            </a:r>
          </a:p>
        </p:txBody>
      </p:sp>
      <p:sp>
        <p:nvSpPr>
          <p:cNvPr id="9" name="TextBox 8"/>
          <p:cNvSpPr txBox="1"/>
          <p:nvPr/>
        </p:nvSpPr>
        <p:spPr>
          <a:xfrm>
            <a:off x="714348" y="0"/>
            <a:ext cx="7715304" cy="892552"/>
          </a:xfrm>
          <a:prstGeom prst="rect">
            <a:avLst/>
          </a:prstGeom>
          <a:noFill/>
        </p:spPr>
        <p:txBody>
          <a:bodyPr wrap="square" rtlCol="0">
            <a:spAutoFit/>
          </a:bodyPr>
          <a:lstStyle/>
          <a:p>
            <a:pPr algn="ctr"/>
            <a:r>
              <a:rPr lang="en-US" sz="1600" b="1" dirty="0" smtClean="0">
                <a:solidFill>
                  <a:srgbClr val="7030A0"/>
                </a:solidFill>
              </a:rPr>
              <a:t>COMPARATIVE ANALYSIS OF 5 ALTERNATIVE (MODULAR) VERSIONS</a:t>
            </a:r>
            <a:r>
              <a:rPr lang="ru-RU" sz="1600" b="1" dirty="0" smtClean="0">
                <a:solidFill>
                  <a:srgbClr val="7030A0"/>
                </a:solidFill>
              </a:rPr>
              <a:t> </a:t>
            </a:r>
            <a:r>
              <a:rPr lang="en-US" sz="1600" b="1" dirty="0" smtClean="0">
                <a:solidFill>
                  <a:srgbClr val="7030A0"/>
                </a:solidFill>
              </a:rPr>
              <a:t>(continue)</a:t>
            </a:r>
            <a:r>
              <a:rPr lang="ru-RU" sz="1600" b="1" dirty="0" smtClean="0"/>
              <a:t>                                               </a:t>
            </a:r>
            <a:r>
              <a:rPr lang="en-US" sz="1600" b="1" dirty="0" smtClean="0"/>
              <a:t> </a:t>
            </a:r>
            <a:r>
              <a:rPr lang="en-US" b="1" dirty="0" smtClean="0"/>
              <a:t>VERSIONS N5 (more realistic)</a:t>
            </a:r>
          </a:p>
          <a:p>
            <a:pPr algn="ctr"/>
            <a:r>
              <a:rPr lang="en-US" b="1" dirty="0" smtClean="0"/>
              <a:t>STEP 1- Cryostat preparation  ( Magnet is not shown)</a:t>
            </a:r>
            <a:endParaRPr lang="ru-RU"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HEP BARREL MODEL\BEARINGS BARREL VERSION\1-04.jpg"/>
          <p:cNvPicPr>
            <a:picLocks noChangeAspect="1" noChangeArrowheads="1"/>
          </p:cNvPicPr>
          <p:nvPr/>
        </p:nvPicPr>
        <p:blipFill>
          <a:blip r:embed="rId2" cstate="print"/>
          <a:srcRect/>
          <a:stretch>
            <a:fillRect/>
          </a:stretch>
        </p:blipFill>
        <p:spPr bwMode="auto">
          <a:xfrm>
            <a:off x="0" y="285728"/>
            <a:ext cx="5580112" cy="3117866"/>
          </a:xfrm>
          <a:prstGeom prst="rect">
            <a:avLst/>
          </a:prstGeom>
          <a:noFill/>
          <a:ln w="3175">
            <a:solidFill>
              <a:schemeClr val="tx1"/>
            </a:solidFill>
            <a:miter lim="800000"/>
            <a:headEnd/>
            <a:tailEnd/>
          </a:ln>
        </p:spPr>
      </p:pic>
      <p:pic>
        <p:nvPicPr>
          <p:cNvPr id="3" name="Picture 4" descr="D:\IHEP BARREL MODEL\BEARINGS BARREL VERSION\1-03.jpg"/>
          <p:cNvPicPr>
            <a:picLocks noChangeAspect="1" noChangeArrowheads="1"/>
          </p:cNvPicPr>
          <p:nvPr/>
        </p:nvPicPr>
        <p:blipFill>
          <a:blip r:embed="rId3" cstate="print"/>
          <a:srcRect/>
          <a:stretch>
            <a:fillRect/>
          </a:stretch>
        </p:blipFill>
        <p:spPr bwMode="auto">
          <a:xfrm>
            <a:off x="0" y="3143248"/>
            <a:ext cx="5019443" cy="2804594"/>
          </a:xfrm>
          <a:prstGeom prst="rect">
            <a:avLst/>
          </a:prstGeom>
          <a:noFill/>
          <a:ln w="3175">
            <a:solidFill>
              <a:schemeClr val="tx1"/>
            </a:solidFill>
            <a:miter lim="800000"/>
            <a:headEnd/>
            <a:tailEnd/>
          </a:ln>
        </p:spPr>
      </p:pic>
      <p:pic>
        <p:nvPicPr>
          <p:cNvPr id="1026" name="Picture 2" descr="D:\IHEP BARREL MODEL\BEARINGS BARREL VERSION\1-00.jpg"/>
          <p:cNvPicPr>
            <a:picLocks noChangeAspect="1" noChangeArrowheads="1"/>
          </p:cNvPicPr>
          <p:nvPr/>
        </p:nvPicPr>
        <p:blipFill>
          <a:blip r:embed="rId4" cstate="print"/>
          <a:srcRect/>
          <a:stretch>
            <a:fillRect/>
          </a:stretch>
        </p:blipFill>
        <p:spPr bwMode="auto">
          <a:xfrm>
            <a:off x="4890471" y="3786190"/>
            <a:ext cx="4253529" cy="2160240"/>
          </a:xfrm>
          <a:prstGeom prst="rect">
            <a:avLst/>
          </a:prstGeom>
          <a:noFill/>
          <a:ln w="3175">
            <a:solidFill>
              <a:schemeClr val="tx1"/>
            </a:solidFill>
            <a:miter lim="800000"/>
            <a:headEnd/>
            <a:tailEnd/>
          </a:ln>
        </p:spPr>
      </p:pic>
      <p:cxnSp>
        <p:nvCxnSpPr>
          <p:cNvPr id="9" name="Прямая со стрелкой 8"/>
          <p:cNvCxnSpPr/>
          <p:nvPr/>
        </p:nvCxnSpPr>
        <p:spPr>
          <a:xfrm flipH="1" flipV="1">
            <a:off x="0" y="3645024"/>
            <a:ext cx="4067944" cy="259228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2411760" y="0"/>
            <a:ext cx="5161285" cy="369332"/>
          </a:xfrm>
          <a:prstGeom prst="rect">
            <a:avLst/>
          </a:prstGeom>
        </p:spPr>
        <p:txBody>
          <a:bodyPr wrap="none">
            <a:spAutoFit/>
          </a:bodyPr>
          <a:lstStyle/>
          <a:p>
            <a:r>
              <a:rPr lang="en-US" b="1" dirty="0" smtClean="0"/>
              <a:t>STEP 2- Preparation of 2 special technological</a:t>
            </a:r>
            <a:r>
              <a:rPr lang="ru-RU" b="1" dirty="0" smtClean="0"/>
              <a:t> </a:t>
            </a:r>
            <a:r>
              <a:rPr lang="en-US" b="1" dirty="0" smtClean="0"/>
              <a:t>beams</a:t>
            </a:r>
            <a:endParaRPr lang="ru-RU" b="1" dirty="0"/>
          </a:p>
        </p:txBody>
      </p:sp>
      <p:sp>
        <p:nvSpPr>
          <p:cNvPr id="12" name="Прямоугольник 11"/>
          <p:cNvSpPr/>
          <p:nvPr/>
        </p:nvSpPr>
        <p:spPr>
          <a:xfrm>
            <a:off x="0" y="5857892"/>
            <a:ext cx="9144000" cy="830997"/>
          </a:xfrm>
          <a:prstGeom prst="rect">
            <a:avLst/>
          </a:prstGeom>
        </p:spPr>
        <p:txBody>
          <a:bodyPr wrap="square">
            <a:spAutoFit/>
          </a:bodyPr>
          <a:lstStyle/>
          <a:p>
            <a:pPr lvl="0" fontAlgn="base">
              <a:spcBef>
                <a:spcPct val="0"/>
              </a:spcBef>
              <a:spcAft>
                <a:spcPct val="0"/>
              </a:spcAft>
            </a:pPr>
            <a:r>
              <a:rPr lang="en-US" sz="1600" b="1" dirty="0" smtClean="0">
                <a:latin typeface="Arial" pitchFamily="34" charset="0"/>
                <a:ea typeface="Times New Roman" pitchFamily="18" charset="0"/>
                <a:cs typeface="Arial" pitchFamily="34" charset="0"/>
              </a:rPr>
              <a:t>Procedures:</a:t>
            </a:r>
            <a:endParaRPr lang="ru-RU" sz="1600" dirty="0" smtClean="0">
              <a:latin typeface="Arial" pitchFamily="34" charset="0"/>
              <a:cs typeface="Arial" pitchFamily="34" charset="0"/>
            </a:endParaRPr>
          </a:p>
          <a:p>
            <a:pPr lvl="0" eaLnBrk="0" fontAlgn="base" hangingPunct="0">
              <a:spcBef>
                <a:spcPct val="0"/>
              </a:spcBef>
              <a:spcAft>
                <a:spcPct val="0"/>
              </a:spcAft>
            </a:pPr>
            <a:r>
              <a:rPr lang="en-US" sz="1600" b="1" dirty="0" smtClean="0">
                <a:latin typeface="Arial" pitchFamily="34" charset="0"/>
                <a:ea typeface="Times New Roman" pitchFamily="18" charset="0"/>
                <a:cs typeface="Arial" pitchFamily="34" charset="0"/>
              </a:rPr>
              <a:t>- Mounting and fixation of 4 centering pins and 4 bolts M16 </a:t>
            </a:r>
            <a:endParaRPr lang="ru-RU" sz="1600" b="1" dirty="0" smtClean="0">
              <a:latin typeface="Arial" pitchFamily="34" charset="0"/>
              <a:cs typeface="Arial" pitchFamily="34" charset="0"/>
            </a:endParaRPr>
          </a:p>
          <a:p>
            <a:pPr lvl="0" eaLnBrk="0" fontAlgn="base" hangingPunct="0">
              <a:spcBef>
                <a:spcPct val="0"/>
              </a:spcBef>
              <a:spcAft>
                <a:spcPct val="0"/>
              </a:spcAft>
            </a:pPr>
            <a:r>
              <a:rPr lang="en-US" sz="1600" b="1" dirty="0" smtClean="0">
                <a:latin typeface="Arial" pitchFamily="34" charset="0"/>
                <a:ea typeface="Times New Roman" pitchFamily="18" charset="0"/>
                <a:cs typeface="Arial" pitchFamily="34" charset="0"/>
              </a:rPr>
              <a:t> and 5 bearing assemblies on </a:t>
            </a:r>
            <a:r>
              <a:rPr lang="en-US" sz="1600" b="1" dirty="0" smtClean="0">
                <a:latin typeface="Arial" pitchFamily="34" charset="0"/>
                <a:cs typeface="Arial" pitchFamily="34" charset="0"/>
              </a:rPr>
              <a:t>technological</a:t>
            </a:r>
            <a:r>
              <a:rPr lang="ru-RU" sz="1600" b="1" dirty="0" smtClean="0">
                <a:latin typeface="Arial" pitchFamily="34" charset="0"/>
                <a:cs typeface="Arial" pitchFamily="34" charset="0"/>
              </a:rPr>
              <a:t> </a:t>
            </a:r>
            <a:r>
              <a:rPr lang="en-US" sz="1600" b="1" dirty="0" smtClean="0">
                <a:latin typeface="Arial" pitchFamily="34" charset="0"/>
                <a:cs typeface="Arial" pitchFamily="34" charset="0"/>
              </a:rPr>
              <a:t>beam (black steel square tube 160x160x12 mm)</a:t>
            </a:r>
            <a:r>
              <a:rPr lang="en-US" sz="1600" b="1" dirty="0" smtClean="0">
                <a:latin typeface="Arial" pitchFamily="34" charset="0"/>
                <a:ea typeface="Times New Roman" pitchFamily="18" charset="0"/>
                <a:cs typeface="Arial" pitchFamily="34" charset="0"/>
              </a:rPr>
              <a:t>;</a:t>
            </a:r>
            <a:endParaRPr lang="ru-RU" sz="1600" b="1" dirty="0" smtClean="0">
              <a:latin typeface="Arial" pitchFamily="34" charset="0"/>
              <a:cs typeface="Arial" pitchFamily="34" charset="0"/>
            </a:endParaRPr>
          </a:p>
        </p:txBody>
      </p:sp>
      <p:pic>
        <p:nvPicPr>
          <p:cNvPr id="1027" name="Picture 3" descr="D:\IHEP BARREL MODEL\BEARINGS BARREL VERSION\1-01.jpg"/>
          <p:cNvPicPr>
            <a:picLocks noChangeAspect="1" noChangeArrowheads="1"/>
          </p:cNvPicPr>
          <p:nvPr/>
        </p:nvPicPr>
        <p:blipFill>
          <a:blip r:embed="rId5" cstate="print"/>
          <a:srcRect/>
          <a:stretch>
            <a:fillRect/>
          </a:stretch>
        </p:blipFill>
        <p:spPr bwMode="auto">
          <a:xfrm>
            <a:off x="7020272" y="332656"/>
            <a:ext cx="2123728" cy="1753145"/>
          </a:xfrm>
          <a:prstGeom prst="rect">
            <a:avLst/>
          </a:prstGeom>
          <a:noFill/>
          <a:ln w="3175">
            <a:solidFill>
              <a:schemeClr val="tx1"/>
            </a:solidFill>
            <a:miter lim="800000"/>
            <a:headEnd/>
            <a:tailEnd/>
          </a:ln>
        </p:spPr>
      </p:pic>
      <p:pic>
        <p:nvPicPr>
          <p:cNvPr id="1028" name="Picture 4" descr="D:\IHEP BARREL MODEL\BEARINGS BARREL VERSION\1-02.jpg"/>
          <p:cNvPicPr>
            <a:picLocks noChangeAspect="1" noChangeArrowheads="1"/>
          </p:cNvPicPr>
          <p:nvPr/>
        </p:nvPicPr>
        <p:blipFill>
          <a:blip r:embed="rId6" cstate="print"/>
          <a:srcRect/>
          <a:stretch>
            <a:fillRect/>
          </a:stretch>
        </p:blipFill>
        <p:spPr bwMode="auto">
          <a:xfrm>
            <a:off x="6929454" y="2143116"/>
            <a:ext cx="2069482" cy="1580580"/>
          </a:xfrm>
          <a:prstGeom prst="rect">
            <a:avLst/>
          </a:prstGeom>
          <a:noFill/>
          <a:ln w="3175">
            <a:solidFill>
              <a:schemeClr val="tx1"/>
            </a:solidFill>
            <a:miter lim="800000"/>
            <a:headEnd/>
            <a:tailEnd/>
          </a:ln>
        </p:spPr>
      </p:pic>
      <p:sp>
        <p:nvSpPr>
          <p:cNvPr id="15" name="TextBox 14"/>
          <p:cNvSpPr txBox="1"/>
          <p:nvPr/>
        </p:nvSpPr>
        <p:spPr>
          <a:xfrm>
            <a:off x="0" y="2786058"/>
            <a:ext cx="5379037" cy="369332"/>
          </a:xfrm>
          <a:prstGeom prst="rect">
            <a:avLst/>
          </a:prstGeom>
          <a:noFill/>
        </p:spPr>
        <p:txBody>
          <a:bodyPr wrap="none" rtlCol="0">
            <a:spAutoFit/>
          </a:bodyPr>
          <a:lstStyle/>
          <a:p>
            <a:r>
              <a:rPr lang="en-US" b="1" dirty="0" smtClean="0"/>
              <a:t>Precise slot </a:t>
            </a:r>
            <a:r>
              <a:rPr lang="en-US" sz="1600" b="1" dirty="0" smtClean="0">
                <a:latin typeface="Arial" pitchFamily="34" charset="0"/>
                <a:cs typeface="Arial" pitchFamily="34" charset="0"/>
              </a:rPr>
              <a:t>for bearings </a:t>
            </a:r>
            <a:r>
              <a:rPr lang="en-US" sz="1600" b="1" dirty="0" smtClean="0">
                <a:latin typeface="Arial" pitchFamily="34" charset="0"/>
                <a:cs typeface="Arial" pitchFamily="34" charset="0"/>
              </a:rPr>
              <a:t>moving have to be machined</a:t>
            </a:r>
            <a:endParaRPr lang="ru-RU" sz="1600" b="1" dirty="0"/>
          </a:p>
        </p:txBody>
      </p:sp>
      <p:cxnSp>
        <p:nvCxnSpPr>
          <p:cNvPr id="19" name="Прямая со стрелкой 18"/>
          <p:cNvCxnSpPr/>
          <p:nvPr/>
        </p:nvCxnSpPr>
        <p:spPr>
          <a:xfrm rot="16200000" flipH="1">
            <a:off x="964381" y="3250405"/>
            <a:ext cx="1428760" cy="107157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72330" y="3714752"/>
            <a:ext cx="1902829" cy="923330"/>
          </a:xfrm>
          <a:prstGeom prst="rect">
            <a:avLst/>
          </a:prstGeom>
          <a:noFill/>
        </p:spPr>
        <p:txBody>
          <a:bodyPr wrap="none" rtlCol="0">
            <a:spAutoFit/>
          </a:bodyPr>
          <a:lstStyle/>
          <a:p>
            <a:r>
              <a:rPr lang="en-US" b="1" dirty="0" smtClean="0"/>
              <a:t>radial ball bearing</a:t>
            </a:r>
          </a:p>
          <a:p>
            <a:r>
              <a:rPr lang="ru-RU" b="1" dirty="0" smtClean="0"/>
              <a:t> 6000 </a:t>
            </a:r>
            <a:r>
              <a:rPr lang="en-US" b="1" dirty="0" smtClean="0"/>
              <a:t>series</a:t>
            </a:r>
          </a:p>
          <a:p>
            <a:r>
              <a:rPr lang="en-US" b="1" dirty="0" smtClean="0"/>
              <a:t>C static= 1960 N</a:t>
            </a:r>
            <a:endParaRPr lang="ru-RU" dirty="0"/>
          </a:p>
        </p:txBody>
      </p:sp>
      <p:cxnSp>
        <p:nvCxnSpPr>
          <p:cNvPr id="25" name="Прямая со стрелкой 24"/>
          <p:cNvCxnSpPr/>
          <p:nvPr/>
        </p:nvCxnSpPr>
        <p:spPr>
          <a:xfrm rot="10800000">
            <a:off x="4500562" y="2714620"/>
            <a:ext cx="3311798" cy="28233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5400000" flipH="1" flipV="1">
            <a:off x="7215206" y="2500306"/>
            <a:ext cx="2357454" cy="21431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rot="5400000" flipH="1" flipV="1">
            <a:off x="8108181" y="3250405"/>
            <a:ext cx="714380" cy="35719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rot="10800000" flipV="1">
            <a:off x="2285984" y="908720"/>
            <a:ext cx="5454368" cy="116295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13204</TotalTime>
  <Words>1427</Words>
  <Application>Microsoft Office PowerPoint</Application>
  <PresentationFormat>Экран (4:3)</PresentationFormat>
  <Paragraphs>221</Paragraphs>
  <Slides>37</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  Staged approach of Barrel EMC integration: study of the only possible design  </vt:lpstr>
      <vt:lpstr>Слайд 2</vt:lpstr>
      <vt:lpstr>Слайд 3</vt:lpstr>
      <vt:lpstr>Слайд 4</vt:lpstr>
      <vt:lpstr>Слайд 5</vt:lpstr>
      <vt:lpstr>COMPARATIVE ANALYSIS OF 5 ALTERNATIVE (MODULAR) VERSIONS (continue)</vt:lpstr>
      <vt:lpstr>Слайд 7</vt:lpstr>
      <vt:lpstr>Слайд 8</vt:lpstr>
      <vt:lpstr>Слайд 9</vt:lpstr>
      <vt:lpstr>Слайд 10</vt:lpstr>
      <vt:lpstr>Слайд 11</vt:lpstr>
      <vt:lpstr>Слайд 12</vt:lpstr>
      <vt:lpstr>Слайд 13</vt:lpstr>
      <vt:lpstr>Procedures: - Slice to be rolled in till the stop on the flange;</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Вид на баррель со стороны Downstream</vt:lpstr>
      <vt:lpstr>Слайд 26</vt:lpstr>
      <vt:lpstr>Поперечный разрез барреля. Подшипники закатные и позиционирующие </vt:lpstr>
      <vt:lpstr>Слайд 28</vt:lpstr>
      <vt:lpstr>Слайд 29</vt:lpstr>
      <vt:lpstr>Слайд 30</vt:lpstr>
      <vt:lpstr>Слайд 31</vt:lpstr>
      <vt:lpstr>Слайд 32</vt:lpstr>
      <vt:lpstr>Слайд 33</vt:lpstr>
      <vt:lpstr> OVERALL DISPLACEMENT IN  MAIN VERSION OF BARREL STRUCTURE   </vt:lpstr>
      <vt:lpstr>Слайд 35</vt:lpstr>
      <vt:lpstr>Слайд 36</vt:lpstr>
      <vt:lpstr>Слайд 37</vt:lpstr>
    </vt:vector>
  </TitlesOfParts>
  <Company>DG Win&amp;Soft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Вариант N1 Модульной сборки Барреля</dc:title>
  <dc:creator>cad-user</dc:creator>
  <cp:lastModifiedBy>ko_user</cp:lastModifiedBy>
  <cp:revision>988</cp:revision>
  <dcterms:created xsi:type="dcterms:W3CDTF">2017-07-13T06:31:15Z</dcterms:created>
  <dcterms:modified xsi:type="dcterms:W3CDTF">2018-03-02T10:29:19Z</dcterms:modified>
</cp:coreProperties>
</file>