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9" r:id="rId2"/>
    <p:sldId id="444" r:id="rId3"/>
    <p:sldId id="418" r:id="rId4"/>
    <p:sldId id="433" r:id="rId5"/>
    <p:sldId id="426" r:id="rId6"/>
    <p:sldId id="435" r:id="rId7"/>
    <p:sldId id="434" r:id="rId8"/>
    <p:sldId id="436" r:id="rId9"/>
    <p:sldId id="437" r:id="rId10"/>
    <p:sldId id="439" r:id="rId11"/>
    <p:sldId id="440" r:id="rId12"/>
    <p:sldId id="441" r:id="rId13"/>
    <p:sldId id="442" r:id="rId14"/>
    <p:sldId id="425" r:id="rId15"/>
    <p:sldId id="430" r:id="rId16"/>
    <p:sldId id="431" r:id="rId17"/>
    <p:sldId id="409" r:id="rId18"/>
    <p:sldId id="408" r:id="rId19"/>
    <p:sldId id="443" r:id="rId20"/>
    <p:sldId id="427" r:id="rId21"/>
    <p:sldId id="423" r:id="rId22"/>
    <p:sldId id="410" r:id="rId23"/>
    <p:sldId id="411" r:id="rId24"/>
    <p:sldId id="412" r:id="rId25"/>
    <p:sldId id="413" r:id="rId26"/>
    <p:sldId id="428" r:id="rId27"/>
    <p:sldId id="414" r:id="rId28"/>
    <p:sldId id="415" r:id="rId29"/>
    <p:sldId id="417" r:id="rId30"/>
    <p:sldId id="422" r:id="rId31"/>
    <p:sldId id="416" r:id="rId32"/>
    <p:sldId id="406" r:id="rId33"/>
    <p:sldId id="407" r:id="rId34"/>
    <p:sldId id="386" r:id="rId35"/>
    <p:sldId id="388" r:id="rId36"/>
    <p:sldId id="389" r:id="rId37"/>
    <p:sldId id="391" r:id="rId38"/>
    <p:sldId id="390" r:id="rId39"/>
    <p:sldId id="393" r:id="rId40"/>
    <p:sldId id="400" r:id="rId41"/>
    <p:sldId id="394" r:id="rId42"/>
    <p:sldId id="395" r:id="rId43"/>
    <p:sldId id="397" r:id="rId44"/>
    <p:sldId id="392" r:id="rId45"/>
    <p:sldId id="396" r:id="rId46"/>
    <p:sldId id="398" r:id="rId47"/>
    <p:sldId id="399" r:id="rId48"/>
    <p:sldId id="401" r:id="rId49"/>
    <p:sldId id="403" r:id="rId50"/>
    <p:sldId id="404" r:id="rId51"/>
    <p:sldId id="405" r:id="rId52"/>
    <p:sldId id="387" r:id="rId53"/>
    <p:sldId id="432" r:id="rId54"/>
    <p:sldId id="376" r:id="rId5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46"/>
  </p:normalViewPr>
  <p:slideViewPr>
    <p:cSldViewPr>
      <p:cViewPr>
        <p:scale>
          <a:sx n="120" d="100"/>
          <a:sy n="120" d="100"/>
        </p:scale>
        <p:origin x="33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5776EE-EDB6-764F-9594-2EC9AA8A2F40}" type="datetimeFigureOut">
              <a:rPr lang="de-DE" altLang="de-DE"/>
              <a:pPr/>
              <a:t>31.01.18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89FAA2-E4AE-764F-AA08-0C2FCFCB0F5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4008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84FF67-2AF4-3449-A744-EECCAEDA4545}" type="datetimeFigureOut">
              <a:rPr lang="en-US" altLang="de-DE"/>
              <a:pPr/>
              <a:t>1/31/18</a:t>
            </a:fld>
            <a:endParaRPr lang="en-US" alt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64A192-4558-8148-AF2D-6433CE63BA73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83572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AF93-A41D-5442-A446-EE854A670883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721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A192-4558-8148-AF2D-6433CE63BA73}" type="slidenum">
              <a:rPr lang="en-US" altLang="de-DE" smtClean="0"/>
              <a:pPr/>
              <a:t>36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2351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51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E1628-2665-5945-BFC6-CD21F77AC18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87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E1444-ECF0-9A4E-A87B-AFA03B1317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26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F4B6F-9162-7D47-B7EC-09873BC5B35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324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97B69-3F59-A14B-ACA5-56EDA304D0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687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979C2-94D2-144C-817D-114751884AA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374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81C67-B0ED-2D45-A1A7-DD985E61DF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24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DDB5F-6D15-1346-BDEB-77DE0A8D07E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465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C2A2C-3AC3-F54C-8C2A-B23DC2D051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092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148B-9403-BD40-82EB-6929873213C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066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EEEC2-3DE5-FD4B-B37C-00C88015AFA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763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01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775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A958D19-A6EC-E541-B5F8-53EAF360227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3357563"/>
            <a:ext cx="91440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de-DE" sz="1800" i="1" dirty="0"/>
              <a:t>Volker </a:t>
            </a:r>
            <a:r>
              <a:rPr lang="en-US" altLang="de-DE" sz="1800" i="1" dirty="0" err="1"/>
              <a:t>Friese</a:t>
            </a:r>
            <a:r>
              <a:rPr lang="en-US" altLang="de-DE" sz="1800" i="1" dirty="0"/>
              <a:t/>
            </a:r>
            <a:br>
              <a:rPr lang="en-US" altLang="de-DE" sz="1800" i="1" dirty="0"/>
            </a:br>
            <a:endParaRPr lang="en-US" altLang="de-DE" sz="1800" i="1" dirty="0"/>
          </a:p>
          <a:p>
            <a:pPr algn="ctr" eaLnBrk="1" hangingPunct="1">
              <a:lnSpc>
                <a:spcPct val="110000"/>
              </a:lnSpc>
            </a:pPr>
            <a:r>
              <a:rPr lang="en-US" altLang="de-DE" sz="1400" i="1" dirty="0" err="1"/>
              <a:t>Helmholtzzentrum</a:t>
            </a:r>
            <a:r>
              <a:rPr lang="en-US" altLang="de-DE" sz="1400" i="1" dirty="0"/>
              <a:t> </a:t>
            </a:r>
            <a:r>
              <a:rPr lang="en-US" altLang="de-DE" sz="1400" i="1" dirty="0" err="1"/>
              <a:t>für</a:t>
            </a:r>
            <a:r>
              <a:rPr lang="en-US" altLang="de-DE" sz="1400" i="1" dirty="0"/>
              <a:t> </a:t>
            </a:r>
            <a:r>
              <a:rPr lang="en-US" altLang="de-DE" sz="1400" i="1" dirty="0" err="1"/>
              <a:t>Schwerionenforschung</a:t>
            </a:r>
            <a:r>
              <a:rPr lang="en-US" altLang="de-DE" sz="1400" i="1" dirty="0"/>
              <a:t/>
            </a:r>
            <a:br>
              <a:rPr lang="en-US" altLang="de-DE" sz="1400" i="1" dirty="0"/>
            </a:br>
            <a:r>
              <a:rPr lang="en-US" altLang="de-DE" sz="1800" dirty="0">
                <a:solidFill>
                  <a:srgbClr val="0000FF"/>
                </a:solidFill>
              </a:rPr>
              <a:t/>
            </a:r>
            <a:br>
              <a:rPr lang="en-US" altLang="de-DE" sz="1800" dirty="0">
                <a:solidFill>
                  <a:srgbClr val="0000FF"/>
                </a:solidFill>
              </a:rPr>
            </a:br>
            <a:r>
              <a:rPr lang="en-US" altLang="de-DE" sz="1800" dirty="0">
                <a:solidFill>
                  <a:srgbClr val="7030A0"/>
                </a:solidFill>
              </a:rPr>
              <a:t/>
            </a:r>
            <a:br>
              <a:rPr lang="en-US" altLang="de-DE" sz="1800" dirty="0">
                <a:solidFill>
                  <a:srgbClr val="7030A0"/>
                </a:solidFill>
              </a:rPr>
            </a:br>
            <a:r>
              <a:rPr lang="en-US" altLang="de-DE" sz="2000" dirty="0" smtClean="0"/>
              <a:t>Triggering Discoveries in High-Energy Physics II</a:t>
            </a:r>
            <a:endParaRPr lang="en-US" altLang="de-DE" sz="2000" dirty="0"/>
          </a:p>
          <a:p>
            <a:pPr algn="ctr" eaLnBrk="1" hangingPunct="1">
              <a:lnSpc>
                <a:spcPct val="110000"/>
              </a:lnSpc>
            </a:pPr>
            <a:r>
              <a:rPr lang="en-US" altLang="de-DE" sz="2000" dirty="0" smtClean="0"/>
              <a:t>Puebla, 29 January - 2 February 2018</a:t>
            </a:r>
            <a:endParaRPr lang="en-US" altLang="de-DE" sz="2000" dirty="0"/>
          </a:p>
        </p:txBody>
      </p:sp>
      <p:sp>
        <p:nvSpPr>
          <p:cNvPr id="14338" name="Rectangle 34"/>
          <p:cNvSpPr>
            <a:spLocks noChangeArrowheads="1"/>
          </p:cNvSpPr>
          <p:nvPr/>
        </p:nvSpPr>
        <p:spPr bwMode="auto">
          <a:xfrm>
            <a:off x="152400" y="1412875"/>
            <a:ext cx="8991600" cy="5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de-DE" sz="2800" dirty="0" smtClean="0"/>
              <a:t>CBM: Experiment, Physics </a:t>
            </a:r>
            <a:r>
              <a:rPr lang="en-US" altLang="de-DE" sz="2800" smtClean="0"/>
              <a:t>and Trigger</a:t>
            </a:r>
            <a:endParaRPr lang="en-US" altLang="de-DE" sz="2800" dirty="0"/>
          </a:p>
        </p:txBody>
      </p:sp>
      <p:pic>
        <p:nvPicPr>
          <p:cNvPr id="14339" name="Bild 1" descr="GSILogo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657600"/>
            <a:ext cx="1066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355"/>
          </a:xfrm>
        </p:spPr>
        <p:txBody>
          <a:bodyPr/>
          <a:lstStyle/>
          <a:p>
            <a:r>
              <a:rPr lang="en-GB" altLang="de-DE" dirty="0" smtClean="0">
                <a:ea typeface="ＭＳ Ｐゴシック" charset="-128"/>
              </a:rPr>
              <a:t>Experimental Access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268EE90E-45C5-044E-AAAE-6164ED711E40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10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grpSp>
        <p:nvGrpSpPr>
          <p:cNvPr id="16389" name="Gruppierung 11"/>
          <p:cNvGrpSpPr>
            <a:grpSpLocks/>
          </p:cNvGrpSpPr>
          <p:nvPr/>
        </p:nvGrpSpPr>
        <p:grpSpPr bwMode="auto">
          <a:xfrm>
            <a:off x="331827" y="1092993"/>
            <a:ext cx="8502650" cy="2551113"/>
            <a:chOff x="1384174" y="4832350"/>
            <a:chExt cx="6072696" cy="1524000"/>
          </a:xfrm>
        </p:grpSpPr>
        <p:pic>
          <p:nvPicPr>
            <p:cNvPr id="16391" name="Bild 8" descr="urqmd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522" y="4832350"/>
              <a:ext cx="2032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Bild 9" descr="urqmd 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174" y="4832350"/>
              <a:ext cx="2032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Bild 10" descr="urqmd 3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870" y="4832350"/>
              <a:ext cx="2032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478671" y="3805236"/>
            <a:ext cx="8208962" cy="22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2000" dirty="0">
                <a:latin typeface="Arial" charset="0"/>
              </a:rPr>
              <a:t>In high-energy collisions of heavy nuclei, matter at high energy densities (hot and dense) is created – for a very short time and in a very limited volume.</a:t>
            </a:r>
          </a:p>
          <a:p>
            <a:pPr eaLnBrk="1" hangingPunct="1"/>
            <a:endParaRPr lang="en-GB" altLang="de-DE" sz="2000" dirty="0">
              <a:latin typeface="Arial" charset="0"/>
            </a:endParaRPr>
          </a:p>
          <a:p>
            <a:pPr eaLnBrk="1" hangingPunct="1"/>
            <a:r>
              <a:rPr lang="en-GB" altLang="de-DE" sz="2000" dirty="0" smtClean="0">
                <a:latin typeface="Arial" charset="0"/>
              </a:rPr>
              <a:t>Control parameters: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GB" altLang="de-DE" sz="2000" dirty="0" smtClean="0">
                <a:latin typeface="Arial" charset="0"/>
              </a:rPr>
              <a:t>Collision energy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GB" altLang="de-DE" sz="2000" dirty="0" smtClean="0">
                <a:latin typeface="Arial" charset="0"/>
              </a:rPr>
              <a:t>System size (ion species / collision centrality)</a:t>
            </a:r>
            <a:endParaRPr lang="en-GB" altLang="de-DE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Exploring the QCD Phase Diagram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7931224" cy="4938712"/>
          </a:xfrm>
        </p:spPr>
        <p:txBody>
          <a:bodyPr>
            <a:normAutofit/>
          </a:bodyPr>
          <a:lstStyle/>
          <a:p>
            <a:r>
              <a:rPr lang="en-GB" dirty="0" smtClean="0"/>
              <a:t>Nuclear collisions at high energies (LHC, RHIC):</a:t>
            </a:r>
          </a:p>
          <a:p>
            <a:pPr lvl="1"/>
            <a:r>
              <a:rPr lang="en-GB" dirty="0" smtClean="0"/>
              <a:t>Incoming nucleons leave the reaction zone (transparency) after depositing a part of their kinetic energy</a:t>
            </a:r>
          </a:p>
          <a:p>
            <a:pPr lvl="1"/>
            <a:r>
              <a:rPr lang="en-GB" dirty="0" smtClean="0"/>
              <a:t>No baryon number transfer to the fireball</a:t>
            </a:r>
            <a:endParaRPr lang="en-GB" dirty="0"/>
          </a:p>
          <a:p>
            <a:pPr lvl="1"/>
            <a:r>
              <a:rPr lang="en-GB" dirty="0"/>
              <a:t>P</a:t>
            </a:r>
            <a:r>
              <a:rPr lang="en-GB" dirty="0" smtClean="0"/>
              <a:t>roduce a medium with high temperature and vanishing net-baryon density</a:t>
            </a:r>
          </a:p>
          <a:p>
            <a:r>
              <a:rPr lang="en-GB" dirty="0" smtClean="0"/>
              <a:t>At lower energies (SPS, FAIR, NICA):</a:t>
            </a:r>
          </a:p>
          <a:p>
            <a:pPr lvl="1"/>
            <a:r>
              <a:rPr lang="en-GB" dirty="0" smtClean="0"/>
              <a:t>A part (or all) of the baryon number is transferred into the fireball (stopping)</a:t>
            </a:r>
          </a:p>
          <a:p>
            <a:pPr lvl="1"/>
            <a:r>
              <a:rPr lang="en-GB" dirty="0" smtClean="0"/>
              <a:t>Create a medium with moderate temperature but high net-baryon density</a:t>
            </a:r>
          </a:p>
          <a:p>
            <a:r>
              <a:rPr lang="en-GB" dirty="0"/>
              <a:t>V</a:t>
            </a:r>
            <a:r>
              <a:rPr lang="en-GB" dirty="0" smtClean="0"/>
              <a:t>ariation of the collision energy, allows to study different parts of the phase diagram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16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3459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/>
              <a:t>Exploring the QCD Phase Diagram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TDHEP II, Puebla, 31 January 2018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13CC98-32F1-D148-B7AF-A44C2E0B67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80728"/>
            <a:ext cx="6851104" cy="4972109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1475656" y="1815325"/>
            <a:ext cx="1296119" cy="100811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LHC: study the QCD properties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3563888" y="2919714"/>
            <a:ext cx="3240360" cy="162615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Lower energy programmes: study the phase transition and other landmarks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794657" y="4141109"/>
            <a:ext cx="7554686" cy="181172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Key questions: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Is there a critical point, and if yes, where? 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Where is deconfinement first reached?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Is there a first-order phase transition?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Is there a difference between chiral and deconfinement transition?</a:t>
            </a:r>
          </a:p>
        </p:txBody>
      </p:sp>
    </p:spTree>
    <p:extLst>
      <p:ext uri="{BB962C8B-B14F-4D97-AF65-F5344CB8AC3E}">
        <p14:creationId xmlns:p14="http://schemas.microsoft.com/office/powerpoint/2010/main" val="13212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Facilities for Baryon-Rich Matter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13</a:t>
            </a:fld>
            <a:endParaRPr lang="de-DE" altLang="de-DE"/>
          </a:p>
        </p:txBody>
      </p:sp>
      <p:pic>
        <p:nvPicPr>
          <p:cNvPr id="10" name="Picture 4" descr="nica-scheme-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7" y="1737450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31241" y="1414284"/>
            <a:ext cx="197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NICA (JINR, Russia)</a:t>
            </a:r>
          </a:p>
          <a:p>
            <a:pPr algn="ctr"/>
            <a:r>
              <a:rPr lang="en-GB" dirty="0" smtClean="0"/>
              <a:t>under construction</a:t>
            </a:r>
            <a:endParaRPr lang="en-GB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839241"/>
            <a:ext cx="2637310" cy="151252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583442" y="1169220"/>
            <a:ext cx="1472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JPARC (Japan)</a:t>
            </a:r>
          </a:p>
          <a:p>
            <a:pPr algn="ctr"/>
            <a:r>
              <a:rPr lang="en-GB" dirty="0" smtClean="0"/>
              <a:t>proposed</a:t>
            </a:r>
            <a:endParaRPr lang="en-GB" dirty="0"/>
          </a:p>
        </p:txBody>
      </p:sp>
      <p:pic>
        <p:nvPicPr>
          <p:cNvPr id="14" name="Bild 7" descr="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68" y="4603545"/>
            <a:ext cx="2448322" cy="169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11647" y="4035711"/>
            <a:ext cx="1704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STAR (BNL, USA)</a:t>
            </a:r>
          </a:p>
          <a:p>
            <a:pPr algn="ctr"/>
            <a:r>
              <a:rPr lang="en-GB" dirty="0" smtClean="0"/>
              <a:t>running</a:t>
            </a:r>
            <a:endParaRPr lang="en-GB" dirty="0"/>
          </a:p>
        </p:txBody>
      </p:sp>
      <p:pic>
        <p:nvPicPr>
          <p:cNvPr id="16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166" y="4594151"/>
            <a:ext cx="3284942" cy="16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6451604" y="4004498"/>
            <a:ext cx="1845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NA61 (SPS, CERN)</a:t>
            </a:r>
          </a:p>
          <a:p>
            <a:pPr algn="ctr"/>
            <a:r>
              <a:rPr lang="en-GB" dirty="0" smtClean="0"/>
              <a:t>running</a:t>
            </a:r>
            <a:endParaRPr lang="en-GB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4161" y="2060615"/>
            <a:ext cx="1899203" cy="13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3613491" y="1414283"/>
            <a:ext cx="229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HADES (GSI, Germany)</a:t>
            </a:r>
          </a:p>
          <a:p>
            <a:pPr algn="ctr"/>
            <a:r>
              <a:rPr lang="en-GB" dirty="0" smtClean="0"/>
              <a:t>running</a:t>
            </a:r>
            <a:endParaRPr lang="en-GB" dirty="0"/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678" y="4603545"/>
            <a:ext cx="2590800" cy="177582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3739640" y="3991859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HIAF (China)</a:t>
            </a:r>
          </a:p>
          <a:p>
            <a:pPr algn="ctr"/>
            <a:r>
              <a:rPr lang="en-GB" dirty="0"/>
              <a:t>i</a:t>
            </a:r>
            <a:r>
              <a:rPr lang="en-GB" dirty="0" smtClean="0"/>
              <a:t>n planning</a:t>
            </a:r>
            <a:endParaRPr lang="en-GB" dirty="0"/>
          </a:p>
        </p:txBody>
      </p:sp>
      <p:grpSp>
        <p:nvGrpSpPr>
          <p:cNvPr id="23" name="Gruppierung 22"/>
          <p:cNvGrpSpPr/>
          <p:nvPr/>
        </p:nvGrpSpPr>
        <p:grpSpPr>
          <a:xfrm>
            <a:off x="3149935" y="2442884"/>
            <a:ext cx="2473429" cy="1778416"/>
            <a:chOff x="3416679" y="3481108"/>
            <a:chExt cx="2473429" cy="1778416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2" t="5786" r="2275" b="10208"/>
            <a:stretch>
              <a:fillRect/>
            </a:stretch>
          </p:blipFill>
          <p:spPr bwMode="auto">
            <a:xfrm>
              <a:off x="3416679" y="3866663"/>
              <a:ext cx="2473429" cy="139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3724161" y="3481108"/>
              <a:ext cx="1645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mtClean="0"/>
                <a:t>FAIR (Germany)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5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4102"/>
          </a:xfrm>
        </p:spPr>
        <p:txBody>
          <a:bodyPr>
            <a:normAutofit/>
          </a:bodyPr>
          <a:lstStyle/>
          <a:p>
            <a:r>
              <a:rPr lang="de-DE" sz="3200" dirty="0" smtClean="0"/>
              <a:t>The FAIR Project</a:t>
            </a:r>
            <a:endParaRPr lang="en-GB" sz="3200" dirty="0">
              <a:solidFill>
                <a:schemeClr val="accent3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495" y="4689140"/>
            <a:ext cx="4163898" cy="1594476"/>
            <a:chOff x="125106" y="4759849"/>
            <a:chExt cx="4163898" cy="1594476"/>
          </a:xfrm>
        </p:grpSpPr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125106" y="4759849"/>
              <a:ext cx="3417039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solidFill>
                    <a:srgbClr val="9F2936"/>
                  </a:solidFill>
                  <a:cs typeface="Arial" charset="0"/>
                </a:rPr>
                <a:t>Dense </a:t>
              </a:r>
              <a:r>
                <a:rPr lang="de-DE" sz="1600" dirty="0">
                  <a:solidFill>
                    <a:srgbClr val="9F2936"/>
                  </a:solidFill>
                  <a:cs typeface="Arial" charset="0"/>
                </a:rPr>
                <a:t>Bulk Plasmas </a:t>
              </a:r>
              <a:endParaRPr lang="de-DE" sz="1600" dirty="0">
                <a:solidFill>
                  <a:prstClr val="black"/>
                </a:solidFill>
                <a:cs typeface="Arial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srgbClr val="604878"/>
                  </a:solidFill>
                  <a:cs typeface="Arial" charset="0"/>
                </a:rPr>
                <a:t>(Ion-beam </a:t>
              </a: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bunch</a:t>
              </a:r>
              <a:r>
                <a:rPr lang="de-DE" sz="1600" dirty="0" smtClean="0">
                  <a:solidFill>
                    <a:srgbClr val="604878"/>
                  </a:solidFill>
                  <a:cs typeface="Arial" charset="0"/>
                </a:rPr>
                <a:t> </a:t>
              </a:r>
              <a:r>
                <a:rPr lang="de-DE" sz="1600" dirty="0" err="1" smtClean="0">
                  <a:solidFill>
                    <a:srgbClr val="604878"/>
                  </a:solidFill>
                  <a:cs typeface="Arial" charset="0"/>
                </a:rPr>
                <a:t>compression</a:t>
              </a:r>
              <a:endParaRPr lang="de-DE" sz="1600" dirty="0">
                <a:solidFill>
                  <a:srgbClr val="604878"/>
                </a:solidFill>
                <a:cs typeface="Arial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solidFill>
                    <a:srgbClr val="604878"/>
                  </a:solidFill>
                  <a:cs typeface="Arial" charset="0"/>
                </a:rPr>
                <a:t>&amp; petawatt-laser</a:t>
              </a:r>
              <a:r>
                <a:rPr lang="de-DE" sz="1600" dirty="0">
                  <a:solidFill>
                    <a:srgbClr val="604878"/>
                  </a:solidFill>
                  <a:cs typeface="Arial" charset="0"/>
                </a:rPr>
                <a:t>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25106" y="5707339"/>
              <a:ext cx="416389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srgbClr val="9F2936"/>
                  </a:solidFill>
                  <a:cs typeface="Arial" charset="0"/>
                </a:rPr>
                <a:t>Materials Science </a:t>
              </a:r>
              <a:r>
                <a:rPr lang="de-DE" sz="1600" dirty="0" smtClean="0">
                  <a:solidFill>
                    <a:srgbClr val="9F2936"/>
                  </a:solidFill>
                  <a:cs typeface="Arial" charset="0"/>
                </a:rPr>
                <a:t>&amp; </a:t>
              </a:r>
              <a:r>
                <a:rPr lang="de-DE" sz="1600" dirty="0">
                  <a:solidFill>
                    <a:srgbClr val="9F2936"/>
                  </a:solidFill>
                  <a:cs typeface="Arial" charset="0"/>
                </a:rPr>
                <a:t>Radiation Biology</a:t>
              </a:r>
              <a:r>
                <a:rPr lang="de-DE" sz="1600" dirty="0">
                  <a:solidFill>
                    <a:srgbClr val="669900"/>
                  </a:solidFill>
                  <a:cs typeface="Arial" charset="0"/>
                </a:rPr>
                <a:t> </a:t>
              </a:r>
              <a:endParaRPr lang="de-DE" sz="1600" dirty="0">
                <a:solidFill>
                  <a:prstClr val="black"/>
                </a:solidFill>
                <a:cs typeface="Arial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srgbClr val="604878"/>
                  </a:solidFill>
                  <a:cs typeface="Arial" charset="0"/>
                </a:rPr>
                <a:t>(Ion </a:t>
              </a:r>
              <a:r>
                <a:rPr lang="de-DE" sz="1600" dirty="0" smtClean="0">
                  <a:solidFill>
                    <a:srgbClr val="604878"/>
                  </a:solidFill>
                  <a:cs typeface="Arial" charset="0"/>
                </a:rPr>
                <a:t>&amp; antiproton </a:t>
              </a:r>
              <a:r>
                <a:rPr lang="de-DE" sz="1600" dirty="0">
                  <a:solidFill>
                    <a:srgbClr val="604878"/>
                  </a:solidFill>
                  <a:cs typeface="Arial" charset="0"/>
                </a:rPr>
                <a:t>beams)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</p:grp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6931357" y="5889744"/>
            <a:ext cx="2186148" cy="37457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9F2936"/>
                </a:solidFill>
                <a:cs typeface="Arial" charset="0"/>
              </a:rPr>
              <a:t>Accelerator Physics</a:t>
            </a:r>
            <a:endParaRPr lang="en-GB" sz="160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18831" y="1035043"/>
            <a:ext cx="8258811" cy="5261193"/>
            <a:chOff x="818831" y="1035043"/>
            <a:chExt cx="8258811" cy="5261193"/>
          </a:xfrm>
        </p:grpSpPr>
        <p:grpSp>
          <p:nvGrpSpPr>
            <p:cNvPr id="8" name="Group 7"/>
            <p:cNvGrpSpPr/>
            <p:nvPr/>
          </p:nvGrpSpPr>
          <p:grpSpPr>
            <a:xfrm>
              <a:off x="818831" y="1035043"/>
              <a:ext cx="8258811" cy="5261193"/>
              <a:chOff x="818831" y="1035043"/>
              <a:chExt cx="8258811" cy="52611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18831" y="1035043"/>
                <a:ext cx="8258811" cy="5261193"/>
                <a:chOff x="818831" y="1035043"/>
                <a:chExt cx="8258811" cy="526119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18831" y="1035043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b="1" dirty="0" smtClean="0">
                        <a:solidFill>
                          <a:srgbClr val="1B587C"/>
                        </a:solidFill>
                        <a:cs typeface="Arial" charset="0"/>
                      </a:rPr>
                      <a:t>UNILAC</a:t>
                    </a:r>
                    <a:endParaRPr lang="en-GB" sz="1200" b="1" dirty="0">
                      <a:solidFill>
                        <a:srgbClr val="1B587C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b="1" dirty="0" smtClean="0">
                        <a:solidFill>
                          <a:srgbClr val="1B587C"/>
                        </a:solidFill>
                        <a:cs typeface="Arial" charset="0"/>
                      </a:rPr>
                      <a:t>SIS18</a:t>
                    </a:r>
                    <a:endParaRPr lang="en-GB" sz="1200" b="1" dirty="0">
                      <a:solidFill>
                        <a:srgbClr val="1B587C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b="1" dirty="0" smtClean="0">
                        <a:solidFill>
                          <a:srgbClr val="9F2936"/>
                        </a:solidFill>
                        <a:cs typeface="Arial" charset="0"/>
                      </a:rPr>
                      <a:t>SIS100</a:t>
                    </a:r>
                    <a:r>
                      <a:rPr lang="en-GB" sz="1200" dirty="0" smtClean="0">
                        <a:solidFill>
                          <a:srgbClr val="9F2936"/>
                        </a:solidFill>
                        <a:cs typeface="Arial" charset="0"/>
                      </a:rPr>
                      <a:t>/300</a:t>
                    </a:r>
                    <a:endParaRPr lang="en-GB" sz="1200" dirty="0">
                      <a:solidFill>
                        <a:srgbClr val="9F2936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b="1" dirty="0" smtClean="0">
                        <a:solidFill>
                          <a:srgbClr val="9F2936"/>
                        </a:solidFill>
                        <a:cs typeface="Arial" charset="0"/>
                      </a:rPr>
                      <a:t>p-Linac</a:t>
                    </a:r>
                    <a:endParaRPr lang="en-GB" sz="1200" b="1" dirty="0">
                      <a:solidFill>
                        <a:srgbClr val="9F2936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b="1" dirty="0" smtClean="0">
                        <a:solidFill>
                          <a:srgbClr val="9F2936"/>
                        </a:solidFill>
                        <a:cs typeface="Arial" charset="0"/>
                      </a:rPr>
                      <a:t>HESR</a:t>
                    </a:r>
                    <a:endParaRPr lang="en-GB" sz="1200" b="1" dirty="0">
                      <a:solidFill>
                        <a:srgbClr val="9F2936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b="1" dirty="0" smtClean="0">
                        <a:solidFill>
                          <a:srgbClr val="9F2936"/>
                        </a:solidFill>
                        <a:cs typeface="Arial" charset="0"/>
                      </a:rPr>
                      <a:t>CR</a:t>
                    </a:r>
                    <a:r>
                      <a:rPr lang="en-GB" sz="1200" dirty="0" smtClean="0">
                        <a:solidFill>
                          <a:srgbClr val="9F2936"/>
                        </a:solidFill>
                        <a:cs typeface="Arial" charset="0"/>
                      </a:rPr>
                      <a:t> &amp;</a:t>
                    </a:r>
                    <a:br>
                      <a:rPr lang="en-GB" sz="1200" dirty="0" smtClean="0">
                        <a:solidFill>
                          <a:srgbClr val="9F2936"/>
                        </a:solidFill>
                        <a:cs typeface="Arial" charset="0"/>
                      </a:rPr>
                    </a:br>
                    <a:r>
                      <a:rPr lang="en-GB" sz="1200" i="1" dirty="0" smtClean="0">
                        <a:solidFill>
                          <a:srgbClr val="9F2936"/>
                        </a:solidFill>
                        <a:cs typeface="Arial" charset="0"/>
                      </a:rPr>
                      <a:t>RESR</a:t>
                    </a:r>
                    <a:endParaRPr lang="en-GB" sz="1200" i="1" dirty="0">
                      <a:solidFill>
                        <a:srgbClr val="9F2936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i="1" dirty="0">
                        <a:solidFill>
                          <a:srgbClr val="9F2936"/>
                        </a:solidFill>
                        <a:cs typeface="Arial" charset="0"/>
                      </a:rPr>
                      <a:t>N</a:t>
                    </a:r>
                    <a:r>
                      <a:rPr lang="en-GB" sz="1200" i="1" dirty="0" smtClean="0">
                        <a:solidFill>
                          <a:srgbClr val="9F2936"/>
                        </a:solidFill>
                        <a:cs typeface="Arial" charset="0"/>
                      </a:rPr>
                      <a:t>ESR</a:t>
                    </a:r>
                    <a:endParaRPr lang="en-GB" sz="1200" i="1" dirty="0">
                      <a:solidFill>
                        <a:srgbClr val="9F2936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200" i="1" dirty="0" err="1" smtClean="0">
                        <a:solidFill>
                          <a:srgbClr val="9F2936"/>
                        </a:solidFill>
                        <a:cs typeface="Arial" charset="0"/>
                      </a:rPr>
                      <a:t>Cryring</a:t>
                    </a:r>
                    <a:endParaRPr lang="en-GB" sz="1200" i="1" dirty="0">
                      <a:solidFill>
                        <a:srgbClr val="9F2936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 smtClean="0">
                    <a:solidFill>
                      <a:srgbClr val="F07F09"/>
                    </a:solidFill>
                    <a:cs typeface="Arial" charset="0"/>
                  </a:rPr>
                  <a:t>Rare-Isotope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 smtClean="0">
                    <a:solidFill>
                      <a:srgbClr val="F07F09"/>
                    </a:solidFill>
                    <a:cs typeface="Arial" charset="0"/>
                  </a:rPr>
                  <a:t>Production Target</a:t>
                </a:r>
                <a:endParaRPr lang="en-GB" sz="1200" b="1" dirty="0">
                  <a:solidFill>
                    <a:srgbClr val="F07F09"/>
                  </a:solidFill>
                  <a:cs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 smtClean="0">
                    <a:solidFill>
                      <a:srgbClr val="F07F09"/>
                    </a:solidFill>
                    <a:cs typeface="Arial" charset="0"/>
                  </a:rPr>
                  <a:t>Anti-Proton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 smtClean="0">
                    <a:solidFill>
                      <a:srgbClr val="F07F09"/>
                    </a:solidFill>
                    <a:cs typeface="Arial" charset="0"/>
                  </a:rPr>
                  <a:t>Production Target</a:t>
                </a:r>
                <a:endParaRPr lang="en-GB" sz="1200" b="1" dirty="0">
                  <a:solidFill>
                    <a:srgbClr val="F07F09"/>
                  </a:solidFill>
                  <a:cs typeface="Arial" charset="0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 smtClean="0">
                    <a:solidFill>
                      <a:prstClr val="black"/>
                    </a:solidFill>
                    <a:cs typeface="Arial" charset="0"/>
                  </a:rPr>
                  <a:t>100 m</a:t>
                </a:r>
                <a:endParaRPr lang="en-GB" sz="12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5340" y="998730"/>
            <a:ext cx="3961595" cy="3240360"/>
            <a:chOff x="161510" y="1031782"/>
            <a:chExt cx="3961595" cy="3240360"/>
          </a:xfrm>
        </p:grpSpPr>
        <p:grpSp>
          <p:nvGrpSpPr>
            <p:cNvPr id="24" name="Group 23"/>
            <p:cNvGrpSpPr/>
            <p:nvPr/>
          </p:nvGrpSpPr>
          <p:grpSpPr>
            <a:xfrm>
              <a:off x="161510" y="1031782"/>
              <a:ext cx="3630244" cy="2295255"/>
              <a:chOff x="0" y="982426"/>
              <a:chExt cx="3630244" cy="22952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155" y="1657501"/>
                <a:ext cx="2948079" cy="1620180"/>
                <a:chOff x="1155" y="1657501"/>
                <a:chExt cx="2948079" cy="1620180"/>
              </a:xfrm>
            </p:grpSpPr>
            <p:sp>
              <p:nvSpPr>
                <p:cNvPr id="400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5" y="2630695"/>
                  <a:ext cx="2948079" cy="64698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342900" indent="-3429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600" dirty="0">
                      <a:solidFill>
                        <a:srgbClr val="9F2936"/>
                      </a:solidFill>
                      <a:cs typeface="Arial" charset="0"/>
                    </a:rPr>
                    <a:t>QCD-Phase </a:t>
                  </a:r>
                  <a:r>
                    <a:rPr lang="de-DE" sz="1600" dirty="0" smtClean="0">
                      <a:solidFill>
                        <a:srgbClr val="9F2936"/>
                      </a:solidFill>
                      <a:cs typeface="Arial" charset="0"/>
                    </a:rPr>
                    <a:t>Diagram</a:t>
                  </a:r>
                  <a:endParaRPr lang="de-DE" sz="1600" dirty="0" smtClean="0">
                    <a:solidFill>
                      <a:srgbClr val="FF0000"/>
                    </a:solidFill>
                    <a:cs typeface="Arial" charset="0"/>
                  </a:endParaRPr>
                </a:p>
                <a:p>
                  <a:pPr marL="342900" indent="-3429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600" dirty="0" smtClean="0">
                      <a:solidFill>
                        <a:srgbClr val="604878"/>
                      </a:solidFill>
                      <a:cs typeface="Arial" charset="0"/>
                    </a:rPr>
                    <a:t>(HI beams 2 to 45 GeV/u)</a:t>
                  </a:r>
                  <a:endParaRPr lang="en-GB" sz="1600" dirty="0">
                    <a:solidFill>
                      <a:srgbClr val="604878"/>
                    </a:solidFill>
                    <a:cs typeface="Arial" charset="0"/>
                  </a:endParaRPr>
                </a:p>
              </p:txBody>
            </p:sp>
            <p:sp>
              <p:nvSpPr>
                <p:cNvPr id="4003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55" y="1657501"/>
                  <a:ext cx="2644497" cy="919401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 anchorCtr="0">
                  <a:spAutoFit/>
                </a:bodyPr>
                <a:lstStyle/>
                <a:p>
                  <a:pPr marL="342900" indent="-3429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600" dirty="0">
                      <a:solidFill>
                        <a:srgbClr val="9F2936"/>
                      </a:solidFill>
                      <a:cs typeface="Arial" charset="0"/>
                    </a:rPr>
                    <a:t>Hadron </a:t>
                  </a:r>
                  <a:r>
                    <a:rPr lang="de-DE" sz="1600" dirty="0" smtClean="0">
                      <a:solidFill>
                        <a:srgbClr val="9F2936"/>
                      </a:solidFill>
                      <a:cs typeface="Arial" charset="0"/>
                    </a:rPr>
                    <a:t>Physics </a:t>
                  </a:r>
                  <a:endParaRPr lang="de-DE" sz="1600" dirty="0">
                    <a:solidFill>
                      <a:srgbClr val="9F2936"/>
                    </a:solidFill>
                    <a:cs typeface="Arial" charset="0"/>
                  </a:endParaRPr>
                </a:p>
                <a:p>
                  <a:pPr marL="342900" indent="-3429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600" dirty="0">
                      <a:solidFill>
                        <a:srgbClr val="604878"/>
                      </a:solidFill>
                      <a:cs typeface="Arial" charset="0"/>
                    </a:rPr>
                    <a:t>(Stored </a:t>
                  </a:r>
                  <a:r>
                    <a:rPr lang="en-GB" sz="1600" dirty="0" smtClean="0">
                      <a:solidFill>
                        <a:srgbClr val="604878"/>
                      </a:solidFill>
                      <a:cs typeface="Arial" charset="0"/>
                    </a:rPr>
                    <a:t>and</a:t>
                  </a:r>
                  <a:r>
                    <a:rPr lang="de-DE" sz="1600" dirty="0" smtClean="0">
                      <a:solidFill>
                        <a:srgbClr val="604878"/>
                      </a:solidFill>
                      <a:cs typeface="Arial" charset="0"/>
                    </a:rPr>
                    <a:t> </a:t>
                  </a:r>
                  <a:r>
                    <a:rPr lang="en-GB" sz="1600" dirty="0" smtClean="0">
                      <a:solidFill>
                        <a:srgbClr val="604878"/>
                      </a:solidFill>
                      <a:cs typeface="Arial" charset="0"/>
                    </a:rPr>
                    <a:t>cooled</a:t>
                  </a:r>
                </a:p>
                <a:p>
                  <a:pPr marL="342900" indent="-3429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600" dirty="0" smtClean="0">
                      <a:solidFill>
                        <a:srgbClr val="604878"/>
                      </a:solidFill>
                      <a:cs typeface="Arial" charset="0"/>
                    </a:rPr>
                    <a:t>14 GeV/c anti-protons)</a:t>
                  </a:r>
                  <a:endParaRPr lang="en-GB" sz="1600" dirty="0">
                    <a:solidFill>
                      <a:srgbClr val="604878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400393" name="Text Box 9"/>
              <p:cNvSpPr txBox="1">
                <a:spLocks noChangeArrowheads="1"/>
              </p:cNvSpPr>
              <p:nvPr/>
            </p:nvSpPr>
            <p:spPr bwMode="auto">
              <a:xfrm>
                <a:off x="0" y="982426"/>
                <a:ext cx="3630244" cy="64698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 anchorCtr="0">
                <a:spAutoFit/>
              </a:bodyPr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>
                    <a:solidFill>
                      <a:srgbClr val="9F2936"/>
                    </a:solidFill>
                    <a:cs typeface="Arial" charset="0"/>
                  </a:rPr>
                  <a:t>Nuclear Structure &amp; </a:t>
                </a:r>
                <a:r>
                  <a:rPr lang="de-DE" sz="1600" dirty="0" smtClean="0">
                    <a:solidFill>
                      <a:srgbClr val="9F2936"/>
                    </a:solidFill>
                    <a:cs typeface="Arial" charset="0"/>
                  </a:rPr>
                  <a:t>Astrophysics</a:t>
                </a:r>
                <a:endParaRPr lang="de-DE" sz="1600" dirty="0">
                  <a:solidFill>
                    <a:srgbClr val="9F2936"/>
                  </a:solidFill>
                  <a:cs typeface="Arial" charset="0"/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>
                    <a:solidFill>
                      <a:srgbClr val="604878"/>
                    </a:solidFill>
                    <a:cs typeface="Arial" charset="0"/>
                  </a:rPr>
                  <a:t>(Rare-isotope </a:t>
                </a:r>
                <a:r>
                  <a:rPr lang="de-DE" sz="1600" dirty="0" smtClean="0">
                    <a:solidFill>
                      <a:srgbClr val="604878"/>
                    </a:solidFill>
                    <a:cs typeface="Arial" charset="0"/>
                  </a:rPr>
                  <a:t>beams)</a:t>
                </a:r>
                <a:endParaRPr lang="en-GB" sz="1600" dirty="0">
                  <a:solidFill>
                    <a:srgbClr val="604878"/>
                  </a:solidFill>
                  <a:cs typeface="Arial" charset="0"/>
                </a:endParaRPr>
              </a:p>
            </p:txBody>
          </p:sp>
        </p:grpSp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>
              <a:off x="170111" y="3352741"/>
              <a:ext cx="395299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srgbClr val="9F2936"/>
                  </a:solidFill>
                  <a:cs typeface="Arial" charset="0"/>
                </a:rPr>
                <a:t>Fundamental </a:t>
              </a:r>
              <a:r>
                <a:rPr lang="de-DE" sz="1600" dirty="0" smtClean="0">
                  <a:solidFill>
                    <a:srgbClr val="9F2936"/>
                  </a:solidFill>
                  <a:cs typeface="Arial" charset="0"/>
                </a:rPr>
                <a:t>Symmetries</a:t>
              </a: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solidFill>
                    <a:srgbClr val="9F2936"/>
                  </a:solidFill>
                  <a:cs typeface="Arial" charset="0"/>
                </a:rPr>
                <a:t>&amp; Ultra-High </a:t>
              </a:r>
              <a:r>
                <a:rPr lang="de-DE" sz="1600" dirty="0">
                  <a:solidFill>
                    <a:srgbClr val="9F2936"/>
                  </a:solidFill>
                  <a:cs typeface="Arial" charset="0"/>
                </a:rPr>
                <a:t>EM Fields</a:t>
              </a: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srgbClr val="604878"/>
                  </a:solidFill>
                  <a:cs typeface="Arial" charset="0"/>
                </a:rPr>
                <a:t>(Antiprotons </a:t>
              </a:r>
              <a:r>
                <a:rPr lang="de-DE" sz="1600" dirty="0" smtClean="0">
                  <a:solidFill>
                    <a:srgbClr val="604878"/>
                  </a:solidFill>
                  <a:cs typeface="Arial" charset="0"/>
                </a:rPr>
                <a:t>&amp; </a:t>
              </a:r>
              <a:r>
                <a:rPr lang="de-DE" sz="1600" dirty="0">
                  <a:solidFill>
                    <a:srgbClr val="604878"/>
                  </a:solidFill>
                  <a:cs typeface="Arial" charset="0"/>
                </a:rPr>
                <a:t>highly stripped ions)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80873" y="6406029"/>
            <a:ext cx="2717800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Volker Friese</a:t>
            </a:r>
            <a:endParaRPr lang="de-DE" dirty="0"/>
          </a:p>
        </p:txBody>
      </p:sp>
      <p:pic>
        <p:nvPicPr>
          <p:cNvPr id="35" name="Picture 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1429" y="1691896"/>
            <a:ext cx="4897561" cy="3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589336" y="6433497"/>
            <a:ext cx="27178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24431" y="6450483"/>
            <a:ext cx="896937" cy="365125"/>
          </a:xfrm>
        </p:spPr>
        <p:txBody>
          <a:bodyPr/>
          <a:lstStyle/>
          <a:p>
            <a:fld id="{F8E184F0-7725-BA4E-BE94-DD9E9E7DB72D}" type="slidenum">
              <a:rPr lang="de-DE" altLang="de-DE" smtClean="0"/>
              <a:pPr/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1316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  <a:ea typeface="ＭＳ Ｐゴシック" charset="0"/>
                <a:cs typeface="ＭＳ Ｐゴシック" charset="0"/>
              </a:rPr>
              <a:t>FAIR Accelerator Complex and CBM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21508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7187AD-F5D0-7340-A286-D1097831473E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9" name="Bild 5" descr="FAIR.pn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931863"/>
            <a:ext cx="7510463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27843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863" y="1536700"/>
            <a:ext cx="59690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71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10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  <a:ea typeface="ＭＳ Ｐゴシック" charset="0"/>
                <a:cs typeface="ＭＳ Ｐゴシック" charset="0"/>
              </a:rPr>
              <a:t>CBM: Experiment Systems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7ABC44-1855-194B-AF7B-A6CE13D6610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2533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909638"/>
            <a:ext cx="7723187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ung 9"/>
          <p:cNvGrpSpPr>
            <a:grpSpLocks/>
          </p:cNvGrpSpPr>
          <p:nvPr/>
        </p:nvGrpSpPr>
        <p:grpSpPr bwMode="auto">
          <a:xfrm>
            <a:off x="966788" y="2089150"/>
            <a:ext cx="1876425" cy="885825"/>
            <a:chOff x="966582" y="2088948"/>
            <a:chExt cx="1877374" cy="885707"/>
          </a:xfrm>
        </p:grpSpPr>
        <p:sp>
          <p:nvSpPr>
            <p:cNvPr id="22550" name="Textfeld 5"/>
            <p:cNvSpPr txBox="1">
              <a:spLocks noChangeArrowheads="1"/>
            </p:cNvSpPr>
            <p:nvPr/>
          </p:nvSpPr>
          <p:spPr bwMode="auto">
            <a:xfrm>
              <a:off x="966582" y="2088948"/>
              <a:ext cx="18773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latin typeface="Calibri" charset="0"/>
                  <a:cs typeface="Calibri" charset="0"/>
                </a:rPr>
                <a:t>Dipole magnet +</a:t>
              </a:r>
            </a:p>
            <a:p>
              <a:pPr eaLnBrk="1" hangingPunct="1"/>
              <a:r>
                <a:rPr lang="de-DE" sz="1400">
                  <a:latin typeface="Calibri" charset="0"/>
                  <a:cs typeface="Calibri" charset="0"/>
                </a:rPr>
                <a:t>Silicon Tracking System</a:t>
              </a:r>
            </a:p>
          </p:txBody>
        </p:sp>
        <p:cxnSp>
          <p:nvCxnSpPr>
            <p:cNvPr id="9" name="Gerade Verbindung 8"/>
            <p:cNvCxnSpPr>
              <a:stCxn id="22550" idx="2"/>
            </p:cNvCxnSpPr>
            <p:nvPr/>
          </p:nvCxnSpPr>
          <p:spPr>
            <a:xfrm>
              <a:off x="1905268" y="2612753"/>
              <a:ext cx="465373" cy="361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1" name="Gruppierung 17410"/>
          <p:cNvGrpSpPr>
            <a:grpSpLocks/>
          </p:cNvGrpSpPr>
          <p:nvPr/>
        </p:nvGrpSpPr>
        <p:grpSpPr bwMode="auto">
          <a:xfrm>
            <a:off x="2176463" y="1408113"/>
            <a:ext cx="831850" cy="1400175"/>
            <a:chOff x="2176478" y="1407771"/>
            <a:chExt cx="831142" cy="1399768"/>
          </a:xfrm>
        </p:grpSpPr>
        <p:sp>
          <p:nvSpPr>
            <p:cNvPr id="22548" name="Textfeld 12"/>
            <p:cNvSpPr txBox="1">
              <a:spLocks noChangeArrowheads="1"/>
            </p:cNvSpPr>
            <p:nvPr/>
          </p:nvSpPr>
          <p:spPr bwMode="auto">
            <a:xfrm>
              <a:off x="2176478" y="1407771"/>
              <a:ext cx="5349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latin typeface="Calibri" charset="0"/>
                  <a:cs typeface="Calibri" charset="0"/>
                </a:rPr>
                <a:t>RICH</a:t>
              </a:r>
            </a:p>
          </p:txBody>
        </p:sp>
        <p:cxnSp>
          <p:nvCxnSpPr>
            <p:cNvPr id="12" name="Gerade Verbindung 11"/>
            <p:cNvCxnSpPr>
              <a:stCxn id="22548" idx="2"/>
            </p:cNvCxnSpPr>
            <p:nvPr/>
          </p:nvCxnSpPr>
          <p:spPr>
            <a:xfrm>
              <a:off x="2444537" y="1715656"/>
              <a:ext cx="563083" cy="10918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2" name="Gruppierung 17411"/>
          <p:cNvGrpSpPr>
            <a:grpSpLocks/>
          </p:cNvGrpSpPr>
          <p:nvPr/>
        </p:nvGrpSpPr>
        <p:grpSpPr bwMode="auto">
          <a:xfrm>
            <a:off x="4489450" y="4768850"/>
            <a:ext cx="2303463" cy="1344613"/>
            <a:chOff x="4489450" y="4768850"/>
            <a:chExt cx="2303339" cy="1343830"/>
          </a:xfrm>
        </p:grpSpPr>
        <p:sp>
          <p:nvSpPr>
            <p:cNvPr id="22546" name="Textfeld 15"/>
            <p:cNvSpPr txBox="1">
              <a:spLocks noChangeArrowheads="1"/>
            </p:cNvSpPr>
            <p:nvPr/>
          </p:nvSpPr>
          <p:spPr bwMode="auto">
            <a:xfrm>
              <a:off x="5603842" y="5804903"/>
              <a:ext cx="11889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chemeClr val="bg1"/>
                  </a:solidFill>
                  <a:latin typeface="Calibri" charset="0"/>
                  <a:cs typeface="Calibri" charset="0"/>
                </a:rPr>
                <a:t>Muon System</a:t>
              </a:r>
            </a:p>
          </p:txBody>
        </p:sp>
        <p:cxnSp>
          <p:nvCxnSpPr>
            <p:cNvPr id="15" name="Gerade Verbindung 14"/>
            <p:cNvCxnSpPr>
              <a:stCxn id="22546" idx="1"/>
            </p:cNvCxnSpPr>
            <p:nvPr/>
          </p:nvCxnSpPr>
          <p:spPr>
            <a:xfrm flipH="1" flipV="1">
              <a:off x="4489450" y="4768850"/>
              <a:ext cx="1114365" cy="1189932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0" name="Gruppierung 17409"/>
          <p:cNvGrpSpPr>
            <a:grpSpLocks/>
          </p:cNvGrpSpPr>
          <p:nvPr/>
        </p:nvGrpSpPr>
        <p:grpSpPr bwMode="auto">
          <a:xfrm>
            <a:off x="3454400" y="1252538"/>
            <a:ext cx="479425" cy="665162"/>
            <a:chOff x="3454502" y="1252394"/>
            <a:chExt cx="480094" cy="665306"/>
          </a:xfrm>
        </p:grpSpPr>
        <p:sp>
          <p:nvSpPr>
            <p:cNvPr id="22544" name="Textfeld 18"/>
            <p:cNvSpPr txBox="1">
              <a:spLocks noChangeArrowheads="1"/>
            </p:cNvSpPr>
            <p:nvPr/>
          </p:nvSpPr>
          <p:spPr bwMode="auto">
            <a:xfrm>
              <a:off x="3454502" y="1252394"/>
              <a:ext cx="480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latin typeface="Calibri" charset="0"/>
                  <a:cs typeface="Calibri" charset="0"/>
                </a:rPr>
                <a:t>TRD</a:t>
              </a:r>
            </a:p>
          </p:txBody>
        </p:sp>
        <p:cxnSp>
          <p:nvCxnSpPr>
            <p:cNvPr id="22" name="Gerade Verbindung 21"/>
            <p:cNvCxnSpPr>
              <a:stCxn id="22544" idx="2"/>
            </p:cNvCxnSpPr>
            <p:nvPr/>
          </p:nvCxnSpPr>
          <p:spPr>
            <a:xfrm>
              <a:off x="3694550" y="1560436"/>
              <a:ext cx="192355" cy="35726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ung 30"/>
          <p:cNvGrpSpPr>
            <a:grpSpLocks/>
          </p:cNvGrpSpPr>
          <p:nvPr/>
        </p:nvGrpSpPr>
        <p:grpSpPr bwMode="auto">
          <a:xfrm>
            <a:off x="7251700" y="3167063"/>
            <a:ext cx="954088" cy="307975"/>
            <a:chOff x="7251706" y="3166475"/>
            <a:chExt cx="953905" cy="307777"/>
          </a:xfrm>
        </p:grpSpPr>
        <p:sp>
          <p:nvSpPr>
            <p:cNvPr id="22542" name="Textfeld 20"/>
            <p:cNvSpPr txBox="1">
              <a:spLocks noChangeArrowheads="1"/>
            </p:cNvSpPr>
            <p:nvPr/>
          </p:nvSpPr>
          <p:spPr bwMode="auto">
            <a:xfrm>
              <a:off x="7735247" y="3166475"/>
              <a:ext cx="4703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chemeClr val="bg1"/>
                  </a:solidFill>
                  <a:latin typeface="Calibri" charset="0"/>
                  <a:cs typeface="Calibri" charset="0"/>
                </a:rPr>
                <a:t>PSD</a:t>
              </a:r>
            </a:p>
          </p:txBody>
        </p:sp>
        <p:cxnSp>
          <p:nvCxnSpPr>
            <p:cNvPr id="26" name="Gerade Verbindung 25"/>
            <p:cNvCxnSpPr>
              <a:stCxn id="22542" idx="1"/>
            </p:cNvCxnSpPr>
            <p:nvPr/>
          </p:nvCxnSpPr>
          <p:spPr>
            <a:xfrm flipH="1">
              <a:off x="7251706" y="3320363"/>
              <a:ext cx="484095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08" name="Gruppierung 17407"/>
          <p:cNvGrpSpPr>
            <a:grpSpLocks/>
          </p:cNvGrpSpPr>
          <p:nvPr/>
        </p:nvGrpSpPr>
        <p:grpSpPr bwMode="auto">
          <a:xfrm>
            <a:off x="6097588" y="1255713"/>
            <a:ext cx="474662" cy="1004887"/>
            <a:chOff x="6098061" y="1255874"/>
            <a:chExt cx="473520" cy="1004726"/>
          </a:xfrm>
        </p:grpSpPr>
        <p:sp>
          <p:nvSpPr>
            <p:cNvPr id="22540" name="Textfeld 19"/>
            <p:cNvSpPr txBox="1">
              <a:spLocks noChangeArrowheads="1"/>
            </p:cNvSpPr>
            <p:nvPr/>
          </p:nvSpPr>
          <p:spPr bwMode="auto">
            <a:xfrm>
              <a:off x="6098061" y="1255874"/>
              <a:ext cx="4735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chemeClr val="bg1"/>
                  </a:solidFill>
                  <a:latin typeface="Calibri" charset="0"/>
                  <a:cs typeface="Calibri" charset="0"/>
                </a:rPr>
                <a:t>TOF</a:t>
              </a:r>
            </a:p>
          </p:txBody>
        </p:sp>
        <p:cxnSp>
          <p:nvCxnSpPr>
            <p:cNvPr id="29" name="Gerade Verbindung 28"/>
            <p:cNvCxnSpPr/>
            <p:nvPr/>
          </p:nvCxnSpPr>
          <p:spPr>
            <a:xfrm flipH="1" flipV="1">
              <a:off x="6362535" y="1560625"/>
              <a:ext cx="153618" cy="699975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00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948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>
                <a:ea typeface="ＭＳ Ｐゴシック" charset="-128"/>
              </a:rPr>
              <a:t>CBM </a:t>
            </a:r>
            <a:r>
              <a:rPr lang="en-GB" altLang="de-DE" dirty="0" smtClean="0">
                <a:ea typeface="ＭＳ Ｐゴシック" charset="-128"/>
              </a:rPr>
              <a:t>in the experimental landscape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4B4B38-5B11-584D-93C4-79D4110A5A14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5670117" y="1610519"/>
            <a:ext cx="301668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2000" dirty="0" smtClean="0"/>
              <a:t>Uniqueness of CBM: very high rate capability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2000" dirty="0" smtClean="0"/>
              <a:t>Comes with huge challenges in terms of: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altLang="de-DE" sz="2000" dirty="0"/>
              <a:t>S</a:t>
            </a:r>
            <a:r>
              <a:rPr lang="en-GB" altLang="de-DE" sz="2000" dirty="0" smtClean="0"/>
              <a:t>peed and radiation hardness of detectors and read-out electronics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altLang="de-DE" sz="2000" dirty="0" smtClean="0"/>
              <a:t>Data processing on- and offline</a:t>
            </a:r>
            <a:r>
              <a:rPr lang="en-GB" altLang="de-DE" sz="2000" dirty="0"/>
              <a:t/>
            </a:r>
            <a:br>
              <a:rPr lang="en-GB" altLang="de-DE" sz="2000" dirty="0"/>
            </a:br>
            <a:endParaRPr lang="en-GB" altLang="de-DE" sz="2000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84784"/>
            <a:ext cx="4629621" cy="4520475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3059832" y="1844824"/>
            <a:ext cx="3600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987824" y="1814627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0070C0"/>
                </a:solidFill>
              </a:rPr>
              <a:t>SIS300</a:t>
            </a:r>
            <a:endParaRPr lang="de-DE" sz="1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18</a:t>
            </a:fld>
            <a:endParaRPr lang="de-DE" altLang="de-DE"/>
          </a:p>
        </p:txBody>
      </p:sp>
      <p:sp>
        <p:nvSpPr>
          <p:cNvPr id="7" name="Textfeld 6"/>
          <p:cNvSpPr txBox="1"/>
          <p:nvPr/>
        </p:nvSpPr>
        <p:spPr>
          <a:xfrm>
            <a:off x="1386158" y="2780928"/>
            <a:ext cx="6371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II. CBM Physics</a:t>
            </a:r>
          </a:p>
          <a:p>
            <a:pPr algn="ctr"/>
            <a:r>
              <a:rPr lang="en-GB" sz="2400" dirty="0" smtClean="0"/>
              <a:t>(</a:t>
            </a:r>
            <a:r>
              <a:rPr lang="en-GB" sz="2400" dirty="0" err="1" smtClean="0"/>
              <a:t>parforce</a:t>
            </a:r>
            <a:r>
              <a:rPr lang="en-GB" sz="2400" dirty="0" smtClean="0"/>
              <a:t>, not exhaustive)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59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001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The Experimental Task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7" name="Bild 2" descr="urqmd-pictu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450" y="1831975"/>
            <a:ext cx="508317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457200" y="1174750"/>
            <a:ext cx="4845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latin typeface="Calibri" charset="0"/>
              </a:rPr>
              <a:t>The Hope: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latin typeface="Calibri" charset="0"/>
              </a:rPr>
              <a:t>Learn from the multitude of emitted particles (final state) about the state of the matter immediately after the collision (early state)</a:t>
            </a:r>
          </a:p>
        </p:txBody>
      </p:sp>
      <p:sp>
        <p:nvSpPr>
          <p:cNvPr id="18439" name="Textfeld 8"/>
          <p:cNvSpPr txBox="1">
            <a:spLocks noChangeArrowheads="1"/>
          </p:cNvSpPr>
          <p:nvPr/>
        </p:nvSpPr>
        <p:spPr bwMode="auto">
          <a:xfrm>
            <a:off x="3841750" y="4848225"/>
            <a:ext cx="4845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>
                <a:latin typeface="Calibri" charset="0"/>
              </a:rPr>
              <a:t>The Task: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latin typeface="Calibri" charset="0"/>
              </a:rPr>
              <a:t>Detect the final-state particles as completely as possible and characterise them </a:t>
            </a:r>
            <a:r>
              <a:rPr lang="en-GB" sz="1800" dirty="0" err="1">
                <a:latin typeface="Calibri" charset="0"/>
              </a:rPr>
              <a:t>w.r.t</a:t>
            </a:r>
            <a:r>
              <a:rPr lang="en-GB" sz="1800" dirty="0">
                <a:latin typeface="Calibri" charset="0"/>
              </a:rPr>
              <a:t>. momentum and identity (π, K. p, …)</a:t>
            </a:r>
          </a:p>
        </p:txBody>
      </p:sp>
    </p:spTree>
    <p:extLst>
      <p:ext uri="{BB962C8B-B14F-4D97-AF65-F5344CB8AC3E}">
        <p14:creationId xmlns:p14="http://schemas.microsoft.com/office/powerpoint/2010/main" val="14889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31293" y="1417638"/>
            <a:ext cx="6768752" cy="49387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GB" dirty="0" smtClean="0"/>
              <a:t>Heavy-Ion Collisions and the CBM Experiment</a:t>
            </a:r>
          </a:p>
          <a:p>
            <a:pPr marL="514350" indent="-514350">
              <a:buFont typeface="+mj-lt"/>
              <a:buAutoNum type="romanUcPeriod"/>
            </a:pPr>
            <a:r>
              <a:rPr lang="en-GB" dirty="0" smtClean="0"/>
              <a:t>The Physics of CBM</a:t>
            </a:r>
          </a:p>
          <a:p>
            <a:pPr marL="514350" indent="-514350">
              <a:buFont typeface="+mj-lt"/>
              <a:buAutoNum type="romanUcPeriod"/>
            </a:pPr>
            <a:r>
              <a:rPr lang="en-GB" dirty="0" smtClean="0"/>
              <a:t>Trigger Concept</a:t>
            </a:r>
          </a:p>
          <a:p>
            <a:pPr marL="514350" indent="-514350">
              <a:buFont typeface="+mj-lt"/>
              <a:buAutoNum type="romanUcPeriod"/>
            </a:pPr>
            <a:endParaRPr lang="en-GB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745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de-DE" altLang="de-DE">
                <a:ea typeface="ＭＳ Ｐゴシック" charset="-128"/>
              </a:rPr>
              <a:t>Observables</a:t>
            </a:r>
          </a:p>
        </p:txBody>
      </p:sp>
      <p:pic>
        <p:nvPicPr>
          <p:cNvPr id="32770" name="Picture 2" descr="AU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300" y="1387475"/>
            <a:ext cx="5402263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feld 12"/>
          <p:cNvSpPr txBox="1">
            <a:spLocks noChangeArrowheads="1"/>
          </p:cNvSpPr>
          <p:nvPr/>
        </p:nvSpPr>
        <p:spPr bwMode="auto">
          <a:xfrm>
            <a:off x="287338" y="4003675"/>
            <a:ext cx="8778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chemeClr val="bg1"/>
                </a:solidFill>
                <a:latin typeface="Arial" charset="0"/>
              </a:rPr>
              <a:t>initial state</a:t>
            </a:r>
          </a:p>
        </p:txBody>
      </p:sp>
      <p:sp>
        <p:nvSpPr>
          <p:cNvPr id="32772" name="Textfeld 13"/>
          <p:cNvSpPr txBox="1">
            <a:spLocks noChangeArrowheads="1"/>
          </p:cNvSpPr>
          <p:nvPr/>
        </p:nvSpPr>
        <p:spPr bwMode="auto">
          <a:xfrm>
            <a:off x="1511300" y="4003675"/>
            <a:ext cx="1377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chemeClr val="bg1"/>
                </a:solidFill>
                <a:latin typeface="Arial" charset="0"/>
              </a:rPr>
              <a:t>equilibrated medium</a:t>
            </a:r>
          </a:p>
        </p:txBody>
      </p:sp>
      <p:sp>
        <p:nvSpPr>
          <p:cNvPr id="32773" name="Textfeld 14"/>
          <p:cNvSpPr txBox="1">
            <a:spLocks noChangeArrowheads="1"/>
          </p:cNvSpPr>
          <p:nvPr/>
        </p:nvSpPr>
        <p:spPr bwMode="auto">
          <a:xfrm>
            <a:off x="3357563" y="4003675"/>
            <a:ext cx="941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chemeClr val="bg1"/>
                </a:solidFill>
                <a:latin typeface="Arial" charset="0"/>
              </a:rPr>
              <a:t>freeze out</a:t>
            </a:r>
          </a:p>
        </p:txBody>
      </p:sp>
      <p:sp>
        <p:nvSpPr>
          <p:cNvPr id="32774" name="Textfeld 15"/>
          <p:cNvSpPr txBox="1">
            <a:spLocks noChangeArrowheads="1"/>
          </p:cNvSpPr>
          <p:nvPr/>
        </p:nvSpPr>
        <p:spPr bwMode="auto">
          <a:xfrm>
            <a:off x="252413" y="5383213"/>
            <a:ext cx="8434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900"/>
              </a:spcAft>
            </a:pPr>
            <a:r>
              <a:rPr lang="en-GB" altLang="de-DE" sz="1800">
                <a:solidFill>
                  <a:srgbClr val="000000"/>
                </a:solidFill>
              </a:rPr>
              <a:t>Different probes give access to various stages of the collision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2249488" y="1060450"/>
            <a:ext cx="4098925" cy="257175"/>
          </a:xfrm>
          <a:prstGeom prst="roundRect">
            <a:avLst/>
          </a:prstGeom>
          <a:effectLst>
            <a:outerShdw blurRad="40000" dist="23000" dir="270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200">
                <a:solidFill>
                  <a:srgbClr val="1737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U+U collision at 23A GeV from UrQMD 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32777" name="Foliennummernplatzhalt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D59534AC-774C-3C45-8E7C-AFD8087ED90F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20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</p:spTree>
    <p:extLst>
      <p:ext uri="{BB962C8B-B14F-4D97-AF65-F5344CB8AC3E}">
        <p14:creationId xmlns:p14="http://schemas.microsoft.com/office/powerpoint/2010/main" val="3216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Strangeness is interesting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95375"/>
            <a:ext cx="8229600" cy="2132013"/>
          </a:xfrm>
        </p:spPr>
        <p:txBody>
          <a:bodyPr/>
          <a:lstStyle/>
          <a:p>
            <a:r>
              <a:rPr lang="en-GB" altLang="de-DE" sz="2000" dirty="0" smtClean="0">
                <a:ea typeface="ＭＳ Ｐゴシック" charset="-128"/>
              </a:rPr>
              <a:t>No strangeness in entrance channel (nucleons): strangeness is produced in the reaction</a:t>
            </a:r>
          </a:p>
          <a:p>
            <a:r>
              <a:rPr lang="en-GB" altLang="de-DE" sz="2000" dirty="0" err="1" smtClean="0">
                <a:ea typeface="ＭＳ Ｐゴシック" charset="-128"/>
              </a:rPr>
              <a:t>Hadronic</a:t>
            </a:r>
            <a:r>
              <a:rPr lang="en-GB" altLang="de-DE" sz="2000" dirty="0" smtClean="0">
                <a:ea typeface="ＭＳ Ｐゴシック" charset="-128"/>
              </a:rPr>
              <a:t> production (e. g. </a:t>
            </a:r>
            <a:r>
              <a:rPr lang="en-GB" altLang="de-DE" sz="2000" dirty="0" err="1" smtClean="0">
                <a:ea typeface="ＭＳ Ｐゴシック" charset="-128"/>
              </a:rPr>
              <a:t>p+p</a:t>
            </a:r>
            <a:r>
              <a:rPr lang="en-GB" altLang="de-DE" sz="2000" dirty="0" smtClean="0">
                <a:ea typeface="ＭＳ Ｐゴシック" charset="-128"/>
              </a:rPr>
              <a:t> -&gt; </a:t>
            </a:r>
            <a:r>
              <a:rPr lang="en-GB" altLang="de-DE" sz="2000" dirty="0" err="1" smtClean="0">
                <a:ea typeface="ＭＳ Ｐゴシック" charset="-128"/>
              </a:rPr>
              <a:t>KΛp</a:t>
            </a:r>
            <a:r>
              <a:rPr lang="en-GB" altLang="de-DE" sz="2000" dirty="0" smtClean="0">
                <a:ea typeface="ＭＳ Ｐゴシック" charset="-128"/>
              </a:rPr>
              <a:t>): </a:t>
            </a:r>
            <a:r>
              <a:rPr lang="en-GB" altLang="de-DE" sz="2000" dirty="0" err="1" smtClean="0">
                <a:ea typeface="ＭＳ Ｐゴシック" charset="-128"/>
              </a:rPr>
              <a:t>m</a:t>
            </a:r>
            <a:r>
              <a:rPr lang="en-GB" altLang="de-DE" sz="2000" baseline="-25000" dirty="0" err="1" smtClean="0">
                <a:ea typeface="ＭＳ Ｐゴシック" charset="-128"/>
              </a:rPr>
              <a:t>K</a:t>
            </a:r>
            <a:r>
              <a:rPr lang="en-GB" altLang="de-DE" sz="2000" dirty="0" smtClean="0">
                <a:ea typeface="ＭＳ Ｐゴシック" charset="-128"/>
              </a:rPr>
              <a:t> ≈ 500 MeV &gt;&gt; T</a:t>
            </a:r>
            <a:r>
              <a:rPr lang="en-GB" altLang="de-DE" sz="2000" baseline="-25000" dirty="0">
                <a:ea typeface="ＭＳ Ｐゴシック" charset="-128"/>
              </a:rPr>
              <a:t>H</a:t>
            </a:r>
            <a:endParaRPr lang="en-GB" altLang="de-DE" sz="2000" dirty="0" smtClean="0">
              <a:ea typeface="ＭＳ Ｐゴシック" charset="-128"/>
            </a:endParaRPr>
          </a:p>
          <a:p>
            <a:r>
              <a:rPr lang="en-GB" altLang="de-DE" sz="2000" dirty="0" err="1" smtClean="0">
                <a:ea typeface="ＭＳ Ｐゴシック" charset="-128"/>
              </a:rPr>
              <a:t>Partonic</a:t>
            </a:r>
            <a:r>
              <a:rPr lang="en-GB" altLang="de-DE" sz="2000" dirty="0" smtClean="0">
                <a:ea typeface="ＭＳ Ｐゴシック" charset="-128"/>
              </a:rPr>
              <a:t> production (e.g. g + g -&gt; s </a:t>
            </a:r>
            <a:r>
              <a:rPr lang="en-GB" altLang="de-DE" sz="2000" dirty="0" err="1" smtClean="0">
                <a:ea typeface="ＭＳ Ｐゴシック" charset="-128"/>
              </a:rPr>
              <a:t>sbar</a:t>
            </a:r>
            <a:r>
              <a:rPr lang="en-GB" altLang="de-DE" sz="2000" dirty="0" smtClean="0">
                <a:ea typeface="ＭＳ Ｐゴシック" charset="-128"/>
              </a:rPr>
              <a:t>): </a:t>
            </a:r>
            <a:r>
              <a:rPr lang="en-GB" altLang="de-DE" sz="2000" dirty="0" err="1" smtClean="0">
                <a:ea typeface="ＭＳ Ｐゴシック" charset="-128"/>
              </a:rPr>
              <a:t>m</a:t>
            </a:r>
            <a:r>
              <a:rPr lang="en-GB" altLang="de-DE" sz="2000" baseline="-25000" dirty="0" err="1" smtClean="0">
                <a:ea typeface="ＭＳ Ｐゴシック" charset="-128"/>
              </a:rPr>
              <a:t>s</a:t>
            </a:r>
            <a:r>
              <a:rPr lang="en-GB" altLang="de-DE" sz="2000" dirty="0" smtClean="0">
                <a:ea typeface="ＭＳ Ｐゴシック" charset="-128"/>
              </a:rPr>
              <a:t> ≈ 100 MeV &lt;</a:t>
            </a:r>
            <a:r>
              <a:rPr lang="de-DE" altLang="de-DE" sz="2000" dirty="0" smtClean="0">
                <a:ea typeface="ＭＳ Ｐゴシック" charset="-128"/>
              </a:rPr>
              <a:t>= T</a:t>
            </a:r>
            <a:r>
              <a:rPr lang="de-DE" altLang="de-DE" sz="2000" baseline="-25000" dirty="0" smtClean="0">
                <a:ea typeface="ＭＳ Ｐゴシック" charset="-128"/>
              </a:rPr>
              <a:t>H</a:t>
            </a:r>
            <a:endParaRPr lang="en-GB" altLang="de-DE" sz="2000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TDHEP II, Puebla, 31 January 2018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13CC98-32F1-D148-B7AF-A44C2E0B67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38" y="3070225"/>
            <a:ext cx="37941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6"/>
          <p:cNvSpPr txBox="1">
            <a:spLocks noChangeArrowheads="1"/>
          </p:cNvSpPr>
          <p:nvPr/>
        </p:nvSpPr>
        <p:spPr bwMode="auto">
          <a:xfrm>
            <a:off x="896938" y="5880100"/>
            <a:ext cx="3794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de-DE" sz="1200" i="1">
                <a:solidFill>
                  <a:srgbClr val="0000FF"/>
                </a:solidFill>
              </a:rPr>
              <a:t>Koch, Müller, Rafelski, Phys. Rep. 142 (1986) 167</a:t>
            </a:r>
          </a:p>
        </p:txBody>
      </p: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4872038" y="2763838"/>
            <a:ext cx="3814762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1800" dirty="0" smtClean="0"/>
              <a:t>Relaxation of s-Quarks in a  QGP within few </a:t>
            </a:r>
            <a:r>
              <a:rPr lang="en-GB" altLang="de-DE" sz="1800" dirty="0" err="1" smtClean="0"/>
              <a:t>fm</a:t>
            </a:r>
            <a:r>
              <a:rPr lang="en-GB" altLang="de-DE" sz="1800" dirty="0" smtClean="0"/>
              <a:t>/c ≈ lifetime of the fireball</a:t>
            </a:r>
            <a:endParaRPr lang="en-GB" altLang="de-DE" sz="1800" dirty="0"/>
          </a:p>
        </p:txBody>
      </p:sp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4872038" y="3846513"/>
            <a:ext cx="3319462" cy="175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1800" b="1" dirty="0" smtClean="0"/>
              <a:t>Expectation: More strangeness production in A+A relative to </a:t>
            </a:r>
            <a:r>
              <a:rPr lang="en-GB" altLang="de-DE" sz="1800" b="1" dirty="0" err="1" smtClean="0"/>
              <a:t>p+p</a:t>
            </a:r>
            <a:r>
              <a:rPr lang="en-GB" altLang="de-DE" sz="1800" b="1" dirty="0" smtClean="0"/>
              <a:t>, if QGP was formed</a:t>
            </a:r>
          </a:p>
          <a:p>
            <a:pPr eaLnBrk="1" hangingPunct="1"/>
            <a:endParaRPr lang="en-GB" altLang="de-DE" sz="1800" b="1" dirty="0" smtClean="0"/>
          </a:p>
          <a:p>
            <a:pPr eaLnBrk="1" hangingPunct="1"/>
            <a:r>
              <a:rPr lang="en-GB" altLang="de-DE" sz="1800" b="1" dirty="0" smtClean="0"/>
              <a:t>„Strangeness enhancement“</a:t>
            </a:r>
            <a:endParaRPr lang="en-GB" alt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755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57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Multi-Strange Hyperons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56322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TDHEP II, Puebla, 31 January 2018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632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FAA9CF-F234-BC4E-A82E-3020A88C3954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56325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156" y="1409224"/>
            <a:ext cx="534987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56665" y="5176198"/>
            <a:ext cx="8401050" cy="70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GB" altLang="de-DE" sz="1600" dirty="0" smtClean="0">
                <a:latin typeface="Calibri" charset="0"/>
              </a:rPr>
              <a:t>A long-lasting debate: pure </a:t>
            </a:r>
            <a:r>
              <a:rPr lang="en-GB" altLang="de-DE" sz="1600" dirty="0" err="1" smtClean="0">
                <a:latin typeface="Calibri" charset="0"/>
              </a:rPr>
              <a:t>hadronic</a:t>
            </a:r>
            <a:r>
              <a:rPr lang="en-GB" altLang="de-DE" sz="1600" dirty="0" smtClean="0">
                <a:latin typeface="Calibri" charset="0"/>
              </a:rPr>
              <a:t> description or signal of drastic change in matter properties?</a:t>
            </a:r>
          </a:p>
          <a:p>
            <a:pPr>
              <a:spcBef>
                <a:spcPct val="20000"/>
              </a:spcBef>
              <a:defRPr/>
            </a:pPr>
            <a:r>
              <a:rPr lang="en-GB" altLang="de-DE" sz="1600" dirty="0" smtClean="0">
                <a:latin typeface="Calibri" charset="0"/>
              </a:rPr>
              <a:t>Data on multi-strange baryons will be decisive!</a:t>
            </a:r>
            <a:endParaRPr lang="en-GB" altLang="de-DE" sz="2000" dirty="0" smtClean="0">
              <a:latin typeface="Calibri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GB" altLang="de-DE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57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Strange Anti-Baryons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5734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TDHEP II, Puebla, 31 January 2018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7348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17D987-C3B2-DB49-B3E0-6E489A5E695D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57349" name="Picture 2" descr="OmegaMinus_PHSD_HSD_lo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931863"/>
            <a:ext cx="318770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3" descr="OmegaPlus_PHSD_HSD_lo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931863"/>
            <a:ext cx="319087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Inhaltsplatzhalter 2"/>
          <p:cNvSpPr txBox="1">
            <a:spLocks/>
          </p:cNvSpPr>
          <p:nvPr/>
        </p:nvSpPr>
        <p:spPr bwMode="auto">
          <a:xfrm>
            <a:off x="457200" y="5641975"/>
            <a:ext cx="84661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en-GB" altLang="de-DE" sz="2000"/>
              <a:t>Microscopic models (including </a:t>
            </a:r>
            <a:r>
              <a:rPr lang="en-GB" altLang="de-DE" sz="2000" dirty="0" err="1"/>
              <a:t>partonic</a:t>
            </a:r>
            <a:r>
              <a:rPr lang="en-GB" altLang="de-DE" sz="2000" dirty="0"/>
              <a:t> production) predict the anti-hyperons to be very sensitive to </a:t>
            </a:r>
            <a:r>
              <a:rPr lang="en-GB" altLang="de-DE" sz="2000" dirty="0" err="1"/>
              <a:t>partonic</a:t>
            </a:r>
            <a:r>
              <a:rPr lang="en-GB" altLang="de-DE" sz="2000" dirty="0"/>
              <a:t> production mechanisms (hyperons much less)</a:t>
            </a:r>
          </a:p>
        </p:txBody>
      </p:sp>
      <p:pic>
        <p:nvPicPr>
          <p:cNvPr id="57352" name="Picture 2" descr="C:\Users\Hena\Desktop\result\plots\OmegabyP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3355975"/>
            <a:ext cx="32051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2" descr="C:\Users\Hena\Desktop\result\plots\AntiOmegabyP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3355975"/>
            <a:ext cx="31908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017963" y="1436688"/>
            <a:ext cx="109378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HSD /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pHSD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97338" y="3890963"/>
            <a:ext cx="109220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AMPT</a:t>
            </a:r>
          </a:p>
        </p:txBody>
      </p:sp>
    </p:spTree>
    <p:extLst>
      <p:ext uri="{BB962C8B-B14F-4D97-AF65-F5344CB8AC3E}">
        <p14:creationId xmlns:p14="http://schemas.microsoft.com/office/powerpoint/2010/main" val="5518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967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>
                <a:ea typeface="ＭＳ Ｐゴシック" charset="-128"/>
              </a:rPr>
              <a:t>CBM Physics: </a:t>
            </a:r>
            <a:r>
              <a:rPr lang="en-GB" altLang="de-DE" dirty="0" smtClean="0">
                <a:ea typeface="ＭＳ Ｐゴシック" charset="-128"/>
              </a:rPr>
              <a:t>Hyper-Matter</a:t>
            </a:r>
            <a:endParaRPr lang="de-DE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39940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1FDD48-048A-2646-AA4C-758280EE0D35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208991" y="1909069"/>
            <a:ext cx="3779469" cy="3632068"/>
            <a:chOff x="163139" y="1671626"/>
            <a:chExt cx="4005416" cy="382928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39" y="1671626"/>
              <a:ext cx="4005416" cy="382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0"/>
            <p:cNvSpPr/>
            <p:nvPr/>
          </p:nvSpPr>
          <p:spPr bwMode="auto">
            <a:xfrm>
              <a:off x="641375" y="1788745"/>
              <a:ext cx="371321" cy="3246120"/>
            </a:xfrm>
            <a:prstGeom prst="rect">
              <a:avLst/>
            </a:prstGeom>
            <a:solidFill>
              <a:schemeClr val="bg1">
                <a:lumMod val="75000"/>
                <a:alpha val="41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0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719" y="1909069"/>
            <a:ext cx="4545590" cy="3632068"/>
          </a:xfrm>
          <a:prstGeom prst="rect">
            <a:avLst/>
          </a:prstGeom>
        </p:spPr>
      </p:pic>
      <p:sp>
        <p:nvSpPr>
          <p:cNvPr id="11" name="Rectangle 25"/>
          <p:cNvSpPr/>
          <p:nvPr/>
        </p:nvSpPr>
        <p:spPr bwMode="auto">
          <a:xfrm>
            <a:off x="5788049" y="2131352"/>
            <a:ext cx="371321" cy="2736000"/>
          </a:xfrm>
          <a:prstGeom prst="rect">
            <a:avLst/>
          </a:prstGeom>
          <a:solidFill>
            <a:schemeClr val="bg1">
              <a:lumMod val="75000"/>
              <a:alpha val="4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187057" y="984316"/>
            <a:ext cx="7602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800" dirty="0" smtClean="0"/>
              <a:t>In heavy-ion collisions: produced through capture of </a:t>
            </a:r>
            <a:r>
              <a:rPr lang="en-GB" altLang="de-DE" sz="1800" dirty="0" err="1" smtClean="0"/>
              <a:t>Λ</a:t>
            </a:r>
            <a:r>
              <a:rPr lang="en-GB" altLang="de-DE" sz="1800" dirty="0" smtClean="0"/>
              <a:t> in light nuclei</a:t>
            </a:r>
            <a:endParaRPr lang="en-GB" altLang="de-DE" sz="1800" dirty="0"/>
          </a:p>
        </p:txBody>
      </p:sp>
      <p:sp>
        <p:nvSpPr>
          <p:cNvPr id="14" name="Textfeld 11"/>
          <p:cNvSpPr txBox="1">
            <a:spLocks noChangeArrowheads="1"/>
          </p:cNvSpPr>
          <p:nvPr/>
        </p:nvSpPr>
        <p:spPr bwMode="auto">
          <a:xfrm>
            <a:off x="187057" y="5645056"/>
            <a:ext cx="38283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800" dirty="0" smtClean="0"/>
              <a:t>Thermal model: maximum production at CBM energies</a:t>
            </a:r>
            <a:endParaRPr lang="en-GB" altLang="de-DE" sz="1800" dirty="0"/>
          </a:p>
        </p:txBody>
      </p:sp>
      <p:sp>
        <p:nvSpPr>
          <p:cNvPr id="15" name="Textfeld 11"/>
          <p:cNvSpPr txBox="1">
            <a:spLocks noChangeArrowheads="1"/>
          </p:cNvSpPr>
          <p:nvPr/>
        </p:nvSpPr>
        <p:spPr bwMode="auto">
          <a:xfrm>
            <a:off x="4409936" y="5557289"/>
            <a:ext cx="45753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800" dirty="0" smtClean="0"/>
              <a:t>Transport: sensitive to medium properties (correlation of strangeness and </a:t>
            </a:r>
            <a:r>
              <a:rPr lang="en-GB" altLang="de-DE" sz="1800" smtClean="0"/>
              <a:t>baryon number)</a:t>
            </a:r>
            <a:endParaRPr lang="en-GB" altLang="de-DE" sz="18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87057" y="1561486"/>
            <a:ext cx="3696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A. </a:t>
            </a:r>
            <a:r>
              <a:rPr lang="en-US" altLang="de-DE" sz="12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Andronic</a:t>
            </a: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et al., PLB 697 (2011) 203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864427" y="1591448"/>
            <a:ext cx="3696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S. Zhang et al., PLB 684 (2010) 224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5757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smtClean="0">
                <a:ea typeface="ＭＳ Ｐゴシック" charset="-128"/>
              </a:rPr>
              <a:t>Fluctuations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54274" name="Inhaltsplatzhalter 2"/>
          <p:cNvSpPr>
            <a:spLocks noGrp="1"/>
          </p:cNvSpPr>
          <p:nvPr>
            <p:ph idx="1"/>
          </p:nvPr>
        </p:nvSpPr>
        <p:spPr>
          <a:xfrm>
            <a:off x="382010" y="864071"/>
            <a:ext cx="8229600" cy="579726"/>
          </a:xfrm>
        </p:spPr>
        <p:txBody>
          <a:bodyPr/>
          <a:lstStyle/>
          <a:p>
            <a:pPr marL="0" indent="0">
              <a:buNone/>
            </a:pPr>
            <a:r>
              <a:rPr lang="en-GB" altLang="de-DE" sz="2400" dirty="0" smtClean="0">
                <a:ea typeface="ＭＳ Ｐゴシック" charset="-128"/>
              </a:rPr>
              <a:t>Should signal the critical point...</a:t>
            </a:r>
            <a:endParaRPr lang="en-GB" altLang="de-DE" sz="2400" dirty="0">
              <a:ea typeface="ＭＳ Ｐゴシック" charset="-128"/>
            </a:endParaRPr>
          </a:p>
        </p:txBody>
      </p:sp>
      <p:sp>
        <p:nvSpPr>
          <p:cNvPr id="5427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TDHEP II, Puebla, 31 January 2018</a:t>
            </a:r>
            <a:endParaRPr lang="de-DE" altLang="de-DE" sz="1200" dirty="0">
              <a:solidFill>
                <a:srgbClr val="89898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427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6A287A-3139-A943-A953-D2B856FA03EB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06" y="3082704"/>
            <a:ext cx="3766063" cy="270394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917" y="1443797"/>
            <a:ext cx="3067066" cy="15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3897" y="5769887"/>
            <a:ext cx="24195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STAR, NPA 956 (2016) 320c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grpSp>
        <p:nvGrpSpPr>
          <p:cNvPr id="9" name="Gruppierung 8"/>
          <p:cNvGrpSpPr/>
          <p:nvPr/>
        </p:nvGrpSpPr>
        <p:grpSpPr>
          <a:xfrm>
            <a:off x="2711449" y="1165579"/>
            <a:ext cx="6202517" cy="5322534"/>
            <a:chOff x="2711449" y="1165579"/>
            <a:chExt cx="6202517" cy="5322534"/>
          </a:xfrm>
        </p:grpSpPr>
        <p:sp>
          <p:nvSpPr>
            <p:cNvPr id="16" name="Inhaltsplatzhalter 2"/>
            <p:cNvSpPr txBox="1">
              <a:spLocks/>
            </p:cNvSpPr>
            <p:nvPr/>
          </p:nvSpPr>
          <p:spPr bwMode="auto">
            <a:xfrm>
              <a:off x="2711449" y="5908387"/>
              <a:ext cx="6202517" cy="57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>
              <a:lvl1pPr marL="341313" indent="-3413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defRPr>
              </a:lvl1pPr>
              <a:lvl2pPr marL="741363" indent="-28416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2pPr>
              <a:lvl3pPr marL="11414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3pPr>
              <a:lvl4pPr marL="15986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4pPr>
              <a:lvl5pPr marL="20558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5pPr>
              <a:lvl6pPr marL="2514309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56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05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752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charset="0"/>
                <a:buNone/>
              </a:pPr>
              <a:r>
                <a:rPr lang="en-GB" altLang="de-DE" sz="2400" dirty="0" smtClean="0">
                  <a:ea typeface="ＭＳ Ｐゴシック" charset="-128"/>
                </a:rPr>
                <a:t>...or </a:t>
              </a:r>
              <a:r>
                <a:rPr lang="en-GB" altLang="de-DE" sz="2400" dirty="0" err="1" smtClean="0">
                  <a:ea typeface="ＭＳ Ｐゴシック" charset="-128"/>
                </a:rPr>
                <a:t>spinodial</a:t>
              </a:r>
              <a:r>
                <a:rPr lang="en-GB" altLang="de-DE" sz="2400" dirty="0" smtClean="0">
                  <a:ea typeface="ＭＳ Ｐゴシック" charset="-128"/>
                </a:rPr>
                <a:t> decomposition of a mixed phase?</a:t>
              </a:r>
              <a:endParaRPr lang="en-GB" altLang="de-DE" sz="2400" dirty="0">
                <a:ea typeface="ＭＳ Ｐゴシック" charset="-128"/>
              </a:endParaRPr>
            </a:p>
          </p:txBody>
        </p:sp>
        <p:grpSp>
          <p:nvGrpSpPr>
            <p:cNvPr id="6" name="Gruppierung 5"/>
            <p:cNvGrpSpPr/>
            <p:nvPr/>
          </p:nvGrpSpPr>
          <p:grpSpPr>
            <a:xfrm>
              <a:off x="4656067" y="1165579"/>
              <a:ext cx="4221738" cy="4604308"/>
              <a:chOff x="4656067" y="1165579"/>
              <a:chExt cx="4221738" cy="4604308"/>
            </a:xfrm>
          </p:grpSpPr>
          <p:pic>
            <p:nvPicPr>
              <p:cNvPr id="15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6067" y="1443797"/>
                <a:ext cx="4030734" cy="4326090"/>
              </a:xfrm>
              <a:prstGeom prst="rect">
                <a:avLst/>
              </a:prstGeom>
            </p:spPr>
          </p:pic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6458261" y="1165579"/>
                <a:ext cx="241954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1413" indent="-227013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598613" indent="-227013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5813" indent="-227013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30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02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74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46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</a:rPr>
                  <a:t>M. Lorentz, QM 2017</a:t>
                </a:r>
                <a:endParaRPr lang="en-US" altLang="de-DE" sz="1200" i="1" dirty="0">
                  <a:solidFill>
                    <a:schemeClr val="bg1">
                      <a:lumMod val="50000"/>
                    </a:schemeClr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318379" y="3352926"/>
            <a:ext cx="49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?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8702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>
                <a:ea typeface="ＭＳ Ｐゴシック" charset="-128"/>
              </a:rPr>
              <a:t>Vector Mesons and the Generation of Mass</a:t>
            </a:r>
          </a:p>
        </p:txBody>
      </p:sp>
      <p:sp>
        <p:nvSpPr>
          <p:cNvPr id="40962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233203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000">
                <a:ea typeface="ＭＳ Ｐゴシック" charset="-128"/>
              </a:rPr>
              <a:t>Hadrons are expected to change their properties (mass / width) in presence of dense medium</a:t>
            </a:r>
          </a:p>
          <a:p>
            <a:pPr lvl="1"/>
            <a:r>
              <a:rPr lang="en-GB" altLang="de-DE" sz="1600">
                <a:ea typeface="ＭＳ Ｐゴシック" charset="-128"/>
              </a:rPr>
              <a:t>vanishing of chiral condensate; restoration of chiral symmetry (?)</a:t>
            </a:r>
          </a:p>
          <a:p>
            <a:pPr>
              <a:buFont typeface="Arial" charset="0"/>
              <a:buChar char="•"/>
            </a:pPr>
            <a:r>
              <a:rPr lang="en-GB" altLang="de-DE" sz="2000">
                <a:ea typeface="ＭＳ Ｐゴシック" charset="-128"/>
              </a:rPr>
              <a:t>Experimental access: short-lived vector mesons (ρ)</a:t>
            </a:r>
          </a:p>
          <a:p>
            <a:pPr lvl="1"/>
            <a:r>
              <a:rPr lang="en-GB" altLang="de-DE" sz="1600">
                <a:ea typeface="ＭＳ Ｐゴシック" charset="-128"/>
              </a:rPr>
              <a:t>decay inside the fireball -&gt; retain information on dense environment</a:t>
            </a:r>
          </a:p>
          <a:p>
            <a:pPr lvl="1"/>
            <a:r>
              <a:rPr lang="en-GB" altLang="de-DE" sz="1600">
                <a:ea typeface="ＭＳ Ｐゴシック" charset="-128"/>
              </a:rPr>
              <a:t>decay into lepton pairs: no strong interaction, carry information out of the medium</a:t>
            </a:r>
          </a:p>
          <a:p>
            <a:pPr lvl="1"/>
            <a:endParaRPr lang="en-GB" altLang="de-DE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D4EFF78-1FD2-3B4C-9575-583C9CAB2449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26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40966" name="Picture 2" descr="Weise q q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37274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619750" y="2841625"/>
            <a:ext cx="1990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 sz="14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8"/>
          <a:stretch/>
        </p:blipFill>
        <p:spPr bwMode="auto">
          <a:xfrm>
            <a:off x="4760913" y="3590925"/>
            <a:ext cx="4056062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9" name="Textfeld 26"/>
          <p:cNvSpPr txBox="1">
            <a:spLocks noChangeArrowheads="1"/>
          </p:cNvSpPr>
          <p:nvPr/>
        </p:nvSpPr>
        <p:spPr bwMode="auto">
          <a:xfrm>
            <a:off x="5387975" y="3357563"/>
            <a:ext cx="3308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000">
                <a:latin typeface="Arial" charset="0"/>
              </a:rPr>
              <a:t>R. Rapp and J. Wambach, Act. Nucl. Phys. 28 (2000) 1 </a:t>
            </a:r>
          </a:p>
        </p:txBody>
      </p:sp>
    </p:spTree>
    <p:extLst>
      <p:ext uri="{BB962C8B-B14F-4D97-AF65-F5344CB8AC3E}">
        <p14:creationId xmlns:p14="http://schemas.microsoft.com/office/powerpoint/2010/main" val="9626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3693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CBM Physics: Lepton Pairs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5427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TDHEP II, Puebla, 31 January 2018</a:t>
            </a:r>
            <a:endParaRPr lang="de-DE" altLang="de-DE" sz="1200" dirty="0">
              <a:solidFill>
                <a:srgbClr val="89898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427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6A287A-3139-A943-A953-D2B856FA03EB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22275" y="1011568"/>
            <a:ext cx="8229600" cy="16964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altLang="de-DE" sz="2000" dirty="0" smtClean="0">
                <a:ea typeface="ＭＳ Ｐゴシック" charset="-128"/>
              </a:rPr>
              <a:t>Emitted throughout the lifetime of the fireball: probe its space-time evolution</a:t>
            </a:r>
          </a:p>
          <a:p>
            <a:pPr marL="0" indent="0">
              <a:buNone/>
            </a:pPr>
            <a:r>
              <a:rPr lang="en-GB" altLang="de-DE" sz="2000" dirty="0" smtClean="0">
                <a:ea typeface="ＭＳ Ｐゴシック" charset="-128"/>
              </a:rPr>
              <a:t>Low mass (&lt; 1 </a:t>
            </a:r>
            <a:r>
              <a:rPr lang="en-GB" altLang="de-DE" sz="2000" dirty="0" err="1" smtClean="0">
                <a:ea typeface="ＭＳ Ｐゴシック" charset="-128"/>
              </a:rPr>
              <a:t>GeV</a:t>
            </a:r>
            <a:r>
              <a:rPr lang="en-GB" altLang="de-DE" sz="2000" dirty="0" smtClean="0">
                <a:ea typeface="ＭＳ Ｐゴシック" charset="-128"/>
              </a:rPr>
              <a:t>): in-medium properties of rho meson; excess yield (over vacuum </a:t>
            </a:r>
            <a:r>
              <a:rPr lang="en-GB" altLang="de-DE" sz="2000" dirty="0" err="1" smtClean="0">
                <a:ea typeface="ＭＳ Ｐゴシック" charset="-128"/>
              </a:rPr>
              <a:t>hadronic</a:t>
            </a:r>
            <a:r>
              <a:rPr lang="en-GB" altLang="de-DE" sz="2000" dirty="0" smtClean="0">
                <a:ea typeface="ＭＳ Ｐゴシック" charset="-128"/>
              </a:rPr>
              <a:t> cocktail) is sensitive to the lifetime of the system</a:t>
            </a:r>
          </a:p>
          <a:p>
            <a:pPr marL="0" indent="0">
              <a:buNone/>
            </a:pPr>
            <a:r>
              <a:rPr lang="en-GB" altLang="de-DE" sz="2000" dirty="0" smtClean="0">
                <a:ea typeface="ＭＳ Ｐゴシック" charset="-128"/>
              </a:rPr>
              <a:t>Intermediate mass (1 – 2.5 </a:t>
            </a:r>
            <a:r>
              <a:rPr lang="en-GB" altLang="de-DE" sz="2000" dirty="0" err="1" smtClean="0">
                <a:ea typeface="ＭＳ Ｐゴシック" charset="-128"/>
              </a:rPr>
              <a:t>GeV</a:t>
            </a:r>
            <a:r>
              <a:rPr lang="en-GB" altLang="de-DE" sz="2000" dirty="0" smtClean="0">
                <a:ea typeface="ＭＳ Ｐゴシック" charset="-128"/>
              </a:rPr>
              <a:t>): no </a:t>
            </a:r>
            <a:r>
              <a:rPr lang="en-GB" altLang="de-DE" sz="2000" dirty="0" err="1" smtClean="0">
                <a:ea typeface="ＭＳ Ｐゴシック" charset="-128"/>
              </a:rPr>
              <a:t>hadronic</a:t>
            </a:r>
            <a:r>
              <a:rPr lang="en-GB" altLang="de-DE" sz="2000" dirty="0" smtClean="0">
                <a:ea typeface="ＭＳ Ｐゴシック" charset="-128"/>
              </a:rPr>
              <a:t> sources; measure directly the temperature of the fireball.</a:t>
            </a:r>
            <a:endParaRPr lang="en-GB" altLang="de-DE" sz="2000" dirty="0">
              <a:ea typeface="ＭＳ Ｐゴシック" charset="-128"/>
            </a:endParaRPr>
          </a:p>
        </p:txBody>
      </p:sp>
      <p:pic>
        <p:nvPicPr>
          <p:cNvPr id="19" name="Bild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777" y="2916611"/>
            <a:ext cx="3169554" cy="313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950" y="2916611"/>
            <a:ext cx="3159000" cy="313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647741" y="6121795"/>
            <a:ext cx="24195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NA60, EPJC 59 (2009) 607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3693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CBM Physics: Lepton Pairs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5427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TDHEP II, Puebla, 31 January 2018</a:t>
            </a:r>
            <a:endParaRPr lang="de-DE" altLang="de-DE" sz="1200" dirty="0">
              <a:solidFill>
                <a:srgbClr val="89898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427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6A287A-3139-A943-A953-D2B856FA03EB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22275" y="1011569"/>
            <a:ext cx="8229600" cy="1173492"/>
          </a:xfrm>
        </p:spPr>
        <p:txBody>
          <a:bodyPr/>
          <a:lstStyle/>
          <a:p>
            <a:pPr marL="0" indent="0">
              <a:buNone/>
            </a:pPr>
            <a:r>
              <a:rPr lang="en-GB" altLang="de-DE" sz="2000" dirty="0" smtClean="0">
                <a:ea typeface="ＭＳ Ｐゴシック" charset="-128"/>
              </a:rPr>
              <a:t>No di-lepton data exist between HADES and NA60!</a:t>
            </a:r>
          </a:p>
          <a:p>
            <a:pPr marL="0" indent="0">
              <a:buNone/>
            </a:pPr>
            <a:r>
              <a:rPr lang="en-GB" altLang="de-DE" sz="2000" dirty="0" smtClean="0">
                <a:ea typeface="ＭＳ Ｐゴシック" charset="-128"/>
              </a:rPr>
              <a:t>CBM will provide di-lepton mass spectra and measure the caloric curve in the FAIR energy range. Interpretation almost model-independent!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06" y="2264767"/>
            <a:ext cx="4079463" cy="328844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564" y="2407271"/>
            <a:ext cx="4277761" cy="298126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413669" y="5632914"/>
            <a:ext cx="24195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CBM Simulation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537075" y="5402081"/>
            <a:ext cx="436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Extracted temperature at intermediate masses; violet: </a:t>
            </a:r>
            <a:r>
              <a:rPr lang="en-US" altLang="de-DE" sz="1200" i="1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speculated signature of a mixed phase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Charm</a:t>
            </a:r>
            <a:endParaRPr lang="de-DE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2765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F81593-1486-F04C-AEC8-2B500B30A6AB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23933" y="846396"/>
            <a:ext cx="8229600" cy="4509376"/>
          </a:xfrm>
          <a:noFill/>
        </p:spPr>
        <p:txBody>
          <a:bodyPr/>
          <a:lstStyle/>
          <a:p>
            <a:pPr>
              <a:defRPr/>
            </a:pPr>
            <a:r>
              <a:rPr lang="en-GB" altLang="de-DE" sz="2400" dirty="0" smtClean="0">
                <a:ea typeface="ＭＳ Ｐゴシック" charset="-128"/>
              </a:rPr>
              <a:t>Important (if not decisive) probe of the created medium</a:t>
            </a:r>
          </a:p>
          <a:p>
            <a:pPr lvl="1">
              <a:defRPr/>
            </a:pPr>
            <a:r>
              <a:rPr lang="en-GB" altLang="de-DE" sz="2000" dirty="0" smtClean="0">
                <a:ea typeface="ＭＳ Ｐゴシック" charset="-128"/>
              </a:rPr>
              <a:t>that holds at all energies!</a:t>
            </a:r>
          </a:p>
          <a:p>
            <a:pPr>
              <a:defRPr/>
            </a:pPr>
            <a:r>
              <a:rPr lang="en-GB" altLang="de-DE" sz="2400" dirty="0" smtClean="0">
                <a:ea typeface="ＭＳ Ｐゴシック" charset="-128"/>
              </a:rPr>
              <a:t>Fraction of charm </a:t>
            </a:r>
            <a:r>
              <a:rPr lang="en-GB" altLang="de-DE" sz="2400" dirty="0" err="1" smtClean="0">
                <a:ea typeface="ＭＳ Ｐゴシック" charset="-128"/>
              </a:rPr>
              <a:t>hadronising</a:t>
            </a:r>
            <a:r>
              <a:rPr lang="en-GB" altLang="de-DE" sz="2400" dirty="0" smtClean="0">
                <a:ea typeface="ＭＳ Ｐゴシック" charset="-128"/>
              </a:rPr>
              <a:t> in J/psi is sensitive to the medium properties (e.g. suppression in QGP)</a:t>
            </a:r>
          </a:p>
          <a:p>
            <a:pPr>
              <a:defRPr/>
            </a:pPr>
            <a:r>
              <a:rPr lang="en-GB" altLang="de-DE" sz="2400" dirty="0" smtClean="0">
                <a:ea typeface="ＭＳ Ｐゴシック" charset="-128"/>
              </a:rPr>
              <a:t>Particular at lower energies (below top SPS):</a:t>
            </a:r>
          </a:p>
          <a:p>
            <a:pPr lvl="1">
              <a:defRPr/>
            </a:pPr>
            <a:r>
              <a:rPr lang="en-GB" altLang="de-DE" sz="2000" dirty="0" err="1" smtClean="0">
                <a:ea typeface="ＭＳ Ｐゴシック" charset="-128"/>
              </a:rPr>
              <a:t>N</a:t>
            </a:r>
            <a:r>
              <a:rPr lang="en-GB" altLang="de-DE" sz="2000" baseline="-25000" dirty="0" err="1" smtClean="0">
                <a:ea typeface="ＭＳ Ｐゴシック" charset="-128"/>
              </a:rPr>
              <a:t>ccbar</a:t>
            </a:r>
            <a:r>
              <a:rPr lang="en-GB" altLang="de-DE" sz="2000" dirty="0" smtClean="0">
                <a:ea typeface="ＭＳ Ｐゴシック" charset="-128"/>
              </a:rPr>
              <a:t> &lt;&lt; 1 -&gt; no regeneration, ”clean” probe</a:t>
            </a:r>
          </a:p>
          <a:p>
            <a:pPr lvl="1">
              <a:defRPr/>
            </a:pPr>
            <a:r>
              <a:rPr lang="en-GB" altLang="de-DE" sz="2000" dirty="0" smtClean="0">
                <a:ea typeface="ＭＳ Ｐゴシック" charset="-128"/>
              </a:rPr>
              <a:t>Softer J/psi, longer-lived fireball: charm has a chance to see the medium</a:t>
            </a:r>
          </a:p>
          <a:p>
            <a:pPr>
              <a:defRPr/>
            </a:pPr>
            <a:r>
              <a:rPr lang="en-GB" altLang="de-DE" sz="2400" dirty="0" smtClean="0">
                <a:ea typeface="ＭＳ Ｐゴシック" charset="-128"/>
              </a:rPr>
              <a:t>Proper interpretation of data requires the measurement of both open and hidden charm</a:t>
            </a:r>
          </a:p>
          <a:p>
            <a:pPr lvl="1">
              <a:defRPr/>
            </a:pPr>
            <a:r>
              <a:rPr lang="en-GB" altLang="de-DE" sz="2000" dirty="0" smtClean="0">
                <a:ea typeface="ＭＳ Ｐゴシック" charset="-128"/>
              </a:rPr>
              <a:t>Important part of the CBM physics programme</a:t>
            </a:r>
          </a:p>
        </p:txBody>
      </p:sp>
    </p:spTree>
    <p:extLst>
      <p:ext uri="{BB962C8B-B14F-4D97-AF65-F5344CB8AC3E}">
        <p14:creationId xmlns:p14="http://schemas.microsoft.com/office/powerpoint/2010/main" val="10972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7" name="Textfeld 6"/>
          <p:cNvSpPr txBox="1"/>
          <p:nvPr/>
        </p:nvSpPr>
        <p:spPr>
          <a:xfrm>
            <a:off x="1386158" y="2780928"/>
            <a:ext cx="6371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I. Setting the Stage</a:t>
            </a:r>
          </a:p>
          <a:p>
            <a:pPr algn="ctr"/>
            <a:r>
              <a:rPr lang="en-GB" sz="2400" dirty="0" smtClean="0"/>
              <a:t>Heavy-Ion Collisions and the CBM Experiment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196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de-DE" altLang="de-DE" dirty="0" err="1">
                <a:ea typeface="ＭＳ Ｐゴシック" charset="-128"/>
              </a:rPr>
              <a:t>Charm</a:t>
            </a:r>
            <a:r>
              <a:rPr lang="de-DE" altLang="de-DE" dirty="0">
                <a:ea typeface="ＭＳ Ｐゴシック" charset="-128"/>
              </a:rPr>
              <a:t> in Heavy-Ion </a:t>
            </a:r>
            <a:r>
              <a:rPr lang="de-DE" altLang="de-DE" dirty="0" err="1">
                <a:ea typeface="ＭＳ Ｐゴシック" charset="-128"/>
              </a:rPr>
              <a:t>Collisions</a:t>
            </a:r>
            <a:endParaRPr lang="de-DE" altLang="de-DE" dirty="0">
              <a:ea typeface="ＭＳ Ｐゴシック" charset="-128"/>
            </a:endParaRPr>
          </a:p>
        </p:txBody>
      </p:sp>
      <p:sp>
        <p:nvSpPr>
          <p:cNvPr id="36866" name="Inhaltsplatzhalter 2"/>
          <p:cNvSpPr>
            <a:spLocks noGrp="1"/>
          </p:cNvSpPr>
          <p:nvPr>
            <p:ph idx="1"/>
          </p:nvPr>
        </p:nvSpPr>
        <p:spPr>
          <a:xfrm>
            <a:off x="457200" y="1021028"/>
            <a:ext cx="8229600" cy="269054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400" dirty="0" smtClean="0">
                <a:ea typeface="ＭＳ Ｐゴシック" charset="-128"/>
              </a:rPr>
              <a:t>Unlike lighter quarks, m</a:t>
            </a:r>
            <a:r>
              <a:rPr lang="en-GB" altLang="de-DE" sz="2400" baseline="-25000" dirty="0" smtClean="0">
                <a:ea typeface="ＭＳ Ｐゴシック" charset="-128"/>
              </a:rPr>
              <a:t>c</a:t>
            </a:r>
            <a:r>
              <a:rPr lang="en-GB" altLang="de-DE" sz="2400" dirty="0" smtClean="0">
                <a:ea typeface="ＭＳ Ｐゴシック" charset="-128"/>
              </a:rPr>
              <a:t> &gt;&gt; T</a:t>
            </a:r>
          </a:p>
          <a:p>
            <a:pPr lvl="1"/>
            <a:r>
              <a:rPr lang="en-GB" altLang="de-DE" sz="2000" dirty="0" smtClean="0">
                <a:ea typeface="ＭＳ Ｐゴシック" charset="-128"/>
              </a:rPr>
              <a:t>thermal production of charm negligible</a:t>
            </a:r>
          </a:p>
          <a:p>
            <a:pPr lvl="1"/>
            <a:r>
              <a:rPr lang="en-GB" altLang="de-DE" sz="2000" dirty="0" smtClean="0">
                <a:ea typeface="ＭＳ Ｐゴシック" charset="-128"/>
              </a:rPr>
              <a:t>production of charm in first-chance N-N collisions</a:t>
            </a:r>
          </a:p>
          <a:p>
            <a:pPr lvl="1"/>
            <a:r>
              <a:rPr lang="en-GB" altLang="de-DE" sz="2000" dirty="0" smtClean="0">
                <a:ea typeface="ＭＳ Ｐゴシック" charset="-128"/>
              </a:rPr>
              <a:t>charm probes the produced medium</a:t>
            </a:r>
          </a:p>
          <a:p>
            <a:pPr lvl="2"/>
            <a:r>
              <a:rPr lang="en-GB" altLang="de-DE" sz="1800" dirty="0" smtClean="0">
                <a:ea typeface="ＭＳ Ｐゴシック" charset="-128"/>
              </a:rPr>
              <a:t>c quark diffusion in QGP</a:t>
            </a:r>
          </a:p>
          <a:p>
            <a:pPr lvl="2"/>
            <a:r>
              <a:rPr lang="en-GB" altLang="de-DE" sz="1800" dirty="0" smtClean="0">
                <a:ea typeface="ＭＳ Ｐゴシック" charset="-128"/>
              </a:rPr>
              <a:t>D meson / J/</a:t>
            </a:r>
            <a:r>
              <a:rPr lang="en-GB" altLang="de-DE" sz="1800" dirty="0" err="1" smtClean="0">
                <a:ea typeface="ＭＳ Ｐゴシック" charset="-128"/>
              </a:rPr>
              <a:t>ψ</a:t>
            </a:r>
            <a:r>
              <a:rPr lang="en-GB" altLang="de-DE" sz="1800" dirty="0" smtClean="0">
                <a:ea typeface="ＭＳ Ｐゴシック" charset="-128"/>
              </a:rPr>
              <a:t> propagation in </a:t>
            </a:r>
            <a:r>
              <a:rPr lang="en-GB" altLang="de-DE" sz="1800" dirty="0" err="1" smtClean="0">
                <a:ea typeface="ＭＳ Ｐゴシック" charset="-128"/>
              </a:rPr>
              <a:t>hadronic</a:t>
            </a:r>
            <a:r>
              <a:rPr lang="en-GB" altLang="de-DE" sz="1800" dirty="0" smtClean="0">
                <a:ea typeface="ＭＳ Ｐゴシック" charset="-128"/>
              </a:rPr>
              <a:t> medium</a:t>
            </a:r>
            <a:endParaRPr lang="en-GB" altLang="de-DE" sz="1800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337858F4-D41C-E546-9C67-09ADD139250D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30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36870" name="Bild 19" descr="rapp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3" r="-1370" b="24078"/>
          <a:stretch>
            <a:fillRect/>
          </a:stretch>
        </p:blipFill>
        <p:spPr bwMode="auto">
          <a:xfrm>
            <a:off x="1590675" y="3296180"/>
            <a:ext cx="55435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feld 20"/>
          <p:cNvSpPr txBox="1">
            <a:spLocks noChangeArrowheads="1"/>
          </p:cNvSpPr>
          <p:nvPr/>
        </p:nvSpPr>
        <p:spPr bwMode="auto">
          <a:xfrm>
            <a:off x="6948488" y="6237288"/>
            <a:ext cx="1058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000"/>
              <a:t>courtesy R. Rapp</a:t>
            </a:r>
          </a:p>
        </p:txBody>
      </p:sp>
    </p:spTree>
    <p:extLst>
      <p:ext uri="{BB962C8B-B14F-4D97-AF65-F5344CB8AC3E}">
        <p14:creationId xmlns:p14="http://schemas.microsoft.com/office/powerpoint/2010/main" val="6182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de-DE" dirty="0" smtClean="0">
                <a:ea typeface="ＭＳ Ｐゴシック" charset="-128"/>
              </a:rPr>
              <a:t>Open Charm Below Threshold</a:t>
            </a:r>
            <a:endParaRPr lang="de-DE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3379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BA79CB-1804-F34D-BDDD-3FBE7A6FBEE5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847" y="1436189"/>
            <a:ext cx="5930456" cy="38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13669" y="1159190"/>
            <a:ext cx="61229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J. </a:t>
            </a:r>
            <a:r>
              <a:rPr lang="en-US" altLang="de-DE" sz="12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Steinheimer</a:t>
            </a:r>
            <a:r>
              <a:rPr lang="en-US" altLang="de-DE" sz="12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et al., PRC 95 (2017) 014911</a:t>
            </a:r>
            <a:endParaRPr lang="en-US" altLang="de-DE" sz="1200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635525" y="5424571"/>
            <a:ext cx="7602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de-DE" sz="1800" dirty="0" smtClean="0">
                <a:solidFill>
                  <a:schemeClr val="accent2">
                    <a:lumMod val="75000"/>
                  </a:schemeClr>
                </a:solidFill>
              </a:rPr>
              <a:t>Sub-threshold production through heavy baryonic resonances: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N* → </a:t>
            </a:r>
            <a:r>
              <a:rPr lang="el-GR" sz="18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+ D  and   N* → N +J/</a:t>
            </a:r>
            <a:r>
              <a:rPr lang="el-GR" sz="1800" dirty="0" smtClean="0">
                <a:solidFill>
                  <a:schemeClr val="accent2">
                    <a:lumMod val="75000"/>
                  </a:schemeClr>
                </a:solidFill>
              </a:rPr>
              <a:t>ψ</a:t>
            </a:r>
            <a:endParaRPr lang="en-GB" altLang="de-DE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11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CBM Physics Programme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1946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76A3A6-E7ED-BC45-9AA1-0D416FEF0AB5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158" y="2708920"/>
            <a:ext cx="2652839" cy="3473212"/>
          </a:xfrm>
          <a:prstGeom prst="rect">
            <a:avLst/>
          </a:prstGeom>
        </p:spPr>
      </p:pic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323933" y="1052736"/>
            <a:ext cx="8229600" cy="1368152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GB" altLang="de-DE" sz="2400" smtClean="0">
                <a:ea typeface="ＭＳ Ｐゴシック" charset="-128"/>
              </a:rPr>
              <a:t>A long menu </a:t>
            </a:r>
            <a:r>
              <a:rPr lang="en-GB" altLang="de-DE" sz="2400" dirty="0" smtClean="0">
                <a:ea typeface="ＭＳ Ｐゴシック" charset="-128"/>
              </a:rPr>
              <a:t>of observables from strange hadrons over lepton pairs to charmed hadrons</a:t>
            </a:r>
            <a:endParaRPr lang="en-GB" altLang="de-DE" sz="2000" dirty="0" smtClean="0">
              <a:ea typeface="ＭＳ Ｐゴシック" charset="-128"/>
            </a:endParaRPr>
          </a:p>
          <a:p>
            <a:pPr>
              <a:defRPr/>
            </a:pPr>
            <a:r>
              <a:rPr lang="en-GB" altLang="de-DE" dirty="0" smtClean="0">
                <a:ea typeface="ＭＳ Ｐゴシック" charset="-128"/>
              </a:rPr>
              <a:t>For more exhaustive information:</a:t>
            </a:r>
            <a:endParaRPr lang="en-GB" altLang="de-DE" sz="2400" dirty="0" smtClean="0">
              <a:ea typeface="ＭＳ Ｐゴシック" charset="-128"/>
            </a:endParaRPr>
          </a:p>
        </p:txBody>
      </p:sp>
      <p:pic>
        <p:nvPicPr>
          <p:cNvPr id="11" name="Picture 4" descr="CBMPhys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870373"/>
            <a:ext cx="2098981" cy="33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33</a:t>
            </a:fld>
            <a:endParaRPr lang="de-DE" altLang="de-DE"/>
          </a:p>
        </p:txBody>
      </p:sp>
      <p:sp>
        <p:nvSpPr>
          <p:cNvPr id="7" name="Textfeld 6"/>
          <p:cNvSpPr txBox="1"/>
          <p:nvPr/>
        </p:nvSpPr>
        <p:spPr>
          <a:xfrm>
            <a:off x="1386158" y="2780928"/>
            <a:ext cx="6371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III. Online Data Selection</a:t>
            </a:r>
          </a:p>
          <a:p>
            <a:pPr algn="ctr"/>
            <a:r>
              <a:rPr lang="en-GB" sz="2400" dirty="0" smtClean="0"/>
              <a:t>(in order to avoid the term “trigger”)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792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ea typeface="ＭＳ Ｐゴシック" charset="-128"/>
              </a:rPr>
              <a:t>Rare Observables</a:t>
            </a:r>
            <a:endParaRPr lang="de-DE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A5072FD9-3C02-1341-AF24-DE07A9DBA317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34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8" name="Picture 2" descr="multipli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56682"/>
            <a:ext cx="4706112" cy="362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0"/>
          <p:cNvSpPr txBox="1">
            <a:spLocks noChangeArrowheads="1"/>
          </p:cNvSpPr>
          <p:nvPr/>
        </p:nvSpPr>
        <p:spPr bwMode="auto">
          <a:xfrm>
            <a:off x="473390" y="1564159"/>
            <a:ext cx="4752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900"/>
              </a:spcAft>
            </a:pPr>
            <a:r>
              <a:rPr lang="en-GB" sz="1400" dirty="0">
                <a:latin typeface="Calibri" charset="0"/>
              </a:rPr>
              <a:t>Model predictions of particle </a:t>
            </a:r>
            <a:r>
              <a:rPr lang="en-GB" sz="1400" dirty="0" smtClean="0">
                <a:latin typeface="Calibri" charset="0"/>
              </a:rPr>
              <a:t>multiplicities ( x branching ratio) </a:t>
            </a:r>
            <a:r>
              <a:rPr lang="en-GB" sz="1400" dirty="0">
                <a:latin typeface="Calibri" charset="0"/>
              </a:rPr>
              <a:t/>
            </a:r>
            <a:br>
              <a:rPr lang="en-GB" sz="1400" dirty="0">
                <a:latin typeface="Calibri" charset="0"/>
              </a:rPr>
            </a:br>
            <a:r>
              <a:rPr lang="en-GB" sz="1400" dirty="0" smtClean="0">
                <a:latin typeface="Calibri" charset="0"/>
              </a:rPr>
              <a:t>(central </a:t>
            </a:r>
            <a:r>
              <a:rPr lang="en-GB" sz="1400" dirty="0" err="1" smtClean="0">
                <a:latin typeface="Calibri" charset="0"/>
              </a:rPr>
              <a:t>Au+Au</a:t>
            </a:r>
            <a:r>
              <a:rPr lang="en-GB" sz="1400" dirty="0">
                <a:latin typeface="Calibri" charset="0"/>
              </a:rPr>
              <a:t>, 25A </a:t>
            </a:r>
            <a:r>
              <a:rPr lang="en-GB" sz="1400" dirty="0" err="1">
                <a:latin typeface="Calibri" charset="0"/>
              </a:rPr>
              <a:t>GeV</a:t>
            </a:r>
            <a:r>
              <a:rPr lang="en-GB" sz="1400" dirty="0">
                <a:latin typeface="Calibri" charset="0"/>
              </a:rPr>
              <a:t>)</a:t>
            </a:r>
          </a:p>
        </p:txBody>
      </p:sp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5230417" y="2317412"/>
            <a:ext cx="3456383" cy="348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Some of the (most interesting) probes are extremely rare.</a:t>
            </a: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Decent measurement in reasonable time necessitates high interaction rates.</a:t>
            </a: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Current heavy-ion experiments run with very moderate rates (100 Hz - several kHz).</a:t>
            </a: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When designing a new experiment: what is the rate limit?</a:t>
            </a:r>
            <a:endParaRPr lang="en-GB" sz="18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Rate Limitations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The measured interaction rates are limited by:</a:t>
            </a:r>
          </a:p>
          <a:p>
            <a:r>
              <a:rPr lang="en-GB" sz="2000" dirty="0"/>
              <a:t>w</a:t>
            </a:r>
            <a:r>
              <a:rPr lang="en-GB" sz="2000" dirty="0" smtClean="0"/>
              <a:t>hat the accelerator can deliver: beam luminosity (collider) or intensity (fixed-target)</a:t>
            </a:r>
          </a:p>
          <a:p>
            <a:r>
              <a:rPr lang="en-GB" sz="2000" dirty="0" smtClean="0"/>
              <a:t>what the experiment can take:</a:t>
            </a:r>
          </a:p>
          <a:p>
            <a:pPr lvl="1"/>
            <a:r>
              <a:rPr lang="en-GB" sz="1600" dirty="0"/>
              <a:t>s</a:t>
            </a:r>
            <a:r>
              <a:rPr lang="en-GB" sz="1600" dirty="0" smtClean="0"/>
              <a:t>peed of detectors (fast: e.g. ECAL, solid-state detectors; slow: e.g. gas drift detectors)</a:t>
            </a:r>
          </a:p>
          <a:p>
            <a:pPr lvl="1"/>
            <a:r>
              <a:rPr lang="en-GB" sz="1600" dirty="0"/>
              <a:t>s</a:t>
            </a:r>
            <a:r>
              <a:rPr lang="en-GB" sz="1600" dirty="0" smtClean="0"/>
              <a:t>peed of read-out electronics (e.g. shaping time of the ADC)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rigger latency </a:t>
            </a:r>
          </a:p>
          <a:p>
            <a:pPr lvl="1"/>
            <a:r>
              <a:rPr lang="en-GB" sz="1600" dirty="0" smtClean="0"/>
              <a:t>DAQ throughput</a:t>
            </a:r>
          </a:p>
          <a:p>
            <a:pPr lvl="1"/>
            <a:r>
              <a:rPr lang="en-GB" sz="1600" dirty="0"/>
              <a:t>a</a:t>
            </a:r>
            <a:r>
              <a:rPr lang="en-GB" sz="1600" dirty="0" smtClean="0"/>
              <a:t>rchival rate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Current experimental upgrade plans usually target higher interaction rates (LHC experiments, STAR, NA61)</a:t>
            </a:r>
          </a:p>
          <a:p>
            <a:pPr marL="0" indent="0">
              <a:buNone/>
            </a:pPr>
            <a:r>
              <a:rPr lang="en-GB" dirty="0" smtClean="0"/>
              <a:t>CBM is designed as a high-rate experiment from the beginning.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7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Natural Time Scales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Considerations for the design interaction rate:</a:t>
            </a:r>
            <a:br>
              <a:rPr lang="en-GB" dirty="0" smtClean="0"/>
            </a:br>
            <a:endParaRPr lang="en-GB" dirty="0" smtClean="0"/>
          </a:p>
          <a:p>
            <a:r>
              <a:rPr lang="en-GB" sz="2000" dirty="0" smtClean="0"/>
              <a:t>The accelerator promises 2 x 10</a:t>
            </a:r>
            <a:r>
              <a:rPr lang="en-GB" sz="2000" baseline="30000" dirty="0" smtClean="0"/>
              <a:t>9 </a:t>
            </a:r>
            <a:r>
              <a:rPr lang="en-GB" sz="2000" dirty="0" smtClean="0"/>
              <a:t>ions/s. With a (typical) 1% target, this would give 20 MHz interaction rate -&gt; 50 ns on average between collisions.</a:t>
            </a:r>
          </a:p>
          <a:p>
            <a:r>
              <a:rPr lang="en-GB" sz="2000" dirty="0" smtClean="0"/>
              <a:t>Event duration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ypical experiment size 10m</a:t>
            </a:r>
          </a:p>
          <a:p>
            <a:pPr lvl="1"/>
            <a:r>
              <a:rPr lang="en-GB" sz="1600" dirty="0" smtClean="0"/>
              <a:t>Difference of time-of-flight through th</a:t>
            </a:r>
            <a:r>
              <a:rPr lang="en-GB" sz="1600" dirty="0" smtClean="0"/>
              <a:t>e setup between</a:t>
            </a:r>
            <a:r>
              <a:rPr lang="en-GB" sz="1600" dirty="0" smtClean="0"/>
              <a:t> </a:t>
            </a:r>
            <a:r>
              <a:rPr lang="en-GB" sz="1600" dirty="0" smtClean="0"/>
              <a:t>β = 1 </a:t>
            </a:r>
            <a:r>
              <a:rPr lang="en-GB" sz="1600" dirty="0"/>
              <a:t>and β = </a:t>
            </a:r>
            <a:r>
              <a:rPr lang="en-GB" sz="1600" dirty="0" smtClean="0"/>
              <a:t>0.7 </a:t>
            </a:r>
            <a:r>
              <a:rPr lang="en-GB" sz="1600" dirty="0" smtClean="0"/>
              <a:t>particles is 20 ns</a:t>
            </a:r>
            <a:endParaRPr lang="en-GB" sz="1600" dirty="0" smtClean="0"/>
          </a:p>
          <a:p>
            <a:r>
              <a:rPr lang="en-GB" sz="2000" dirty="0" smtClean="0"/>
              <a:t>Event pile-up should be avoided</a:t>
            </a:r>
          </a:p>
          <a:p>
            <a:pPr lvl="1"/>
            <a:r>
              <a:rPr lang="en-GB" sz="1600" dirty="0"/>
              <a:t>h</a:t>
            </a:r>
            <a:r>
              <a:rPr lang="en-GB" sz="1600" dirty="0" smtClean="0"/>
              <a:t>ard to resolve different events in fixed-target mode (are all within several 100 </a:t>
            </a:r>
            <a:r>
              <a:rPr lang="en-GB" sz="1600" dirty="0" err="1" smtClean="0"/>
              <a:t>μm</a:t>
            </a:r>
            <a:r>
              <a:rPr lang="en-GB" sz="1600" dirty="0" smtClean="0"/>
              <a:t> inside the target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CBM design rate: 10 MHz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36</a:t>
            </a:fld>
            <a:endParaRPr lang="de-DE" altLang="de-DE"/>
          </a:p>
        </p:txBody>
      </p:sp>
      <p:sp>
        <p:nvSpPr>
          <p:cNvPr id="7" name="Pfeil nach unten 6"/>
          <p:cNvSpPr/>
          <p:nvPr/>
        </p:nvSpPr>
        <p:spPr>
          <a:xfrm>
            <a:off x="4211960" y="494116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7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Setup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37</a:t>
            </a:fld>
            <a:endParaRPr lang="de-DE" alt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04"/>
          <a:stretch/>
        </p:blipFill>
        <p:spPr bwMode="auto">
          <a:xfrm>
            <a:off x="2915816" y="1268760"/>
            <a:ext cx="5992535" cy="472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757" y="1917128"/>
            <a:ext cx="2890664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/>
              <a:t>Mission: build a</a:t>
            </a:r>
          </a:p>
          <a:p>
            <a:pPr marL="225425" indent="-225425"/>
            <a:r>
              <a:rPr lang="en-GB" sz="1800" dirty="0" smtClean="0"/>
              <a:t>a fixed-target heavy-ion experiment </a:t>
            </a:r>
          </a:p>
          <a:p>
            <a:pPr marL="225425" indent="-225425"/>
            <a:r>
              <a:rPr lang="en-GB" sz="1800" dirty="0" smtClean="0"/>
              <a:t>for collisions in the FAIR energy range</a:t>
            </a:r>
          </a:p>
          <a:p>
            <a:pPr marL="225425" indent="-225425"/>
            <a:r>
              <a:rPr lang="en-GB" sz="1800" dirty="0"/>
              <a:t>w</a:t>
            </a:r>
            <a:r>
              <a:rPr lang="en-GB" sz="1800" dirty="0" smtClean="0"/>
              <a:t>hich can measure hadrons, electrons, muons and open charm </a:t>
            </a:r>
          </a:p>
          <a:p>
            <a:pPr marL="225425" indent="-225425"/>
            <a:r>
              <a:rPr lang="en-GB" sz="1800" dirty="0" smtClean="0"/>
              <a:t>at event rates up to </a:t>
            </a:r>
            <a:br>
              <a:rPr lang="en-GB" sz="1800" dirty="0" smtClean="0"/>
            </a:br>
            <a:r>
              <a:rPr lang="en-GB" sz="1800" dirty="0" smtClean="0"/>
              <a:t>10 </a:t>
            </a:r>
            <a:r>
              <a:rPr lang="en-GB" sz="1800" dirty="0" err="1" smtClean="0"/>
              <a:t>MHz.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13692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Rates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Raw data event size: 100 kB / min. bias event (</a:t>
            </a:r>
            <a:r>
              <a:rPr lang="en-GB" sz="2000" dirty="0" err="1" smtClean="0"/>
              <a:t>Au+Au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At 10 MHz event rate: raw data rate 1 TB/s</a:t>
            </a:r>
          </a:p>
          <a:p>
            <a:endParaRPr lang="en-GB" sz="2000" dirty="0"/>
          </a:p>
          <a:p>
            <a:r>
              <a:rPr lang="en-GB" sz="2000" dirty="0" smtClean="0"/>
              <a:t>Archival rate: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echnologically possible are rates of 100 GB/s and above</a:t>
            </a:r>
          </a:p>
          <a:p>
            <a:pPr lvl="1"/>
            <a:r>
              <a:rPr lang="en-GB" sz="1600" dirty="0"/>
              <a:t>l</a:t>
            </a:r>
            <a:r>
              <a:rPr lang="en-GB" sz="1600" dirty="0" smtClean="0"/>
              <a:t>imiting factor are the storage costs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ypical runtime scenario 2 effective months / year (5 x 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 s)</a:t>
            </a:r>
          </a:p>
          <a:p>
            <a:pPr lvl="1"/>
            <a:r>
              <a:rPr lang="en-GB" sz="1600" dirty="0" smtClean="0"/>
              <a:t>At 1 GB/s: gives a storage volume of 5 PB/year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2200" dirty="0" smtClean="0"/>
              <a:t>We aim at an data archival rate of a few GB/s, meaning that the raw data volume has to be suppressed online by factors 300 - 1000.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38</a:t>
            </a:fld>
            <a:endParaRPr lang="de-DE" altLang="de-DE"/>
          </a:p>
        </p:txBody>
      </p:sp>
      <p:sp>
        <p:nvSpPr>
          <p:cNvPr id="7" name="Pfeil nach unten 6"/>
          <p:cNvSpPr/>
          <p:nvPr/>
        </p:nvSpPr>
        <p:spPr>
          <a:xfrm>
            <a:off x="4211960" y="443711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3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Selecting Data Online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39</a:t>
            </a:fld>
            <a:endParaRPr lang="de-DE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7"/>
              <p:cNvSpPr txBox="1">
                <a:spLocks noChangeArrowheads="1"/>
              </p:cNvSpPr>
              <p:nvPr/>
            </p:nvSpPr>
            <p:spPr bwMode="auto">
              <a:xfrm>
                <a:off x="611560" y="2420888"/>
                <a:ext cx="3682752" cy="226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spcAft>
                    <a:spcPts val="900"/>
                  </a:spcAft>
                  <a:buFont typeface="Arial" charset="0"/>
                  <a:buChar char="•"/>
                </a:pPr>
                <a:r>
                  <a:rPr lang="en-GB" sz="1800" dirty="0" smtClean="0">
                    <a:latin typeface="Calibri" charset="0"/>
                  </a:rPr>
                  <a:t>Some (not all) of the rare probes have a complex signature. </a:t>
                </a:r>
                <a:br>
                  <a:rPr lang="en-GB" sz="1800" dirty="0" smtClean="0">
                    <a:latin typeface="Calibri" charset="0"/>
                  </a:rPr>
                </a:br>
                <a:r>
                  <a:rPr lang="en-GB" sz="1800" dirty="0" smtClean="0">
                    <a:latin typeface="Calibri" charset="0"/>
                  </a:rPr>
                  <a:t>Example: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  <m:r>
                      <a:rPr lang="el-GR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sSup>
                      <m:sSupPr>
                        <m:ctrlP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r>
                      <a:rPr lang="de-DE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de-DE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sSup>
                      <m:sSupPr>
                        <m:ctrlP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de-DE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1800" dirty="0" smtClean="0">
                  <a:latin typeface="Calibri" charset="0"/>
                </a:endParaRPr>
              </a:p>
              <a:p>
                <a:pPr marL="285750" indent="-285750" eaLnBrk="1" hangingPunct="1">
                  <a:spcAft>
                    <a:spcPts val="900"/>
                  </a:spcAft>
                  <a:buFont typeface="Arial" charset="0"/>
                  <a:buChar char="•"/>
                </a:pPr>
                <a:r>
                  <a:rPr lang="en-GB" sz="1800" dirty="0" smtClean="0">
                    <a:latin typeface="Calibri" charset="0"/>
                  </a:rPr>
                  <a:t>In the background of several hundreds of charged tracks</a:t>
                </a:r>
              </a:p>
              <a:p>
                <a:pPr marL="285750" indent="-285750" eaLnBrk="1" hangingPunct="1">
                  <a:spcAft>
                    <a:spcPts val="900"/>
                  </a:spcAft>
                  <a:buFont typeface="Arial" charset="0"/>
                  <a:buChar char="•"/>
                </a:pPr>
                <a:r>
                  <a:rPr lang="en-GB" sz="1800" dirty="0" smtClean="0">
                    <a:latin typeface="Calibri" charset="0"/>
                  </a:rPr>
                  <a:t>No simple primitive to be implemented in trigger logic</a:t>
                </a:r>
              </a:p>
            </p:txBody>
          </p:sp>
        </mc:Choice>
        <mc:Fallback xmlns="">
          <p:sp>
            <p:nvSpPr>
              <p:cNvPr id="11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420888"/>
                <a:ext cx="3682752" cy="2262158"/>
              </a:xfrm>
              <a:prstGeom prst="rect">
                <a:avLst/>
              </a:prstGeom>
              <a:blipFill rotWithShape="0">
                <a:blip r:embed="rId2"/>
                <a:stretch>
                  <a:fillRect l="-993" t="-1348" b="-350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203077"/>
            <a:ext cx="2074902" cy="164380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392" y="2932074"/>
            <a:ext cx="4076475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827383"/>
            <a:ext cx="3438382" cy="333233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 smtClean="0"/>
              <a:t>Compressed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3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 smtClean="0"/>
              <a:t>Baryonic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36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 smtClean="0"/>
              <a:t>Matter</a:t>
            </a:r>
            <a:endParaRPr lang="de-DE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7" name="Abgerundetes Rechteck 6"/>
          <p:cNvSpPr/>
          <p:nvPr/>
        </p:nvSpPr>
        <p:spPr>
          <a:xfrm>
            <a:off x="3852892" y="4061701"/>
            <a:ext cx="4289024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We study extended matter,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not particles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3858647" y="1767052"/>
            <a:ext cx="4289024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We study hot and dense matter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3852892" y="2924944"/>
            <a:ext cx="4289024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Strongly interacting, baryon-rich matter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dirty="0" smtClean="0">
                <a:ea typeface="ＭＳ Ｐゴシック" charset="-128"/>
              </a:rPr>
              <a:t>Intro</a:t>
            </a:r>
            <a:endParaRPr lang="de-DE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7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Selecting Data Online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40</a:t>
            </a:fld>
            <a:endParaRPr lang="de-DE" altLang="de-DE"/>
          </a:p>
        </p:txBody>
      </p:sp>
      <p:sp>
        <p:nvSpPr>
          <p:cNvPr id="11" name="Textfeld 7"/>
          <p:cNvSpPr txBox="1">
            <a:spLocks noChangeArrowheads="1"/>
          </p:cNvSpPr>
          <p:nvPr/>
        </p:nvSpPr>
        <p:spPr bwMode="auto">
          <a:xfrm>
            <a:off x="323528" y="1556792"/>
            <a:ext cx="3682752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Selection requires reconstruction of all tracks plus combinatorial search for two decay vertices: typical software task</a:t>
            </a: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Offline performance for Omega: S/B </a:t>
            </a:r>
            <a:r>
              <a:rPr lang="de-DE" sz="1800" dirty="0" smtClean="0">
                <a:latin typeface="Calibri" charset="0"/>
              </a:rPr>
              <a:t>~1</a:t>
            </a:r>
            <a:endParaRPr lang="en-GB" sz="1800" dirty="0" smtClean="0"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If realisable online: excellent software trigger</a:t>
            </a:r>
            <a:endParaRPr lang="en-GB" sz="1800" dirty="0">
              <a:latin typeface="Calibri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496" y="1421644"/>
            <a:ext cx="4386304" cy="315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281606" y="1488343"/>
            <a:ext cx="2746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CBM simulation, central </a:t>
            </a:r>
            <a:r>
              <a:rPr lang="en-GB" sz="1200" dirty="0" err="1" smtClean="0"/>
              <a:t>Au+Au</a:t>
            </a:r>
            <a:r>
              <a:rPr lang="en-GB" sz="1200" dirty="0" smtClean="0"/>
              <a:t>, 10A </a:t>
            </a:r>
            <a:r>
              <a:rPr lang="en-GB" sz="1200" dirty="0" err="1" smtClean="0"/>
              <a:t>GeV</a:t>
            </a:r>
            <a:endParaRPr lang="en-GB" sz="1200" dirty="0"/>
          </a:p>
        </p:txBody>
      </p:sp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492182" y="4715109"/>
            <a:ext cx="753620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Similar argument for many topology-based observables (hyper-nuclei, exotic strange objects, charm)</a:t>
            </a: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Simpler patterns e.g. for lepton pairs (J/</a:t>
            </a:r>
            <a:r>
              <a:rPr lang="en-GB" sz="1800" dirty="0" err="1" smtClean="0">
                <a:latin typeface="Calibri" charset="0"/>
              </a:rPr>
              <a:t>ψ</a:t>
            </a:r>
            <a:r>
              <a:rPr lang="en-GB" sz="1800" dirty="0" smtClean="0">
                <a:latin typeface="Calibri" charset="0"/>
              </a:rPr>
              <a:t> or low-mass)</a:t>
            </a:r>
          </a:p>
          <a:p>
            <a:pPr marL="285750" indent="-285750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n-GB" sz="1800" dirty="0" smtClean="0">
                <a:latin typeface="Calibri" charset="0"/>
              </a:rPr>
              <a:t>R/O design must be based on the most challengin</a:t>
            </a:r>
            <a:r>
              <a:rPr lang="en-GB" sz="1800" dirty="0" smtClean="0">
                <a:latin typeface="Calibri" charset="0"/>
              </a:rPr>
              <a:t>g case</a:t>
            </a:r>
            <a:endParaRPr lang="en-GB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DAQ and Trigger Concept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Inhaltsplatzhalter 2"/>
          <p:cNvSpPr>
            <a:spLocks noGrp="1"/>
          </p:cNvSpPr>
          <p:nvPr>
            <p:ph idx="1"/>
          </p:nvPr>
        </p:nvSpPr>
        <p:spPr>
          <a:xfrm>
            <a:off x="5281672" y="1426642"/>
            <a:ext cx="3679700" cy="4920704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>
                <a:latin typeface="Calibri" charset="0"/>
                <a:ea typeface="ＭＳ Ｐゴシック" charset="0"/>
                <a:cs typeface="ＭＳ Ｐゴシック" charset="0"/>
              </a:rPr>
              <a:t>No hardware trigger at all</a:t>
            </a:r>
          </a:p>
          <a:p>
            <a:r>
              <a:rPr lang="en-GB" sz="2000" dirty="0" smtClean="0">
                <a:latin typeface="Calibri" charset="0"/>
                <a:ea typeface="ＭＳ Ｐゴシック" charset="0"/>
                <a:cs typeface="ＭＳ Ｐゴシック" charset="0"/>
              </a:rPr>
              <a:t>Continuous </a:t>
            </a:r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readout by </a:t>
            </a:r>
            <a:r>
              <a:rPr lang="en-GB" sz="2000" dirty="0" smtClean="0">
                <a:latin typeface="Calibri" charset="0"/>
                <a:ea typeface="ＭＳ Ｐゴシック" charset="0"/>
                <a:cs typeface="ＭＳ Ｐゴシック" charset="0"/>
              </a:rPr>
              <a:t>autonomous FEE</a:t>
            </a:r>
            <a:endParaRPr lang="en-GB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FEE sends data message on each signal above threshold </a:t>
            </a:r>
            <a:b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(“self-triggered”)</a:t>
            </a:r>
          </a:p>
          <a:p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Hit message come with a time </a:t>
            </a:r>
            <a:r>
              <a:rPr lang="en-GB" sz="2000" dirty="0" smtClean="0">
                <a:latin typeface="Calibri" charset="0"/>
                <a:ea typeface="ＭＳ Ｐゴシック" charset="0"/>
                <a:cs typeface="ＭＳ Ｐゴシック" charset="0"/>
              </a:rPr>
              <a:t>stamp; readout syste</a:t>
            </a:r>
            <a:r>
              <a:rPr lang="en-GB" sz="2000" dirty="0" smtClean="0">
                <a:latin typeface="Calibri" charset="0"/>
              </a:rPr>
              <a:t>m is synchronised by a central clock</a:t>
            </a:r>
            <a:endParaRPr lang="en-GB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DAQ aggregates messages based on their time stamp into “time slices”</a:t>
            </a:r>
          </a:p>
          <a:p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Time slices are delivered to the online computing farm (FLES)</a:t>
            </a:r>
          </a:p>
          <a:p>
            <a:r>
              <a:rPr lang="en-GB" sz="2000" dirty="0">
                <a:latin typeface="Calibri" charset="0"/>
                <a:ea typeface="ＭＳ Ｐゴシック" charset="0"/>
                <a:cs typeface="ＭＳ Ｐゴシック" charset="0"/>
              </a:rPr>
              <a:t>Decision on data selection is done in the FLES (in software)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3994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5D3614-9F18-F247-82C7-8F82566875F5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9942" name="Bild 7" descr="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25" y="1922463"/>
            <a:ext cx="499586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Triggered and Free-Running Readout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4096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A9F035-E710-F841-BB4C-0432A193C18E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73088" y="2149475"/>
            <a:ext cx="41576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Trigger: snapshots of the detector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57200" y="3837692"/>
            <a:ext cx="4358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Trigger-less: a movie of the detector</a:t>
            </a:r>
          </a:p>
          <a:p>
            <a:pPr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dirty="0" err="1"/>
              <a:t>N.b.</a:t>
            </a:r>
            <a:r>
              <a:rPr lang="en-GB" dirty="0"/>
              <a:t>: Too large to be stored! Will be cut into pieces </a:t>
            </a:r>
            <a:r>
              <a:rPr lang="en-GB" dirty="0" smtClean="0"/>
              <a:t>(events) in </a:t>
            </a:r>
            <a:r>
              <a:rPr lang="en-GB" dirty="0"/>
              <a:t>the photo lab (= FLES).</a:t>
            </a:r>
          </a:p>
        </p:txBody>
      </p:sp>
      <p:pic>
        <p:nvPicPr>
          <p:cNvPr id="40965" name="Bild 5" descr="photo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104900"/>
            <a:ext cx="4046786" cy="285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088548" y="3105354"/>
            <a:ext cx="4567353" cy="83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995936" y="1125544"/>
            <a:ext cx="4440833" cy="6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67" name="Bild 8" descr="Filmroll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169" y="3455318"/>
            <a:ext cx="2979750" cy="290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7753">
            <a:off x="4335426" y="2219939"/>
            <a:ext cx="571388" cy="373188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3840">
            <a:off x="5129353" y="2337107"/>
            <a:ext cx="568156" cy="37318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805" y="2311074"/>
            <a:ext cx="571388" cy="37318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8224">
            <a:off x="7550386" y="2355547"/>
            <a:ext cx="461373" cy="344052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92039">
            <a:off x="4931308" y="5021506"/>
            <a:ext cx="484570" cy="31648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41552">
            <a:off x="5906025" y="4674148"/>
            <a:ext cx="413299" cy="30997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6254">
            <a:off x="6876603" y="2246539"/>
            <a:ext cx="506504" cy="37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Advantages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Volker </a:t>
            </a:r>
            <a:r>
              <a:rPr lang="en-US" dirty="0" err="1" smtClean="0"/>
              <a:t>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43</a:t>
            </a:fld>
            <a:endParaRPr lang="de-DE" alt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n</a:t>
            </a:r>
            <a:r>
              <a:rPr lang="en-GB" sz="2000" dirty="0" smtClean="0"/>
              <a:t>o latency issues; the system is limited by throughput</a:t>
            </a:r>
          </a:p>
          <a:p>
            <a:r>
              <a:rPr lang="en-GB" sz="2000" dirty="0"/>
              <a:t>n</a:t>
            </a:r>
            <a:r>
              <a:rPr lang="en-GB" sz="2000" dirty="0" smtClean="0"/>
              <a:t>o buffers on FEE ASICS (inside radiation zone) needed</a:t>
            </a:r>
          </a:p>
          <a:p>
            <a:r>
              <a:rPr lang="en-GB" sz="2000" dirty="0"/>
              <a:t>d</a:t>
            </a:r>
            <a:r>
              <a:rPr lang="en-GB" sz="2000" dirty="0" smtClean="0"/>
              <a:t>ata selection is shifted to software</a:t>
            </a:r>
          </a:p>
          <a:p>
            <a:pPr lvl="1"/>
            <a:r>
              <a:rPr lang="en-GB" sz="1600" dirty="0"/>
              <a:t>i</a:t>
            </a:r>
            <a:r>
              <a:rPr lang="en-GB" sz="1600" dirty="0" smtClean="0"/>
              <a:t>n principle, everything which is usually done in the offline analysis can be implemented for online data selection</a:t>
            </a:r>
          </a:p>
          <a:p>
            <a:pPr lvl="1"/>
            <a:r>
              <a:rPr lang="en-GB" sz="1600" dirty="0"/>
              <a:t>v</a:t>
            </a:r>
            <a:r>
              <a:rPr lang="en-GB" sz="1600" dirty="0" smtClean="0"/>
              <a:t>ery flexible: easy to switch between triggers, to use different triggers in parallel</a:t>
            </a:r>
          </a:p>
          <a:p>
            <a:pPr lvl="1"/>
            <a:r>
              <a:rPr lang="en-GB" sz="1600" dirty="0"/>
              <a:t>a</a:t>
            </a:r>
            <a:r>
              <a:rPr lang="en-GB" sz="1600" dirty="0" smtClean="0"/>
              <a:t>ssessing the trigger efficiency is straightforward: no emulation of trigger logic needed</a:t>
            </a:r>
            <a:endParaRPr lang="en-GB" sz="1600" dirty="0"/>
          </a:p>
          <a:p>
            <a:pPr lvl="1"/>
            <a:endParaRPr lang="en-GB" sz="1600" dirty="0" smtClean="0"/>
          </a:p>
          <a:p>
            <a:pPr marL="0" indent="0">
              <a:buNone/>
            </a:pPr>
            <a:r>
              <a:rPr lang="en-GB" dirty="0" smtClean="0"/>
              <a:t>So, why was it not done before?</a:t>
            </a:r>
          </a:p>
          <a:p>
            <a:r>
              <a:rPr lang="en-GB" sz="2000" dirty="0" smtClean="0"/>
              <a:t>Requires an online compute farm powerful enough to process the entire data stream</a:t>
            </a:r>
          </a:p>
          <a:p>
            <a:r>
              <a:rPr lang="en-GB" sz="2000" dirty="0" smtClean="0"/>
              <a:t>Throughput is defined by the size of the compute farm and the speed of the algorithms.</a:t>
            </a:r>
            <a:endParaRPr lang="en-GB" sz="2000" dirty="0"/>
          </a:p>
          <a:p>
            <a:r>
              <a:rPr lang="en-GB" sz="2000" dirty="0" smtClean="0"/>
              <a:t>CBM estimate: equivalent to ~10</a:t>
            </a:r>
            <a:r>
              <a:rPr lang="en-GB" sz="2000" baseline="30000" dirty="0" smtClean="0"/>
              <a:t>5</a:t>
            </a:r>
            <a:r>
              <a:rPr lang="en-GB" sz="2000" dirty="0" smtClean="0"/>
              <a:t> CPU cores needed</a:t>
            </a:r>
          </a:p>
          <a:p>
            <a:r>
              <a:rPr lang="en-GB" sz="2000" dirty="0" smtClean="0"/>
              <a:t>Some years ago, this was the entire LHCgrid</a:t>
            </a:r>
          </a:p>
          <a:p>
            <a:r>
              <a:rPr lang="en-GB" sz="2000" dirty="0" smtClean="0"/>
              <a:t>Nowadays (let alone in some years), feasible to finance and to host close to the experiment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027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Issues of a Trigger-less System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44</a:t>
            </a:fld>
            <a:endParaRPr lang="de-DE" alt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114726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Noise from detectors and electronics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ight threshold in order to suppress the contribution of noise to the total data rate</a:t>
            </a:r>
          </a:p>
          <a:p>
            <a:pPr lvl="1"/>
            <a:r>
              <a:rPr lang="en-GB" sz="1600" dirty="0" smtClean="0"/>
              <a:t>good signal-to-noise ratios in detectors are needed in order not to lose signals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912703"/>
              </p:ext>
            </p:extLst>
          </p:nvPr>
        </p:nvGraphicFramePr>
        <p:xfrm>
          <a:off x="1268362" y="2600366"/>
          <a:ext cx="6607275" cy="1270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527"/>
                <a:gridCol w="1024827"/>
                <a:gridCol w="1084527"/>
                <a:gridCol w="1175939"/>
                <a:gridCol w="1321455"/>
              </a:tblGrid>
              <a:tr h="317684">
                <a:tc>
                  <a:txBody>
                    <a:bodyPr/>
                    <a:lstStyle/>
                    <a:p>
                      <a:r>
                        <a:rPr lang="en-GB" sz="1400" noProof="0" dirty="0" err="1" smtClean="0"/>
                        <a:t>M.b</a:t>
                      </a:r>
                      <a:r>
                        <a:rPr lang="en-GB" sz="1400" noProof="0" dirty="0" smtClean="0"/>
                        <a:t>. event</a:t>
                      </a:r>
                      <a:r>
                        <a:rPr lang="en-GB" sz="1400" baseline="0" noProof="0" dirty="0" smtClean="0"/>
                        <a:t> rate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10 MHz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1 MHz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100 kHz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10 kHz</a:t>
                      </a:r>
                      <a:endParaRPr lang="en-GB" sz="1400" noProof="0" dirty="0"/>
                    </a:p>
                  </a:txBody>
                  <a:tcPr/>
                </a:tc>
              </a:tr>
              <a:tr h="317684"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Threshold / noise = 3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40 %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86 %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98 %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99.8 %</a:t>
                      </a:r>
                      <a:endParaRPr lang="en-GB" sz="1400" noProof="0" dirty="0"/>
                    </a:p>
                  </a:txBody>
                  <a:tcPr/>
                </a:tc>
              </a:tr>
              <a:tr h="317684"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Threshold / noise</a:t>
                      </a:r>
                      <a:r>
                        <a:rPr lang="en-GB" sz="1400" baseline="0" noProof="0" dirty="0" smtClean="0"/>
                        <a:t> = 3.5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11 %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55 %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92 %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99.2</a:t>
                      </a:r>
                      <a:r>
                        <a:rPr lang="en-GB" sz="1400" baseline="0" noProof="0" dirty="0" smtClean="0"/>
                        <a:t> %</a:t>
                      </a:r>
                      <a:endParaRPr lang="en-GB" sz="1400" noProof="0" dirty="0"/>
                    </a:p>
                  </a:txBody>
                  <a:tcPr/>
                </a:tc>
              </a:tr>
              <a:tr h="317684"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Threshold / noise = 4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2 %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15 %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65 %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95 %</a:t>
                      </a:r>
                      <a:endParaRPr lang="en-GB" sz="14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5266360" y="2383262"/>
            <a:ext cx="2640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Example: fraction of noise from the STS</a:t>
            </a:r>
            <a:endParaRPr lang="en-GB" sz="1200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457200" y="4293096"/>
            <a:ext cx="82296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No events given to software</a:t>
            </a:r>
          </a:p>
          <a:p>
            <a:pPr lvl="1"/>
            <a:r>
              <a:rPr lang="en-GB" sz="1600" dirty="0" smtClean="0"/>
              <a:t>Unlike in conventional HLTs, where events are build before by DAQ</a:t>
            </a:r>
          </a:p>
          <a:p>
            <a:pPr lvl="1"/>
            <a:r>
              <a:rPr lang="en-GB" sz="1600" dirty="0" smtClean="0"/>
              <a:t>Online reconstruction starts from time-sorted data stream</a:t>
            </a:r>
          </a:p>
          <a:p>
            <a:pPr lvl="1"/>
            <a:r>
              <a:rPr lang="en-GB" sz="1600" dirty="0" smtClean="0"/>
              <a:t>Algorithms have to take into account time coordinate (“4D reconstruction”)</a:t>
            </a:r>
          </a:p>
          <a:p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Calibri" charset="0"/>
                <a:ea typeface="ＭＳ Ｐゴシック" charset="0"/>
                <a:cs typeface="ＭＳ Ｐゴシック" charset="0"/>
              </a:rPr>
              <a:t>Online Data Flow</a:t>
            </a:r>
            <a:endParaRPr lang="de-DE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41988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840667-1951-F245-AB67-A2F94E0F8403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246" y="1360115"/>
            <a:ext cx="4183062" cy="27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4292600"/>
            <a:ext cx="2952750" cy="1968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"/>
          <p:cNvSpPr txBox="1"/>
          <p:nvPr/>
        </p:nvSpPr>
        <p:spPr>
          <a:xfrm>
            <a:off x="6377680" y="6261100"/>
            <a:ext cx="137338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smtClean="0">
                <a:latin typeface="+mn-lt"/>
                <a:cs typeface="Arial"/>
              </a:rPr>
              <a:t>Green Cube, GSI</a:t>
            </a:r>
            <a:endParaRPr lang="en-US" sz="1400" dirty="0">
              <a:latin typeface="+mn-lt"/>
              <a:cs typeface="Arial"/>
            </a:endParaRPr>
          </a:p>
        </p:txBody>
      </p:sp>
      <p:pic>
        <p:nvPicPr>
          <p:cNvPr id="41992" name="Bild 1" descr="Bildschirmfoto 2013-09-11 um 12.57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4251325"/>
            <a:ext cx="32464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9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  <a:ea typeface="ＭＳ Ｐゴシック" charset="0"/>
                <a:cs typeface="ＭＳ Ｐゴシック" charset="0"/>
              </a:rPr>
              <a:t>FLES Architecture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43012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79E304-E5CB-3F45-B6AF-361306B3E04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3013" name="Bild 1" descr="Bildschirmfoto 2015-07-15 um 08.05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92431"/>
            <a:ext cx="7270899" cy="459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7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sz="3200" dirty="0" smtClean="0">
                <a:latin typeface="Calibri" charset="0"/>
                <a:ea typeface="ＭＳ Ｐゴシック" charset="0"/>
                <a:cs typeface="ＭＳ Ｐゴシック" charset="0"/>
              </a:rPr>
              <a:t>Time Slice: Interface to Online Reconstruction</a:t>
            </a:r>
            <a:endParaRPr lang="en-GB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440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09441C-D24A-A44B-9FB7-251C1AEBB8F9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4037" name="Bild 5" descr="Bildschirmfoto 2015-07-15 um 08.07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17638"/>
            <a:ext cx="6841061" cy="437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Real-Time Reconstruction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67E936-A30F-A54A-B092-7F234C7946C3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281113"/>
            <a:ext cx="8229600" cy="5014912"/>
          </a:xfrm>
        </p:spPr>
        <p:txBody>
          <a:bodyPr>
            <a:normAutofit lnSpcReduction="10000"/>
          </a:bodyPr>
          <a:lstStyle/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In our concept, the task of online data selection is shifted from electronic engineering to software engineering.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For a given event / data rate, the speed of the algorithms determines the required size of the online compute farm.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For a given financial budget / size of the online farm, the speed of the algorithms determine the physics output of the experiment.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High-performance online software is a pre-requisite for the successful operation of CBM.</a:t>
            </a:r>
          </a:p>
          <a:p>
            <a:pPr marL="628611" lvl="1" indent="-342861" defTabSz="457147">
              <a:spcAft>
                <a:spcPts val="600"/>
              </a:spcAft>
              <a:defRPr/>
            </a:pPr>
            <a:r>
              <a:rPr lang="en-GB" sz="1600" dirty="0" smtClean="0"/>
              <a:t>Make optimal use of available parallel computer architectures: many-core, GPU, accelerators</a:t>
            </a:r>
          </a:p>
          <a:p>
            <a:pPr marL="628611" lvl="1" indent="-342861" defTabSz="457147">
              <a:spcAft>
                <a:spcPts val="600"/>
              </a:spcAft>
              <a:defRPr/>
            </a:pPr>
            <a:r>
              <a:rPr lang="en-GB" sz="1600" dirty="0" smtClean="0"/>
              <a:t>Be flexible to upcoming new architectures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Parallelism is the key word</a:t>
            </a:r>
          </a:p>
          <a:p>
            <a:pPr marL="628611" lvl="1" indent="-342861" defTabSz="457147">
              <a:spcAft>
                <a:spcPts val="600"/>
              </a:spcAft>
              <a:defRPr/>
            </a:pPr>
            <a:r>
              <a:rPr lang="en-GB" sz="1600" dirty="0" smtClean="0"/>
              <a:t>Data-level parallelism: one time slice per compute node</a:t>
            </a:r>
          </a:p>
          <a:p>
            <a:pPr marL="628611" lvl="1" indent="-342861" defTabSz="457147">
              <a:spcAft>
                <a:spcPts val="600"/>
              </a:spcAft>
              <a:defRPr/>
            </a:pPr>
            <a:r>
              <a:rPr lang="en-GB" sz="1600" dirty="0" smtClean="0"/>
              <a:t>Task-level and data-level parallelism within time slice</a:t>
            </a:r>
          </a:p>
        </p:txBody>
      </p:sp>
    </p:spTree>
    <p:extLst>
      <p:ext uri="{BB962C8B-B14F-4D97-AF65-F5344CB8AC3E}">
        <p14:creationId xmlns:p14="http://schemas.microsoft.com/office/powerpoint/2010/main" val="11912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921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>
                <a:ea typeface="ＭＳ Ｐゴシック" charset="-128"/>
              </a:rPr>
              <a:t>Parallelisation within </a:t>
            </a:r>
            <a:r>
              <a:rPr lang="en-GB" altLang="de-DE" dirty="0" smtClean="0">
                <a:ea typeface="ＭＳ Ｐゴシック" charset="-128"/>
              </a:rPr>
              <a:t>time-slice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39940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7B9099-4504-214A-9E3A-FEBA5EB227CF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39941" name="Gruppierung 21"/>
          <p:cNvGrpSpPr>
            <a:grpSpLocks/>
          </p:cNvGrpSpPr>
          <p:nvPr/>
        </p:nvGrpSpPr>
        <p:grpSpPr bwMode="auto">
          <a:xfrm>
            <a:off x="352425" y="1047750"/>
            <a:ext cx="8485188" cy="1377950"/>
            <a:chOff x="352454" y="1047522"/>
            <a:chExt cx="8485490" cy="1378508"/>
          </a:xfrm>
        </p:grpSpPr>
        <p:grpSp>
          <p:nvGrpSpPr>
            <p:cNvPr id="39975" name="Gruppierung 17"/>
            <p:cNvGrpSpPr>
              <a:grpSpLocks/>
            </p:cNvGrpSpPr>
            <p:nvPr/>
          </p:nvGrpSpPr>
          <p:grpSpPr bwMode="auto">
            <a:xfrm>
              <a:off x="352454" y="1047522"/>
              <a:ext cx="8485490" cy="1378508"/>
              <a:chOff x="352454" y="1047522"/>
              <a:chExt cx="8485490" cy="1378508"/>
            </a:xfrm>
          </p:grpSpPr>
          <p:sp>
            <p:nvSpPr>
              <p:cNvPr id="7" name="Abgerundetes Rechteck 6"/>
              <p:cNvSpPr/>
              <p:nvPr/>
            </p:nvSpPr>
            <p:spPr>
              <a:xfrm>
                <a:off x="352454" y="1047523"/>
                <a:ext cx="1127084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rgbClr val="10253F"/>
                    </a:solidFill>
                  </a:rPr>
                  <a:t>MVD</a:t>
                </a:r>
              </a:p>
              <a:p>
                <a:pPr algn="ctr">
                  <a:defRPr/>
                </a:pPr>
                <a:r>
                  <a:rPr lang="en-GB" sz="1400" dirty="0">
                    <a:solidFill>
                      <a:srgbClr val="10253F"/>
                    </a:solidFill>
                  </a:rPr>
                  <a:t>hit finding</a:t>
                </a:r>
              </a:p>
            </p:txBody>
          </p:sp>
          <p:sp>
            <p:nvSpPr>
              <p:cNvPr id="8" name="Abgerundetes Rechteck 7"/>
              <p:cNvSpPr/>
              <p:nvPr/>
            </p:nvSpPr>
            <p:spPr>
              <a:xfrm>
                <a:off x="1761164" y="1047522"/>
                <a:ext cx="1296505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>
                    <a:solidFill>
                      <a:srgbClr val="10253F"/>
                    </a:solidFill>
                  </a:rPr>
                  <a:t>STS</a:t>
                </a:r>
              </a:p>
              <a:p>
                <a:pPr algn="ctr">
                  <a:defRPr/>
                </a:pPr>
                <a:r>
                  <a:rPr lang="en-GB" sz="1400">
                    <a:solidFill>
                      <a:srgbClr val="10253F"/>
                    </a:solidFill>
                  </a:rPr>
                  <a:t>cluster finding</a:t>
                </a:r>
              </a:p>
            </p:txBody>
          </p:sp>
          <p:sp>
            <p:nvSpPr>
              <p:cNvPr id="13" name="Abgerundetes Rechteck 12"/>
              <p:cNvSpPr/>
              <p:nvPr/>
            </p:nvSpPr>
            <p:spPr>
              <a:xfrm>
                <a:off x="3359183" y="1047523"/>
                <a:ext cx="1127084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rgbClr val="10253F"/>
                    </a:solidFill>
                  </a:rPr>
                  <a:t>RICH</a:t>
                </a:r>
              </a:p>
              <a:p>
                <a:pPr algn="ctr">
                  <a:defRPr/>
                </a:pPr>
                <a:r>
                  <a:rPr lang="en-GB" sz="1400" dirty="0">
                    <a:solidFill>
                      <a:srgbClr val="10253F"/>
                    </a:solidFill>
                  </a:rPr>
                  <a:t>ring finding</a:t>
                </a:r>
              </a:p>
            </p:txBody>
          </p:sp>
          <p:sp>
            <p:nvSpPr>
              <p:cNvPr id="14" name="Abgerundetes Rechteck 13"/>
              <p:cNvSpPr/>
              <p:nvPr/>
            </p:nvSpPr>
            <p:spPr>
              <a:xfrm>
                <a:off x="4782161" y="1060616"/>
                <a:ext cx="1127084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>
                    <a:solidFill>
                      <a:srgbClr val="10253F"/>
                    </a:solidFill>
                  </a:rPr>
                  <a:t>TRD</a:t>
                </a:r>
              </a:p>
              <a:p>
                <a:pPr algn="ctr">
                  <a:defRPr/>
                </a:pPr>
                <a:r>
                  <a:rPr lang="en-GB" sz="1400">
                    <a:solidFill>
                      <a:srgbClr val="10253F"/>
                    </a:solidFill>
                  </a:rPr>
                  <a:t>hit finding</a:t>
                </a:r>
              </a:p>
            </p:txBody>
          </p:sp>
          <p:sp>
            <p:nvSpPr>
              <p:cNvPr id="15" name="Abgerundetes Rechteck 14"/>
              <p:cNvSpPr/>
              <p:nvPr/>
            </p:nvSpPr>
            <p:spPr>
              <a:xfrm>
                <a:off x="6173612" y="1054070"/>
                <a:ext cx="1127084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>
                    <a:solidFill>
                      <a:srgbClr val="10253F"/>
                    </a:solidFill>
                  </a:rPr>
                  <a:t>TOF</a:t>
                </a:r>
              </a:p>
              <a:p>
                <a:pPr algn="ctr">
                  <a:defRPr/>
                </a:pPr>
                <a:r>
                  <a:rPr lang="en-GB" sz="1400">
                    <a:solidFill>
                      <a:srgbClr val="10253F"/>
                    </a:solidFill>
                  </a:rPr>
                  <a:t>hit finding</a:t>
                </a:r>
              </a:p>
            </p:txBody>
          </p:sp>
          <p:sp>
            <p:nvSpPr>
              <p:cNvPr id="16" name="Abgerundetes Rechteck 15"/>
              <p:cNvSpPr/>
              <p:nvPr/>
            </p:nvSpPr>
            <p:spPr>
              <a:xfrm>
                <a:off x="7559715" y="1047523"/>
                <a:ext cx="1278229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>
                    <a:solidFill>
                      <a:srgbClr val="10253F"/>
                    </a:solidFill>
                  </a:rPr>
                  <a:t>ECAL</a:t>
                </a:r>
              </a:p>
              <a:p>
                <a:pPr algn="ctr">
                  <a:defRPr/>
                </a:pPr>
                <a:r>
                  <a:rPr lang="en-GB" sz="1400">
                    <a:solidFill>
                      <a:srgbClr val="10253F"/>
                    </a:solidFill>
                  </a:rPr>
                  <a:t>cluster finding</a:t>
                </a:r>
              </a:p>
            </p:txBody>
          </p:sp>
          <p:sp>
            <p:nvSpPr>
              <p:cNvPr id="17" name="Abgerundetes Rechteck 16"/>
              <p:cNvSpPr/>
              <p:nvPr/>
            </p:nvSpPr>
            <p:spPr>
              <a:xfrm>
                <a:off x="1761164" y="1810611"/>
                <a:ext cx="1296505" cy="615419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rgbClr val="10253F"/>
                    </a:solidFill>
                  </a:rPr>
                  <a:t>STS</a:t>
                </a:r>
              </a:p>
              <a:p>
                <a:pPr algn="ctr">
                  <a:defRPr/>
                </a:pPr>
                <a:r>
                  <a:rPr lang="en-GB" sz="1400" dirty="0">
                    <a:solidFill>
                      <a:srgbClr val="10253F"/>
                    </a:solidFill>
                  </a:rPr>
                  <a:t>hit finding</a:t>
                </a:r>
              </a:p>
            </p:txBody>
          </p:sp>
        </p:grpSp>
        <p:cxnSp>
          <p:nvCxnSpPr>
            <p:cNvPr id="21" name="Gerade Verbindung mit Pfeil 20"/>
            <p:cNvCxnSpPr/>
            <p:nvPr/>
          </p:nvCxnSpPr>
          <p:spPr>
            <a:xfrm>
              <a:off x="2409927" y="1663721"/>
              <a:ext cx="0" cy="1461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2" name="Gruppierung 25"/>
          <p:cNvGrpSpPr>
            <a:grpSpLocks/>
          </p:cNvGrpSpPr>
          <p:nvPr/>
        </p:nvGrpSpPr>
        <p:grpSpPr bwMode="auto">
          <a:xfrm>
            <a:off x="1760538" y="2425700"/>
            <a:ext cx="1296987" cy="1227138"/>
            <a:chOff x="1761164" y="2426030"/>
            <a:chExt cx="1296505" cy="1227205"/>
          </a:xfrm>
        </p:grpSpPr>
        <p:sp>
          <p:nvSpPr>
            <p:cNvPr id="19" name="Abgerundetes Rechteck 18"/>
            <p:cNvSpPr/>
            <p:nvPr/>
          </p:nvSpPr>
          <p:spPr>
            <a:xfrm>
              <a:off x="1761164" y="2931969"/>
              <a:ext cx="1296505" cy="72126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srgbClr val="10253F"/>
                  </a:solidFill>
                </a:rPr>
                <a:t>STS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srgbClr val="10253F"/>
                  </a:solidFill>
                </a:rPr>
                <a:t>track finding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srgbClr val="10253F"/>
                  </a:solidFill>
                </a:rPr>
                <a:t>track fitting</a:t>
              </a:r>
            </a:p>
          </p:txBody>
        </p:sp>
        <p:cxnSp>
          <p:nvCxnSpPr>
            <p:cNvPr id="24" name="Gerade Verbindung mit Pfeil 23"/>
            <p:cNvCxnSpPr/>
            <p:nvPr/>
          </p:nvCxnSpPr>
          <p:spPr>
            <a:xfrm>
              <a:off x="2410210" y="2426030"/>
              <a:ext cx="0" cy="5064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3" name="Gruppierung 31"/>
          <p:cNvGrpSpPr>
            <a:grpSpLocks/>
          </p:cNvGrpSpPr>
          <p:nvPr/>
        </p:nvGrpSpPr>
        <p:grpSpPr bwMode="auto">
          <a:xfrm>
            <a:off x="3057525" y="1676400"/>
            <a:ext cx="2943225" cy="2679700"/>
            <a:chOff x="3057669" y="1676035"/>
            <a:chExt cx="2943227" cy="2680643"/>
          </a:xfrm>
        </p:grpSpPr>
        <p:sp>
          <p:nvSpPr>
            <p:cNvPr id="27" name="Abgerundetes Rechteck 26"/>
            <p:cNvSpPr/>
            <p:nvPr/>
          </p:nvSpPr>
          <p:spPr>
            <a:xfrm>
              <a:off x="4704391" y="3635412"/>
              <a:ext cx="1296505" cy="721266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srgbClr val="10253F"/>
                  </a:solidFill>
                </a:rPr>
                <a:t>TRD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srgbClr val="10253F"/>
                  </a:solidFill>
                </a:rPr>
                <a:t>track finding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srgbClr val="10253F"/>
                  </a:solidFill>
                </a:rPr>
                <a:t>track fitting</a:t>
              </a: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>
              <a:off x="5345259" y="1676035"/>
              <a:ext cx="7937" cy="19596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3057669" y="3292679"/>
              <a:ext cx="1646239" cy="7035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4" name="Gruppierung 47"/>
          <p:cNvGrpSpPr>
            <a:grpSpLocks/>
          </p:cNvGrpSpPr>
          <p:nvPr/>
        </p:nvGrpSpPr>
        <p:grpSpPr bwMode="auto">
          <a:xfrm>
            <a:off x="915988" y="1663700"/>
            <a:ext cx="7283450" cy="3840163"/>
            <a:chOff x="915995" y="1662941"/>
            <a:chExt cx="7282835" cy="3841284"/>
          </a:xfrm>
        </p:grpSpPr>
        <p:sp>
          <p:nvSpPr>
            <p:cNvPr id="33" name="Abgerundetes Rechteck 32"/>
            <p:cNvSpPr/>
            <p:nvPr/>
          </p:nvSpPr>
          <p:spPr>
            <a:xfrm>
              <a:off x="3730771" y="4782959"/>
              <a:ext cx="1886234" cy="721266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srgbClr val="10253F"/>
                  </a:solidFill>
                </a:rPr>
                <a:t>Global Tracking</a:t>
              </a:r>
              <a:endParaRPr lang="en-GB" sz="1400" dirty="0">
                <a:solidFill>
                  <a:srgbClr val="10253F"/>
                </a:solidFill>
              </a:endParaRPr>
            </a:p>
          </p:txBody>
        </p:sp>
        <p:cxnSp>
          <p:nvCxnSpPr>
            <p:cNvPr id="35" name="Gewinkelte Verbindung 34"/>
            <p:cNvCxnSpPr/>
            <p:nvPr/>
          </p:nvCxnSpPr>
          <p:spPr>
            <a:xfrm rot="16200000" flipH="1">
              <a:off x="582787" y="1996149"/>
              <a:ext cx="3480816" cy="2814399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winkelte Verbindung 36"/>
            <p:cNvCxnSpPr/>
            <p:nvPr/>
          </p:nvCxnSpPr>
          <p:spPr>
            <a:xfrm rot="16200000" flipH="1">
              <a:off x="2324502" y="3737864"/>
              <a:ext cx="1491097" cy="132068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winkelte Verbindung 38"/>
            <p:cNvCxnSpPr/>
            <p:nvPr/>
          </p:nvCxnSpPr>
          <p:spPr>
            <a:xfrm rot="16200000" flipH="1">
              <a:off x="2737704" y="2847703"/>
              <a:ext cx="3120349" cy="750824"/>
            </a:xfrm>
            <a:prstGeom prst="bentConnector3">
              <a:avLst>
                <a:gd name="adj1" fmla="val 93227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winkelte Verbindung 41"/>
            <p:cNvCxnSpPr/>
            <p:nvPr/>
          </p:nvCxnSpPr>
          <p:spPr>
            <a:xfrm rot="5400000">
              <a:off x="4799405" y="4230012"/>
              <a:ext cx="427163" cy="679393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winkelte Verbindung 44"/>
            <p:cNvCxnSpPr/>
            <p:nvPr/>
          </p:nvCxnSpPr>
          <p:spPr>
            <a:xfrm rot="5400000">
              <a:off x="4440088" y="2846978"/>
              <a:ext cx="3474464" cy="1119092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winkelte Verbindung 46"/>
            <p:cNvCxnSpPr/>
            <p:nvPr/>
          </p:nvCxnSpPr>
          <p:spPr>
            <a:xfrm rot="5400000">
              <a:off x="5167894" y="2112820"/>
              <a:ext cx="3480816" cy="2581057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5" name="Gruppierung 51"/>
          <p:cNvGrpSpPr>
            <a:grpSpLocks/>
          </p:cNvGrpSpPr>
          <p:nvPr/>
        </p:nvGrpSpPr>
        <p:grpSpPr bwMode="auto">
          <a:xfrm>
            <a:off x="3730625" y="5503863"/>
            <a:ext cx="1885950" cy="874712"/>
            <a:chOff x="3730771" y="5504225"/>
            <a:chExt cx="1886234" cy="873666"/>
          </a:xfrm>
        </p:grpSpPr>
        <p:sp>
          <p:nvSpPr>
            <p:cNvPr id="49" name="Abgerundetes Rechteck 48"/>
            <p:cNvSpPr/>
            <p:nvPr/>
          </p:nvSpPr>
          <p:spPr>
            <a:xfrm>
              <a:off x="3730771" y="5656625"/>
              <a:ext cx="1886234" cy="721266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>
                  <a:solidFill>
                    <a:srgbClr val="10253F"/>
                  </a:solidFill>
                </a:rPr>
                <a:t>Vertexing, PID</a:t>
              </a:r>
              <a:endParaRPr lang="en-GB" sz="1400">
                <a:solidFill>
                  <a:srgbClr val="10253F"/>
                </a:solidFill>
              </a:endParaRPr>
            </a:p>
          </p:txBody>
        </p:sp>
        <p:cxnSp>
          <p:nvCxnSpPr>
            <p:cNvPr id="51" name="Gerade Verbindung mit Pfeil 50"/>
            <p:cNvCxnSpPr/>
            <p:nvPr/>
          </p:nvCxnSpPr>
          <p:spPr>
            <a:xfrm>
              <a:off x="4673888" y="5504225"/>
              <a:ext cx="0" cy="152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bgerundetes Rechteck 2"/>
          <p:cNvSpPr/>
          <p:nvPr/>
        </p:nvSpPr>
        <p:spPr>
          <a:xfrm>
            <a:off x="249238" y="931863"/>
            <a:ext cx="8720137" cy="179546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sz="2400" b="1" dirty="0">
                <a:solidFill>
                  <a:srgbClr val="17375E"/>
                </a:solidFill>
              </a:rPr>
              <a:t>Task Level Parallelism</a:t>
            </a:r>
          </a:p>
        </p:txBody>
      </p:sp>
      <p:grpSp>
        <p:nvGrpSpPr>
          <p:cNvPr id="12" name="Gruppierung 11"/>
          <p:cNvGrpSpPr>
            <a:grpSpLocks/>
          </p:cNvGrpSpPr>
          <p:nvPr/>
        </p:nvGrpSpPr>
        <p:grpSpPr bwMode="auto">
          <a:xfrm>
            <a:off x="2611438" y="1939925"/>
            <a:ext cx="4016375" cy="4549775"/>
            <a:chOff x="2611913" y="1939692"/>
            <a:chExt cx="4015780" cy="4549593"/>
          </a:xfrm>
        </p:grpSpPr>
        <p:grpSp>
          <p:nvGrpSpPr>
            <p:cNvPr id="39948" name="Gruppierung 9"/>
            <p:cNvGrpSpPr>
              <a:grpSpLocks/>
            </p:cNvGrpSpPr>
            <p:nvPr/>
          </p:nvGrpSpPr>
          <p:grpSpPr bwMode="auto">
            <a:xfrm>
              <a:off x="3307135" y="2931969"/>
              <a:ext cx="3320558" cy="3557316"/>
              <a:chOff x="3307135" y="2931969"/>
              <a:chExt cx="3320558" cy="3557316"/>
            </a:xfrm>
          </p:grpSpPr>
          <p:pic>
            <p:nvPicPr>
              <p:cNvPr id="39950" name="Bild 33" descr="sts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7379" y="2931969"/>
                <a:ext cx="3265434" cy="3557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1" name="Textfeld 13"/>
              <p:cNvSpPr txBox="1">
                <a:spLocks noChangeArrowheads="1"/>
              </p:cNvSpPr>
              <p:nvPr/>
            </p:nvSpPr>
            <p:spPr bwMode="auto">
              <a:xfrm>
                <a:off x="4879855" y="3042210"/>
                <a:ext cx="17478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r" eaLnBrk="1" hangingPunct="1"/>
                <a:r>
                  <a:rPr lang="en-GB" altLang="de-DE" sz="1400"/>
                  <a:t>&gt; 1000 sensors</a:t>
                </a:r>
              </a:p>
            </p:txBody>
          </p:sp>
          <p:sp>
            <p:nvSpPr>
              <p:cNvPr id="9" name="Abgerundetes Rechteck 8"/>
              <p:cNvSpPr/>
              <p:nvPr/>
            </p:nvSpPr>
            <p:spPr>
              <a:xfrm>
                <a:off x="3307135" y="5852723"/>
                <a:ext cx="3265003" cy="43780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b="1" dirty="0">
                    <a:solidFill>
                      <a:srgbClr val="17375E"/>
                    </a:solidFill>
                  </a:rPr>
                  <a:t>Data Level Parallelism</a:t>
                </a:r>
              </a:p>
            </p:txBody>
          </p:sp>
        </p:grpSp>
        <p:sp>
          <p:nvSpPr>
            <p:cNvPr id="11" name="Richtungspfeil 10"/>
            <p:cNvSpPr/>
            <p:nvPr/>
          </p:nvSpPr>
          <p:spPr>
            <a:xfrm rot="2246931">
              <a:off x="2611913" y="1939692"/>
              <a:ext cx="2217408" cy="642912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035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850900"/>
          </a:xfrm>
        </p:spPr>
        <p:txBody>
          <a:bodyPr/>
          <a:lstStyle/>
          <a:p>
            <a:r>
              <a:rPr lang="en-GB" altLang="de-DE" dirty="0">
                <a:ea typeface="ＭＳ Ｐゴシック" charset="-128"/>
              </a:rPr>
              <a:t>Matter at extreme conditions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2700338" y="1484313"/>
            <a:ext cx="0" cy="3673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5400000" flipV="1">
            <a:off x="4536282" y="3321844"/>
            <a:ext cx="0" cy="3671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268538" y="1484313"/>
            <a:ext cx="333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+mn-lt"/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11863" y="5229225"/>
            <a:ext cx="307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1"/>
              <a:t>ρ</a:t>
            </a:r>
          </a:p>
        </p:txBody>
      </p:sp>
      <p:grpSp>
        <p:nvGrpSpPr>
          <p:cNvPr id="24582" name="Gruppierung 34"/>
          <p:cNvGrpSpPr>
            <a:grpSpLocks/>
          </p:cNvGrpSpPr>
          <p:nvPr/>
        </p:nvGrpSpPr>
        <p:grpSpPr bwMode="auto">
          <a:xfrm>
            <a:off x="1692275" y="1989138"/>
            <a:ext cx="4303713" cy="4310062"/>
            <a:chOff x="1691680" y="1988840"/>
            <a:chExt cx="4303980" cy="4309640"/>
          </a:xfrm>
        </p:grpSpPr>
        <p:pic>
          <p:nvPicPr>
            <p:cNvPr id="24600" name="Picture 2" descr="neu_QuarksGluo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988840"/>
              <a:ext cx="792088" cy="90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2" descr="neu_QuarksGlu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373216"/>
              <a:ext cx="936104" cy="925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2" name="Textfeld 20"/>
            <p:cNvSpPr txBox="1">
              <a:spLocks noChangeArrowheads="1"/>
            </p:cNvSpPr>
            <p:nvPr/>
          </p:nvSpPr>
          <p:spPr bwMode="auto">
            <a:xfrm>
              <a:off x="1691680" y="2924944"/>
              <a:ext cx="864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heating</a:t>
              </a:r>
            </a:p>
          </p:txBody>
        </p:sp>
        <p:sp>
          <p:nvSpPr>
            <p:cNvPr id="24603" name="Textfeld 21"/>
            <p:cNvSpPr txBox="1">
              <a:spLocks noChangeArrowheads="1"/>
            </p:cNvSpPr>
            <p:nvPr/>
          </p:nvSpPr>
          <p:spPr bwMode="auto">
            <a:xfrm>
              <a:off x="4644008" y="5661248"/>
              <a:ext cx="13516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compression</a:t>
              </a:r>
            </a:p>
          </p:txBody>
        </p:sp>
      </p:grpSp>
      <p:grpSp>
        <p:nvGrpSpPr>
          <p:cNvPr id="24583" name="Gruppierung 32"/>
          <p:cNvGrpSpPr>
            <a:grpSpLocks/>
          </p:cNvGrpSpPr>
          <p:nvPr/>
        </p:nvGrpSpPr>
        <p:grpSpPr bwMode="auto">
          <a:xfrm>
            <a:off x="2843213" y="1341438"/>
            <a:ext cx="3675062" cy="4184650"/>
            <a:chOff x="2843808" y="1340768"/>
            <a:chExt cx="3674869" cy="4185756"/>
          </a:xfrm>
        </p:grpSpPr>
        <p:sp>
          <p:nvSpPr>
            <p:cNvPr id="13" name="Textfeld 12"/>
            <p:cNvSpPr txBox="1"/>
            <p:nvPr/>
          </p:nvSpPr>
          <p:spPr>
            <a:xfrm>
              <a:off x="4859827" y="5156538"/>
              <a:ext cx="385742" cy="36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/>
                <a:t>ρ</a:t>
              </a:r>
              <a:r>
                <a:rPr lang="de-DE" altLang="de-DE" sz="1800" baseline="-25000"/>
                <a:t>0</a:t>
              </a:r>
              <a:endParaRPr lang="de-DE" altLang="de-DE" sz="1800"/>
            </a:p>
          </p:txBody>
        </p:sp>
        <p:sp>
          <p:nvSpPr>
            <p:cNvPr id="14" name="Pfeil nach oben 13"/>
            <p:cNvSpPr/>
            <p:nvPr/>
          </p:nvSpPr>
          <p:spPr>
            <a:xfrm>
              <a:off x="2843808" y="1340768"/>
              <a:ext cx="144454" cy="100832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596" name="Textfeld 14"/>
            <p:cNvSpPr txBox="1">
              <a:spLocks noChangeArrowheads="1"/>
            </p:cNvSpPr>
            <p:nvPr/>
          </p:nvSpPr>
          <p:spPr bwMode="auto">
            <a:xfrm>
              <a:off x="2987824" y="1556792"/>
              <a:ext cx="14856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early universe</a:t>
              </a:r>
            </a:p>
          </p:txBody>
        </p:sp>
        <p:sp>
          <p:nvSpPr>
            <p:cNvPr id="16" name="Pfeil nach oben 15"/>
            <p:cNvSpPr/>
            <p:nvPr/>
          </p:nvSpPr>
          <p:spPr>
            <a:xfrm rot="5400000">
              <a:off x="5796380" y="4437371"/>
              <a:ext cx="144500" cy="10080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598" name="Textfeld 16"/>
            <p:cNvSpPr txBox="1">
              <a:spLocks noChangeArrowheads="1"/>
            </p:cNvSpPr>
            <p:nvPr/>
          </p:nvSpPr>
          <p:spPr bwMode="auto">
            <a:xfrm>
              <a:off x="5148064" y="4509120"/>
              <a:ext cx="1370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neutron stars</a:t>
              </a:r>
            </a:p>
          </p:txBody>
        </p:sp>
        <p:pic>
          <p:nvPicPr>
            <p:cNvPr id="24599" name="Picture 2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869160"/>
              <a:ext cx="483567" cy="46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Datumsplatzhalter 3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24587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7250C149-2487-8D4C-96DF-0DEE0BAB614E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5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052513"/>
            <a:ext cx="1042987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221163"/>
            <a:ext cx="140335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Track Finding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67E936-A30F-A54A-B092-7F234C7946C3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281113"/>
            <a:ext cx="8229600" cy="1139775"/>
          </a:xfrm>
        </p:spPr>
        <p:txBody>
          <a:bodyPr>
            <a:normAutofit lnSpcReduction="10000"/>
          </a:bodyPr>
          <a:lstStyle/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Usually, the most compute-intensive task in reconstruction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Approach: Cellular Automaton, operating on time-ordered stream of detector hits (no event association)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"/>
          <a:stretch/>
        </p:blipFill>
        <p:spPr>
          <a:xfrm>
            <a:off x="251519" y="2587573"/>
            <a:ext cx="3906843" cy="249761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587573"/>
            <a:ext cx="3693492" cy="2770119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4158362" y="3717032"/>
            <a:ext cx="70167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996268" y="3933056"/>
            <a:ext cx="1025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track finder</a:t>
            </a:r>
            <a:endParaRPr lang="en-GB" sz="1400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432915" y="5502953"/>
            <a:ext cx="8229600" cy="3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 smtClean="0"/>
              <a:t>After track finding, events can be defined </a:t>
            </a:r>
            <a:r>
              <a:rPr lang="en-GB" sz="2000" smtClean="0"/>
              <a:t>as time-clusters of tracks</a:t>
            </a:r>
          </a:p>
        </p:txBody>
      </p:sp>
    </p:spTree>
    <p:extLst>
      <p:ext uri="{BB962C8B-B14F-4D97-AF65-F5344CB8AC3E}">
        <p14:creationId xmlns:p14="http://schemas.microsoft.com/office/powerpoint/2010/main" val="7944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6782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sz="3200" dirty="0" smtClean="0">
                <a:ea typeface="ＭＳ Ｐゴシック" charset="-128"/>
              </a:rPr>
              <a:t>CA track finder: performance and scalability</a:t>
            </a:r>
            <a:endParaRPr lang="en-GB" altLang="de-DE" sz="3200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36868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D613050-4E6E-6943-B372-D52C6E756ED7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6869" name="Textfeld 7"/>
          <p:cNvSpPr txBox="1">
            <a:spLocks noChangeArrowheads="1"/>
          </p:cNvSpPr>
          <p:nvPr/>
        </p:nvSpPr>
        <p:spPr bwMode="auto">
          <a:xfrm>
            <a:off x="4572000" y="4472485"/>
            <a:ext cx="3397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1800" dirty="0" smtClean="0"/>
              <a:t>Good scaling behaviour: well suited for many-core systems</a:t>
            </a:r>
            <a:endParaRPr lang="en-GB" altLang="de-DE" sz="1800" dirty="0"/>
          </a:p>
        </p:txBody>
      </p:sp>
      <p:pic>
        <p:nvPicPr>
          <p:cNvPr id="36870" name="Bild 2" descr="scalability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81478"/>
            <a:ext cx="3942456" cy="25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911225" y="4141788"/>
            <a:ext cx="385763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42459"/>
            <a:ext cx="3923928" cy="2435093"/>
          </a:xfrm>
          <a:prstGeom prst="rect">
            <a:avLst/>
          </a:prstGeom>
        </p:spPr>
      </p:pic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4572000" y="1984720"/>
            <a:ext cx="33976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1800" dirty="0" smtClean="0"/>
              <a:t>High efficiency for primary tracks</a:t>
            </a:r>
          </a:p>
          <a:p>
            <a:pPr eaLnBrk="1" hangingPunct="1"/>
            <a:r>
              <a:rPr lang="en-GB" altLang="de-DE" sz="1800" dirty="0" smtClean="0"/>
              <a:t>Rate effects become visible above 1 MHz interaction rate</a:t>
            </a:r>
            <a:endParaRPr lang="en-GB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4754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Reconstruction in Real-Time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52</a:t>
            </a:fld>
            <a:endParaRPr lang="de-DE" altLang="de-DE"/>
          </a:p>
        </p:txBody>
      </p:sp>
      <p:pic>
        <p:nvPicPr>
          <p:cNvPr id="7" name="Picture 12" descr="KFParticleFinderBlockDiagr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67" y="1261753"/>
            <a:ext cx="7102265" cy="3806142"/>
          </a:xfrm>
          <a:prstGeom prst="rect">
            <a:avLst/>
          </a:prstGeom>
        </p:spPr>
      </p:pic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1020867" y="5250457"/>
            <a:ext cx="7602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800" dirty="0" smtClean="0"/>
              <a:t>KFParticleFinder: Simultaneous access to multitude of particles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800" dirty="0" smtClean="0"/>
              <a:t>Real-time reconstruction allows online selection of rare probes.</a:t>
            </a:r>
          </a:p>
        </p:txBody>
      </p:sp>
    </p:spTree>
    <p:extLst>
      <p:ext uri="{BB962C8B-B14F-4D97-AF65-F5344CB8AC3E}">
        <p14:creationId xmlns:p14="http://schemas.microsoft.com/office/powerpoint/2010/main" val="19865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Real-Time Reconstruction - Status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3584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0A0CC9E-0938-A440-9A7B-C4DCC2BD34B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" name="Bild 7" descr="P1100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3368840" cy="26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7"/>
          <p:cNvSpPr txBox="1">
            <a:spLocks noChangeArrowheads="1"/>
          </p:cNvSpPr>
          <p:nvPr/>
        </p:nvSpPr>
        <p:spPr bwMode="auto">
          <a:xfrm>
            <a:off x="4572000" y="2154673"/>
            <a:ext cx="339764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1800" dirty="0" smtClean="0"/>
              <a:t>Not all problems yet solved - but the major hurdles are taken.</a:t>
            </a:r>
          </a:p>
          <a:p>
            <a:pPr eaLnBrk="1" hangingPunct="1"/>
            <a:endParaRPr lang="en-GB" altLang="de-DE" sz="1800" dirty="0"/>
          </a:p>
          <a:p>
            <a:pPr eaLnBrk="1" hangingPunct="1"/>
            <a:r>
              <a:rPr lang="en-GB" altLang="de-DE" sz="1800" dirty="0" smtClean="0"/>
              <a:t>Results so far give confidence that online event reconstruction and selection will be possible on a computer farm of &lt; 10</a:t>
            </a:r>
            <a:r>
              <a:rPr lang="en-GB" altLang="de-DE" sz="1800" baseline="30000" dirty="0" smtClean="0"/>
              <a:t>5</a:t>
            </a:r>
            <a:r>
              <a:rPr lang="en-GB" altLang="de-DE" sz="1800" dirty="0" smtClean="0"/>
              <a:t> cores.</a:t>
            </a:r>
            <a:endParaRPr lang="en-GB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729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ea typeface="ＭＳ Ｐゴシック" charset="-128"/>
              </a:rPr>
              <a:t>Summary</a:t>
            </a:r>
          </a:p>
        </p:txBody>
      </p:sp>
      <p:sp>
        <p:nvSpPr>
          <p:cNvPr id="55298" name="Inhaltsplatzhalter 2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dirty="0" smtClean="0">
                <a:ea typeface="ＭＳ Ｐゴシック" charset="-128"/>
              </a:rPr>
              <a:t>CBM: A heavy-ion experiment to investigate baryon-rich QCD matter at energies from 2A to 45A </a:t>
            </a:r>
            <a:r>
              <a:rPr lang="en-GB" altLang="de-DE" dirty="0" err="1" smtClean="0">
                <a:ea typeface="ＭＳ Ｐゴシック" charset="-128"/>
              </a:rPr>
              <a:t>GeV</a:t>
            </a:r>
            <a:r>
              <a:rPr lang="en-GB" altLang="de-DE" dirty="0" smtClean="0">
                <a:ea typeface="ＭＳ Ｐゴシック" charset="-128"/>
              </a:rPr>
              <a:t> at FAIR/Darmstadt</a:t>
            </a:r>
            <a:endParaRPr lang="en-GB" altLang="de-DE" dirty="0">
              <a:ea typeface="ＭＳ Ｐゴシック" charset="-128"/>
            </a:endParaRPr>
          </a:p>
          <a:p>
            <a:pPr>
              <a:buFont typeface="Arial" charset="0"/>
              <a:buChar char="•"/>
            </a:pPr>
            <a:r>
              <a:rPr lang="en-GB" altLang="de-DE" dirty="0" smtClean="0">
                <a:ea typeface="ＭＳ Ｐゴシック" charset="-128"/>
              </a:rPr>
              <a:t>The physics programme comprises a suite of observables including very rare ones. The design punchline is thus to be capable to take interaction rates in the MHz range.</a:t>
            </a:r>
            <a:endParaRPr lang="en-GB" altLang="de-DE" dirty="0">
              <a:ea typeface="ＭＳ Ｐゴシック" charset="-128"/>
            </a:endParaRPr>
          </a:p>
          <a:p>
            <a:pPr>
              <a:buFont typeface="Arial" charset="0"/>
              <a:buChar char="•"/>
            </a:pPr>
            <a:r>
              <a:rPr lang="en-GB" altLang="de-DE" dirty="0" smtClean="0">
                <a:ea typeface="ＭＳ Ｐゴシック" charset="-128"/>
              </a:rPr>
              <a:t>Novel read-out concept without hardware trigger; real-time data selection exclusively on CPU.</a:t>
            </a:r>
            <a:endParaRPr lang="en-GB" altLang="de-DE" dirty="0">
              <a:ea typeface="ＭＳ Ｐゴシック" charset="-128"/>
            </a:endParaRPr>
          </a:p>
          <a:p>
            <a:pPr>
              <a:buFont typeface="Arial" charset="0"/>
              <a:buChar char="•"/>
            </a:pPr>
            <a:r>
              <a:rPr lang="en-GB" altLang="de-DE" dirty="0" smtClean="0">
                <a:ea typeface="ＭＳ Ｐゴシック" charset="-128"/>
              </a:rPr>
              <a:t>Timeline: Facility under construction; experiment starts mass production of components soon; operation from 2024 on.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8C862C0-F1C6-4D44-BDB2-0015F5D904E8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54</a:t>
            </a:fld>
            <a:endParaRPr lang="de-DE" altLang="de-DE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Strongly Interacting Matter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6851104" cy="4938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 smtClean="0"/>
              <a:t>To understand matter, one needs to know</a:t>
            </a:r>
          </a:p>
          <a:p>
            <a:r>
              <a:rPr lang="en-GB" sz="2000" dirty="0" smtClean="0"/>
              <a:t>The basic constituents: quarks and gluons</a:t>
            </a:r>
          </a:p>
          <a:p>
            <a:r>
              <a:rPr lang="en-GB" sz="2000" dirty="0" smtClean="0"/>
              <a:t>The force between them: strong interaction</a:t>
            </a:r>
          </a:p>
          <a:p>
            <a:pPr lvl="1"/>
            <a:r>
              <a:rPr lang="en-GB" sz="1600" dirty="0" smtClean="0"/>
              <a:t>The theory of the strong interaction is QCD</a:t>
            </a:r>
          </a:p>
          <a:p>
            <a:pPr lvl="1"/>
            <a:r>
              <a:rPr lang="en-GB" sz="1600" dirty="0" smtClean="0"/>
              <a:t>Which is unfortunately in general not calculable </a:t>
            </a:r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P</a:t>
            </a:r>
            <a:r>
              <a:rPr lang="en-GB" sz="2000" dirty="0" smtClean="0"/>
              <a:t>roperties of the strong interaction in vacuum:</a:t>
            </a:r>
          </a:p>
          <a:p>
            <a:r>
              <a:rPr lang="en-GB" sz="2000" dirty="0" smtClean="0"/>
              <a:t>Asymptotic freedom: the interaction is weak at small distances (large energies)</a:t>
            </a:r>
          </a:p>
          <a:p>
            <a:r>
              <a:rPr lang="en-GB" sz="2000" dirty="0" smtClean="0"/>
              <a:t>Confinement: in vacuum, quarks are bound into hadrons; no free colour charges</a:t>
            </a:r>
          </a:p>
          <a:p>
            <a:r>
              <a:rPr lang="en-GB" sz="2000" dirty="0" smtClean="0"/>
              <a:t>Chiral symmetry breaking: compound objects (hadrons) are much heavier than the sum of their constituents</a:t>
            </a:r>
            <a:br>
              <a:rPr lang="en-GB" sz="2000" dirty="0" smtClean="0"/>
            </a:b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Driving question: do these properties change with temperature and/or density?</a:t>
            </a:r>
          </a:p>
          <a:p>
            <a:endParaRPr lang="en-GB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6</a:t>
            </a:fld>
            <a:endParaRPr lang="de-DE" alt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3125309"/>
            <a:ext cx="1378496" cy="15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850900"/>
          </a:xfrm>
        </p:spPr>
        <p:txBody>
          <a:bodyPr/>
          <a:lstStyle/>
          <a:p>
            <a:r>
              <a:rPr lang="en-GB" altLang="de-DE">
                <a:latin typeface="Arial" charset="0"/>
                <a:ea typeface="ＭＳ Ｐゴシック" charset="-128"/>
              </a:rPr>
              <a:t>Matter at extreme conditions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3257550" y="1496926"/>
            <a:ext cx="0" cy="3673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5400000" flipV="1">
            <a:off x="5093494" y="3334457"/>
            <a:ext cx="0" cy="3671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825750" y="1496926"/>
            <a:ext cx="333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+mn-lt"/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69075" y="5241838"/>
            <a:ext cx="307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1"/>
              <a:t>ρ</a:t>
            </a:r>
          </a:p>
        </p:txBody>
      </p:sp>
      <p:grpSp>
        <p:nvGrpSpPr>
          <p:cNvPr id="24582" name="Gruppierung 34"/>
          <p:cNvGrpSpPr>
            <a:grpSpLocks/>
          </p:cNvGrpSpPr>
          <p:nvPr/>
        </p:nvGrpSpPr>
        <p:grpSpPr bwMode="auto">
          <a:xfrm>
            <a:off x="2249487" y="2001751"/>
            <a:ext cx="4303713" cy="4310062"/>
            <a:chOff x="1691680" y="1988840"/>
            <a:chExt cx="4303980" cy="4309640"/>
          </a:xfrm>
        </p:grpSpPr>
        <p:pic>
          <p:nvPicPr>
            <p:cNvPr id="24600" name="Picture 2" descr="neu_QuarksGluo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988840"/>
              <a:ext cx="792088" cy="90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2" descr="neu_QuarksGlu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373216"/>
              <a:ext cx="936104" cy="925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2" name="Textfeld 20"/>
            <p:cNvSpPr txBox="1">
              <a:spLocks noChangeArrowheads="1"/>
            </p:cNvSpPr>
            <p:nvPr/>
          </p:nvSpPr>
          <p:spPr bwMode="auto">
            <a:xfrm>
              <a:off x="1691680" y="2924944"/>
              <a:ext cx="864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heating</a:t>
              </a:r>
            </a:p>
          </p:txBody>
        </p:sp>
        <p:sp>
          <p:nvSpPr>
            <p:cNvPr id="24603" name="Textfeld 21"/>
            <p:cNvSpPr txBox="1">
              <a:spLocks noChangeArrowheads="1"/>
            </p:cNvSpPr>
            <p:nvPr/>
          </p:nvSpPr>
          <p:spPr bwMode="auto">
            <a:xfrm>
              <a:off x="4644008" y="5661248"/>
              <a:ext cx="13516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compression</a:t>
              </a:r>
            </a:p>
          </p:txBody>
        </p:sp>
      </p:grpSp>
      <p:grpSp>
        <p:nvGrpSpPr>
          <p:cNvPr id="24583" name="Gruppierung 32"/>
          <p:cNvGrpSpPr>
            <a:grpSpLocks/>
          </p:cNvGrpSpPr>
          <p:nvPr/>
        </p:nvGrpSpPr>
        <p:grpSpPr bwMode="auto">
          <a:xfrm>
            <a:off x="3400425" y="1354051"/>
            <a:ext cx="3675062" cy="4184650"/>
            <a:chOff x="2843808" y="1340768"/>
            <a:chExt cx="3674869" cy="4185756"/>
          </a:xfrm>
        </p:grpSpPr>
        <p:sp>
          <p:nvSpPr>
            <p:cNvPr id="13" name="Textfeld 12"/>
            <p:cNvSpPr txBox="1"/>
            <p:nvPr/>
          </p:nvSpPr>
          <p:spPr>
            <a:xfrm>
              <a:off x="4859827" y="5156538"/>
              <a:ext cx="385742" cy="36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/>
                <a:t>ρ</a:t>
              </a:r>
              <a:r>
                <a:rPr lang="de-DE" altLang="de-DE" sz="1800" baseline="-25000"/>
                <a:t>0</a:t>
              </a:r>
              <a:endParaRPr lang="de-DE" altLang="de-DE" sz="1800"/>
            </a:p>
          </p:txBody>
        </p:sp>
        <p:sp>
          <p:nvSpPr>
            <p:cNvPr id="14" name="Pfeil nach oben 13"/>
            <p:cNvSpPr/>
            <p:nvPr/>
          </p:nvSpPr>
          <p:spPr>
            <a:xfrm>
              <a:off x="2843808" y="1340768"/>
              <a:ext cx="144454" cy="100832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596" name="Textfeld 14"/>
            <p:cNvSpPr txBox="1">
              <a:spLocks noChangeArrowheads="1"/>
            </p:cNvSpPr>
            <p:nvPr/>
          </p:nvSpPr>
          <p:spPr bwMode="auto">
            <a:xfrm>
              <a:off x="2987824" y="1556792"/>
              <a:ext cx="14856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early universe</a:t>
              </a:r>
            </a:p>
          </p:txBody>
        </p:sp>
        <p:sp>
          <p:nvSpPr>
            <p:cNvPr id="16" name="Pfeil nach oben 15"/>
            <p:cNvSpPr/>
            <p:nvPr/>
          </p:nvSpPr>
          <p:spPr>
            <a:xfrm rot="5400000">
              <a:off x="5796380" y="4437371"/>
              <a:ext cx="144500" cy="10080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598" name="Textfeld 16"/>
            <p:cNvSpPr txBox="1">
              <a:spLocks noChangeArrowheads="1"/>
            </p:cNvSpPr>
            <p:nvPr/>
          </p:nvSpPr>
          <p:spPr bwMode="auto">
            <a:xfrm>
              <a:off x="5148064" y="4509120"/>
              <a:ext cx="1370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neutron stars</a:t>
              </a:r>
            </a:p>
          </p:txBody>
        </p:sp>
        <p:pic>
          <p:nvPicPr>
            <p:cNvPr id="24599" name="Picture 2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869160"/>
              <a:ext cx="483567" cy="46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84" name="Gruppierung 33"/>
          <p:cNvGrpSpPr>
            <a:grpSpLocks/>
          </p:cNvGrpSpPr>
          <p:nvPr/>
        </p:nvGrpSpPr>
        <p:grpSpPr bwMode="auto">
          <a:xfrm>
            <a:off x="3355976" y="1496926"/>
            <a:ext cx="5013596" cy="3536741"/>
            <a:chOff x="3131840" y="1340768"/>
            <a:chExt cx="4318739" cy="3098741"/>
          </a:xfrm>
        </p:grpSpPr>
        <p:pic>
          <p:nvPicPr>
            <p:cNvPr id="24590" name="Picture 2" descr="neu_QuarksGlu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40768"/>
              <a:ext cx="1059996" cy="117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3356992"/>
              <a:ext cx="1072431" cy="108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2" name="Textfeld 30"/>
            <p:cNvSpPr txBox="1">
              <a:spLocks noChangeArrowheads="1"/>
            </p:cNvSpPr>
            <p:nvPr/>
          </p:nvSpPr>
          <p:spPr bwMode="auto">
            <a:xfrm>
              <a:off x="3131840" y="2996952"/>
              <a:ext cx="1191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hadron gas</a:t>
              </a:r>
            </a:p>
          </p:txBody>
        </p:sp>
        <p:sp>
          <p:nvSpPr>
            <p:cNvPr id="24593" name="Textfeld 31"/>
            <p:cNvSpPr txBox="1">
              <a:spLocks noChangeArrowheads="1"/>
            </p:cNvSpPr>
            <p:nvPr/>
          </p:nvSpPr>
          <p:spPr bwMode="auto">
            <a:xfrm>
              <a:off x="6804248" y="1556792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QGP</a:t>
              </a:r>
            </a:p>
          </p:txBody>
        </p:sp>
      </p:grpSp>
      <p:sp>
        <p:nvSpPr>
          <p:cNvPr id="36" name="Datumsplatzhalter 3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24587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7250C149-2487-8D4C-96DF-0DEE0BAB614E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7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052513"/>
            <a:ext cx="1042987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337" y="4233776"/>
            <a:ext cx="140335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Weise q qb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204" y="2628291"/>
            <a:ext cx="2540423" cy="15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230" y="3351852"/>
            <a:ext cx="2417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expect at high enough temperature and / or density: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Breakdown of confinement (quark-gluon plasma)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Restoration of chiral symmetry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0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Theoretical Access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6851104" cy="4938712"/>
          </a:xfrm>
        </p:spPr>
        <p:txBody>
          <a:bodyPr>
            <a:normAutofit/>
          </a:bodyPr>
          <a:lstStyle/>
          <a:p>
            <a:r>
              <a:rPr lang="en-GB" dirty="0" smtClean="0"/>
              <a:t>Perturbation Theory</a:t>
            </a:r>
          </a:p>
          <a:p>
            <a:pPr lvl="1"/>
            <a:r>
              <a:rPr lang="en-GB" dirty="0" smtClean="0"/>
              <a:t>only possible for large momentum transfer (some observables)</a:t>
            </a:r>
          </a:p>
          <a:p>
            <a:r>
              <a:rPr lang="en-GB" dirty="0" smtClean="0"/>
              <a:t>Lattice QCD: statistical sampling of QCD on a discrete space-time grid</a:t>
            </a:r>
          </a:p>
          <a:p>
            <a:pPr lvl="1"/>
            <a:r>
              <a:rPr lang="en-GB" dirty="0" smtClean="0"/>
              <a:t>Restricted to small densities</a:t>
            </a:r>
          </a:p>
          <a:p>
            <a:r>
              <a:rPr lang="en-GB" dirty="0" smtClean="0"/>
              <a:t>Effective QCD models: simplified </a:t>
            </a:r>
            <a:r>
              <a:rPr lang="en-GB" dirty="0" err="1" smtClean="0"/>
              <a:t>Lagrangian</a:t>
            </a:r>
            <a:endParaRPr lang="en-GB" dirty="0" smtClean="0"/>
          </a:p>
          <a:p>
            <a:pPr lvl="1"/>
            <a:r>
              <a:rPr lang="en-GB" dirty="0" smtClean="0"/>
              <a:t>Tuned to LQCD; hope that behaves like real QCD where LQCD not applicable</a:t>
            </a:r>
          </a:p>
          <a:p>
            <a:endParaRPr lang="en-GB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TDHEP II, Puebla, 31 January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75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3459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>
                <a:ea typeface="ＭＳ Ｐゴシック" charset="-128"/>
              </a:rPr>
              <a:t>The Phase Diagram of </a:t>
            </a:r>
            <a:r>
              <a:rPr lang="en-GB" altLang="de-DE" smtClean="0">
                <a:ea typeface="ＭＳ Ｐゴシック" charset="-128"/>
              </a:rPr>
              <a:t>QCD Matter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TDHEP II, Puebla, 31 January 2018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13CC98-32F1-D148-B7AF-A44C2E0B67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28800"/>
            <a:ext cx="4704872" cy="3414506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5436096" y="1740515"/>
            <a:ext cx="3342904" cy="3191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altLang="de-DE" sz="1800" dirty="0" smtClean="0">
                <a:ea typeface="ＭＳ Ｐゴシック" charset="-128"/>
              </a:rPr>
              <a:t>Possibly a very complex </a:t>
            </a:r>
            <a:r>
              <a:rPr lang="en-GB" altLang="de-DE" sz="1800" smtClean="0">
                <a:ea typeface="ＭＳ Ｐゴシック" charset="-128"/>
              </a:rPr>
              <a:t>structure!</a:t>
            </a:r>
          </a:p>
          <a:p>
            <a:pPr marL="0" indent="0">
              <a:buNone/>
            </a:pPr>
            <a:r>
              <a:rPr lang="en-GB" altLang="de-DE" sz="1800" dirty="0" smtClean="0">
                <a:ea typeface="ＭＳ Ｐゴシック" charset="-128"/>
              </a:rPr>
              <a:t>Landmarks:</a:t>
            </a:r>
          </a:p>
          <a:p>
            <a:r>
              <a:rPr lang="en-GB" altLang="de-DE" sz="1800" dirty="0" smtClean="0">
                <a:ea typeface="ＭＳ Ｐゴシック" charset="-128"/>
              </a:rPr>
              <a:t>Cross-over at low densities,</a:t>
            </a:r>
          </a:p>
          <a:p>
            <a:r>
              <a:rPr lang="en-GB" altLang="de-DE" sz="1800" dirty="0">
                <a:ea typeface="ＭＳ Ｐゴシック" charset="-128"/>
              </a:rPr>
              <a:t>f</a:t>
            </a:r>
            <a:r>
              <a:rPr lang="en-GB" altLang="de-DE" sz="1800" dirty="0" smtClean="0">
                <a:ea typeface="ＭＳ Ｐゴシック" charset="-128"/>
              </a:rPr>
              <a:t>irst-order (?) transition at high densities,</a:t>
            </a:r>
          </a:p>
          <a:p>
            <a:r>
              <a:rPr lang="en-GB" altLang="de-DE" sz="1800" dirty="0">
                <a:ea typeface="ＭＳ Ｐゴシック" charset="-128"/>
              </a:rPr>
              <a:t>b</a:t>
            </a:r>
            <a:r>
              <a:rPr lang="en-GB" altLang="de-DE" sz="1800" dirty="0" smtClean="0">
                <a:ea typeface="ＭＳ Ｐゴシック" charset="-128"/>
              </a:rPr>
              <a:t>oth separated by a critical point.</a:t>
            </a:r>
          </a:p>
          <a:p>
            <a:r>
              <a:rPr lang="en-GB" altLang="de-DE" sz="1800" dirty="0" smtClean="0">
                <a:ea typeface="ＭＳ Ｐゴシック" charset="-128"/>
              </a:rPr>
              <a:t>Chiral transition / </a:t>
            </a:r>
            <a:br>
              <a:rPr lang="en-GB" altLang="de-DE" sz="1800" dirty="0" smtClean="0">
                <a:ea typeface="ＭＳ Ｐゴシック" charset="-128"/>
              </a:rPr>
            </a:br>
            <a:r>
              <a:rPr lang="en-GB" altLang="de-DE" sz="1800" dirty="0" err="1" smtClean="0">
                <a:ea typeface="ＭＳ Ｐゴシック" charset="-128"/>
              </a:rPr>
              <a:t>quarkyonic</a:t>
            </a:r>
            <a:r>
              <a:rPr lang="en-GB" altLang="de-DE" sz="1800" dirty="0" smtClean="0">
                <a:ea typeface="ＭＳ Ｐゴシック" charset="-128"/>
              </a:rPr>
              <a:t> matter ?</a:t>
            </a:r>
          </a:p>
          <a:p>
            <a:r>
              <a:rPr lang="en-GB" altLang="de-DE" sz="1800" dirty="0" smtClean="0">
                <a:ea typeface="ＭＳ Ｐゴシック" charset="-128"/>
              </a:rPr>
              <a:t>Exotic phases at extreme densities</a:t>
            </a:r>
          </a:p>
        </p:txBody>
      </p:sp>
    </p:spTree>
    <p:extLst>
      <p:ext uri="{BB962C8B-B14F-4D97-AF65-F5344CB8AC3E}">
        <p14:creationId xmlns:p14="http://schemas.microsoft.com/office/powerpoint/2010/main" val="9014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3182</Words>
  <Application>Microsoft Macintosh PowerPoint</Application>
  <PresentationFormat>Bildschirmpräsentation (4:3)</PresentationFormat>
  <Paragraphs>573</Paragraphs>
  <Slides>54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1" baseType="lpstr">
      <vt:lpstr>Arial Rounded MT Bold</vt:lpstr>
      <vt:lpstr>Calibri</vt:lpstr>
      <vt:lpstr>Cambria Math</vt:lpstr>
      <vt:lpstr>ＭＳ Ｐゴシック</vt:lpstr>
      <vt:lpstr>Arial</vt:lpstr>
      <vt:lpstr>Times New Roman</vt:lpstr>
      <vt:lpstr>Larissa-Design</vt:lpstr>
      <vt:lpstr>PowerPoint-Präsentation</vt:lpstr>
      <vt:lpstr>Outline</vt:lpstr>
      <vt:lpstr>PowerPoint-Präsentation</vt:lpstr>
      <vt:lpstr>Intro</vt:lpstr>
      <vt:lpstr>Matter at extreme conditions</vt:lpstr>
      <vt:lpstr>Strongly Interacting Matter</vt:lpstr>
      <vt:lpstr>Matter at extreme conditions</vt:lpstr>
      <vt:lpstr>Theoretical Access</vt:lpstr>
      <vt:lpstr>The Phase Diagram of QCD Matter</vt:lpstr>
      <vt:lpstr>Experimental Access</vt:lpstr>
      <vt:lpstr>Exploring the QCD Phase Diagram</vt:lpstr>
      <vt:lpstr>Exploring the QCD Phase Diagram</vt:lpstr>
      <vt:lpstr>Facilities for Baryon-Rich Matter</vt:lpstr>
      <vt:lpstr>The FAIR Project</vt:lpstr>
      <vt:lpstr>FAIR Accelerator Complex and CBM</vt:lpstr>
      <vt:lpstr>CBM: Experiment Systems</vt:lpstr>
      <vt:lpstr>CBM in the experimental landscape</vt:lpstr>
      <vt:lpstr>PowerPoint-Präsentation</vt:lpstr>
      <vt:lpstr>The Experimental Task</vt:lpstr>
      <vt:lpstr>Observables</vt:lpstr>
      <vt:lpstr>Strangeness is interesting</vt:lpstr>
      <vt:lpstr>Multi-Strange Hyperons</vt:lpstr>
      <vt:lpstr>Strange Anti-Baryons</vt:lpstr>
      <vt:lpstr>CBM Physics: Hyper-Matter</vt:lpstr>
      <vt:lpstr>Fluctuations</vt:lpstr>
      <vt:lpstr>Vector Mesons and the Generation of Mass</vt:lpstr>
      <vt:lpstr>CBM Physics: Lepton Pairs</vt:lpstr>
      <vt:lpstr>CBM Physics: Lepton Pairs</vt:lpstr>
      <vt:lpstr>Charm</vt:lpstr>
      <vt:lpstr>Charm in Heavy-Ion Collisions</vt:lpstr>
      <vt:lpstr>Open Charm Below Threshold</vt:lpstr>
      <vt:lpstr>CBM Physics Programme</vt:lpstr>
      <vt:lpstr>PowerPoint-Präsentation</vt:lpstr>
      <vt:lpstr>Rare Observables</vt:lpstr>
      <vt:lpstr>Rate Limitations</vt:lpstr>
      <vt:lpstr>Natural Time Scales</vt:lpstr>
      <vt:lpstr>Experimental Setup</vt:lpstr>
      <vt:lpstr>Data Rates</vt:lpstr>
      <vt:lpstr>Selecting Data Online</vt:lpstr>
      <vt:lpstr>Selecting Data Online</vt:lpstr>
      <vt:lpstr>DAQ and Trigger Concept</vt:lpstr>
      <vt:lpstr>Triggered and Free-Running Readout</vt:lpstr>
      <vt:lpstr>Advantages</vt:lpstr>
      <vt:lpstr>Issues of a Trigger-less System</vt:lpstr>
      <vt:lpstr>Online Data Flow</vt:lpstr>
      <vt:lpstr>FLES Architecture</vt:lpstr>
      <vt:lpstr>Time Slice: Interface to Online Reconstruction</vt:lpstr>
      <vt:lpstr>Real-Time Reconstruction</vt:lpstr>
      <vt:lpstr>Parallelisation within time-slice</vt:lpstr>
      <vt:lpstr>Track Finding</vt:lpstr>
      <vt:lpstr>CA track finder: performance and scalability</vt:lpstr>
      <vt:lpstr>Particle Reconstruction in Real-Time</vt:lpstr>
      <vt:lpstr>Real-Time Reconstruction - Status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Heuser;J.Heuser@gsi.de</dc:creator>
  <cp:lastModifiedBy>Volker Friese</cp:lastModifiedBy>
  <cp:revision>835</cp:revision>
  <dcterms:modified xsi:type="dcterms:W3CDTF">2018-01-31T16:18:37Z</dcterms:modified>
</cp:coreProperties>
</file>